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76" r:id="rId4"/>
  </p:sldMasterIdLst>
  <p:notesMasterIdLst>
    <p:notesMasterId r:id="rId34"/>
  </p:notesMasterIdLst>
  <p:sldIdLst>
    <p:sldId id="2147481815" r:id="rId5"/>
    <p:sldId id="360" r:id="rId6"/>
    <p:sldId id="309" r:id="rId7"/>
    <p:sldId id="310" r:id="rId8"/>
    <p:sldId id="311" r:id="rId9"/>
    <p:sldId id="277" r:id="rId10"/>
    <p:sldId id="256" r:id="rId11"/>
    <p:sldId id="267" r:id="rId12"/>
    <p:sldId id="2147483647" r:id="rId13"/>
    <p:sldId id="259" r:id="rId14"/>
    <p:sldId id="260" r:id="rId15"/>
    <p:sldId id="261" r:id="rId16"/>
    <p:sldId id="262" r:id="rId17"/>
    <p:sldId id="257" r:id="rId18"/>
    <p:sldId id="263" r:id="rId19"/>
    <p:sldId id="264" r:id="rId20"/>
    <p:sldId id="265" r:id="rId21"/>
    <p:sldId id="266" r:id="rId22"/>
    <p:sldId id="2147483644" r:id="rId23"/>
    <p:sldId id="369" r:id="rId24"/>
    <p:sldId id="377" r:id="rId25"/>
    <p:sldId id="371" r:id="rId26"/>
    <p:sldId id="379" r:id="rId27"/>
    <p:sldId id="374" r:id="rId28"/>
    <p:sldId id="380" r:id="rId29"/>
    <p:sldId id="372" r:id="rId30"/>
    <p:sldId id="376" r:id="rId31"/>
    <p:sldId id="373" r:id="rId32"/>
    <p:sldId id="375"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7C17A019-B9B4-4086-BE30-F8B837E71AE0}">
          <p14:sldIdLst>
            <p14:sldId id="2147481815"/>
            <p14:sldId id="360"/>
          </p14:sldIdLst>
        </p14:section>
        <p14:section name="Agents" id="{18202A09-C601-45D9-A239-7DB89F1306E2}">
          <p14:sldIdLst>
            <p14:sldId id="309"/>
            <p14:sldId id="310"/>
            <p14:sldId id="311"/>
            <p14:sldId id="277"/>
            <p14:sldId id="256"/>
            <p14:sldId id="267"/>
            <p14:sldId id="2147483647"/>
          </p14:sldIdLst>
        </p14:section>
        <p14:section name="Set Up Azure Subscription" id="{55FDEB60-324E-4BB6-92F2-86E8E2F87430}">
          <p14:sldIdLst>
            <p14:sldId id="259"/>
            <p14:sldId id="260"/>
            <p14:sldId id="261"/>
            <p14:sldId id="262"/>
            <p14:sldId id="257"/>
            <p14:sldId id="263"/>
          </p14:sldIdLst>
        </p14:section>
        <p14:section name="Setup Azure Resource group" id="{8BDBED06-FAC9-4E9A-86A7-4FCF5B561AFF}">
          <p14:sldIdLst>
            <p14:sldId id="264"/>
            <p14:sldId id="265"/>
            <p14:sldId id="266"/>
          </p14:sldIdLst>
        </p14:section>
        <p14:section name="FAQ" id="{624C3EDF-0DCE-47B3-B5D6-E75C41F9DDD9}">
          <p14:sldIdLst>
            <p14:sldId id="2147483644"/>
            <p14:sldId id="369"/>
            <p14:sldId id="377"/>
            <p14:sldId id="371"/>
            <p14:sldId id="379"/>
            <p14:sldId id="374"/>
            <p14:sldId id="380"/>
            <p14:sldId id="372"/>
            <p14:sldId id="376"/>
            <p14:sldId id="373"/>
            <p14:sldId id="37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7028601-0729-5D14-4BCD-4F77A1ECBBE3}" name="Penny Garrett" initials="PG" userId="S::pennygarrett@microsoft.com::1f6afa75-b535-4cc5-9f63-e5047008dd3e" providerId="AD"/>
  <p188:author id="{A3642402-5B8E-A592-F38E-F71B94356A18}" name="James Milford" initials="JM" userId="S::jamesmi@microsoft.com::e6b7b649-018c-4cdd-8aa4-b8d14341c90d" providerId="AD"/>
  <p188:author id="{2780DA18-5CD9-17C0-5844-2C0C5A21867A}" name="Jan Aarre" initials="JA" userId="S::jana@microsoft.com::63b56a17-96a4-4d4b-9c6b-031231306ec4" providerId="AD"/>
  <p188:author id="{454A6B27-8AF8-1E4E-12DA-D22F997F42FA}" name="Mark DeRosia" initials="MD" userId="S::maderosi@microsoft.com::000a5886-e040-48a1-8abc-eec67d448b7e" providerId="AD"/>
  <p188:author id="{0531392E-A5DF-BBF0-70C7-610272F7DC87}" name="Jyoti Rathod" initials="JR" userId="S::jyrathod@microsoft.com::9b91ecaf-5f8a-4a12-a9c9-51a52c265f69" providerId="AD"/>
  <p188:author id="{6A06D234-C7D9-3E7D-DD5A-9353ABDABBD7}" name="Kristi Taylor" initials="KT" userId="S::krtaylor@microsoft.com::f3e502d2-450f-4e32-a6ef-8eb8dad24506" providerId="AD"/>
  <p188:author id="{42827239-A550-492D-1576-CE1DCACE4914}" name="Daryl Schaal (SYNAXIS CORPORATION)" initials="DS" userId="S::v-darsch@microsoft.com::a951ecaa-969a-4477-a8c9-df0dfa026182" providerId="AD"/>
  <p188:author id="{39CCD650-A9D2-AFB1-91FE-FBA52202C897}" name="Daryl Schaal" initials="DS" userId="S::daryl.schaal@piedmontconsultants.com::62dc53c3-c3a2-4d5f-a7fa-d4aca2f1d062" providerId="AD"/>
  <p188:author id="{3B0E6E6A-7116-8C5A-ACAC-2DE21A7306D0}" name="Kristie Atwood" initials="KA" userId="S::kristiea@microsoft.com::f6d27e25-0cd2-4cdb-bfef-cf0808cefdcf" providerId="AD"/>
  <p188:author id="{1892C96A-FA31-0499-9A88-B614615156B3}" name="Adam Gernon" initials="AG" userId="S::adamgernon@microsoft.com::91c4ff1b-64a2-4946-b94c-f34ab1506771" providerId="AD"/>
  <p188:author id="{94457F74-E6CE-EF2F-C65B-BD81B3CA1F7B}" name="Jed Brown" initials="JB" userId="S::brownjed@microsoft.com::c9fe78b8-cfc2-4d84-9e10-9431098ae8d0" providerId="AD"/>
  <p188:author id="{25603C7F-40F4-31AD-9CDF-58CA4F140E6A}" name="Nydia Cavazos" initials="NC" userId="S::nycavazo@microsoft.com::4f8ab957-8904-40fc-a20a-5e281671e7ca" providerId="AD"/>
  <p188:author id="{3721F385-E9B3-38CD-FBD0-33A844E33DDE}" name="Herain Oberoi" initials="HO" userId="S::herainoberoi@microsoft.com::82dce8ad-b476-4317-ad3d-e65cff7f4555" providerId="AD"/>
  <p188:author id="{18B0BF87-7E50-88B8-05F0-1A47EF3BE201}" name="Sherri Hoy" initials="SH" userId="S::sherylh@microsoft.com::17e55ae1-ae74-4e34-a6a9-b9148225f1b9" providerId="AD"/>
  <p188:author id="{1FDB258B-9A64-FFCC-3643-D260BBFB3383}" name="Olga Gordon" initials="" userId="S::ogordon@microsoft.com::102a02ab-8cd3-475b-8633-7a419b8c421c" providerId="AD"/>
  <p188:author id="{779AB196-0454-457E-8570-933D47FD9921}" name="Alexis Kinzelin" initials="AK" userId="S::aleki@microsoft.com::e9f19f77-3c43-45b4-aa40-e880244cb77c" providerId="AD"/>
  <p188:author id="{029BBA9C-7C8E-D4FC-419B-D07A082BA1CE}" name="Tina Ying" initials="TY" userId="S::juying@microsoft.com::1da9fe39-9117-4426-a723-84e692e91d64" providerId="AD"/>
  <p188:author id="{2BDABFA7-42D8-E004-E91C-93EEC5C6948A}" name="Rachel Wood" initials="RW" userId="S::racwood@microsoft.com::6d9fbd8d-5d31-411f-a256-18a03a3cc732" providerId="AD"/>
  <p188:author id="{272C96AB-DF7A-A9B8-E8D7-48AA065863EA}" name="Betsy Linares" initials="BL" userId="S::betsylinares@microsoft.com::86f1bcd2-9700-40d1-94df-cb60f6d45b45" providerId="AD"/>
  <p188:author id="{F7817CB4-C1FC-07B0-08A7-4802814EC0F0}" name="Alex Pozin" initials="AP" userId="S::alexpozin@microsoft.com::41364d21-b8fe-4f09-9e65-a310296a1330" providerId="AD"/>
  <p188:author id="{3A8526B5-0368-298F-90E8-91BD51925C6D}" name="Niranjan Deo" initials="ND" userId="S::nideo@microsoft.com::3dd48659-d0d4-4a4b-a14a-cc4202f2b8d5" providerId="AD"/>
  <p188:author id="{062BE5C4-39BA-907B-A15A-7DBF37562169}" name="Corinne Waldie" initials="CW" userId="S::cowaldie@microsoft.com::63b26dcd-a9e9-47b8-96e8-28aab6c98661" providerId="AD"/>
  <p188:author id="{1BC2F4CE-3C80-492C-D14E-EEF19A5EF333}" name="Ronil Dhruva" initials="" userId="S::ronild@microsoft.com::e86324fd-d4bb-4ee4-b1f5-923ce6ca6051" providerId="AD"/>
  <p188:author id="{7D805ED0-CC34-EC50-B643-A4209F281986}" name="Erica Toelle" initials="ET" userId="S::ericatoelle@microsoft.com::3a962892-ca66-497b-aac9-a2052a480eb5" providerId="AD"/>
  <p188:author id="{D692B6D8-FF00-2ACC-F9EE-6B79EDFE8A98}" name="Suzanna Zhuang" initials="SZ" userId="S::suzanz@microsoft.com::636c2c54-daab-484b-b682-88e556929dfe" providerId="AD"/>
  <p188:author id="{B478B7DB-3BCD-3270-C81A-711446A094EC}" name="Chris DePalma" initials="CD" userId="S::chridep@microsoft.com::fe23ebef-fd52-4b66-bbe4-8532ab693a8c" providerId="AD"/>
  <p188:author id="{9EC259FE-7DCD-636E-521F-92E6FB2A4DEF}" name="Samer Baroudi" initials="" userId="S::samerbaroudi@microsoft.com::4fe9f403-e326-4d42-ae8f-f06ef9096e5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30A0"/>
    <a:srgbClr val="613BA1"/>
    <a:srgbClr val="F4F3F5"/>
    <a:srgbClr val="1C1C1C"/>
    <a:srgbClr val="F8F8F8"/>
    <a:srgbClr val="EAEAEA"/>
    <a:srgbClr val="000000"/>
    <a:srgbClr val="FFFFFF"/>
    <a:srgbClr val="D59DFF"/>
    <a:srgbClr val="0078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C8F3AD-F213-483F-8038-17F56A93EDAE}" v="29" dt="2025-04-22T20:01:11.1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9DB41F-0EF3-4F46-89FC-17AE2904FF42}" type="datetimeFigureOut">
              <a:rPr lang="en-AU" smtClean="0"/>
              <a:t>22/04/2025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E26232-6DE1-40A5-9DEF-49D9C74AA685}" type="slidenum">
              <a:rPr lang="en-AU" smtClean="0"/>
              <a:t>‹#›</a:t>
            </a:fld>
            <a:endParaRPr lang="en-AU"/>
          </a:p>
        </p:txBody>
      </p:sp>
    </p:spTree>
    <p:extLst>
      <p:ext uri="{BB962C8B-B14F-4D97-AF65-F5344CB8AC3E}">
        <p14:creationId xmlns:p14="http://schemas.microsoft.com/office/powerpoint/2010/main" val="99114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5220D-B12F-9DC9-CA25-D140C28257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7532AF-A527-62E5-E809-049B2F21E1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CD6E50-D145-90C4-2E9F-DE1600D46CFC}"/>
              </a:ext>
            </a:extLst>
          </p:cNvPr>
          <p:cNvSpPr>
            <a:spLocks noGrp="1"/>
          </p:cNvSpPr>
          <p:nvPr>
            <p:ph type="body" idx="1"/>
          </p:nvPr>
        </p:nvSpPr>
        <p:spPr/>
        <p:txBody>
          <a:bodyPr/>
          <a:lstStyle/>
          <a:p>
            <a:endParaRPr lang="en-US" sz="850">
              <a:cs typeface="Segoe Sans Display"/>
            </a:endParaRPr>
          </a:p>
        </p:txBody>
      </p:sp>
      <p:sp>
        <p:nvSpPr>
          <p:cNvPr id="4" name="Slide Number Placeholder 3">
            <a:extLst>
              <a:ext uri="{FF2B5EF4-FFF2-40B4-BE49-F238E27FC236}">
                <a16:creationId xmlns:a16="http://schemas.microsoft.com/office/drawing/2014/main" id="{0F8124B0-9C16-58C4-6C30-888FFEE55CEF}"/>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B6DBA25-EEB1-46C0-8126-D5B74A701FA7}"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3173023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4/22/2025 3:02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560673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B072C-BFF3-A287-6499-304477DE1F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C1AA50-0450-B997-4F2D-BADA02B5FE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3DFDF7-9AFA-B448-28DE-F7A70DD2A8B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841D498-93A5-5BBB-C027-364C2FA14F5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03D966-0B73-714A-AABC-5EE428DD180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77661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EEF0E-8BEF-75AB-4E76-512CB0137C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AC8E96-B133-7CCF-EC03-C4429446E0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4EEDCE-7704-7DA8-AD4B-B459A91E9C6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AE2B762-220C-B4D9-2CA8-9951A7E9F99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03D966-0B73-714A-AABC-5EE428DD180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42599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25834-FBE7-8352-F321-F0B7163D65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2AD398-8B6D-EE96-1C94-BD6674822D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6B7557-4A4E-18FB-327D-AAAEC5D6658E}"/>
              </a:ext>
            </a:extLst>
          </p:cNvPr>
          <p:cNvSpPr>
            <a:spLocks noGrp="1"/>
          </p:cNvSpPr>
          <p:nvPr>
            <p:ph type="body" idx="1"/>
          </p:nvPr>
        </p:nvSpPr>
        <p:spPr/>
        <p:txBody>
          <a:bodyPr/>
          <a:lstStyle/>
          <a:p>
            <a:r>
              <a:rPr lang="en-US"/>
              <a:t>Let's go a bit deeper on the differences between Copilot Chat and M365 Copilot across four core elements: Chat , Agents, Personal assistant, and CCS</a:t>
            </a:r>
          </a:p>
          <a:p>
            <a:r>
              <a:rPr lang="en-US"/>
              <a:t>Let's start with Chat</a:t>
            </a:r>
          </a:p>
          <a:p>
            <a:pPr marL="171450" indent="-171450">
              <a:buFont typeface="Arial,Sans-Serif"/>
              <a:buChar char="•"/>
            </a:pPr>
            <a:r>
              <a:rPr lang="en-US"/>
              <a:t>Copilot Chat offers a secure web grounded chat experience, that includes additional value like- the ability to create and interact with Copilot Pages and images – and have the ability to generate code, analyze data and create visualizations with Code Interpreter.</a:t>
            </a:r>
          </a:p>
          <a:p>
            <a:pPr marL="171450" indent="-171450">
              <a:buFont typeface="Arial,Sans-Serif"/>
              <a:buChar char="•"/>
            </a:pPr>
            <a:r>
              <a:rPr lang="en-US"/>
              <a:t>In addition to that M365 Copilot provides the ability to ground any prompt on shared Graph data ,personal data (documents, emails, meetings) as well as any 3rd party data using Microsoft Graph Connectors.</a:t>
            </a:r>
          </a:p>
          <a:p>
            <a:pPr marL="171450" indent="-171450">
              <a:buFont typeface="Arial,Sans-Serif"/>
              <a:buChar char="•"/>
            </a:pPr>
            <a:endParaRPr lang="en-US"/>
          </a:p>
          <a:p>
            <a:r>
              <a:rPr lang="en-US"/>
              <a:t>Moving to Agents:</a:t>
            </a:r>
          </a:p>
          <a:p>
            <a:pPr marL="171450" indent="-171450">
              <a:buFont typeface="Arial,Sans-Serif"/>
              <a:buChar char="•"/>
            </a:pPr>
            <a:r>
              <a:rPr lang="en-US"/>
              <a:t>Regardless of the product - Users will be able to build, manage, discover, and pin agents. </a:t>
            </a:r>
          </a:p>
          <a:p>
            <a:pPr marL="171450" indent="-171450">
              <a:buFont typeface="Arial,Sans-Serif"/>
              <a:buChar char="•"/>
            </a:pPr>
            <a:r>
              <a:rPr lang="en-US"/>
              <a:t>They can use agents grounded on web data at no extra cost</a:t>
            </a:r>
          </a:p>
          <a:p>
            <a:pPr marL="171450" indent="-171450">
              <a:buFont typeface="Arial,Sans-Serif"/>
              <a:buChar char="•"/>
            </a:pPr>
            <a:r>
              <a:rPr lang="en-US"/>
              <a:t>The differences lay on: For Copilot Chat the usage of agents that are grounded on shared tenant Graph data or 3rd party data are metered and charged on a consumptive basis</a:t>
            </a:r>
          </a:p>
          <a:p>
            <a:endParaRPr lang="en-US"/>
          </a:p>
          <a:p>
            <a:r>
              <a:rPr lang="en-US"/>
              <a:t>Personal assistant: </a:t>
            </a:r>
          </a:p>
          <a:p>
            <a:pPr marL="171450" indent="-171450">
              <a:buFont typeface="Arial,Sans-Serif"/>
              <a:buChar char="•"/>
            </a:pPr>
            <a:r>
              <a:rPr lang="en-US"/>
              <a:t>All the value related to the integration of Copilot to the M365 apps as well as Pre-built M365 agents and additional context and personalization experiences will remain exclusive for M365 Copilot users</a:t>
            </a:r>
          </a:p>
          <a:p>
            <a:pPr marL="171450" indent="-171450">
              <a:buFont typeface="Arial,Sans-Serif"/>
              <a:buChar char="•"/>
            </a:pPr>
            <a:endParaRPr lang="en-US"/>
          </a:p>
          <a:p>
            <a:r>
              <a:rPr lang="en-US"/>
              <a:t>CCS: Lastly we are committed to provide a secure and trusted Chat experience for both Copilot Chat and M365 Copilot.</a:t>
            </a:r>
          </a:p>
          <a:p>
            <a:pPr marL="171450" indent="-171450">
              <a:buFont typeface="Arial,Sans-Serif"/>
              <a:buChar char="•"/>
            </a:pPr>
            <a:r>
              <a:rPr lang="en-US"/>
              <a:t>So our Copilot Chat experience offers Enterprise Data Protection as well as the IT admin controls that you expect from Microsoft</a:t>
            </a:r>
          </a:p>
          <a:p>
            <a:pPr marL="171450" indent="-171450">
              <a:buFont typeface="Arial,Sans-Serif"/>
              <a:buChar char="•"/>
            </a:pPr>
            <a:r>
              <a:rPr lang="en-US"/>
              <a:t>In addition to that M365 Copilot customers have access to advanced management and measuring tools like SharePoint Advance Management, Copilot Analytics, and Viva Insights.</a:t>
            </a:r>
          </a:p>
          <a:p>
            <a:endParaRPr lang="en-US"/>
          </a:p>
        </p:txBody>
      </p:sp>
      <p:sp>
        <p:nvSpPr>
          <p:cNvPr id="4" name="Header Placeholder 3">
            <a:extLst>
              <a:ext uri="{FF2B5EF4-FFF2-40B4-BE49-F238E27FC236}">
                <a16:creationId xmlns:a16="http://schemas.microsoft.com/office/drawing/2014/main" id="{B45613AA-5705-E548-10E3-705FEF948AF3}"/>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D4DD6DAE-3858-C4B9-0346-0FBCD7497DC6}"/>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343DA25E-529A-7E18-DA9D-11DA15BD3193}"/>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4/22/2025 3:02 PM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2BD1FE6D-AF2F-B5C0-7E0E-9CA74AEB6A8D}"/>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2839452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B8D0B-79F6-9DD6-0A36-D0B633F231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3F29CA-174B-D89F-2167-58286B27EA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763550-5FFD-1DAB-8454-92F99AEB3FBA}"/>
              </a:ext>
            </a:extLst>
          </p:cNvPr>
          <p:cNvSpPr>
            <a:spLocks noGrp="1"/>
          </p:cNvSpPr>
          <p:nvPr>
            <p:ph type="body" idx="1"/>
          </p:nvPr>
        </p:nvSpPr>
        <p:spPr/>
        <p:txBody>
          <a:bodyPr/>
          <a:lstStyle/>
          <a:p>
            <a:endParaRPr lang="en-US" b="0" i="0">
              <a:solidFill>
                <a:srgbClr val="161616"/>
              </a:solidFill>
              <a:effectLst/>
              <a:latin typeface="Segoe UI" panose="020B0502040204020203" pitchFamily="34" charset="0"/>
            </a:endParaRPr>
          </a:p>
        </p:txBody>
      </p:sp>
      <p:sp>
        <p:nvSpPr>
          <p:cNvPr id="4" name="Slide Number Placeholder 3">
            <a:extLst>
              <a:ext uri="{FF2B5EF4-FFF2-40B4-BE49-F238E27FC236}">
                <a16:creationId xmlns:a16="http://schemas.microsoft.com/office/drawing/2014/main" id="{A1B20345-1ADE-D20E-7174-375A0DB9B29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0109A-251C-4663-A2F8-CF7DD7FBEC5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864818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13549226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195754496"/>
      </p:ext>
    </p:extLst>
  </p:cSld>
  <p:clrMapOvr>
    <a:masterClrMapping/>
  </p:clrMapOvr>
  <p:transition>
    <p:fade/>
  </p:transition>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9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6740" y="457200"/>
            <a:ext cx="11018520" cy="492443"/>
          </a:xfrm>
        </p:spPr>
        <p:txBody>
          <a:bodyPr vert="horz" wrap="square" lIns="0" tIns="0" rIns="0" bIns="0" rtlCol="0" anchor="t">
            <a:spAutoFit/>
          </a:bodyPr>
          <a:lstStyle>
            <a:lvl1pPr>
              <a:defRPr lang="en-US" sz="3200" dirty="0">
                <a:solidFill>
                  <a:schemeClr val="tx1"/>
                </a:solidFill>
              </a:defRPr>
            </a:lvl1pPr>
          </a:lstStyle>
          <a:p>
            <a:pPr marL="0" lvl="0"/>
            <a:endParaRPr lang="en-US"/>
          </a:p>
        </p:txBody>
      </p:sp>
      <p:sp>
        <p:nvSpPr>
          <p:cNvPr id="4" name="Slide Number Placeholder 5">
            <a:extLst>
              <a:ext uri="{FF2B5EF4-FFF2-40B4-BE49-F238E27FC236}">
                <a16:creationId xmlns:a16="http://schemas.microsoft.com/office/drawing/2014/main" id="{5225D100-8A9D-19CD-62CD-EEF5535FBB1D}"/>
              </a:ext>
            </a:extLst>
          </p:cNvPr>
          <p:cNvSpPr>
            <a:spLocks noGrp="1"/>
          </p:cNvSpPr>
          <p:nvPr>
            <p:ph type="sldNum" sz="quarter" idx="4"/>
          </p:nvPr>
        </p:nvSpPr>
        <p:spPr>
          <a:xfrm>
            <a:off x="11738235" y="6578957"/>
            <a:ext cx="247650" cy="123111"/>
          </a:xfrm>
          <a:prstGeom prst="rect">
            <a:avLst/>
          </a:prstGeom>
        </p:spPr>
        <p:txBody>
          <a:bodyPr vert="horz" wrap="square" lIns="0" tIns="0" rIns="0" bIns="0" rtlCol="0" anchor="ctr">
            <a:spAutoFit/>
          </a:bodyPr>
          <a:lstStyle>
            <a:lvl1pPr algn="ctr">
              <a:defRPr sz="800">
                <a:solidFill>
                  <a:schemeClr val="tx1"/>
                </a:solidFill>
              </a:defRPr>
            </a:lvl1pPr>
          </a:lstStyle>
          <a:p>
            <a:fld id="{CC0151E6-08A3-4246-B91A-F3551DAD1FF4}" type="slidenum">
              <a:rPr lang="en-IN" smtClean="0"/>
              <a:pPr/>
              <a:t>‹#›</a:t>
            </a:fld>
            <a:endParaRPr lang="en-IN"/>
          </a:p>
        </p:txBody>
      </p:sp>
    </p:spTree>
    <p:extLst>
      <p:ext uri="{BB962C8B-B14F-4D97-AF65-F5344CB8AC3E}">
        <p14:creationId xmlns:p14="http://schemas.microsoft.com/office/powerpoint/2010/main" val="205882671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8">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0404996"/>
      </p:ext>
    </p:extLst>
  </p:cSld>
  <p:clrMapOvr>
    <a:masterClrMapping/>
  </p:clrMapOvr>
  <p:transition>
    <p:fade/>
  </p:transition>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5957124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6895641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119C9-A8FF-BB66-2B97-313E901A90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8367C7-46A8-2FC9-F6BB-08494E709B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D4862E-52F9-2B47-4278-3CEBCF047DE8}"/>
              </a:ext>
            </a:extLst>
          </p:cNvPr>
          <p:cNvSpPr>
            <a:spLocks noGrp="1"/>
          </p:cNvSpPr>
          <p:nvPr>
            <p:ph type="dt" sz="half" idx="10"/>
          </p:nvPr>
        </p:nvSpPr>
        <p:spPr/>
        <p:txBody>
          <a:bodyPr/>
          <a:lstStyle/>
          <a:p>
            <a:fld id="{5136F658-2098-48D8-88B2-F8CAFAD84A28}" type="datetimeFigureOut">
              <a:rPr lang="en-US" smtClean="0"/>
              <a:t>4/22/2025</a:t>
            </a:fld>
            <a:endParaRPr lang="en-US"/>
          </a:p>
        </p:txBody>
      </p:sp>
      <p:sp>
        <p:nvSpPr>
          <p:cNvPr id="5" name="Footer Placeholder 4">
            <a:extLst>
              <a:ext uri="{FF2B5EF4-FFF2-40B4-BE49-F238E27FC236}">
                <a16:creationId xmlns:a16="http://schemas.microsoft.com/office/drawing/2014/main" id="{976A090E-6F20-FBF7-C7BC-DFBE5A1F88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25F26E-69AC-E8EC-3A7D-4990E4578402}"/>
              </a:ext>
            </a:extLst>
          </p:cNvPr>
          <p:cNvSpPr>
            <a:spLocks noGrp="1"/>
          </p:cNvSpPr>
          <p:nvPr>
            <p:ph type="sldNum" sz="quarter" idx="12"/>
          </p:nvPr>
        </p:nvSpPr>
        <p:spPr/>
        <p:txBody>
          <a:bodyPr/>
          <a:lstStyle/>
          <a:p>
            <a:fld id="{3000BA3F-8EFB-4870-B740-75D99D89081F}" type="slidenum">
              <a:rPr lang="en-US" smtClean="0"/>
              <a:t>‹#›</a:t>
            </a:fld>
            <a:endParaRPr lang="en-US"/>
          </a:p>
        </p:txBody>
      </p:sp>
    </p:spTree>
    <p:extLst>
      <p:ext uri="{BB962C8B-B14F-4D97-AF65-F5344CB8AC3E}">
        <p14:creationId xmlns:p14="http://schemas.microsoft.com/office/powerpoint/2010/main" val="3559579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Tree>
    <p:extLst>
      <p:ext uri="{BB962C8B-B14F-4D97-AF65-F5344CB8AC3E}">
        <p14:creationId xmlns:p14="http://schemas.microsoft.com/office/powerpoint/2010/main" val="39743727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2" name="Rectangle 1">
            <a:extLst>
              <a:ext uri="{FF2B5EF4-FFF2-40B4-BE49-F238E27FC236}">
                <a16:creationId xmlns:a16="http://schemas.microsoft.com/office/drawing/2014/main" id="{68123F49-93E0-6565-D751-6118D59E7A6F}"/>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1267417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75">
          <p15:clr>
            <a:srgbClr val="FBAE40"/>
          </p15:clr>
        </p15:guide>
        <p15:guide id="2" orient="horz" pos="397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1"/>
            <a:ext cx="12191998" cy="6857999"/>
          </a:xfrm>
          <a:prstGeom prst="rect">
            <a:avLst/>
          </a:prstGeom>
        </p:spPr>
      </p:pic>
      <p:sp>
        <p:nvSpPr>
          <p:cNvPr id="2" name="Rectangle 1">
            <a:extLst>
              <a:ext uri="{FF2B5EF4-FFF2-40B4-BE49-F238E27FC236}">
                <a16:creationId xmlns:a16="http://schemas.microsoft.com/office/drawing/2014/main" id="{D1865211-64D4-C70B-9C4D-A49F8FEDABB2}"/>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0989857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75">
          <p15:clr>
            <a:srgbClr val="FBAE40"/>
          </p15:clr>
        </p15:guide>
        <p15:guide id="2" orient="horz" pos="397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a:srcRect r="10287" b="10287"/>
          <a:stretch/>
        </p:blipFill>
        <p:spPr>
          <a:xfrm>
            <a:off x="0" y="0"/>
            <a:ext cx="12192000" cy="6858000"/>
          </a:xfrm>
          <a:prstGeom prst="rect">
            <a:avLst/>
          </a:prstGeom>
        </p:spPr>
      </p:pic>
      <p:sp>
        <p:nvSpPr>
          <p:cNvPr id="2" name="Rectangle 1">
            <a:extLst>
              <a:ext uri="{FF2B5EF4-FFF2-40B4-BE49-F238E27FC236}">
                <a16:creationId xmlns:a16="http://schemas.microsoft.com/office/drawing/2014/main" id="{8911239C-96A0-8D2F-7362-97B5CA6FDC5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0110620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75">
          <p15:clr>
            <a:srgbClr val="FBAE40"/>
          </p15:clr>
        </p15:guide>
        <p15:guide id="2" orient="horz" pos="397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15CA8489-A6A1-F0B5-19F6-A9740E2EAD2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8867332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75">
          <p15:clr>
            <a:srgbClr val="FBAE40"/>
          </p15:clr>
        </p15:guide>
        <p15:guide id="2" orient="horz" pos="397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Closing slide_with Logo">
    <p:bg>
      <p:bgRef idx="1001">
        <a:schemeClr val="bg2"/>
      </p:bgRef>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2DB4627A-42AD-DD19-0422-DBBC9408E6A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
        <p:nvSpPr>
          <p:cNvPr id="2" name="Rectangle 1">
            <a:extLst>
              <a:ext uri="{FF2B5EF4-FFF2-40B4-BE49-F238E27FC236}">
                <a16:creationId xmlns:a16="http://schemas.microsoft.com/office/drawing/2014/main" id="{23690FFF-6441-3296-3242-C495BB3E7E72}"/>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914625249"/>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2">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F2630F-9D54-C9E6-5F76-BA1370320369}"/>
              </a:ext>
              <a:ext uri="{C183D7F6-B498-43B3-948B-1728B52AA6E4}">
                <adec:decorative xmlns:adec="http://schemas.microsoft.com/office/drawing/2017/decorative" val="1"/>
              </a:ext>
            </a:extLst>
          </p:cNvPr>
          <p:cNvSpPr/>
          <p:nvPr userDrawn="1"/>
        </p:nvSpPr>
        <p:spPr>
          <a:xfrm>
            <a:off x="0" y="0"/>
            <a:ext cx="12192000" cy="6857999"/>
          </a:xfrm>
          <a:prstGeom prst="rect">
            <a:avLst/>
          </a:prstGeom>
          <a:gradFill flip="none" rotWithShape="1">
            <a:gsLst>
              <a:gs pos="0">
                <a:schemeClr val="accent4"/>
              </a:gs>
              <a:gs pos="100000">
                <a:schemeClr val="accent6"/>
              </a:gs>
              <a:gs pos="52000">
                <a:srgbClr val="8661C5"/>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FF2427BA-E9BA-7256-9B3F-95A47E6A7890}"/>
              </a:ext>
            </a:extLst>
          </p:cNvPr>
          <p:cNvSpPr>
            <a:spLocks noGrp="1"/>
          </p:cNvSpPr>
          <p:nvPr>
            <p:ph type="title" hasCustomPrompt="1"/>
          </p:nvPr>
        </p:nvSpPr>
        <p:spPr bwMode="black">
          <a:xfrm>
            <a:off x="585216" y="2764203"/>
            <a:ext cx="4848632" cy="1329595"/>
          </a:xfrm>
          <a:noFill/>
        </p:spPr>
        <p:txBody>
          <a:bodyPr vert="horz" wrap="square" lIns="0" tIns="0" rIns="0" bIns="0" rtlCol="0" anchor="b" anchorCtr="0">
            <a:spAutoFit/>
          </a:bodyPr>
          <a:lstStyle>
            <a:lvl1pPr>
              <a:defRPr lang="en-US" sz="4800" dirty="0">
                <a:solidFill>
                  <a:schemeClr val="bg1"/>
                </a:solidFill>
              </a:defRPr>
            </a:lvl1pPr>
          </a:lstStyle>
          <a:p>
            <a:pPr lvl="0"/>
            <a:r>
              <a:rPr lang="en-US"/>
              <a:t>Event name or presentation title </a:t>
            </a:r>
          </a:p>
        </p:txBody>
      </p:sp>
    </p:spTree>
    <p:extLst>
      <p:ext uri="{BB962C8B-B14F-4D97-AF65-F5344CB8AC3E}">
        <p14:creationId xmlns:p14="http://schemas.microsoft.com/office/powerpoint/2010/main" val="41666303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4015909606"/>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E70860-B881-5122-E137-8711CB0D6B02}"/>
              </a:ext>
            </a:extLst>
          </p:cNvPr>
          <p:cNvSpPr>
            <a:spLocks noGrp="1"/>
          </p:cNvSpPr>
          <p:nvPr>
            <p:ph type="title"/>
          </p:nvPr>
        </p:nvSpPr>
        <p:spPr>
          <a:xfrm>
            <a:off x="549274" y="472440"/>
            <a:ext cx="11089218" cy="457200"/>
          </a:xfrm>
          <a:prstGeom prst="rect">
            <a:avLst/>
          </a:prstGeom>
        </p:spPr>
        <p:txBody>
          <a:bodyPr vert="horz" lIns="0" tIns="0" rIns="0" bIns="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E606F1A1-1586-42EF-9CA2-16F10CD83DF7}"/>
              </a:ext>
            </a:extLst>
          </p:cNvPr>
          <p:cNvSpPr>
            <a:spLocks noGrp="1"/>
          </p:cNvSpPr>
          <p:nvPr>
            <p:ph type="body" idx="1"/>
          </p:nvPr>
        </p:nvSpPr>
        <p:spPr>
          <a:xfrm>
            <a:off x="549274" y="1638301"/>
            <a:ext cx="11093451" cy="45339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110BB91-0DF2-F86D-A282-C050CAF65527}"/>
              </a:ext>
            </a:extLst>
          </p:cNvPr>
          <p:cNvSpPr>
            <a:spLocks noGrp="1"/>
          </p:cNvSpPr>
          <p:nvPr>
            <p:ph type="ftr" sz="quarter" idx="3"/>
          </p:nvPr>
        </p:nvSpPr>
        <p:spPr>
          <a:xfrm>
            <a:off x="549274" y="6341190"/>
            <a:ext cx="5480051" cy="246221"/>
          </a:xfrm>
          <a:prstGeom prst="rect">
            <a:avLst/>
          </a:prstGeom>
        </p:spPr>
        <p:txBody>
          <a:bodyPr vert="horz" wrap="square" lIns="0" tIns="45720" rIns="0" bIns="45720" rtlCol="0" anchor="ctr">
            <a:spAutoFit/>
          </a:bodyPr>
          <a:lstStyle>
            <a:lvl1pPr algn="l">
              <a:defRPr sz="1000">
                <a:solidFill>
                  <a:schemeClr val="tx1">
                    <a:lumMod val="50000"/>
                    <a:lumOff val="50000"/>
                  </a:schemeClr>
                </a:solidFill>
              </a:defRPr>
            </a:lvl1pPr>
          </a:lstStyle>
          <a:p>
            <a:pPr>
              <a:defRPr/>
            </a:pPr>
            <a:r>
              <a:rPr lang="en-US">
                <a:solidFill>
                  <a:prstClr val="black">
                    <a:lumMod val="50000"/>
                    <a:lumOff val="50000"/>
                  </a:prstClr>
                </a:solidFill>
              </a:rPr>
              <a:t>Modern Work Enablement</a:t>
            </a:r>
          </a:p>
        </p:txBody>
      </p:sp>
      <p:sp>
        <p:nvSpPr>
          <p:cNvPr id="6" name="Slide Number Placeholder 5">
            <a:extLst>
              <a:ext uri="{FF2B5EF4-FFF2-40B4-BE49-F238E27FC236}">
                <a16:creationId xmlns:a16="http://schemas.microsoft.com/office/drawing/2014/main" id="{78227534-F4D4-095D-03EE-12A9688346D0}"/>
              </a:ext>
            </a:extLst>
          </p:cNvPr>
          <p:cNvSpPr>
            <a:spLocks noGrp="1"/>
          </p:cNvSpPr>
          <p:nvPr>
            <p:ph type="sldNum" sz="quarter" idx="4"/>
          </p:nvPr>
        </p:nvSpPr>
        <p:spPr>
          <a:xfrm>
            <a:off x="9904413" y="6331904"/>
            <a:ext cx="1734079" cy="246221"/>
          </a:xfrm>
          <a:prstGeom prst="rect">
            <a:avLst/>
          </a:prstGeom>
        </p:spPr>
        <p:txBody>
          <a:bodyPr vert="horz" wrap="square" lIns="0" tIns="45720" rIns="0" bIns="45720" rtlCol="0" anchor="ctr">
            <a:spAutoFit/>
          </a:bodyPr>
          <a:lstStyle>
            <a:lvl1pPr algn="r">
              <a:defRPr sz="1000">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67CA0B0-04EF-433A-8113-67BC344D39D3}" type="slidenum">
              <a:rPr kumimoji="0" lang="en-US" sz="1000" b="0" i="0" u="none" strike="noStrike" kern="1200" cap="none" spc="0" normalizeH="0" baseline="0" noProof="0" smtClean="0">
                <a:ln>
                  <a:noFill/>
                </a:ln>
                <a:solidFill>
                  <a:prstClr val="black">
                    <a:lumMod val="50000"/>
                    <a:lumOff val="50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endParaRPr>
          </a:p>
        </p:txBody>
      </p:sp>
      <p:pic>
        <p:nvPicPr>
          <p:cNvPr id="7" name="Graphic 6">
            <a:extLst>
              <a:ext uri="{FF2B5EF4-FFF2-40B4-BE49-F238E27FC236}">
                <a16:creationId xmlns:a16="http://schemas.microsoft.com/office/drawing/2014/main" id="{3BAC4348-B8BB-E69B-E197-7B5B8B4EF1F3}"/>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rot="5400000">
            <a:off x="10097704" y="2163762"/>
            <a:ext cx="5409405" cy="1081881"/>
          </a:xfrm>
          <a:prstGeom prst="rect">
            <a:avLst/>
          </a:prstGeom>
        </p:spPr>
      </p:pic>
    </p:spTree>
    <p:extLst>
      <p:ext uri="{BB962C8B-B14F-4D97-AF65-F5344CB8AC3E}">
        <p14:creationId xmlns:p14="http://schemas.microsoft.com/office/powerpoint/2010/main" val="1386432131"/>
      </p:ext>
    </p:extLst>
  </p:cSld>
  <p:clrMap bg1="lt1" tx1="dk1" bg2="lt2" tx2="dk2" accent1="accent1" accent2="accent2" accent3="accent3" accent4="accent4" accent5="accent5" accent6="accent6" hlink="hlink" folHlink="folHlink"/>
  <p:sldLayoutIdLst>
    <p:sldLayoutId id="2147484572" r:id="rId1"/>
    <p:sldLayoutId id="2147484583" r:id="rId2"/>
    <p:sldLayoutId id="2147484584" r:id="rId3"/>
    <p:sldLayoutId id="2147484585" r:id="rId4"/>
    <p:sldLayoutId id="2147484586" r:id="rId5"/>
    <p:sldLayoutId id="2147484587" r:id="rId6"/>
    <p:sldLayoutId id="2147484588" r:id="rId7"/>
    <p:sldLayoutId id="2147484491" r:id="rId8"/>
    <p:sldLayoutId id="2147484486" r:id="rId9"/>
    <p:sldLayoutId id="2147484496" r:id="rId10"/>
    <p:sldLayoutId id="2147484589" r:id="rId11"/>
    <p:sldLayoutId id="2147484590" r:id="rId12"/>
    <p:sldLayoutId id="2147484591" r:id="rId13"/>
    <p:sldLayoutId id="2147484592" r:id="rId14"/>
    <p:sldLayoutId id="2147484593" r:id="rId15"/>
  </p:sldLayoutIdLst>
  <p:hf hdr="0" dt="0"/>
  <p:txStyles>
    <p:titleStyle>
      <a:lvl1pPr algn="l" defTabSz="914400" rtl="0" eaLnBrk="1" latinLnBrk="0" hangingPunct="1">
        <a:lnSpc>
          <a:spcPct val="90000"/>
        </a:lnSpc>
        <a:spcBef>
          <a:spcPct val="0"/>
        </a:spcBef>
        <a:buNone/>
        <a:defRPr sz="4200" b="1" i="0" kern="1200" spc="-70" baseline="0">
          <a:solidFill>
            <a:schemeClr val="tx1"/>
          </a:solidFill>
          <a:latin typeface="Segoe Sans Display Semibold" pitchFamily="2" charset="0"/>
          <a:ea typeface="+mj-ea"/>
          <a:cs typeface="Segoe Sans Display Semibold" pitchFamily="2" charset="0"/>
        </a:defRPr>
      </a:lvl1pPr>
    </p:titleStyle>
    <p:bodyStyle>
      <a:lvl1pPr marL="0" indent="0" algn="l" defTabSz="914400" rtl="0" eaLnBrk="1" latinLnBrk="0" hangingPunct="1">
        <a:lnSpc>
          <a:spcPct val="90000"/>
        </a:lnSpc>
        <a:spcBef>
          <a:spcPts val="1200"/>
        </a:spcBef>
        <a:spcAft>
          <a:spcPts val="600"/>
        </a:spcAft>
        <a:buFont typeface="Arial" panose="020B0604020202020204" pitchFamily="34" charset="0"/>
        <a:buNone/>
        <a:defRPr sz="2600" kern="2000" spc="-50" baseline="0">
          <a:solidFill>
            <a:schemeClr val="tx1"/>
          </a:solidFill>
          <a:latin typeface="Segoe Sans Display" pitchFamily="2" charset="0"/>
          <a:ea typeface="+mn-ea"/>
          <a:cs typeface="Segoe Sans Display" pitchFamily="2" charset="0"/>
        </a:defRPr>
      </a:lvl1pPr>
      <a:lvl2pPr marL="0" indent="0" algn="l" defTabSz="914400" rtl="0" eaLnBrk="1" latinLnBrk="0" hangingPunct="1">
        <a:lnSpc>
          <a:spcPct val="90000"/>
        </a:lnSpc>
        <a:spcBef>
          <a:spcPts val="600"/>
        </a:spcBef>
        <a:spcAft>
          <a:spcPts val="600"/>
        </a:spcAft>
        <a:buFont typeface="Arial" panose="020B0604020202020204" pitchFamily="34" charset="0"/>
        <a:buNone/>
        <a:defRPr sz="2600" kern="2000" spc="-50" baseline="0">
          <a:solidFill>
            <a:schemeClr val="tx1"/>
          </a:solidFill>
          <a:latin typeface="Segoe Sans Display" pitchFamily="2" charset="0"/>
          <a:ea typeface="+mn-ea"/>
          <a:cs typeface="Segoe Sans Display" pitchFamily="2" charset="0"/>
        </a:defRPr>
      </a:lvl2pPr>
      <a:lvl3pPr marL="0" indent="0" algn="l" defTabSz="914400" rtl="0" eaLnBrk="1" latinLnBrk="0" hangingPunct="1">
        <a:lnSpc>
          <a:spcPct val="100000"/>
        </a:lnSpc>
        <a:spcBef>
          <a:spcPts val="600"/>
        </a:spcBef>
        <a:spcAft>
          <a:spcPts val="600"/>
        </a:spcAft>
        <a:buFont typeface="Arial" panose="020B0604020202020204" pitchFamily="34" charset="0"/>
        <a:buNone/>
        <a:defRPr sz="1600" kern="1200" baseline="0">
          <a:solidFill>
            <a:schemeClr val="tx1"/>
          </a:solidFill>
          <a:latin typeface="Segoe Sans Display" pitchFamily="2" charset="0"/>
          <a:ea typeface="+mn-ea"/>
          <a:cs typeface="Segoe Sans Display" pitchFamily="2" charset="0"/>
        </a:defRPr>
      </a:lvl3pPr>
      <a:lvl4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Segoe Sans Display" pitchFamily="2" charset="0"/>
          <a:ea typeface="+mn-ea"/>
          <a:cs typeface="Segoe Sans Display" pitchFamily="2" charset="0"/>
        </a:defRPr>
      </a:lvl4pPr>
      <a:lvl5pPr marL="173736" indent="-173736"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46">
          <p15:clr>
            <a:srgbClr val="F26B43"/>
          </p15:clr>
        </p15:guide>
        <p15:guide id="3" pos="7334">
          <p15:clr>
            <a:srgbClr val="F26B43"/>
          </p15:clr>
        </p15:guide>
        <p15:guide id="4" orient="horz" pos="2160">
          <p15:clr>
            <a:srgbClr val="F26B43"/>
          </p15:clr>
        </p15:guide>
        <p15:guide id="5" orient="horz" pos="346">
          <p15:clr>
            <a:srgbClr val="F26B43"/>
          </p15:clr>
        </p15:guide>
        <p15:guide id="6" orient="horz" pos="3888">
          <p15:clr>
            <a:srgbClr val="F26B43"/>
          </p15:clr>
        </p15:guide>
        <p15:guide id="7" pos="3798">
          <p15:clr>
            <a:srgbClr val="5ACBF0"/>
          </p15:clr>
        </p15:guide>
        <p15:guide id="8" pos="2702">
          <p15:clr>
            <a:srgbClr val="5ACBF0"/>
          </p15:clr>
        </p15:guide>
        <p15:guide id="9" pos="2618">
          <p15:clr>
            <a:srgbClr val="5ACBF0"/>
          </p15:clr>
        </p15:guide>
        <p15:guide id="10" pos="1524">
          <p15:clr>
            <a:srgbClr val="5ACBF0"/>
          </p15:clr>
        </p15:guide>
        <p15:guide id="11" pos="1439">
          <p15:clr>
            <a:srgbClr val="5ACBF0"/>
          </p15:clr>
        </p15:guide>
        <p15:guide id="12" pos="3881">
          <p15:clr>
            <a:srgbClr val="5ACBF0"/>
          </p15:clr>
        </p15:guide>
        <p15:guide id="13" pos="4976">
          <p15:clr>
            <a:srgbClr val="5ACBF0"/>
          </p15:clr>
        </p15:guide>
        <p15:guide id="14" pos="5061">
          <p15:clr>
            <a:srgbClr val="5ACBF0"/>
          </p15:clr>
        </p15:guide>
        <p15:guide id="15" pos="6155">
          <p15:clr>
            <a:srgbClr val="5ACBF0"/>
          </p15:clr>
        </p15:guide>
        <p15:guide id="16" pos="6239">
          <p15:clr>
            <a:srgbClr val="5ACBF0"/>
          </p15:clr>
        </p15:guide>
        <p15:guide id="17" pos="2027">
          <p15:clr>
            <a:srgbClr val="FBAE40"/>
          </p15:clr>
        </p15:guide>
        <p15:guide id="18" pos="2114">
          <p15:clr>
            <a:srgbClr val="FBAE40"/>
          </p15:clr>
        </p15:guide>
        <p15:guide id="19" pos="5564">
          <p15:clr>
            <a:srgbClr val="FBAE40"/>
          </p15:clr>
        </p15:guide>
        <p15:guide id="20" pos="5652">
          <p15:clr>
            <a:srgbClr val="FBAE40"/>
          </p15:clr>
        </p15:guide>
        <p15:guide id="21" orient="horz" pos="947">
          <p15:clr>
            <a:srgbClr val="F26B43"/>
          </p15:clr>
        </p15:guide>
        <p15:guide id="22" orient="horz" pos="1032">
          <p15:clr>
            <a:srgbClr val="F26B43"/>
          </p15:clr>
        </p15:guide>
        <p15:guide id="23" orient="horz" pos="423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hyperlink" Target="https://learn.microsoft.com/en-us/microsoft-365/admin/manage/manage-copilot-agents-integrated-apps?view=o365-worldwide" TargetMode="Externa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1.xml"/><Relationship Id="rId1" Type="http://schemas.openxmlformats.org/officeDocument/2006/relationships/tags" Target="../tags/tag1.xml"/><Relationship Id="rId5" Type="http://schemas.openxmlformats.org/officeDocument/2006/relationships/image" Target="../media/image9.e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hyperlink" Target="https://learn.microsoft.com/microsoft-365/admin/manage/manage-copilot-agents-integrated-apps?view=o365-worldwide" TargetMode="External"/><Relationship Id="rId3" Type="http://schemas.openxmlformats.org/officeDocument/2006/relationships/hyperlink" Target="https://portal.azure.com/" TargetMode="External"/><Relationship Id="rId7" Type="http://schemas.openxmlformats.org/officeDocument/2006/relationships/hyperlink" Target="https://learn.microsoft.com/microsoft-365/admin/manage/manage-copilot-agents-integrated-apps?view=o365-worldwide#publish-agents" TargetMode="External"/><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hyperlink" Target="https://learn.microsoft.com/en-us/microsoft-copilot-studio/billing-licensing" TargetMode="External"/><Relationship Id="rId5" Type="http://schemas.openxmlformats.org/officeDocument/2006/relationships/hyperlink" Target="https://learn.microsoft.com/en-us/power-platform/admin/pay-as-you-go-set-up?tabs=new" TargetMode="External"/><Relationship Id="rId10" Type="http://schemas.openxmlformats.org/officeDocument/2006/relationships/hyperlink" Target="https://learn.microsoft.com/power-platform/admin/manage-copilot-studio-messages-capacity?tabs=new" TargetMode="External"/><Relationship Id="rId4" Type="http://schemas.openxmlformats.org/officeDocument/2006/relationships/hyperlink" Target="http://admin.microsoft.com/" TargetMode="External"/><Relationship Id="rId9" Type="http://schemas.openxmlformats.org/officeDocument/2006/relationships/hyperlink" Target="https://admin.powerplatform.microsoft.com/"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admin.microsoft.com/adminportal/home#/MicrosoftSearch/Connectors/add?ms_search_referrer=MicrosoftSearchDocs_Configure_connector" TargetMode="External"/><Relationship Id="rId2" Type="http://schemas.openxmlformats.org/officeDocument/2006/relationships/image" Target="../media/image14.png"/><Relationship Id="rId1" Type="http://schemas.openxmlformats.org/officeDocument/2006/relationships/slideLayout" Target="../slideLayouts/slideLayout11.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89D0F5-AA0B-EC0F-9E3D-B696D4599A5F}"/>
              </a:ext>
            </a:extLst>
          </p:cNvPr>
          <p:cNvSpPr>
            <a:spLocks noGrp="1"/>
          </p:cNvSpPr>
          <p:nvPr>
            <p:ph type="title"/>
          </p:nvPr>
        </p:nvSpPr>
        <p:spPr>
          <a:xfrm>
            <a:off x="569912" y="2892167"/>
            <a:ext cx="5714774" cy="1107996"/>
          </a:xfrm>
        </p:spPr>
        <p:txBody>
          <a:bodyPr/>
          <a:lstStyle/>
          <a:p>
            <a:r>
              <a:rPr lang="en-US"/>
              <a:t>Copilot agents IT set up and controls</a:t>
            </a:r>
          </a:p>
        </p:txBody>
      </p:sp>
      <p:sp>
        <p:nvSpPr>
          <p:cNvPr id="11" name="Text Placeholder 10">
            <a:extLst>
              <a:ext uri="{FF2B5EF4-FFF2-40B4-BE49-F238E27FC236}">
                <a16:creationId xmlns:a16="http://schemas.microsoft.com/office/drawing/2014/main" id="{4E891C02-2DB3-D69D-864F-1E0CB21AA46E}"/>
              </a:ext>
            </a:extLst>
          </p:cNvPr>
          <p:cNvSpPr>
            <a:spLocks noGrp="1"/>
          </p:cNvSpPr>
          <p:nvPr>
            <p:ph type="body" sz="quarter" idx="13"/>
          </p:nvPr>
        </p:nvSpPr>
        <p:spPr>
          <a:xfrm>
            <a:off x="582042" y="6446520"/>
            <a:ext cx="1645920" cy="138499"/>
          </a:xfrm>
        </p:spPr>
        <p:txBody>
          <a:bodyPr vert="horz" wrap="square" lIns="0" tIns="0" rIns="0" bIns="0" rtlCol="0" anchor="t">
            <a:spAutoFit/>
          </a:bodyPr>
          <a:lstStyle/>
          <a:p>
            <a:r>
              <a:rPr lang="en-US">
                <a:cs typeface="Segoe UI"/>
              </a:rPr>
              <a:t>April 2025</a:t>
            </a:r>
            <a:endParaRPr lang="en-US"/>
          </a:p>
        </p:txBody>
      </p:sp>
    </p:spTree>
    <p:extLst>
      <p:ext uri="{BB962C8B-B14F-4D97-AF65-F5344CB8AC3E}">
        <p14:creationId xmlns:p14="http://schemas.microsoft.com/office/powerpoint/2010/main" val="1217351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845B8-9DF7-B604-6A2F-46855D88C0A7}"/>
              </a:ext>
            </a:extLst>
          </p:cNvPr>
          <p:cNvSpPr>
            <a:spLocks noGrp="1"/>
          </p:cNvSpPr>
          <p:nvPr>
            <p:ph type="title"/>
          </p:nvPr>
        </p:nvSpPr>
        <p:spPr/>
        <p:txBody>
          <a:bodyPr/>
          <a:lstStyle/>
          <a:p>
            <a:r>
              <a:rPr lang="en-US"/>
              <a:t>Create Azure subscription</a:t>
            </a:r>
          </a:p>
        </p:txBody>
      </p:sp>
      <p:sp>
        <p:nvSpPr>
          <p:cNvPr id="5" name="Slide Number Placeholder 4">
            <a:extLst>
              <a:ext uri="{FF2B5EF4-FFF2-40B4-BE49-F238E27FC236}">
                <a16:creationId xmlns:a16="http://schemas.microsoft.com/office/drawing/2014/main" id="{9FC346AF-05A9-8EE7-A491-931225241BC2}"/>
              </a:ext>
            </a:extLst>
          </p:cNvPr>
          <p:cNvSpPr>
            <a:spLocks noGrp="1"/>
          </p:cNvSpPr>
          <p:nvPr>
            <p:ph type="sldNum" sz="quarter" idx="12"/>
          </p:nvPr>
        </p:nvSpPr>
        <p:spPr/>
        <p:txBody>
          <a:bodyPr/>
          <a:lstStyle/>
          <a:p>
            <a:fld id="{3000BA3F-8EFB-4870-B740-75D99D89081F}" type="slidenum">
              <a:rPr lang="en-US" smtClean="0"/>
              <a:t>10</a:t>
            </a:fld>
            <a:endParaRPr lang="en-US"/>
          </a:p>
        </p:txBody>
      </p:sp>
      <p:pic>
        <p:nvPicPr>
          <p:cNvPr id="7" name="Picture 6" descr="Screnshot of the Azure portal">
            <a:extLst>
              <a:ext uri="{FF2B5EF4-FFF2-40B4-BE49-F238E27FC236}">
                <a16:creationId xmlns:a16="http://schemas.microsoft.com/office/drawing/2014/main" id="{E6BB9BA5-4293-3EB1-D015-FA308A3BDC85}"/>
              </a:ext>
            </a:extLst>
          </p:cNvPr>
          <p:cNvPicPr>
            <a:picLocks noChangeAspect="1"/>
          </p:cNvPicPr>
          <p:nvPr/>
        </p:nvPicPr>
        <p:blipFill>
          <a:blip r:embed="rId2"/>
          <a:stretch>
            <a:fillRect/>
          </a:stretch>
        </p:blipFill>
        <p:spPr>
          <a:xfrm>
            <a:off x="3002705" y="1375218"/>
            <a:ext cx="8635787" cy="4511107"/>
          </a:xfrm>
          <a:prstGeom prst="rect">
            <a:avLst/>
          </a:prstGeom>
        </p:spPr>
      </p:pic>
      <p:sp>
        <p:nvSpPr>
          <p:cNvPr id="8" name="Rectangle 7">
            <a:extLst>
              <a:ext uri="{FF2B5EF4-FFF2-40B4-BE49-F238E27FC236}">
                <a16:creationId xmlns:a16="http://schemas.microsoft.com/office/drawing/2014/main" id="{51FBDDC1-AA61-BDD7-225B-AF07E4F6A149}"/>
              </a:ext>
              <a:ext uri="{C183D7F6-B498-43B3-948B-1728B52AA6E4}">
                <adec:decorative xmlns:adec="http://schemas.microsoft.com/office/drawing/2017/decorative" val="1"/>
              </a:ext>
            </a:extLst>
          </p:cNvPr>
          <p:cNvSpPr/>
          <p:nvPr/>
        </p:nvSpPr>
        <p:spPr>
          <a:xfrm>
            <a:off x="4409018" y="2350534"/>
            <a:ext cx="2324100" cy="218324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Oval 8">
            <a:extLst>
              <a:ext uri="{FF2B5EF4-FFF2-40B4-BE49-F238E27FC236}">
                <a16:creationId xmlns:a16="http://schemas.microsoft.com/office/drawing/2014/main" id="{BBAB6B1A-5CA5-0BC6-4920-23EBD9CB7BB4}"/>
              </a:ext>
            </a:extLst>
          </p:cNvPr>
          <p:cNvSpPr/>
          <p:nvPr/>
        </p:nvSpPr>
        <p:spPr>
          <a:xfrm>
            <a:off x="4271858" y="2213374"/>
            <a:ext cx="274320" cy="27432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1</a:t>
            </a:r>
          </a:p>
        </p:txBody>
      </p:sp>
      <p:sp>
        <p:nvSpPr>
          <p:cNvPr id="10" name="Rectangle 9">
            <a:extLst>
              <a:ext uri="{FF2B5EF4-FFF2-40B4-BE49-F238E27FC236}">
                <a16:creationId xmlns:a16="http://schemas.microsoft.com/office/drawing/2014/main" id="{AAEB12B3-1CE5-2268-719F-EAA8135518E8}"/>
              </a:ext>
            </a:extLst>
          </p:cNvPr>
          <p:cNvSpPr>
            <a:spLocks noChangeAspect="1"/>
          </p:cNvSpPr>
          <p:nvPr/>
        </p:nvSpPr>
        <p:spPr bwMode="auto">
          <a:xfrm>
            <a:off x="170360" y="2350534"/>
            <a:ext cx="3028949" cy="522757"/>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45720" rIns="137160" bIns="45720" numCol="1" rtlCol="0" anchor="ctr" anchorCtr="0" compatLnSpc="1">
            <a:prstTxWarp prst="textNoShape">
              <a:avLst/>
            </a:prstTxWarp>
            <a:noAutofit/>
          </a:bodyPr>
          <a:lstStyle/>
          <a:p>
            <a:pPr marL="0" marR="0" lvl="0" indent="0"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mn-cs"/>
              </a:rPr>
              <a:t>If you have not previously created an Azure subscription, select Get Started with Azure</a:t>
            </a:r>
          </a:p>
        </p:txBody>
      </p:sp>
      <p:sp>
        <p:nvSpPr>
          <p:cNvPr id="11" name="Rectangle 10">
            <a:extLst>
              <a:ext uri="{FF2B5EF4-FFF2-40B4-BE49-F238E27FC236}">
                <a16:creationId xmlns:a16="http://schemas.microsoft.com/office/drawing/2014/main" id="{0C37F642-5744-629E-7A8C-FDD37011F63F}"/>
              </a:ext>
              <a:ext uri="{C183D7F6-B498-43B3-948B-1728B52AA6E4}">
                <adec:decorative xmlns:adec="http://schemas.microsoft.com/office/drawing/2017/decorative" val="1"/>
              </a:ext>
            </a:extLst>
          </p:cNvPr>
          <p:cNvSpPr/>
          <p:nvPr/>
        </p:nvSpPr>
        <p:spPr>
          <a:xfrm>
            <a:off x="5047193" y="5070059"/>
            <a:ext cx="858307" cy="62589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Oval 11">
            <a:extLst>
              <a:ext uri="{FF2B5EF4-FFF2-40B4-BE49-F238E27FC236}">
                <a16:creationId xmlns:a16="http://schemas.microsoft.com/office/drawing/2014/main" id="{17A945C1-D4A4-2BF4-E11E-49A697DC3CAE}"/>
              </a:ext>
            </a:extLst>
          </p:cNvPr>
          <p:cNvSpPr/>
          <p:nvPr/>
        </p:nvSpPr>
        <p:spPr>
          <a:xfrm>
            <a:off x="4910033" y="4932899"/>
            <a:ext cx="274320" cy="27432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2</a:t>
            </a:r>
          </a:p>
        </p:txBody>
      </p:sp>
      <p:sp>
        <p:nvSpPr>
          <p:cNvPr id="13" name="Rectangle 12">
            <a:extLst>
              <a:ext uri="{FF2B5EF4-FFF2-40B4-BE49-F238E27FC236}">
                <a16:creationId xmlns:a16="http://schemas.microsoft.com/office/drawing/2014/main" id="{ECF46D95-026B-EEC6-C5A8-A59B85A29FD2}"/>
              </a:ext>
            </a:extLst>
          </p:cNvPr>
          <p:cNvSpPr>
            <a:spLocks noChangeAspect="1"/>
          </p:cNvSpPr>
          <p:nvPr/>
        </p:nvSpPr>
        <p:spPr bwMode="auto">
          <a:xfrm>
            <a:off x="298030" y="4827159"/>
            <a:ext cx="3028949" cy="1059041"/>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45720" rIns="137160" bIns="45720" numCol="1" rtlCol="0" anchor="ctr" anchorCtr="0" compatLnSpc="1">
            <a:prstTxWarp prst="textNoShape">
              <a:avLst/>
            </a:prstTxWarp>
            <a:noAutofit/>
          </a:bodyPr>
          <a:lstStyle/>
          <a:p>
            <a:pPr marL="0" marR="0" lvl="0" indent="0"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mn-cs"/>
              </a:rPr>
              <a:t>If you already have an Azure profile and subscription, select Subscriptions and skip to </a:t>
            </a:r>
            <a:r>
              <a:rPr kumimoji="0" lang="en-US" sz="1600" b="0" i="0" u="none" strike="noStrike" kern="1200" cap="none" spc="0" normalizeH="0" baseline="0" noProof="0">
                <a:ln>
                  <a:noFill/>
                </a:ln>
                <a:solidFill>
                  <a:prstClr val="black"/>
                </a:solidFill>
                <a:effectLst/>
                <a:uLnTx/>
                <a:uFillTx/>
                <a:latin typeface="Segoe UI"/>
                <a:ea typeface="+mn-ea"/>
                <a:cs typeface="+mn-cs"/>
                <a:hlinkClick r:id="rId3" action="ppaction://hlinksldjump"/>
              </a:rPr>
              <a:t>Create a new subscription step</a:t>
            </a:r>
            <a:endParaRPr kumimoji="0" lang="en-US" sz="1600" b="0" i="0" u="none" strike="noStrike" kern="1200" cap="none" spc="0" normalizeH="0" baseline="0" noProof="0">
              <a:ln>
                <a:noFill/>
              </a:ln>
              <a:solidFill>
                <a:prstClr val="black"/>
              </a:solidFill>
              <a:effectLst/>
              <a:uLnTx/>
              <a:uFillTx/>
              <a:latin typeface="Segoe UI"/>
              <a:ea typeface="+mn-ea"/>
              <a:cs typeface="+mn-cs"/>
            </a:endParaRPr>
          </a:p>
        </p:txBody>
      </p:sp>
      <p:sp>
        <p:nvSpPr>
          <p:cNvPr id="14" name="Rectangle: Rounded Corners 33">
            <a:extLst>
              <a:ext uri="{FF2B5EF4-FFF2-40B4-BE49-F238E27FC236}">
                <a16:creationId xmlns:a16="http://schemas.microsoft.com/office/drawing/2014/main" id="{D47ABA91-D735-516C-CD76-E24EC11F7F90}"/>
              </a:ext>
              <a:ext uri="{C183D7F6-B498-43B3-948B-1728B52AA6E4}">
                <adec:decorative xmlns:adec="http://schemas.microsoft.com/office/drawing/2017/decorative" val="1"/>
              </a:ext>
            </a:extLst>
          </p:cNvPr>
          <p:cNvSpPr>
            <a:spLocks/>
          </p:cNvSpPr>
          <p:nvPr/>
        </p:nvSpPr>
        <p:spPr bwMode="auto">
          <a:xfrm>
            <a:off x="170360" y="2168714"/>
            <a:ext cx="3028949" cy="898336"/>
          </a:xfrm>
          <a:prstGeom prst="roundRect">
            <a:avLst>
              <a:gd name="adj" fmla="val 2503"/>
            </a:avLst>
          </a:prstGeom>
          <a:noFill/>
          <a:ln w="19050">
            <a:gradFill flip="none" rotWithShape="1">
              <a:gsLst>
                <a:gs pos="0">
                  <a:srgbClr val="C03BC4"/>
                </a:gs>
                <a:gs pos="100000">
                  <a:srgbClr val="0078D4"/>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15" name="Rectangle: Rounded Corners 33">
            <a:extLst>
              <a:ext uri="{FF2B5EF4-FFF2-40B4-BE49-F238E27FC236}">
                <a16:creationId xmlns:a16="http://schemas.microsoft.com/office/drawing/2014/main" id="{596B38A7-8AD6-A649-7A08-7792A5E388FC}"/>
              </a:ext>
              <a:ext uri="{C183D7F6-B498-43B3-948B-1728B52AA6E4}">
                <adec:decorative xmlns:adec="http://schemas.microsoft.com/office/drawing/2017/decorative" val="1"/>
              </a:ext>
            </a:extLst>
          </p:cNvPr>
          <p:cNvSpPr>
            <a:spLocks/>
          </p:cNvSpPr>
          <p:nvPr/>
        </p:nvSpPr>
        <p:spPr bwMode="auto">
          <a:xfrm>
            <a:off x="298030" y="4797613"/>
            <a:ext cx="3028949" cy="1155511"/>
          </a:xfrm>
          <a:prstGeom prst="roundRect">
            <a:avLst>
              <a:gd name="adj" fmla="val 2503"/>
            </a:avLst>
          </a:prstGeom>
          <a:noFill/>
          <a:ln w="19050">
            <a:gradFill flip="none" rotWithShape="1">
              <a:gsLst>
                <a:gs pos="0">
                  <a:srgbClr val="C03BC4"/>
                </a:gs>
                <a:gs pos="100000">
                  <a:srgbClr val="0078D4"/>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15235618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97323-12C6-DE23-9DCD-7B5D1A08ED7A}"/>
              </a:ext>
            </a:extLst>
          </p:cNvPr>
          <p:cNvSpPr>
            <a:spLocks noGrp="1"/>
          </p:cNvSpPr>
          <p:nvPr>
            <p:ph type="title"/>
          </p:nvPr>
        </p:nvSpPr>
        <p:spPr/>
        <p:txBody>
          <a:bodyPr/>
          <a:lstStyle/>
          <a:p>
            <a:r>
              <a:rPr lang="en-US"/>
              <a:t>Start an Azure account</a:t>
            </a:r>
          </a:p>
        </p:txBody>
      </p:sp>
      <p:pic>
        <p:nvPicPr>
          <p:cNvPr id="5" name="Picture 4" descr="Screenshot of the option to sign up for pays as you go subscription">
            <a:extLst>
              <a:ext uri="{FF2B5EF4-FFF2-40B4-BE49-F238E27FC236}">
                <a16:creationId xmlns:a16="http://schemas.microsoft.com/office/drawing/2014/main" id="{F0A3FD3A-974D-1C03-1C41-2D271D625413}"/>
              </a:ext>
            </a:extLst>
          </p:cNvPr>
          <p:cNvPicPr>
            <a:picLocks noChangeAspect="1"/>
          </p:cNvPicPr>
          <p:nvPr/>
        </p:nvPicPr>
        <p:blipFill>
          <a:blip r:embed="rId2"/>
          <a:stretch>
            <a:fillRect/>
          </a:stretch>
        </p:blipFill>
        <p:spPr>
          <a:xfrm>
            <a:off x="3286939" y="1613153"/>
            <a:ext cx="8351553" cy="4294608"/>
          </a:xfrm>
          <a:prstGeom prst="rect">
            <a:avLst/>
          </a:prstGeom>
        </p:spPr>
      </p:pic>
      <p:sp>
        <p:nvSpPr>
          <p:cNvPr id="6" name="Rectangle 5">
            <a:extLst>
              <a:ext uri="{FF2B5EF4-FFF2-40B4-BE49-F238E27FC236}">
                <a16:creationId xmlns:a16="http://schemas.microsoft.com/office/drawing/2014/main" id="{75CAC856-5914-75BC-53DD-5A5D02D75AD3}"/>
              </a:ext>
              <a:ext uri="{C183D7F6-B498-43B3-948B-1728B52AA6E4}">
                <adec:decorative xmlns:adec="http://schemas.microsoft.com/office/drawing/2017/decorative" val="1"/>
              </a:ext>
            </a:extLst>
          </p:cNvPr>
          <p:cNvSpPr/>
          <p:nvPr/>
        </p:nvSpPr>
        <p:spPr>
          <a:xfrm>
            <a:off x="4600576" y="4091914"/>
            <a:ext cx="971550" cy="57341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372B3752-739A-2E1C-2004-E904EE0DE00A}"/>
              </a:ext>
            </a:extLst>
          </p:cNvPr>
          <p:cNvSpPr/>
          <p:nvPr/>
        </p:nvSpPr>
        <p:spPr>
          <a:xfrm>
            <a:off x="10019415" y="70884"/>
            <a:ext cx="1917404" cy="301329"/>
          </a:xfrm>
          <a:prstGeom prst="roundRect">
            <a:avLst>
              <a:gd name="adj" fmla="val 50000"/>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ysClr val="windowText" lastClr="000000"/>
                </a:solidFill>
              </a:rPr>
              <a:t>Step 1</a:t>
            </a:r>
          </a:p>
        </p:txBody>
      </p:sp>
      <p:sp>
        <p:nvSpPr>
          <p:cNvPr id="8" name="Oval 7">
            <a:extLst>
              <a:ext uri="{FF2B5EF4-FFF2-40B4-BE49-F238E27FC236}">
                <a16:creationId xmlns:a16="http://schemas.microsoft.com/office/drawing/2014/main" id="{02662488-1BE4-07CA-F768-E33D7FA6C9FF}"/>
              </a:ext>
            </a:extLst>
          </p:cNvPr>
          <p:cNvSpPr/>
          <p:nvPr/>
        </p:nvSpPr>
        <p:spPr>
          <a:xfrm>
            <a:off x="4463416" y="3954754"/>
            <a:ext cx="274320" cy="27432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a:t>1</a:t>
            </a:r>
          </a:p>
        </p:txBody>
      </p:sp>
      <p:sp>
        <p:nvSpPr>
          <p:cNvPr id="3" name="Rectangle 2">
            <a:extLst>
              <a:ext uri="{FF2B5EF4-FFF2-40B4-BE49-F238E27FC236}">
                <a16:creationId xmlns:a16="http://schemas.microsoft.com/office/drawing/2014/main" id="{98CB1892-F1B3-8A63-C747-561A07103FA5}"/>
              </a:ext>
            </a:extLst>
          </p:cNvPr>
          <p:cNvSpPr>
            <a:spLocks noChangeAspect="1"/>
          </p:cNvSpPr>
          <p:nvPr/>
        </p:nvSpPr>
        <p:spPr bwMode="auto">
          <a:xfrm>
            <a:off x="189410" y="4091914"/>
            <a:ext cx="3028949" cy="803936"/>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45720" rIns="137160" bIns="45720" numCol="1" rtlCol="0" anchor="ctr" anchorCtr="0" compatLnSpc="1">
            <a:prstTxWarp prst="textNoShape">
              <a:avLst/>
            </a:prstTxWarp>
            <a:noAutofit/>
          </a:bodyPr>
          <a:lstStyle/>
          <a:p>
            <a:pPr marL="0" marR="0" lvl="0" indent="0"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mn-cs"/>
              </a:rPr>
              <a:t>Select Pay as you go and complete your profile and billing information</a:t>
            </a:r>
          </a:p>
        </p:txBody>
      </p:sp>
      <p:sp>
        <p:nvSpPr>
          <p:cNvPr id="4" name="Rectangle: Rounded Corners 33">
            <a:extLst>
              <a:ext uri="{FF2B5EF4-FFF2-40B4-BE49-F238E27FC236}">
                <a16:creationId xmlns:a16="http://schemas.microsoft.com/office/drawing/2014/main" id="{9A409927-2180-6125-86E4-7B2395330A0E}"/>
              </a:ext>
              <a:ext uri="{C183D7F6-B498-43B3-948B-1728B52AA6E4}">
                <adec:decorative xmlns:adec="http://schemas.microsoft.com/office/drawing/2017/decorative" val="1"/>
              </a:ext>
            </a:extLst>
          </p:cNvPr>
          <p:cNvSpPr>
            <a:spLocks/>
          </p:cNvSpPr>
          <p:nvPr/>
        </p:nvSpPr>
        <p:spPr bwMode="auto">
          <a:xfrm>
            <a:off x="120830" y="3954754"/>
            <a:ext cx="3028949" cy="1155511"/>
          </a:xfrm>
          <a:prstGeom prst="roundRect">
            <a:avLst>
              <a:gd name="adj" fmla="val 2503"/>
            </a:avLst>
          </a:prstGeom>
          <a:noFill/>
          <a:ln w="19050">
            <a:gradFill flip="none" rotWithShape="1">
              <a:gsLst>
                <a:gs pos="0">
                  <a:srgbClr val="C03BC4"/>
                </a:gs>
                <a:gs pos="100000">
                  <a:srgbClr val="0078D4"/>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25270980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51C2D-7F06-5794-3F02-F18AF61A989D}"/>
              </a:ext>
            </a:extLst>
          </p:cNvPr>
          <p:cNvSpPr>
            <a:spLocks noGrp="1"/>
          </p:cNvSpPr>
          <p:nvPr>
            <p:ph type="title"/>
          </p:nvPr>
        </p:nvSpPr>
        <p:spPr/>
        <p:txBody>
          <a:bodyPr/>
          <a:lstStyle/>
          <a:p>
            <a:r>
              <a:rPr lang="en-US"/>
              <a:t>Return to the Azure portal</a:t>
            </a:r>
          </a:p>
        </p:txBody>
      </p:sp>
      <p:sp>
        <p:nvSpPr>
          <p:cNvPr id="5" name="Slide Number Placeholder 4">
            <a:extLst>
              <a:ext uri="{FF2B5EF4-FFF2-40B4-BE49-F238E27FC236}">
                <a16:creationId xmlns:a16="http://schemas.microsoft.com/office/drawing/2014/main" id="{A0702C8B-5405-3265-116F-02399751B18D}"/>
              </a:ext>
            </a:extLst>
          </p:cNvPr>
          <p:cNvSpPr>
            <a:spLocks noGrp="1"/>
          </p:cNvSpPr>
          <p:nvPr>
            <p:ph type="sldNum" sz="quarter" idx="12"/>
          </p:nvPr>
        </p:nvSpPr>
        <p:spPr/>
        <p:txBody>
          <a:bodyPr/>
          <a:lstStyle/>
          <a:p>
            <a:fld id="{3000BA3F-8EFB-4870-B740-75D99D89081F}" type="slidenum">
              <a:rPr lang="en-US" smtClean="0"/>
              <a:t>12</a:t>
            </a:fld>
            <a:endParaRPr lang="en-US"/>
          </a:p>
        </p:txBody>
      </p:sp>
      <p:pic>
        <p:nvPicPr>
          <p:cNvPr id="2050" name="Picture 2" descr="Screenshot of a prompt to go to the Azure portal after completing sign up.">
            <a:extLst>
              <a:ext uri="{FF2B5EF4-FFF2-40B4-BE49-F238E27FC236}">
                <a16:creationId xmlns:a16="http://schemas.microsoft.com/office/drawing/2014/main" id="{D1A5DFCD-20CA-D1EA-3545-FBD36B264D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615" y="1493997"/>
            <a:ext cx="10477809" cy="46877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5A8791F2-7A5C-7624-2A96-355A36E8DCFC}"/>
              </a:ext>
              <a:ext uri="{C183D7F6-B498-43B3-948B-1728B52AA6E4}">
                <adec:decorative xmlns:adec="http://schemas.microsoft.com/office/drawing/2017/decorative" val="1"/>
              </a:ext>
            </a:extLst>
          </p:cNvPr>
          <p:cNvSpPr/>
          <p:nvPr/>
        </p:nvSpPr>
        <p:spPr>
          <a:xfrm>
            <a:off x="995606" y="2443384"/>
            <a:ext cx="1157044" cy="36649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Oval 8">
            <a:extLst>
              <a:ext uri="{FF2B5EF4-FFF2-40B4-BE49-F238E27FC236}">
                <a16:creationId xmlns:a16="http://schemas.microsoft.com/office/drawing/2014/main" id="{0D24DD29-C61A-C377-B3F6-FCC096B4E498}"/>
              </a:ext>
            </a:extLst>
          </p:cNvPr>
          <p:cNvSpPr/>
          <p:nvPr/>
        </p:nvSpPr>
        <p:spPr>
          <a:xfrm>
            <a:off x="743149" y="2307088"/>
            <a:ext cx="274320" cy="27432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1</a:t>
            </a:r>
          </a:p>
        </p:txBody>
      </p:sp>
    </p:spTree>
    <p:extLst>
      <p:ext uri="{BB962C8B-B14F-4D97-AF65-F5344CB8AC3E}">
        <p14:creationId xmlns:p14="http://schemas.microsoft.com/office/powerpoint/2010/main" val="3825531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7DB99-E0BC-346C-A1EF-5C466F9AC3DA}"/>
              </a:ext>
            </a:extLst>
          </p:cNvPr>
          <p:cNvSpPr>
            <a:spLocks noGrp="1"/>
          </p:cNvSpPr>
          <p:nvPr>
            <p:ph type="title"/>
          </p:nvPr>
        </p:nvSpPr>
        <p:spPr/>
        <p:txBody>
          <a:bodyPr/>
          <a:lstStyle/>
          <a:p>
            <a:r>
              <a:rPr lang="en-US"/>
              <a:t>Navigate to Subscriptions </a:t>
            </a:r>
          </a:p>
        </p:txBody>
      </p:sp>
      <p:pic>
        <p:nvPicPr>
          <p:cNvPr id="7" name="Content Placeholder 6" descr="A screenshot of searching for the subscription page on the Azure portal">
            <a:extLst>
              <a:ext uri="{FF2B5EF4-FFF2-40B4-BE49-F238E27FC236}">
                <a16:creationId xmlns:a16="http://schemas.microsoft.com/office/drawing/2014/main" id="{D2A89CC3-3E1B-7A25-A36B-6369F6C0CF9F}"/>
              </a:ext>
            </a:extLst>
          </p:cNvPr>
          <p:cNvPicPr>
            <a:picLocks noGrp="1" noChangeAspect="1"/>
          </p:cNvPicPr>
          <p:nvPr>
            <p:ph idx="1"/>
          </p:nvPr>
        </p:nvPicPr>
        <p:blipFill>
          <a:blip r:embed="rId2"/>
          <a:stretch>
            <a:fillRect/>
          </a:stretch>
        </p:blipFill>
        <p:spPr>
          <a:xfrm>
            <a:off x="2422783" y="1724025"/>
            <a:ext cx="9392673" cy="3981450"/>
          </a:xfrm>
        </p:spPr>
      </p:pic>
      <p:sp>
        <p:nvSpPr>
          <p:cNvPr id="5" name="Slide Number Placeholder 4">
            <a:extLst>
              <a:ext uri="{FF2B5EF4-FFF2-40B4-BE49-F238E27FC236}">
                <a16:creationId xmlns:a16="http://schemas.microsoft.com/office/drawing/2014/main" id="{D742E473-9669-73B8-0A00-2C86A691EDCD}"/>
              </a:ext>
            </a:extLst>
          </p:cNvPr>
          <p:cNvSpPr>
            <a:spLocks noGrp="1"/>
          </p:cNvSpPr>
          <p:nvPr>
            <p:ph type="sldNum" sz="quarter" idx="12"/>
          </p:nvPr>
        </p:nvSpPr>
        <p:spPr/>
        <p:txBody>
          <a:bodyPr/>
          <a:lstStyle/>
          <a:p>
            <a:fld id="{3000BA3F-8EFB-4870-B740-75D99D89081F}" type="slidenum">
              <a:rPr lang="en-US" smtClean="0"/>
              <a:t>13</a:t>
            </a:fld>
            <a:endParaRPr lang="en-US"/>
          </a:p>
        </p:txBody>
      </p:sp>
      <p:sp>
        <p:nvSpPr>
          <p:cNvPr id="11" name="Rectangle 10">
            <a:extLst>
              <a:ext uri="{FF2B5EF4-FFF2-40B4-BE49-F238E27FC236}">
                <a16:creationId xmlns:a16="http://schemas.microsoft.com/office/drawing/2014/main" id="{B9414C39-FD75-3094-9127-868B57379FD8}"/>
              </a:ext>
              <a:ext uri="{C183D7F6-B498-43B3-948B-1728B52AA6E4}">
                <adec:decorative xmlns:adec="http://schemas.microsoft.com/office/drawing/2017/decorative" val="1"/>
              </a:ext>
            </a:extLst>
          </p:cNvPr>
          <p:cNvSpPr/>
          <p:nvPr/>
        </p:nvSpPr>
        <p:spPr>
          <a:xfrm>
            <a:off x="6233159" y="1724025"/>
            <a:ext cx="4253865" cy="27432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92BDED7-A068-2127-8F7E-BD02BF03847B}"/>
              </a:ext>
            </a:extLst>
          </p:cNvPr>
          <p:cNvSpPr/>
          <p:nvPr/>
        </p:nvSpPr>
        <p:spPr>
          <a:xfrm>
            <a:off x="6096000" y="1586865"/>
            <a:ext cx="274320" cy="27432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a:t>1</a:t>
            </a:r>
          </a:p>
        </p:txBody>
      </p:sp>
      <p:sp>
        <p:nvSpPr>
          <p:cNvPr id="13" name="Rectangle 12">
            <a:extLst>
              <a:ext uri="{FF2B5EF4-FFF2-40B4-BE49-F238E27FC236}">
                <a16:creationId xmlns:a16="http://schemas.microsoft.com/office/drawing/2014/main" id="{BFD5967C-7BC1-F951-3385-80B1549A9E35}"/>
              </a:ext>
            </a:extLst>
          </p:cNvPr>
          <p:cNvSpPr>
            <a:spLocks noChangeAspect="1"/>
          </p:cNvSpPr>
          <p:nvPr/>
        </p:nvSpPr>
        <p:spPr bwMode="auto">
          <a:xfrm>
            <a:off x="219075" y="4263364"/>
            <a:ext cx="4562475" cy="1070636"/>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45720" rIns="137160" bIns="45720" numCol="1" rtlCol="0" anchor="ctr" anchorCtr="0" compatLnSpc="1">
            <a:prstTxWarp prst="textNoShape">
              <a:avLst/>
            </a:prstTxWarp>
            <a:noAutofit/>
          </a:bodyPr>
          <a:lstStyle/>
          <a:p>
            <a:pPr marL="0" marR="0" lvl="0" indent="0"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mn-cs"/>
              </a:rPr>
              <a:t>You can jump to easily navigate to the Subscriptions page by searching for it at the top of the page.</a:t>
            </a:r>
          </a:p>
          <a:p>
            <a:pPr marL="0" marR="0" lvl="0" indent="0" defTabSz="932472" rtl="0" eaLnBrk="1" fontAlgn="base" latinLnBrk="0" hangingPunct="1">
              <a:lnSpc>
                <a:spcPct val="100000"/>
              </a:lnSpc>
              <a:spcBef>
                <a:spcPct val="0"/>
              </a:spcBef>
              <a:spcAft>
                <a:spcPct val="0"/>
              </a:spcAft>
              <a:buClrTx/>
              <a:buSzTx/>
              <a:buFontTx/>
              <a:buNone/>
              <a:tabLst/>
              <a:defRPr/>
            </a:pPr>
            <a:endParaRPr lang="en-US" sz="1600">
              <a:solidFill>
                <a:prstClr val="black"/>
              </a:solidFill>
              <a:latin typeface="Segoe UI"/>
            </a:endParaRPr>
          </a:p>
          <a:p>
            <a:pPr marL="0" marR="0" lvl="0" indent="0"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mn-cs"/>
              </a:rPr>
              <a:t>If you want to get more familiar with Azure, you can always return to the </a:t>
            </a:r>
            <a:r>
              <a:rPr kumimoji="0" lang="en-US" sz="1600" b="0" i="0" u="none" strike="noStrike" kern="1200" cap="none" spc="0" normalizeH="0" baseline="0" noProof="0" err="1">
                <a:ln>
                  <a:noFill/>
                </a:ln>
                <a:solidFill>
                  <a:prstClr val="black"/>
                </a:solidFill>
                <a:effectLst/>
                <a:uLnTx/>
                <a:uFillTx/>
                <a:latin typeface="Segoe UI"/>
                <a:ea typeface="+mn-ea"/>
                <a:cs typeface="+mn-cs"/>
              </a:rPr>
              <a:t>Quickstart</a:t>
            </a:r>
            <a:r>
              <a:rPr kumimoji="0" lang="en-US" sz="1600" b="0" i="0" u="none" strike="noStrike" kern="1200" cap="none" spc="0" normalizeH="0" baseline="0" noProof="0">
                <a:ln>
                  <a:noFill/>
                </a:ln>
                <a:solidFill>
                  <a:prstClr val="black"/>
                </a:solidFill>
                <a:effectLst/>
                <a:uLnTx/>
                <a:uFillTx/>
                <a:latin typeface="Segoe UI"/>
                <a:ea typeface="+mn-ea"/>
                <a:cs typeface="+mn-cs"/>
              </a:rPr>
              <a:t> Center and complete the onboarding modules.</a:t>
            </a:r>
          </a:p>
        </p:txBody>
      </p:sp>
      <p:sp>
        <p:nvSpPr>
          <p:cNvPr id="14" name="Rectangle: Rounded Corners 33">
            <a:extLst>
              <a:ext uri="{FF2B5EF4-FFF2-40B4-BE49-F238E27FC236}">
                <a16:creationId xmlns:a16="http://schemas.microsoft.com/office/drawing/2014/main" id="{24C5011A-A404-FDCD-C446-0F6B100E8658}"/>
              </a:ext>
              <a:ext uri="{C183D7F6-B498-43B3-948B-1728B52AA6E4}">
                <adec:decorative xmlns:adec="http://schemas.microsoft.com/office/drawing/2017/decorative" val="1"/>
              </a:ext>
            </a:extLst>
          </p:cNvPr>
          <p:cNvSpPr>
            <a:spLocks/>
          </p:cNvSpPr>
          <p:nvPr/>
        </p:nvSpPr>
        <p:spPr bwMode="auto">
          <a:xfrm>
            <a:off x="219075" y="3891889"/>
            <a:ext cx="4562475" cy="1880261"/>
          </a:xfrm>
          <a:prstGeom prst="roundRect">
            <a:avLst>
              <a:gd name="adj" fmla="val 2503"/>
            </a:avLst>
          </a:prstGeom>
          <a:noFill/>
          <a:ln w="19050">
            <a:gradFill flip="none" rotWithShape="1">
              <a:gsLst>
                <a:gs pos="0">
                  <a:srgbClr val="C03BC4"/>
                </a:gs>
                <a:gs pos="100000">
                  <a:srgbClr val="0078D4"/>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36390993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descr="A screenshot of adding a new subscription in the Azure portal">
            <a:extLst>
              <a:ext uri="{FF2B5EF4-FFF2-40B4-BE49-F238E27FC236}">
                <a16:creationId xmlns:a16="http://schemas.microsoft.com/office/drawing/2014/main" id="{DE119ADE-F71F-925B-3E8B-B634D8A3150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1332" y="1501140"/>
            <a:ext cx="10209336" cy="4533900"/>
          </a:xfrm>
        </p:spPr>
      </p:pic>
      <p:sp>
        <p:nvSpPr>
          <p:cNvPr id="2" name="Title 1">
            <a:extLst>
              <a:ext uri="{FF2B5EF4-FFF2-40B4-BE49-F238E27FC236}">
                <a16:creationId xmlns:a16="http://schemas.microsoft.com/office/drawing/2014/main" id="{35F0DA15-31D2-D0E7-8BEA-FF3CEF037FEC}"/>
              </a:ext>
            </a:extLst>
          </p:cNvPr>
          <p:cNvSpPr>
            <a:spLocks noGrp="1"/>
          </p:cNvSpPr>
          <p:nvPr>
            <p:ph type="title"/>
          </p:nvPr>
        </p:nvSpPr>
        <p:spPr/>
        <p:txBody>
          <a:bodyPr/>
          <a:lstStyle/>
          <a:p>
            <a:r>
              <a:rPr lang="en-US"/>
              <a:t>Create a new subscription</a:t>
            </a:r>
          </a:p>
        </p:txBody>
      </p:sp>
      <p:sp>
        <p:nvSpPr>
          <p:cNvPr id="6" name="Rectangle 5">
            <a:extLst>
              <a:ext uri="{FF2B5EF4-FFF2-40B4-BE49-F238E27FC236}">
                <a16:creationId xmlns:a16="http://schemas.microsoft.com/office/drawing/2014/main" id="{4180EB3A-AF0C-67D3-90DE-28A2C0C76CEE}"/>
              </a:ext>
              <a:ext uri="{C183D7F6-B498-43B3-948B-1728B52AA6E4}">
                <adec:decorative xmlns:adec="http://schemas.microsoft.com/office/drawing/2017/decorative" val="1"/>
              </a:ext>
            </a:extLst>
          </p:cNvPr>
          <p:cNvSpPr/>
          <p:nvPr/>
        </p:nvSpPr>
        <p:spPr>
          <a:xfrm>
            <a:off x="1215911" y="3016990"/>
            <a:ext cx="735421" cy="46783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F7EF0409-C59B-EE38-862F-A72FAAD5D5A8}"/>
              </a:ext>
            </a:extLst>
          </p:cNvPr>
          <p:cNvSpPr/>
          <p:nvPr/>
        </p:nvSpPr>
        <p:spPr>
          <a:xfrm>
            <a:off x="10019415" y="70884"/>
            <a:ext cx="1917404" cy="301329"/>
          </a:xfrm>
          <a:prstGeom prst="roundRect">
            <a:avLst>
              <a:gd name="adj" fmla="val 50000"/>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ysClr val="windowText" lastClr="000000"/>
                </a:solidFill>
              </a:rPr>
              <a:t>Step 3</a:t>
            </a:r>
          </a:p>
        </p:txBody>
      </p:sp>
      <p:sp>
        <p:nvSpPr>
          <p:cNvPr id="9" name="Oval 8">
            <a:extLst>
              <a:ext uri="{FF2B5EF4-FFF2-40B4-BE49-F238E27FC236}">
                <a16:creationId xmlns:a16="http://schemas.microsoft.com/office/drawing/2014/main" id="{687CEEDD-AFCC-C7AF-E054-8747D0E01C53}"/>
              </a:ext>
            </a:extLst>
          </p:cNvPr>
          <p:cNvSpPr/>
          <p:nvPr/>
        </p:nvSpPr>
        <p:spPr>
          <a:xfrm>
            <a:off x="991332" y="3122303"/>
            <a:ext cx="274320" cy="27432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a:t>1</a:t>
            </a:r>
          </a:p>
        </p:txBody>
      </p:sp>
    </p:spTree>
    <p:extLst>
      <p:ext uri="{BB962C8B-B14F-4D97-AF65-F5344CB8AC3E}">
        <p14:creationId xmlns:p14="http://schemas.microsoft.com/office/powerpoint/2010/main" val="35184984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8D30D-BE66-EB64-330C-974AE5368491}"/>
              </a:ext>
            </a:extLst>
          </p:cNvPr>
          <p:cNvSpPr>
            <a:spLocks noGrp="1"/>
          </p:cNvSpPr>
          <p:nvPr>
            <p:ph type="title"/>
          </p:nvPr>
        </p:nvSpPr>
        <p:spPr/>
        <p:txBody>
          <a:bodyPr/>
          <a:lstStyle/>
          <a:p>
            <a:r>
              <a:rPr lang="en-US"/>
              <a:t>Create a new subscription</a:t>
            </a:r>
          </a:p>
        </p:txBody>
      </p:sp>
      <p:pic>
        <p:nvPicPr>
          <p:cNvPr id="9" name="Content Placeholder 8" descr="A screenshot of the Create a subscription page">
            <a:extLst>
              <a:ext uri="{FF2B5EF4-FFF2-40B4-BE49-F238E27FC236}">
                <a16:creationId xmlns:a16="http://schemas.microsoft.com/office/drawing/2014/main" id="{AFEBF12D-D8B1-1B9F-1AC4-B8FF5406308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67362" y="1209889"/>
            <a:ext cx="8766115" cy="5122015"/>
          </a:xfrm>
        </p:spPr>
      </p:pic>
      <p:sp>
        <p:nvSpPr>
          <p:cNvPr id="5" name="Slide Number Placeholder 4">
            <a:extLst>
              <a:ext uri="{FF2B5EF4-FFF2-40B4-BE49-F238E27FC236}">
                <a16:creationId xmlns:a16="http://schemas.microsoft.com/office/drawing/2014/main" id="{FA7A600D-41D3-F7E3-7865-A6832D42ABE1}"/>
              </a:ext>
            </a:extLst>
          </p:cNvPr>
          <p:cNvSpPr>
            <a:spLocks noGrp="1"/>
          </p:cNvSpPr>
          <p:nvPr>
            <p:ph type="sldNum" sz="quarter" idx="12"/>
          </p:nvPr>
        </p:nvSpPr>
        <p:spPr/>
        <p:txBody>
          <a:bodyPr/>
          <a:lstStyle/>
          <a:p>
            <a:fld id="{3000BA3F-8EFB-4870-B740-75D99D89081F}" type="slidenum">
              <a:rPr lang="en-US" smtClean="0"/>
              <a:t>15</a:t>
            </a:fld>
            <a:endParaRPr lang="en-US"/>
          </a:p>
        </p:txBody>
      </p:sp>
      <p:sp>
        <p:nvSpPr>
          <p:cNvPr id="10" name="Rectangle 9">
            <a:extLst>
              <a:ext uri="{FF2B5EF4-FFF2-40B4-BE49-F238E27FC236}">
                <a16:creationId xmlns:a16="http://schemas.microsoft.com/office/drawing/2014/main" id="{065FB891-C5DD-9D8C-7524-DF25749DDCFE}"/>
              </a:ext>
              <a:ext uri="{C183D7F6-B498-43B3-948B-1728B52AA6E4}">
                <adec:decorative xmlns:adec="http://schemas.microsoft.com/office/drawing/2017/decorative" val="1"/>
              </a:ext>
            </a:extLst>
          </p:cNvPr>
          <p:cNvSpPr/>
          <p:nvPr/>
        </p:nvSpPr>
        <p:spPr>
          <a:xfrm>
            <a:off x="5549786" y="3857625"/>
            <a:ext cx="6013564" cy="32385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2731D2C-347A-BAB3-5583-E52124F533A0}"/>
              </a:ext>
            </a:extLst>
          </p:cNvPr>
          <p:cNvSpPr/>
          <p:nvPr/>
        </p:nvSpPr>
        <p:spPr>
          <a:xfrm>
            <a:off x="5379659" y="3633736"/>
            <a:ext cx="274320" cy="27432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a:t>1</a:t>
            </a:r>
          </a:p>
        </p:txBody>
      </p:sp>
      <p:sp>
        <p:nvSpPr>
          <p:cNvPr id="12" name="Rectangle 11">
            <a:extLst>
              <a:ext uri="{FF2B5EF4-FFF2-40B4-BE49-F238E27FC236}">
                <a16:creationId xmlns:a16="http://schemas.microsoft.com/office/drawing/2014/main" id="{BA502E22-FA61-1A23-25A1-E04ADC8F8183}"/>
              </a:ext>
            </a:extLst>
          </p:cNvPr>
          <p:cNvSpPr>
            <a:spLocks noChangeAspect="1"/>
          </p:cNvSpPr>
          <p:nvPr/>
        </p:nvSpPr>
        <p:spPr bwMode="auto">
          <a:xfrm>
            <a:off x="224412" y="3633736"/>
            <a:ext cx="2571750" cy="1276733"/>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45720" rIns="137160" bIns="45720" numCol="1" rtlCol="0" anchor="ctr" anchorCtr="0" compatLnSpc="1">
            <a:prstTxWarp prst="textNoShape">
              <a:avLst/>
            </a:prstTxWarp>
            <a:noAutofit/>
          </a:bodyPr>
          <a:lstStyle/>
          <a:p>
            <a:pPr marL="0" marR="0" lvl="0" indent="0"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mn-cs"/>
              </a:rPr>
              <a:t>Name your subscription. </a:t>
            </a:r>
          </a:p>
          <a:p>
            <a:pPr marL="0" marR="0" lvl="0" indent="0" defTabSz="932472" rtl="0" eaLnBrk="1" fontAlgn="base" latinLnBrk="0" hangingPunct="1">
              <a:lnSpc>
                <a:spcPct val="100000"/>
              </a:lnSpc>
              <a:spcBef>
                <a:spcPct val="0"/>
              </a:spcBef>
              <a:spcAft>
                <a:spcPct val="0"/>
              </a:spcAft>
              <a:buClrTx/>
              <a:buSzTx/>
              <a:buFontTx/>
              <a:buNone/>
              <a:tabLst/>
              <a:defRPr/>
            </a:pPr>
            <a:endParaRPr lang="en-US" sz="1600">
              <a:solidFill>
                <a:prstClr val="black"/>
              </a:solidFill>
              <a:latin typeface="Segoe UI"/>
            </a:endParaRPr>
          </a:p>
          <a:p>
            <a:pPr marL="0" marR="0" lvl="0" indent="0"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mn-cs"/>
              </a:rPr>
              <a:t>Billing account and information </a:t>
            </a:r>
            <a:r>
              <a:rPr lang="en-US" sz="1600">
                <a:solidFill>
                  <a:prstClr val="black"/>
                </a:solidFill>
                <a:latin typeface="Segoe UI"/>
              </a:rPr>
              <a:t>can be selected from the drop down.</a:t>
            </a:r>
            <a:endParaRPr kumimoji="0" lang="en-US" sz="1600" b="0" i="0" u="none" strike="noStrike" kern="1200" cap="none" spc="0" normalizeH="0" baseline="0" noProof="0">
              <a:ln>
                <a:noFill/>
              </a:ln>
              <a:solidFill>
                <a:prstClr val="black"/>
              </a:solidFill>
              <a:effectLst/>
              <a:uLnTx/>
              <a:uFillTx/>
              <a:latin typeface="Segoe UI"/>
              <a:ea typeface="+mn-ea"/>
              <a:cs typeface="+mn-cs"/>
            </a:endParaRPr>
          </a:p>
        </p:txBody>
      </p:sp>
      <p:sp>
        <p:nvSpPr>
          <p:cNvPr id="13" name="Rectangle: Rounded Corners 33">
            <a:extLst>
              <a:ext uri="{FF2B5EF4-FFF2-40B4-BE49-F238E27FC236}">
                <a16:creationId xmlns:a16="http://schemas.microsoft.com/office/drawing/2014/main" id="{2F6E6D41-A6F6-0CB8-EEC3-A83908A30F11}"/>
              </a:ext>
              <a:ext uri="{C183D7F6-B498-43B3-948B-1728B52AA6E4}">
                <adec:decorative xmlns:adec="http://schemas.microsoft.com/office/drawing/2017/decorative" val="1"/>
              </a:ext>
            </a:extLst>
          </p:cNvPr>
          <p:cNvSpPr>
            <a:spLocks/>
          </p:cNvSpPr>
          <p:nvPr/>
        </p:nvSpPr>
        <p:spPr bwMode="auto">
          <a:xfrm>
            <a:off x="136144" y="3444215"/>
            <a:ext cx="2748287" cy="1699286"/>
          </a:xfrm>
          <a:prstGeom prst="roundRect">
            <a:avLst>
              <a:gd name="adj" fmla="val 2503"/>
            </a:avLst>
          </a:prstGeom>
          <a:noFill/>
          <a:ln w="19050">
            <a:gradFill flip="none" rotWithShape="1">
              <a:gsLst>
                <a:gs pos="0">
                  <a:srgbClr val="C03BC4"/>
                </a:gs>
                <a:gs pos="100000">
                  <a:srgbClr val="0078D4"/>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25515000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08255-8651-6927-D71E-68F511DDE03B}"/>
              </a:ext>
            </a:extLst>
          </p:cNvPr>
          <p:cNvSpPr>
            <a:spLocks noGrp="1"/>
          </p:cNvSpPr>
          <p:nvPr>
            <p:ph type="title"/>
          </p:nvPr>
        </p:nvSpPr>
        <p:spPr/>
        <p:txBody>
          <a:bodyPr/>
          <a:lstStyle/>
          <a:p>
            <a:r>
              <a:rPr lang="en-US"/>
              <a:t>Navigate to Resource groups</a:t>
            </a:r>
          </a:p>
        </p:txBody>
      </p:sp>
      <p:pic>
        <p:nvPicPr>
          <p:cNvPr id="7" name="Content Placeholder 6" descr="A screenshot of navigating to the Resource groups page in the Azure portal">
            <a:extLst>
              <a:ext uri="{FF2B5EF4-FFF2-40B4-BE49-F238E27FC236}">
                <a16:creationId xmlns:a16="http://schemas.microsoft.com/office/drawing/2014/main" id="{5BF8E6B2-BDC0-2F77-BCC6-D459743F032C}"/>
              </a:ext>
            </a:extLst>
          </p:cNvPr>
          <p:cNvPicPr>
            <a:picLocks noGrp="1" noChangeAspect="1"/>
          </p:cNvPicPr>
          <p:nvPr>
            <p:ph idx="1"/>
          </p:nvPr>
        </p:nvPicPr>
        <p:blipFill>
          <a:blip r:embed="rId2"/>
          <a:stretch>
            <a:fillRect/>
          </a:stretch>
        </p:blipFill>
        <p:spPr>
          <a:xfrm>
            <a:off x="1309687" y="1254404"/>
            <a:ext cx="10201275" cy="4533900"/>
          </a:xfrm>
        </p:spPr>
      </p:pic>
      <p:sp>
        <p:nvSpPr>
          <p:cNvPr id="5" name="Slide Number Placeholder 4">
            <a:extLst>
              <a:ext uri="{FF2B5EF4-FFF2-40B4-BE49-F238E27FC236}">
                <a16:creationId xmlns:a16="http://schemas.microsoft.com/office/drawing/2014/main" id="{C73530AC-BEC2-092F-777F-CC7BF3C5F998}"/>
              </a:ext>
            </a:extLst>
          </p:cNvPr>
          <p:cNvSpPr>
            <a:spLocks noGrp="1"/>
          </p:cNvSpPr>
          <p:nvPr>
            <p:ph type="sldNum" sz="quarter" idx="12"/>
          </p:nvPr>
        </p:nvSpPr>
        <p:spPr/>
        <p:txBody>
          <a:bodyPr/>
          <a:lstStyle/>
          <a:p>
            <a:fld id="{3000BA3F-8EFB-4870-B740-75D99D89081F}" type="slidenum">
              <a:rPr lang="en-US" smtClean="0"/>
              <a:t>16</a:t>
            </a:fld>
            <a:endParaRPr lang="en-US"/>
          </a:p>
        </p:txBody>
      </p:sp>
      <p:sp>
        <p:nvSpPr>
          <p:cNvPr id="8" name="Rectangle 7">
            <a:extLst>
              <a:ext uri="{FF2B5EF4-FFF2-40B4-BE49-F238E27FC236}">
                <a16:creationId xmlns:a16="http://schemas.microsoft.com/office/drawing/2014/main" id="{0EF02DC7-00A7-AFD0-0020-88B64ECEDE86}"/>
              </a:ext>
              <a:ext uri="{C183D7F6-B498-43B3-948B-1728B52AA6E4}">
                <adec:decorative xmlns:adec="http://schemas.microsoft.com/office/drawing/2017/decorative" val="1"/>
              </a:ext>
            </a:extLst>
          </p:cNvPr>
          <p:cNvSpPr/>
          <p:nvPr/>
        </p:nvSpPr>
        <p:spPr>
          <a:xfrm>
            <a:off x="5292611" y="5162550"/>
            <a:ext cx="1270114" cy="32385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A450E24-7616-EA4C-185A-605F8433FE36}"/>
              </a:ext>
            </a:extLst>
          </p:cNvPr>
          <p:cNvSpPr/>
          <p:nvPr/>
        </p:nvSpPr>
        <p:spPr>
          <a:xfrm>
            <a:off x="5122484" y="4938661"/>
            <a:ext cx="274320" cy="27432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a:t>1</a:t>
            </a:r>
          </a:p>
        </p:txBody>
      </p:sp>
    </p:spTree>
    <p:extLst>
      <p:ext uri="{BB962C8B-B14F-4D97-AF65-F5344CB8AC3E}">
        <p14:creationId xmlns:p14="http://schemas.microsoft.com/office/powerpoint/2010/main" val="1472581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EC1A9-2F6B-422E-F56F-B551534DD650}"/>
              </a:ext>
            </a:extLst>
          </p:cNvPr>
          <p:cNvSpPr>
            <a:spLocks noGrp="1"/>
          </p:cNvSpPr>
          <p:nvPr>
            <p:ph type="title"/>
          </p:nvPr>
        </p:nvSpPr>
        <p:spPr/>
        <p:txBody>
          <a:bodyPr/>
          <a:lstStyle/>
          <a:p>
            <a:r>
              <a:rPr lang="en-US"/>
              <a:t>Create Resource group</a:t>
            </a:r>
          </a:p>
        </p:txBody>
      </p:sp>
      <p:pic>
        <p:nvPicPr>
          <p:cNvPr id="7" name="Content Placeholder 6" descr="A screenshot of creating a new Resource group">
            <a:extLst>
              <a:ext uri="{FF2B5EF4-FFF2-40B4-BE49-F238E27FC236}">
                <a16:creationId xmlns:a16="http://schemas.microsoft.com/office/drawing/2014/main" id="{A2896A33-F78D-D161-1E9D-12F273AD9CF3}"/>
              </a:ext>
            </a:extLst>
          </p:cNvPr>
          <p:cNvPicPr>
            <a:picLocks noGrp="1" noChangeAspect="1"/>
          </p:cNvPicPr>
          <p:nvPr>
            <p:ph idx="1"/>
          </p:nvPr>
        </p:nvPicPr>
        <p:blipFill>
          <a:blip r:embed="rId2"/>
          <a:stretch>
            <a:fillRect/>
          </a:stretch>
        </p:blipFill>
        <p:spPr>
          <a:xfrm>
            <a:off x="2374183" y="1162050"/>
            <a:ext cx="9443884" cy="4533900"/>
          </a:xfrm>
        </p:spPr>
      </p:pic>
      <p:sp>
        <p:nvSpPr>
          <p:cNvPr id="5" name="Slide Number Placeholder 4">
            <a:extLst>
              <a:ext uri="{FF2B5EF4-FFF2-40B4-BE49-F238E27FC236}">
                <a16:creationId xmlns:a16="http://schemas.microsoft.com/office/drawing/2014/main" id="{0FF2B029-216E-8B0B-5D5C-77B7B285A5C0}"/>
              </a:ext>
            </a:extLst>
          </p:cNvPr>
          <p:cNvSpPr>
            <a:spLocks noGrp="1"/>
          </p:cNvSpPr>
          <p:nvPr>
            <p:ph type="sldNum" sz="quarter" idx="12"/>
          </p:nvPr>
        </p:nvSpPr>
        <p:spPr/>
        <p:txBody>
          <a:bodyPr/>
          <a:lstStyle/>
          <a:p>
            <a:fld id="{3000BA3F-8EFB-4870-B740-75D99D89081F}" type="slidenum">
              <a:rPr lang="en-US" smtClean="0"/>
              <a:t>17</a:t>
            </a:fld>
            <a:endParaRPr lang="en-US"/>
          </a:p>
        </p:txBody>
      </p:sp>
      <p:sp>
        <p:nvSpPr>
          <p:cNvPr id="8" name="Rectangle 7">
            <a:extLst>
              <a:ext uri="{FF2B5EF4-FFF2-40B4-BE49-F238E27FC236}">
                <a16:creationId xmlns:a16="http://schemas.microsoft.com/office/drawing/2014/main" id="{7DDA0038-D1CF-144A-3434-07E973B4F8B2}"/>
              </a:ext>
              <a:ext uri="{C183D7F6-B498-43B3-948B-1728B52AA6E4}">
                <adec:decorative xmlns:adec="http://schemas.microsoft.com/office/drawing/2017/decorative" val="1"/>
              </a:ext>
            </a:extLst>
          </p:cNvPr>
          <p:cNvSpPr/>
          <p:nvPr/>
        </p:nvSpPr>
        <p:spPr>
          <a:xfrm>
            <a:off x="2374183" y="1574880"/>
            <a:ext cx="664292" cy="32385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EAF3E3B-A714-8F90-DD87-484DC4394F57}"/>
              </a:ext>
            </a:extLst>
          </p:cNvPr>
          <p:cNvSpPr/>
          <p:nvPr/>
        </p:nvSpPr>
        <p:spPr>
          <a:xfrm>
            <a:off x="2204056" y="1350991"/>
            <a:ext cx="274320" cy="27432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a:t>1</a:t>
            </a:r>
          </a:p>
        </p:txBody>
      </p:sp>
      <p:sp>
        <p:nvSpPr>
          <p:cNvPr id="10" name="Rectangle 9">
            <a:extLst>
              <a:ext uri="{FF2B5EF4-FFF2-40B4-BE49-F238E27FC236}">
                <a16:creationId xmlns:a16="http://schemas.microsoft.com/office/drawing/2014/main" id="{4E169B1E-63F4-32AA-C161-D45F9B74C09D}"/>
              </a:ext>
              <a:ext uri="{C183D7F6-B498-43B3-948B-1728B52AA6E4}">
                <adec:decorative xmlns:adec="http://schemas.microsoft.com/office/drawing/2017/decorative" val="1"/>
              </a:ext>
            </a:extLst>
          </p:cNvPr>
          <p:cNvSpPr/>
          <p:nvPr/>
        </p:nvSpPr>
        <p:spPr>
          <a:xfrm>
            <a:off x="8546382" y="5118180"/>
            <a:ext cx="692867" cy="32385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93551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C20FC-8731-60D9-45D2-913F50C3414D}"/>
              </a:ext>
            </a:extLst>
          </p:cNvPr>
          <p:cNvSpPr>
            <a:spLocks noGrp="1"/>
          </p:cNvSpPr>
          <p:nvPr>
            <p:ph type="title"/>
          </p:nvPr>
        </p:nvSpPr>
        <p:spPr/>
        <p:txBody>
          <a:bodyPr/>
          <a:lstStyle/>
          <a:p>
            <a:r>
              <a:rPr lang="en-US"/>
              <a:t>Create Resource group</a:t>
            </a:r>
          </a:p>
        </p:txBody>
      </p:sp>
      <p:pic>
        <p:nvPicPr>
          <p:cNvPr id="7" name="Content Placeholder 6" descr="A screenshot of creating a new Resource group">
            <a:extLst>
              <a:ext uri="{FF2B5EF4-FFF2-40B4-BE49-F238E27FC236}">
                <a16:creationId xmlns:a16="http://schemas.microsoft.com/office/drawing/2014/main" id="{8003DCEE-5AA6-4A77-B473-1EAD5F67DA84}"/>
              </a:ext>
            </a:extLst>
          </p:cNvPr>
          <p:cNvPicPr>
            <a:picLocks noGrp="1" noChangeAspect="1"/>
          </p:cNvPicPr>
          <p:nvPr>
            <p:ph idx="1"/>
          </p:nvPr>
        </p:nvPicPr>
        <p:blipFill>
          <a:blip r:embed="rId2"/>
          <a:stretch>
            <a:fillRect/>
          </a:stretch>
        </p:blipFill>
        <p:spPr>
          <a:xfrm>
            <a:off x="4090436" y="1533269"/>
            <a:ext cx="7897327" cy="3658111"/>
          </a:xfrm>
        </p:spPr>
      </p:pic>
      <p:sp>
        <p:nvSpPr>
          <p:cNvPr id="5" name="Slide Number Placeholder 4">
            <a:extLst>
              <a:ext uri="{FF2B5EF4-FFF2-40B4-BE49-F238E27FC236}">
                <a16:creationId xmlns:a16="http://schemas.microsoft.com/office/drawing/2014/main" id="{A1B44F2C-2124-74D5-3383-0B33868B3F6B}"/>
              </a:ext>
            </a:extLst>
          </p:cNvPr>
          <p:cNvSpPr>
            <a:spLocks noGrp="1"/>
          </p:cNvSpPr>
          <p:nvPr>
            <p:ph type="sldNum" sz="quarter" idx="12"/>
          </p:nvPr>
        </p:nvSpPr>
        <p:spPr/>
        <p:txBody>
          <a:bodyPr/>
          <a:lstStyle/>
          <a:p>
            <a:fld id="{3000BA3F-8EFB-4870-B740-75D99D89081F}" type="slidenum">
              <a:rPr lang="en-US" smtClean="0"/>
              <a:t>18</a:t>
            </a:fld>
            <a:endParaRPr lang="en-US"/>
          </a:p>
        </p:txBody>
      </p:sp>
      <p:sp>
        <p:nvSpPr>
          <p:cNvPr id="8" name="Rectangle 7">
            <a:extLst>
              <a:ext uri="{FF2B5EF4-FFF2-40B4-BE49-F238E27FC236}">
                <a16:creationId xmlns:a16="http://schemas.microsoft.com/office/drawing/2014/main" id="{9795C7EA-60FF-80B8-997D-E17C86E2E00A}"/>
              </a:ext>
              <a:ext uri="{C183D7F6-B498-43B3-948B-1728B52AA6E4}">
                <adec:decorative xmlns:adec="http://schemas.microsoft.com/office/drawing/2017/decorative" val="1"/>
              </a:ext>
            </a:extLst>
          </p:cNvPr>
          <p:cNvSpPr/>
          <p:nvPr/>
        </p:nvSpPr>
        <p:spPr>
          <a:xfrm>
            <a:off x="6810376" y="3524251"/>
            <a:ext cx="4828116" cy="132397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954C94C-4554-BDFB-E5E6-E91D66393855}"/>
              </a:ext>
            </a:extLst>
          </p:cNvPr>
          <p:cNvSpPr>
            <a:spLocks noChangeAspect="1"/>
          </p:cNvSpPr>
          <p:nvPr/>
        </p:nvSpPr>
        <p:spPr bwMode="auto">
          <a:xfrm>
            <a:off x="637542" y="2638042"/>
            <a:ext cx="2571750" cy="1276733"/>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45720" rIns="137160" bIns="45720" numCol="1" rtlCol="0" anchor="ctr" anchorCtr="0" compatLnSpc="1">
            <a:prstTxWarp prst="textNoShape">
              <a:avLst/>
            </a:prstTxWarp>
            <a:noAutofit/>
          </a:bodyPr>
          <a:lstStyle/>
          <a:p>
            <a:pPr marL="0" marR="0" lvl="0" indent="0" defTabSz="932472" rtl="0" eaLnBrk="1" fontAlgn="base" latinLnBrk="0" hangingPunct="1">
              <a:lnSpc>
                <a:spcPct val="100000"/>
              </a:lnSpc>
              <a:spcBef>
                <a:spcPct val="0"/>
              </a:spcBef>
              <a:spcAft>
                <a:spcPct val="0"/>
              </a:spcAft>
              <a:buClrTx/>
              <a:buSzTx/>
              <a:buFontTx/>
              <a:buNone/>
              <a:tabLst/>
              <a:defRPr/>
            </a:pPr>
            <a:r>
              <a:rPr lang="en-US" sz="1600">
                <a:solidFill>
                  <a:prstClr val="black"/>
                </a:solidFill>
                <a:latin typeface="Segoe UI"/>
              </a:rPr>
              <a:t>Select the appropriate subscription, give your Resource group a name, and select the appropriate region.</a:t>
            </a:r>
          </a:p>
          <a:p>
            <a:pPr marL="0" marR="0" lvl="0" indent="0"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a:ea typeface="+mn-ea"/>
              <a:cs typeface="+mn-cs"/>
            </a:endParaRPr>
          </a:p>
          <a:p>
            <a:pPr marL="0" marR="0" lvl="0" indent="0" defTabSz="932472" rtl="0" eaLnBrk="1" fontAlgn="base" latinLnBrk="0" hangingPunct="1">
              <a:lnSpc>
                <a:spcPct val="100000"/>
              </a:lnSpc>
              <a:spcBef>
                <a:spcPct val="0"/>
              </a:spcBef>
              <a:spcAft>
                <a:spcPct val="0"/>
              </a:spcAft>
              <a:buClrTx/>
              <a:buSzTx/>
              <a:buFontTx/>
              <a:buNone/>
              <a:tabLst/>
              <a:defRPr/>
            </a:pPr>
            <a:r>
              <a:rPr lang="en-US" sz="1600">
                <a:solidFill>
                  <a:prstClr val="black"/>
                </a:solidFill>
                <a:latin typeface="Segoe UI"/>
              </a:rPr>
              <a:t>When done, select Review + Create at the bottom of the page.</a:t>
            </a:r>
            <a:endParaRPr kumimoji="0" lang="en-US" sz="1600" b="0" i="0" u="none" strike="noStrike" kern="1200" cap="none" spc="0" normalizeH="0" baseline="0" noProof="0">
              <a:ln>
                <a:noFill/>
              </a:ln>
              <a:solidFill>
                <a:prstClr val="black"/>
              </a:solidFill>
              <a:effectLst/>
              <a:uLnTx/>
              <a:uFillTx/>
              <a:latin typeface="Segoe UI"/>
              <a:ea typeface="+mn-ea"/>
              <a:cs typeface="+mn-cs"/>
            </a:endParaRPr>
          </a:p>
        </p:txBody>
      </p:sp>
      <p:sp>
        <p:nvSpPr>
          <p:cNvPr id="10" name="Rectangle: Rounded Corners 33">
            <a:extLst>
              <a:ext uri="{FF2B5EF4-FFF2-40B4-BE49-F238E27FC236}">
                <a16:creationId xmlns:a16="http://schemas.microsoft.com/office/drawing/2014/main" id="{CE70802C-DFC3-55A9-0FAD-FA66A44C9800}"/>
              </a:ext>
              <a:ext uri="{C183D7F6-B498-43B3-948B-1728B52AA6E4}">
                <adec:decorative xmlns:adec="http://schemas.microsoft.com/office/drawing/2017/decorative" val="1"/>
              </a:ext>
            </a:extLst>
          </p:cNvPr>
          <p:cNvSpPr>
            <a:spLocks/>
          </p:cNvSpPr>
          <p:nvPr/>
        </p:nvSpPr>
        <p:spPr bwMode="auto">
          <a:xfrm>
            <a:off x="549274" y="1936129"/>
            <a:ext cx="2748287" cy="2731121"/>
          </a:xfrm>
          <a:prstGeom prst="roundRect">
            <a:avLst>
              <a:gd name="adj" fmla="val 2503"/>
            </a:avLst>
          </a:prstGeom>
          <a:noFill/>
          <a:ln w="19050">
            <a:gradFill flip="none" rotWithShape="1">
              <a:gsLst>
                <a:gs pos="0">
                  <a:srgbClr val="C03BC4"/>
                </a:gs>
                <a:gs pos="100000">
                  <a:srgbClr val="0078D4"/>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29286886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F5B0C-CAE5-C177-5DB9-092E4A82CB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853599-9B04-5696-06D3-F2D589FBA631}"/>
              </a:ext>
            </a:extLst>
          </p:cNvPr>
          <p:cNvSpPr>
            <a:spLocks noGrp="1"/>
          </p:cNvSpPr>
          <p:nvPr>
            <p:ph type="title"/>
          </p:nvPr>
        </p:nvSpPr>
        <p:spPr>
          <a:xfrm>
            <a:off x="569911" y="3446165"/>
            <a:ext cx="4989641" cy="553998"/>
          </a:xfrm>
        </p:spPr>
        <p:txBody>
          <a:bodyPr/>
          <a:lstStyle/>
          <a:p>
            <a:r>
              <a:rPr lang="en-US"/>
              <a:t>FAQ</a:t>
            </a:r>
          </a:p>
        </p:txBody>
      </p:sp>
    </p:spTree>
    <p:extLst>
      <p:ext uri="{BB962C8B-B14F-4D97-AF65-F5344CB8AC3E}">
        <p14:creationId xmlns:p14="http://schemas.microsoft.com/office/powerpoint/2010/main" val="768863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D9331-77A7-3AC3-21D8-54537D2B80F6}"/>
            </a:ext>
          </a:extLst>
        </p:cNvPr>
        <p:cNvGrpSpPr/>
        <p:nvPr/>
      </p:nvGrpSpPr>
      <p:grpSpPr>
        <a:xfrm>
          <a:off x="0" y="0"/>
          <a:ext cx="0" cy="0"/>
          <a:chOff x="0" y="0"/>
          <a:chExt cx="0" cy="0"/>
        </a:xfrm>
      </p:grpSpPr>
      <p:sp>
        <p:nvSpPr>
          <p:cNvPr id="174" name="Rounded Rectangle 62">
            <a:extLst>
              <a:ext uri="{FF2B5EF4-FFF2-40B4-BE49-F238E27FC236}">
                <a16:creationId xmlns:a16="http://schemas.microsoft.com/office/drawing/2014/main" id="{F30000EE-033F-EBA2-CFBE-4E7DF0DAC729}"/>
              </a:ext>
              <a:ext uri="{C183D7F6-B498-43B3-948B-1728B52AA6E4}">
                <adec:decorative xmlns:adec="http://schemas.microsoft.com/office/drawing/2017/decorative" val="1"/>
              </a:ext>
            </a:extLst>
          </p:cNvPr>
          <p:cNvSpPr/>
          <p:nvPr/>
        </p:nvSpPr>
        <p:spPr bwMode="auto">
          <a:xfrm>
            <a:off x="4586075" y="2595754"/>
            <a:ext cx="986132" cy="307777"/>
          </a:xfrm>
          <a:prstGeom prst="rect">
            <a:avLst/>
          </a:prstGeom>
          <a:noFill/>
          <a:ln w="9525">
            <a:noFill/>
            <a:headEnd type="none" w="med" len="med"/>
            <a:tailEnd type="none" w="med" len="med"/>
          </a:ln>
          <a:effectLst>
            <a:softEdge rad="1651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487527" rtl="0" eaLnBrk="1" fontAlgn="base" latinLnBrk="0" hangingPunct="1">
              <a:lnSpc>
                <a:spcPct val="100000"/>
              </a:lnSpc>
              <a:spcBef>
                <a:spcPct val="0"/>
              </a:spcBef>
              <a:spcAft>
                <a:spcPct val="0"/>
              </a:spcAft>
              <a:buClrTx/>
              <a:buSzTx/>
              <a:buFontTx/>
              <a:buNone/>
              <a:tabLst>
                <a:tab pos="545697" algn="l"/>
              </a:tabLst>
              <a:defRPr/>
            </a:pPr>
            <a:r>
              <a:rPr kumimoji="0" lang="en-US" sz="2000" b="0" i="0" u="none" strike="noStrike" kern="0" cap="none" spc="0" normalizeH="0" baseline="0" noProof="0">
                <a:ln>
                  <a:noFill/>
                </a:ln>
                <a:gradFill>
                  <a:gsLst>
                    <a:gs pos="88073">
                      <a:srgbClr val="000000"/>
                    </a:gs>
                    <a:gs pos="68807">
                      <a:srgbClr val="000000"/>
                    </a:gs>
                  </a:gsLst>
                  <a:lin ang="5400000" scaled="1"/>
                </a:gradFill>
                <a:effectLst/>
                <a:uLnTx/>
                <a:uFillTx/>
                <a:latin typeface="Segoe Sans Display Semibold"/>
                <a:ea typeface="+mn-ea"/>
                <a:cs typeface="Segoe Sans Display Semibold" pitchFamily="2" charset="0"/>
              </a:rPr>
              <a:t>Copilot</a:t>
            </a:r>
          </a:p>
        </p:txBody>
      </p:sp>
      <p:sp>
        <p:nvSpPr>
          <p:cNvPr id="172" name="Rounded Rectangle 62">
            <a:extLst>
              <a:ext uri="{FF2B5EF4-FFF2-40B4-BE49-F238E27FC236}">
                <a16:creationId xmlns:a16="http://schemas.microsoft.com/office/drawing/2014/main" id="{F660C1E6-ACCE-B10B-05C4-655416D61225}"/>
              </a:ext>
              <a:ext uri="{C183D7F6-B498-43B3-948B-1728B52AA6E4}">
                <adec:decorative xmlns:adec="http://schemas.microsoft.com/office/drawing/2017/decorative" val="1"/>
              </a:ext>
            </a:extLst>
          </p:cNvPr>
          <p:cNvSpPr/>
          <p:nvPr/>
        </p:nvSpPr>
        <p:spPr bwMode="auto">
          <a:xfrm>
            <a:off x="5837316" y="2607786"/>
            <a:ext cx="5115489" cy="307777"/>
          </a:xfrm>
          <a:prstGeom prst="rect">
            <a:avLst/>
          </a:prstGeom>
          <a:noFill/>
          <a:ln w="9525">
            <a:noFill/>
            <a:headEnd type="none" w="med" len="med"/>
            <a:tailEnd type="none" w="med" len="med"/>
          </a:ln>
          <a:effectLst>
            <a:softEdge rad="1651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487527" rtl="0" eaLnBrk="1" fontAlgn="base" latinLnBrk="0" hangingPunct="1">
              <a:lnSpc>
                <a:spcPct val="100000"/>
              </a:lnSpc>
              <a:spcBef>
                <a:spcPct val="0"/>
              </a:spcBef>
              <a:spcAft>
                <a:spcPct val="0"/>
              </a:spcAft>
              <a:buClrTx/>
              <a:buSzTx/>
              <a:buFontTx/>
              <a:buNone/>
              <a:tabLst>
                <a:tab pos="545697" algn="l"/>
              </a:tabLst>
              <a:defRPr/>
            </a:pPr>
            <a:r>
              <a:rPr kumimoji="0" lang="en-US" sz="2000" b="0" i="0" u="none" strike="noStrike" kern="0" cap="none" spc="0" normalizeH="0" baseline="0" noProof="0">
                <a:ln>
                  <a:noFill/>
                </a:ln>
                <a:gradFill>
                  <a:gsLst>
                    <a:gs pos="88073">
                      <a:srgbClr val="000000"/>
                    </a:gs>
                    <a:gs pos="68807">
                      <a:srgbClr val="000000"/>
                    </a:gs>
                  </a:gsLst>
                  <a:lin ang="5400000" scaled="1"/>
                </a:gradFill>
                <a:effectLst/>
                <a:uLnTx/>
                <a:uFillTx/>
                <a:latin typeface="Segoe Sans Display Semibold"/>
                <a:ea typeface="+mn-ea"/>
                <a:cs typeface="Segoe Sans Display Semibold" pitchFamily="2" charset="0"/>
              </a:rPr>
              <a:t>Agents</a:t>
            </a:r>
          </a:p>
        </p:txBody>
      </p:sp>
      <p:grpSp>
        <p:nvGrpSpPr>
          <p:cNvPr id="6" name="Group 5">
            <a:extLst>
              <a:ext uri="{FF2B5EF4-FFF2-40B4-BE49-F238E27FC236}">
                <a16:creationId xmlns:a16="http://schemas.microsoft.com/office/drawing/2014/main" id="{D0D61448-C879-D7AF-4D2B-5B0EAD39BACF}"/>
              </a:ext>
              <a:ext uri="{C183D7F6-B498-43B3-948B-1728B52AA6E4}">
                <adec:decorative xmlns:adec="http://schemas.microsoft.com/office/drawing/2017/decorative" val="1"/>
              </a:ext>
            </a:extLst>
          </p:cNvPr>
          <p:cNvGrpSpPr/>
          <p:nvPr/>
        </p:nvGrpSpPr>
        <p:grpSpPr>
          <a:xfrm>
            <a:off x="2857361" y="4429845"/>
            <a:ext cx="683753" cy="229737"/>
            <a:chOff x="2857361" y="3313353"/>
            <a:chExt cx="683753" cy="229737"/>
          </a:xfrm>
        </p:grpSpPr>
        <p:grpSp>
          <p:nvGrpSpPr>
            <p:cNvPr id="168" name="Group 167">
              <a:extLst>
                <a:ext uri="{FF2B5EF4-FFF2-40B4-BE49-F238E27FC236}">
                  <a16:creationId xmlns:a16="http://schemas.microsoft.com/office/drawing/2014/main" id="{598BF595-1DF5-CADD-71F3-6F6E92F7683D}"/>
                </a:ext>
              </a:extLst>
            </p:cNvPr>
            <p:cNvGrpSpPr>
              <a:grpSpLocks noChangeAspect="1"/>
            </p:cNvGrpSpPr>
            <p:nvPr/>
          </p:nvGrpSpPr>
          <p:grpSpPr>
            <a:xfrm rot="16200000" flipH="1">
              <a:off x="2793723" y="3376991"/>
              <a:ext cx="229737" cy="102462"/>
              <a:chOff x="24942308" y="2917288"/>
              <a:chExt cx="1321816" cy="559246"/>
            </a:xfrm>
          </p:grpSpPr>
          <p:cxnSp>
            <p:nvCxnSpPr>
              <p:cNvPr id="170" name="Straight Connector 169">
                <a:extLst>
                  <a:ext uri="{FF2B5EF4-FFF2-40B4-BE49-F238E27FC236}">
                    <a16:creationId xmlns:a16="http://schemas.microsoft.com/office/drawing/2014/main" id="{55ED0DFE-E13B-2B03-D46A-AD19F37D2E52}"/>
                  </a:ext>
                </a:extLst>
              </p:cNvPr>
              <p:cNvCxnSpPr>
                <a:cxnSpLocks/>
              </p:cNvCxnSpPr>
              <p:nvPr/>
            </p:nvCxnSpPr>
            <p:spPr>
              <a:xfrm rot="10800000">
                <a:off x="25603203" y="2917288"/>
                <a:ext cx="660921" cy="559239"/>
              </a:xfrm>
              <a:prstGeom prst="line">
                <a:avLst/>
              </a:prstGeom>
              <a:ln w="25400" cap="rnd">
                <a:solidFill>
                  <a:srgbClr val="091F2C"/>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83C51BB5-EDB9-78E8-905E-1EDF24565909}"/>
                  </a:ext>
                </a:extLst>
              </p:cNvPr>
              <p:cNvCxnSpPr>
                <a:cxnSpLocks/>
              </p:cNvCxnSpPr>
              <p:nvPr/>
            </p:nvCxnSpPr>
            <p:spPr>
              <a:xfrm rot="10800000" flipH="1">
                <a:off x="24942308" y="2917292"/>
                <a:ext cx="660917" cy="559242"/>
              </a:xfrm>
              <a:prstGeom prst="line">
                <a:avLst/>
              </a:prstGeom>
              <a:ln w="25400" cap="rnd">
                <a:solidFill>
                  <a:srgbClr val="091F2C"/>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cxnSp>
          <p:nvCxnSpPr>
            <p:cNvPr id="169" name="Straight Connector 168">
              <a:extLst>
                <a:ext uri="{FF2B5EF4-FFF2-40B4-BE49-F238E27FC236}">
                  <a16:creationId xmlns:a16="http://schemas.microsoft.com/office/drawing/2014/main" id="{4BC82C7C-900A-1C4B-3561-CD0C8319E119}"/>
                </a:ext>
              </a:extLst>
            </p:cNvPr>
            <p:cNvCxnSpPr>
              <a:cxnSpLocks/>
            </p:cNvCxnSpPr>
            <p:nvPr/>
          </p:nvCxnSpPr>
          <p:spPr>
            <a:xfrm>
              <a:off x="2865327" y="3428206"/>
              <a:ext cx="675787" cy="0"/>
            </a:xfrm>
            <a:prstGeom prst="line">
              <a:avLst/>
            </a:prstGeom>
            <a:ln w="25400" cap="rnd">
              <a:solidFill>
                <a:srgbClr val="091F2C"/>
              </a:solidFill>
              <a:headEnd type="none" w="lg" len="med"/>
              <a:tailEnd type="none" w="lg" len="sm"/>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2BD8E19B-C41E-BB67-AD20-CFF22B85FEF7}"/>
              </a:ext>
              <a:ext uri="{C183D7F6-B498-43B3-948B-1728B52AA6E4}">
                <adec:decorative xmlns:adec="http://schemas.microsoft.com/office/drawing/2017/decorative" val="1"/>
              </a:ext>
            </a:extLst>
          </p:cNvPr>
          <p:cNvGrpSpPr/>
          <p:nvPr/>
        </p:nvGrpSpPr>
        <p:grpSpPr>
          <a:xfrm flipH="1">
            <a:off x="3009761" y="4689214"/>
            <a:ext cx="683753" cy="229737"/>
            <a:chOff x="2857361" y="3313353"/>
            <a:chExt cx="683753" cy="229737"/>
          </a:xfrm>
        </p:grpSpPr>
        <p:grpSp>
          <p:nvGrpSpPr>
            <p:cNvPr id="11" name="Group 10">
              <a:extLst>
                <a:ext uri="{FF2B5EF4-FFF2-40B4-BE49-F238E27FC236}">
                  <a16:creationId xmlns:a16="http://schemas.microsoft.com/office/drawing/2014/main" id="{62289B44-CC71-93C3-1738-C243322AD8B5}"/>
                </a:ext>
              </a:extLst>
            </p:cNvPr>
            <p:cNvGrpSpPr>
              <a:grpSpLocks noChangeAspect="1"/>
            </p:cNvGrpSpPr>
            <p:nvPr/>
          </p:nvGrpSpPr>
          <p:grpSpPr>
            <a:xfrm rot="16200000" flipH="1">
              <a:off x="2793723" y="3376991"/>
              <a:ext cx="229737" cy="102462"/>
              <a:chOff x="24942308" y="2917288"/>
              <a:chExt cx="1321816" cy="559246"/>
            </a:xfrm>
          </p:grpSpPr>
          <p:cxnSp>
            <p:nvCxnSpPr>
              <p:cNvPr id="18" name="Straight Connector 17">
                <a:extLst>
                  <a:ext uri="{FF2B5EF4-FFF2-40B4-BE49-F238E27FC236}">
                    <a16:creationId xmlns:a16="http://schemas.microsoft.com/office/drawing/2014/main" id="{FF2C0657-356C-8789-7008-E23139CED26A}"/>
                  </a:ext>
                </a:extLst>
              </p:cNvPr>
              <p:cNvCxnSpPr>
                <a:cxnSpLocks/>
              </p:cNvCxnSpPr>
              <p:nvPr/>
            </p:nvCxnSpPr>
            <p:spPr>
              <a:xfrm rot="10800000">
                <a:off x="25603203" y="2917288"/>
                <a:ext cx="660921" cy="559239"/>
              </a:xfrm>
              <a:prstGeom prst="line">
                <a:avLst/>
              </a:prstGeom>
              <a:ln w="25400" cap="rnd">
                <a:solidFill>
                  <a:srgbClr val="091F2C"/>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8A881D2-2920-E8DB-415F-C36071DC484B}"/>
                  </a:ext>
                </a:extLst>
              </p:cNvPr>
              <p:cNvCxnSpPr>
                <a:cxnSpLocks/>
              </p:cNvCxnSpPr>
              <p:nvPr/>
            </p:nvCxnSpPr>
            <p:spPr>
              <a:xfrm rot="10800000" flipH="1">
                <a:off x="24942308" y="2917292"/>
                <a:ext cx="660917" cy="559242"/>
              </a:xfrm>
              <a:prstGeom prst="line">
                <a:avLst/>
              </a:prstGeom>
              <a:ln w="25400" cap="rnd">
                <a:solidFill>
                  <a:srgbClr val="091F2C"/>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cxnSp>
          <p:nvCxnSpPr>
            <p:cNvPr id="17" name="Straight Connector 16">
              <a:extLst>
                <a:ext uri="{FF2B5EF4-FFF2-40B4-BE49-F238E27FC236}">
                  <a16:creationId xmlns:a16="http://schemas.microsoft.com/office/drawing/2014/main" id="{F603090D-3145-F38C-B7DD-1BC5EF3E866D}"/>
                </a:ext>
              </a:extLst>
            </p:cNvPr>
            <p:cNvCxnSpPr>
              <a:cxnSpLocks/>
            </p:cNvCxnSpPr>
            <p:nvPr/>
          </p:nvCxnSpPr>
          <p:spPr>
            <a:xfrm>
              <a:off x="2865327" y="3428206"/>
              <a:ext cx="675787" cy="0"/>
            </a:xfrm>
            <a:prstGeom prst="line">
              <a:avLst/>
            </a:prstGeom>
            <a:ln w="25400" cap="rnd">
              <a:solidFill>
                <a:srgbClr val="091F2C"/>
              </a:solidFill>
              <a:headEnd type="none" w="lg" len="med"/>
              <a:tailEnd type="none" w="lg" len="sm"/>
            </a:ln>
          </p:spPr>
          <p:style>
            <a:lnRef idx="1">
              <a:schemeClr val="accent1"/>
            </a:lnRef>
            <a:fillRef idx="0">
              <a:schemeClr val="accent1"/>
            </a:fillRef>
            <a:effectRef idx="0">
              <a:schemeClr val="accent1"/>
            </a:effectRef>
            <a:fontRef idx="minor">
              <a:schemeClr val="tx1"/>
            </a:fontRef>
          </p:style>
        </p:cxnSp>
      </p:grpSp>
      <p:sp>
        <p:nvSpPr>
          <p:cNvPr id="7" name="Title 35">
            <a:extLst>
              <a:ext uri="{FF2B5EF4-FFF2-40B4-BE49-F238E27FC236}">
                <a16:creationId xmlns:a16="http://schemas.microsoft.com/office/drawing/2014/main" id="{03C7EE93-6A04-6733-331B-47877D9CEDA2}"/>
              </a:ext>
            </a:extLst>
          </p:cNvPr>
          <p:cNvSpPr txBox="1">
            <a:spLocks noGrp="1"/>
          </p:cNvSpPr>
          <p:nvPr>
            <p:ph type="title" idx="4294967295"/>
          </p:nvPr>
        </p:nvSpPr>
        <p:spPr>
          <a:xfrm>
            <a:off x="587375" y="898525"/>
            <a:ext cx="11017250" cy="554038"/>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tab pos="1490663" algn="l"/>
              </a:tabLst>
              <a:defRPr/>
            </a:pPr>
            <a:r>
              <a:rPr kumimoji="0" lang="en-US" sz="4000" b="1" u="none" strike="noStrike" kern="1200" cap="none" spc="-80" normalizeH="0" baseline="0" noProof="0">
                <a:ln>
                  <a:noFill/>
                </a:ln>
                <a:effectLst/>
                <a:uLnTx/>
                <a:uFillTx/>
                <a:latin typeface="Segoe Sans Display Semibold" pitchFamily="2" charset="0"/>
                <a:cs typeface="Segoe Sans Display Semibold" pitchFamily="2" charset="0"/>
              </a:rPr>
              <a:t>Copilot is the</a:t>
            </a:r>
            <a:r>
              <a:rPr kumimoji="0" lang="en-US" sz="4000" b="1" u="none" strike="noStrike" kern="1200" cap="none" spc="-80" normalizeH="0" noProof="0">
                <a:ln>
                  <a:noFill/>
                </a:ln>
                <a:effectLst/>
                <a:uLnTx/>
                <a:uFillTx/>
                <a:latin typeface="Segoe Sans Display Semibold" pitchFamily="2" charset="0"/>
                <a:cs typeface="Segoe Sans Display Semibold" pitchFamily="2" charset="0"/>
              </a:rPr>
              <a:t> </a:t>
            </a:r>
            <a:r>
              <a:rPr kumimoji="0" lang="en-US" sz="4000" b="1" u="none" strike="noStrike" kern="1200" cap="none" spc="-80" normalizeH="0" baseline="0" noProof="0">
                <a:ln>
                  <a:noFill/>
                </a:ln>
                <a:gradFill flip="none" rotWithShape="1">
                  <a:gsLst>
                    <a:gs pos="100000">
                      <a:srgbClr val="FF5C39"/>
                    </a:gs>
                    <a:gs pos="66000">
                      <a:srgbClr val="0078D4"/>
                    </a:gs>
                    <a:gs pos="93000">
                      <a:srgbClr val="C03BC4"/>
                    </a:gs>
                  </a:gsLst>
                  <a:lin ang="2700000" scaled="0"/>
                  <a:tileRect/>
                </a:gradFill>
                <a:effectLst/>
                <a:uLnTx/>
                <a:uFillTx/>
                <a:latin typeface="Segoe Sans Display Semibold" pitchFamily="2" charset="0"/>
                <a:cs typeface="Segoe Sans Display Semibold" pitchFamily="2" charset="0"/>
              </a:rPr>
              <a:t>UI for AI</a:t>
            </a:r>
          </a:p>
        </p:txBody>
      </p:sp>
      <p:sp>
        <p:nvSpPr>
          <p:cNvPr id="3" name="TextBox 2">
            <a:extLst>
              <a:ext uri="{FF2B5EF4-FFF2-40B4-BE49-F238E27FC236}">
                <a16:creationId xmlns:a16="http://schemas.microsoft.com/office/drawing/2014/main" id="{3FB5D8CA-0B07-5A73-13FB-907EE7E282C3}"/>
              </a:ext>
            </a:extLst>
          </p:cNvPr>
          <p:cNvSpPr txBox="1"/>
          <p:nvPr/>
        </p:nvSpPr>
        <p:spPr>
          <a:xfrm>
            <a:off x="1486266" y="1499151"/>
            <a:ext cx="9271345" cy="707886"/>
          </a:xfrm>
          <a:prstGeom prst="rect">
            <a:avLst/>
          </a:prstGeom>
          <a:noFill/>
        </p:spPr>
        <p:txBody>
          <a:bodyPr wrap="square">
            <a:spAutoFit/>
          </a:bodyPr>
          <a:lstStyle/>
          <a:p>
            <a:pPr algn="ctr"/>
            <a:r>
              <a:rPr lang="en-US" sz="2000">
                <a:latin typeface="Segoe Sans Display"/>
                <a:cs typeface="Segoe Sans Display"/>
              </a:rPr>
              <a:t>Our ambition is to empower every employee with a copilot and a transform every business process with agents </a:t>
            </a:r>
          </a:p>
        </p:txBody>
      </p:sp>
      <p:grpSp>
        <p:nvGrpSpPr>
          <p:cNvPr id="10" name="Group 9" descr="Image of a woman">
            <a:extLst>
              <a:ext uri="{FF2B5EF4-FFF2-40B4-BE49-F238E27FC236}">
                <a16:creationId xmlns:a16="http://schemas.microsoft.com/office/drawing/2014/main" id="{971424C9-237F-C8F4-7E03-A311C117EFE5}"/>
              </a:ext>
            </a:extLst>
          </p:cNvPr>
          <p:cNvGrpSpPr/>
          <p:nvPr/>
        </p:nvGrpSpPr>
        <p:grpSpPr>
          <a:xfrm>
            <a:off x="965241" y="4054533"/>
            <a:ext cx="1269362" cy="1269361"/>
            <a:chOff x="833238" y="2903746"/>
            <a:chExt cx="1474629" cy="1474628"/>
          </a:xfrm>
        </p:grpSpPr>
        <p:sp>
          <p:nvSpPr>
            <p:cNvPr id="189" name="Oval 188">
              <a:extLst>
                <a:ext uri="{FF2B5EF4-FFF2-40B4-BE49-F238E27FC236}">
                  <a16:creationId xmlns:a16="http://schemas.microsoft.com/office/drawing/2014/main" id="{9F162E83-3896-3C10-91FE-073A5772153D}"/>
                </a:ext>
                <a:ext uri="{C183D7F6-B498-43B3-948B-1728B52AA6E4}">
                  <adec:decorative xmlns:adec="http://schemas.microsoft.com/office/drawing/2017/decorative" val="1"/>
                </a:ext>
              </a:extLst>
            </p:cNvPr>
            <p:cNvSpPr/>
            <p:nvPr/>
          </p:nvSpPr>
          <p:spPr bwMode="auto">
            <a:xfrm>
              <a:off x="834460" y="2903749"/>
              <a:ext cx="1472184" cy="1474623"/>
            </a:xfrm>
            <a:prstGeom prst="ellipse">
              <a:avLst/>
            </a:prstGeom>
            <a:solidFill>
              <a:schemeClr val="bg1"/>
            </a:solidFill>
            <a:ln w="25400" cap="flat">
              <a:solidFill>
                <a:srgbClr val="FFF8F3"/>
              </a:solidFill>
              <a:prstDash val="solid"/>
              <a:miter/>
            </a:ln>
            <a:effectLst>
              <a:outerShdw blurRad="63500" dist="63500" dir="2400000" algn="tl" rotWithShape="0">
                <a:srgbClr val="454142">
                  <a:alpha val="20000"/>
                </a:srgbClr>
              </a:outerShdw>
            </a:effectLst>
          </p:spPr>
          <p:txBody>
            <a:bodyPr rot="0" spcFirstLastPara="0" vertOverflow="overflow" horzOverflow="overflow" vert="horz" wrap="square" lIns="0" tIns="0" rIns="0" bIns="1828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US" sz="16600" b="0" i="0" u="none" strike="noStrike" kern="1200" cap="none" spc="0" normalizeH="0" baseline="0" noProof="0">
                <a:ln>
                  <a:noFill/>
                </a:ln>
                <a:solidFill>
                  <a:srgbClr val="FFFFFF"/>
                </a:solidFill>
                <a:effectLst/>
                <a:uLnTx/>
                <a:uFillTx/>
                <a:latin typeface="Segoe UI Semibold"/>
                <a:ea typeface="+mn-ea"/>
                <a:cs typeface="+mn-cs"/>
              </a:endParaRPr>
            </a:p>
          </p:txBody>
        </p:sp>
        <p:pic>
          <p:nvPicPr>
            <p:cNvPr id="160" name="Picture 159">
              <a:extLst>
                <a:ext uri="{FF2B5EF4-FFF2-40B4-BE49-F238E27FC236}">
                  <a16:creationId xmlns:a16="http://schemas.microsoft.com/office/drawing/2014/main" id="{4D6312AB-39D4-ECB0-1B97-FFF5AFF1F5DE}"/>
                </a:ext>
              </a:extLst>
            </p:cNvPr>
            <p:cNvPicPr>
              <a:picLocks noChangeAspect="1"/>
            </p:cNvPicPr>
            <p:nvPr/>
          </p:nvPicPr>
          <p:blipFill rotWithShape="1">
            <a:blip r:embed="rId3"/>
            <a:srcRect l="7986" t="12923" r="24479" b="42054"/>
            <a:stretch/>
          </p:blipFill>
          <p:spPr>
            <a:xfrm>
              <a:off x="833238" y="2903746"/>
              <a:ext cx="1474629" cy="1474628"/>
            </a:xfrm>
            <a:prstGeom prst="ellipse">
              <a:avLst/>
            </a:prstGeom>
            <a:solidFill>
              <a:schemeClr val="bg1"/>
            </a:solidFill>
            <a:ln w="14684" cap="flat">
              <a:noFill/>
              <a:prstDash val="solid"/>
              <a:miter/>
            </a:ln>
            <a:effectLst>
              <a:outerShdw blurRad="317500" dist="88900" dir="2700000" sx="101000" sy="101000" algn="tl" rotWithShape="0">
                <a:prstClr val="black">
                  <a:alpha val="10000"/>
                </a:prstClr>
              </a:outerShdw>
            </a:effectLst>
          </p:spPr>
        </p:pic>
      </p:grpSp>
      <p:grpSp>
        <p:nvGrpSpPr>
          <p:cNvPr id="22" name="Group 21" descr="Copilot Logo">
            <a:extLst>
              <a:ext uri="{FF2B5EF4-FFF2-40B4-BE49-F238E27FC236}">
                <a16:creationId xmlns:a16="http://schemas.microsoft.com/office/drawing/2014/main" id="{C13B501A-D14A-E086-8550-7D787BA47985}"/>
              </a:ext>
            </a:extLst>
          </p:cNvPr>
          <p:cNvGrpSpPr/>
          <p:nvPr/>
        </p:nvGrpSpPr>
        <p:grpSpPr>
          <a:xfrm>
            <a:off x="3859993" y="3448158"/>
            <a:ext cx="2438296" cy="2438296"/>
            <a:chOff x="2945451" y="1494056"/>
            <a:chExt cx="2438296" cy="2438296"/>
          </a:xfrm>
        </p:grpSpPr>
        <p:sp>
          <p:nvSpPr>
            <p:cNvPr id="20" name="Copilot Box - replacement">
              <a:extLst>
                <a:ext uri="{FF2B5EF4-FFF2-40B4-BE49-F238E27FC236}">
                  <a16:creationId xmlns:a16="http://schemas.microsoft.com/office/drawing/2014/main" id="{5EF13D9A-B41D-F0A8-2DE7-07D3FE8EE932}"/>
                </a:ext>
              </a:extLst>
            </p:cNvPr>
            <p:cNvSpPr>
              <a:spLocks noChangeAspect="1"/>
            </p:cNvSpPr>
            <p:nvPr/>
          </p:nvSpPr>
          <p:spPr bwMode="auto">
            <a:xfrm>
              <a:off x="2945451" y="1494056"/>
              <a:ext cx="2438296" cy="2438296"/>
            </a:xfrm>
            <a:prstGeom prst="roundRect">
              <a:avLst>
                <a:gd name="adj" fmla="val 6703"/>
              </a:avLst>
            </a:prstGeom>
            <a:gradFill>
              <a:gsLst>
                <a:gs pos="0">
                  <a:srgbClr val="0A6BBA"/>
                </a:gs>
                <a:gs pos="80000">
                  <a:srgbClr val="328985"/>
                </a:gs>
              </a:gsLst>
              <a:path path="circle">
                <a:fillToRect l="100000" t="100000"/>
              </a:path>
            </a:gradFill>
            <a:ln w="19050">
              <a:noFill/>
              <a:headEnd type="none" w="med" len="med"/>
              <a:tailEnd type="none" w="med" len="med"/>
            </a:ln>
            <a:effectLst/>
            <a:scene3d>
              <a:camera prst="orthographicFront">
                <a:rot lat="1080000" lon="300000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4819" tIns="123855" rIns="154819" bIns="123855" numCol="1" spcCol="0" rtlCol="0" fromWordArt="0" anchor="t" anchorCtr="0" forceAA="0" compatLnSpc="1">
              <a:prstTxWarp prst="textNoShape">
                <a:avLst/>
              </a:prstTxWarp>
              <a:noAutofit/>
            </a:bodyPr>
            <a:lstStyle/>
            <a:p>
              <a:pPr marL="0" marR="0" lvl="0" indent="0" algn="l" defTabSz="789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noFill/>
                <a:effectLst/>
                <a:uLnTx/>
                <a:uFillTx/>
                <a:latin typeface="Segoe UI Variable Display Semib" pitchFamily="2" charset="0"/>
                <a:ea typeface="+mn-ea"/>
                <a:cs typeface="Segoe UI" pitchFamily="34" charset="0"/>
              </a:endParaRPr>
            </a:p>
          </p:txBody>
        </p:sp>
        <p:sp>
          <p:nvSpPr>
            <p:cNvPr id="21" name="Copilot logo - replacement">
              <a:extLst>
                <a:ext uri="{FF2B5EF4-FFF2-40B4-BE49-F238E27FC236}">
                  <a16:creationId xmlns:a16="http://schemas.microsoft.com/office/drawing/2014/main" id="{691EE309-FD32-23B4-92BD-84C9CA2994D8}"/>
                </a:ext>
              </a:extLst>
            </p:cNvPr>
            <p:cNvSpPr>
              <a:spLocks noChangeAspect="1"/>
            </p:cNvSpPr>
            <p:nvPr/>
          </p:nvSpPr>
          <p:spPr>
            <a:xfrm>
              <a:off x="3733780" y="2335388"/>
              <a:ext cx="861640" cy="755634"/>
            </a:xfrm>
            <a:custGeom>
              <a:avLst/>
              <a:gdLst>
                <a:gd name="connsiteX0" fmla="*/ 1532660 w 1573156"/>
                <a:gd name="connsiteY0" fmla="*/ 437600 h 1379613"/>
                <a:gd name="connsiteX1" fmla="*/ 1344698 w 1573156"/>
                <a:gd name="connsiteY1" fmla="*/ 358303 h 1379613"/>
                <a:gd name="connsiteX2" fmla="*/ 1312392 w 1573156"/>
                <a:gd name="connsiteY2" fmla="*/ 358303 h 1379613"/>
                <a:gd name="connsiteX3" fmla="*/ 1299910 w 1573156"/>
                <a:gd name="connsiteY3" fmla="*/ 356100 h 1379613"/>
                <a:gd name="connsiteX4" fmla="*/ 1170686 w 1573156"/>
                <a:gd name="connsiteY4" fmla="*/ 213660 h 1379613"/>
                <a:gd name="connsiteX5" fmla="*/ 940139 w 1573156"/>
                <a:gd name="connsiteY5" fmla="*/ 0 h 1379613"/>
                <a:gd name="connsiteX6" fmla="*/ 438662 w 1573156"/>
                <a:gd name="connsiteY6" fmla="*/ 0 h 1379613"/>
                <a:gd name="connsiteX7" fmla="*/ 82562 w 1573156"/>
                <a:gd name="connsiteY7" fmla="*/ 422915 h 1379613"/>
                <a:gd name="connsiteX8" fmla="*/ 40711 w 1573156"/>
                <a:gd name="connsiteY8" fmla="*/ 942014 h 1379613"/>
                <a:gd name="connsiteX9" fmla="*/ 228673 w 1573156"/>
                <a:gd name="connsiteY9" fmla="*/ 1021310 h 1379613"/>
                <a:gd name="connsiteX10" fmla="*/ 260979 w 1573156"/>
                <a:gd name="connsiteY10" fmla="*/ 1021310 h 1379613"/>
                <a:gd name="connsiteX11" fmla="*/ 273461 w 1573156"/>
                <a:gd name="connsiteY11" fmla="*/ 1023513 h 1379613"/>
                <a:gd name="connsiteX12" fmla="*/ 402685 w 1573156"/>
                <a:gd name="connsiteY12" fmla="*/ 1165953 h 1379613"/>
                <a:gd name="connsiteX13" fmla="*/ 633232 w 1573156"/>
                <a:gd name="connsiteY13" fmla="*/ 1379613 h 1379613"/>
                <a:gd name="connsiteX14" fmla="*/ 1134709 w 1573156"/>
                <a:gd name="connsiteY14" fmla="*/ 1379613 h 1379613"/>
                <a:gd name="connsiteX15" fmla="*/ 1490809 w 1573156"/>
                <a:gd name="connsiteY15" fmla="*/ 956698 h 1379613"/>
                <a:gd name="connsiteX16" fmla="*/ 1531926 w 1573156"/>
                <a:gd name="connsiteY16" fmla="*/ 437600 h 1379613"/>
                <a:gd name="connsiteX17" fmla="*/ 940139 w 1573156"/>
                <a:gd name="connsiteY17" fmla="*/ 71954 h 1379613"/>
                <a:gd name="connsiteX18" fmla="*/ 1101669 w 1573156"/>
                <a:gd name="connsiteY18" fmla="*/ 233484 h 1379613"/>
                <a:gd name="connsiteX19" fmla="*/ 1151596 w 1573156"/>
                <a:gd name="connsiteY19" fmla="*/ 356100 h 1379613"/>
                <a:gd name="connsiteX20" fmla="*/ 882869 w 1573156"/>
                <a:gd name="connsiteY20" fmla="*/ 356100 h 1379613"/>
                <a:gd name="connsiteX21" fmla="*/ 754379 w 1573156"/>
                <a:gd name="connsiteY21" fmla="*/ 389141 h 1379613"/>
                <a:gd name="connsiteX22" fmla="*/ 775672 w 1573156"/>
                <a:gd name="connsiteY22" fmla="*/ 322326 h 1379613"/>
                <a:gd name="connsiteX23" fmla="*/ 778609 w 1573156"/>
                <a:gd name="connsiteY23" fmla="*/ 312781 h 1379613"/>
                <a:gd name="connsiteX24" fmla="*/ 861577 w 1573156"/>
                <a:gd name="connsiteY24" fmla="*/ 110134 h 1379613"/>
                <a:gd name="connsiteX25" fmla="*/ 939405 w 1573156"/>
                <a:gd name="connsiteY25" fmla="*/ 72689 h 1379613"/>
                <a:gd name="connsiteX26" fmla="*/ 1030449 w 1573156"/>
                <a:gd name="connsiteY26" fmla="*/ 428055 h 1379613"/>
                <a:gd name="connsiteX27" fmla="*/ 957760 w 1573156"/>
                <a:gd name="connsiteY27" fmla="*/ 541860 h 1379613"/>
                <a:gd name="connsiteX28" fmla="*/ 890211 w 1573156"/>
                <a:gd name="connsiteY28" fmla="*/ 762128 h 1379613"/>
                <a:gd name="connsiteX29" fmla="*/ 871856 w 1573156"/>
                <a:gd name="connsiteY29" fmla="*/ 820132 h 1379613"/>
                <a:gd name="connsiteX30" fmla="*/ 690502 w 1573156"/>
                <a:gd name="connsiteY30" fmla="*/ 951559 h 1379613"/>
                <a:gd name="connsiteX31" fmla="*/ 542922 w 1573156"/>
                <a:gd name="connsiteY31" fmla="*/ 951559 h 1379613"/>
                <a:gd name="connsiteX32" fmla="*/ 615610 w 1573156"/>
                <a:gd name="connsiteY32" fmla="*/ 837753 h 1379613"/>
                <a:gd name="connsiteX33" fmla="*/ 683159 w 1573156"/>
                <a:gd name="connsiteY33" fmla="*/ 617485 h 1379613"/>
                <a:gd name="connsiteX34" fmla="*/ 701515 w 1573156"/>
                <a:gd name="connsiteY34" fmla="*/ 559481 h 1379613"/>
                <a:gd name="connsiteX35" fmla="*/ 882869 w 1573156"/>
                <a:gd name="connsiteY35" fmla="*/ 428055 h 1379613"/>
                <a:gd name="connsiteX36" fmla="*/ 1030449 w 1573156"/>
                <a:gd name="connsiteY36" fmla="*/ 428055 h 1379613"/>
                <a:gd name="connsiteX37" fmla="*/ 99449 w 1573156"/>
                <a:gd name="connsiteY37" fmla="*/ 899429 h 1379613"/>
                <a:gd name="connsiteX38" fmla="*/ 150845 w 1573156"/>
                <a:gd name="connsiteY38" fmla="*/ 444942 h 1379613"/>
                <a:gd name="connsiteX39" fmla="*/ 438662 w 1573156"/>
                <a:gd name="connsiteY39" fmla="*/ 71954 h 1379613"/>
                <a:gd name="connsiteX40" fmla="*/ 800636 w 1573156"/>
                <a:gd name="connsiteY40" fmla="*/ 71954 h 1379613"/>
                <a:gd name="connsiteX41" fmla="*/ 710326 w 1573156"/>
                <a:gd name="connsiteY41" fmla="*/ 290754 h 1379613"/>
                <a:gd name="connsiteX42" fmla="*/ 707389 w 1573156"/>
                <a:gd name="connsiteY42" fmla="*/ 300299 h 1379613"/>
                <a:gd name="connsiteX43" fmla="*/ 614876 w 1573156"/>
                <a:gd name="connsiteY43" fmla="*/ 596193 h 1379613"/>
                <a:gd name="connsiteX44" fmla="*/ 611205 w 1573156"/>
                <a:gd name="connsiteY44" fmla="*/ 608675 h 1379613"/>
                <a:gd name="connsiteX45" fmla="*/ 611205 w 1573156"/>
                <a:gd name="connsiteY45" fmla="*/ 610143 h 1379613"/>
                <a:gd name="connsiteX46" fmla="*/ 548062 w 1573156"/>
                <a:gd name="connsiteY46" fmla="*/ 816461 h 1379613"/>
                <a:gd name="connsiteX47" fmla="*/ 365973 w 1573156"/>
                <a:gd name="connsiteY47" fmla="*/ 948622 h 1379613"/>
                <a:gd name="connsiteX48" fmla="*/ 229407 w 1573156"/>
                <a:gd name="connsiteY48" fmla="*/ 948622 h 1379613"/>
                <a:gd name="connsiteX49" fmla="*/ 99449 w 1573156"/>
                <a:gd name="connsiteY49" fmla="*/ 899429 h 1379613"/>
                <a:gd name="connsiteX50" fmla="*/ 633966 w 1573156"/>
                <a:gd name="connsiteY50" fmla="*/ 1307659 h 1379613"/>
                <a:gd name="connsiteX51" fmla="*/ 472436 w 1573156"/>
                <a:gd name="connsiteY51" fmla="*/ 1146129 h 1379613"/>
                <a:gd name="connsiteX52" fmla="*/ 422509 w 1573156"/>
                <a:gd name="connsiteY52" fmla="*/ 1023513 h 1379613"/>
                <a:gd name="connsiteX53" fmla="*/ 691236 w 1573156"/>
                <a:gd name="connsiteY53" fmla="*/ 1023513 h 1379613"/>
                <a:gd name="connsiteX54" fmla="*/ 819726 w 1573156"/>
                <a:gd name="connsiteY54" fmla="*/ 990473 h 1379613"/>
                <a:gd name="connsiteX55" fmla="*/ 798433 w 1573156"/>
                <a:gd name="connsiteY55" fmla="*/ 1057287 h 1379613"/>
                <a:gd name="connsiteX56" fmla="*/ 795496 w 1573156"/>
                <a:gd name="connsiteY56" fmla="*/ 1066098 h 1379613"/>
                <a:gd name="connsiteX57" fmla="*/ 711794 w 1573156"/>
                <a:gd name="connsiteY57" fmla="*/ 1269479 h 1379613"/>
                <a:gd name="connsiteX58" fmla="*/ 633966 w 1573156"/>
                <a:gd name="connsiteY58" fmla="*/ 1306925 h 1379613"/>
                <a:gd name="connsiteX59" fmla="*/ 1423260 w 1573156"/>
                <a:gd name="connsiteY59" fmla="*/ 934671 h 1379613"/>
                <a:gd name="connsiteX60" fmla="*/ 1135443 w 1573156"/>
                <a:gd name="connsiteY60" fmla="*/ 1307659 h 1379613"/>
                <a:gd name="connsiteX61" fmla="*/ 773469 w 1573156"/>
                <a:gd name="connsiteY61" fmla="*/ 1307659 h 1379613"/>
                <a:gd name="connsiteX62" fmla="*/ 863779 w 1573156"/>
                <a:gd name="connsiteY62" fmla="*/ 1088859 h 1379613"/>
                <a:gd name="connsiteX63" fmla="*/ 866716 w 1573156"/>
                <a:gd name="connsiteY63" fmla="*/ 1080049 h 1379613"/>
                <a:gd name="connsiteX64" fmla="*/ 959229 w 1573156"/>
                <a:gd name="connsiteY64" fmla="*/ 784155 h 1379613"/>
                <a:gd name="connsiteX65" fmla="*/ 962900 w 1573156"/>
                <a:gd name="connsiteY65" fmla="*/ 771673 h 1379613"/>
                <a:gd name="connsiteX66" fmla="*/ 962900 w 1573156"/>
                <a:gd name="connsiteY66" fmla="*/ 770205 h 1379613"/>
                <a:gd name="connsiteX67" fmla="*/ 1026778 w 1573156"/>
                <a:gd name="connsiteY67" fmla="*/ 563887 h 1379613"/>
                <a:gd name="connsiteX68" fmla="*/ 1208132 w 1573156"/>
                <a:gd name="connsiteY68" fmla="*/ 431726 h 1379613"/>
                <a:gd name="connsiteX69" fmla="*/ 1344698 w 1573156"/>
                <a:gd name="connsiteY69" fmla="*/ 431726 h 1379613"/>
                <a:gd name="connsiteX70" fmla="*/ 1474656 w 1573156"/>
                <a:gd name="connsiteY70" fmla="*/ 480919 h 1379613"/>
                <a:gd name="connsiteX71" fmla="*/ 1423260 w 1573156"/>
                <a:gd name="connsiteY71" fmla="*/ 935406 h 137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573156" h="1379613">
                  <a:moveTo>
                    <a:pt x="1532660" y="437600"/>
                  </a:moveTo>
                  <a:cubicBezTo>
                    <a:pt x="1494480" y="385469"/>
                    <a:pt x="1431337" y="358303"/>
                    <a:pt x="1344698" y="358303"/>
                  </a:cubicBezTo>
                  <a:lnTo>
                    <a:pt x="1312392" y="358303"/>
                  </a:lnTo>
                  <a:cubicBezTo>
                    <a:pt x="1308721" y="356835"/>
                    <a:pt x="1304316" y="356100"/>
                    <a:pt x="1299910" y="356100"/>
                  </a:cubicBezTo>
                  <a:cubicBezTo>
                    <a:pt x="1215474" y="356100"/>
                    <a:pt x="1197853" y="306907"/>
                    <a:pt x="1170686" y="213660"/>
                  </a:cubicBezTo>
                  <a:cubicBezTo>
                    <a:pt x="1144988" y="123350"/>
                    <a:pt x="1109745" y="0"/>
                    <a:pt x="940139" y="0"/>
                  </a:cubicBezTo>
                  <a:lnTo>
                    <a:pt x="438662" y="0"/>
                  </a:lnTo>
                  <a:cubicBezTo>
                    <a:pt x="242623" y="0"/>
                    <a:pt x="141300" y="241561"/>
                    <a:pt x="82562" y="422915"/>
                  </a:cubicBezTo>
                  <a:cubicBezTo>
                    <a:pt x="25292" y="600598"/>
                    <a:pt x="-46662" y="821600"/>
                    <a:pt x="40711" y="942014"/>
                  </a:cubicBezTo>
                  <a:cubicBezTo>
                    <a:pt x="78890" y="994144"/>
                    <a:pt x="142034" y="1021310"/>
                    <a:pt x="228673" y="1021310"/>
                  </a:cubicBezTo>
                  <a:lnTo>
                    <a:pt x="260979" y="1021310"/>
                  </a:lnTo>
                  <a:cubicBezTo>
                    <a:pt x="264650" y="1022779"/>
                    <a:pt x="269055" y="1023513"/>
                    <a:pt x="273461" y="1023513"/>
                  </a:cubicBezTo>
                  <a:cubicBezTo>
                    <a:pt x="357897" y="1023513"/>
                    <a:pt x="375518" y="1072706"/>
                    <a:pt x="402685" y="1165953"/>
                  </a:cubicBezTo>
                  <a:cubicBezTo>
                    <a:pt x="428383" y="1256263"/>
                    <a:pt x="463625" y="1379613"/>
                    <a:pt x="633232" y="1379613"/>
                  </a:cubicBezTo>
                  <a:lnTo>
                    <a:pt x="1134709" y="1379613"/>
                  </a:lnTo>
                  <a:cubicBezTo>
                    <a:pt x="1331482" y="1379613"/>
                    <a:pt x="1432071" y="1138052"/>
                    <a:pt x="1490809" y="956698"/>
                  </a:cubicBezTo>
                  <a:cubicBezTo>
                    <a:pt x="1548079" y="779015"/>
                    <a:pt x="1620033" y="558013"/>
                    <a:pt x="1531926" y="437600"/>
                  </a:cubicBezTo>
                  <a:close/>
                  <a:moveTo>
                    <a:pt x="940139" y="71954"/>
                  </a:moveTo>
                  <a:cubicBezTo>
                    <a:pt x="1050273" y="71954"/>
                    <a:pt x="1073034" y="132895"/>
                    <a:pt x="1101669" y="233484"/>
                  </a:cubicBezTo>
                  <a:cubicBezTo>
                    <a:pt x="1113416" y="273867"/>
                    <a:pt x="1126633" y="319389"/>
                    <a:pt x="1151596" y="356100"/>
                  </a:cubicBezTo>
                  <a:lnTo>
                    <a:pt x="882869" y="356100"/>
                  </a:lnTo>
                  <a:cubicBezTo>
                    <a:pt x="836613" y="356100"/>
                    <a:pt x="792559" y="367848"/>
                    <a:pt x="754379" y="389141"/>
                  </a:cubicBezTo>
                  <a:cubicBezTo>
                    <a:pt x="761722" y="366379"/>
                    <a:pt x="768330" y="343618"/>
                    <a:pt x="775672" y="322326"/>
                  </a:cubicBezTo>
                  <a:lnTo>
                    <a:pt x="778609" y="312781"/>
                  </a:lnTo>
                  <a:cubicBezTo>
                    <a:pt x="805775" y="226876"/>
                    <a:pt x="829271" y="153454"/>
                    <a:pt x="861577" y="110134"/>
                  </a:cubicBezTo>
                  <a:cubicBezTo>
                    <a:pt x="874793" y="93247"/>
                    <a:pt x="898288" y="72689"/>
                    <a:pt x="939405" y="72689"/>
                  </a:cubicBezTo>
                  <a:close/>
                  <a:moveTo>
                    <a:pt x="1030449" y="428055"/>
                  </a:moveTo>
                  <a:cubicBezTo>
                    <a:pt x="997409" y="458158"/>
                    <a:pt x="971711" y="497072"/>
                    <a:pt x="957760" y="541860"/>
                  </a:cubicBezTo>
                  <a:cubicBezTo>
                    <a:pt x="938670" y="605003"/>
                    <a:pt x="915175" y="681363"/>
                    <a:pt x="890211" y="762128"/>
                  </a:cubicBezTo>
                  <a:lnTo>
                    <a:pt x="871856" y="820132"/>
                  </a:lnTo>
                  <a:cubicBezTo>
                    <a:pt x="847626" y="898694"/>
                    <a:pt x="774204" y="951559"/>
                    <a:pt x="690502" y="951559"/>
                  </a:cubicBezTo>
                  <a:lnTo>
                    <a:pt x="542922" y="951559"/>
                  </a:lnTo>
                  <a:cubicBezTo>
                    <a:pt x="575962" y="921455"/>
                    <a:pt x="601660" y="882541"/>
                    <a:pt x="615610" y="837753"/>
                  </a:cubicBezTo>
                  <a:cubicBezTo>
                    <a:pt x="634700" y="774610"/>
                    <a:pt x="658196" y="697516"/>
                    <a:pt x="683159" y="617485"/>
                  </a:cubicBezTo>
                  <a:lnTo>
                    <a:pt x="701515" y="559481"/>
                  </a:lnTo>
                  <a:cubicBezTo>
                    <a:pt x="725745" y="480919"/>
                    <a:pt x="799167" y="428055"/>
                    <a:pt x="882869" y="428055"/>
                  </a:cubicBezTo>
                  <a:lnTo>
                    <a:pt x="1030449" y="428055"/>
                  </a:lnTo>
                  <a:close/>
                  <a:moveTo>
                    <a:pt x="99449" y="899429"/>
                  </a:moveTo>
                  <a:cubicBezTo>
                    <a:pt x="33368" y="808384"/>
                    <a:pt x="101651" y="598395"/>
                    <a:pt x="150845" y="444942"/>
                  </a:cubicBezTo>
                  <a:cubicBezTo>
                    <a:pt x="232344" y="193836"/>
                    <a:pt x="326325" y="71954"/>
                    <a:pt x="438662" y="71954"/>
                  </a:cubicBezTo>
                  <a:lnTo>
                    <a:pt x="800636" y="71954"/>
                  </a:lnTo>
                  <a:cubicBezTo>
                    <a:pt x="763190" y="124819"/>
                    <a:pt x="738226" y="201913"/>
                    <a:pt x="710326" y="290754"/>
                  </a:cubicBezTo>
                  <a:lnTo>
                    <a:pt x="707389" y="300299"/>
                  </a:lnTo>
                  <a:cubicBezTo>
                    <a:pt x="678754" y="391343"/>
                    <a:pt x="645714" y="496338"/>
                    <a:pt x="614876" y="596193"/>
                  </a:cubicBezTo>
                  <a:lnTo>
                    <a:pt x="611205" y="608675"/>
                  </a:lnTo>
                  <a:cubicBezTo>
                    <a:pt x="611205" y="608675"/>
                    <a:pt x="611205" y="609409"/>
                    <a:pt x="611205" y="610143"/>
                  </a:cubicBezTo>
                  <a:cubicBezTo>
                    <a:pt x="587710" y="685034"/>
                    <a:pt x="565683" y="756988"/>
                    <a:pt x="548062" y="816461"/>
                  </a:cubicBezTo>
                  <a:cubicBezTo>
                    <a:pt x="523832" y="895757"/>
                    <a:pt x="450409" y="948622"/>
                    <a:pt x="365973" y="948622"/>
                  </a:cubicBezTo>
                  <a:lnTo>
                    <a:pt x="229407" y="948622"/>
                  </a:lnTo>
                  <a:cubicBezTo>
                    <a:pt x="166263" y="948622"/>
                    <a:pt x="123678" y="932469"/>
                    <a:pt x="99449" y="899429"/>
                  </a:cubicBezTo>
                  <a:close/>
                  <a:moveTo>
                    <a:pt x="633966" y="1307659"/>
                  </a:moveTo>
                  <a:cubicBezTo>
                    <a:pt x="523832" y="1307659"/>
                    <a:pt x="501071" y="1246718"/>
                    <a:pt x="472436" y="1146129"/>
                  </a:cubicBezTo>
                  <a:cubicBezTo>
                    <a:pt x="460689" y="1105747"/>
                    <a:pt x="447472" y="1060224"/>
                    <a:pt x="422509" y="1023513"/>
                  </a:cubicBezTo>
                  <a:lnTo>
                    <a:pt x="691236" y="1023513"/>
                  </a:lnTo>
                  <a:cubicBezTo>
                    <a:pt x="737492" y="1023513"/>
                    <a:pt x="781546" y="1011765"/>
                    <a:pt x="819726" y="990473"/>
                  </a:cubicBezTo>
                  <a:cubicBezTo>
                    <a:pt x="812383" y="1013234"/>
                    <a:pt x="805775" y="1035995"/>
                    <a:pt x="798433" y="1057287"/>
                  </a:cubicBezTo>
                  <a:lnTo>
                    <a:pt x="795496" y="1066098"/>
                  </a:lnTo>
                  <a:cubicBezTo>
                    <a:pt x="768330" y="1152003"/>
                    <a:pt x="744834" y="1226160"/>
                    <a:pt x="711794" y="1269479"/>
                  </a:cubicBezTo>
                  <a:cubicBezTo>
                    <a:pt x="698578" y="1286366"/>
                    <a:pt x="675083" y="1306925"/>
                    <a:pt x="633966" y="1306925"/>
                  </a:cubicBezTo>
                  <a:close/>
                  <a:moveTo>
                    <a:pt x="1423260" y="934671"/>
                  </a:moveTo>
                  <a:cubicBezTo>
                    <a:pt x="1341761" y="1185777"/>
                    <a:pt x="1247780" y="1307659"/>
                    <a:pt x="1135443" y="1307659"/>
                  </a:cubicBezTo>
                  <a:lnTo>
                    <a:pt x="773469" y="1307659"/>
                  </a:lnTo>
                  <a:cubicBezTo>
                    <a:pt x="810915" y="1254795"/>
                    <a:pt x="835879" y="1177701"/>
                    <a:pt x="863779" y="1088859"/>
                  </a:cubicBezTo>
                  <a:lnTo>
                    <a:pt x="866716" y="1080049"/>
                  </a:lnTo>
                  <a:cubicBezTo>
                    <a:pt x="895351" y="989004"/>
                    <a:pt x="928391" y="884010"/>
                    <a:pt x="959229" y="784155"/>
                  </a:cubicBezTo>
                  <a:lnTo>
                    <a:pt x="962900" y="771673"/>
                  </a:lnTo>
                  <a:lnTo>
                    <a:pt x="962900" y="770205"/>
                  </a:lnTo>
                  <a:cubicBezTo>
                    <a:pt x="986395" y="695313"/>
                    <a:pt x="1008422" y="623359"/>
                    <a:pt x="1026778" y="563887"/>
                  </a:cubicBezTo>
                  <a:cubicBezTo>
                    <a:pt x="1051007" y="484590"/>
                    <a:pt x="1123696" y="431726"/>
                    <a:pt x="1208132" y="431726"/>
                  </a:cubicBezTo>
                  <a:lnTo>
                    <a:pt x="1344698" y="431726"/>
                  </a:lnTo>
                  <a:cubicBezTo>
                    <a:pt x="1407842" y="431726"/>
                    <a:pt x="1450427" y="447879"/>
                    <a:pt x="1474656" y="480919"/>
                  </a:cubicBezTo>
                  <a:cubicBezTo>
                    <a:pt x="1540737" y="571963"/>
                    <a:pt x="1472454" y="781952"/>
                    <a:pt x="1423260" y="935406"/>
                  </a:cubicBezTo>
                  <a:close/>
                </a:path>
              </a:pathLst>
            </a:custGeom>
            <a:solidFill>
              <a:srgbClr val="FFFFFF"/>
            </a:solidFill>
            <a:ln w="19050">
              <a:noFill/>
              <a:headEnd type="none" w="med" len="med"/>
              <a:tailEnd type="none" w="med" len="med"/>
            </a:ln>
            <a:effectLst/>
            <a:scene3d>
              <a:camera prst="orthographicFront">
                <a:rot lat="1080000" lon="300000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4819" tIns="123855" rIns="154819" bIns="123855" numCol="1" spcCol="0" rtlCol="0" fromWordArt="0" anchor="t" anchorCtr="0" forceAA="0" compatLnSpc="1">
              <a:prstTxWarp prst="textNoShape">
                <a:avLst/>
              </a:prstTxWarp>
              <a:noAutofit/>
            </a:bodyPr>
            <a:lstStyle/>
            <a:p>
              <a:pPr marL="0" marR="0" lvl="0" indent="0" algn="l" defTabSz="789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noFill/>
                <a:effectLst/>
                <a:uLnTx/>
                <a:uFillTx/>
                <a:latin typeface="Segoe UI Variable Display Semib" pitchFamily="2" charset="0"/>
                <a:ea typeface="+mn-ea"/>
                <a:cs typeface="Segoe UI" pitchFamily="34" charset="0"/>
              </a:endParaRPr>
            </a:p>
          </p:txBody>
        </p:sp>
      </p:grpSp>
      <p:grpSp>
        <p:nvGrpSpPr>
          <p:cNvPr id="4" name="Group 3" descr="Graphics of links between agents">
            <a:extLst>
              <a:ext uri="{FF2B5EF4-FFF2-40B4-BE49-F238E27FC236}">
                <a16:creationId xmlns:a16="http://schemas.microsoft.com/office/drawing/2014/main" id="{D1D20362-EDD8-02C6-E320-049F8F3310BB}"/>
              </a:ext>
            </a:extLst>
          </p:cNvPr>
          <p:cNvGrpSpPr/>
          <p:nvPr/>
        </p:nvGrpSpPr>
        <p:grpSpPr>
          <a:xfrm>
            <a:off x="6003205" y="3024139"/>
            <a:ext cx="5095650" cy="3248041"/>
            <a:chOff x="6261889" y="1715589"/>
            <a:chExt cx="5095650" cy="3248041"/>
          </a:xfrm>
        </p:grpSpPr>
        <p:grpSp>
          <p:nvGrpSpPr>
            <p:cNvPr id="102" name="!!NetworkLines">
              <a:extLst>
                <a:ext uri="{FF2B5EF4-FFF2-40B4-BE49-F238E27FC236}">
                  <a16:creationId xmlns:a16="http://schemas.microsoft.com/office/drawing/2014/main" id="{A9F50C84-C4A3-8BF7-D354-7E33FBDF5717}"/>
                </a:ext>
              </a:extLst>
            </p:cNvPr>
            <p:cNvGrpSpPr/>
            <p:nvPr/>
          </p:nvGrpSpPr>
          <p:grpSpPr>
            <a:xfrm>
              <a:off x="6261889" y="1965842"/>
              <a:ext cx="4736878" cy="2763883"/>
              <a:chOff x="26278919" y="7127751"/>
              <a:chExt cx="11858730" cy="6919351"/>
            </a:xfrm>
          </p:grpSpPr>
          <p:sp>
            <p:nvSpPr>
              <p:cNvPr id="103" name="Freeform: Shape 102">
                <a:extLst>
                  <a:ext uri="{FF2B5EF4-FFF2-40B4-BE49-F238E27FC236}">
                    <a16:creationId xmlns:a16="http://schemas.microsoft.com/office/drawing/2014/main" id="{881910B1-3BE2-EE2A-F11F-9A7E66158E3C}"/>
                  </a:ext>
                </a:extLst>
              </p:cNvPr>
              <p:cNvSpPr/>
              <p:nvPr/>
            </p:nvSpPr>
            <p:spPr>
              <a:xfrm>
                <a:off x="26278919" y="7130936"/>
                <a:ext cx="4299641" cy="3471138"/>
              </a:xfrm>
              <a:custGeom>
                <a:avLst/>
                <a:gdLst>
                  <a:gd name="connsiteX0" fmla="*/ 0 w 4010353"/>
                  <a:gd name="connsiteY0" fmla="*/ 2428280 h 2428280"/>
                  <a:gd name="connsiteX1" fmla="*/ 4010354 w 4010353"/>
                  <a:gd name="connsiteY1" fmla="*/ 0 h 2428280"/>
                </a:gdLst>
                <a:ahLst/>
                <a:cxnLst>
                  <a:cxn ang="0">
                    <a:pos x="connsiteX0" y="connsiteY0"/>
                  </a:cxn>
                  <a:cxn ang="0">
                    <a:pos x="connsiteX1" y="connsiteY1"/>
                  </a:cxn>
                </a:cxnLst>
                <a:rect l="l" t="t" r="r" b="b"/>
                <a:pathLst>
                  <a:path w="4010353" h="2428280">
                    <a:moveTo>
                      <a:pt x="0" y="2428280"/>
                    </a:moveTo>
                    <a:lnTo>
                      <a:pt x="4010354" y="0"/>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04" name="Freeform: Shape 103">
                <a:extLst>
                  <a:ext uri="{FF2B5EF4-FFF2-40B4-BE49-F238E27FC236}">
                    <a16:creationId xmlns:a16="http://schemas.microsoft.com/office/drawing/2014/main" id="{08800F3C-2337-4507-EAF8-06DE736B7309}"/>
                  </a:ext>
                </a:extLst>
              </p:cNvPr>
              <p:cNvSpPr/>
              <p:nvPr/>
            </p:nvSpPr>
            <p:spPr>
              <a:xfrm>
                <a:off x="26278919" y="8893798"/>
                <a:ext cx="6723610" cy="1708275"/>
              </a:xfrm>
              <a:custGeom>
                <a:avLst/>
                <a:gdLst>
                  <a:gd name="connsiteX0" fmla="*/ 0 w 6271233"/>
                  <a:gd name="connsiteY0" fmla="*/ 1397819 h 1397819"/>
                  <a:gd name="connsiteX1" fmla="*/ 6271234 w 6271233"/>
                  <a:gd name="connsiteY1" fmla="*/ 0 h 1397819"/>
                </a:gdLst>
                <a:ahLst/>
                <a:cxnLst>
                  <a:cxn ang="0">
                    <a:pos x="connsiteX0" y="connsiteY0"/>
                  </a:cxn>
                  <a:cxn ang="0">
                    <a:pos x="connsiteX1" y="connsiteY1"/>
                  </a:cxn>
                </a:cxnLst>
                <a:rect l="l" t="t" r="r" b="b"/>
                <a:pathLst>
                  <a:path w="6271233" h="1397819">
                    <a:moveTo>
                      <a:pt x="0" y="1397819"/>
                    </a:moveTo>
                    <a:lnTo>
                      <a:pt x="6271234" y="0"/>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05" name="Freeform: Shape 104">
                <a:extLst>
                  <a:ext uri="{FF2B5EF4-FFF2-40B4-BE49-F238E27FC236}">
                    <a16:creationId xmlns:a16="http://schemas.microsoft.com/office/drawing/2014/main" id="{B5676E95-2278-023E-8BE2-240171214789}"/>
                  </a:ext>
                </a:extLst>
              </p:cNvPr>
              <p:cNvSpPr/>
              <p:nvPr/>
            </p:nvSpPr>
            <p:spPr>
              <a:xfrm>
                <a:off x="26278919" y="10602074"/>
                <a:ext cx="4090583" cy="352768"/>
              </a:xfrm>
              <a:custGeom>
                <a:avLst/>
                <a:gdLst>
                  <a:gd name="connsiteX0" fmla="*/ 0 w 5237844"/>
                  <a:gd name="connsiteY0" fmla="*/ 0 h 601528"/>
                  <a:gd name="connsiteX1" fmla="*/ 5237845 w 5237844"/>
                  <a:gd name="connsiteY1" fmla="*/ 601528 h 601528"/>
                </a:gdLst>
                <a:ahLst/>
                <a:cxnLst>
                  <a:cxn ang="0">
                    <a:pos x="connsiteX0" y="connsiteY0"/>
                  </a:cxn>
                  <a:cxn ang="0">
                    <a:pos x="connsiteX1" y="connsiteY1"/>
                  </a:cxn>
                </a:cxnLst>
                <a:rect l="l" t="t" r="r" b="b"/>
                <a:pathLst>
                  <a:path w="5237844" h="601528">
                    <a:moveTo>
                      <a:pt x="0" y="0"/>
                    </a:moveTo>
                    <a:lnTo>
                      <a:pt x="5237845" y="601528"/>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06" name="Freeform: Shape 105">
                <a:extLst>
                  <a:ext uri="{FF2B5EF4-FFF2-40B4-BE49-F238E27FC236}">
                    <a16:creationId xmlns:a16="http://schemas.microsoft.com/office/drawing/2014/main" id="{35CECDF3-88B5-9F53-E5C4-E9EB6AB58E28}"/>
                  </a:ext>
                </a:extLst>
              </p:cNvPr>
              <p:cNvSpPr/>
              <p:nvPr/>
            </p:nvSpPr>
            <p:spPr>
              <a:xfrm>
                <a:off x="26278919" y="10602073"/>
                <a:ext cx="3725726" cy="3405436"/>
              </a:xfrm>
              <a:custGeom>
                <a:avLst/>
                <a:gdLst>
                  <a:gd name="connsiteX0" fmla="*/ 0 w 3475052"/>
                  <a:gd name="connsiteY0" fmla="*/ 0 h 2786544"/>
                  <a:gd name="connsiteX1" fmla="*/ 3475052 w 3475052"/>
                  <a:gd name="connsiteY1" fmla="*/ 2786545 h 2786544"/>
                </a:gdLst>
                <a:ahLst/>
                <a:cxnLst>
                  <a:cxn ang="0">
                    <a:pos x="connsiteX0" y="connsiteY0"/>
                  </a:cxn>
                  <a:cxn ang="0">
                    <a:pos x="connsiteX1" y="connsiteY1"/>
                  </a:cxn>
                </a:cxnLst>
                <a:rect l="l" t="t" r="r" b="b"/>
                <a:pathLst>
                  <a:path w="3475052" h="2786544">
                    <a:moveTo>
                      <a:pt x="0" y="0"/>
                    </a:moveTo>
                    <a:lnTo>
                      <a:pt x="3475052" y="2786545"/>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07" name="Freeform: Shape 106">
                <a:extLst>
                  <a:ext uri="{FF2B5EF4-FFF2-40B4-BE49-F238E27FC236}">
                    <a16:creationId xmlns:a16="http://schemas.microsoft.com/office/drawing/2014/main" id="{F9A3D03C-2B2E-FF7E-CA2E-DFC5CFB620AE}"/>
                  </a:ext>
                </a:extLst>
              </p:cNvPr>
              <p:cNvSpPr/>
              <p:nvPr/>
            </p:nvSpPr>
            <p:spPr>
              <a:xfrm>
                <a:off x="26278919" y="10602073"/>
                <a:ext cx="6894546" cy="3445028"/>
              </a:xfrm>
              <a:custGeom>
                <a:avLst/>
                <a:gdLst>
                  <a:gd name="connsiteX0" fmla="*/ 0 w 6430668"/>
                  <a:gd name="connsiteY0" fmla="*/ 0 h 2818941"/>
                  <a:gd name="connsiteX1" fmla="*/ 6430669 w 6430668"/>
                  <a:gd name="connsiteY1" fmla="*/ 2818942 h 2818941"/>
                </a:gdLst>
                <a:ahLst/>
                <a:cxnLst>
                  <a:cxn ang="0">
                    <a:pos x="connsiteX0" y="connsiteY0"/>
                  </a:cxn>
                  <a:cxn ang="0">
                    <a:pos x="connsiteX1" y="connsiteY1"/>
                  </a:cxn>
                </a:cxnLst>
                <a:rect l="l" t="t" r="r" b="b"/>
                <a:pathLst>
                  <a:path w="6430668" h="2818941">
                    <a:moveTo>
                      <a:pt x="0" y="0"/>
                    </a:moveTo>
                    <a:lnTo>
                      <a:pt x="6430669" y="2818942"/>
                    </a:lnTo>
                  </a:path>
                </a:pathLst>
              </a:custGeom>
              <a:ln w="25400" cap="flat">
                <a:solidFill>
                  <a:srgbClr val="454142">
                    <a:alpha val="50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08" name="Freeform: Shape 107">
                <a:extLst>
                  <a:ext uri="{FF2B5EF4-FFF2-40B4-BE49-F238E27FC236}">
                    <a16:creationId xmlns:a16="http://schemas.microsoft.com/office/drawing/2014/main" id="{46BC560B-0FCF-E8C2-5849-29A048D9A354}"/>
                  </a:ext>
                </a:extLst>
              </p:cNvPr>
              <p:cNvSpPr/>
              <p:nvPr/>
            </p:nvSpPr>
            <p:spPr>
              <a:xfrm>
                <a:off x="30391111" y="10961209"/>
                <a:ext cx="2782355" cy="3085893"/>
              </a:xfrm>
              <a:custGeom>
                <a:avLst/>
                <a:gdLst>
                  <a:gd name="connsiteX0" fmla="*/ 0 w 1192823"/>
                  <a:gd name="connsiteY0" fmla="*/ 0 h 2217413"/>
                  <a:gd name="connsiteX1" fmla="*/ 1192823 w 1192823"/>
                  <a:gd name="connsiteY1" fmla="*/ 2217414 h 2217413"/>
                </a:gdLst>
                <a:ahLst/>
                <a:cxnLst>
                  <a:cxn ang="0">
                    <a:pos x="connsiteX0" y="connsiteY0"/>
                  </a:cxn>
                  <a:cxn ang="0">
                    <a:pos x="connsiteX1" y="connsiteY1"/>
                  </a:cxn>
                </a:cxnLst>
                <a:rect l="l" t="t" r="r" b="b"/>
                <a:pathLst>
                  <a:path w="1192823" h="2217413">
                    <a:moveTo>
                      <a:pt x="0" y="0"/>
                    </a:moveTo>
                    <a:lnTo>
                      <a:pt x="1192823" y="2217414"/>
                    </a:lnTo>
                  </a:path>
                </a:pathLst>
              </a:custGeom>
              <a:ln w="25400" cap="flat">
                <a:solidFill>
                  <a:srgbClr val="454142">
                    <a:alpha val="50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09" name="Freeform: Shape 108">
                <a:extLst>
                  <a:ext uri="{FF2B5EF4-FFF2-40B4-BE49-F238E27FC236}">
                    <a16:creationId xmlns:a16="http://schemas.microsoft.com/office/drawing/2014/main" id="{91CB40A4-2409-131A-F53C-557F1C6440C3}"/>
                  </a:ext>
                </a:extLst>
              </p:cNvPr>
              <p:cNvSpPr/>
              <p:nvPr/>
            </p:nvSpPr>
            <p:spPr>
              <a:xfrm>
                <a:off x="30004646" y="10961209"/>
                <a:ext cx="374168" cy="3046300"/>
              </a:xfrm>
              <a:custGeom>
                <a:avLst/>
                <a:gdLst>
                  <a:gd name="connsiteX0" fmla="*/ 0 w 1762792"/>
                  <a:gd name="connsiteY0" fmla="*/ 2185017 h 2185016"/>
                  <a:gd name="connsiteX1" fmla="*/ 1762793 w 1762792"/>
                  <a:gd name="connsiteY1" fmla="*/ 0 h 2185016"/>
                </a:gdLst>
                <a:ahLst/>
                <a:cxnLst>
                  <a:cxn ang="0">
                    <a:pos x="connsiteX0" y="connsiteY0"/>
                  </a:cxn>
                  <a:cxn ang="0">
                    <a:pos x="connsiteX1" y="connsiteY1"/>
                  </a:cxn>
                </a:cxnLst>
                <a:rect l="l" t="t" r="r" b="b"/>
                <a:pathLst>
                  <a:path w="1762792" h="2185016">
                    <a:moveTo>
                      <a:pt x="0" y="2185017"/>
                    </a:moveTo>
                    <a:lnTo>
                      <a:pt x="1762793" y="0"/>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10" name="Freeform: Shape 109">
                <a:extLst>
                  <a:ext uri="{FF2B5EF4-FFF2-40B4-BE49-F238E27FC236}">
                    <a16:creationId xmlns:a16="http://schemas.microsoft.com/office/drawing/2014/main" id="{670E0376-9F65-58A8-F237-81B7F5AA751D}"/>
                  </a:ext>
                </a:extLst>
              </p:cNvPr>
              <p:cNvSpPr/>
              <p:nvPr/>
            </p:nvSpPr>
            <p:spPr>
              <a:xfrm>
                <a:off x="30004645" y="14007510"/>
                <a:ext cx="3168819" cy="39592"/>
              </a:xfrm>
              <a:custGeom>
                <a:avLst/>
                <a:gdLst>
                  <a:gd name="connsiteX0" fmla="*/ 0 w 2955615"/>
                  <a:gd name="connsiteY0" fmla="*/ 0 h 32397"/>
                  <a:gd name="connsiteX1" fmla="*/ 2955616 w 2955615"/>
                  <a:gd name="connsiteY1" fmla="*/ 32397 h 32397"/>
                </a:gdLst>
                <a:ahLst/>
                <a:cxnLst>
                  <a:cxn ang="0">
                    <a:pos x="connsiteX0" y="connsiteY0"/>
                  </a:cxn>
                  <a:cxn ang="0">
                    <a:pos x="connsiteX1" y="connsiteY1"/>
                  </a:cxn>
                </a:cxnLst>
                <a:rect l="l" t="t" r="r" b="b"/>
                <a:pathLst>
                  <a:path w="2955615" h="32397">
                    <a:moveTo>
                      <a:pt x="0" y="0"/>
                    </a:moveTo>
                    <a:lnTo>
                      <a:pt x="2955616" y="32397"/>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11" name="Freeform: Shape 110">
                <a:extLst>
                  <a:ext uri="{FF2B5EF4-FFF2-40B4-BE49-F238E27FC236}">
                    <a16:creationId xmlns:a16="http://schemas.microsoft.com/office/drawing/2014/main" id="{9D13D28C-3E91-F208-48F1-50F4233DDE71}"/>
                  </a:ext>
                </a:extLst>
              </p:cNvPr>
              <p:cNvSpPr/>
              <p:nvPr/>
            </p:nvSpPr>
            <p:spPr>
              <a:xfrm flipH="1">
                <a:off x="30391111" y="7134121"/>
                <a:ext cx="197436" cy="3820720"/>
              </a:xfrm>
              <a:custGeom>
                <a:avLst/>
                <a:gdLst>
                  <a:gd name="connsiteX0" fmla="*/ 1227491 w 1227491"/>
                  <a:gd name="connsiteY0" fmla="*/ 3029809 h 3029808"/>
                  <a:gd name="connsiteX1" fmla="*/ 0 w 1227491"/>
                  <a:gd name="connsiteY1" fmla="*/ 0 h 3029808"/>
                </a:gdLst>
                <a:ahLst/>
                <a:cxnLst>
                  <a:cxn ang="0">
                    <a:pos x="connsiteX0" y="connsiteY0"/>
                  </a:cxn>
                  <a:cxn ang="0">
                    <a:pos x="connsiteX1" y="connsiteY1"/>
                  </a:cxn>
                </a:cxnLst>
                <a:rect l="l" t="t" r="r" b="b"/>
                <a:pathLst>
                  <a:path w="1227491" h="3029808">
                    <a:moveTo>
                      <a:pt x="1227491" y="3029809"/>
                    </a:moveTo>
                    <a:lnTo>
                      <a:pt x="0" y="0"/>
                    </a:lnTo>
                  </a:path>
                </a:pathLst>
              </a:custGeom>
              <a:ln w="25400" cap="flat">
                <a:solidFill>
                  <a:srgbClr val="454142">
                    <a:alpha val="50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12" name="Freeform: Shape 111">
                <a:extLst>
                  <a:ext uri="{FF2B5EF4-FFF2-40B4-BE49-F238E27FC236}">
                    <a16:creationId xmlns:a16="http://schemas.microsoft.com/office/drawing/2014/main" id="{0213B7C0-F751-ED09-53EA-7D2120184378}"/>
                  </a:ext>
                </a:extLst>
              </p:cNvPr>
              <p:cNvSpPr/>
              <p:nvPr/>
            </p:nvSpPr>
            <p:spPr>
              <a:xfrm flipV="1">
                <a:off x="30600169" y="7127752"/>
                <a:ext cx="5043463" cy="174465"/>
              </a:xfrm>
              <a:custGeom>
                <a:avLst/>
                <a:gdLst>
                  <a:gd name="connsiteX0" fmla="*/ 0 w 4724284"/>
                  <a:gd name="connsiteY0" fmla="*/ 271872 h 271871"/>
                  <a:gd name="connsiteX1" fmla="*/ 4724285 w 4724284"/>
                  <a:gd name="connsiteY1" fmla="*/ 0 h 271871"/>
                </a:gdLst>
                <a:ahLst/>
                <a:cxnLst>
                  <a:cxn ang="0">
                    <a:pos x="connsiteX0" y="connsiteY0"/>
                  </a:cxn>
                  <a:cxn ang="0">
                    <a:pos x="connsiteX1" y="connsiteY1"/>
                  </a:cxn>
                </a:cxnLst>
                <a:rect l="l" t="t" r="r" b="b"/>
                <a:pathLst>
                  <a:path w="4724284" h="271871">
                    <a:moveTo>
                      <a:pt x="0" y="271872"/>
                    </a:moveTo>
                    <a:lnTo>
                      <a:pt x="4724285" y="0"/>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13" name="Freeform: Shape 112">
                <a:extLst>
                  <a:ext uri="{FF2B5EF4-FFF2-40B4-BE49-F238E27FC236}">
                    <a16:creationId xmlns:a16="http://schemas.microsoft.com/office/drawing/2014/main" id="{33E0BB1F-5A66-3D89-568B-E835ECA2D364}"/>
                  </a:ext>
                </a:extLst>
              </p:cNvPr>
              <p:cNvSpPr/>
              <p:nvPr/>
            </p:nvSpPr>
            <p:spPr>
              <a:xfrm>
                <a:off x="33002529" y="7302217"/>
                <a:ext cx="2641102" cy="1591580"/>
              </a:xfrm>
              <a:custGeom>
                <a:avLst/>
                <a:gdLst>
                  <a:gd name="connsiteX0" fmla="*/ 2463405 w 2463404"/>
                  <a:gd name="connsiteY0" fmla="*/ 0 h 1302332"/>
                  <a:gd name="connsiteX1" fmla="*/ 0 w 2463404"/>
                  <a:gd name="connsiteY1" fmla="*/ 1302333 h 1302332"/>
                </a:gdLst>
                <a:ahLst/>
                <a:cxnLst>
                  <a:cxn ang="0">
                    <a:pos x="connsiteX0" y="connsiteY0"/>
                  </a:cxn>
                  <a:cxn ang="0">
                    <a:pos x="connsiteX1" y="connsiteY1"/>
                  </a:cxn>
                </a:cxnLst>
                <a:rect l="l" t="t" r="r" b="b"/>
                <a:pathLst>
                  <a:path w="2463404" h="1302332">
                    <a:moveTo>
                      <a:pt x="2463405" y="0"/>
                    </a:moveTo>
                    <a:lnTo>
                      <a:pt x="0" y="1302333"/>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14" name="Freeform: Shape 113">
                <a:extLst>
                  <a:ext uri="{FF2B5EF4-FFF2-40B4-BE49-F238E27FC236}">
                    <a16:creationId xmlns:a16="http://schemas.microsoft.com/office/drawing/2014/main" id="{58A0376D-7C98-496D-BF75-909B49E5AC9B}"/>
                  </a:ext>
                </a:extLst>
              </p:cNvPr>
              <p:cNvSpPr/>
              <p:nvPr/>
            </p:nvSpPr>
            <p:spPr>
              <a:xfrm>
                <a:off x="30578560" y="7127751"/>
                <a:ext cx="2423969" cy="1766046"/>
              </a:xfrm>
              <a:custGeom>
                <a:avLst/>
                <a:gdLst>
                  <a:gd name="connsiteX0" fmla="*/ 0 w 2260879"/>
                  <a:gd name="connsiteY0" fmla="*/ 0 h 1030460"/>
                  <a:gd name="connsiteX1" fmla="*/ 2260880 w 2260879"/>
                  <a:gd name="connsiteY1" fmla="*/ 1030461 h 1030460"/>
                </a:gdLst>
                <a:ahLst/>
                <a:cxnLst>
                  <a:cxn ang="0">
                    <a:pos x="connsiteX0" y="connsiteY0"/>
                  </a:cxn>
                  <a:cxn ang="0">
                    <a:pos x="connsiteX1" y="connsiteY1"/>
                  </a:cxn>
                </a:cxnLst>
                <a:rect l="l" t="t" r="r" b="b"/>
                <a:pathLst>
                  <a:path w="2260879" h="1030460">
                    <a:moveTo>
                      <a:pt x="0" y="0"/>
                    </a:moveTo>
                    <a:lnTo>
                      <a:pt x="2260880" y="1030461"/>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15" name="Freeform: Shape 114">
                <a:extLst>
                  <a:ext uri="{FF2B5EF4-FFF2-40B4-BE49-F238E27FC236}">
                    <a16:creationId xmlns:a16="http://schemas.microsoft.com/office/drawing/2014/main" id="{A9788B86-073D-B034-8CAF-456C6ADB444F}"/>
                  </a:ext>
                </a:extLst>
              </p:cNvPr>
              <p:cNvSpPr/>
              <p:nvPr/>
            </p:nvSpPr>
            <p:spPr>
              <a:xfrm>
                <a:off x="33002529" y="8893798"/>
                <a:ext cx="1992850" cy="2493414"/>
              </a:xfrm>
              <a:custGeom>
                <a:avLst/>
                <a:gdLst>
                  <a:gd name="connsiteX0" fmla="*/ 0 w 1858767"/>
                  <a:gd name="connsiteY0" fmla="*/ 0 h 2040270"/>
                  <a:gd name="connsiteX1" fmla="*/ 1858767 w 1858767"/>
                  <a:gd name="connsiteY1" fmla="*/ 2040271 h 2040270"/>
                </a:gdLst>
                <a:ahLst/>
                <a:cxnLst>
                  <a:cxn ang="0">
                    <a:pos x="connsiteX0" y="connsiteY0"/>
                  </a:cxn>
                  <a:cxn ang="0">
                    <a:pos x="connsiteX1" y="connsiteY1"/>
                  </a:cxn>
                </a:cxnLst>
                <a:rect l="l" t="t" r="r" b="b"/>
                <a:pathLst>
                  <a:path w="1858767" h="2040270">
                    <a:moveTo>
                      <a:pt x="0" y="0"/>
                    </a:moveTo>
                    <a:lnTo>
                      <a:pt x="1858767" y="2040271"/>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16" name="Freeform: Shape 115">
                <a:extLst>
                  <a:ext uri="{FF2B5EF4-FFF2-40B4-BE49-F238E27FC236}">
                    <a16:creationId xmlns:a16="http://schemas.microsoft.com/office/drawing/2014/main" id="{2B1E5767-F709-6D3F-B8DA-EE39AC2E14B6}"/>
                  </a:ext>
                </a:extLst>
              </p:cNvPr>
              <p:cNvSpPr/>
              <p:nvPr/>
            </p:nvSpPr>
            <p:spPr>
              <a:xfrm>
                <a:off x="30388728" y="8893798"/>
                <a:ext cx="2613802" cy="2067413"/>
              </a:xfrm>
              <a:custGeom>
                <a:avLst/>
                <a:gdLst>
                  <a:gd name="connsiteX0" fmla="*/ 1033388 w 1033388"/>
                  <a:gd name="connsiteY0" fmla="*/ 0 h 1999347"/>
                  <a:gd name="connsiteX1" fmla="*/ 0 w 1033388"/>
                  <a:gd name="connsiteY1" fmla="*/ 1999348 h 1999347"/>
                </a:gdLst>
                <a:ahLst/>
                <a:cxnLst>
                  <a:cxn ang="0">
                    <a:pos x="connsiteX0" y="connsiteY0"/>
                  </a:cxn>
                  <a:cxn ang="0">
                    <a:pos x="connsiteX1" y="connsiteY1"/>
                  </a:cxn>
                </a:cxnLst>
                <a:rect l="l" t="t" r="r" b="b"/>
                <a:pathLst>
                  <a:path w="1033388" h="1999347">
                    <a:moveTo>
                      <a:pt x="1033388" y="0"/>
                    </a:moveTo>
                    <a:lnTo>
                      <a:pt x="0" y="1999348"/>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17" name="Freeform: Shape 116">
                <a:extLst>
                  <a:ext uri="{FF2B5EF4-FFF2-40B4-BE49-F238E27FC236}">
                    <a16:creationId xmlns:a16="http://schemas.microsoft.com/office/drawing/2014/main" id="{D077E1F0-8F18-9515-FE5F-8CA0D39B8066}"/>
                  </a:ext>
                </a:extLst>
              </p:cNvPr>
              <p:cNvSpPr/>
              <p:nvPr/>
            </p:nvSpPr>
            <p:spPr>
              <a:xfrm>
                <a:off x="33173465" y="11387213"/>
                <a:ext cx="1821914" cy="2659889"/>
              </a:xfrm>
              <a:custGeom>
                <a:avLst/>
                <a:gdLst>
                  <a:gd name="connsiteX0" fmla="*/ 1699332 w 1699332"/>
                  <a:gd name="connsiteY0" fmla="*/ 0 h 2176490"/>
                  <a:gd name="connsiteX1" fmla="*/ 0 w 1699332"/>
                  <a:gd name="connsiteY1" fmla="*/ 2176491 h 2176490"/>
                </a:gdLst>
                <a:ahLst/>
                <a:cxnLst>
                  <a:cxn ang="0">
                    <a:pos x="connsiteX0" y="connsiteY0"/>
                  </a:cxn>
                  <a:cxn ang="0">
                    <a:pos x="connsiteX1" y="connsiteY1"/>
                  </a:cxn>
                </a:cxnLst>
                <a:rect l="l" t="t" r="r" b="b"/>
                <a:pathLst>
                  <a:path w="1699332" h="2176490">
                    <a:moveTo>
                      <a:pt x="1699332" y="0"/>
                    </a:moveTo>
                    <a:lnTo>
                      <a:pt x="0" y="2176491"/>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18" name="Freeform: Shape 117">
                <a:extLst>
                  <a:ext uri="{FF2B5EF4-FFF2-40B4-BE49-F238E27FC236}">
                    <a16:creationId xmlns:a16="http://schemas.microsoft.com/office/drawing/2014/main" id="{9E5476B5-A720-9933-18DC-91C6651F52F5}"/>
                  </a:ext>
                </a:extLst>
              </p:cNvPr>
              <p:cNvSpPr/>
              <p:nvPr/>
            </p:nvSpPr>
            <p:spPr>
              <a:xfrm>
                <a:off x="34995379" y="11387213"/>
                <a:ext cx="1456811" cy="2235399"/>
              </a:xfrm>
              <a:custGeom>
                <a:avLst/>
                <a:gdLst>
                  <a:gd name="connsiteX0" fmla="*/ 0 w 943485"/>
                  <a:gd name="connsiteY0" fmla="*/ 0 h 2305132"/>
                  <a:gd name="connsiteX1" fmla="*/ 943486 w 943485"/>
                  <a:gd name="connsiteY1" fmla="*/ 2305133 h 2305132"/>
                </a:gdLst>
                <a:ahLst/>
                <a:cxnLst>
                  <a:cxn ang="0">
                    <a:pos x="connsiteX0" y="connsiteY0"/>
                  </a:cxn>
                  <a:cxn ang="0">
                    <a:pos x="connsiteX1" y="connsiteY1"/>
                  </a:cxn>
                </a:cxnLst>
                <a:rect l="l" t="t" r="r" b="b"/>
                <a:pathLst>
                  <a:path w="943485" h="2305132">
                    <a:moveTo>
                      <a:pt x="0" y="0"/>
                    </a:moveTo>
                    <a:lnTo>
                      <a:pt x="943486" y="2305133"/>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19" name="Freeform: Shape 118">
                <a:extLst>
                  <a:ext uri="{FF2B5EF4-FFF2-40B4-BE49-F238E27FC236}">
                    <a16:creationId xmlns:a16="http://schemas.microsoft.com/office/drawing/2014/main" id="{0698B57B-A43F-89EA-7404-98D13AA8C9E2}"/>
                  </a:ext>
                </a:extLst>
              </p:cNvPr>
              <p:cNvSpPr/>
              <p:nvPr/>
            </p:nvSpPr>
            <p:spPr>
              <a:xfrm>
                <a:off x="34995380" y="10450945"/>
                <a:ext cx="3142263" cy="936268"/>
              </a:xfrm>
              <a:custGeom>
                <a:avLst/>
                <a:gdLst>
                  <a:gd name="connsiteX0" fmla="*/ 0 w 2841426"/>
                  <a:gd name="connsiteY0" fmla="*/ 171080 h 171080"/>
                  <a:gd name="connsiteX1" fmla="*/ 2841426 w 2841426"/>
                  <a:gd name="connsiteY1" fmla="*/ 0 h 171080"/>
                </a:gdLst>
                <a:ahLst/>
                <a:cxnLst>
                  <a:cxn ang="0">
                    <a:pos x="connsiteX0" y="connsiteY0"/>
                  </a:cxn>
                  <a:cxn ang="0">
                    <a:pos x="connsiteX1" y="connsiteY1"/>
                  </a:cxn>
                </a:cxnLst>
                <a:rect l="l" t="t" r="r" b="b"/>
                <a:pathLst>
                  <a:path w="2841426" h="171080">
                    <a:moveTo>
                      <a:pt x="0" y="171080"/>
                    </a:moveTo>
                    <a:lnTo>
                      <a:pt x="2841426" y="0"/>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20" name="Freeform: Shape 119">
                <a:extLst>
                  <a:ext uri="{FF2B5EF4-FFF2-40B4-BE49-F238E27FC236}">
                    <a16:creationId xmlns:a16="http://schemas.microsoft.com/office/drawing/2014/main" id="{F4EF6F50-8CA6-7CCA-AC26-26BAFBC0AE8C}"/>
                  </a:ext>
                </a:extLst>
              </p:cNvPr>
              <p:cNvSpPr/>
              <p:nvPr/>
            </p:nvSpPr>
            <p:spPr>
              <a:xfrm>
                <a:off x="35643634" y="7302218"/>
                <a:ext cx="2494008" cy="3135278"/>
              </a:xfrm>
              <a:custGeom>
                <a:avLst/>
                <a:gdLst>
                  <a:gd name="connsiteX0" fmla="*/ 0 w 2236788"/>
                  <a:gd name="connsiteY0" fmla="*/ 0 h 3171522"/>
                  <a:gd name="connsiteX1" fmla="*/ 2236788 w 2236788"/>
                  <a:gd name="connsiteY1" fmla="*/ 3171523 h 3171522"/>
                </a:gdLst>
                <a:ahLst/>
                <a:cxnLst>
                  <a:cxn ang="0">
                    <a:pos x="connsiteX0" y="connsiteY0"/>
                  </a:cxn>
                  <a:cxn ang="0">
                    <a:pos x="connsiteX1" y="connsiteY1"/>
                  </a:cxn>
                </a:cxnLst>
                <a:rect l="l" t="t" r="r" b="b"/>
                <a:pathLst>
                  <a:path w="2236788" h="3171522">
                    <a:moveTo>
                      <a:pt x="0" y="0"/>
                    </a:moveTo>
                    <a:lnTo>
                      <a:pt x="2236788" y="3171523"/>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21" name="Freeform: Shape 120">
                <a:extLst>
                  <a:ext uri="{FF2B5EF4-FFF2-40B4-BE49-F238E27FC236}">
                    <a16:creationId xmlns:a16="http://schemas.microsoft.com/office/drawing/2014/main" id="{7D85A46E-6FEE-CDCE-A95E-C68E5C11B129}"/>
                  </a:ext>
                </a:extLst>
              </p:cNvPr>
              <p:cNvSpPr/>
              <p:nvPr/>
            </p:nvSpPr>
            <p:spPr>
              <a:xfrm>
                <a:off x="34995380" y="7302217"/>
                <a:ext cx="648253" cy="4084995"/>
              </a:xfrm>
              <a:custGeom>
                <a:avLst/>
                <a:gdLst>
                  <a:gd name="connsiteX0" fmla="*/ 604638 w 604637"/>
                  <a:gd name="connsiteY0" fmla="*/ 0 h 3342603"/>
                  <a:gd name="connsiteX1" fmla="*/ 0 w 604637"/>
                  <a:gd name="connsiteY1" fmla="*/ 3342603 h 3342603"/>
                </a:gdLst>
                <a:ahLst/>
                <a:cxnLst>
                  <a:cxn ang="0">
                    <a:pos x="connsiteX0" y="connsiteY0"/>
                  </a:cxn>
                  <a:cxn ang="0">
                    <a:pos x="connsiteX1" y="connsiteY1"/>
                  </a:cxn>
                </a:cxnLst>
                <a:rect l="l" t="t" r="r" b="b"/>
                <a:pathLst>
                  <a:path w="604637" h="3342603">
                    <a:moveTo>
                      <a:pt x="604638" y="0"/>
                    </a:moveTo>
                    <a:lnTo>
                      <a:pt x="0" y="3342603"/>
                    </a:lnTo>
                  </a:path>
                </a:pathLst>
              </a:custGeom>
              <a:ln w="25400" cap="flat">
                <a:solidFill>
                  <a:srgbClr val="454142">
                    <a:alpha val="50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22" name="Freeform: Shape 121">
                <a:extLst>
                  <a:ext uri="{FF2B5EF4-FFF2-40B4-BE49-F238E27FC236}">
                    <a16:creationId xmlns:a16="http://schemas.microsoft.com/office/drawing/2014/main" id="{5763DFCB-CE11-38CD-6D96-942A4CB2A022}"/>
                  </a:ext>
                </a:extLst>
              </p:cNvPr>
              <p:cNvSpPr/>
              <p:nvPr/>
            </p:nvSpPr>
            <p:spPr>
              <a:xfrm>
                <a:off x="33002529" y="8893799"/>
                <a:ext cx="5135120" cy="1557146"/>
              </a:xfrm>
              <a:custGeom>
                <a:avLst/>
                <a:gdLst>
                  <a:gd name="connsiteX0" fmla="*/ 0 w 4700193"/>
                  <a:gd name="connsiteY0" fmla="*/ 0 h 1869190"/>
                  <a:gd name="connsiteX1" fmla="*/ 4700193 w 4700193"/>
                  <a:gd name="connsiteY1" fmla="*/ 1869190 h 1869190"/>
                </a:gdLst>
                <a:ahLst/>
                <a:cxnLst>
                  <a:cxn ang="0">
                    <a:pos x="connsiteX0" y="connsiteY0"/>
                  </a:cxn>
                  <a:cxn ang="0">
                    <a:pos x="connsiteX1" y="connsiteY1"/>
                  </a:cxn>
                </a:cxnLst>
                <a:rect l="l" t="t" r="r" b="b"/>
                <a:pathLst>
                  <a:path w="4700193" h="1869190">
                    <a:moveTo>
                      <a:pt x="0" y="0"/>
                    </a:moveTo>
                    <a:lnTo>
                      <a:pt x="4700193" y="1869190"/>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23" name="Freeform: Shape 122">
                <a:extLst>
                  <a:ext uri="{FF2B5EF4-FFF2-40B4-BE49-F238E27FC236}">
                    <a16:creationId xmlns:a16="http://schemas.microsoft.com/office/drawing/2014/main" id="{E6DF0E4E-7D0D-7B85-4A45-42F5CEF47581}"/>
                  </a:ext>
                </a:extLst>
              </p:cNvPr>
              <p:cNvSpPr/>
              <p:nvPr/>
            </p:nvSpPr>
            <p:spPr>
              <a:xfrm>
                <a:off x="30376853" y="10961211"/>
                <a:ext cx="4618527" cy="482093"/>
              </a:xfrm>
              <a:custGeom>
                <a:avLst/>
                <a:gdLst>
                  <a:gd name="connsiteX0" fmla="*/ 0 w 2892155"/>
                  <a:gd name="connsiteY0" fmla="*/ 0 h 40922"/>
                  <a:gd name="connsiteX1" fmla="*/ 2892155 w 2892155"/>
                  <a:gd name="connsiteY1" fmla="*/ 40923 h 40922"/>
                </a:gdLst>
                <a:ahLst/>
                <a:cxnLst>
                  <a:cxn ang="0">
                    <a:pos x="connsiteX0" y="connsiteY0"/>
                  </a:cxn>
                  <a:cxn ang="0">
                    <a:pos x="connsiteX1" y="connsiteY1"/>
                  </a:cxn>
                </a:cxnLst>
                <a:rect l="l" t="t" r="r" b="b"/>
                <a:pathLst>
                  <a:path w="2892155" h="40922">
                    <a:moveTo>
                      <a:pt x="0" y="0"/>
                    </a:moveTo>
                    <a:lnTo>
                      <a:pt x="2892155" y="40923"/>
                    </a:lnTo>
                  </a:path>
                </a:pathLst>
              </a:custGeom>
              <a:ln w="25400" cap="flat">
                <a:solidFill>
                  <a:srgbClr val="454142">
                    <a:alpha val="50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24" name="Freeform: Shape 123">
                <a:extLst>
                  <a:ext uri="{FF2B5EF4-FFF2-40B4-BE49-F238E27FC236}">
                    <a16:creationId xmlns:a16="http://schemas.microsoft.com/office/drawing/2014/main" id="{56701E98-A48F-88BB-E4B2-7A3A94D991DB}"/>
                  </a:ext>
                </a:extLst>
              </p:cNvPr>
              <p:cNvSpPr/>
              <p:nvPr/>
            </p:nvSpPr>
            <p:spPr>
              <a:xfrm>
                <a:off x="33002529" y="8893798"/>
                <a:ext cx="170935" cy="5153304"/>
              </a:xfrm>
              <a:custGeom>
                <a:avLst/>
                <a:gdLst>
                  <a:gd name="connsiteX0" fmla="*/ 0 w 159434"/>
                  <a:gd name="connsiteY0" fmla="*/ 0 h 4216761"/>
                  <a:gd name="connsiteX1" fmla="*/ 159435 w 159434"/>
                  <a:gd name="connsiteY1" fmla="*/ 4216762 h 4216761"/>
                </a:gdLst>
                <a:ahLst/>
                <a:cxnLst>
                  <a:cxn ang="0">
                    <a:pos x="connsiteX0" y="connsiteY0"/>
                  </a:cxn>
                  <a:cxn ang="0">
                    <a:pos x="connsiteX1" y="connsiteY1"/>
                  </a:cxn>
                </a:cxnLst>
                <a:rect l="l" t="t" r="r" b="b"/>
                <a:pathLst>
                  <a:path w="159434" h="4216761">
                    <a:moveTo>
                      <a:pt x="0" y="0"/>
                    </a:moveTo>
                    <a:lnTo>
                      <a:pt x="159435" y="4216762"/>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25" name="Freeform: Shape 124">
                <a:extLst>
                  <a:ext uri="{FF2B5EF4-FFF2-40B4-BE49-F238E27FC236}">
                    <a16:creationId xmlns:a16="http://schemas.microsoft.com/office/drawing/2014/main" id="{2CC92597-7680-5515-624E-EECA566BEECE}"/>
                  </a:ext>
                </a:extLst>
              </p:cNvPr>
              <p:cNvSpPr/>
              <p:nvPr/>
            </p:nvSpPr>
            <p:spPr>
              <a:xfrm>
                <a:off x="36452194" y="10450945"/>
                <a:ext cx="1685447" cy="3165222"/>
              </a:xfrm>
              <a:custGeom>
                <a:avLst/>
                <a:gdLst>
                  <a:gd name="connsiteX0" fmla="*/ 1897940 w 1897940"/>
                  <a:gd name="connsiteY0" fmla="*/ 0 h 2476212"/>
                  <a:gd name="connsiteX1" fmla="*/ 0 w 1897940"/>
                  <a:gd name="connsiteY1" fmla="*/ 2476213 h 2476212"/>
                </a:gdLst>
                <a:ahLst/>
                <a:cxnLst>
                  <a:cxn ang="0">
                    <a:pos x="connsiteX0" y="connsiteY0"/>
                  </a:cxn>
                  <a:cxn ang="0">
                    <a:pos x="connsiteX1" y="connsiteY1"/>
                  </a:cxn>
                </a:cxnLst>
                <a:rect l="l" t="t" r="r" b="b"/>
                <a:pathLst>
                  <a:path w="1897940" h="2476212">
                    <a:moveTo>
                      <a:pt x="1897940" y="0"/>
                    </a:moveTo>
                    <a:lnTo>
                      <a:pt x="0" y="2476213"/>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26" name="Freeform: Shape 125">
                <a:extLst>
                  <a:ext uri="{FF2B5EF4-FFF2-40B4-BE49-F238E27FC236}">
                    <a16:creationId xmlns:a16="http://schemas.microsoft.com/office/drawing/2014/main" id="{6DB7040F-D557-F100-C0DB-5940B05F2435}"/>
                  </a:ext>
                </a:extLst>
              </p:cNvPr>
              <p:cNvSpPr/>
              <p:nvPr/>
            </p:nvSpPr>
            <p:spPr>
              <a:xfrm flipV="1">
                <a:off x="33173464" y="13622612"/>
                <a:ext cx="3278721" cy="424490"/>
              </a:xfrm>
              <a:custGeom>
                <a:avLst/>
                <a:gdLst>
                  <a:gd name="connsiteX0" fmla="*/ 0 w 2642818"/>
                  <a:gd name="connsiteY0" fmla="*/ 0 h 128641"/>
                  <a:gd name="connsiteX1" fmla="*/ 2642818 w 2642818"/>
                  <a:gd name="connsiteY1" fmla="*/ 128642 h 128641"/>
                </a:gdLst>
                <a:ahLst/>
                <a:cxnLst>
                  <a:cxn ang="0">
                    <a:pos x="connsiteX0" y="connsiteY0"/>
                  </a:cxn>
                  <a:cxn ang="0">
                    <a:pos x="connsiteX1" y="connsiteY1"/>
                  </a:cxn>
                </a:cxnLst>
                <a:rect l="l" t="t" r="r" b="b"/>
                <a:pathLst>
                  <a:path w="2642818" h="128641">
                    <a:moveTo>
                      <a:pt x="0" y="0"/>
                    </a:moveTo>
                    <a:lnTo>
                      <a:pt x="2642818" y="128642"/>
                    </a:lnTo>
                  </a:path>
                </a:pathLst>
              </a:custGeom>
              <a:ln w="25400" cap="flat">
                <a:solidFill>
                  <a:srgbClr val="454142"/>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27" name="Freeform: Shape 126">
                <a:extLst>
                  <a:ext uri="{FF2B5EF4-FFF2-40B4-BE49-F238E27FC236}">
                    <a16:creationId xmlns:a16="http://schemas.microsoft.com/office/drawing/2014/main" id="{5CA0C504-8AF1-3DB8-E250-F2712F30D0B2}"/>
                  </a:ext>
                </a:extLst>
              </p:cNvPr>
              <p:cNvSpPr/>
              <p:nvPr/>
            </p:nvSpPr>
            <p:spPr>
              <a:xfrm>
                <a:off x="35643633" y="7302218"/>
                <a:ext cx="808560" cy="6313945"/>
              </a:xfrm>
              <a:custGeom>
                <a:avLst/>
                <a:gdLst>
                  <a:gd name="connsiteX0" fmla="*/ 0 w 338847"/>
                  <a:gd name="connsiteY0" fmla="*/ 0 h 5647735"/>
                  <a:gd name="connsiteX1" fmla="*/ 338848 w 338847"/>
                  <a:gd name="connsiteY1" fmla="*/ 5647736 h 5647735"/>
                </a:gdLst>
                <a:ahLst/>
                <a:cxnLst>
                  <a:cxn ang="0">
                    <a:pos x="connsiteX0" y="connsiteY0"/>
                  </a:cxn>
                  <a:cxn ang="0">
                    <a:pos x="connsiteX1" y="connsiteY1"/>
                  </a:cxn>
                </a:cxnLst>
                <a:rect l="l" t="t" r="r" b="b"/>
                <a:pathLst>
                  <a:path w="338847" h="5647735">
                    <a:moveTo>
                      <a:pt x="0" y="0"/>
                    </a:moveTo>
                    <a:lnTo>
                      <a:pt x="338848" y="5647736"/>
                    </a:lnTo>
                  </a:path>
                </a:pathLst>
              </a:custGeom>
              <a:ln w="25400" cap="flat">
                <a:solidFill>
                  <a:srgbClr val="454142">
                    <a:alpha val="50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28" name="Freeform: Shape 127">
                <a:extLst>
                  <a:ext uri="{FF2B5EF4-FFF2-40B4-BE49-F238E27FC236}">
                    <a16:creationId xmlns:a16="http://schemas.microsoft.com/office/drawing/2014/main" id="{D9F00989-5D27-8669-AE9F-A78A19209553}"/>
                  </a:ext>
                </a:extLst>
              </p:cNvPr>
              <p:cNvSpPr/>
              <p:nvPr/>
            </p:nvSpPr>
            <p:spPr>
              <a:xfrm>
                <a:off x="33173465" y="10437494"/>
                <a:ext cx="4964177" cy="3609607"/>
              </a:xfrm>
              <a:custGeom>
                <a:avLst/>
                <a:gdLst>
                  <a:gd name="connsiteX0" fmla="*/ 4540758 w 4540758"/>
                  <a:gd name="connsiteY0" fmla="*/ 0 h 2347571"/>
                  <a:gd name="connsiteX1" fmla="*/ 0 w 4540758"/>
                  <a:gd name="connsiteY1" fmla="*/ 2347571 h 2347571"/>
                </a:gdLst>
                <a:ahLst/>
                <a:cxnLst>
                  <a:cxn ang="0">
                    <a:pos x="connsiteX0" y="connsiteY0"/>
                  </a:cxn>
                  <a:cxn ang="0">
                    <a:pos x="connsiteX1" y="connsiteY1"/>
                  </a:cxn>
                </a:cxnLst>
                <a:rect l="l" t="t" r="r" b="b"/>
                <a:pathLst>
                  <a:path w="4540758" h="2347571">
                    <a:moveTo>
                      <a:pt x="4540758" y="0"/>
                    </a:moveTo>
                    <a:lnTo>
                      <a:pt x="0" y="2347571"/>
                    </a:lnTo>
                  </a:path>
                </a:pathLst>
              </a:custGeom>
              <a:ln w="25400" cap="flat">
                <a:solidFill>
                  <a:srgbClr val="454142">
                    <a:alpha val="50000"/>
                  </a:srgb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29" name="Freeform: Shape 28">
              <a:extLst>
                <a:ext uri="{FF2B5EF4-FFF2-40B4-BE49-F238E27FC236}">
                  <a16:creationId xmlns:a16="http://schemas.microsoft.com/office/drawing/2014/main" id="{63EE85C5-D840-4022-FDE9-BC3A2AE7C766}"/>
                </a:ext>
              </a:extLst>
            </p:cNvPr>
            <p:cNvSpPr>
              <a:spLocks noChangeAspect="1"/>
            </p:cNvSpPr>
            <p:nvPr/>
          </p:nvSpPr>
          <p:spPr bwMode="auto">
            <a:xfrm>
              <a:off x="7542380" y="1715589"/>
              <a:ext cx="3815159" cy="3248041"/>
            </a:xfrm>
            <a:custGeom>
              <a:avLst/>
              <a:gdLst>
                <a:gd name="connsiteX0" fmla="*/ 2632232 w 3815159"/>
                <a:gd name="connsiteY0" fmla="*/ 2841334 h 3248041"/>
                <a:gd name="connsiteX1" fmla="*/ 2632232 w 3815159"/>
                <a:gd name="connsiteY1" fmla="*/ 2841335 h 3248041"/>
                <a:gd name="connsiteX2" fmla="*/ 2632232 w 3815159"/>
                <a:gd name="connsiteY2" fmla="*/ 2841335 h 3248041"/>
                <a:gd name="connsiteX3" fmla="*/ 206931 w 3815159"/>
                <a:gd name="connsiteY3" fmla="*/ 2832728 h 3248041"/>
                <a:gd name="connsiteX4" fmla="*/ 358510 w 3815159"/>
                <a:gd name="connsiteY4" fmla="*/ 2984307 h 3248041"/>
                <a:gd name="connsiteX5" fmla="*/ 358509 w 3815159"/>
                <a:gd name="connsiteY5" fmla="*/ 2984307 h 3248041"/>
                <a:gd name="connsiteX6" fmla="*/ 206930 w 3815159"/>
                <a:gd name="connsiteY6" fmla="*/ 3135886 h 3248041"/>
                <a:gd name="connsiteX7" fmla="*/ 206931 w 3815159"/>
                <a:gd name="connsiteY7" fmla="*/ 3135885 h 3248041"/>
                <a:gd name="connsiteX8" fmla="*/ 67264 w 3815159"/>
                <a:gd name="connsiteY8" fmla="*/ 3043308 h 3248041"/>
                <a:gd name="connsiteX9" fmla="*/ 55352 w 3815159"/>
                <a:gd name="connsiteY9" fmla="*/ 2984307 h 3248041"/>
                <a:gd name="connsiteX10" fmla="*/ 67264 w 3815159"/>
                <a:gd name="connsiteY10" fmla="*/ 2925306 h 3248041"/>
                <a:gd name="connsiteX11" fmla="*/ 206931 w 3815159"/>
                <a:gd name="connsiteY11" fmla="*/ 2832728 h 3248041"/>
                <a:gd name="connsiteX12" fmla="*/ 1472456 w 3815159"/>
                <a:gd name="connsiteY12" fmla="*/ 2743995 h 3248041"/>
                <a:gd name="connsiteX13" fmla="*/ 1724479 w 3815159"/>
                <a:gd name="connsiteY13" fmla="*/ 2996018 h 3248041"/>
                <a:gd name="connsiteX14" fmla="*/ 1472456 w 3815159"/>
                <a:gd name="connsiteY14" fmla="*/ 3248041 h 3248041"/>
                <a:gd name="connsiteX15" fmla="*/ 1220433 w 3815159"/>
                <a:gd name="connsiteY15" fmla="*/ 2996018 h 3248041"/>
                <a:gd name="connsiteX16" fmla="*/ 1472456 w 3815159"/>
                <a:gd name="connsiteY16" fmla="*/ 2743995 h 3248041"/>
                <a:gd name="connsiteX17" fmla="*/ 2783811 w 3815159"/>
                <a:gd name="connsiteY17" fmla="*/ 2689756 h 3248041"/>
                <a:gd name="connsiteX18" fmla="*/ 2935390 w 3815159"/>
                <a:gd name="connsiteY18" fmla="*/ 2841335 h 3248041"/>
                <a:gd name="connsiteX19" fmla="*/ 2935389 w 3815159"/>
                <a:gd name="connsiteY19" fmla="*/ 2841335 h 3248041"/>
                <a:gd name="connsiteX20" fmla="*/ 2783810 w 3815159"/>
                <a:gd name="connsiteY20" fmla="*/ 2992914 h 3248041"/>
                <a:gd name="connsiteX21" fmla="*/ 2783811 w 3815159"/>
                <a:gd name="connsiteY21" fmla="*/ 2992913 h 3248041"/>
                <a:gd name="connsiteX22" fmla="*/ 2644144 w 3815159"/>
                <a:gd name="connsiteY22" fmla="*/ 2900336 h 3248041"/>
                <a:gd name="connsiteX23" fmla="*/ 2632232 w 3815159"/>
                <a:gd name="connsiteY23" fmla="*/ 2841335 h 3248041"/>
                <a:gd name="connsiteX24" fmla="*/ 2644144 w 3815159"/>
                <a:gd name="connsiteY24" fmla="*/ 2782334 h 3248041"/>
                <a:gd name="connsiteX25" fmla="*/ 2783811 w 3815159"/>
                <a:gd name="connsiteY25" fmla="*/ 2689756 h 3248041"/>
                <a:gd name="connsiteX26" fmla="*/ 2196830 w 3815159"/>
                <a:gd name="connsiteY26" fmla="*/ 1803322 h 3248041"/>
                <a:gd name="connsiteX27" fmla="*/ 2348409 w 3815159"/>
                <a:gd name="connsiteY27" fmla="*/ 1954901 h 3248041"/>
                <a:gd name="connsiteX28" fmla="*/ 2348408 w 3815159"/>
                <a:gd name="connsiteY28" fmla="*/ 1954901 h 3248041"/>
                <a:gd name="connsiteX29" fmla="*/ 2196829 w 3815159"/>
                <a:gd name="connsiteY29" fmla="*/ 2106480 h 3248041"/>
                <a:gd name="connsiteX30" fmla="*/ 2196830 w 3815159"/>
                <a:gd name="connsiteY30" fmla="*/ 2106479 h 3248041"/>
                <a:gd name="connsiteX31" fmla="*/ 2057163 w 3815159"/>
                <a:gd name="connsiteY31" fmla="*/ 2013902 h 3248041"/>
                <a:gd name="connsiteX32" fmla="*/ 2045251 w 3815159"/>
                <a:gd name="connsiteY32" fmla="*/ 1954901 h 3248041"/>
                <a:gd name="connsiteX33" fmla="*/ 2057163 w 3815159"/>
                <a:gd name="connsiteY33" fmla="*/ 1895900 h 3248041"/>
                <a:gd name="connsiteX34" fmla="*/ 2196830 w 3815159"/>
                <a:gd name="connsiteY34" fmla="*/ 1803322 h 3248041"/>
                <a:gd name="connsiteX35" fmla="*/ 358769 w 3815159"/>
                <a:gd name="connsiteY35" fmla="*/ 1420185 h 3248041"/>
                <a:gd name="connsiteX36" fmla="*/ 717538 w 3815159"/>
                <a:gd name="connsiteY36" fmla="*/ 1778954 h 3248041"/>
                <a:gd name="connsiteX37" fmla="*/ 358769 w 3815159"/>
                <a:gd name="connsiteY37" fmla="*/ 2137723 h 3248041"/>
                <a:gd name="connsiteX38" fmla="*/ 0 w 3815159"/>
                <a:gd name="connsiteY38" fmla="*/ 1778954 h 3248041"/>
                <a:gd name="connsiteX39" fmla="*/ 358769 w 3815159"/>
                <a:gd name="connsiteY39" fmla="*/ 1420185 h 3248041"/>
                <a:gd name="connsiteX40" fmla="*/ 3456390 w 3815159"/>
                <a:gd name="connsiteY40" fmla="*/ 1213536 h 3248041"/>
                <a:gd name="connsiteX41" fmla="*/ 3815159 w 3815159"/>
                <a:gd name="connsiteY41" fmla="*/ 1572305 h 3248041"/>
                <a:gd name="connsiteX42" fmla="*/ 3456390 w 3815159"/>
                <a:gd name="connsiteY42" fmla="*/ 1931074 h 3248041"/>
                <a:gd name="connsiteX43" fmla="*/ 3097621 w 3815159"/>
                <a:gd name="connsiteY43" fmla="*/ 1572305 h 3248041"/>
                <a:gd name="connsiteX44" fmla="*/ 3456390 w 3815159"/>
                <a:gd name="connsiteY44" fmla="*/ 1213536 h 3248041"/>
                <a:gd name="connsiteX45" fmla="*/ 1400448 w 3815159"/>
                <a:gd name="connsiteY45" fmla="*/ 805687 h 3248041"/>
                <a:gd name="connsiteX46" fmla="*/ 1552027 w 3815159"/>
                <a:gd name="connsiteY46" fmla="*/ 957266 h 3248041"/>
                <a:gd name="connsiteX47" fmla="*/ 1552026 w 3815159"/>
                <a:gd name="connsiteY47" fmla="*/ 957266 h 3248041"/>
                <a:gd name="connsiteX48" fmla="*/ 1400447 w 3815159"/>
                <a:gd name="connsiteY48" fmla="*/ 1108845 h 3248041"/>
                <a:gd name="connsiteX49" fmla="*/ 1400448 w 3815159"/>
                <a:gd name="connsiteY49" fmla="*/ 1108844 h 3248041"/>
                <a:gd name="connsiteX50" fmla="*/ 1260781 w 3815159"/>
                <a:gd name="connsiteY50" fmla="*/ 1016266 h 3248041"/>
                <a:gd name="connsiteX51" fmla="*/ 1248869 w 3815159"/>
                <a:gd name="connsiteY51" fmla="*/ 957265 h 3248041"/>
                <a:gd name="connsiteX52" fmla="*/ 1260781 w 3815159"/>
                <a:gd name="connsiteY52" fmla="*/ 898264 h 3248041"/>
                <a:gd name="connsiteX53" fmla="*/ 1400448 w 3815159"/>
                <a:gd name="connsiteY53" fmla="*/ 805687 h 3248041"/>
                <a:gd name="connsiteX54" fmla="*/ 2457244 w 3815159"/>
                <a:gd name="connsiteY54" fmla="*/ 146269 h 3248041"/>
                <a:gd name="connsiteX55" fmla="*/ 2709267 w 3815159"/>
                <a:gd name="connsiteY55" fmla="*/ 398292 h 3248041"/>
                <a:gd name="connsiteX56" fmla="*/ 2457244 w 3815159"/>
                <a:gd name="connsiteY56" fmla="*/ 650315 h 3248041"/>
                <a:gd name="connsiteX57" fmla="*/ 2205221 w 3815159"/>
                <a:gd name="connsiteY57" fmla="*/ 398292 h 3248041"/>
                <a:gd name="connsiteX58" fmla="*/ 2457244 w 3815159"/>
                <a:gd name="connsiteY58" fmla="*/ 146269 h 3248041"/>
                <a:gd name="connsiteX59" fmla="*/ 442108 w 3815159"/>
                <a:gd name="connsiteY59" fmla="*/ 0 h 3248041"/>
                <a:gd name="connsiteX60" fmla="*/ 694131 w 3815159"/>
                <a:gd name="connsiteY60" fmla="*/ 252023 h 3248041"/>
                <a:gd name="connsiteX61" fmla="*/ 442108 w 3815159"/>
                <a:gd name="connsiteY61" fmla="*/ 504046 h 3248041"/>
                <a:gd name="connsiteX62" fmla="*/ 190085 w 3815159"/>
                <a:gd name="connsiteY62" fmla="*/ 252023 h 3248041"/>
                <a:gd name="connsiteX63" fmla="*/ 442108 w 3815159"/>
                <a:gd name="connsiteY63" fmla="*/ 0 h 3248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15159" h="3248041">
                  <a:moveTo>
                    <a:pt x="2632232" y="2841334"/>
                  </a:moveTo>
                  <a:lnTo>
                    <a:pt x="2632232" y="2841335"/>
                  </a:lnTo>
                  <a:lnTo>
                    <a:pt x="2632232" y="2841335"/>
                  </a:lnTo>
                  <a:close/>
                  <a:moveTo>
                    <a:pt x="206931" y="2832728"/>
                  </a:moveTo>
                  <a:cubicBezTo>
                    <a:pt x="290646" y="2832728"/>
                    <a:pt x="358510" y="2900592"/>
                    <a:pt x="358510" y="2984307"/>
                  </a:cubicBezTo>
                  <a:lnTo>
                    <a:pt x="358509" y="2984307"/>
                  </a:lnTo>
                  <a:cubicBezTo>
                    <a:pt x="358509" y="3068022"/>
                    <a:pt x="290645" y="3135886"/>
                    <a:pt x="206930" y="3135886"/>
                  </a:cubicBezTo>
                  <a:lnTo>
                    <a:pt x="206931" y="3135885"/>
                  </a:lnTo>
                  <a:cubicBezTo>
                    <a:pt x="144145" y="3135885"/>
                    <a:pt x="90274" y="3097712"/>
                    <a:pt x="67264" y="3043308"/>
                  </a:cubicBezTo>
                  <a:lnTo>
                    <a:pt x="55352" y="2984307"/>
                  </a:lnTo>
                  <a:lnTo>
                    <a:pt x="67264" y="2925306"/>
                  </a:lnTo>
                  <a:cubicBezTo>
                    <a:pt x="90274" y="2870902"/>
                    <a:pt x="144145" y="2832728"/>
                    <a:pt x="206931" y="2832728"/>
                  </a:cubicBezTo>
                  <a:close/>
                  <a:moveTo>
                    <a:pt x="1472456" y="2743995"/>
                  </a:moveTo>
                  <a:cubicBezTo>
                    <a:pt x="1611644" y="2743995"/>
                    <a:pt x="1724479" y="2856830"/>
                    <a:pt x="1724479" y="2996018"/>
                  </a:cubicBezTo>
                  <a:cubicBezTo>
                    <a:pt x="1724479" y="3135206"/>
                    <a:pt x="1611644" y="3248041"/>
                    <a:pt x="1472456" y="3248041"/>
                  </a:cubicBezTo>
                  <a:cubicBezTo>
                    <a:pt x="1333268" y="3248041"/>
                    <a:pt x="1220433" y="3135206"/>
                    <a:pt x="1220433" y="2996018"/>
                  </a:cubicBezTo>
                  <a:cubicBezTo>
                    <a:pt x="1220433" y="2856830"/>
                    <a:pt x="1333268" y="2743995"/>
                    <a:pt x="1472456" y="2743995"/>
                  </a:cubicBezTo>
                  <a:close/>
                  <a:moveTo>
                    <a:pt x="2783811" y="2689756"/>
                  </a:moveTo>
                  <a:cubicBezTo>
                    <a:pt x="2867526" y="2689756"/>
                    <a:pt x="2935390" y="2757620"/>
                    <a:pt x="2935390" y="2841335"/>
                  </a:cubicBezTo>
                  <a:lnTo>
                    <a:pt x="2935389" y="2841335"/>
                  </a:lnTo>
                  <a:cubicBezTo>
                    <a:pt x="2935389" y="2925050"/>
                    <a:pt x="2867525" y="2992914"/>
                    <a:pt x="2783810" y="2992914"/>
                  </a:cubicBezTo>
                  <a:lnTo>
                    <a:pt x="2783811" y="2992913"/>
                  </a:lnTo>
                  <a:cubicBezTo>
                    <a:pt x="2721025" y="2992913"/>
                    <a:pt x="2667155" y="2954740"/>
                    <a:pt x="2644144" y="2900336"/>
                  </a:cubicBezTo>
                  <a:lnTo>
                    <a:pt x="2632232" y="2841335"/>
                  </a:lnTo>
                  <a:lnTo>
                    <a:pt x="2644144" y="2782334"/>
                  </a:lnTo>
                  <a:cubicBezTo>
                    <a:pt x="2667155" y="2727930"/>
                    <a:pt x="2721025" y="2689756"/>
                    <a:pt x="2783811" y="2689756"/>
                  </a:cubicBezTo>
                  <a:close/>
                  <a:moveTo>
                    <a:pt x="2196830" y="1803322"/>
                  </a:moveTo>
                  <a:cubicBezTo>
                    <a:pt x="2280545" y="1803322"/>
                    <a:pt x="2348409" y="1871186"/>
                    <a:pt x="2348409" y="1954901"/>
                  </a:cubicBezTo>
                  <a:lnTo>
                    <a:pt x="2348408" y="1954901"/>
                  </a:lnTo>
                  <a:cubicBezTo>
                    <a:pt x="2348408" y="2038616"/>
                    <a:pt x="2280544" y="2106480"/>
                    <a:pt x="2196829" y="2106480"/>
                  </a:cubicBezTo>
                  <a:lnTo>
                    <a:pt x="2196830" y="2106479"/>
                  </a:lnTo>
                  <a:cubicBezTo>
                    <a:pt x="2134044" y="2106479"/>
                    <a:pt x="2080174" y="2068306"/>
                    <a:pt x="2057163" y="2013902"/>
                  </a:cubicBezTo>
                  <a:lnTo>
                    <a:pt x="2045251" y="1954901"/>
                  </a:lnTo>
                  <a:lnTo>
                    <a:pt x="2057163" y="1895900"/>
                  </a:lnTo>
                  <a:cubicBezTo>
                    <a:pt x="2080174" y="1841496"/>
                    <a:pt x="2134044" y="1803322"/>
                    <a:pt x="2196830" y="1803322"/>
                  </a:cubicBezTo>
                  <a:close/>
                  <a:moveTo>
                    <a:pt x="358769" y="1420185"/>
                  </a:moveTo>
                  <a:cubicBezTo>
                    <a:pt x="556912" y="1420185"/>
                    <a:pt x="717538" y="1580811"/>
                    <a:pt x="717538" y="1778954"/>
                  </a:cubicBezTo>
                  <a:cubicBezTo>
                    <a:pt x="717538" y="1977097"/>
                    <a:pt x="556912" y="2137723"/>
                    <a:pt x="358769" y="2137723"/>
                  </a:cubicBezTo>
                  <a:cubicBezTo>
                    <a:pt x="160626" y="2137723"/>
                    <a:pt x="0" y="1977097"/>
                    <a:pt x="0" y="1778954"/>
                  </a:cubicBezTo>
                  <a:cubicBezTo>
                    <a:pt x="0" y="1580811"/>
                    <a:pt x="160626" y="1420185"/>
                    <a:pt x="358769" y="1420185"/>
                  </a:cubicBezTo>
                  <a:close/>
                  <a:moveTo>
                    <a:pt x="3456390" y="1213536"/>
                  </a:moveTo>
                  <a:cubicBezTo>
                    <a:pt x="3654533" y="1213536"/>
                    <a:pt x="3815159" y="1374162"/>
                    <a:pt x="3815159" y="1572305"/>
                  </a:cubicBezTo>
                  <a:cubicBezTo>
                    <a:pt x="3815159" y="1770448"/>
                    <a:pt x="3654533" y="1931074"/>
                    <a:pt x="3456390" y="1931074"/>
                  </a:cubicBezTo>
                  <a:cubicBezTo>
                    <a:pt x="3258247" y="1931074"/>
                    <a:pt x="3097621" y="1770448"/>
                    <a:pt x="3097621" y="1572305"/>
                  </a:cubicBezTo>
                  <a:cubicBezTo>
                    <a:pt x="3097621" y="1374162"/>
                    <a:pt x="3258247" y="1213536"/>
                    <a:pt x="3456390" y="1213536"/>
                  </a:cubicBezTo>
                  <a:close/>
                  <a:moveTo>
                    <a:pt x="1400448" y="805687"/>
                  </a:moveTo>
                  <a:cubicBezTo>
                    <a:pt x="1484163" y="805687"/>
                    <a:pt x="1552027" y="873551"/>
                    <a:pt x="1552027" y="957266"/>
                  </a:cubicBezTo>
                  <a:lnTo>
                    <a:pt x="1552026" y="957266"/>
                  </a:lnTo>
                  <a:cubicBezTo>
                    <a:pt x="1552026" y="1040981"/>
                    <a:pt x="1484162" y="1108845"/>
                    <a:pt x="1400447" y="1108845"/>
                  </a:cubicBezTo>
                  <a:lnTo>
                    <a:pt x="1400448" y="1108844"/>
                  </a:lnTo>
                  <a:cubicBezTo>
                    <a:pt x="1337662" y="1108844"/>
                    <a:pt x="1283792" y="1070670"/>
                    <a:pt x="1260781" y="1016266"/>
                  </a:cubicBezTo>
                  <a:lnTo>
                    <a:pt x="1248869" y="957265"/>
                  </a:lnTo>
                  <a:lnTo>
                    <a:pt x="1260781" y="898264"/>
                  </a:lnTo>
                  <a:cubicBezTo>
                    <a:pt x="1283792" y="843860"/>
                    <a:pt x="1337662" y="805687"/>
                    <a:pt x="1400448" y="805687"/>
                  </a:cubicBezTo>
                  <a:close/>
                  <a:moveTo>
                    <a:pt x="2457244" y="146269"/>
                  </a:moveTo>
                  <a:cubicBezTo>
                    <a:pt x="2596432" y="146269"/>
                    <a:pt x="2709267" y="259104"/>
                    <a:pt x="2709267" y="398292"/>
                  </a:cubicBezTo>
                  <a:cubicBezTo>
                    <a:pt x="2709267" y="537480"/>
                    <a:pt x="2596432" y="650315"/>
                    <a:pt x="2457244" y="650315"/>
                  </a:cubicBezTo>
                  <a:cubicBezTo>
                    <a:pt x="2318056" y="650315"/>
                    <a:pt x="2205221" y="537480"/>
                    <a:pt x="2205221" y="398292"/>
                  </a:cubicBezTo>
                  <a:cubicBezTo>
                    <a:pt x="2205221" y="259104"/>
                    <a:pt x="2318056" y="146269"/>
                    <a:pt x="2457244" y="146269"/>
                  </a:cubicBezTo>
                  <a:close/>
                  <a:moveTo>
                    <a:pt x="442108" y="0"/>
                  </a:moveTo>
                  <a:cubicBezTo>
                    <a:pt x="581296" y="0"/>
                    <a:pt x="694131" y="112835"/>
                    <a:pt x="694131" y="252023"/>
                  </a:cubicBezTo>
                  <a:cubicBezTo>
                    <a:pt x="694131" y="391211"/>
                    <a:pt x="581296" y="504046"/>
                    <a:pt x="442108" y="504046"/>
                  </a:cubicBezTo>
                  <a:cubicBezTo>
                    <a:pt x="302920" y="504046"/>
                    <a:pt x="190085" y="391211"/>
                    <a:pt x="190085" y="252023"/>
                  </a:cubicBezTo>
                  <a:cubicBezTo>
                    <a:pt x="190085" y="112835"/>
                    <a:pt x="302920" y="0"/>
                    <a:pt x="442108" y="0"/>
                  </a:cubicBezTo>
                  <a:close/>
                </a:path>
              </a:pathLst>
            </a:custGeom>
            <a:gradFill flip="none" rotWithShape="1">
              <a:gsLst>
                <a:gs pos="100000">
                  <a:srgbClr val="C73ECC"/>
                </a:gs>
                <a:gs pos="0">
                  <a:srgbClr val="0078D4"/>
                </a:gs>
              </a:gsLst>
              <a:lin ang="2700000" scaled="1"/>
              <a:tileRect/>
            </a:gra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4819" tIns="123855" rIns="154819" bIns="123855" numCol="1" spcCol="0" rtlCol="0" fromWordArt="0" anchor="t" anchorCtr="0" forceAA="0" compatLnSpc="1">
              <a:prstTxWarp prst="textNoShape">
                <a:avLst/>
              </a:prstTxWarp>
              <a:noAutofit/>
            </a:bodyPr>
            <a:lstStyle/>
            <a:p>
              <a:pPr marL="0" marR="0" lvl="0" indent="0" algn="l" defTabSz="789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noFill/>
                <a:effectLst/>
                <a:uLnTx/>
                <a:uFillTx/>
                <a:latin typeface="Segoe UI Variable Display Semib" pitchFamily="2" charset="0"/>
                <a:ea typeface="+mn-ea"/>
                <a:cs typeface="Segoe UI" pitchFamily="34" charset="0"/>
              </a:endParaRPr>
            </a:p>
          </p:txBody>
        </p:sp>
        <p:sp>
          <p:nvSpPr>
            <p:cNvPr id="131" name="Graphic 82">
              <a:extLst>
                <a:ext uri="{FF2B5EF4-FFF2-40B4-BE49-F238E27FC236}">
                  <a16:creationId xmlns:a16="http://schemas.microsoft.com/office/drawing/2014/main" id="{0696A57F-8C87-3705-61D8-3956BEDB25B7}"/>
                </a:ext>
              </a:extLst>
            </p:cNvPr>
            <p:cNvSpPr>
              <a:spLocks noChangeAspect="1"/>
            </p:cNvSpPr>
            <p:nvPr/>
          </p:nvSpPr>
          <p:spPr>
            <a:xfrm>
              <a:off x="10868581" y="3144384"/>
              <a:ext cx="260381" cy="281466"/>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134" name="Graphic 82">
              <a:extLst>
                <a:ext uri="{FF2B5EF4-FFF2-40B4-BE49-F238E27FC236}">
                  <a16:creationId xmlns:a16="http://schemas.microsoft.com/office/drawing/2014/main" id="{603777C9-039C-0B44-5415-B1A6AF46EA62}"/>
                </a:ext>
              </a:extLst>
            </p:cNvPr>
            <p:cNvSpPr>
              <a:spLocks noChangeAspect="1"/>
            </p:cNvSpPr>
            <p:nvPr/>
          </p:nvSpPr>
          <p:spPr>
            <a:xfrm>
              <a:off x="7770958" y="3351032"/>
              <a:ext cx="260381" cy="281466"/>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137" name="Graphic 82">
              <a:extLst>
                <a:ext uri="{FF2B5EF4-FFF2-40B4-BE49-F238E27FC236}">
                  <a16:creationId xmlns:a16="http://schemas.microsoft.com/office/drawing/2014/main" id="{BC827827-8472-4CDD-F621-B84B4EED67A1}"/>
                </a:ext>
              </a:extLst>
            </p:cNvPr>
            <p:cNvSpPr>
              <a:spLocks noChangeAspect="1"/>
            </p:cNvSpPr>
            <p:nvPr/>
          </p:nvSpPr>
          <p:spPr>
            <a:xfrm>
              <a:off x="9908170" y="2013069"/>
              <a:ext cx="182909" cy="197721"/>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140" name="Graphic 82">
              <a:extLst>
                <a:ext uri="{FF2B5EF4-FFF2-40B4-BE49-F238E27FC236}">
                  <a16:creationId xmlns:a16="http://schemas.microsoft.com/office/drawing/2014/main" id="{45F52CFB-1125-9454-92BF-A5505754B095}"/>
                </a:ext>
              </a:extLst>
            </p:cNvPr>
            <p:cNvSpPr>
              <a:spLocks noChangeAspect="1"/>
            </p:cNvSpPr>
            <p:nvPr/>
          </p:nvSpPr>
          <p:spPr>
            <a:xfrm>
              <a:off x="7893034" y="1866800"/>
              <a:ext cx="182909" cy="197721"/>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143" name="Graphic 82">
              <a:extLst>
                <a:ext uri="{FF2B5EF4-FFF2-40B4-BE49-F238E27FC236}">
                  <a16:creationId xmlns:a16="http://schemas.microsoft.com/office/drawing/2014/main" id="{2904F0BA-2F69-CFE9-2DBE-19F87990392D}"/>
                </a:ext>
              </a:extLst>
            </p:cNvPr>
            <p:cNvSpPr>
              <a:spLocks noChangeAspect="1"/>
            </p:cNvSpPr>
            <p:nvPr/>
          </p:nvSpPr>
          <p:spPr>
            <a:xfrm>
              <a:off x="8923382" y="4610796"/>
              <a:ext cx="182909" cy="197721"/>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146" name="Graphic 82">
              <a:extLst>
                <a:ext uri="{FF2B5EF4-FFF2-40B4-BE49-F238E27FC236}">
                  <a16:creationId xmlns:a16="http://schemas.microsoft.com/office/drawing/2014/main" id="{313A4343-80E4-907C-BC36-E8276042B061}"/>
                </a:ext>
              </a:extLst>
            </p:cNvPr>
            <p:cNvSpPr>
              <a:spLocks noChangeAspect="1"/>
            </p:cNvSpPr>
            <p:nvPr/>
          </p:nvSpPr>
          <p:spPr>
            <a:xfrm>
              <a:off x="9684205" y="3609858"/>
              <a:ext cx="110012" cy="118920"/>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149" name="Graphic 82">
              <a:extLst>
                <a:ext uri="{FF2B5EF4-FFF2-40B4-BE49-F238E27FC236}">
                  <a16:creationId xmlns:a16="http://schemas.microsoft.com/office/drawing/2014/main" id="{2F07590D-0B6F-65B7-9CE0-FFBDE0C0BF94}"/>
                </a:ext>
              </a:extLst>
            </p:cNvPr>
            <p:cNvSpPr>
              <a:spLocks noChangeAspect="1"/>
            </p:cNvSpPr>
            <p:nvPr/>
          </p:nvSpPr>
          <p:spPr>
            <a:xfrm>
              <a:off x="8887825" y="2612224"/>
              <a:ext cx="110012" cy="118920"/>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152" name="Graphic 82">
              <a:extLst>
                <a:ext uri="{FF2B5EF4-FFF2-40B4-BE49-F238E27FC236}">
                  <a16:creationId xmlns:a16="http://schemas.microsoft.com/office/drawing/2014/main" id="{C28A592E-13D4-2CA4-DD17-FFED02BBD130}"/>
                </a:ext>
              </a:extLst>
            </p:cNvPr>
            <p:cNvSpPr>
              <a:spLocks noChangeAspect="1"/>
            </p:cNvSpPr>
            <p:nvPr/>
          </p:nvSpPr>
          <p:spPr>
            <a:xfrm>
              <a:off x="7694306" y="4639263"/>
              <a:ext cx="110012" cy="118920"/>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155" name="Graphic 82">
              <a:extLst>
                <a:ext uri="{FF2B5EF4-FFF2-40B4-BE49-F238E27FC236}">
                  <a16:creationId xmlns:a16="http://schemas.microsoft.com/office/drawing/2014/main" id="{E7B4A325-3DAA-D4C3-45F6-344312E57BF0}"/>
                </a:ext>
              </a:extLst>
            </p:cNvPr>
            <p:cNvSpPr>
              <a:spLocks noChangeAspect="1"/>
            </p:cNvSpPr>
            <p:nvPr/>
          </p:nvSpPr>
          <p:spPr>
            <a:xfrm>
              <a:off x="10271186" y="4496289"/>
              <a:ext cx="110012" cy="118920"/>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spTree>
    <p:extLst>
      <p:ext uri="{BB962C8B-B14F-4D97-AF65-F5344CB8AC3E}">
        <p14:creationId xmlns:p14="http://schemas.microsoft.com/office/powerpoint/2010/main" val="7595637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42" presetClass="path" presetSubtype="0" decel="100000" fill="hold" nodeType="withEffect">
                                  <p:stCondLst>
                                    <p:cond delay="0"/>
                                  </p:stCondLst>
                                  <p:childTnLst>
                                    <p:animMotion origin="layout" path="M 0 2.59259E-6 L 0 0.03541 " pathEditMode="relative" rAng="0" ptsTypes="AA">
                                      <p:cBhvr>
                                        <p:cTn id="9" dur="700" spd="-100000" fill="hold"/>
                                        <p:tgtEl>
                                          <p:spTgt spid="10"/>
                                        </p:tgtEl>
                                        <p:attrNameLst>
                                          <p:attrName>ppt_x</p:attrName>
                                          <p:attrName>ppt_y</p:attrName>
                                        </p:attrNameLst>
                                      </p:cBhvr>
                                      <p:rCtr x="0" y="1759"/>
                                    </p:animMotion>
                                  </p:childTnLst>
                                </p:cTn>
                              </p:par>
                              <p:par>
                                <p:cTn id="10" presetID="10" presetClass="entr" presetSubtype="0" fill="hold"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42" presetClass="path" presetSubtype="0" decel="100000" fill="hold" nodeType="withEffect">
                                  <p:stCondLst>
                                    <p:cond delay="500"/>
                                  </p:stCondLst>
                                  <p:childTnLst>
                                    <p:animMotion origin="layout" path="M 2.08333E-7 -2.59259E-6 L 0.02344 -0.00023 " pathEditMode="relative" rAng="0" ptsTypes="AA">
                                      <p:cBhvr>
                                        <p:cTn id="14" dur="700" spd="-100000" fill="hold"/>
                                        <p:tgtEl>
                                          <p:spTgt spid="6"/>
                                        </p:tgtEl>
                                        <p:attrNameLst>
                                          <p:attrName>ppt_x</p:attrName>
                                          <p:attrName>ppt_y</p:attrName>
                                        </p:attrNameLst>
                                      </p:cBhvr>
                                      <p:rCtr x="1172" y="-23"/>
                                    </p:animMotion>
                                  </p:childTnLst>
                                </p:cTn>
                              </p:par>
                              <p:par>
                                <p:cTn id="15" presetID="10" presetClass="entr" presetSubtype="0" fill="hold" nodeType="withEffect">
                                  <p:stCondLst>
                                    <p:cond delay="5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42" presetClass="path" presetSubtype="0" decel="100000" fill="hold" nodeType="withEffect">
                                  <p:stCondLst>
                                    <p:cond delay="500"/>
                                  </p:stCondLst>
                                  <p:childTnLst>
                                    <p:animMotion origin="layout" path="M 2.08333E-7 4.44444E-6 L 0.02344 -0.00024 " pathEditMode="relative" rAng="0" ptsTypes="AA">
                                      <p:cBhvr>
                                        <p:cTn id="19" dur="700" fill="hold"/>
                                        <p:tgtEl>
                                          <p:spTgt spid="9"/>
                                        </p:tgtEl>
                                        <p:attrNameLst>
                                          <p:attrName>ppt_x</p:attrName>
                                          <p:attrName>ppt_y</p:attrName>
                                        </p:attrNameLst>
                                      </p:cBhvr>
                                      <p:rCtr x="1172" y="-23"/>
                                    </p:animMotion>
                                  </p:childTnLst>
                                </p:cTn>
                              </p:par>
                              <p:par>
                                <p:cTn id="20" presetID="10" presetClass="entr" presetSubtype="0" fill="hold" nodeType="withEffect">
                                  <p:stCondLst>
                                    <p:cond delay="5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42" presetClass="path" presetSubtype="0" decel="100000" fill="hold" nodeType="withEffect">
                                  <p:stCondLst>
                                    <p:cond delay="500"/>
                                  </p:stCondLst>
                                  <p:childTnLst>
                                    <p:animMotion origin="layout" path="M -2.08333E-6 -3.7037E-7 L -2.08333E-6 0.03542 " pathEditMode="relative" rAng="0" ptsTypes="AA">
                                      <p:cBhvr>
                                        <p:cTn id="24" dur="700" spd="-100000" fill="hold"/>
                                        <p:tgtEl>
                                          <p:spTgt spid="4"/>
                                        </p:tgtEl>
                                        <p:attrNameLst>
                                          <p:attrName>ppt_x</p:attrName>
                                          <p:attrName>ppt_y</p:attrName>
                                        </p:attrNameLst>
                                      </p:cBhvr>
                                      <p:rCtr x="0" y="1759"/>
                                    </p:animMotion>
                                  </p:childTnLst>
                                </p:cTn>
                              </p:par>
                              <p:par>
                                <p:cTn id="25" presetID="10" presetClass="entr" presetSubtype="0" fill="hold" nodeType="withEffect">
                                  <p:stCondLst>
                                    <p:cond delay="50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par>
                                <p:cTn id="28" presetID="42" presetClass="path" presetSubtype="0" decel="100000" fill="hold" nodeType="withEffect">
                                  <p:stCondLst>
                                    <p:cond delay="500"/>
                                  </p:stCondLst>
                                  <p:childTnLst>
                                    <p:animMotion origin="layout" path="M 3.54167E-6 1.85185E-6 L 3.54167E-6 0.03541 " pathEditMode="relative" rAng="0" ptsTypes="AA">
                                      <p:cBhvr>
                                        <p:cTn id="29" dur="700" spd="-100000" fill="hold"/>
                                        <p:tgtEl>
                                          <p:spTgt spid="22"/>
                                        </p:tgtEl>
                                        <p:attrNameLst>
                                          <p:attrName>ppt_x</p:attrName>
                                          <p:attrName>ppt_y</p:attrName>
                                        </p:attrNameLst>
                                      </p:cBhvr>
                                      <p:rCtr x="0" y="1759"/>
                                    </p:animMotion>
                                  </p:childTnLst>
                                </p:cTn>
                              </p:par>
                              <p:par>
                                <p:cTn id="30" presetID="10" presetClass="entr" presetSubtype="0" fill="hold" grpId="0" nodeType="withEffect">
                                  <p:stCondLst>
                                    <p:cond delay="750"/>
                                  </p:stCondLst>
                                  <p:childTnLst>
                                    <p:set>
                                      <p:cBhvr>
                                        <p:cTn id="31" dur="1" fill="hold">
                                          <p:stCondLst>
                                            <p:cond delay="0"/>
                                          </p:stCondLst>
                                        </p:cTn>
                                        <p:tgtEl>
                                          <p:spTgt spid="172"/>
                                        </p:tgtEl>
                                        <p:attrNameLst>
                                          <p:attrName>style.visibility</p:attrName>
                                        </p:attrNameLst>
                                      </p:cBhvr>
                                      <p:to>
                                        <p:strVal val="visible"/>
                                      </p:to>
                                    </p:set>
                                    <p:animEffect transition="in" filter="fade">
                                      <p:cBhvr>
                                        <p:cTn id="32" dur="500"/>
                                        <p:tgtEl>
                                          <p:spTgt spid="172"/>
                                        </p:tgtEl>
                                      </p:cBhvr>
                                    </p:animEffect>
                                  </p:childTnLst>
                                </p:cTn>
                              </p:par>
                              <p:par>
                                <p:cTn id="33" presetID="42" presetClass="path" presetSubtype="0" decel="100000" fill="hold" grpId="1" nodeType="withEffect">
                                  <p:stCondLst>
                                    <p:cond delay="750"/>
                                  </p:stCondLst>
                                  <p:childTnLst>
                                    <p:animMotion origin="layout" path="M -1.66667E-6 1.11111E-6 L -1.66667E-6 0.03542 " pathEditMode="relative" rAng="0" ptsTypes="AA">
                                      <p:cBhvr>
                                        <p:cTn id="34" dur="700" spd="-100000" fill="hold"/>
                                        <p:tgtEl>
                                          <p:spTgt spid="172"/>
                                        </p:tgtEl>
                                        <p:attrNameLst>
                                          <p:attrName>ppt_x</p:attrName>
                                          <p:attrName>ppt_y</p:attrName>
                                        </p:attrNameLst>
                                      </p:cBhvr>
                                      <p:rCtr x="0" y="1759"/>
                                    </p:animMotion>
                                  </p:childTnLst>
                                </p:cTn>
                              </p:par>
                              <p:par>
                                <p:cTn id="35" presetID="10" presetClass="entr" presetSubtype="0" fill="hold" grpId="0" nodeType="withEffect">
                                  <p:stCondLst>
                                    <p:cond delay="750"/>
                                  </p:stCondLst>
                                  <p:childTnLst>
                                    <p:set>
                                      <p:cBhvr>
                                        <p:cTn id="36" dur="1" fill="hold">
                                          <p:stCondLst>
                                            <p:cond delay="0"/>
                                          </p:stCondLst>
                                        </p:cTn>
                                        <p:tgtEl>
                                          <p:spTgt spid="174"/>
                                        </p:tgtEl>
                                        <p:attrNameLst>
                                          <p:attrName>style.visibility</p:attrName>
                                        </p:attrNameLst>
                                      </p:cBhvr>
                                      <p:to>
                                        <p:strVal val="visible"/>
                                      </p:to>
                                    </p:set>
                                    <p:animEffect transition="in" filter="fade">
                                      <p:cBhvr>
                                        <p:cTn id="37" dur="500"/>
                                        <p:tgtEl>
                                          <p:spTgt spid="174"/>
                                        </p:tgtEl>
                                      </p:cBhvr>
                                    </p:animEffect>
                                  </p:childTnLst>
                                </p:cTn>
                              </p:par>
                              <p:par>
                                <p:cTn id="38" presetID="42" presetClass="path" presetSubtype="0" decel="100000" fill="hold" grpId="1" nodeType="withEffect">
                                  <p:stCondLst>
                                    <p:cond delay="750"/>
                                  </p:stCondLst>
                                  <p:childTnLst>
                                    <p:animMotion origin="layout" path="M 3.54167E-6 1.48148E-6 L 3.54167E-6 0.03542 " pathEditMode="relative" rAng="0" ptsTypes="AA">
                                      <p:cBhvr>
                                        <p:cTn id="39" dur="700" spd="-100000" fill="hold"/>
                                        <p:tgtEl>
                                          <p:spTgt spid="17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p:bldP spid="174" grpId="1"/>
      <p:bldP spid="172" grpId="0"/>
      <p:bldP spid="172"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0D4DF-AACD-87FB-366D-F3EAEF1DA644}"/>
              </a:ext>
            </a:extLst>
          </p:cNvPr>
          <p:cNvSpPr>
            <a:spLocks noGrp="1"/>
          </p:cNvSpPr>
          <p:nvPr>
            <p:ph type="title"/>
          </p:nvPr>
        </p:nvSpPr>
        <p:spPr/>
        <p:txBody>
          <a:bodyPr/>
          <a:lstStyle/>
          <a:p>
            <a:r>
              <a:rPr lang="en-US">
                <a:cs typeface="Segoe Sans Display"/>
              </a:rPr>
              <a:t>Top 10 questions and answers 1 </a:t>
            </a:r>
            <a:endParaRPr lang="en-US"/>
          </a:p>
        </p:txBody>
      </p:sp>
      <p:sp>
        <p:nvSpPr>
          <p:cNvPr id="3" name="Content Placeholder 2">
            <a:extLst>
              <a:ext uri="{FF2B5EF4-FFF2-40B4-BE49-F238E27FC236}">
                <a16:creationId xmlns:a16="http://schemas.microsoft.com/office/drawing/2014/main" id="{1A9479D1-0787-D022-A288-6607AF18A40F}"/>
              </a:ext>
            </a:extLst>
          </p:cNvPr>
          <p:cNvSpPr>
            <a:spLocks noGrp="1"/>
          </p:cNvSpPr>
          <p:nvPr>
            <p:ph sz="quarter" idx="10"/>
          </p:nvPr>
        </p:nvSpPr>
        <p:spPr>
          <a:xfrm>
            <a:off x="584200" y="1435100"/>
            <a:ext cx="11018838" cy="3684085"/>
          </a:xfrm>
        </p:spPr>
        <p:txBody>
          <a:bodyPr vert="horz" wrap="square" lIns="0" tIns="0" rIns="0" bIns="0" rtlCol="0" anchor="t">
            <a:spAutoFit/>
          </a:bodyPr>
          <a:lstStyle/>
          <a:p>
            <a:pPr marL="0" indent="0">
              <a:buNone/>
            </a:pPr>
            <a:r>
              <a:rPr lang="en-US" b="1">
                <a:cs typeface="Segoe Sans Display"/>
              </a:rPr>
              <a:t>Q: What is Copilot Chat vs Microsoft 365 Copilot?</a:t>
            </a:r>
          </a:p>
          <a:p>
            <a:pPr marL="0" indent="0">
              <a:buNone/>
            </a:pPr>
            <a:r>
              <a:rPr lang="en-US" sz="2000">
                <a:cs typeface="Segoe Sans Display"/>
              </a:rPr>
              <a:t>A: </a:t>
            </a:r>
            <a:r>
              <a:rPr lang="en-US" sz="1800">
                <a:cs typeface="Segoe Sans Display"/>
              </a:rPr>
              <a:t>Copilot Chat is designed to provide everyone in your organization with a foundational AI solution.  It includes free AI Chat powered by GPT-4o, agents accessed through an intuitive chat experience and paid for on a consumptive basis, along with IT controls including enterprise data protection and management.</a:t>
            </a:r>
          </a:p>
          <a:p>
            <a:pPr marL="0" indent="0">
              <a:buNone/>
            </a:pPr>
            <a:r>
              <a:rPr lang="en-US" sz="1800">
                <a:cs typeface="Segoe Sans Display"/>
              </a:rPr>
              <a:t>Microsoft 365 Copilot on the other hand is your complete AI assistant for work. In addition to all the capabilities of Copilot Chat, it includes chat grounded in your tenant work and personal data. It also includes the ability to access and use agents and includes the productivity assistant capabilities of Copilot, like Copilot in Outlook, Copilot in Teams and Copilot in all the M365 apps. In addition, the $30 per user SKU comes with Advanced Management capabilities like SharePoint Advanced Management and Copilot Analytics, including pre-built reports and Viva Insights advanced analytics to measure business outcomes. </a:t>
            </a:r>
          </a:p>
          <a:p>
            <a:pPr marL="0" indent="0">
              <a:buNone/>
            </a:pPr>
            <a:endParaRPr lang="en-US"/>
          </a:p>
        </p:txBody>
      </p:sp>
    </p:spTree>
    <p:extLst>
      <p:ext uri="{BB962C8B-B14F-4D97-AF65-F5344CB8AC3E}">
        <p14:creationId xmlns:p14="http://schemas.microsoft.com/office/powerpoint/2010/main" val="95629424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EB124-D885-33E1-CC2A-11CFCE6A60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C26B92-3C86-BEEB-B776-CCEAAFBA387C}"/>
              </a:ext>
            </a:extLst>
          </p:cNvPr>
          <p:cNvSpPr>
            <a:spLocks noGrp="1"/>
          </p:cNvSpPr>
          <p:nvPr>
            <p:ph type="title"/>
          </p:nvPr>
        </p:nvSpPr>
        <p:spPr/>
        <p:txBody>
          <a:bodyPr/>
          <a:lstStyle/>
          <a:p>
            <a:r>
              <a:rPr lang="en-US">
                <a:cs typeface="Segoe Sans Display"/>
              </a:rPr>
              <a:t>Top 10 questions and answers 2 </a:t>
            </a:r>
            <a:endParaRPr lang="en-US"/>
          </a:p>
        </p:txBody>
      </p:sp>
      <p:sp>
        <p:nvSpPr>
          <p:cNvPr id="3" name="Content Placeholder 2">
            <a:extLst>
              <a:ext uri="{FF2B5EF4-FFF2-40B4-BE49-F238E27FC236}">
                <a16:creationId xmlns:a16="http://schemas.microsoft.com/office/drawing/2014/main" id="{2AE803FD-CA59-F8FE-85E8-2FCAF912FAD2}"/>
              </a:ext>
            </a:extLst>
          </p:cNvPr>
          <p:cNvSpPr>
            <a:spLocks noGrp="1"/>
          </p:cNvSpPr>
          <p:nvPr>
            <p:ph sz="quarter" idx="10"/>
          </p:nvPr>
        </p:nvSpPr>
        <p:spPr>
          <a:xfrm>
            <a:off x="584200" y="1435100"/>
            <a:ext cx="11018838" cy="3102388"/>
          </a:xfrm>
        </p:spPr>
        <p:txBody>
          <a:bodyPr/>
          <a:lstStyle/>
          <a:p>
            <a:pPr marL="0" indent="0">
              <a:buNone/>
            </a:pPr>
            <a:r>
              <a:rPr lang="en-US" b="1"/>
              <a:t>Q: How will users know if they are using Copilot Chat or Microsoft 365 Copilot from the chat UX?</a:t>
            </a:r>
          </a:p>
          <a:p>
            <a:pPr marL="0" indent="0">
              <a:buNone/>
            </a:pPr>
            <a:r>
              <a:rPr lang="en-US" sz="2000"/>
              <a:t>A: Both Copilot Chat and Microsoft 365 Copilot users will see the Microsoft 365 Copilot branding in the user experience.</a:t>
            </a:r>
          </a:p>
          <a:p>
            <a:pPr marL="0" indent="0">
              <a:buNone/>
            </a:pPr>
            <a:r>
              <a:rPr lang="en-US" sz="2000"/>
              <a:t>Microsoft 365 Copilot users will also see the Work/Web toggle at the top of the user experience whereas Copilot Chat users will not see the toggle.</a:t>
            </a:r>
          </a:p>
        </p:txBody>
      </p:sp>
    </p:spTree>
    <p:extLst>
      <p:ext uri="{BB962C8B-B14F-4D97-AF65-F5344CB8AC3E}">
        <p14:creationId xmlns:p14="http://schemas.microsoft.com/office/powerpoint/2010/main" val="3478492402"/>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FE3DD-52C4-26A5-CD74-6F7B91DDFC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4AE302-9A8A-F744-D8C3-F4BDEF9732BF}"/>
              </a:ext>
            </a:extLst>
          </p:cNvPr>
          <p:cNvSpPr>
            <a:spLocks noGrp="1"/>
          </p:cNvSpPr>
          <p:nvPr>
            <p:ph type="title"/>
          </p:nvPr>
        </p:nvSpPr>
        <p:spPr/>
        <p:txBody>
          <a:bodyPr/>
          <a:lstStyle/>
          <a:p>
            <a:r>
              <a:rPr lang="en-US">
                <a:cs typeface="Segoe Sans Display"/>
              </a:rPr>
              <a:t>Top 10 questions and answers 3</a:t>
            </a:r>
            <a:endParaRPr lang="en-US"/>
          </a:p>
        </p:txBody>
      </p:sp>
      <p:sp>
        <p:nvSpPr>
          <p:cNvPr id="3" name="Content Placeholder 2">
            <a:extLst>
              <a:ext uri="{FF2B5EF4-FFF2-40B4-BE49-F238E27FC236}">
                <a16:creationId xmlns:a16="http://schemas.microsoft.com/office/drawing/2014/main" id="{938AFF34-90E2-2D9F-D2B3-DDB36FE7E58D}"/>
              </a:ext>
            </a:extLst>
          </p:cNvPr>
          <p:cNvSpPr>
            <a:spLocks noGrp="1"/>
          </p:cNvSpPr>
          <p:nvPr>
            <p:ph sz="quarter" idx="10"/>
          </p:nvPr>
        </p:nvSpPr>
        <p:spPr>
          <a:xfrm>
            <a:off x="584200" y="1435100"/>
            <a:ext cx="11018838" cy="2979277"/>
          </a:xfrm>
        </p:spPr>
        <p:txBody>
          <a:bodyPr/>
          <a:lstStyle/>
          <a:p>
            <a:pPr marL="0" indent="0">
              <a:buNone/>
            </a:pPr>
            <a:r>
              <a:rPr lang="en-US" b="1"/>
              <a:t>Q: Do I need to pay to get started with Copilot Chat?</a:t>
            </a:r>
          </a:p>
          <a:p>
            <a:pPr marL="0" indent="0">
              <a:buNone/>
            </a:pPr>
            <a:r>
              <a:rPr lang="en-US" sz="2000"/>
              <a:t>A: No, you can get started with Copilot Chat using web chat, including features like file upload and Pages, for free. Additionally, agents grounded in instructions, public websites, and uploaded files are available to use at no additional cost.</a:t>
            </a:r>
          </a:p>
          <a:p>
            <a:pPr marL="0" indent="0">
              <a:buNone/>
            </a:pPr>
            <a:r>
              <a:rPr lang="en-US" sz="2000"/>
              <a:t>Agents that access SharePoint or Graph Connector data will be billed based on metered consumption.</a:t>
            </a:r>
          </a:p>
        </p:txBody>
      </p:sp>
    </p:spTree>
    <p:extLst>
      <p:ext uri="{BB962C8B-B14F-4D97-AF65-F5344CB8AC3E}">
        <p14:creationId xmlns:p14="http://schemas.microsoft.com/office/powerpoint/2010/main" val="72424055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D68D5-BB4E-9461-57FD-32045FB542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3E37CE-B3D3-BE2F-0B71-8EE33DAF01D4}"/>
              </a:ext>
            </a:extLst>
          </p:cNvPr>
          <p:cNvSpPr>
            <a:spLocks noGrp="1"/>
          </p:cNvSpPr>
          <p:nvPr>
            <p:ph type="title"/>
          </p:nvPr>
        </p:nvSpPr>
        <p:spPr/>
        <p:txBody>
          <a:bodyPr/>
          <a:lstStyle/>
          <a:p>
            <a:r>
              <a:rPr lang="en-US">
                <a:cs typeface="Segoe Sans Display"/>
              </a:rPr>
              <a:t>Top 10 questions and answers 4</a:t>
            </a:r>
            <a:endParaRPr lang="en-US"/>
          </a:p>
        </p:txBody>
      </p:sp>
      <p:sp>
        <p:nvSpPr>
          <p:cNvPr id="3" name="Content Placeholder 2">
            <a:extLst>
              <a:ext uri="{FF2B5EF4-FFF2-40B4-BE49-F238E27FC236}">
                <a16:creationId xmlns:a16="http://schemas.microsoft.com/office/drawing/2014/main" id="{121B1344-6BAB-0778-F732-3EA653D7E9B1}"/>
              </a:ext>
            </a:extLst>
          </p:cNvPr>
          <p:cNvSpPr>
            <a:spLocks noGrp="1"/>
          </p:cNvSpPr>
          <p:nvPr>
            <p:ph sz="quarter" idx="10"/>
          </p:nvPr>
        </p:nvSpPr>
        <p:spPr>
          <a:xfrm>
            <a:off x="584200" y="1435100"/>
            <a:ext cx="11018838" cy="4887492"/>
          </a:xfrm>
        </p:spPr>
        <p:txBody>
          <a:bodyPr/>
          <a:lstStyle/>
          <a:p>
            <a:pPr marL="0" indent="0">
              <a:buNone/>
            </a:pPr>
            <a:r>
              <a:rPr lang="en-US" b="1"/>
              <a:t>Q: What is the difference between m365copilot.com and other URLs I’m seeing like </a:t>
            </a:r>
            <a:r>
              <a:rPr lang="en-US" b="1" err="1"/>
              <a:t>copilot.cloud.microsoft</a:t>
            </a:r>
            <a:r>
              <a:rPr lang="en-US" b="1"/>
              <a:t> and m365.cloud.microsoft/chat?</a:t>
            </a:r>
          </a:p>
          <a:p>
            <a:pPr marL="0" indent="0">
              <a:buNone/>
            </a:pPr>
            <a:r>
              <a:rPr lang="en-US" sz="2000"/>
              <a:t>A: m365copilot.com is a new, simple URL that will launch alongside Copilot Chat. We created it as an easy entry point for your users to remember that will then redirect them to their Microsoft 365 Copilot or Copilot Chat experience.</a:t>
            </a:r>
          </a:p>
          <a:p>
            <a:pPr marL="0" indent="0">
              <a:buNone/>
            </a:pPr>
            <a:r>
              <a:rPr lang="en-US" sz="2000"/>
              <a:t>When users visit M365copilot.com, they will be automatically redirected to the applicable product </a:t>
            </a:r>
            <a:r>
              <a:rPr lang="en-US" sz="2000" err="1"/>
              <a:t>urls</a:t>
            </a:r>
            <a:r>
              <a:rPr lang="en-US" sz="2000"/>
              <a:t> to access their experience:</a:t>
            </a:r>
          </a:p>
          <a:p>
            <a:pPr marL="342900" indent="-342900">
              <a:buFont typeface="Arial" panose="020B0604020202020204" pitchFamily="34" charset="0"/>
              <a:buChar char="•"/>
            </a:pPr>
            <a:r>
              <a:rPr lang="en-US" sz="2000" err="1"/>
              <a:t>Copilot.cloud.Microsoft</a:t>
            </a:r>
            <a:r>
              <a:rPr lang="en-US" sz="2000"/>
              <a:t> (if Copilot Chat </a:t>
            </a:r>
            <a:r>
              <a:rPr lang="en-US" sz="2000" u="sng"/>
              <a:t>is not pinned</a:t>
            </a:r>
            <a:r>
              <a:rPr lang="en-US" sz="2000"/>
              <a:t> in the Microsoft 365 Copilot app)</a:t>
            </a:r>
          </a:p>
          <a:p>
            <a:pPr marL="342900" indent="-342900">
              <a:buFont typeface="Arial" panose="020B0604020202020204" pitchFamily="34" charset="0"/>
              <a:buChar char="•"/>
            </a:pPr>
            <a:r>
              <a:rPr lang="en-US" sz="2000"/>
              <a:t>M365.cloud.microsoft/chat (if Copilot Chat </a:t>
            </a:r>
            <a:r>
              <a:rPr lang="en-US" sz="2000" u="sng"/>
              <a:t>is pinned</a:t>
            </a:r>
            <a:r>
              <a:rPr lang="en-US" sz="2000"/>
              <a:t> in the Microsoft 365 app or if the user has a Microsoft 365 Copilot license)</a:t>
            </a:r>
          </a:p>
        </p:txBody>
      </p:sp>
    </p:spTree>
    <p:extLst>
      <p:ext uri="{BB962C8B-B14F-4D97-AF65-F5344CB8AC3E}">
        <p14:creationId xmlns:p14="http://schemas.microsoft.com/office/powerpoint/2010/main" val="2959226284"/>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39059-7008-75C4-D1C5-3999134ADC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757FDF-40AC-D396-C088-6434780F2E7D}"/>
              </a:ext>
            </a:extLst>
          </p:cNvPr>
          <p:cNvSpPr>
            <a:spLocks noGrp="1"/>
          </p:cNvSpPr>
          <p:nvPr>
            <p:ph type="title"/>
          </p:nvPr>
        </p:nvSpPr>
        <p:spPr/>
        <p:txBody>
          <a:bodyPr/>
          <a:lstStyle/>
          <a:p>
            <a:r>
              <a:rPr lang="en-US">
                <a:cs typeface="Segoe Sans Display"/>
              </a:rPr>
              <a:t>Top 10 questions and answers 5</a:t>
            </a:r>
            <a:endParaRPr lang="en-US"/>
          </a:p>
        </p:txBody>
      </p:sp>
      <p:sp>
        <p:nvSpPr>
          <p:cNvPr id="3" name="Content Placeholder 2">
            <a:extLst>
              <a:ext uri="{FF2B5EF4-FFF2-40B4-BE49-F238E27FC236}">
                <a16:creationId xmlns:a16="http://schemas.microsoft.com/office/drawing/2014/main" id="{71811046-4FE3-3266-8945-EBE5CB3F0346}"/>
              </a:ext>
            </a:extLst>
          </p:cNvPr>
          <p:cNvSpPr>
            <a:spLocks noGrp="1"/>
          </p:cNvSpPr>
          <p:nvPr>
            <p:ph sz="quarter" idx="10"/>
          </p:nvPr>
        </p:nvSpPr>
        <p:spPr>
          <a:xfrm>
            <a:off x="584200" y="1435100"/>
            <a:ext cx="11018838" cy="3410164"/>
          </a:xfrm>
        </p:spPr>
        <p:txBody>
          <a:bodyPr/>
          <a:lstStyle/>
          <a:p>
            <a:pPr marL="0" indent="0">
              <a:buNone/>
            </a:pPr>
            <a:r>
              <a:rPr lang="en-US" b="1"/>
              <a:t>Q: What are the agent capabilities of Copilot Chat?</a:t>
            </a:r>
          </a:p>
          <a:p>
            <a:pPr marL="0" indent="0">
              <a:buNone/>
            </a:pPr>
            <a:r>
              <a:rPr lang="en-US" sz="2000"/>
              <a:t>A: </a:t>
            </a:r>
            <a:r>
              <a:rPr lang="en-US" sz="2000" b="0" i="0">
                <a:solidFill>
                  <a:srgbClr val="000000"/>
                </a:solidFill>
                <a:effectLst/>
              </a:rPr>
              <a:t>Copilot Chat users will be able to create, discover and use agents. </a:t>
            </a:r>
          </a:p>
          <a:p>
            <a:pPr marL="0" indent="0">
              <a:buNone/>
            </a:pPr>
            <a:r>
              <a:rPr lang="en-US" sz="2000" b="0" i="0">
                <a:solidFill>
                  <a:srgbClr val="000000"/>
                </a:solidFill>
                <a:effectLst/>
              </a:rPr>
              <a:t>Admins will be required to set up a Copilot Studio subscription prior to the use of agents that are billed based on metered consumption. </a:t>
            </a:r>
          </a:p>
          <a:p>
            <a:pPr marL="0" indent="0">
              <a:buNone/>
            </a:pPr>
            <a:r>
              <a:rPr lang="en-US" sz="2000" b="0" i="0">
                <a:solidFill>
                  <a:srgbClr val="000000"/>
                </a:solidFill>
                <a:effectLst/>
              </a:rPr>
              <a:t>Agents grounded in instructions, public websites and uploaded files are available to use at no additional cost for all users.</a:t>
            </a:r>
            <a:endParaRPr lang="en-US" sz="2000"/>
          </a:p>
        </p:txBody>
      </p:sp>
    </p:spTree>
    <p:extLst>
      <p:ext uri="{BB962C8B-B14F-4D97-AF65-F5344CB8AC3E}">
        <p14:creationId xmlns:p14="http://schemas.microsoft.com/office/powerpoint/2010/main" val="3706565279"/>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0FE11-9178-7130-6579-4DFC04182D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6A114A-8AF1-6453-71F3-88F5A19258AE}"/>
              </a:ext>
            </a:extLst>
          </p:cNvPr>
          <p:cNvSpPr>
            <a:spLocks noGrp="1"/>
          </p:cNvSpPr>
          <p:nvPr>
            <p:ph type="title"/>
          </p:nvPr>
        </p:nvSpPr>
        <p:spPr/>
        <p:txBody>
          <a:bodyPr/>
          <a:lstStyle/>
          <a:p>
            <a:r>
              <a:rPr lang="en-US">
                <a:cs typeface="Segoe Sans Display"/>
              </a:rPr>
              <a:t>Top 10 questions and answers 6</a:t>
            </a:r>
            <a:endParaRPr lang="en-US"/>
          </a:p>
        </p:txBody>
      </p:sp>
      <p:sp>
        <p:nvSpPr>
          <p:cNvPr id="3" name="Content Placeholder 2">
            <a:extLst>
              <a:ext uri="{FF2B5EF4-FFF2-40B4-BE49-F238E27FC236}">
                <a16:creationId xmlns:a16="http://schemas.microsoft.com/office/drawing/2014/main" id="{D68C108A-1F25-8643-648E-4212DF27F7B1}"/>
              </a:ext>
            </a:extLst>
          </p:cNvPr>
          <p:cNvSpPr>
            <a:spLocks noGrp="1"/>
          </p:cNvSpPr>
          <p:nvPr>
            <p:ph sz="quarter" idx="10"/>
          </p:nvPr>
        </p:nvSpPr>
        <p:spPr>
          <a:xfrm>
            <a:off x="584200" y="1435100"/>
            <a:ext cx="11018838" cy="1963614"/>
          </a:xfrm>
        </p:spPr>
        <p:txBody>
          <a:bodyPr/>
          <a:lstStyle/>
          <a:p>
            <a:pPr marL="0" indent="0">
              <a:buNone/>
            </a:pPr>
            <a:r>
              <a:rPr lang="en-US" b="1"/>
              <a:t>Q: What agent building capabilities are available to Copilot Chat users?</a:t>
            </a:r>
          </a:p>
          <a:p>
            <a:pPr marL="0" indent="0">
              <a:buNone/>
            </a:pPr>
            <a:r>
              <a:rPr lang="en-US" sz="2000"/>
              <a:t>A: </a:t>
            </a:r>
            <a:r>
              <a:rPr lang="en-US" sz="2000" b="0" i="0">
                <a:solidFill>
                  <a:srgbClr val="000000"/>
                </a:solidFill>
                <a:effectLst/>
              </a:rPr>
              <a:t>Copilot Chat users can build agents with Copilot Studio, Agent Builder, and SharePoint, if their IT Admin has configured access in Microsoft 365 Admin Center.</a:t>
            </a:r>
            <a:endParaRPr lang="en-US" sz="2000"/>
          </a:p>
        </p:txBody>
      </p:sp>
    </p:spTree>
    <p:extLst>
      <p:ext uri="{BB962C8B-B14F-4D97-AF65-F5344CB8AC3E}">
        <p14:creationId xmlns:p14="http://schemas.microsoft.com/office/powerpoint/2010/main" val="1666784596"/>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CB372-46EF-5B91-62BC-E840D58964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E8A375-4D77-1C50-EF02-6E51CF7C52D0}"/>
              </a:ext>
            </a:extLst>
          </p:cNvPr>
          <p:cNvSpPr>
            <a:spLocks noGrp="1"/>
          </p:cNvSpPr>
          <p:nvPr>
            <p:ph type="title"/>
          </p:nvPr>
        </p:nvSpPr>
        <p:spPr/>
        <p:txBody>
          <a:bodyPr/>
          <a:lstStyle/>
          <a:p>
            <a:r>
              <a:rPr lang="en-US">
                <a:cs typeface="Segoe Sans Display"/>
              </a:rPr>
              <a:t>Top 10 questions and answers 7</a:t>
            </a:r>
            <a:endParaRPr lang="en-US"/>
          </a:p>
        </p:txBody>
      </p:sp>
      <p:sp>
        <p:nvSpPr>
          <p:cNvPr id="3" name="Content Placeholder 2">
            <a:extLst>
              <a:ext uri="{FF2B5EF4-FFF2-40B4-BE49-F238E27FC236}">
                <a16:creationId xmlns:a16="http://schemas.microsoft.com/office/drawing/2014/main" id="{6DE66F23-A359-D4B9-C869-E9B7349835CE}"/>
              </a:ext>
            </a:extLst>
          </p:cNvPr>
          <p:cNvSpPr>
            <a:spLocks noGrp="1"/>
          </p:cNvSpPr>
          <p:nvPr>
            <p:ph sz="quarter" idx="10"/>
          </p:nvPr>
        </p:nvSpPr>
        <p:spPr>
          <a:xfrm>
            <a:off x="584200" y="1435100"/>
            <a:ext cx="11018838" cy="4949047"/>
          </a:xfrm>
        </p:spPr>
        <p:txBody>
          <a:bodyPr/>
          <a:lstStyle/>
          <a:p>
            <a:pPr marL="0" indent="0">
              <a:buNone/>
            </a:pPr>
            <a:r>
              <a:rPr lang="en-US" b="1"/>
              <a:t>Q: Are agents on by default?</a:t>
            </a:r>
          </a:p>
          <a:p>
            <a:pPr marL="0" indent="0">
              <a:buNone/>
            </a:pPr>
            <a:r>
              <a:rPr lang="en-US" sz="2000"/>
              <a:t>A: Agents that access SharePoint or Graph Connector content will be billed based on metered consumption. Agents utilizing metered consumption are off by default. </a:t>
            </a:r>
            <a:r>
              <a:rPr lang="en-US" sz="2000" b="0" i="0">
                <a:solidFill>
                  <a:srgbClr val="000000"/>
                </a:solidFill>
                <a:effectLst/>
              </a:rPr>
              <a:t>Admins will be required to set up a Copilot Studio subscription prior to the use of these agents. These agents will be governed through your Copilot and </a:t>
            </a:r>
            <a:r>
              <a:rPr lang="en-US" sz="2000" b="0" i="0" err="1">
                <a:solidFill>
                  <a:srgbClr val="000000"/>
                </a:solidFill>
                <a:effectLst/>
              </a:rPr>
              <a:t>PowerPlatform</a:t>
            </a:r>
            <a:r>
              <a:rPr lang="en-US" sz="2000" b="0" i="0">
                <a:solidFill>
                  <a:srgbClr val="000000"/>
                </a:solidFill>
                <a:effectLst/>
              </a:rPr>
              <a:t> configurations. </a:t>
            </a:r>
          </a:p>
          <a:p>
            <a:pPr marL="0" indent="0">
              <a:buNone/>
            </a:pPr>
            <a:r>
              <a:rPr lang="en-US" sz="2000" b="0" i="0">
                <a:solidFill>
                  <a:srgbClr val="000000"/>
                </a:solidFill>
                <a:effectLst/>
              </a:rPr>
              <a:t>Agents grounded in instructions, public websites and uploaded files are available to use at no additional cost for all users—these agents do not have access to tenant data. The availability of these agents adheres to how you’ve previously configured to manage agents.</a:t>
            </a:r>
          </a:p>
          <a:p>
            <a:pPr marL="0" indent="0">
              <a:buNone/>
            </a:pPr>
            <a:r>
              <a:rPr lang="en-US" sz="2000" b="0" i="0">
                <a:solidFill>
                  <a:srgbClr val="000000"/>
                </a:solidFill>
                <a:effectLst/>
              </a:rPr>
              <a:t>Agent availability in th</a:t>
            </a:r>
            <a:r>
              <a:rPr lang="en-US" sz="2000">
                <a:solidFill>
                  <a:srgbClr val="000000"/>
                </a:solidFill>
              </a:rPr>
              <a:t>e store to Copilot Chat users will be based on your existing store settings for Teams and Microsoft 365 apps. Based on these settings, agents that are available at no additional cost could be on and available by default.</a:t>
            </a:r>
            <a:endParaRPr lang="en-US" sz="2000" b="0" i="0">
              <a:solidFill>
                <a:srgbClr val="000000"/>
              </a:solidFill>
              <a:effectLst/>
            </a:endParaRPr>
          </a:p>
        </p:txBody>
      </p:sp>
    </p:spTree>
    <p:extLst>
      <p:ext uri="{BB962C8B-B14F-4D97-AF65-F5344CB8AC3E}">
        <p14:creationId xmlns:p14="http://schemas.microsoft.com/office/powerpoint/2010/main" val="126821129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D5802-0938-1A31-5098-4609CA03AE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00F8FD-15C3-4C7D-A599-6762A090FA17}"/>
              </a:ext>
            </a:extLst>
          </p:cNvPr>
          <p:cNvSpPr>
            <a:spLocks noGrp="1"/>
          </p:cNvSpPr>
          <p:nvPr>
            <p:ph type="title"/>
          </p:nvPr>
        </p:nvSpPr>
        <p:spPr/>
        <p:txBody>
          <a:bodyPr/>
          <a:lstStyle/>
          <a:p>
            <a:r>
              <a:rPr lang="en-US">
                <a:cs typeface="Segoe Sans Display"/>
              </a:rPr>
              <a:t>Top 10 questions and answers 8</a:t>
            </a:r>
            <a:endParaRPr lang="en-US"/>
          </a:p>
        </p:txBody>
      </p:sp>
      <p:sp>
        <p:nvSpPr>
          <p:cNvPr id="3" name="Content Placeholder 2">
            <a:extLst>
              <a:ext uri="{FF2B5EF4-FFF2-40B4-BE49-F238E27FC236}">
                <a16:creationId xmlns:a16="http://schemas.microsoft.com/office/drawing/2014/main" id="{FBE15E7F-D37B-B737-0500-C492657C51AD}"/>
              </a:ext>
            </a:extLst>
          </p:cNvPr>
          <p:cNvSpPr>
            <a:spLocks noGrp="1"/>
          </p:cNvSpPr>
          <p:nvPr>
            <p:ph sz="quarter" idx="10"/>
          </p:nvPr>
        </p:nvSpPr>
        <p:spPr>
          <a:xfrm>
            <a:off x="584200" y="1435100"/>
            <a:ext cx="11018838" cy="3619452"/>
          </a:xfrm>
        </p:spPr>
        <p:txBody>
          <a:bodyPr/>
          <a:lstStyle/>
          <a:p>
            <a:pPr marL="0" indent="0">
              <a:buNone/>
            </a:pPr>
            <a:r>
              <a:rPr lang="en-US" b="1"/>
              <a:t>Q: Which agents will be billed based on metered consumption in Copilot Chat? Will any agents be available at no additional cost?</a:t>
            </a:r>
          </a:p>
          <a:p>
            <a:pPr marL="0" indent="0">
              <a:buNone/>
            </a:pPr>
            <a:r>
              <a:rPr lang="en-US" sz="2000"/>
              <a:t>A: Agents that access SharePoint or Graph Connector data will be billed based on metered consumption. </a:t>
            </a:r>
          </a:p>
          <a:p>
            <a:pPr marL="0" indent="0">
              <a:buNone/>
            </a:pPr>
            <a:r>
              <a:rPr lang="en-US" sz="2000"/>
              <a:t>Agents grounded in instructions, public websites, and uploaded files are available to use at no additional cost.</a:t>
            </a:r>
          </a:p>
          <a:p>
            <a:pPr marL="0" indent="0">
              <a:buNone/>
            </a:pPr>
            <a:endParaRPr lang="en-US"/>
          </a:p>
        </p:txBody>
      </p:sp>
    </p:spTree>
    <p:extLst>
      <p:ext uri="{BB962C8B-B14F-4D97-AF65-F5344CB8AC3E}">
        <p14:creationId xmlns:p14="http://schemas.microsoft.com/office/powerpoint/2010/main" val="579037193"/>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1BB96-394A-6276-6AE4-A123728827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9190DA-C113-F4BC-3352-6E1FD80AFD4F}"/>
              </a:ext>
            </a:extLst>
          </p:cNvPr>
          <p:cNvSpPr>
            <a:spLocks noGrp="1"/>
          </p:cNvSpPr>
          <p:nvPr>
            <p:ph type="title"/>
          </p:nvPr>
        </p:nvSpPr>
        <p:spPr/>
        <p:txBody>
          <a:bodyPr/>
          <a:lstStyle/>
          <a:p>
            <a:r>
              <a:rPr lang="en-US">
                <a:cs typeface="Segoe Sans Display"/>
              </a:rPr>
              <a:t>Top 10 questions and answers 9</a:t>
            </a:r>
            <a:endParaRPr lang="en-US"/>
          </a:p>
        </p:txBody>
      </p:sp>
      <p:sp>
        <p:nvSpPr>
          <p:cNvPr id="3" name="Content Placeholder 2">
            <a:extLst>
              <a:ext uri="{FF2B5EF4-FFF2-40B4-BE49-F238E27FC236}">
                <a16:creationId xmlns:a16="http://schemas.microsoft.com/office/drawing/2014/main" id="{48246185-8CF8-A471-DB7B-E0BF9A9C1CCD}"/>
              </a:ext>
            </a:extLst>
          </p:cNvPr>
          <p:cNvSpPr>
            <a:spLocks noGrp="1"/>
          </p:cNvSpPr>
          <p:nvPr>
            <p:ph sz="quarter" idx="10"/>
          </p:nvPr>
        </p:nvSpPr>
        <p:spPr>
          <a:xfrm>
            <a:off x="584200" y="1435100"/>
            <a:ext cx="11018838" cy="2055947"/>
          </a:xfrm>
        </p:spPr>
        <p:txBody>
          <a:bodyPr/>
          <a:lstStyle/>
          <a:p>
            <a:pPr marL="0" indent="0">
              <a:buNone/>
            </a:pPr>
            <a:r>
              <a:rPr lang="en-US" b="1"/>
              <a:t>Q: What are the controls to manage agents? Can I control who creates and uses agents?</a:t>
            </a:r>
          </a:p>
          <a:p>
            <a:pPr marL="0" indent="0">
              <a:buNone/>
            </a:pPr>
            <a:r>
              <a:rPr lang="en-US" sz="2000"/>
              <a:t>A: </a:t>
            </a:r>
            <a:r>
              <a:rPr lang="en-US" sz="2000" b="0" i="0">
                <a:solidFill>
                  <a:srgbClr val="000000"/>
                </a:solidFill>
                <a:effectLst/>
              </a:rPr>
              <a:t>Admin controls will be in place to manage tenant-wide grounding. For more information, read </a:t>
            </a:r>
            <a:r>
              <a:rPr lang="en-US" sz="2000" b="0" i="0" u="sng" strike="noStrike">
                <a:solidFill>
                  <a:srgbClr val="467886"/>
                </a:solidFill>
                <a:effectLst/>
                <a:hlinkClick r:id="rId2"/>
              </a:rPr>
              <a:t>Manage Copilot agents in Integrated Apps - Microsoft 365 admin | Microsoft Learn</a:t>
            </a:r>
            <a:r>
              <a:rPr lang="en-US" sz="2000" b="0" i="0">
                <a:solidFill>
                  <a:srgbClr val="000000"/>
                </a:solidFill>
                <a:effectLst/>
              </a:rPr>
              <a:t>. </a:t>
            </a:r>
            <a:endParaRPr lang="en-US" sz="2000"/>
          </a:p>
        </p:txBody>
      </p:sp>
    </p:spTree>
    <p:extLst>
      <p:ext uri="{BB962C8B-B14F-4D97-AF65-F5344CB8AC3E}">
        <p14:creationId xmlns:p14="http://schemas.microsoft.com/office/powerpoint/2010/main" val="2029426140"/>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9C9D00-BF16-6D3A-2410-BC3B238236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B2DA31-3192-8D92-0B85-E63CF094D3CB}"/>
              </a:ext>
            </a:extLst>
          </p:cNvPr>
          <p:cNvSpPr>
            <a:spLocks noGrp="1"/>
          </p:cNvSpPr>
          <p:nvPr>
            <p:ph type="title"/>
          </p:nvPr>
        </p:nvSpPr>
        <p:spPr/>
        <p:txBody>
          <a:bodyPr/>
          <a:lstStyle/>
          <a:p>
            <a:r>
              <a:rPr lang="en-US">
                <a:cs typeface="Segoe Sans Display"/>
              </a:rPr>
              <a:t>Top 10 questions and answers 10</a:t>
            </a:r>
            <a:endParaRPr lang="en-US"/>
          </a:p>
        </p:txBody>
      </p:sp>
      <p:sp>
        <p:nvSpPr>
          <p:cNvPr id="3" name="Content Placeholder 2">
            <a:extLst>
              <a:ext uri="{FF2B5EF4-FFF2-40B4-BE49-F238E27FC236}">
                <a16:creationId xmlns:a16="http://schemas.microsoft.com/office/drawing/2014/main" id="{3B4C4023-195C-0AEA-B10B-5A74A764C518}"/>
              </a:ext>
            </a:extLst>
          </p:cNvPr>
          <p:cNvSpPr>
            <a:spLocks noGrp="1"/>
          </p:cNvSpPr>
          <p:nvPr>
            <p:ph sz="quarter" idx="10"/>
          </p:nvPr>
        </p:nvSpPr>
        <p:spPr>
          <a:xfrm>
            <a:off x="584200" y="1435100"/>
            <a:ext cx="11018838" cy="2566857"/>
          </a:xfrm>
        </p:spPr>
        <p:txBody>
          <a:bodyPr vert="horz" wrap="square" lIns="0" tIns="0" rIns="0" bIns="0" rtlCol="0" anchor="t">
            <a:spAutoFit/>
          </a:bodyPr>
          <a:lstStyle/>
          <a:p>
            <a:pPr marL="0" indent="0">
              <a:buNone/>
            </a:pPr>
            <a:r>
              <a:rPr lang="en-US" b="1">
                <a:cs typeface="Segoe Sans Display"/>
              </a:rPr>
              <a:t>Q: </a:t>
            </a:r>
            <a:r>
              <a:rPr lang="en-US" b="1">
                <a:ea typeface="+mn-lt"/>
                <a:cs typeface="+mn-lt"/>
              </a:rPr>
              <a:t>Will agents cost the same if accessed through Copilot Chat versus other surfaces?</a:t>
            </a:r>
            <a:endParaRPr lang="en-US" b="1"/>
          </a:p>
          <a:p>
            <a:pPr marL="0" indent="0">
              <a:buNone/>
            </a:pPr>
            <a:r>
              <a:rPr lang="en-US" sz="2000">
                <a:cs typeface="Segoe Sans Display"/>
              </a:rPr>
              <a:t>A: Yes. If the user does not have a Microsoft 365 Copilot license, agents will either deduct the same number of messages from your message pack or count the same number of messages at the same rate, irrespective of whether it is through the Microsoft 365 Copilot Chat experience or through the Copilot Studio standalone experience. </a:t>
            </a:r>
          </a:p>
          <a:p>
            <a:pPr marL="0" indent="0">
              <a:buNone/>
            </a:pPr>
            <a:r>
              <a:rPr lang="en-US" sz="2000">
                <a:cs typeface="Segoe Sans Display"/>
              </a:rPr>
              <a:t>If the user has a Microsoft 365 Copilot license, there will be no additional charge. </a:t>
            </a:r>
          </a:p>
        </p:txBody>
      </p:sp>
    </p:spTree>
    <p:extLst>
      <p:ext uri="{BB962C8B-B14F-4D97-AF65-F5344CB8AC3E}">
        <p14:creationId xmlns:p14="http://schemas.microsoft.com/office/powerpoint/2010/main" val="397661567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5289E25-531E-9535-7753-5FC3741D1AD2}"/>
              </a:ext>
              <a:ext uri="{C183D7F6-B498-43B3-948B-1728B52AA6E4}">
                <adec:decorative xmlns:adec="http://schemas.microsoft.com/office/drawing/2017/decorative" val="1"/>
              </a:ext>
            </a:extLst>
          </p:cNvPr>
          <p:cNvSpPr>
            <a:spLocks/>
          </p:cNvSpPr>
          <p:nvPr/>
        </p:nvSpPr>
        <p:spPr bwMode="auto">
          <a:xfrm>
            <a:off x="587375" y="1131887"/>
            <a:ext cx="11018520" cy="5127625"/>
          </a:xfrm>
          <a:prstGeom prst="roundRect">
            <a:avLst>
              <a:gd name="adj" fmla="val 2937"/>
            </a:avLst>
          </a:prstGeom>
          <a:solidFill>
            <a:srgbClr val="F4F3F5">
              <a:alpha val="90000"/>
            </a:srgbClr>
          </a:solidFill>
          <a:ln w="12700">
            <a:solidFill>
              <a:schemeClr val="bg1">
                <a:alpha val="50000"/>
              </a:schemeClr>
            </a:solid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err="1">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a:ea typeface="+mn-ea"/>
              <a:cs typeface="Segoe UI" panose="020B0502040204020203" pitchFamily="34" charset="0"/>
            </a:endParaRPr>
          </a:p>
        </p:txBody>
      </p:sp>
      <p:sp>
        <p:nvSpPr>
          <p:cNvPr id="60" name="Rectangle: Rounded Corners 43">
            <a:extLst>
              <a:ext uri="{FF2B5EF4-FFF2-40B4-BE49-F238E27FC236}">
                <a16:creationId xmlns:a16="http://schemas.microsoft.com/office/drawing/2014/main" id="{39AF62DB-59CF-3E3E-E747-2DA6866E4208}"/>
              </a:ext>
              <a:ext uri="{C183D7F6-B498-43B3-948B-1728B52AA6E4}">
                <adec:decorative xmlns:adec="http://schemas.microsoft.com/office/drawing/2017/decorative" val="1"/>
              </a:ext>
            </a:extLst>
          </p:cNvPr>
          <p:cNvSpPr>
            <a:spLocks/>
          </p:cNvSpPr>
          <p:nvPr/>
        </p:nvSpPr>
        <p:spPr bwMode="auto">
          <a:xfrm>
            <a:off x="727492" y="1285052"/>
            <a:ext cx="3485593" cy="3995562"/>
          </a:xfrm>
          <a:prstGeom prst="roundRect">
            <a:avLst>
              <a:gd name="adj" fmla="val 3093"/>
            </a:avLst>
          </a:prstGeom>
          <a:solidFill>
            <a:schemeClr val="bg1"/>
          </a:soli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a:ea typeface="+mn-ea"/>
              <a:cs typeface="Segoe UI" panose="020B0502040204020203" pitchFamily="34" charset="0"/>
            </a:endParaRPr>
          </a:p>
        </p:txBody>
      </p:sp>
      <p:sp>
        <p:nvSpPr>
          <p:cNvPr id="61" name="Rectangle: Rounded Corners 43">
            <a:extLst>
              <a:ext uri="{FF2B5EF4-FFF2-40B4-BE49-F238E27FC236}">
                <a16:creationId xmlns:a16="http://schemas.microsoft.com/office/drawing/2014/main" id="{92C55B9B-C3DD-4F3C-4EE0-8445C7F430A7}"/>
              </a:ext>
              <a:ext uri="{C183D7F6-B498-43B3-948B-1728B52AA6E4}">
                <adec:decorative xmlns:adec="http://schemas.microsoft.com/office/drawing/2017/decorative" val="1"/>
              </a:ext>
            </a:extLst>
          </p:cNvPr>
          <p:cNvSpPr>
            <a:spLocks/>
          </p:cNvSpPr>
          <p:nvPr/>
        </p:nvSpPr>
        <p:spPr bwMode="auto">
          <a:xfrm>
            <a:off x="4353202" y="1285052"/>
            <a:ext cx="3485593" cy="3995562"/>
          </a:xfrm>
          <a:prstGeom prst="roundRect">
            <a:avLst>
              <a:gd name="adj" fmla="val 3093"/>
            </a:avLst>
          </a:prstGeom>
          <a:solidFill>
            <a:schemeClr val="bg1"/>
          </a:soli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a:ea typeface="+mn-ea"/>
              <a:cs typeface="Segoe UI" panose="020B0502040204020203" pitchFamily="34" charset="0"/>
            </a:endParaRPr>
          </a:p>
        </p:txBody>
      </p:sp>
      <p:sp>
        <p:nvSpPr>
          <p:cNvPr id="62" name="Rectangle: Rounded Corners 43">
            <a:extLst>
              <a:ext uri="{FF2B5EF4-FFF2-40B4-BE49-F238E27FC236}">
                <a16:creationId xmlns:a16="http://schemas.microsoft.com/office/drawing/2014/main" id="{A0E9E02C-F4C6-C9B7-D63C-409E55301633}"/>
              </a:ext>
              <a:ext uri="{C183D7F6-B498-43B3-948B-1728B52AA6E4}">
                <adec:decorative xmlns:adec="http://schemas.microsoft.com/office/drawing/2017/decorative" val="1"/>
              </a:ext>
            </a:extLst>
          </p:cNvPr>
          <p:cNvSpPr>
            <a:spLocks/>
          </p:cNvSpPr>
          <p:nvPr/>
        </p:nvSpPr>
        <p:spPr bwMode="auto">
          <a:xfrm>
            <a:off x="7978913" y="1285052"/>
            <a:ext cx="3485593" cy="3995562"/>
          </a:xfrm>
          <a:prstGeom prst="roundRect">
            <a:avLst>
              <a:gd name="adj" fmla="val 3093"/>
            </a:avLst>
          </a:prstGeom>
          <a:solidFill>
            <a:schemeClr val="bg1"/>
          </a:soli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a:ea typeface="+mn-ea"/>
              <a:cs typeface="Segoe UI" panose="020B0502040204020203" pitchFamily="34" charset="0"/>
            </a:endParaRPr>
          </a:p>
        </p:txBody>
      </p:sp>
      <p:graphicFrame>
        <p:nvGraphicFramePr>
          <p:cNvPr id="13" name="think-cell data - do not delete" hidden="1">
            <a:extLst>
              <a:ext uri="{FF2B5EF4-FFF2-40B4-BE49-F238E27FC236}">
                <a16:creationId xmlns:a16="http://schemas.microsoft.com/office/drawing/2014/main" id="{E2789554-65E9-8E62-6FAE-8AB43E14694F}"/>
              </a:ext>
              <a:ext uri="{C183D7F6-B498-43B3-948B-1728B52AA6E4}">
                <adec:decorative xmlns:adec="http://schemas.microsoft.com/office/drawing/2017/decorative" val="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13" name="think-cell data - do not delete" hidden="1">
                        <a:extLst>
                          <a:ext uri="{FF2B5EF4-FFF2-40B4-BE49-F238E27FC236}">
                            <a16:creationId xmlns:a16="http://schemas.microsoft.com/office/drawing/2014/main" id="{E2789554-65E9-8E62-6FAE-8AB43E14694F}"/>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cxnSp>
        <p:nvCxnSpPr>
          <p:cNvPr id="88" name="Straight Connector 87">
            <a:extLst>
              <a:ext uri="{FF2B5EF4-FFF2-40B4-BE49-F238E27FC236}">
                <a16:creationId xmlns:a16="http://schemas.microsoft.com/office/drawing/2014/main" id="{E0F56A9B-6567-A664-1FF8-FF307B4C3BFC}"/>
              </a:ext>
              <a:ext uri="{C183D7F6-B498-43B3-948B-1728B52AA6E4}">
                <adec:decorative xmlns:adec="http://schemas.microsoft.com/office/drawing/2017/decorative" val="1"/>
              </a:ext>
            </a:extLst>
          </p:cNvPr>
          <p:cNvCxnSpPr>
            <a:cxnSpLocks/>
          </p:cNvCxnSpPr>
          <p:nvPr/>
        </p:nvCxnSpPr>
        <p:spPr>
          <a:xfrm>
            <a:off x="4587787" y="3310111"/>
            <a:ext cx="3016423"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9768C84D-7CE2-37FA-E6E2-31C025CAE891}"/>
              </a:ext>
              <a:ext uri="{C183D7F6-B498-43B3-948B-1728B52AA6E4}">
                <adec:decorative xmlns:adec="http://schemas.microsoft.com/office/drawing/2017/decorative" val="1"/>
              </a:ext>
            </a:extLst>
          </p:cNvPr>
          <p:cNvCxnSpPr>
            <a:cxnSpLocks/>
          </p:cNvCxnSpPr>
          <p:nvPr/>
        </p:nvCxnSpPr>
        <p:spPr>
          <a:xfrm>
            <a:off x="962077" y="3310111"/>
            <a:ext cx="3016423"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5BF1AB44-7D1C-41A8-FA88-A4ABF561A455}"/>
              </a:ext>
              <a:ext uri="{C183D7F6-B498-43B3-948B-1728B52AA6E4}">
                <adec:decorative xmlns:adec="http://schemas.microsoft.com/office/drawing/2017/decorative" val="1"/>
              </a:ext>
            </a:extLst>
          </p:cNvPr>
          <p:cNvCxnSpPr>
            <a:cxnSpLocks/>
          </p:cNvCxnSpPr>
          <p:nvPr/>
        </p:nvCxnSpPr>
        <p:spPr>
          <a:xfrm>
            <a:off x="962077" y="4366459"/>
            <a:ext cx="3016423"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C00D80FC-03E1-2286-F6DE-EBEC2314462B}"/>
              </a:ext>
              <a:ext uri="{C183D7F6-B498-43B3-948B-1728B52AA6E4}">
                <adec:decorative xmlns:adec="http://schemas.microsoft.com/office/drawing/2017/decorative" val="1"/>
              </a:ext>
            </a:extLst>
          </p:cNvPr>
          <p:cNvCxnSpPr>
            <a:cxnSpLocks/>
          </p:cNvCxnSpPr>
          <p:nvPr/>
        </p:nvCxnSpPr>
        <p:spPr>
          <a:xfrm>
            <a:off x="4587787" y="4366459"/>
            <a:ext cx="3016423"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CD8F3B01-B0BE-7D6B-325B-F258B63F8071}"/>
              </a:ext>
              <a:ext uri="{C183D7F6-B498-43B3-948B-1728B52AA6E4}">
                <adec:decorative xmlns:adec="http://schemas.microsoft.com/office/drawing/2017/decorative" val="1"/>
              </a:ext>
            </a:extLst>
          </p:cNvPr>
          <p:cNvCxnSpPr>
            <a:cxnSpLocks/>
          </p:cNvCxnSpPr>
          <p:nvPr/>
        </p:nvCxnSpPr>
        <p:spPr>
          <a:xfrm>
            <a:off x="8213498" y="4366459"/>
            <a:ext cx="3016423"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B491F56F-52F2-9C47-9CA2-43C67F5227C0}"/>
              </a:ext>
              <a:ext uri="{C183D7F6-B498-43B3-948B-1728B52AA6E4}">
                <adec:decorative xmlns:adec="http://schemas.microsoft.com/office/drawing/2017/decorative" val="1"/>
              </a:ext>
            </a:extLst>
          </p:cNvPr>
          <p:cNvCxnSpPr>
            <a:cxnSpLocks/>
          </p:cNvCxnSpPr>
          <p:nvPr/>
        </p:nvCxnSpPr>
        <p:spPr>
          <a:xfrm>
            <a:off x="8213498" y="3310111"/>
            <a:ext cx="3016423" cy="0"/>
          </a:xfrm>
          <a:prstGeom prst="line">
            <a:avLst/>
          </a:prstGeom>
          <a:ln w="635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0" name="Graphic 65">
            <a:extLst>
              <a:ext uri="{FF2B5EF4-FFF2-40B4-BE49-F238E27FC236}">
                <a16:creationId xmlns:a16="http://schemas.microsoft.com/office/drawing/2014/main" id="{39C3D2E1-2B5F-86C2-FCB3-C498F9A84ED5}"/>
              </a:ext>
              <a:ext uri="{C183D7F6-B498-43B3-948B-1728B52AA6E4}">
                <adec:decorative xmlns:adec="http://schemas.microsoft.com/office/drawing/2017/decorative" val="1"/>
              </a:ext>
            </a:extLst>
          </p:cNvPr>
          <p:cNvSpPr/>
          <p:nvPr/>
        </p:nvSpPr>
        <p:spPr>
          <a:xfrm>
            <a:off x="2290245" y="1491260"/>
            <a:ext cx="360086" cy="360084"/>
          </a:xfrm>
          <a:custGeom>
            <a:avLst/>
            <a:gdLst>
              <a:gd name="connsiteX0" fmla="*/ 249767 w 294807"/>
              <a:gd name="connsiteY0" fmla="*/ 0 h 294806"/>
              <a:gd name="connsiteX1" fmla="*/ 294807 w 294807"/>
              <a:gd name="connsiteY1" fmla="*/ 45040 h 294806"/>
              <a:gd name="connsiteX2" fmla="*/ 294807 w 294807"/>
              <a:gd name="connsiteY2" fmla="*/ 249767 h 294806"/>
              <a:gd name="connsiteX3" fmla="*/ 249767 w 294807"/>
              <a:gd name="connsiteY3" fmla="*/ 294807 h 294806"/>
              <a:gd name="connsiteX4" fmla="*/ 45040 w 294807"/>
              <a:gd name="connsiteY4" fmla="*/ 294807 h 294806"/>
              <a:gd name="connsiteX5" fmla="*/ 0 w 294807"/>
              <a:gd name="connsiteY5" fmla="*/ 249767 h 294806"/>
              <a:gd name="connsiteX6" fmla="*/ 0 w 294807"/>
              <a:gd name="connsiteY6" fmla="*/ 45040 h 294806"/>
              <a:gd name="connsiteX7" fmla="*/ 45040 w 294807"/>
              <a:gd name="connsiteY7" fmla="*/ 0 h 294806"/>
              <a:gd name="connsiteX8" fmla="*/ 249767 w 294807"/>
              <a:gd name="connsiteY8" fmla="*/ 0 h 294806"/>
              <a:gd name="connsiteX9" fmla="*/ 77796 w 294807"/>
              <a:gd name="connsiteY9" fmla="*/ 98318 h 294806"/>
              <a:gd name="connsiteX10" fmla="*/ 65513 w 294807"/>
              <a:gd name="connsiteY10" fmla="*/ 110536 h 294806"/>
              <a:gd name="connsiteX11" fmla="*/ 65513 w 294807"/>
              <a:gd name="connsiteY11" fmla="*/ 110553 h 294806"/>
              <a:gd name="connsiteX12" fmla="*/ 65513 w 294807"/>
              <a:gd name="connsiteY12" fmla="*/ 217125 h 294806"/>
              <a:gd name="connsiteX13" fmla="*/ 77796 w 294807"/>
              <a:gd name="connsiteY13" fmla="*/ 229343 h 294806"/>
              <a:gd name="connsiteX14" fmla="*/ 90080 w 294807"/>
              <a:gd name="connsiteY14" fmla="*/ 217125 h 294806"/>
              <a:gd name="connsiteX15" fmla="*/ 90080 w 294807"/>
              <a:gd name="connsiteY15" fmla="*/ 110553 h 294806"/>
              <a:gd name="connsiteX16" fmla="*/ 77813 w 294807"/>
              <a:gd name="connsiteY16" fmla="*/ 98318 h 294806"/>
              <a:gd name="connsiteX17" fmla="*/ 77796 w 294807"/>
              <a:gd name="connsiteY17" fmla="*/ 98318 h 294806"/>
              <a:gd name="connsiteX18" fmla="*/ 217011 w 294807"/>
              <a:gd name="connsiteY18" fmla="*/ 65562 h 294806"/>
              <a:gd name="connsiteX19" fmla="*/ 204727 w 294807"/>
              <a:gd name="connsiteY19" fmla="*/ 77516 h 294806"/>
              <a:gd name="connsiteX20" fmla="*/ 204727 w 294807"/>
              <a:gd name="connsiteY20" fmla="*/ 77518 h 294806"/>
              <a:gd name="connsiteX21" fmla="*/ 204727 w 294807"/>
              <a:gd name="connsiteY21" fmla="*/ 217404 h 294806"/>
              <a:gd name="connsiteX22" fmla="*/ 217011 w 294807"/>
              <a:gd name="connsiteY22" fmla="*/ 229360 h 294806"/>
              <a:gd name="connsiteX23" fmla="*/ 229294 w 294807"/>
              <a:gd name="connsiteY23" fmla="*/ 217405 h 294806"/>
              <a:gd name="connsiteX24" fmla="*/ 229294 w 294807"/>
              <a:gd name="connsiteY24" fmla="*/ 217404 h 294806"/>
              <a:gd name="connsiteX25" fmla="*/ 229294 w 294807"/>
              <a:gd name="connsiteY25" fmla="*/ 77518 h 294806"/>
              <a:gd name="connsiteX26" fmla="*/ 217012 w 294807"/>
              <a:gd name="connsiteY26" fmla="*/ 65562 h 294806"/>
              <a:gd name="connsiteX27" fmla="*/ 217011 w 294807"/>
              <a:gd name="connsiteY27" fmla="*/ 65562 h 294806"/>
              <a:gd name="connsiteX28" fmla="*/ 146994 w 294807"/>
              <a:gd name="connsiteY28" fmla="*/ 147404 h 294806"/>
              <a:gd name="connsiteX29" fmla="*/ 135120 w 294807"/>
              <a:gd name="connsiteY29" fmla="*/ 159425 h 294806"/>
              <a:gd name="connsiteX30" fmla="*/ 135693 w 294807"/>
              <a:gd name="connsiteY30" fmla="*/ 217518 h 294806"/>
              <a:gd name="connsiteX31" fmla="*/ 147811 w 294807"/>
              <a:gd name="connsiteY31" fmla="*/ 229311 h 294806"/>
              <a:gd name="connsiteX32" fmla="*/ 147813 w 294807"/>
              <a:gd name="connsiteY32" fmla="*/ 229311 h 294806"/>
              <a:gd name="connsiteX33" fmla="*/ 159687 w 294807"/>
              <a:gd name="connsiteY33" fmla="*/ 217289 h 294806"/>
              <a:gd name="connsiteX34" fmla="*/ 159114 w 294807"/>
              <a:gd name="connsiteY34" fmla="*/ 159179 h 294806"/>
              <a:gd name="connsiteX35" fmla="*/ 146994 w 294807"/>
              <a:gd name="connsiteY35" fmla="*/ 147404 h 29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94807" h="294806">
                <a:moveTo>
                  <a:pt x="249767" y="0"/>
                </a:moveTo>
                <a:cubicBezTo>
                  <a:pt x="274642" y="0"/>
                  <a:pt x="294807" y="20165"/>
                  <a:pt x="294807" y="45040"/>
                </a:cubicBezTo>
                <a:lnTo>
                  <a:pt x="294807" y="249767"/>
                </a:lnTo>
                <a:cubicBezTo>
                  <a:pt x="294807" y="274642"/>
                  <a:pt x="274642" y="294807"/>
                  <a:pt x="249767" y="294807"/>
                </a:cubicBezTo>
                <a:lnTo>
                  <a:pt x="45040" y="294807"/>
                </a:lnTo>
                <a:cubicBezTo>
                  <a:pt x="20165" y="294807"/>
                  <a:pt x="0" y="274642"/>
                  <a:pt x="0" y="249767"/>
                </a:cubicBezTo>
                <a:lnTo>
                  <a:pt x="0" y="45040"/>
                </a:lnTo>
                <a:cubicBezTo>
                  <a:pt x="0" y="20165"/>
                  <a:pt x="20165" y="0"/>
                  <a:pt x="45040" y="0"/>
                </a:cubicBezTo>
                <a:lnTo>
                  <a:pt x="249767" y="0"/>
                </a:lnTo>
                <a:close/>
                <a:moveTo>
                  <a:pt x="77796" y="98318"/>
                </a:moveTo>
                <a:cubicBezTo>
                  <a:pt x="71030" y="98300"/>
                  <a:pt x="65531" y="103770"/>
                  <a:pt x="65513" y="110536"/>
                </a:cubicBezTo>
                <a:cubicBezTo>
                  <a:pt x="65513" y="110542"/>
                  <a:pt x="65513" y="110547"/>
                  <a:pt x="65513" y="110553"/>
                </a:cubicBezTo>
                <a:lnTo>
                  <a:pt x="65513" y="217125"/>
                </a:lnTo>
                <a:cubicBezTo>
                  <a:pt x="65513" y="223873"/>
                  <a:pt x="71016" y="229343"/>
                  <a:pt x="77796" y="229343"/>
                </a:cubicBezTo>
                <a:cubicBezTo>
                  <a:pt x="84577" y="229343"/>
                  <a:pt x="90080" y="223873"/>
                  <a:pt x="90080" y="217125"/>
                </a:cubicBezTo>
                <a:lnTo>
                  <a:pt x="90080" y="110553"/>
                </a:lnTo>
                <a:cubicBezTo>
                  <a:pt x="90071" y="103787"/>
                  <a:pt x="84579" y="98309"/>
                  <a:pt x="77813" y="98318"/>
                </a:cubicBezTo>
                <a:cubicBezTo>
                  <a:pt x="77807" y="98318"/>
                  <a:pt x="77802" y="98318"/>
                  <a:pt x="77796" y="98318"/>
                </a:cubicBezTo>
                <a:close/>
                <a:moveTo>
                  <a:pt x="217011" y="65562"/>
                </a:moveTo>
                <a:cubicBezTo>
                  <a:pt x="210317" y="65471"/>
                  <a:pt x="204819" y="70823"/>
                  <a:pt x="204727" y="77516"/>
                </a:cubicBezTo>
                <a:cubicBezTo>
                  <a:pt x="204727" y="77516"/>
                  <a:pt x="204727" y="77517"/>
                  <a:pt x="204727" y="77518"/>
                </a:cubicBezTo>
                <a:lnTo>
                  <a:pt x="204727" y="217404"/>
                </a:lnTo>
                <a:cubicBezTo>
                  <a:pt x="204727" y="224004"/>
                  <a:pt x="210230" y="229360"/>
                  <a:pt x="217011" y="229360"/>
                </a:cubicBezTo>
                <a:cubicBezTo>
                  <a:pt x="223704" y="229452"/>
                  <a:pt x="229203" y="224099"/>
                  <a:pt x="229294" y="217405"/>
                </a:cubicBezTo>
                <a:cubicBezTo>
                  <a:pt x="229294" y="217405"/>
                  <a:pt x="229294" y="217404"/>
                  <a:pt x="229294" y="217404"/>
                </a:cubicBezTo>
                <a:lnTo>
                  <a:pt x="229294" y="77518"/>
                </a:lnTo>
                <a:cubicBezTo>
                  <a:pt x="229204" y="70825"/>
                  <a:pt x="223706" y="65472"/>
                  <a:pt x="217012" y="65562"/>
                </a:cubicBezTo>
                <a:cubicBezTo>
                  <a:pt x="217012" y="65562"/>
                  <a:pt x="217011" y="65562"/>
                  <a:pt x="217011" y="65562"/>
                </a:cubicBezTo>
                <a:close/>
                <a:moveTo>
                  <a:pt x="146994" y="147404"/>
                </a:moveTo>
                <a:cubicBezTo>
                  <a:pt x="140397" y="147449"/>
                  <a:pt x="135084" y="152828"/>
                  <a:pt x="135120" y="159425"/>
                </a:cubicBezTo>
                <a:lnTo>
                  <a:pt x="135693" y="217518"/>
                </a:lnTo>
                <a:cubicBezTo>
                  <a:pt x="135783" y="224120"/>
                  <a:pt x="141208" y="229401"/>
                  <a:pt x="147811" y="229311"/>
                </a:cubicBezTo>
                <a:cubicBezTo>
                  <a:pt x="147811" y="229311"/>
                  <a:pt x="147813" y="229311"/>
                  <a:pt x="147813" y="229311"/>
                </a:cubicBezTo>
                <a:cubicBezTo>
                  <a:pt x="154410" y="229265"/>
                  <a:pt x="159723" y="223886"/>
                  <a:pt x="159687" y="217289"/>
                </a:cubicBezTo>
                <a:lnTo>
                  <a:pt x="159114" y="159179"/>
                </a:lnTo>
                <a:cubicBezTo>
                  <a:pt x="159016" y="152582"/>
                  <a:pt x="153591" y="147312"/>
                  <a:pt x="146994" y="147404"/>
                </a:cubicBezTo>
                <a:close/>
              </a:path>
            </a:pathLst>
          </a:cu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kern="0">
              <a:solidFill>
                <a:srgbClr val="FFFFFF"/>
              </a:solidFill>
              <a:latin typeface="Segoe UI Semibold" panose="020B0502040204020203" pitchFamily="34" charset="0"/>
              <a:cs typeface="Segoe UI Semibold" panose="020B0502040204020203" pitchFamily="34" charset="0"/>
            </a:endParaRPr>
          </a:p>
        </p:txBody>
      </p:sp>
      <p:sp>
        <p:nvSpPr>
          <p:cNvPr id="103" name="Graphic 69">
            <a:extLst>
              <a:ext uri="{FF2B5EF4-FFF2-40B4-BE49-F238E27FC236}">
                <a16:creationId xmlns:a16="http://schemas.microsoft.com/office/drawing/2014/main" id="{316BD2B4-F23E-218A-85DC-CC84CDEEC964}"/>
              </a:ext>
              <a:ext uri="{C183D7F6-B498-43B3-948B-1728B52AA6E4}">
                <adec:decorative xmlns:adec="http://schemas.microsoft.com/office/drawing/2017/decorative" val="1"/>
              </a:ext>
            </a:extLst>
          </p:cNvPr>
          <p:cNvSpPr/>
          <p:nvPr/>
        </p:nvSpPr>
        <p:spPr>
          <a:xfrm>
            <a:off x="5920611" y="1510450"/>
            <a:ext cx="350774" cy="348828"/>
          </a:xfrm>
          <a:custGeom>
            <a:avLst/>
            <a:gdLst>
              <a:gd name="connsiteX0" fmla="*/ 232137 w 404766"/>
              <a:gd name="connsiteY0" fmla="*/ 59861 h 402521"/>
              <a:gd name="connsiteX1" fmla="*/ 330549 w 404766"/>
              <a:gd name="connsiteY1" fmla="*/ 158253 h 402521"/>
              <a:gd name="connsiteX2" fmla="*/ 311842 w 404766"/>
              <a:gd name="connsiteY2" fmla="*/ 176959 h 402521"/>
              <a:gd name="connsiteX3" fmla="*/ 175416 w 404766"/>
              <a:gd name="connsiteY3" fmla="*/ 292449 h 402521"/>
              <a:gd name="connsiteX4" fmla="*/ 175416 w 404766"/>
              <a:gd name="connsiteY4" fmla="*/ 313386 h 402521"/>
              <a:gd name="connsiteX5" fmla="*/ 137303 w 404766"/>
              <a:gd name="connsiteY5" fmla="*/ 351498 h 402521"/>
              <a:gd name="connsiteX6" fmla="*/ 117858 w 404766"/>
              <a:gd name="connsiteY6" fmla="*/ 362776 h 402521"/>
              <a:gd name="connsiteX7" fmla="*/ 18397 w 404766"/>
              <a:gd name="connsiteY7" fmla="*/ 389902 h 402521"/>
              <a:gd name="connsiteX8" fmla="*/ 507 w 404766"/>
              <a:gd name="connsiteY8" fmla="*/ 379639 h 402521"/>
              <a:gd name="connsiteX9" fmla="*/ 507 w 404766"/>
              <a:gd name="connsiteY9" fmla="*/ 372013 h 402521"/>
              <a:gd name="connsiteX10" fmla="*/ 27614 w 404766"/>
              <a:gd name="connsiteY10" fmla="*/ 272532 h 402521"/>
              <a:gd name="connsiteX11" fmla="*/ 38892 w 404766"/>
              <a:gd name="connsiteY11" fmla="*/ 253086 h 402521"/>
              <a:gd name="connsiteX12" fmla="*/ 232137 w 404766"/>
              <a:gd name="connsiteY12" fmla="*/ 59861 h 402521"/>
              <a:gd name="connsiteX13" fmla="*/ 370022 w 404766"/>
              <a:gd name="connsiteY13" fmla="*/ 20387 h 402521"/>
              <a:gd name="connsiteX14" fmla="*/ 370022 w 404766"/>
              <a:gd name="connsiteY14" fmla="*/ 118779 h 402521"/>
              <a:gd name="connsiteX15" fmla="*/ 351160 w 404766"/>
              <a:gd name="connsiteY15" fmla="*/ 137641 h 402521"/>
              <a:gd name="connsiteX16" fmla="*/ 252749 w 404766"/>
              <a:gd name="connsiteY16" fmla="*/ 39249 h 402521"/>
              <a:gd name="connsiteX17" fmla="*/ 271611 w 404766"/>
              <a:gd name="connsiteY17" fmla="*/ 20387 h 402521"/>
              <a:gd name="connsiteX18" fmla="*/ 370005 w 404766"/>
              <a:gd name="connsiteY18" fmla="*/ 20369 h 402521"/>
              <a:gd name="connsiteX19" fmla="*/ 370022 w 404766"/>
              <a:gd name="connsiteY19" fmla="*/ 20387 h 402521"/>
              <a:gd name="connsiteX20" fmla="*/ 238748 w 404766"/>
              <a:gd name="connsiteY20" fmla="*/ 234361 h 402521"/>
              <a:gd name="connsiteX21" fmla="*/ 212190 w 404766"/>
              <a:gd name="connsiteY21" fmla="*/ 282522 h 402521"/>
              <a:gd name="connsiteX22" fmla="*/ 210728 w 404766"/>
              <a:gd name="connsiteY22" fmla="*/ 282915 h 402521"/>
              <a:gd name="connsiteX23" fmla="*/ 199372 w 404766"/>
              <a:gd name="connsiteY23" fmla="*/ 285715 h 402521"/>
              <a:gd name="connsiteX24" fmla="*/ 199489 w 404766"/>
              <a:gd name="connsiteY24" fmla="*/ 320853 h 402521"/>
              <a:gd name="connsiteX25" fmla="*/ 209989 w 404766"/>
              <a:gd name="connsiteY25" fmla="*/ 323380 h 402521"/>
              <a:gd name="connsiteX26" fmla="*/ 238690 w 404766"/>
              <a:gd name="connsiteY26" fmla="*/ 370296 h 402521"/>
              <a:gd name="connsiteX27" fmla="*/ 238184 w 404766"/>
              <a:gd name="connsiteY27" fmla="*/ 372188 h 402521"/>
              <a:gd name="connsiteX28" fmla="*/ 234548 w 404766"/>
              <a:gd name="connsiteY28" fmla="*/ 384477 h 402521"/>
              <a:gd name="connsiteX29" fmla="*/ 263405 w 404766"/>
              <a:gd name="connsiteY29" fmla="*/ 402386 h 402521"/>
              <a:gd name="connsiteX30" fmla="*/ 273011 w 404766"/>
              <a:gd name="connsiteY30" fmla="*/ 392313 h 402521"/>
              <a:gd name="connsiteX31" fmla="*/ 327992 w 404766"/>
              <a:gd name="connsiteY31" fmla="*/ 390923 h 402521"/>
              <a:gd name="connsiteX32" fmla="*/ 329382 w 404766"/>
              <a:gd name="connsiteY32" fmla="*/ 392313 h 402521"/>
              <a:gd name="connsiteX33" fmla="*/ 339066 w 404766"/>
              <a:gd name="connsiteY33" fmla="*/ 402522 h 402521"/>
              <a:gd name="connsiteX34" fmla="*/ 367903 w 404766"/>
              <a:gd name="connsiteY34" fmla="*/ 384769 h 402521"/>
              <a:gd name="connsiteX35" fmla="*/ 364053 w 404766"/>
              <a:gd name="connsiteY35" fmla="*/ 371429 h 402521"/>
              <a:gd name="connsiteX36" fmla="*/ 390640 w 404766"/>
              <a:gd name="connsiteY36" fmla="*/ 323283 h 402521"/>
              <a:gd name="connsiteX37" fmla="*/ 392092 w 404766"/>
              <a:gd name="connsiteY37" fmla="*/ 322894 h 402521"/>
              <a:gd name="connsiteX38" fmla="*/ 403429 w 404766"/>
              <a:gd name="connsiteY38" fmla="*/ 320094 h 402521"/>
              <a:gd name="connsiteX39" fmla="*/ 403312 w 404766"/>
              <a:gd name="connsiteY39" fmla="*/ 284937 h 402521"/>
              <a:gd name="connsiteX40" fmla="*/ 392812 w 404766"/>
              <a:gd name="connsiteY40" fmla="*/ 282410 h 402521"/>
              <a:gd name="connsiteX41" fmla="*/ 364111 w 404766"/>
              <a:gd name="connsiteY41" fmla="*/ 235494 h 402521"/>
              <a:gd name="connsiteX42" fmla="*/ 364616 w 404766"/>
              <a:gd name="connsiteY42" fmla="*/ 233602 h 402521"/>
              <a:gd name="connsiteX43" fmla="*/ 368253 w 404766"/>
              <a:gd name="connsiteY43" fmla="*/ 221352 h 402521"/>
              <a:gd name="connsiteX44" fmla="*/ 339396 w 404766"/>
              <a:gd name="connsiteY44" fmla="*/ 203404 h 402521"/>
              <a:gd name="connsiteX45" fmla="*/ 329810 w 404766"/>
              <a:gd name="connsiteY45" fmla="*/ 213496 h 402521"/>
              <a:gd name="connsiteX46" fmla="*/ 274829 w 404766"/>
              <a:gd name="connsiteY46" fmla="*/ 214906 h 402521"/>
              <a:gd name="connsiteX47" fmla="*/ 273419 w 404766"/>
              <a:gd name="connsiteY47" fmla="*/ 213496 h 402521"/>
              <a:gd name="connsiteX48" fmla="*/ 263735 w 404766"/>
              <a:gd name="connsiteY48" fmla="*/ 203288 h 402521"/>
              <a:gd name="connsiteX49" fmla="*/ 234898 w 404766"/>
              <a:gd name="connsiteY49" fmla="*/ 221021 h 402521"/>
              <a:gd name="connsiteX50" fmla="*/ 238748 w 404766"/>
              <a:gd name="connsiteY50" fmla="*/ 234361 h 402521"/>
              <a:gd name="connsiteX51" fmla="*/ 301381 w 404766"/>
              <a:gd name="connsiteY51" fmla="*/ 332092 h 402521"/>
              <a:gd name="connsiteX52" fmla="*/ 273186 w 404766"/>
              <a:gd name="connsiteY52" fmla="*/ 302924 h 402521"/>
              <a:gd name="connsiteX53" fmla="*/ 301381 w 404766"/>
              <a:gd name="connsiteY53" fmla="*/ 273757 h 402521"/>
              <a:gd name="connsiteX54" fmla="*/ 329576 w 404766"/>
              <a:gd name="connsiteY54" fmla="*/ 302924 h 402521"/>
              <a:gd name="connsiteX55" fmla="*/ 301381 w 404766"/>
              <a:gd name="connsiteY55" fmla="*/ 332092 h 40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04766" h="402521">
                <a:moveTo>
                  <a:pt x="232137" y="59861"/>
                </a:moveTo>
                <a:lnTo>
                  <a:pt x="330549" y="158253"/>
                </a:lnTo>
                <a:lnTo>
                  <a:pt x="311842" y="176959"/>
                </a:lnTo>
                <a:cubicBezTo>
                  <a:pt x="242278" y="171178"/>
                  <a:pt x="181197" y="222884"/>
                  <a:pt x="175416" y="292449"/>
                </a:cubicBezTo>
                <a:cubicBezTo>
                  <a:pt x="174836" y="299416"/>
                  <a:pt x="174836" y="306418"/>
                  <a:pt x="175416" y="313386"/>
                </a:cubicBezTo>
                <a:lnTo>
                  <a:pt x="137303" y="351498"/>
                </a:lnTo>
                <a:cubicBezTo>
                  <a:pt x="131915" y="356886"/>
                  <a:pt x="125212" y="360775"/>
                  <a:pt x="117858" y="362776"/>
                </a:cubicBezTo>
                <a:lnTo>
                  <a:pt x="18397" y="389902"/>
                </a:lnTo>
                <a:cubicBezTo>
                  <a:pt x="10622" y="392008"/>
                  <a:pt x="2613" y="387413"/>
                  <a:pt x="507" y="379639"/>
                </a:cubicBezTo>
                <a:cubicBezTo>
                  <a:pt x="-169" y="377142"/>
                  <a:pt x="-169" y="374509"/>
                  <a:pt x="507" y="372013"/>
                </a:cubicBezTo>
                <a:lnTo>
                  <a:pt x="27614" y="272532"/>
                </a:lnTo>
                <a:cubicBezTo>
                  <a:pt x="29615" y="265177"/>
                  <a:pt x="33503" y="258475"/>
                  <a:pt x="38892" y="253086"/>
                </a:cubicBezTo>
                <a:lnTo>
                  <a:pt x="232137" y="59861"/>
                </a:lnTo>
                <a:close/>
                <a:moveTo>
                  <a:pt x="370022" y="20387"/>
                </a:moveTo>
                <a:cubicBezTo>
                  <a:pt x="397181" y="47562"/>
                  <a:pt x="397181" y="91604"/>
                  <a:pt x="370022" y="118779"/>
                </a:cubicBezTo>
                <a:lnTo>
                  <a:pt x="351160" y="137641"/>
                </a:lnTo>
                <a:lnTo>
                  <a:pt x="252749" y="39249"/>
                </a:lnTo>
                <a:lnTo>
                  <a:pt x="271611" y="20387"/>
                </a:lnTo>
                <a:cubicBezTo>
                  <a:pt x="298775" y="-6789"/>
                  <a:pt x="342828" y="-6797"/>
                  <a:pt x="370005" y="20369"/>
                </a:cubicBezTo>
                <a:cubicBezTo>
                  <a:pt x="370010" y="20375"/>
                  <a:pt x="370016" y="20381"/>
                  <a:pt x="370022" y="20387"/>
                </a:cubicBezTo>
                <a:close/>
                <a:moveTo>
                  <a:pt x="238748" y="234361"/>
                </a:moveTo>
                <a:cubicBezTo>
                  <a:pt x="244714" y="254994"/>
                  <a:pt x="232823" y="276557"/>
                  <a:pt x="212190" y="282522"/>
                </a:cubicBezTo>
                <a:cubicBezTo>
                  <a:pt x="211706" y="282662"/>
                  <a:pt x="211218" y="282795"/>
                  <a:pt x="210728" y="282915"/>
                </a:cubicBezTo>
                <a:lnTo>
                  <a:pt x="199372" y="285715"/>
                </a:lnTo>
                <a:cubicBezTo>
                  <a:pt x="197552" y="297361"/>
                  <a:pt x="197591" y="309220"/>
                  <a:pt x="199489" y="320853"/>
                </a:cubicBezTo>
                <a:lnTo>
                  <a:pt x="209989" y="323380"/>
                </a:lnTo>
                <a:cubicBezTo>
                  <a:pt x="230871" y="328411"/>
                  <a:pt x="243720" y="349415"/>
                  <a:pt x="238690" y="370296"/>
                </a:cubicBezTo>
                <a:cubicBezTo>
                  <a:pt x="238538" y="370931"/>
                  <a:pt x="238369" y="371561"/>
                  <a:pt x="238184" y="372188"/>
                </a:cubicBezTo>
                <a:lnTo>
                  <a:pt x="234548" y="384477"/>
                </a:lnTo>
                <a:cubicBezTo>
                  <a:pt x="243104" y="391983"/>
                  <a:pt x="252827" y="398069"/>
                  <a:pt x="263405" y="402386"/>
                </a:cubicBezTo>
                <a:lnTo>
                  <a:pt x="273011" y="392313"/>
                </a:lnTo>
                <a:cubicBezTo>
                  <a:pt x="287810" y="376747"/>
                  <a:pt x="312426" y="376125"/>
                  <a:pt x="327992" y="390923"/>
                </a:cubicBezTo>
                <a:cubicBezTo>
                  <a:pt x="328466" y="391374"/>
                  <a:pt x="328931" y="391839"/>
                  <a:pt x="329382" y="392313"/>
                </a:cubicBezTo>
                <a:lnTo>
                  <a:pt x="339066" y="402522"/>
                </a:lnTo>
                <a:cubicBezTo>
                  <a:pt x="349595" y="398240"/>
                  <a:pt x="359339" y="392241"/>
                  <a:pt x="367903" y="384769"/>
                </a:cubicBezTo>
                <a:lnTo>
                  <a:pt x="364053" y="371429"/>
                </a:lnTo>
                <a:cubicBezTo>
                  <a:pt x="358098" y="350792"/>
                  <a:pt x="370003" y="329237"/>
                  <a:pt x="390640" y="323283"/>
                </a:cubicBezTo>
                <a:cubicBezTo>
                  <a:pt x="391122" y="323145"/>
                  <a:pt x="391606" y="323015"/>
                  <a:pt x="392092" y="322894"/>
                </a:cubicBezTo>
                <a:lnTo>
                  <a:pt x="403429" y="320094"/>
                </a:lnTo>
                <a:cubicBezTo>
                  <a:pt x="405251" y="308443"/>
                  <a:pt x="405212" y="296575"/>
                  <a:pt x="403312" y="284937"/>
                </a:cubicBezTo>
                <a:lnTo>
                  <a:pt x="392812" y="282410"/>
                </a:lnTo>
                <a:cubicBezTo>
                  <a:pt x="371930" y="277379"/>
                  <a:pt x="359080" y="256375"/>
                  <a:pt x="364111" y="235494"/>
                </a:cubicBezTo>
                <a:cubicBezTo>
                  <a:pt x="364263" y="234859"/>
                  <a:pt x="364432" y="234229"/>
                  <a:pt x="364616" y="233602"/>
                </a:cubicBezTo>
                <a:lnTo>
                  <a:pt x="368253" y="221352"/>
                </a:lnTo>
                <a:cubicBezTo>
                  <a:pt x="359697" y="213807"/>
                  <a:pt x="349945" y="207742"/>
                  <a:pt x="339396" y="203404"/>
                </a:cubicBezTo>
                <a:lnTo>
                  <a:pt x="329810" y="213496"/>
                </a:lnTo>
                <a:cubicBezTo>
                  <a:pt x="315016" y="229068"/>
                  <a:pt x="290400" y="229700"/>
                  <a:pt x="274829" y="214906"/>
                </a:cubicBezTo>
                <a:cubicBezTo>
                  <a:pt x="274347" y="214449"/>
                  <a:pt x="273876" y="213978"/>
                  <a:pt x="273419" y="213496"/>
                </a:cubicBezTo>
                <a:lnTo>
                  <a:pt x="263735" y="203288"/>
                </a:lnTo>
                <a:cubicBezTo>
                  <a:pt x="253157" y="207565"/>
                  <a:pt x="243435" y="213593"/>
                  <a:pt x="234898" y="221021"/>
                </a:cubicBezTo>
                <a:lnTo>
                  <a:pt x="238748" y="234361"/>
                </a:lnTo>
                <a:close/>
                <a:moveTo>
                  <a:pt x="301381" y="332092"/>
                </a:moveTo>
                <a:cubicBezTo>
                  <a:pt x="285825" y="332092"/>
                  <a:pt x="273186" y="319025"/>
                  <a:pt x="273186" y="302924"/>
                </a:cubicBezTo>
                <a:cubicBezTo>
                  <a:pt x="273186" y="286804"/>
                  <a:pt x="285825" y="273757"/>
                  <a:pt x="301381" y="273757"/>
                </a:cubicBezTo>
                <a:cubicBezTo>
                  <a:pt x="316937" y="273757"/>
                  <a:pt x="329576" y="286804"/>
                  <a:pt x="329576" y="302924"/>
                </a:cubicBezTo>
                <a:cubicBezTo>
                  <a:pt x="329576" y="319025"/>
                  <a:pt x="316937" y="332092"/>
                  <a:pt x="301381" y="332092"/>
                </a:cubicBezTo>
                <a:close/>
              </a:path>
            </a:pathLst>
          </a:cu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kern="0">
              <a:solidFill>
                <a:srgbClr val="FFFFFF"/>
              </a:solidFill>
              <a:latin typeface="Segoe UI Semibold" panose="020B0502040204020203" pitchFamily="34" charset="0"/>
              <a:cs typeface="Segoe UI Semibold" panose="020B0502040204020203" pitchFamily="34" charset="0"/>
            </a:endParaRPr>
          </a:p>
        </p:txBody>
      </p:sp>
      <p:grpSp>
        <p:nvGrpSpPr>
          <p:cNvPr id="106" name="Group 105">
            <a:extLst>
              <a:ext uri="{FF2B5EF4-FFF2-40B4-BE49-F238E27FC236}">
                <a16:creationId xmlns:a16="http://schemas.microsoft.com/office/drawing/2014/main" id="{99DF25DD-F847-862F-B6EC-368F83AF088C}"/>
              </a:ext>
              <a:ext uri="{C183D7F6-B498-43B3-948B-1728B52AA6E4}">
                <adec:decorative xmlns:adec="http://schemas.microsoft.com/office/drawing/2017/decorative" val="1"/>
              </a:ext>
            </a:extLst>
          </p:cNvPr>
          <p:cNvGrpSpPr/>
          <p:nvPr/>
        </p:nvGrpSpPr>
        <p:grpSpPr>
          <a:xfrm>
            <a:off x="9521123" y="1479645"/>
            <a:ext cx="401173" cy="401173"/>
            <a:chOff x="9525301" y="2407512"/>
            <a:chExt cx="401173" cy="401173"/>
          </a:xfrm>
          <a:gradFill>
            <a:gsLst>
              <a:gs pos="0">
                <a:srgbClr val="CA5BCD"/>
              </a:gs>
              <a:gs pos="100000">
                <a:srgbClr val="0070C0"/>
              </a:gs>
            </a:gsLst>
            <a:lin ang="2700000" scaled="1"/>
          </a:gradFill>
        </p:grpSpPr>
        <p:sp>
          <p:nvSpPr>
            <p:cNvPr id="107" name="Freeform: Shape 106">
              <a:extLst>
                <a:ext uri="{FF2B5EF4-FFF2-40B4-BE49-F238E27FC236}">
                  <a16:creationId xmlns:a16="http://schemas.microsoft.com/office/drawing/2014/main" id="{468FDD84-22A3-C8BF-E6F0-A87B6AC294BC}"/>
                </a:ext>
              </a:extLst>
            </p:cNvPr>
            <p:cNvSpPr/>
            <p:nvPr/>
          </p:nvSpPr>
          <p:spPr>
            <a:xfrm>
              <a:off x="9525301" y="2407512"/>
              <a:ext cx="401173" cy="401173"/>
            </a:xfrm>
            <a:custGeom>
              <a:avLst/>
              <a:gdLst>
                <a:gd name="connsiteX0" fmla="*/ 0 w 401173"/>
                <a:gd name="connsiteY0" fmla="*/ 16716 h 401173"/>
                <a:gd name="connsiteX1" fmla="*/ 16716 w 401173"/>
                <a:gd name="connsiteY1" fmla="*/ 0 h 401173"/>
                <a:gd name="connsiteX2" fmla="*/ 33431 w 401173"/>
                <a:gd name="connsiteY2" fmla="*/ 16716 h 401173"/>
                <a:gd name="connsiteX3" fmla="*/ 33431 w 401173"/>
                <a:gd name="connsiteY3" fmla="*/ 367742 h 401173"/>
                <a:gd name="connsiteX4" fmla="*/ 384458 w 401173"/>
                <a:gd name="connsiteY4" fmla="*/ 367742 h 401173"/>
                <a:gd name="connsiteX5" fmla="*/ 401174 w 401173"/>
                <a:gd name="connsiteY5" fmla="*/ 384458 h 401173"/>
                <a:gd name="connsiteX6" fmla="*/ 384458 w 401173"/>
                <a:gd name="connsiteY6" fmla="*/ 401174 h 401173"/>
                <a:gd name="connsiteX7" fmla="*/ 16716 w 401173"/>
                <a:gd name="connsiteY7" fmla="*/ 401174 h 401173"/>
                <a:gd name="connsiteX8" fmla="*/ 0 w 401173"/>
                <a:gd name="connsiteY8" fmla="*/ 384458 h 401173"/>
                <a:gd name="connsiteX9" fmla="*/ 0 w 401173"/>
                <a:gd name="connsiteY9" fmla="*/ 16716 h 40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173" h="401173">
                  <a:moveTo>
                    <a:pt x="0" y="16716"/>
                  </a:moveTo>
                  <a:cubicBezTo>
                    <a:pt x="0" y="7484"/>
                    <a:pt x="7484" y="0"/>
                    <a:pt x="16716" y="0"/>
                  </a:cubicBezTo>
                  <a:cubicBezTo>
                    <a:pt x="25947" y="0"/>
                    <a:pt x="33431" y="7484"/>
                    <a:pt x="33431" y="16716"/>
                  </a:cubicBezTo>
                  <a:lnTo>
                    <a:pt x="33431" y="367742"/>
                  </a:lnTo>
                  <a:lnTo>
                    <a:pt x="384458" y="367742"/>
                  </a:lnTo>
                  <a:cubicBezTo>
                    <a:pt x="393689" y="367742"/>
                    <a:pt x="401174" y="375227"/>
                    <a:pt x="401174" y="384458"/>
                  </a:cubicBezTo>
                  <a:cubicBezTo>
                    <a:pt x="401174" y="393689"/>
                    <a:pt x="393689" y="401174"/>
                    <a:pt x="384458" y="401174"/>
                  </a:cubicBezTo>
                  <a:lnTo>
                    <a:pt x="16716" y="401174"/>
                  </a:lnTo>
                  <a:cubicBezTo>
                    <a:pt x="7484" y="401174"/>
                    <a:pt x="0" y="393689"/>
                    <a:pt x="0" y="384458"/>
                  </a:cubicBezTo>
                  <a:lnTo>
                    <a:pt x="0" y="16716"/>
                  </a:lnTo>
                  <a:close/>
                </a:path>
              </a:pathLst>
            </a:cu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kern="0">
                <a:solidFill>
                  <a:srgbClr val="FFFFFF"/>
                </a:solidFill>
                <a:latin typeface="Segoe UI Semibold" panose="020B0502040204020203" pitchFamily="34" charset="0"/>
                <a:cs typeface="Segoe UI Semibold" panose="020B0502040204020203" pitchFamily="34" charset="0"/>
              </a:endParaRPr>
            </a:p>
          </p:txBody>
        </p:sp>
        <p:sp>
          <p:nvSpPr>
            <p:cNvPr id="108" name="Freeform: Shape 107">
              <a:extLst>
                <a:ext uri="{FF2B5EF4-FFF2-40B4-BE49-F238E27FC236}">
                  <a16:creationId xmlns:a16="http://schemas.microsoft.com/office/drawing/2014/main" id="{D04B33A3-4799-D6B2-5A6D-1252CF928179}"/>
                </a:ext>
              </a:extLst>
            </p:cNvPr>
            <p:cNvSpPr/>
            <p:nvPr/>
          </p:nvSpPr>
          <p:spPr>
            <a:xfrm>
              <a:off x="9581019" y="2474374"/>
              <a:ext cx="312023" cy="278592"/>
            </a:xfrm>
            <a:custGeom>
              <a:avLst/>
              <a:gdLst>
                <a:gd name="connsiteX0" fmla="*/ 312024 w 312023"/>
                <a:gd name="connsiteY0" fmla="*/ 16716 h 278592"/>
                <a:gd name="connsiteX1" fmla="*/ 295308 w 312023"/>
                <a:gd name="connsiteY1" fmla="*/ 0 h 278592"/>
                <a:gd name="connsiteX2" fmla="*/ 285279 w 312023"/>
                <a:gd name="connsiteY2" fmla="*/ 3343 h 278592"/>
                <a:gd name="connsiteX3" fmla="*/ 160469 w 312023"/>
                <a:gd name="connsiteY3" fmla="*/ 96950 h 278592"/>
                <a:gd name="connsiteX4" fmla="*/ 75331 w 312023"/>
                <a:gd name="connsiteY4" fmla="*/ 46893 h 278592"/>
                <a:gd name="connsiteX5" fmla="*/ 59396 w 312023"/>
                <a:gd name="connsiteY5" fmla="*/ 46336 h 278592"/>
                <a:gd name="connsiteX6" fmla="*/ 0 w 312023"/>
                <a:gd name="connsiteY6" fmla="*/ 76022 h 278592"/>
                <a:gd name="connsiteX7" fmla="*/ 0 w 312023"/>
                <a:gd name="connsiteY7" fmla="*/ 278593 h 278592"/>
                <a:gd name="connsiteX8" fmla="*/ 312024 w 312023"/>
                <a:gd name="connsiteY8" fmla="*/ 278593 h 278592"/>
                <a:gd name="connsiteX9" fmla="*/ 312024 w 312023"/>
                <a:gd name="connsiteY9" fmla="*/ 16716 h 27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2023" h="278592">
                  <a:moveTo>
                    <a:pt x="312024" y="16716"/>
                  </a:moveTo>
                  <a:cubicBezTo>
                    <a:pt x="312024" y="7484"/>
                    <a:pt x="304540" y="0"/>
                    <a:pt x="295308" y="0"/>
                  </a:cubicBezTo>
                  <a:cubicBezTo>
                    <a:pt x="291691" y="0"/>
                    <a:pt x="288172" y="1173"/>
                    <a:pt x="285279" y="3343"/>
                  </a:cubicBezTo>
                  <a:lnTo>
                    <a:pt x="160469" y="96950"/>
                  </a:lnTo>
                  <a:lnTo>
                    <a:pt x="75331" y="46893"/>
                  </a:lnTo>
                  <a:cubicBezTo>
                    <a:pt x="70456" y="44022"/>
                    <a:pt x="64460" y="43813"/>
                    <a:pt x="59396" y="46336"/>
                  </a:cubicBezTo>
                  <a:lnTo>
                    <a:pt x="0" y="76022"/>
                  </a:lnTo>
                  <a:lnTo>
                    <a:pt x="0" y="278593"/>
                  </a:lnTo>
                  <a:lnTo>
                    <a:pt x="312024" y="278593"/>
                  </a:lnTo>
                  <a:lnTo>
                    <a:pt x="312024" y="16716"/>
                  </a:lnTo>
                  <a:close/>
                </a:path>
              </a:pathLst>
            </a:cu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kern="0">
                <a:solidFill>
                  <a:srgbClr val="FFFFFF"/>
                </a:solidFill>
                <a:latin typeface="Segoe UI Semibold" panose="020B0502040204020203" pitchFamily="34" charset="0"/>
                <a:cs typeface="Segoe UI Semibold" panose="020B0502040204020203" pitchFamily="34" charset="0"/>
              </a:endParaRPr>
            </a:p>
          </p:txBody>
        </p:sp>
      </p:grpSp>
      <p:sp>
        <p:nvSpPr>
          <p:cNvPr id="109" name="Rectangle: Rounded Corners 108">
            <a:extLst>
              <a:ext uri="{FF2B5EF4-FFF2-40B4-BE49-F238E27FC236}">
                <a16:creationId xmlns:a16="http://schemas.microsoft.com/office/drawing/2014/main" id="{1684BB09-4CBE-54FA-1FCF-15C397C8674E}"/>
              </a:ext>
              <a:ext uri="{C183D7F6-B498-43B3-948B-1728B52AA6E4}">
                <adec:decorative xmlns:adec="http://schemas.microsoft.com/office/drawing/2017/decorative" val="1"/>
              </a:ext>
            </a:extLst>
          </p:cNvPr>
          <p:cNvSpPr/>
          <p:nvPr/>
        </p:nvSpPr>
        <p:spPr bwMode="auto">
          <a:xfrm>
            <a:off x="2013088" y="2025871"/>
            <a:ext cx="914400" cy="45720"/>
          </a:xfrm>
          <a:prstGeom prst="roundRect">
            <a:avLst>
              <a:gd name="adj" fmla="val 50000"/>
            </a:avLst>
          </a:pr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kern="0" err="1">
              <a:solidFill>
                <a:srgbClr val="FFFFFF"/>
              </a:solidFill>
              <a:latin typeface="Segoe UI Semibold" panose="020B0502040204020203" pitchFamily="34" charset="0"/>
              <a:cs typeface="Segoe UI Semibold" panose="020B0502040204020203" pitchFamily="34" charset="0"/>
            </a:endParaRPr>
          </a:p>
        </p:txBody>
      </p:sp>
      <p:sp>
        <p:nvSpPr>
          <p:cNvPr id="110" name="Rectangle: Rounded Corners 109">
            <a:extLst>
              <a:ext uri="{FF2B5EF4-FFF2-40B4-BE49-F238E27FC236}">
                <a16:creationId xmlns:a16="http://schemas.microsoft.com/office/drawing/2014/main" id="{EE308694-BE7F-25F0-F5ED-03DA59CDE15C}"/>
              </a:ext>
              <a:ext uri="{C183D7F6-B498-43B3-948B-1728B52AA6E4}">
                <adec:decorative xmlns:adec="http://schemas.microsoft.com/office/drawing/2017/decorative" val="1"/>
              </a:ext>
            </a:extLst>
          </p:cNvPr>
          <p:cNvSpPr/>
          <p:nvPr/>
        </p:nvSpPr>
        <p:spPr bwMode="auto">
          <a:xfrm>
            <a:off x="5638798" y="2025871"/>
            <a:ext cx="914400" cy="45720"/>
          </a:xfrm>
          <a:prstGeom prst="roundRect">
            <a:avLst>
              <a:gd name="adj" fmla="val 50000"/>
            </a:avLst>
          </a:pr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kern="0" err="1">
              <a:solidFill>
                <a:srgbClr val="FFFFFF"/>
              </a:solidFill>
              <a:latin typeface="Segoe UI Semibold" panose="020B0502040204020203" pitchFamily="34" charset="0"/>
              <a:cs typeface="Segoe UI Semibold" panose="020B0502040204020203" pitchFamily="34" charset="0"/>
            </a:endParaRPr>
          </a:p>
        </p:txBody>
      </p:sp>
      <p:sp>
        <p:nvSpPr>
          <p:cNvPr id="111" name="Rectangle: Rounded Corners 110">
            <a:extLst>
              <a:ext uri="{FF2B5EF4-FFF2-40B4-BE49-F238E27FC236}">
                <a16:creationId xmlns:a16="http://schemas.microsoft.com/office/drawing/2014/main" id="{B3D3FFD4-CF5C-C172-D3C9-C548B4DA01EE}"/>
              </a:ext>
              <a:ext uri="{C183D7F6-B498-43B3-948B-1728B52AA6E4}">
                <adec:decorative xmlns:adec="http://schemas.microsoft.com/office/drawing/2017/decorative" val="1"/>
              </a:ext>
            </a:extLst>
          </p:cNvPr>
          <p:cNvSpPr/>
          <p:nvPr/>
        </p:nvSpPr>
        <p:spPr bwMode="auto">
          <a:xfrm>
            <a:off x="9264510" y="2025871"/>
            <a:ext cx="914400" cy="45720"/>
          </a:xfrm>
          <a:prstGeom prst="roundRect">
            <a:avLst>
              <a:gd name="adj" fmla="val 50000"/>
            </a:avLst>
          </a:pr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kern="0" err="1">
              <a:solidFill>
                <a:srgbClr val="FFFFFF"/>
              </a:solidFill>
              <a:latin typeface="Segoe UI Semibold" panose="020B0502040204020203" pitchFamily="34" charset="0"/>
              <a:cs typeface="Segoe UI Semibold" panose="020B0502040204020203" pitchFamily="34" charset="0"/>
            </a:endParaRPr>
          </a:p>
        </p:txBody>
      </p:sp>
      <p:sp>
        <p:nvSpPr>
          <p:cNvPr id="11" name="Title 10">
            <a:extLst>
              <a:ext uri="{FF2B5EF4-FFF2-40B4-BE49-F238E27FC236}">
                <a16:creationId xmlns:a16="http://schemas.microsoft.com/office/drawing/2014/main" id="{7824FBFC-3716-5E58-475B-E86AF6371A11}"/>
              </a:ext>
            </a:extLst>
          </p:cNvPr>
          <p:cNvSpPr>
            <a:spLocks noGrp="1"/>
          </p:cNvSpPr>
          <p:nvPr>
            <p:ph type="title"/>
          </p:nvPr>
        </p:nvSpPr>
        <p:spPr/>
        <p:txBody>
          <a:bodyPr vert="horz">
            <a:normAutofit/>
          </a:bodyPr>
          <a:lstStyle/>
          <a:p>
            <a:r>
              <a:rPr lang="en-US">
                <a:ea typeface="+mj-ea"/>
                <a:cs typeface="+mj-cs"/>
              </a:rPr>
              <a:t>Agents run on a secure and trusted platform</a:t>
            </a:r>
          </a:p>
        </p:txBody>
      </p:sp>
      <p:sp>
        <p:nvSpPr>
          <p:cNvPr id="95" name="TextBox 94">
            <a:extLst>
              <a:ext uri="{FF2B5EF4-FFF2-40B4-BE49-F238E27FC236}">
                <a16:creationId xmlns:a16="http://schemas.microsoft.com/office/drawing/2014/main" id="{A9C93ADB-D763-9487-802A-B68266545696}"/>
              </a:ext>
            </a:extLst>
          </p:cNvPr>
          <p:cNvSpPr txBox="1">
            <a:spLocks noChangeAspect="1"/>
          </p:cNvSpPr>
          <p:nvPr/>
        </p:nvSpPr>
        <p:spPr>
          <a:xfrm>
            <a:off x="961252" y="2208751"/>
            <a:ext cx="3018072" cy="276999"/>
          </a:xfrm>
          <a:prstGeom prst="rect">
            <a:avLst/>
          </a:prstGeom>
          <a:noFill/>
        </p:spPr>
        <p:txBody>
          <a:bodyPr wrap="square" lIns="0" tIns="0" rIns="0" bIns="0" anchor="t">
            <a:spAutoFit/>
          </a:bodyPr>
          <a:lstStyle/>
          <a:p>
            <a:pPr marL="0" marR="0" lvl="0" indent="0" algn="ctr" defTabSz="932742" rtl="0" eaLnBrk="1" fontAlgn="auto" latinLnBrk="0" hangingPunct="1">
              <a:lnSpc>
                <a:spcPct val="100000"/>
              </a:lnSpc>
              <a:spcBef>
                <a:spcPts val="600"/>
              </a:spcBef>
              <a:spcAft>
                <a:spcPts val="1200"/>
              </a:spcAft>
              <a:buClrTx/>
              <a:buSzTx/>
              <a:buFontTx/>
              <a:buNone/>
              <a:tabLst/>
              <a:defRPr/>
            </a:pPr>
            <a:r>
              <a:rPr kumimoji="0" lang="en-US" sz="1800" b="0" i="0" u="none" strike="noStrike" kern="1200" cap="none" spc="0" normalizeH="0" baseline="0" noProof="0">
                <a:ln w="3175">
                  <a:noFill/>
                </a:ln>
                <a:solidFill>
                  <a:srgbClr val="0078D4"/>
                </a:solidFill>
                <a:effectLst/>
                <a:uLnTx/>
                <a:uFillTx/>
                <a:latin typeface="Segoe UI Semibold"/>
                <a:ea typeface="+mn-ea"/>
                <a:cs typeface="+mn-cs"/>
              </a:rPr>
              <a:t>Data security</a:t>
            </a:r>
          </a:p>
        </p:txBody>
      </p:sp>
      <p:sp>
        <p:nvSpPr>
          <p:cNvPr id="63" name="Rectangle 62">
            <a:extLst>
              <a:ext uri="{FF2B5EF4-FFF2-40B4-BE49-F238E27FC236}">
                <a16:creationId xmlns:a16="http://schemas.microsoft.com/office/drawing/2014/main" id="{B560498B-1185-0515-B324-F6AA0142DCE4}"/>
              </a:ext>
            </a:extLst>
          </p:cNvPr>
          <p:cNvSpPr>
            <a:spLocks noChangeAspect="1"/>
          </p:cNvSpPr>
          <p:nvPr/>
        </p:nvSpPr>
        <p:spPr bwMode="auto">
          <a:xfrm>
            <a:off x="727492" y="2633481"/>
            <a:ext cx="3485593" cy="522757"/>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45720" rIns="137160" bIns="45720" numCol="1" rtlCol="0" anchor="ctr" anchorCtr="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mn-cs"/>
              </a:rPr>
              <a:t>Leverage label inheritance and </a:t>
            </a:r>
            <a:br>
              <a:rPr kumimoji="0" lang="en-US" sz="1600" b="0" i="0" u="none" strike="noStrike" kern="1200" cap="none" spc="0" normalizeH="0" baseline="0" noProof="0">
                <a:ln>
                  <a:noFill/>
                </a:ln>
                <a:solidFill>
                  <a:prstClr val="black"/>
                </a:solidFill>
                <a:effectLst/>
                <a:uLnTx/>
                <a:uFillTx/>
                <a:latin typeface="Segoe UI"/>
                <a:ea typeface="+mn-ea"/>
                <a:cs typeface="+mn-cs"/>
              </a:rPr>
            </a:br>
            <a:r>
              <a:rPr kumimoji="0" lang="en-US" sz="1600" b="0" i="0" u="none" strike="noStrike" kern="1200" cap="none" spc="0" normalizeH="0" baseline="0" noProof="0">
                <a:ln>
                  <a:noFill/>
                </a:ln>
                <a:solidFill>
                  <a:prstClr val="black"/>
                </a:solidFill>
                <a:effectLst/>
                <a:uLnTx/>
                <a:uFillTx/>
                <a:latin typeface="Segoe UI"/>
                <a:ea typeface="+mn-ea"/>
                <a:cs typeface="+mn-cs"/>
              </a:rPr>
              <a:t>data loss prevention policies</a:t>
            </a:r>
          </a:p>
        </p:txBody>
      </p:sp>
      <p:sp>
        <p:nvSpPr>
          <p:cNvPr id="64" name="Rectangle 63">
            <a:extLst>
              <a:ext uri="{FF2B5EF4-FFF2-40B4-BE49-F238E27FC236}">
                <a16:creationId xmlns:a16="http://schemas.microsoft.com/office/drawing/2014/main" id="{FAAFCD8E-BD68-FC3E-8990-403D8FFA43E9}"/>
              </a:ext>
            </a:extLst>
          </p:cNvPr>
          <p:cNvSpPr>
            <a:spLocks noChangeAspect="1"/>
          </p:cNvSpPr>
          <p:nvPr/>
        </p:nvSpPr>
        <p:spPr bwMode="auto">
          <a:xfrm>
            <a:off x="727492" y="3463984"/>
            <a:ext cx="3485593" cy="748602"/>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45720" rIns="137160" bIns="45720" numCol="1" rtlCol="0" anchor="ctr" anchorCtr="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Intelligent grounding </a:t>
            </a:r>
            <a:br>
              <a:rPr kumimoji="0" lang="en-US" sz="1600" b="0" i="0" u="none" strike="noStrike" kern="1200" cap="none" spc="0" normalizeH="0" baseline="0" noProof="0">
                <a:ln>
                  <a:noFill/>
                </a:ln>
                <a:solidFill>
                  <a:srgbClr val="000000"/>
                </a:solidFill>
                <a:effectLst/>
                <a:uLnTx/>
                <a:uFillTx/>
                <a:latin typeface="Segoe UI"/>
                <a:ea typeface="+mn-ea"/>
                <a:cs typeface="+mn-cs"/>
              </a:rPr>
            </a:br>
            <a:r>
              <a:rPr kumimoji="0" lang="en-US" sz="1600" b="0" i="0" u="none" strike="noStrike" kern="1200" cap="none" spc="0" normalizeH="0" baseline="0" noProof="0">
                <a:ln>
                  <a:noFill/>
                </a:ln>
                <a:solidFill>
                  <a:srgbClr val="000000"/>
                </a:solidFill>
                <a:effectLst/>
                <a:uLnTx/>
                <a:uFillTx/>
                <a:latin typeface="Segoe UI"/>
                <a:ea typeface="+mn-ea"/>
                <a:cs typeface="+mn-cs"/>
              </a:rPr>
              <a:t>respects your permissions</a:t>
            </a:r>
            <a:br>
              <a:rPr kumimoji="0" lang="en-US" sz="1600" b="0" i="0" u="none" strike="noStrike" kern="1200" cap="none" spc="0" normalizeH="0" baseline="0" noProof="0">
                <a:ln>
                  <a:noFill/>
                </a:ln>
                <a:solidFill>
                  <a:srgbClr val="000000"/>
                </a:solidFill>
                <a:effectLst/>
                <a:uLnTx/>
                <a:uFillTx/>
                <a:latin typeface="Segoe UI"/>
                <a:ea typeface="+mn-ea"/>
                <a:cs typeface="+mn-cs"/>
              </a:rPr>
            </a:br>
            <a:r>
              <a:rPr kumimoji="0" lang="en-US" sz="1600" b="0" i="0" u="none" strike="noStrike" kern="1200" cap="none" spc="0" normalizeH="0" baseline="0" noProof="0">
                <a:ln>
                  <a:noFill/>
                </a:ln>
                <a:solidFill>
                  <a:srgbClr val="000000"/>
                </a:solidFill>
                <a:effectLst/>
                <a:uLnTx/>
                <a:uFillTx/>
                <a:latin typeface="Segoe UI"/>
                <a:ea typeface="+mn-ea"/>
                <a:cs typeface="+mn-cs"/>
              </a:rPr>
              <a:t>and security controls </a:t>
            </a:r>
          </a:p>
        </p:txBody>
      </p:sp>
      <p:sp>
        <p:nvSpPr>
          <p:cNvPr id="65" name="Rectangle 64">
            <a:extLst>
              <a:ext uri="{FF2B5EF4-FFF2-40B4-BE49-F238E27FC236}">
                <a16:creationId xmlns:a16="http://schemas.microsoft.com/office/drawing/2014/main" id="{9D2C1240-3168-5217-7BD0-1816A0F91376}"/>
              </a:ext>
              <a:ext uri="{C183D7F6-B498-43B3-948B-1728B52AA6E4}">
                <adec:decorative xmlns:adec="http://schemas.microsoft.com/office/drawing/2017/decorative" val="0"/>
              </a:ext>
            </a:extLst>
          </p:cNvPr>
          <p:cNvSpPr>
            <a:spLocks noChangeAspect="1"/>
          </p:cNvSpPr>
          <p:nvPr/>
        </p:nvSpPr>
        <p:spPr bwMode="auto">
          <a:xfrm>
            <a:off x="727492" y="4520332"/>
            <a:ext cx="3485593" cy="60640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45720" rIns="137160" bIns="45720" numCol="1" rtlCol="0" anchor="ctr" anchorCtr="0" compatLnSpc="1">
            <a:prstTxWarp prst="textNoShape">
              <a:avLst/>
            </a:prstTxWarp>
            <a:noAutofit/>
          </a:bodyPr>
          <a:lstStyle/>
          <a:p>
            <a:pPr algn="ctr" defTabSz="932472" fontAlgn="base">
              <a:spcBef>
                <a:spcPct val="0"/>
              </a:spcBef>
              <a:spcAft>
                <a:spcPct val="0"/>
              </a:spcAft>
              <a:defRPr/>
            </a:pPr>
            <a:r>
              <a:rPr lang="en-US" sz="1600">
                <a:solidFill>
                  <a:srgbClr val="000000"/>
                </a:solidFill>
                <a:latin typeface="Segoe UI"/>
              </a:rPr>
              <a:t>Comprehensive visibility into user, data, and agent risks</a:t>
            </a:r>
          </a:p>
        </p:txBody>
      </p:sp>
      <p:sp>
        <p:nvSpPr>
          <p:cNvPr id="96" name="TextBox 95">
            <a:extLst>
              <a:ext uri="{FF2B5EF4-FFF2-40B4-BE49-F238E27FC236}">
                <a16:creationId xmlns:a16="http://schemas.microsoft.com/office/drawing/2014/main" id="{B952584C-E741-02A5-9DC6-57D24DF839C9}"/>
              </a:ext>
            </a:extLst>
          </p:cNvPr>
          <p:cNvSpPr txBox="1">
            <a:spLocks noChangeAspect="1"/>
          </p:cNvSpPr>
          <p:nvPr/>
        </p:nvSpPr>
        <p:spPr>
          <a:xfrm>
            <a:off x="4586962" y="2208751"/>
            <a:ext cx="3018072" cy="276999"/>
          </a:xfrm>
          <a:prstGeom prst="rect">
            <a:avLst/>
          </a:prstGeom>
          <a:noFill/>
        </p:spPr>
        <p:txBody>
          <a:bodyPr wrap="square" lIns="0" tIns="0" rIns="0" bIns="0" anchor="t">
            <a:spAutoFit/>
          </a:bodyPr>
          <a:lstStyle/>
          <a:p>
            <a:pPr marL="0" marR="0" lvl="0" indent="0" algn="ctr" defTabSz="932742" rtl="0" eaLnBrk="1" fontAlgn="auto" latinLnBrk="0" hangingPunct="1">
              <a:lnSpc>
                <a:spcPct val="100000"/>
              </a:lnSpc>
              <a:spcBef>
                <a:spcPts val="600"/>
              </a:spcBef>
              <a:spcAft>
                <a:spcPts val="1200"/>
              </a:spcAft>
              <a:buClrTx/>
              <a:buSzTx/>
              <a:buFontTx/>
              <a:buNone/>
              <a:tabLst/>
              <a:defRPr/>
            </a:pPr>
            <a:r>
              <a:rPr kumimoji="0" lang="en-US" sz="1800" b="0" i="0" u="none" strike="noStrike" kern="1200" cap="none" spc="0" normalizeH="0" baseline="0" noProof="0">
                <a:ln w="3175">
                  <a:noFill/>
                </a:ln>
                <a:solidFill>
                  <a:srgbClr val="0078D4"/>
                </a:solidFill>
                <a:effectLst/>
                <a:uLnTx/>
                <a:uFillTx/>
                <a:latin typeface="Segoe UI Semibold"/>
                <a:ea typeface="+mn-ea"/>
                <a:cs typeface="+mn-cs"/>
              </a:rPr>
              <a:t>Access &amp; cost controls</a:t>
            </a:r>
          </a:p>
        </p:txBody>
      </p:sp>
      <p:sp>
        <p:nvSpPr>
          <p:cNvPr id="66" name="Rectangle 65">
            <a:extLst>
              <a:ext uri="{FF2B5EF4-FFF2-40B4-BE49-F238E27FC236}">
                <a16:creationId xmlns:a16="http://schemas.microsoft.com/office/drawing/2014/main" id="{7B9F1292-3AC9-CFAF-8879-BF05DF10D2CD}"/>
              </a:ext>
            </a:extLst>
          </p:cNvPr>
          <p:cNvSpPr>
            <a:spLocks noChangeAspect="1"/>
          </p:cNvSpPr>
          <p:nvPr/>
        </p:nvSpPr>
        <p:spPr bwMode="auto">
          <a:xfrm>
            <a:off x="4353202" y="2633481"/>
            <a:ext cx="3485593" cy="56239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45720" rIns="137160" bIns="45720" numCol="1" rtlCol="0" anchor="ctr" anchorCtr="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Control agent availability </a:t>
            </a:r>
            <a:br>
              <a:rPr kumimoji="0" lang="en-US" sz="1600" b="0" i="0" u="none" strike="noStrike" kern="1200" cap="none" spc="0" normalizeH="0" baseline="0" noProof="0">
                <a:ln>
                  <a:noFill/>
                </a:ln>
                <a:solidFill>
                  <a:srgbClr val="000000"/>
                </a:solidFill>
                <a:effectLst/>
                <a:uLnTx/>
                <a:uFillTx/>
                <a:latin typeface="Segoe UI"/>
                <a:ea typeface="+mn-ea"/>
                <a:cs typeface="+mn-cs"/>
              </a:rPr>
            </a:br>
            <a:r>
              <a:rPr kumimoji="0" lang="en-US" sz="1600" b="0" i="0" u="none" strike="noStrike" kern="1200" cap="none" spc="0" normalizeH="0" baseline="0" noProof="0">
                <a:ln>
                  <a:noFill/>
                </a:ln>
                <a:solidFill>
                  <a:srgbClr val="000000"/>
                </a:solidFill>
                <a:effectLst/>
                <a:uLnTx/>
                <a:uFillTx/>
                <a:latin typeface="Segoe UI"/>
                <a:ea typeface="+mn-ea"/>
                <a:cs typeface="+mn-cs"/>
              </a:rPr>
              <a:t>and access</a:t>
            </a:r>
          </a:p>
        </p:txBody>
      </p:sp>
      <p:sp>
        <p:nvSpPr>
          <p:cNvPr id="69" name="Rectangle 68">
            <a:extLst>
              <a:ext uri="{FF2B5EF4-FFF2-40B4-BE49-F238E27FC236}">
                <a16:creationId xmlns:a16="http://schemas.microsoft.com/office/drawing/2014/main" id="{8A51F5C8-6009-2EE7-4026-BC0884EF03EC}"/>
              </a:ext>
            </a:extLst>
          </p:cNvPr>
          <p:cNvSpPr>
            <a:spLocks noChangeAspect="1"/>
          </p:cNvSpPr>
          <p:nvPr/>
        </p:nvSpPr>
        <p:spPr bwMode="auto">
          <a:xfrm>
            <a:off x="4353202" y="3463984"/>
            <a:ext cx="3485593" cy="748602"/>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45720" rIns="137160" bIns="45720" numCol="1" rtlCol="0" anchor="ctr" anchorCtr="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Control who can create and </a:t>
            </a:r>
            <a:br>
              <a:rPr kumimoji="0" lang="en-US" sz="1600" b="0" i="0" u="none" strike="noStrike" kern="1200" cap="none" spc="0" normalizeH="0" baseline="0" noProof="0">
                <a:ln>
                  <a:noFill/>
                </a:ln>
                <a:solidFill>
                  <a:srgbClr val="000000"/>
                </a:solidFill>
                <a:effectLst/>
                <a:uLnTx/>
                <a:uFillTx/>
                <a:latin typeface="Segoe UI"/>
                <a:ea typeface="+mn-ea"/>
                <a:cs typeface="+mn-cs"/>
              </a:rPr>
            </a:br>
            <a:r>
              <a:rPr kumimoji="0" lang="en-US" sz="1600" b="0" i="0" u="none" strike="noStrike" kern="1200" cap="none" spc="0" normalizeH="0" baseline="0" noProof="0">
                <a:ln>
                  <a:noFill/>
                </a:ln>
                <a:solidFill>
                  <a:srgbClr val="000000"/>
                </a:solidFill>
                <a:effectLst/>
                <a:uLnTx/>
                <a:uFillTx/>
                <a:latin typeface="Segoe UI"/>
                <a:ea typeface="+mn-ea"/>
                <a:cs typeface="+mn-cs"/>
              </a:rPr>
              <a:t>sharing of agents</a:t>
            </a:r>
          </a:p>
        </p:txBody>
      </p:sp>
      <p:sp>
        <p:nvSpPr>
          <p:cNvPr id="70" name="Rectangle 69">
            <a:extLst>
              <a:ext uri="{FF2B5EF4-FFF2-40B4-BE49-F238E27FC236}">
                <a16:creationId xmlns:a16="http://schemas.microsoft.com/office/drawing/2014/main" id="{2B3015DE-EC03-6BFD-772D-56212CE299CC}"/>
              </a:ext>
              <a:ext uri="{C183D7F6-B498-43B3-948B-1728B52AA6E4}">
                <adec:decorative xmlns:adec="http://schemas.microsoft.com/office/drawing/2017/decorative" val="0"/>
              </a:ext>
            </a:extLst>
          </p:cNvPr>
          <p:cNvSpPr>
            <a:spLocks noChangeAspect="1"/>
          </p:cNvSpPr>
          <p:nvPr/>
        </p:nvSpPr>
        <p:spPr bwMode="auto">
          <a:xfrm>
            <a:off x="4353202" y="4520332"/>
            <a:ext cx="3485593" cy="58477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45720" rIns="137160" bIns="45720" numCol="1" rtlCol="0" anchor="ctr" anchorCtr="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Track and manage agent costs</a:t>
            </a:r>
            <a:br>
              <a:rPr kumimoji="0" lang="en-US" sz="1600" b="0" i="0" u="none" strike="noStrike" kern="1200" cap="none" spc="0" normalizeH="0" baseline="0" noProof="0">
                <a:ln>
                  <a:noFill/>
                </a:ln>
                <a:solidFill>
                  <a:srgbClr val="000000"/>
                </a:solidFill>
                <a:effectLst/>
                <a:uLnTx/>
                <a:uFillTx/>
                <a:latin typeface="Segoe UI"/>
                <a:ea typeface="+mn-ea"/>
                <a:cs typeface="+mn-cs"/>
              </a:rPr>
            </a:br>
            <a:r>
              <a:rPr kumimoji="0" lang="en-US" sz="1600" b="0" i="0" u="none" strike="noStrike" kern="1200" cap="none" spc="0" normalizeH="0" baseline="0" noProof="0">
                <a:ln>
                  <a:noFill/>
                </a:ln>
                <a:solidFill>
                  <a:srgbClr val="000000"/>
                </a:solidFill>
                <a:effectLst/>
                <a:uLnTx/>
                <a:uFillTx/>
                <a:latin typeface="Segoe UI"/>
                <a:ea typeface="+mn-ea"/>
                <a:cs typeface="+mn-cs"/>
              </a:rPr>
              <a:t>and operational insights</a:t>
            </a:r>
          </a:p>
        </p:txBody>
      </p:sp>
      <p:sp>
        <p:nvSpPr>
          <p:cNvPr id="97" name="TextBox 96">
            <a:extLst>
              <a:ext uri="{FF2B5EF4-FFF2-40B4-BE49-F238E27FC236}">
                <a16:creationId xmlns:a16="http://schemas.microsoft.com/office/drawing/2014/main" id="{7917B74E-6D3C-494C-C424-1593D44FDC96}"/>
              </a:ext>
            </a:extLst>
          </p:cNvPr>
          <p:cNvSpPr txBox="1">
            <a:spLocks noChangeAspect="1"/>
          </p:cNvSpPr>
          <p:nvPr/>
        </p:nvSpPr>
        <p:spPr>
          <a:xfrm>
            <a:off x="8212674" y="2208751"/>
            <a:ext cx="3018072" cy="276999"/>
          </a:xfrm>
          <a:prstGeom prst="rect">
            <a:avLst/>
          </a:prstGeom>
          <a:noFill/>
        </p:spPr>
        <p:txBody>
          <a:bodyPr wrap="square" lIns="0" tIns="0" rIns="0" bIns="0" anchor="t">
            <a:spAutoFit/>
          </a:bodyPr>
          <a:lstStyle/>
          <a:p>
            <a:pPr marL="0" marR="0" lvl="0" indent="0" algn="ctr" defTabSz="932742" rtl="0" eaLnBrk="1" fontAlgn="auto" latinLnBrk="0" hangingPunct="1">
              <a:lnSpc>
                <a:spcPct val="100000"/>
              </a:lnSpc>
              <a:spcBef>
                <a:spcPts val="600"/>
              </a:spcBef>
              <a:spcAft>
                <a:spcPts val="1200"/>
              </a:spcAft>
              <a:buClrTx/>
              <a:buSzTx/>
              <a:buFontTx/>
              <a:buNone/>
              <a:tabLst/>
              <a:defRPr/>
            </a:pPr>
            <a:r>
              <a:rPr kumimoji="0" lang="en-US" sz="1800" b="0" i="0" u="none" strike="noStrike" kern="1200" cap="none" spc="0" normalizeH="0" baseline="0" noProof="0">
                <a:ln w="3175">
                  <a:noFill/>
                </a:ln>
                <a:solidFill>
                  <a:srgbClr val="0078D4"/>
                </a:solidFill>
                <a:effectLst/>
                <a:uLnTx/>
                <a:uFillTx/>
                <a:latin typeface="Segoe UI Semibold"/>
                <a:ea typeface="+mn-ea"/>
                <a:cs typeface="+mn-cs"/>
              </a:rPr>
              <a:t>Measurement &amp; Reporting</a:t>
            </a:r>
          </a:p>
        </p:txBody>
      </p:sp>
      <p:sp>
        <p:nvSpPr>
          <p:cNvPr id="73" name="Rectangle 72">
            <a:extLst>
              <a:ext uri="{FF2B5EF4-FFF2-40B4-BE49-F238E27FC236}">
                <a16:creationId xmlns:a16="http://schemas.microsoft.com/office/drawing/2014/main" id="{1DC05076-5869-F95A-48BC-E1CB9E64C2B6}"/>
              </a:ext>
            </a:extLst>
          </p:cNvPr>
          <p:cNvSpPr>
            <a:spLocks noChangeAspect="1"/>
          </p:cNvSpPr>
          <p:nvPr/>
        </p:nvSpPr>
        <p:spPr bwMode="auto">
          <a:xfrm>
            <a:off x="7978913" y="2633481"/>
            <a:ext cx="3485593" cy="56239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45720" rIns="137160" bIns="45720" numCol="1" rtlCol="0" anchor="ctr" anchorCtr="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View core usage telemetry and track license utilization</a:t>
            </a:r>
          </a:p>
        </p:txBody>
      </p:sp>
      <p:sp>
        <p:nvSpPr>
          <p:cNvPr id="74" name="Rectangle 73">
            <a:extLst>
              <a:ext uri="{FF2B5EF4-FFF2-40B4-BE49-F238E27FC236}">
                <a16:creationId xmlns:a16="http://schemas.microsoft.com/office/drawing/2014/main" id="{5EBD107E-B1BE-1CAF-874D-10E7E7EF18E7}"/>
              </a:ext>
            </a:extLst>
          </p:cNvPr>
          <p:cNvSpPr>
            <a:spLocks noChangeAspect="1"/>
          </p:cNvSpPr>
          <p:nvPr/>
        </p:nvSpPr>
        <p:spPr bwMode="auto">
          <a:xfrm>
            <a:off x="7978913" y="3463984"/>
            <a:ext cx="3485593" cy="748602"/>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45720" rIns="137160" bIns="45720" numCol="1" rtlCol="0" anchor="ctr" anchorCtr="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Track improvements in user productivity and compare impact across groups</a:t>
            </a:r>
          </a:p>
        </p:txBody>
      </p:sp>
      <p:sp>
        <p:nvSpPr>
          <p:cNvPr id="75" name="Rectangle 74">
            <a:extLst>
              <a:ext uri="{FF2B5EF4-FFF2-40B4-BE49-F238E27FC236}">
                <a16:creationId xmlns:a16="http://schemas.microsoft.com/office/drawing/2014/main" id="{8CAD86B7-F5E6-DD1E-3873-D8C2CE7F86D9}"/>
              </a:ext>
              <a:ext uri="{C183D7F6-B498-43B3-948B-1728B52AA6E4}">
                <adec:decorative xmlns:adec="http://schemas.microsoft.com/office/drawing/2017/decorative" val="0"/>
              </a:ext>
            </a:extLst>
          </p:cNvPr>
          <p:cNvSpPr>
            <a:spLocks noChangeAspect="1"/>
          </p:cNvSpPr>
          <p:nvPr/>
        </p:nvSpPr>
        <p:spPr bwMode="auto">
          <a:xfrm>
            <a:off x="7978913" y="4520332"/>
            <a:ext cx="3485593" cy="56239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37160" tIns="45720" rIns="137160" bIns="45720" numCol="1" rtlCol="0" anchor="ctr" anchorCtr="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Analyze Copilot &amp; agents impact to business outcomes</a:t>
            </a:r>
          </a:p>
        </p:txBody>
      </p:sp>
      <p:sp>
        <p:nvSpPr>
          <p:cNvPr id="80" name="Round Same Side Corner Rectangle 17">
            <a:extLst>
              <a:ext uri="{FF2B5EF4-FFF2-40B4-BE49-F238E27FC236}">
                <a16:creationId xmlns:a16="http://schemas.microsoft.com/office/drawing/2014/main" id="{E6DC4DF8-D40A-01F5-2C45-81EB923A61E5}"/>
              </a:ext>
            </a:extLst>
          </p:cNvPr>
          <p:cNvSpPr>
            <a:spLocks/>
          </p:cNvSpPr>
          <p:nvPr/>
        </p:nvSpPr>
        <p:spPr bwMode="auto">
          <a:xfrm rot="10800000" flipH="1" flipV="1">
            <a:off x="696468" y="5417774"/>
            <a:ext cx="10799062" cy="708839"/>
          </a:xfrm>
          <a:prstGeom prst="roundRect">
            <a:avLst>
              <a:gd name="adj" fmla="val 15676"/>
            </a:avLst>
          </a:pr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91019"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w="3175">
                  <a:noFill/>
                </a:ln>
                <a:solidFill>
                  <a:prstClr val="white"/>
                </a:solidFill>
                <a:effectLst/>
                <a:uLnTx/>
                <a:uFillTx/>
                <a:latin typeface="Segoe UI Semibold"/>
                <a:ea typeface="+mn-ea"/>
                <a:cs typeface="+mn-cs"/>
              </a:rPr>
              <a:t>Agent interactions stay in the Microsoft 365 and Azure Service Boundary and </a:t>
            </a:r>
            <a:br>
              <a:rPr kumimoji="0" lang="en-US" sz="1800" b="0" i="0" u="none" strike="noStrike" kern="1200" cap="none" spc="0" normalizeH="0" baseline="0" noProof="0">
                <a:ln w="3175">
                  <a:noFill/>
                </a:ln>
                <a:solidFill>
                  <a:prstClr val="white"/>
                </a:solidFill>
                <a:effectLst/>
                <a:uLnTx/>
                <a:uFillTx/>
                <a:latin typeface="Segoe UI Semibold"/>
                <a:ea typeface="+mn-ea"/>
                <a:cs typeface="+mn-cs"/>
              </a:rPr>
            </a:br>
            <a:r>
              <a:rPr kumimoji="0" lang="en-US" sz="1800" b="0" i="0" u="none" strike="noStrike" kern="1200" cap="none" spc="0" normalizeH="0" baseline="0" noProof="0">
                <a:ln w="3175">
                  <a:noFill/>
                </a:ln>
                <a:solidFill>
                  <a:prstClr val="white"/>
                </a:solidFill>
                <a:effectLst/>
                <a:uLnTx/>
                <a:uFillTx/>
                <a:latin typeface="Segoe UI Semibold"/>
                <a:ea typeface="+mn-ea"/>
                <a:cs typeface="+mn-cs"/>
              </a:rPr>
              <a:t>your Microsoft 365 security, governance, compliance, and privacy policies apply</a:t>
            </a:r>
          </a:p>
        </p:txBody>
      </p:sp>
    </p:spTree>
    <p:extLst>
      <p:ext uri="{BB962C8B-B14F-4D97-AF65-F5344CB8AC3E}">
        <p14:creationId xmlns:p14="http://schemas.microsoft.com/office/powerpoint/2010/main" val="3608639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F7DD3-E20D-0B19-CFB6-37FAD5F70C1A}"/>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D854A77B-918B-ACBF-743B-FFEDE99BB3DD}"/>
              </a:ext>
              <a:ext uri="{C183D7F6-B498-43B3-948B-1728B52AA6E4}">
                <adec:decorative xmlns:adec="http://schemas.microsoft.com/office/drawing/2017/decorative" val="1"/>
              </a:ext>
            </a:extLst>
          </p:cNvPr>
          <p:cNvSpPr txBox="1">
            <a:spLocks/>
          </p:cNvSpPr>
          <p:nvPr/>
        </p:nvSpPr>
        <p:spPr>
          <a:xfrm>
            <a:off x="630425" y="155693"/>
            <a:ext cx="11018520" cy="553998"/>
          </a:xfrm>
          <a:prstGeom prst="rect">
            <a:avLst/>
          </a:prstGeom>
        </p:spPr>
        <p:txBody>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4400" b="1" i="0" u="none" strike="noStrike" kern="1200" cap="none" spc="-50" normalizeH="0" baseline="0" noProof="0">
              <a:ln w="3175">
                <a:noFill/>
              </a:ln>
              <a:solidFill>
                <a:srgbClr val="FFFFFF"/>
              </a:solidFill>
              <a:effectLst/>
              <a:uLnTx/>
              <a:uFillTx/>
              <a:latin typeface="Segoe UI" panose="020B0502040204020203" pitchFamily="34" charset="0"/>
              <a:ea typeface="+mn-ea"/>
              <a:cs typeface="Segoe UI" pitchFamily="34" charset="0"/>
            </a:endParaRPr>
          </a:p>
        </p:txBody>
      </p:sp>
      <p:sp>
        <p:nvSpPr>
          <p:cNvPr id="7" name="Rectangle: Rounded Corners 6">
            <a:extLst>
              <a:ext uri="{FF2B5EF4-FFF2-40B4-BE49-F238E27FC236}">
                <a16:creationId xmlns:a16="http://schemas.microsoft.com/office/drawing/2014/main" id="{E0F287E5-3957-49DA-D3AC-87428713E911}"/>
              </a:ext>
              <a:ext uri="{C183D7F6-B498-43B3-948B-1728B52AA6E4}">
                <adec:decorative xmlns:adec="http://schemas.microsoft.com/office/drawing/2017/decorative" val="1"/>
              </a:ext>
            </a:extLst>
          </p:cNvPr>
          <p:cNvSpPr>
            <a:spLocks/>
          </p:cNvSpPr>
          <p:nvPr/>
        </p:nvSpPr>
        <p:spPr bwMode="auto">
          <a:xfrm>
            <a:off x="274320" y="1471612"/>
            <a:ext cx="11643360" cy="4797426"/>
          </a:xfrm>
          <a:prstGeom prst="roundRect">
            <a:avLst>
              <a:gd name="adj" fmla="val 3061"/>
            </a:avLst>
          </a:prstGeom>
          <a:solidFill>
            <a:schemeClr val="bg1"/>
          </a:solidFill>
          <a:ln w="12700">
            <a:solidFill>
              <a:schemeClr val="bg1">
                <a:alpha val="50000"/>
              </a:schemeClr>
            </a:solid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Semibold"/>
              <a:ea typeface="+mn-ea"/>
              <a:cs typeface="Segoe UI" panose="020B0502040204020203" pitchFamily="34" charset="0"/>
            </a:endParaRPr>
          </a:p>
        </p:txBody>
      </p:sp>
      <p:sp>
        <p:nvSpPr>
          <p:cNvPr id="11" name="Rectangle: Rounded Corners 10">
            <a:extLst>
              <a:ext uri="{FF2B5EF4-FFF2-40B4-BE49-F238E27FC236}">
                <a16:creationId xmlns:a16="http://schemas.microsoft.com/office/drawing/2014/main" id="{1F68FB10-0C0C-A985-15AF-0BC7469564EB}"/>
              </a:ext>
              <a:ext uri="{C183D7F6-B498-43B3-948B-1728B52AA6E4}">
                <adec:decorative xmlns:adec="http://schemas.microsoft.com/office/drawing/2017/decorative" val="1"/>
              </a:ext>
            </a:extLst>
          </p:cNvPr>
          <p:cNvSpPr/>
          <p:nvPr/>
        </p:nvSpPr>
        <p:spPr bwMode="auto">
          <a:xfrm>
            <a:off x="575220" y="1885405"/>
            <a:ext cx="11049399" cy="52322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1280160" tIns="68580" rIns="137160" bIns="68580" numCol="1" spcCol="0" rtlCol="0" fromWordArt="0" anchor="ctr" anchorCtr="0" forceAA="0" compatLnSpc="1">
            <a:prstTxWarp prst="textNoShape">
              <a:avLst/>
            </a:prstTxWarp>
            <a:noAutofit/>
          </a:bodyPr>
          <a:lstStyle/>
          <a:p>
            <a:pPr defTabSz="1371600">
              <a:spcBef>
                <a:spcPts val="600"/>
              </a:spcBef>
            </a:pPr>
            <a:endParaRPr lang="en-US" sz="4000" err="1">
              <a:solidFill>
                <a:schemeClr val="bg1"/>
              </a:solidFill>
              <a:latin typeface="Segoe Sans Display Semibold" pitchFamily="2" charset="0"/>
              <a:cs typeface="Segoe Sans Display Semibold" pitchFamily="2" charset="0"/>
            </a:endParaRPr>
          </a:p>
        </p:txBody>
      </p:sp>
      <p:grpSp>
        <p:nvGrpSpPr>
          <p:cNvPr id="25" name="Group 24">
            <a:extLst>
              <a:ext uri="{FF2B5EF4-FFF2-40B4-BE49-F238E27FC236}">
                <a16:creationId xmlns:a16="http://schemas.microsoft.com/office/drawing/2014/main" id="{4577096F-E379-56E7-BEB1-C00BC6F77C1E}"/>
              </a:ext>
              <a:ext uri="{C183D7F6-B498-43B3-948B-1728B52AA6E4}">
                <adec:decorative xmlns:adec="http://schemas.microsoft.com/office/drawing/2017/decorative" val="1"/>
              </a:ext>
            </a:extLst>
          </p:cNvPr>
          <p:cNvGrpSpPr>
            <a:grpSpLocks/>
          </p:cNvGrpSpPr>
          <p:nvPr/>
        </p:nvGrpSpPr>
        <p:grpSpPr>
          <a:xfrm flipH="1">
            <a:off x="644209" y="5039145"/>
            <a:ext cx="365760" cy="365760"/>
            <a:chOff x="11191361" y="-22002"/>
            <a:chExt cx="365760" cy="365760"/>
          </a:xfrm>
        </p:grpSpPr>
        <p:sp>
          <p:nvSpPr>
            <p:cNvPr id="26" name="Freeform: Shape 115">
              <a:extLst>
                <a:ext uri="{FF2B5EF4-FFF2-40B4-BE49-F238E27FC236}">
                  <a16:creationId xmlns:a16="http://schemas.microsoft.com/office/drawing/2014/main" id="{E49D020D-8808-282B-EF55-2D23A92281DF}"/>
                </a:ext>
                <a:ext uri="{C183D7F6-B498-43B3-948B-1728B52AA6E4}">
                  <adec:decorative xmlns:adec="http://schemas.microsoft.com/office/drawing/2017/decorative" val="1"/>
                </a:ext>
              </a:extLst>
            </p:cNvPr>
            <p:cNvSpPr>
              <a:spLocks/>
            </p:cNvSpPr>
            <p:nvPr/>
          </p:nvSpPr>
          <p:spPr bwMode="auto">
            <a:xfrm>
              <a:off x="11191361" y="-22002"/>
              <a:ext cx="365760" cy="365760"/>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7" name="Graphic 16">
              <a:extLst>
                <a:ext uri="{FF2B5EF4-FFF2-40B4-BE49-F238E27FC236}">
                  <a16:creationId xmlns:a16="http://schemas.microsoft.com/office/drawing/2014/main" id="{F56BAA79-AE56-09F3-7BD8-91E6FF9F559C}"/>
                </a:ext>
              </a:extLst>
            </p:cNvPr>
            <p:cNvSpPr>
              <a:spLocks/>
            </p:cNvSpPr>
            <p:nvPr/>
          </p:nvSpPr>
          <p:spPr>
            <a:xfrm flipH="1">
              <a:off x="11191361" y="-22002"/>
              <a:ext cx="365760" cy="365760"/>
            </a:xfrm>
            <a:custGeom>
              <a:avLst/>
              <a:gdLst>
                <a:gd name="connsiteX0" fmla="*/ 95250 w 190500"/>
                <a:gd name="connsiteY0" fmla="*/ 0 h 190500"/>
                <a:gd name="connsiteX1" fmla="*/ 0 w 190500"/>
                <a:gd name="connsiteY1" fmla="*/ 95250 h 190500"/>
                <a:gd name="connsiteX2" fmla="*/ 95250 w 190500"/>
                <a:gd name="connsiteY2" fmla="*/ 190500 h 190500"/>
                <a:gd name="connsiteX3" fmla="*/ 190500 w 190500"/>
                <a:gd name="connsiteY3" fmla="*/ 95250 h 190500"/>
                <a:gd name="connsiteX4" fmla="*/ 95250 w 190500"/>
                <a:gd name="connsiteY4" fmla="*/ 0 h 190500"/>
                <a:gd name="connsiteX5" fmla="*/ 97918 w 190500"/>
                <a:gd name="connsiteY5" fmla="*/ 138405 h 190500"/>
                <a:gd name="connsiteX6" fmla="*/ 88617 w 190500"/>
                <a:gd name="connsiteY6" fmla="*/ 139096 h 190500"/>
                <a:gd name="connsiteX7" fmla="*/ 87816 w 190500"/>
                <a:gd name="connsiteY7" fmla="*/ 138405 h 190500"/>
                <a:gd name="connsiteX8" fmla="*/ 49707 w 190500"/>
                <a:gd name="connsiteY8" fmla="*/ 100297 h 190500"/>
                <a:gd name="connsiteX9" fmla="*/ 49017 w 190500"/>
                <a:gd name="connsiteY9" fmla="*/ 90994 h 190500"/>
                <a:gd name="connsiteX10" fmla="*/ 49708 w 190500"/>
                <a:gd name="connsiteY10" fmla="*/ 90193 h 190500"/>
                <a:gd name="connsiteX11" fmla="*/ 87823 w 190500"/>
                <a:gd name="connsiteY11" fmla="*/ 52093 h 190500"/>
                <a:gd name="connsiteX12" fmla="*/ 97926 w 190500"/>
                <a:gd name="connsiteY12" fmla="*/ 52095 h 190500"/>
                <a:gd name="connsiteX13" fmla="*/ 98616 w 190500"/>
                <a:gd name="connsiteY13" fmla="*/ 61397 h 190500"/>
                <a:gd name="connsiteX14" fmla="*/ 97924 w 190500"/>
                <a:gd name="connsiteY14" fmla="*/ 62198 h 190500"/>
                <a:gd name="connsiteX15" fmla="*/ 71997 w 190500"/>
                <a:gd name="connsiteY15" fmla="*/ 88113 h 190500"/>
                <a:gd name="connsiteX16" fmla="*/ 135736 w 190500"/>
                <a:gd name="connsiteY16" fmla="*/ 88110 h 190500"/>
                <a:gd name="connsiteX17" fmla="*/ 142814 w 190500"/>
                <a:gd name="connsiteY17" fmla="*/ 94284 h 190500"/>
                <a:gd name="connsiteX18" fmla="*/ 142880 w 190500"/>
                <a:gd name="connsiteY18" fmla="*/ 95254 h 190500"/>
                <a:gd name="connsiteX19" fmla="*/ 136706 w 190500"/>
                <a:gd name="connsiteY19" fmla="*/ 102332 h 190500"/>
                <a:gd name="connsiteX20" fmla="*/ 135736 w 190500"/>
                <a:gd name="connsiteY20" fmla="*/ 102398 h 190500"/>
                <a:gd name="connsiteX21" fmla="*/ 72016 w 190500"/>
                <a:gd name="connsiteY21" fmla="*/ 102400 h 190500"/>
                <a:gd name="connsiteX22" fmla="*/ 97918 w 190500"/>
                <a:gd name="connsiteY22" fmla="*/ 128302 h 190500"/>
                <a:gd name="connsiteX23" fmla="*/ 98609 w 190500"/>
                <a:gd name="connsiteY23" fmla="*/ 137604 h 190500"/>
                <a:gd name="connsiteX24" fmla="*/ 97918 w 190500"/>
                <a:gd name="connsiteY24" fmla="*/ 13840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00" h="190500">
                  <a:moveTo>
                    <a:pt x="95250" y="0"/>
                  </a:moveTo>
                  <a:cubicBezTo>
                    <a:pt x="42645" y="0"/>
                    <a:pt x="0" y="42645"/>
                    <a:pt x="0" y="95250"/>
                  </a:cubicBezTo>
                  <a:cubicBezTo>
                    <a:pt x="0" y="147855"/>
                    <a:pt x="42645" y="190500"/>
                    <a:pt x="95250" y="190500"/>
                  </a:cubicBezTo>
                  <a:cubicBezTo>
                    <a:pt x="147855" y="190500"/>
                    <a:pt x="190500" y="147855"/>
                    <a:pt x="190500" y="95250"/>
                  </a:cubicBezTo>
                  <a:cubicBezTo>
                    <a:pt x="190500" y="42645"/>
                    <a:pt x="147855" y="0"/>
                    <a:pt x="95250" y="0"/>
                  </a:cubicBezTo>
                  <a:close/>
                  <a:moveTo>
                    <a:pt x="97918" y="138405"/>
                  </a:moveTo>
                  <a:cubicBezTo>
                    <a:pt x="95381" y="140941"/>
                    <a:pt x="91413" y="141172"/>
                    <a:pt x="88617" y="139096"/>
                  </a:cubicBezTo>
                  <a:lnTo>
                    <a:pt x="87816" y="138405"/>
                  </a:lnTo>
                  <a:lnTo>
                    <a:pt x="49707" y="100297"/>
                  </a:lnTo>
                  <a:cubicBezTo>
                    <a:pt x="47171" y="97761"/>
                    <a:pt x="46941" y="93791"/>
                    <a:pt x="49017" y="90994"/>
                  </a:cubicBezTo>
                  <a:lnTo>
                    <a:pt x="49708" y="90193"/>
                  </a:lnTo>
                  <a:lnTo>
                    <a:pt x="87823" y="52093"/>
                  </a:lnTo>
                  <a:cubicBezTo>
                    <a:pt x="90613" y="49304"/>
                    <a:pt x="95137" y="49305"/>
                    <a:pt x="97926" y="52095"/>
                  </a:cubicBezTo>
                  <a:cubicBezTo>
                    <a:pt x="100461" y="54632"/>
                    <a:pt x="100692" y="58601"/>
                    <a:pt x="98616" y="61397"/>
                  </a:cubicBezTo>
                  <a:lnTo>
                    <a:pt x="97924" y="62198"/>
                  </a:lnTo>
                  <a:lnTo>
                    <a:pt x="71997" y="88113"/>
                  </a:lnTo>
                  <a:lnTo>
                    <a:pt x="135736" y="88110"/>
                  </a:lnTo>
                  <a:cubicBezTo>
                    <a:pt x="139353" y="88110"/>
                    <a:pt x="142342" y="90797"/>
                    <a:pt x="142814" y="94284"/>
                  </a:cubicBezTo>
                  <a:lnTo>
                    <a:pt x="142880" y="95254"/>
                  </a:lnTo>
                  <a:cubicBezTo>
                    <a:pt x="142880" y="98870"/>
                    <a:pt x="140192" y="101859"/>
                    <a:pt x="136706" y="102332"/>
                  </a:cubicBezTo>
                  <a:lnTo>
                    <a:pt x="135736" y="102398"/>
                  </a:lnTo>
                  <a:lnTo>
                    <a:pt x="72016" y="102400"/>
                  </a:lnTo>
                  <a:lnTo>
                    <a:pt x="97918" y="128302"/>
                  </a:lnTo>
                  <a:cubicBezTo>
                    <a:pt x="100454" y="130838"/>
                    <a:pt x="100685" y="134807"/>
                    <a:pt x="98609" y="137604"/>
                  </a:cubicBezTo>
                  <a:lnTo>
                    <a:pt x="97918" y="138405"/>
                  </a:lnTo>
                  <a:close/>
                </a:path>
              </a:pathLst>
            </a:cu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400" b="1" i="0" u="none" strike="noStrike" kern="0" cap="none" spc="0" normalizeH="0" baseline="0" noProof="0">
                <a:ln>
                  <a:noFill/>
                </a:ln>
                <a:solidFill>
                  <a:srgbClr val="FFFFFF"/>
                </a:solidFill>
                <a:effectLst/>
                <a:uLnTx/>
                <a:uFillTx/>
                <a:latin typeface="Segoe UI Semibold"/>
                <a:ea typeface="+mn-ea"/>
                <a:cs typeface="Segoe UI Semibold" panose="020B0502040204020203" pitchFamily="34" charset="0"/>
              </a:endParaRPr>
            </a:p>
          </p:txBody>
        </p:sp>
      </p:grpSp>
      <p:grpSp>
        <p:nvGrpSpPr>
          <p:cNvPr id="28" name="Group 27">
            <a:extLst>
              <a:ext uri="{FF2B5EF4-FFF2-40B4-BE49-F238E27FC236}">
                <a16:creationId xmlns:a16="http://schemas.microsoft.com/office/drawing/2014/main" id="{816136E0-06E1-D55B-B0F6-B84C0304C3A0}"/>
              </a:ext>
              <a:ext uri="{C183D7F6-B498-43B3-948B-1728B52AA6E4}">
                <adec:decorative xmlns:adec="http://schemas.microsoft.com/office/drawing/2017/decorative" val="1"/>
              </a:ext>
            </a:extLst>
          </p:cNvPr>
          <p:cNvGrpSpPr>
            <a:grpSpLocks/>
          </p:cNvGrpSpPr>
          <p:nvPr/>
        </p:nvGrpSpPr>
        <p:grpSpPr>
          <a:xfrm>
            <a:off x="11191361" y="5039145"/>
            <a:ext cx="365760" cy="365760"/>
            <a:chOff x="11191361" y="-22002"/>
            <a:chExt cx="365760" cy="365760"/>
          </a:xfrm>
        </p:grpSpPr>
        <p:sp>
          <p:nvSpPr>
            <p:cNvPr id="29" name="Freeform: Shape 115">
              <a:extLst>
                <a:ext uri="{FF2B5EF4-FFF2-40B4-BE49-F238E27FC236}">
                  <a16:creationId xmlns:a16="http://schemas.microsoft.com/office/drawing/2014/main" id="{DA608BEF-3BFE-3F77-7D4B-4FCA9BE5B215}"/>
                </a:ext>
                <a:ext uri="{C183D7F6-B498-43B3-948B-1728B52AA6E4}">
                  <adec:decorative xmlns:adec="http://schemas.microsoft.com/office/drawing/2017/decorative" val="1"/>
                </a:ext>
              </a:extLst>
            </p:cNvPr>
            <p:cNvSpPr>
              <a:spLocks/>
            </p:cNvSpPr>
            <p:nvPr/>
          </p:nvSpPr>
          <p:spPr bwMode="auto">
            <a:xfrm>
              <a:off x="11191361" y="-22002"/>
              <a:ext cx="365760" cy="365760"/>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0" name="Graphic 16">
              <a:extLst>
                <a:ext uri="{FF2B5EF4-FFF2-40B4-BE49-F238E27FC236}">
                  <a16:creationId xmlns:a16="http://schemas.microsoft.com/office/drawing/2014/main" id="{882F96EF-6D84-F682-41A0-EC8AA34D655A}"/>
                </a:ext>
              </a:extLst>
            </p:cNvPr>
            <p:cNvSpPr>
              <a:spLocks/>
            </p:cNvSpPr>
            <p:nvPr/>
          </p:nvSpPr>
          <p:spPr>
            <a:xfrm flipH="1">
              <a:off x="11191361" y="-22002"/>
              <a:ext cx="365760" cy="365760"/>
            </a:xfrm>
            <a:custGeom>
              <a:avLst/>
              <a:gdLst>
                <a:gd name="connsiteX0" fmla="*/ 95250 w 190500"/>
                <a:gd name="connsiteY0" fmla="*/ 0 h 190500"/>
                <a:gd name="connsiteX1" fmla="*/ 0 w 190500"/>
                <a:gd name="connsiteY1" fmla="*/ 95250 h 190500"/>
                <a:gd name="connsiteX2" fmla="*/ 95250 w 190500"/>
                <a:gd name="connsiteY2" fmla="*/ 190500 h 190500"/>
                <a:gd name="connsiteX3" fmla="*/ 190500 w 190500"/>
                <a:gd name="connsiteY3" fmla="*/ 95250 h 190500"/>
                <a:gd name="connsiteX4" fmla="*/ 95250 w 190500"/>
                <a:gd name="connsiteY4" fmla="*/ 0 h 190500"/>
                <a:gd name="connsiteX5" fmla="*/ 97918 w 190500"/>
                <a:gd name="connsiteY5" fmla="*/ 138405 h 190500"/>
                <a:gd name="connsiteX6" fmla="*/ 88617 w 190500"/>
                <a:gd name="connsiteY6" fmla="*/ 139096 h 190500"/>
                <a:gd name="connsiteX7" fmla="*/ 87816 w 190500"/>
                <a:gd name="connsiteY7" fmla="*/ 138405 h 190500"/>
                <a:gd name="connsiteX8" fmla="*/ 49707 w 190500"/>
                <a:gd name="connsiteY8" fmla="*/ 100297 h 190500"/>
                <a:gd name="connsiteX9" fmla="*/ 49017 w 190500"/>
                <a:gd name="connsiteY9" fmla="*/ 90994 h 190500"/>
                <a:gd name="connsiteX10" fmla="*/ 49708 w 190500"/>
                <a:gd name="connsiteY10" fmla="*/ 90193 h 190500"/>
                <a:gd name="connsiteX11" fmla="*/ 87823 w 190500"/>
                <a:gd name="connsiteY11" fmla="*/ 52093 h 190500"/>
                <a:gd name="connsiteX12" fmla="*/ 97926 w 190500"/>
                <a:gd name="connsiteY12" fmla="*/ 52095 h 190500"/>
                <a:gd name="connsiteX13" fmla="*/ 98616 w 190500"/>
                <a:gd name="connsiteY13" fmla="*/ 61397 h 190500"/>
                <a:gd name="connsiteX14" fmla="*/ 97924 w 190500"/>
                <a:gd name="connsiteY14" fmla="*/ 62198 h 190500"/>
                <a:gd name="connsiteX15" fmla="*/ 71997 w 190500"/>
                <a:gd name="connsiteY15" fmla="*/ 88113 h 190500"/>
                <a:gd name="connsiteX16" fmla="*/ 135736 w 190500"/>
                <a:gd name="connsiteY16" fmla="*/ 88110 h 190500"/>
                <a:gd name="connsiteX17" fmla="*/ 142814 w 190500"/>
                <a:gd name="connsiteY17" fmla="*/ 94284 h 190500"/>
                <a:gd name="connsiteX18" fmla="*/ 142880 w 190500"/>
                <a:gd name="connsiteY18" fmla="*/ 95254 h 190500"/>
                <a:gd name="connsiteX19" fmla="*/ 136706 w 190500"/>
                <a:gd name="connsiteY19" fmla="*/ 102332 h 190500"/>
                <a:gd name="connsiteX20" fmla="*/ 135736 w 190500"/>
                <a:gd name="connsiteY20" fmla="*/ 102398 h 190500"/>
                <a:gd name="connsiteX21" fmla="*/ 72016 w 190500"/>
                <a:gd name="connsiteY21" fmla="*/ 102400 h 190500"/>
                <a:gd name="connsiteX22" fmla="*/ 97918 w 190500"/>
                <a:gd name="connsiteY22" fmla="*/ 128302 h 190500"/>
                <a:gd name="connsiteX23" fmla="*/ 98609 w 190500"/>
                <a:gd name="connsiteY23" fmla="*/ 137604 h 190500"/>
                <a:gd name="connsiteX24" fmla="*/ 97918 w 190500"/>
                <a:gd name="connsiteY24" fmla="*/ 13840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500" h="190500">
                  <a:moveTo>
                    <a:pt x="95250" y="0"/>
                  </a:moveTo>
                  <a:cubicBezTo>
                    <a:pt x="42645" y="0"/>
                    <a:pt x="0" y="42645"/>
                    <a:pt x="0" y="95250"/>
                  </a:cubicBezTo>
                  <a:cubicBezTo>
                    <a:pt x="0" y="147855"/>
                    <a:pt x="42645" y="190500"/>
                    <a:pt x="95250" y="190500"/>
                  </a:cubicBezTo>
                  <a:cubicBezTo>
                    <a:pt x="147855" y="190500"/>
                    <a:pt x="190500" y="147855"/>
                    <a:pt x="190500" y="95250"/>
                  </a:cubicBezTo>
                  <a:cubicBezTo>
                    <a:pt x="190500" y="42645"/>
                    <a:pt x="147855" y="0"/>
                    <a:pt x="95250" y="0"/>
                  </a:cubicBezTo>
                  <a:close/>
                  <a:moveTo>
                    <a:pt x="97918" y="138405"/>
                  </a:moveTo>
                  <a:cubicBezTo>
                    <a:pt x="95381" y="140941"/>
                    <a:pt x="91413" y="141172"/>
                    <a:pt x="88617" y="139096"/>
                  </a:cubicBezTo>
                  <a:lnTo>
                    <a:pt x="87816" y="138405"/>
                  </a:lnTo>
                  <a:lnTo>
                    <a:pt x="49707" y="100297"/>
                  </a:lnTo>
                  <a:cubicBezTo>
                    <a:pt x="47171" y="97761"/>
                    <a:pt x="46941" y="93791"/>
                    <a:pt x="49017" y="90994"/>
                  </a:cubicBezTo>
                  <a:lnTo>
                    <a:pt x="49708" y="90193"/>
                  </a:lnTo>
                  <a:lnTo>
                    <a:pt x="87823" y="52093"/>
                  </a:lnTo>
                  <a:cubicBezTo>
                    <a:pt x="90613" y="49304"/>
                    <a:pt x="95137" y="49305"/>
                    <a:pt x="97926" y="52095"/>
                  </a:cubicBezTo>
                  <a:cubicBezTo>
                    <a:pt x="100461" y="54632"/>
                    <a:pt x="100692" y="58601"/>
                    <a:pt x="98616" y="61397"/>
                  </a:cubicBezTo>
                  <a:lnTo>
                    <a:pt x="97924" y="62198"/>
                  </a:lnTo>
                  <a:lnTo>
                    <a:pt x="71997" y="88113"/>
                  </a:lnTo>
                  <a:lnTo>
                    <a:pt x="135736" y="88110"/>
                  </a:lnTo>
                  <a:cubicBezTo>
                    <a:pt x="139353" y="88110"/>
                    <a:pt x="142342" y="90797"/>
                    <a:pt x="142814" y="94284"/>
                  </a:cubicBezTo>
                  <a:lnTo>
                    <a:pt x="142880" y="95254"/>
                  </a:lnTo>
                  <a:cubicBezTo>
                    <a:pt x="142880" y="98870"/>
                    <a:pt x="140192" y="101859"/>
                    <a:pt x="136706" y="102332"/>
                  </a:cubicBezTo>
                  <a:lnTo>
                    <a:pt x="135736" y="102398"/>
                  </a:lnTo>
                  <a:lnTo>
                    <a:pt x="72016" y="102400"/>
                  </a:lnTo>
                  <a:lnTo>
                    <a:pt x="97918" y="128302"/>
                  </a:lnTo>
                  <a:cubicBezTo>
                    <a:pt x="100454" y="130838"/>
                    <a:pt x="100685" y="134807"/>
                    <a:pt x="98609" y="137604"/>
                  </a:cubicBezTo>
                  <a:lnTo>
                    <a:pt x="97918" y="138405"/>
                  </a:lnTo>
                  <a:close/>
                </a:path>
              </a:pathLst>
            </a:cu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IN" sz="2400" b="1" i="0" u="none" strike="noStrike" kern="0" cap="none" spc="0" normalizeH="0" baseline="0" noProof="0">
                <a:ln>
                  <a:noFill/>
                </a:ln>
                <a:solidFill>
                  <a:srgbClr val="FFFFFF"/>
                </a:solidFill>
                <a:effectLst/>
                <a:uLnTx/>
                <a:uFillTx/>
                <a:latin typeface="Segoe UI Semibold"/>
                <a:ea typeface="+mn-ea"/>
                <a:cs typeface="Segoe UI Semibold" panose="020B0502040204020203" pitchFamily="34" charset="0"/>
              </a:endParaRPr>
            </a:p>
          </p:txBody>
        </p:sp>
      </p:grpSp>
      <p:grpSp>
        <p:nvGrpSpPr>
          <p:cNvPr id="31" name="Group 30">
            <a:extLst>
              <a:ext uri="{FF2B5EF4-FFF2-40B4-BE49-F238E27FC236}">
                <a16:creationId xmlns:a16="http://schemas.microsoft.com/office/drawing/2014/main" id="{FE7C789E-F4EB-94FC-8F5F-61F9893560D1}"/>
              </a:ext>
              <a:ext uri="{C183D7F6-B498-43B3-948B-1728B52AA6E4}">
                <adec:decorative xmlns:adec="http://schemas.microsoft.com/office/drawing/2017/decorative" val="1"/>
              </a:ext>
            </a:extLst>
          </p:cNvPr>
          <p:cNvGrpSpPr>
            <a:grpSpLocks/>
          </p:cNvGrpSpPr>
          <p:nvPr/>
        </p:nvGrpSpPr>
        <p:grpSpPr>
          <a:xfrm>
            <a:off x="2857500" y="1738087"/>
            <a:ext cx="796686" cy="796680"/>
            <a:chOff x="2884588" y="3574780"/>
            <a:chExt cx="796686" cy="796680"/>
          </a:xfrm>
        </p:grpSpPr>
        <p:sp>
          <p:nvSpPr>
            <p:cNvPr id="32" name="Oval 31">
              <a:extLst>
                <a:ext uri="{FF2B5EF4-FFF2-40B4-BE49-F238E27FC236}">
                  <a16:creationId xmlns:a16="http://schemas.microsoft.com/office/drawing/2014/main" id="{878B22FA-79DF-5F7C-2CF3-AB3B59BBF62A}"/>
                </a:ext>
              </a:extLst>
            </p:cNvPr>
            <p:cNvSpPr/>
            <p:nvPr/>
          </p:nvSpPr>
          <p:spPr bwMode="auto">
            <a:xfrm>
              <a:off x="2884588" y="3574780"/>
              <a:ext cx="796686" cy="796680"/>
            </a:xfrm>
            <a:prstGeom prst="ellipse">
              <a:avLst/>
            </a:pr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3" name="Graphic 71" descr="Icon of a chat bubble">
              <a:extLst>
                <a:ext uri="{FF2B5EF4-FFF2-40B4-BE49-F238E27FC236}">
                  <a16:creationId xmlns:a16="http://schemas.microsoft.com/office/drawing/2014/main" id="{9903770E-7E11-F9E8-6B89-35101FD3C218}"/>
                </a:ext>
              </a:extLst>
            </p:cNvPr>
            <p:cNvSpPr>
              <a:spLocks/>
            </p:cNvSpPr>
            <p:nvPr/>
          </p:nvSpPr>
          <p:spPr>
            <a:xfrm>
              <a:off x="3068192" y="3780421"/>
              <a:ext cx="429478" cy="385398"/>
            </a:xfrm>
            <a:custGeom>
              <a:avLst/>
              <a:gdLst>
                <a:gd name="connsiteX0" fmla="*/ 71458 w 191141"/>
                <a:gd name="connsiteY0" fmla="*/ 0 h 171485"/>
                <a:gd name="connsiteX1" fmla="*/ 0 w 191141"/>
                <a:gd name="connsiteY1" fmla="*/ 71417 h 171485"/>
                <a:gd name="connsiteX2" fmla="*/ 6717 w 191141"/>
                <a:gd name="connsiteY2" fmla="*/ 101679 h 171485"/>
                <a:gd name="connsiteX3" fmla="*/ 230 w 191141"/>
                <a:gd name="connsiteY3" fmla="*/ 131607 h 171485"/>
                <a:gd name="connsiteX4" fmla="*/ 7739 w 191141"/>
                <a:gd name="connsiteY4" fmla="*/ 142725 h 171485"/>
                <a:gd name="connsiteX5" fmla="*/ 11213 w 191141"/>
                <a:gd name="connsiteY5" fmla="*/ 142751 h 171485"/>
                <a:gd name="connsiteX6" fmla="*/ 42036 w 191141"/>
                <a:gd name="connsiteY6" fmla="*/ 136560 h 171485"/>
                <a:gd name="connsiteX7" fmla="*/ 136525 w 191141"/>
                <a:gd name="connsiteY7" fmla="*/ 100804 h 171485"/>
                <a:gd name="connsiteX8" fmla="*/ 100769 w 191141"/>
                <a:gd name="connsiteY8" fmla="*/ 6315 h 171485"/>
                <a:gd name="connsiteX9" fmla="*/ 71458 w 191141"/>
                <a:gd name="connsiteY9" fmla="*/ 0 h 171485"/>
                <a:gd name="connsiteX10" fmla="*/ 71096 w 191141"/>
                <a:gd name="connsiteY10" fmla="*/ 152400 h 171485"/>
                <a:gd name="connsiteX11" fmla="*/ 119674 w 191141"/>
                <a:gd name="connsiteY11" fmla="*/ 171450 h 171485"/>
                <a:gd name="connsiteX12" fmla="*/ 149087 w 191141"/>
                <a:gd name="connsiteY12" fmla="*/ 165135 h 171485"/>
                <a:gd name="connsiteX13" fmla="*/ 176833 w 191141"/>
                <a:gd name="connsiteY13" fmla="*/ 171231 h 171485"/>
                <a:gd name="connsiteX14" fmla="*/ 190864 w 191141"/>
                <a:gd name="connsiteY14" fmla="*/ 162068 h 171485"/>
                <a:gd name="connsiteX15" fmla="*/ 190807 w 191141"/>
                <a:gd name="connsiteY15" fmla="*/ 156943 h 171485"/>
                <a:gd name="connsiteX16" fmla="*/ 184415 w 191141"/>
                <a:gd name="connsiteY16" fmla="*/ 130245 h 171485"/>
                <a:gd name="connsiteX17" fmla="*/ 149889 w 191141"/>
                <a:gd name="connsiteY17" fmla="*/ 35257 h 171485"/>
                <a:gd name="connsiteX18" fmla="*/ 143039 w 191141"/>
                <a:gd name="connsiteY18" fmla="*/ 32480 h 171485"/>
                <a:gd name="connsiteX19" fmla="*/ 150659 w 191141"/>
                <a:gd name="connsiteY19" fmla="*/ 51987 h 171485"/>
                <a:gd name="connsiteX20" fmla="*/ 176824 w 191141"/>
                <a:gd name="connsiteY20" fmla="*/ 100013 h 171485"/>
                <a:gd name="connsiteX21" fmla="*/ 170490 w 191141"/>
                <a:gd name="connsiteY21" fmla="*/ 126178 h 171485"/>
                <a:gd name="connsiteX22" fmla="*/ 169252 w 191141"/>
                <a:gd name="connsiteY22" fmla="*/ 128588 h 171485"/>
                <a:gd name="connsiteX23" fmla="*/ 169918 w 191141"/>
                <a:gd name="connsiteY23" fmla="*/ 131216 h 171485"/>
                <a:gd name="connsiteX24" fmla="*/ 176033 w 191141"/>
                <a:gd name="connsiteY24" fmla="*/ 156458 h 171485"/>
                <a:gd name="connsiteX25" fmla="*/ 149935 w 191141"/>
                <a:gd name="connsiteY25" fmla="*/ 150647 h 171485"/>
                <a:gd name="connsiteX26" fmla="*/ 147420 w 191141"/>
                <a:gd name="connsiteY26" fmla="*/ 150057 h 171485"/>
                <a:gd name="connsiteX27" fmla="*/ 145106 w 191141"/>
                <a:gd name="connsiteY27" fmla="*/ 151209 h 171485"/>
                <a:gd name="connsiteX28" fmla="*/ 119674 w 191141"/>
                <a:gd name="connsiteY28" fmla="*/ 157163 h 171485"/>
                <a:gd name="connsiteX29" fmla="*/ 91861 w 191141"/>
                <a:gd name="connsiteY29" fmla="*/ 149962 h 171485"/>
                <a:gd name="connsiteX30" fmla="*/ 71096 w 191141"/>
                <a:gd name="connsiteY30" fmla="*/ 152400 h 17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1141" h="171485">
                  <a:moveTo>
                    <a:pt x="71458" y="0"/>
                  </a:moveTo>
                  <a:cubicBezTo>
                    <a:pt x="32004" y="-12"/>
                    <a:pt x="12" y="31963"/>
                    <a:pt x="0" y="71417"/>
                  </a:cubicBezTo>
                  <a:cubicBezTo>
                    <a:pt x="-3" y="81874"/>
                    <a:pt x="2290" y="92205"/>
                    <a:pt x="6717" y="101679"/>
                  </a:cubicBezTo>
                  <a:cubicBezTo>
                    <a:pt x="4319" y="111603"/>
                    <a:pt x="2157" y="121582"/>
                    <a:pt x="230" y="131607"/>
                  </a:cubicBezTo>
                  <a:cubicBezTo>
                    <a:pt x="-767" y="136750"/>
                    <a:pt x="2595" y="141729"/>
                    <a:pt x="7739" y="142725"/>
                  </a:cubicBezTo>
                  <a:cubicBezTo>
                    <a:pt x="8885" y="142948"/>
                    <a:pt x="10063" y="142957"/>
                    <a:pt x="11213" y="142751"/>
                  </a:cubicBezTo>
                  <a:cubicBezTo>
                    <a:pt x="17147" y="141703"/>
                    <a:pt x="30053" y="139322"/>
                    <a:pt x="42036" y="136560"/>
                  </a:cubicBezTo>
                  <a:cubicBezTo>
                    <a:pt x="78002" y="152778"/>
                    <a:pt x="120305" y="136770"/>
                    <a:pt x="136525" y="100804"/>
                  </a:cubicBezTo>
                  <a:cubicBezTo>
                    <a:pt x="152743" y="64838"/>
                    <a:pt x="136734" y="22534"/>
                    <a:pt x="100769" y="6315"/>
                  </a:cubicBezTo>
                  <a:cubicBezTo>
                    <a:pt x="91555" y="2160"/>
                    <a:pt x="81565" y="8"/>
                    <a:pt x="71458" y="0"/>
                  </a:cubicBezTo>
                  <a:close/>
                  <a:moveTo>
                    <a:pt x="71096" y="152400"/>
                  </a:moveTo>
                  <a:cubicBezTo>
                    <a:pt x="84294" y="164670"/>
                    <a:pt x="101654" y="171478"/>
                    <a:pt x="119674" y="171450"/>
                  </a:cubicBezTo>
                  <a:cubicBezTo>
                    <a:pt x="130151" y="171450"/>
                    <a:pt x="140105" y="169193"/>
                    <a:pt x="149087" y="165135"/>
                  </a:cubicBezTo>
                  <a:cubicBezTo>
                    <a:pt x="159022" y="167459"/>
                    <a:pt x="169909" y="169783"/>
                    <a:pt x="176833" y="171231"/>
                  </a:cubicBezTo>
                  <a:cubicBezTo>
                    <a:pt x="183238" y="172575"/>
                    <a:pt x="189520" y="168473"/>
                    <a:pt x="190864" y="162068"/>
                  </a:cubicBezTo>
                  <a:cubicBezTo>
                    <a:pt x="191219" y="160376"/>
                    <a:pt x="191199" y="158627"/>
                    <a:pt x="190807" y="156943"/>
                  </a:cubicBezTo>
                  <a:cubicBezTo>
                    <a:pt x="189264" y="150247"/>
                    <a:pt x="186825" y="139846"/>
                    <a:pt x="184415" y="130245"/>
                  </a:cubicBezTo>
                  <a:cubicBezTo>
                    <a:pt x="201112" y="94480"/>
                    <a:pt x="185654" y="51953"/>
                    <a:pt x="149889" y="35257"/>
                  </a:cubicBezTo>
                  <a:cubicBezTo>
                    <a:pt x="147656" y="34214"/>
                    <a:pt x="145369" y="33287"/>
                    <a:pt x="143039" y="32480"/>
                  </a:cubicBezTo>
                  <a:cubicBezTo>
                    <a:pt x="146418" y="38623"/>
                    <a:pt x="148980" y="45181"/>
                    <a:pt x="150659" y="51987"/>
                  </a:cubicBezTo>
                  <a:cubicBezTo>
                    <a:pt x="166978" y="62506"/>
                    <a:pt x="176834" y="80597"/>
                    <a:pt x="176824" y="100013"/>
                  </a:cubicBezTo>
                  <a:cubicBezTo>
                    <a:pt x="176824" y="109461"/>
                    <a:pt x="174538" y="118348"/>
                    <a:pt x="170490" y="126178"/>
                  </a:cubicBezTo>
                  <a:lnTo>
                    <a:pt x="169252" y="128588"/>
                  </a:lnTo>
                  <a:lnTo>
                    <a:pt x="169918" y="131216"/>
                  </a:lnTo>
                  <a:cubicBezTo>
                    <a:pt x="172090" y="139741"/>
                    <a:pt x="174366" y="149314"/>
                    <a:pt x="176033" y="156458"/>
                  </a:cubicBezTo>
                  <a:cubicBezTo>
                    <a:pt x="168661" y="154905"/>
                    <a:pt x="158717" y="152743"/>
                    <a:pt x="149935" y="150647"/>
                  </a:cubicBezTo>
                  <a:lnTo>
                    <a:pt x="147420" y="150057"/>
                  </a:lnTo>
                  <a:lnTo>
                    <a:pt x="145106" y="151209"/>
                  </a:lnTo>
                  <a:cubicBezTo>
                    <a:pt x="137448" y="155019"/>
                    <a:pt x="128818" y="157163"/>
                    <a:pt x="119674" y="157163"/>
                  </a:cubicBezTo>
                  <a:cubicBezTo>
                    <a:pt x="109939" y="157181"/>
                    <a:pt x="100363" y="154701"/>
                    <a:pt x="91861" y="149962"/>
                  </a:cubicBezTo>
                  <a:cubicBezTo>
                    <a:pt x="85073" y="151667"/>
                    <a:pt x="78094" y="152487"/>
                    <a:pt x="71096" y="152400"/>
                  </a:cubicBezTo>
                  <a:close/>
                </a:path>
              </a:pathLst>
            </a:cu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grpSp>
        <p:nvGrpSpPr>
          <p:cNvPr id="34" name="Group 33">
            <a:extLst>
              <a:ext uri="{FF2B5EF4-FFF2-40B4-BE49-F238E27FC236}">
                <a16:creationId xmlns:a16="http://schemas.microsoft.com/office/drawing/2014/main" id="{EEA0C5CE-D7A3-BDED-BEB4-B5425C805BC1}"/>
              </a:ext>
              <a:ext uri="{C183D7F6-B498-43B3-948B-1728B52AA6E4}">
                <adec:decorative xmlns:adec="http://schemas.microsoft.com/office/drawing/2017/decorative" val="1"/>
              </a:ext>
            </a:extLst>
          </p:cNvPr>
          <p:cNvGrpSpPr>
            <a:grpSpLocks/>
          </p:cNvGrpSpPr>
          <p:nvPr/>
        </p:nvGrpSpPr>
        <p:grpSpPr>
          <a:xfrm>
            <a:off x="5689600" y="1725387"/>
            <a:ext cx="796686" cy="796680"/>
            <a:chOff x="5714058" y="3560056"/>
            <a:chExt cx="796686" cy="796680"/>
          </a:xfrm>
        </p:grpSpPr>
        <p:sp>
          <p:nvSpPr>
            <p:cNvPr id="35" name="Oval 34">
              <a:extLst>
                <a:ext uri="{FF2B5EF4-FFF2-40B4-BE49-F238E27FC236}">
                  <a16:creationId xmlns:a16="http://schemas.microsoft.com/office/drawing/2014/main" id="{A692AFB0-C84C-6B1E-EF74-09657125C56D}"/>
                </a:ext>
              </a:extLst>
            </p:cNvPr>
            <p:cNvSpPr/>
            <p:nvPr/>
          </p:nvSpPr>
          <p:spPr bwMode="auto">
            <a:xfrm>
              <a:off x="5714058" y="3560056"/>
              <a:ext cx="796686" cy="796680"/>
            </a:xfrm>
            <a:prstGeom prst="ellipse">
              <a:avLst/>
            </a:pr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6" name="Graphic 7" descr="Icon of 5 nodes connected to a central circle with lines">
              <a:extLst>
                <a:ext uri="{FF2B5EF4-FFF2-40B4-BE49-F238E27FC236}">
                  <a16:creationId xmlns:a16="http://schemas.microsoft.com/office/drawing/2014/main" id="{D7CCD6D0-0DF6-297A-8431-8F4A60A7C69D}"/>
                </a:ext>
              </a:extLst>
            </p:cNvPr>
            <p:cNvSpPr/>
            <p:nvPr/>
          </p:nvSpPr>
          <p:spPr>
            <a:xfrm>
              <a:off x="5883422" y="3729288"/>
              <a:ext cx="457960" cy="458218"/>
            </a:xfrm>
            <a:custGeom>
              <a:avLst/>
              <a:gdLst>
                <a:gd name="connsiteX0" fmla="*/ 161920 w 190496"/>
                <a:gd name="connsiteY0" fmla="*/ 23802 h 190603"/>
                <a:gd name="connsiteX1" fmla="*/ 138117 w 190496"/>
                <a:gd name="connsiteY1" fmla="*/ 47624 h 190603"/>
                <a:gd name="connsiteX2" fmla="*/ 133231 w 190496"/>
                <a:gd name="connsiteY2" fmla="*/ 47119 h 190603"/>
                <a:gd name="connsiteX3" fmla="*/ 121039 w 190496"/>
                <a:gd name="connsiteY3" fmla="*/ 67293 h 190603"/>
                <a:gd name="connsiteX4" fmla="*/ 133345 w 190496"/>
                <a:gd name="connsiteY4" fmla="*/ 95325 h 190603"/>
                <a:gd name="connsiteX5" fmla="*/ 133345 w 190496"/>
                <a:gd name="connsiteY5" fmla="*/ 95878 h 190603"/>
                <a:gd name="connsiteX6" fmla="*/ 145689 w 190496"/>
                <a:gd name="connsiteY6" fmla="*/ 98364 h 190603"/>
                <a:gd name="connsiteX7" fmla="*/ 177924 w 190496"/>
                <a:gd name="connsiteY7" fmla="*/ 88618 h 190603"/>
                <a:gd name="connsiteX8" fmla="*/ 187670 w 190496"/>
                <a:gd name="connsiteY8" fmla="*/ 120853 h 190603"/>
                <a:gd name="connsiteX9" fmla="*/ 155435 w 190496"/>
                <a:gd name="connsiteY9" fmla="*/ 130598 h 190603"/>
                <a:gd name="connsiteX10" fmla="*/ 143032 w 190496"/>
                <a:gd name="connsiteY10" fmla="*/ 112403 h 190603"/>
                <a:gd name="connsiteX11" fmla="*/ 130459 w 190496"/>
                <a:gd name="connsiteY11" fmla="*/ 109879 h 190603"/>
                <a:gd name="connsiteX12" fmla="*/ 113866 w 190496"/>
                <a:gd name="connsiteY12" fmla="*/ 128577 h 190603"/>
                <a:gd name="connsiteX13" fmla="*/ 118581 w 190496"/>
                <a:gd name="connsiteY13" fmla="*/ 142979 h 190603"/>
                <a:gd name="connsiteX14" fmla="*/ 119058 w 190496"/>
                <a:gd name="connsiteY14" fmla="*/ 142979 h 190603"/>
                <a:gd name="connsiteX15" fmla="*/ 142853 w 190496"/>
                <a:gd name="connsiteY15" fmla="*/ 166808 h 190603"/>
                <a:gd name="connsiteX16" fmla="*/ 119023 w 190496"/>
                <a:gd name="connsiteY16" fmla="*/ 190604 h 190603"/>
                <a:gd name="connsiteX17" fmla="*/ 95228 w 190496"/>
                <a:gd name="connsiteY17" fmla="*/ 166774 h 190603"/>
                <a:gd name="connsiteX18" fmla="*/ 105037 w 190496"/>
                <a:gd name="connsiteY18" fmla="*/ 147532 h 190603"/>
                <a:gd name="connsiteX19" fmla="*/ 100312 w 190496"/>
                <a:gd name="connsiteY19" fmla="*/ 133092 h 190603"/>
                <a:gd name="connsiteX20" fmla="*/ 64575 w 190496"/>
                <a:gd name="connsiteY20" fmla="*/ 117918 h 190603"/>
                <a:gd name="connsiteX21" fmla="*/ 47477 w 190496"/>
                <a:gd name="connsiteY21" fmla="*/ 125996 h 190603"/>
                <a:gd name="connsiteX22" fmla="*/ 26483 w 190496"/>
                <a:gd name="connsiteY22" fmla="*/ 152327 h 190603"/>
                <a:gd name="connsiteX23" fmla="*/ 152 w 190496"/>
                <a:gd name="connsiteY23" fmla="*/ 131333 h 190603"/>
                <a:gd name="connsiteX24" fmla="*/ 21146 w 190496"/>
                <a:gd name="connsiteY24" fmla="*/ 105002 h 190603"/>
                <a:gd name="connsiteX25" fmla="*/ 41686 w 190496"/>
                <a:gd name="connsiteY25" fmla="*/ 112927 h 190603"/>
                <a:gd name="connsiteX26" fmla="*/ 58393 w 190496"/>
                <a:gd name="connsiteY26" fmla="*/ 105041 h 190603"/>
                <a:gd name="connsiteX27" fmla="*/ 65860 w 190496"/>
                <a:gd name="connsiteY27" fmla="*/ 71065 h 190603"/>
                <a:gd name="connsiteX28" fmla="*/ 56421 w 190496"/>
                <a:gd name="connsiteY28" fmla="*/ 60302 h 190603"/>
                <a:gd name="connsiteX29" fmla="*/ 25494 w 190496"/>
                <a:gd name="connsiteY29" fmla="*/ 46975 h 190603"/>
                <a:gd name="connsiteX30" fmla="*/ 38821 w 190496"/>
                <a:gd name="connsiteY30" fmla="*/ 16048 h 190603"/>
                <a:gd name="connsiteX31" fmla="*/ 69748 w 190496"/>
                <a:gd name="connsiteY31" fmla="*/ 29375 h 190603"/>
                <a:gd name="connsiteX32" fmla="*/ 67508 w 190496"/>
                <a:gd name="connsiteY32" fmla="*/ 51272 h 190603"/>
                <a:gd name="connsiteX33" fmla="*/ 76871 w 190496"/>
                <a:gd name="connsiteY33" fmla="*/ 61940 h 190603"/>
                <a:gd name="connsiteX34" fmla="*/ 95245 w 190496"/>
                <a:gd name="connsiteY34" fmla="*/ 57225 h 190603"/>
                <a:gd name="connsiteX35" fmla="*/ 108904 w 190496"/>
                <a:gd name="connsiteY35" fmla="*/ 59749 h 190603"/>
                <a:gd name="connsiteX36" fmla="*/ 120762 w 190496"/>
                <a:gd name="connsiteY36" fmla="*/ 40128 h 190603"/>
                <a:gd name="connsiteX37" fmla="*/ 121792 w 190496"/>
                <a:gd name="connsiteY37" fmla="*/ 6468 h 190603"/>
                <a:gd name="connsiteX38" fmla="*/ 155453 w 190496"/>
                <a:gd name="connsiteY38" fmla="*/ 7497 h 190603"/>
                <a:gd name="connsiteX39" fmla="*/ 161920 w 190496"/>
                <a:gd name="connsiteY39" fmla="*/ 23811 h 190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0496" h="190603">
                  <a:moveTo>
                    <a:pt x="161920" y="23802"/>
                  </a:moveTo>
                  <a:cubicBezTo>
                    <a:pt x="161925" y="36953"/>
                    <a:pt x="151268" y="47619"/>
                    <a:pt x="138117" y="47624"/>
                  </a:cubicBezTo>
                  <a:cubicBezTo>
                    <a:pt x="136475" y="47625"/>
                    <a:pt x="134838" y="47455"/>
                    <a:pt x="133231" y="47119"/>
                  </a:cubicBezTo>
                  <a:lnTo>
                    <a:pt x="121039" y="67293"/>
                  </a:lnTo>
                  <a:cubicBezTo>
                    <a:pt x="128889" y="74499"/>
                    <a:pt x="133355" y="84670"/>
                    <a:pt x="133345" y="95325"/>
                  </a:cubicBezTo>
                  <a:lnTo>
                    <a:pt x="133345" y="95878"/>
                  </a:lnTo>
                  <a:lnTo>
                    <a:pt x="145689" y="98364"/>
                  </a:lnTo>
                  <a:cubicBezTo>
                    <a:pt x="151900" y="86771"/>
                    <a:pt x="166332" y="82407"/>
                    <a:pt x="177924" y="88618"/>
                  </a:cubicBezTo>
                  <a:cubicBezTo>
                    <a:pt x="189517" y="94828"/>
                    <a:pt x="193880" y="109260"/>
                    <a:pt x="187670" y="120853"/>
                  </a:cubicBezTo>
                  <a:cubicBezTo>
                    <a:pt x="181460" y="132445"/>
                    <a:pt x="167028" y="136808"/>
                    <a:pt x="155435" y="130598"/>
                  </a:cubicBezTo>
                  <a:cubicBezTo>
                    <a:pt x="148576" y="126924"/>
                    <a:pt x="143945" y="120131"/>
                    <a:pt x="143032" y="112403"/>
                  </a:cubicBezTo>
                  <a:lnTo>
                    <a:pt x="130459" y="109879"/>
                  </a:lnTo>
                  <a:cubicBezTo>
                    <a:pt x="127179" y="117795"/>
                    <a:pt x="121336" y="124379"/>
                    <a:pt x="113866" y="128577"/>
                  </a:cubicBezTo>
                  <a:lnTo>
                    <a:pt x="118581" y="142979"/>
                  </a:lnTo>
                  <a:lnTo>
                    <a:pt x="119058" y="142979"/>
                  </a:lnTo>
                  <a:cubicBezTo>
                    <a:pt x="132209" y="142988"/>
                    <a:pt x="142862" y="153657"/>
                    <a:pt x="142853" y="166808"/>
                  </a:cubicBezTo>
                  <a:cubicBezTo>
                    <a:pt x="142843" y="179960"/>
                    <a:pt x="132174" y="190613"/>
                    <a:pt x="119023" y="190604"/>
                  </a:cubicBezTo>
                  <a:cubicBezTo>
                    <a:pt x="105872" y="190594"/>
                    <a:pt x="95218" y="179925"/>
                    <a:pt x="95228" y="166774"/>
                  </a:cubicBezTo>
                  <a:cubicBezTo>
                    <a:pt x="95234" y="159161"/>
                    <a:pt x="98879" y="152009"/>
                    <a:pt x="105037" y="147532"/>
                  </a:cubicBezTo>
                  <a:lnTo>
                    <a:pt x="100312" y="133092"/>
                  </a:lnTo>
                  <a:cubicBezTo>
                    <a:pt x="86521" y="134951"/>
                    <a:pt x="72815" y="129132"/>
                    <a:pt x="64575" y="117918"/>
                  </a:cubicBezTo>
                  <a:lnTo>
                    <a:pt x="47477" y="125996"/>
                  </a:lnTo>
                  <a:cubicBezTo>
                    <a:pt x="48951" y="139064"/>
                    <a:pt x="39552" y="150853"/>
                    <a:pt x="26483" y="152327"/>
                  </a:cubicBezTo>
                  <a:cubicBezTo>
                    <a:pt x="13415" y="153801"/>
                    <a:pt x="1626" y="144402"/>
                    <a:pt x="152" y="131333"/>
                  </a:cubicBezTo>
                  <a:cubicBezTo>
                    <a:pt x="-1322" y="118264"/>
                    <a:pt x="8078" y="106476"/>
                    <a:pt x="21146" y="105002"/>
                  </a:cubicBezTo>
                  <a:cubicBezTo>
                    <a:pt x="28876" y="104130"/>
                    <a:pt x="36545" y="107089"/>
                    <a:pt x="41686" y="112927"/>
                  </a:cubicBezTo>
                  <a:lnTo>
                    <a:pt x="58393" y="105041"/>
                  </a:lnTo>
                  <a:cubicBezTo>
                    <a:pt x="55274" y="93173"/>
                    <a:pt x="58053" y="80531"/>
                    <a:pt x="65860" y="71065"/>
                  </a:cubicBezTo>
                  <a:lnTo>
                    <a:pt x="56421" y="60302"/>
                  </a:lnTo>
                  <a:cubicBezTo>
                    <a:pt x="44201" y="65162"/>
                    <a:pt x="30354" y="59195"/>
                    <a:pt x="25494" y="46975"/>
                  </a:cubicBezTo>
                  <a:cubicBezTo>
                    <a:pt x="20634" y="34755"/>
                    <a:pt x="26601" y="20908"/>
                    <a:pt x="38821" y="16048"/>
                  </a:cubicBezTo>
                  <a:cubicBezTo>
                    <a:pt x="51041" y="11188"/>
                    <a:pt x="64887" y="17155"/>
                    <a:pt x="69748" y="29375"/>
                  </a:cubicBezTo>
                  <a:cubicBezTo>
                    <a:pt x="72622" y="36602"/>
                    <a:pt x="71786" y="44777"/>
                    <a:pt x="67508" y="51272"/>
                  </a:cubicBezTo>
                  <a:lnTo>
                    <a:pt x="76871" y="61940"/>
                  </a:lnTo>
                  <a:cubicBezTo>
                    <a:pt x="82498" y="58838"/>
                    <a:pt x="88820" y="57215"/>
                    <a:pt x="95245" y="57225"/>
                  </a:cubicBezTo>
                  <a:cubicBezTo>
                    <a:pt x="100055" y="57225"/>
                    <a:pt x="104675" y="58120"/>
                    <a:pt x="108904" y="59749"/>
                  </a:cubicBezTo>
                  <a:lnTo>
                    <a:pt x="120762" y="40128"/>
                  </a:lnTo>
                  <a:cubicBezTo>
                    <a:pt x="111752" y="30548"/>
                    <a:pt x="112213" y="15478"/>
                    <a:pt x="121792" y="6468"/>
                  </a:cubicBezTo>
                  <a:cubicBezTo>
                    <a:pt x="131371" y="-2543"/>
                    <a:pt x="146442" y="-2082"/>
                    <a:pt x="155453" y="7497"/>
                  </a:cubicBezTo>
                  <a:cubicBezTo>
                    <a:pt x="159606" y="11914"/>
                    <a:pt x="161920" y="17748"/>
                    <a:pt x="161920" y="23811"/>
                  </a:cubicBezTo>
                  <a:close/>
                </a:path>
              </a:pathLst>
            </a:cu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grpSp>
        <p:nvGrpSpPr>
          <p:cNvPr id="37" name="Group 36">
            <a:extLst>
              <a:ext uri="{FF2B5EF4-FFF2-40B4-BE49-F238E27FC236}">
                <a16:creationId xmlns:a16="http://schemas.microsoft.com/office/drawing/2014/main" id="{2FDAE93A-315D-1EDC-F94E-9B4BEC0A61B8}"/>
              </a:ext>
              <a:ext uri="{C183D7F6-B498-43B3-948B-1728B52AA6E4}">
                <adec:decorative xmlns:adec="http://schemas.microsoft.com/office/drawing/2017/decorative" val="1"/>
              </a:ext>
            </a:extLst>
          </p:cNvPr>
          <p:cNvGrpSpPr>
            <a:grpSpLocks/>
          </p:cNvGrpSpPr>
          <p:nvPr/>
        </p:nvGrpSpPr>
        <p:grpSpPr>
          <a:xfrm>
            <a:off x="8521700" y="1725387"/>
            <a:ext cx="796686" cy="796680"/>
            <a:chOff x="8542099" y="3559244"/>
            <a:chExt cx="796686" cy="796680"/>
          </a:xfrm>
        </p:grpSpPr>
        <p:sp>
          <p:nvSpPr>
            <p:cNvPr id="38" name="Oval 37">
              <a:extLst>
                <a:ext uri="{FF2B5EF4-FFF2-40B4-BE49-F238E27FC236}">
                  <a16:creationId xmlns:a16="http://schemas.microsoft.com/office/drawing/2014/main" id="{2EA5BC6D-3F4B-221B-5B5C-251FC3261F54}"/>
                </a:ext>
              </a:extLst>
            </p:cNvPr>
            <p:cNvSpPr/>
            <p:nvPr/>
          </p:nvSpPr>
          <p:spPr bwMode="auto">
            <a:xfrm>
              <a:off x="8542099" y="3559244"/>
              <a:ext cx="796686" cy="796680"/>
            </a:xfrm>
            <a:prstGeom prst="ellipse">
              <a:avLst/>
            </a:pr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9" name="Graphic 25" descr="Icon of a conveyor belt">
              <a:extLst>
                <a:ext uri="{FF2B5EF4-FFF2-40B4-BE49-F238E27FC236}">
                  <a16:creationId xmlns:a16="http://schemas.microsoft.com/office/drawing/2014/main" id="{E2C8EE97-755A-86D0-B2D0-199A17E25340}"/>
                </a:ext>
              </a:extLst>
            </p:cNvPr>
            <p:cNvSpPr>
              <a:spLocks/>
            </p:cNvSpPr>
            <p:nvPr/>
          </p:nvSpPr>
          <p:spPr>
            <a:xfrm>
              <a:off x="8757072" y="3801720"/>
              <a:ext cx="366742" cy="311728"/>
            </a:xfrm>
            <a:custGeom>
              <a:avLst/>
              <a:gdLst>
                <a:gd name="connsiteX0" fmla="*/ 23813 w 190500"/>
                <a:gd name="connsiteY0" fmla="*/ 16669 h 161925"/>
                <a:gd name="connsiteX1" fmla="*/ 40481 w 190500"/>
                <a:gd name="connsiteY1" fmla="*/ 0 h 161925"/>
                <a:gd name="connsiteX2" fmla="*/ 64294 w 190500"/>
                <a:gd name="connsiteY2" fmla="*/ 0 h 161925"/>
                <a:gd name="connsiteX3" fmla="*/ 80963 w 190500"/>
                <a:gd name="connsiteY3" fmla="*/ 16669 h 161925"/>
                <a:gd name="connsiteX4" fmla="*/ 80963 w 190500"/>
                <a:gd name="connsiteY4" fmla="*/ 40481 h 161925"/>
                <a:gd name="connsiteX5" fmla="*/ 64294 w 190500"/>
                <a:gd name="connsiteY5" fmla="*/ 57150 h 161925"/>
                <a:gd name="connsiteX6" fmla="*/ 40481 w 190500"/>
                <a:gd name="connsiteY6" fmla="*/ 57150 h 161925"/>
                <a:gd name="connsiteX7" fmla="*/ 23813 w 190500"/>
                <a:gd name="connsiteY7" fmla="*/ 40481 h 161925"/>
                <a:gd name="connsiteX8" fmla="*/ 23813 w 190500"/>
                <a:gd name="connsiteY8" fmla="*/ 16669 h 161925"/>
                <a:gd name="connsiteX9" fmla="*/ 126206 w 190500"/>
                <a:gd name="connsiteY9" fmla="*/ 0 h 161925"/>
                <a:gd name="connsiteX10" fmla="*/ 109538 w 190500"/>
                <a:gd name="connsiteY10" fmla="*/ 16669 h 161925"/>
                <a:gd name="connsiteX11" fmla="*/ 109538 w 190500"/>
                <a:gd name="connsiteY11" fmla="*/ 40481 h 161925"/>
                <a:gd name="connsiteX12" fmla="*/ 126206 w 190500"/>
                <a:gd name="connsiteY12" fmla="*/ 57150 h 161925"/>
                <a:gd name="connsiteX13" fmla="*/ 150019 w 190500"/>
                <a:gd name="connsiteY13" fmla="*/ 57150 h 161925"/>
                <a:gd name="connsiteX14" fmla="*/ 166688 w 190500"/>
                <a:gd name="connsiteY14" fmla="*/ 40481 h 161925"/>
                <a:gd name="connsiteX15" fmla="*/ 166688 w 190500"/>
                <a:gd name="connsiteY15" fmla="*/ 16669 h 161925"/>
                <a:gd name="connsiteX16" fmla="*/ 150019 w 190500"/>
                <a:gd name="connsiteY16" fmla="*/ 0 h 161925"/>
                <a:gd name="connsiteX17" fmla="*/ 126206 w 190500"/>
                <a:gd name="connsiteY17" fmla="*/ 0 h 161925"/>
                <a:gd name="connsiteX18" fmla="*/ 123825 w 190500"/>
                <a:gd name="connsiteY18" fmla="*/ 16669 h 161925"/>
                <a:gd name="connsiteX19" fmla="*/ 126206 w 190500"/>
                <a:gd name="connsiteY19" fmla="*/ 14288 h 161925"/>
                <a:gd name="connsiteX20" fmla="*/ 150019 w 190500"/>
                <a:gd name="connsiteY20" fmla="*/ 14288 h 161925"/>
                <a:gd name="connsiteX21" fmla="*/ 152400 w 190500"/>
                <a:gd name="connsiteY21" fmla="*/ 16669 h 161925"/>
                <a:gd name="connsiteX22" fmla="*/ 152400 w 190500"/>
                <a:gd name="connsiteY22" fmla="*/ 40481 h 161925"/>
                <a:gd name="connsiteX23" fmla="*/ 150019 w 190500"/>
                <a:gd name="connsiteY23" fmla="*/ 42863 h 161925"/>
                <a:gd name="connsiteX24" fmla="*/ 126206 w 190500"/>
                <a:gd name="connsiteY24" fmla="*/ 42863 h 161925"/>
                <a:gd name="connsiteX25" fmla="*/ 123825 w 190500"/>
                <a:gd name="connsiteY25" fmla="*/ 40481 h 161925"/>
                <a:gd name="connsiteX26" fmla="*/ 123825 w 190500"/>
                <a:gd name="connsiteY26" fmla="*/ 16669 h 161925"/>
                <a:gd name="connsiteX27" fmla="*/ 0 w 190500"/>
                <a:gd name="connsiteY27" fmla="*/ 119063 h 161925"/>
                <a:gd name="connsiteX28" fmla="*/ 42863 w 190500"/>
                <a:gd name="connsiteY28" fmla="*/ 76200 h 161925"/>
                <a:gd name="connsiteX29" fmla="*/ 147638 w 190500"/>
                <a:gd name="connsiteY29" fmla="*/ 76200 h 161925"/>
                <a:gd name="connsiteX30" fmla="*/ 190500 w 190500"/>
                <a:gd name="connsiteY30" fmla="*/ 119063 h 161925"/>
                <a:gd name="connsiteX31" fmla="*/ 147638 w 190500"/>
                <a:gd name="connsiteY31" fmla="*/ 161925 h 161925"/>
                <a:gd name="connsiteX32" fmla="*/ 42863 w 190500"/>
                <a:gd name="connsiteY32" fmla="*/ 161925 h 161925"/>
                <a:gd name="connsiteX33" fmla="*/ 0 w 190500"/>
                <a:gd name="connsiteY33" fmla="*/ 119063 h 161925"/>
                <a:gd name="connsiteX34" fmla="*/ 61913 w 190500"/>
                <a:gd name="connsiteY34" fmla="*/ 119063 h 161925"/>
                <a:gd name="connsiteX35" fmla="*/ 47625 w 190500"/>
                <a:gd name="connsiteY35" fmla="*/ 104775 h 161925"/>
                <a:gd name="connsiteX36" fmla="*/ 33338 w 190500"/>
                <a:gd name="connsiteY36" fmla="*/ 119063 h 161925"/>
                <a:gd name="connsiteX37" fmla="*/ 47625 w 190500"/>
                <a:gd name="connsiteY37" fmla="*/ 133350 h 161925"/>
                <a:gd name="connsiteX38" fmla="*/ 61913 w 190500"/>
                <a:gd name="connsiteY38" fmla="*/ 119063 h 161925"/>
                <a:gd name="connsiteX39" fmla="*/ 109538 w 190500"/>
                <a:gd name="connsiteY39" fmla="*/ 119063 h 161925"/>
                <a:gd name="connsiteX40" fmla="*/ 95250 w 190500"/>
                <a:gd name="connsiteY40" fmla="*/ 104775 h 161925"/>
                <a:gd name="connsiteX41" fmla="*/ 80963 w 190500"/>
                <a:gd name="connsiteY41" fmla="*/ 119063 h 161925"/>
                <a:gd name="connsiteX42" fmla="*/ 95250 w 190500"/>
                <a:gd name="connsiteY42" fmla="*/ 133350 h 161925"/>
                <a:gd name="connsiteX43" fmla="*/ 109538 w 190500"/>
                <a:gd name="connsiteY43" fmla="*/ 119063 h 161925"/>
                <a:gd name="connsiteX44" fmla="*/ 142875 w 190500"/>
                <a:gd name="connsiteY44" fmla="*/ 133350 h 161925"/>
                <a:gd name="connsiteX45" fmla="*/ 157163 w 190500"/>
                <a:gd name="connsiteY45" fmla="*/ 119063 h 161925"/>
                <a:gd name="connsiteX46" fmla="*/ 142875 w 190500"/>
                <a:gd name="connsiteY46" fmla="*/ 104775 h 161925"/>
                <a:gd name="connsiteX47" fmla="*/ 128588 w 190500"/>
                <a:gd name="connsiteY47" fmla="*/ 119063 h 161925"/>
                <a:gd name="connsiteX48" fmla="*/ 142875 w 190500"/>
                <a:gd name="connsiteY48" fmla="*/ 133350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90500" h="161925">
                  <a:moveTo>
                    <a:pt x="23813" y="16669"/>
                  </a:moveTo>
                  <a:cubicBezTo>
                    <a:pt x="23813" y="7468"/>
                    <a:pt x="31280" y="0"/>
                    <a:pt x="40481" y="0"/>
                  </a:cubicBezTo>
                  <a:lnTo>
                    <a:pt x="64294" y="0"/>
                  </a:lnTo>
                  <a:cubicBezTo>
                    <a:pt x="73495" y="0"/>
                    <a:pt x="80963" y="7468"/>
                    <a:pt x="80963" y="16669"/>
                  </a:cubicBezTo>
                  <a:lnTo>
                    <a:pt x="80963" y="40481"/>
                  </a:lnTo>
                  <a:cubicBezTo>
                    <a:pt x="80963" y="49687"/>
                    <a:pt x="73500" y="57150"/>
                    <a:pt x="64294" y="57150"/>
                  </a:cubicBezTo>
                  <a:lnTo>
                    <a:pt x="40481" y="57150"/>
                  </a:lnTo>
                  <a:cubicBezTo>
                    <a:pt x="31275" y="57150"/>
                    <a:pt x="23813" y="49687"/>
                    <a:pt x="23813" y="40481"/>
                  </a:cubicBezTo>
                  <a:lnTo>
                    <a:pt x="23813" y="16669"/>
                  </a:lnTo>
                  <a:close/>
                  <a:moveTo>
                    <a:pt x="126206" y="0"/>
                  </a:moveTo>
                  <a:cubicBezTo>
                    <a:pt x="117000" y="0"/>
                    <a:pt x="109538" y="7463"/>
                    <a:pt x="109538" y="16669"/>
                  </a:cubicBezTo>
                  <a:lnTo>
                    <a:pt x="109538" y="40481"/>
                  </a:lnTo>
                  <a:cubicBezTo>
                    <a:pt x="109538" y="49682"/>
                    <a:pt x="117005" y="57150"/>
                    <a:pt x="126206" y="57150"/>
                  </a:cubicBezTo>
                  <a:lnTo>
                    <a:pt x="150019" y="57150"/>
                  </a:lnTo>
                  <a:cubicBezTo>
                    <a:pt x="159225" y="57150"/>
                    <a:pt x="166688" y="49687"/>
                    <a:pt x="166688" y="40481"/>
                  </a:cubicBezTo>
                  <a:lnTo>
                    <a:pt x="166688" y="16669"/>
                  </a:lnTo>
                  <a:cubicBezTo>
                    <a:pt x="166688" y="7463"/>
                    <a:pt x="159225" y="0"/>
                    <a:pt x="150019" y="0"/>
                  </a:cubicBezTo>
                  <a:lnTo>
                    <a:pt x="126206" y="0"/>
                  </a:lnTo>
                  <a:close/>
                  <a:moveTo>
                    <a:pt x="123825" y="16669"/>
                  </a:moveTo>
                  <a:cubicBezTo>
                    <a:pt x="123825" y="15354"/>
                    <a:pt x="124891" y="14288"/>
                    <a:pt x="126206" y="14288"/>
                  </a:cubicBezTo>
                  <a:lnTo>
                    <a:pt x="150019" y="14288"/>
                  </a:lnTo>
                  <a:cubicBezTo>
                    <a:pt x="151334" y="14288"/>
                    <a:pt x="152400" y="15354"/>
                    <a:pt x="152400" y="16669"/>
                  </a:cubicBezTo>
                  <a:lnTo>
                    <a:pt x="152400" y="40481"/>
                  </a:lnTo>
                  <a:cubicBezTo>
                    <a:pt x="152400" y="41796"/>
                    <a:pt x="151334" y="42863"/>
                    <a:pt x="150019" y="42863"/>
                  </a:cubicBezTo>
                  <a:lnTo>
                    <a:pt x="126206" y="42863"/>
                  </a:lnTo>
                  <a:cubicBezTo>
                    <a:pt x="124891" y="42863"/>
                    <a:pt x="123825" y="41796"/>
                    <a:pt x="123825" y="40481"/>
                  </a:cubicBezTo>
                  <a:lnTo>
                    <a:pt x="123825" y="16669"/>
                  </a:lnTo>
                  <a:close/>
                  <a:moveTo>
                    <a:pt x="0" y="119063"/>
                  </a:moveTo>
                  <a:cubicBezTo>
                    <a:pt x="0" y="95390"/>
                    <a:pt x="19190" y="76200"/>
                    <a:pt x="42863" y="76200"/>
                  </a:cubicBezTo>
                  <a:lnTo>
                    <a:pt x="147638" y="76200"/>
                  </a:lnTo>
                  <a:cubicBezTo>
                    <a:pt x="171310" y="76200"/>
                    <a:pt x="190500" y="95390"/>
                    <a:pt x="190500" y="119063"/>
                  </a:cubicBezTo>
                  <a:cubicBezTo>
                    <a:pt x="190500" y="142735"/>
                    <a:pt x="171310" y="161925"/>
                    <a:pt x="147638" y="161925"/>
                  </a:cubicBezTo>
                  <a:lnTo>
                    <a:pt x="42863" y="161925"/>
                  </a:lnTo>
                  <a:cubicBezTo>
                    <a:pt x="19190" y="161925"/>
                    <a:pt x="0" y="142735"/>
                    <a:pt x="0" y="119063"/>
                  </a:cubicBezTo>
                  <a:close/>
                  <a:moveTo>
                    <a:pt x="61913" y="119063"/>
                  </a:moveTo>
                  <a:cubicBezTo>
                    <a:pt x="61913" y="111172"/>
                    <a:pt x="55516" y="104775"/>
                    <a:pt x="47625" y="104775"/>
                  </a:cubicBezTo>
                  <a:cubicBezTo>
                    <a:pt x="39734" y="104775"/>
                    <a:pt x="33338" y="111172"/>
                    <a:pt x="33338" y="119063"/>
                  </a:cubicBezTo>
                  <a:cubicBezTo>
                    <a:pt x="33338" y="126953"/>
                    <a:pt x="39734" y="133350"/>
                    <a:pt x="47625" y="133350"/>
                  </a:cubicBezTo>
                  <a:cubicBezTo>
                    <a:pt x="55516" y="133350"/>
                    <a:pt x="61913" y="126953"/>
                    <a:pt x="61913" y="119063"/>
                  </a:cubicBezTo>
                  <a:close/>
                  <a:moveTo>
                    <a:pt x="109538" y="119063"/>
                  </a:moveTo>
                  <a:cubicBezTo>
                    <a:pt x="109538" y="111172"/>
                    <a:pt x="103141" y="104775"/>
                    <a:pt x="95250" y="104775"/>
                  </a:cubicBezTo>
                  <a:cubicBezTo>
                    <a:pt x="87359" y="104775"/>
                    <a:pt x="80963" y="111172"/>
                    <a:pt x="80963" y="119063"/>
                  </a:cubicBezTo>
                  <a:cubicBezTo>
                    <a:pt x="80963" y="126953"/>
                    <a:pt x="87359" y="133350"/>
                    <a:pt x="95250" y="133350"/>
                  </a:cubicBezTo>
                  <a:cubicBezTo>
                    <a:pt x="103141" y="133350"/>
                    <a:pt x="109538" y="126953"/>
                    <a:pt x="109538" y="119063"/>
                  </a:cubicBezTo>
                  <a:close/>
                  <a:moveTo>
                    <a:pt x="142875" y="133350"/>
                  </a:moveTo>
                  <a:cubicBezTo>
                    <a:pt x="150766" y="133350"/>
                    <a:pt x="157163" y="126953"/>
                    <a:pt x="157163" y="119063"/>
                  </a:cubicBezTo>
                  <a:cubicBezTo>
                    <a:pt x="157163" y="111172"/>
                    <a:pt x="150766" y="104775"/>
                    <a:pt x="142875" y="104775"/>
                  </a:cubicBezTo>
                  <a:cubicBezTo>
                    <a:pt x="134985" y="104775"/>
                    <a:pt x="128588" y="111172"/>
                    <a:pt x="128588" y="119063"/>
                  </a:cubicBezTo>
                  <a:cubicBezTo>
                    <a:pt x="128588" y="126953"/>
                    <a:pt x="134985" y="133350"/>
                    <a:pt x="142875" y="133350"/>
                  </a:cubicBezTo>
                  <a:close/>
                </a:path>
              </a:pathLst>
            </a:cu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6" name="Title 5">
            <a:extLst>
              <a:ext uri="{FF2B5EF4-FFF2-40B4-BE49-F238E27FC236}">
                <a16:creationId xmlns:a16="http://schemas.microsoft.com/office/drawing/2014/main" id="{94251C3F-C9E5-2A92-3B54-BEAA868A5116}"/>
              </a:ext>
            </a:extLst>
          </p:cNvPr>
          <p:cNvSpPr>
            <a:spLocks noGrp="1"/>
          </p:cNvSpPr>
          <p:nvPr>
            <p:ph type="title"/>
          </p:nvPr>
        </p:nvSpPr>
        <p:spPr/>
        <p:txBody>
          <a:bodyPr>
            <a:normAutofit fontScale="90000"/>
          </a:bodyPr>
          <a:lstStyle/>
          <a:p>
            <a:r>
              <a:rPr lang="en-US">
                <a:ea typeface="+mj-ea"/>
                <a:cs typeface="+mj-cs"/>
              </a:rPr>
              <a:t>Spectrum of agents</a:t>
            </a:r>
            <a:br>
              <a:rPr lang="en-US">
                <a:ea typeface="+mj-ea"/>
                <a:cs typeface="+mj-cs"/>
              </a:rPr>
            </a:br>
            <a:endParaRPr lang="en-US">
              <a:ea typeface="+mj-ea"/>
              <a:cs typeface="+mj-cs"/>
            </a:endParaRPr>
          </a:p>
        </p:txBody>
      </p:sp>
      <p:sp>
        <p:nvSpPr>
          <p:cNvPr id="15" name="TextBox 14">
            <a:extLst>
              <a:ext uri="{FF2B5EF4-FFF2-40B4-BE49-F238E27FC236}">
                <a16:creationId xmlns:a16="http://schemas.microsoft.com/office/drawing/2014/main" id="{9E23F0A9-1262-CA28-8782-7A4CEC33AB52}"/>
              </a:ext>
            </a:extLst>
          </p:cNvPr>
          <p:cNvSpPr txBox="1"/>
          <p:nvPr/>
        </p:nvSpPr>
        <p:spPr>
          <a:xfrm>
            <a:off x="775462" y="2039293"/>
            <a:ext cx="1536655" cy="215444"/>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Simple</a:t>
            </a:r>
          </a:p>
        </p:txBody>
      </p:sp>
      <p:sp>
        <p:nvSpPr>
          <p:cNvPr id="18" name="TextBox 17">
            <a:extLst>
              <a:ext uri="{FF2B5EF4-FFF2-40B4-BE49-F238E27FC236}">
                <a16:creationId xmlns:a16="http://schemas.microsoft.com/office/drawing/2014/main" id="{5E1D9F10-BB22-1897-82E7-9765407E1C6D}"/>
              </a:ext>
            </a:extLst>
          </p:cNvPr>
          <p:cNvSpPr txBox="1">
            <a:spLocks/>
          </p:cNvSpPr>
          <p:nvPr/>
        </p:nvSpPr>
        <p:spPr>
          <a:xfrm>
            <a:off x="2208863" y="2683570"/>
            <a:ext cx="2115334" cy="1292662"/>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effectLst/>
                <a:uLnTx/>
                <a:uFillTx/>
                <a:latin typeface="Segoe UI Semibold"/>
                <a:ea typeface="+mn-ea"/>
                <a:cs typeface="+mn-cs"/>
              </a:rPr>
              <a:t>Retrieval</a:t>
            </a:r>
            <a:endParaRPr kumimoji="0" lang="en-US" sz="800" b="0" i="0" u="none" strike="noStrike" kern="1200" cap="none" spc="0" normalizeH="0" baseline="0" noProof="0">
              <a:ln>
                <a:noFill/>
              </a:ln>
              <a:effectLst/>
              <a:uLnTx/>
              <a:uFillTx/>
              <a:latin typeface="Segoe UI Semibold"/>
              <a:ea typeface="+mn-ea"/>
              <a:cs typeface="+mn-cs"/>
            </a:endParaRP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Retrieve information </a:t>
            </a:r>
            <a:r>
              <a:rPr kumimoji="0" lang="en-US" sz="1400" b="0" i="0" u="none" strike="noStrike" kern="1200" cap="none" spc="0" normalizeH="0" baseline="0" noProof="0">
                <a:ln>
                  <a:noFill/>
                </a:ln>
                <a:solidFill>
                  <a:srgbClr val="000000"/>
                </a:solidFill>
                <a:effectLst/>
                <a:uLnTx/>
                <a:uFillTx/>
                <a:latin typeface="Segoe UI"/>
                <a:ea typeface="+mn-ea"/>
                <a:cs typeface="+mn-cs"/>
              </a:rPr>
              <a:t>from grounding data, reason, summarize, and answer user questions</a:t>
            </a:r>
          </a:p>
        </p:txBody>
      </p:sp>
      <p:sp>
        <p:nvSpPr>
          <p:cNvPr id="19" name="Rectangle: Rounded Corners 18">
            <a:extLst>
              <a:ext uri="{FF2B5EF4-FFF2-40B4-BE49-F238E27FC236}">
                <a16:creationId xmlns:a16="http://schemas.microsoft.com/office/drawing/2014/main" id="{627056D1-D6F5-8872-A2DA-D99C4C83D3D1}"/>
              </a:ext>
              <a:ext uri="{C183D7F6-B498-43B3-948B-1728B52AA6E4}">
                <adec:decorative xmlns:adec="http://schemas.microsoft.com/office/drawing/2017/decorative" val="0"/>
              </a:ext>
            </a:extLst>
          </p:cNvPr>
          <p:cNvSpPr/>
          <p:nvPr/>
        </p:nvSpPr>
        <p:spPr bwMode="auto">
          <a:xfrm>
            <a:off x="2471556" y="4273646"/>
            <a:ext cx="1581709" cy="337578"/>
          </a:xfrm>
          <a:prstGeom prst="roundRect">
            <a:avLst>
              <a:gd name="adj" fmla="val 50000"/>
            </a:avLst>
          </a:prstGeom>
          <a:solidFill>
            <a:schemeClr val="bg1"/>
          </a:solidFill>
          <a:ln w="25400" cap="flat">
            <a:noFill/>
            <a:prstDash val="solid"/>
            <a:miter/>
          </a:ln>
          <a:effectLst/>
        </p:spPr>
        <p:txBody>
          <a:bodyPr rot="0" spcFirstLastPara="0" vertOverflow="overflow" horzOverflow="overflow" vert="horz" wrap="none" lIns="91440" tIns="18288" rIns="91440" bIns="36576" numCol="1" spcCol="0" rtlCol="0" fromWordArt="0" anchor="ctr" anchorCtr="0" forceAA="0" compatLnSpc="1">
            <a:prstTxWarp prst="textNoShape">
              <a:avLst/>
            </a:prstTxWarp>
            <a:spAutoFit/>
          </a:bodyPr>
          <a:lstStyle/>
          <a:p>
            <a:pPr marL="0" marR="0" lvl="0" indent="0" algn="ctr" defTabSz="914365"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w="3175">
                  <a:noFill/>
                </a:ln>
                <a:solidFill>
                  <a:srgbClr val="000000"/>
                </a:solidFill>
                <a:effectLst/>
                <a:uLnTx/>
                <a:uFillTx/>
                <a:latin typeface="Segoe UI Semibold"/>
                <a:ea typeface="+mn-ea"/>
                <a:cs typeface="+mn-cs"/>
              </a:rPr>
              <a:t>Generally available</a:t>
            </a:r>
          </a:p>
        </p:txBody>
      </p:sp>
      <p:sp>
        <p:nvSpPr>
          <p:cNvPr id="20" name="TextBox 19">
            <a:extLst>
              <a:ext uri="{FF2B5EF4-FFF2-40B4-BE49-F238E27FC236}">
                <a16:creationId xmlns:a16="http://schemas.microsoft.com/office/drawing/2014/main" id="{EA63E362-53F2-20D5-3C7E-4502CF376BD7}"/>
              </a:ext>
            </a:extLst>
          </p:cNvPr>
          <p:cNvSpPr txBox="1">
            <a:spLocks/>
          </p:cNvSpPr>
          <p:nvPr/>
        </p:nvSpPr>
        <p:spPr>
          <a:xfrm>
            <a:off x="5038334" y="2683570"/>
            <a:ext cx="2115334" cy="1292662"/>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effectLst/>
                <a:uLnTx/>
                <a:uFillTx/>
                <a:latin typeface="Segoe UI Semibold"/>
                <a:ea typeface="+mn-ea"/>
                <a:cs typeface="+mn-cs"/>
              </a:rPr>
              <a:t>Task</a:t>
            </a:r>
            <a:endParaRPr kumimoji="0" lang="en-US" sz="800" b="0" i="0" u="none" strike="noStrike" kern="1200" cap="none" spc="0" normalizeH="0" baseline="0" noProof="0">
              <a:ln>
                <a:noFill/>
              </a:ln>
              <a:effectLst/>
              <a:uLnTx/>
              <a:uFillTx/>
              <a:latin typeface="Segoe UI Semibold"/>
              <a:ea typeface="+mn-ea"/>
              <a:cs typeface="+mn-cs"/>
            </a:endParaRP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Take actions when asked, </a:t>
            </a:r>
            <a:r>
              <a:rPr kumimoji="0" lang="en-US" sz="1400" b="0" i="0" u="none" strike="noStrike" kern="1200" cap="none" spc="0" normalizeH="0" baseline="0" noProof="0">
                <a:ln>
                  <a:noFill/>
                </a:ln>
                <a:solidFill>
                  <a:srgbClr val="000000"/>
                </a:solidFill>
                <a:effectLst/>
                <a:uLnTx/>
                <a:uFillTx/>
                <a:latin typeface="Segoe UI"/>
                <a:ea typeface="+mn-ea"/>
                <a:cs typeface="+mn-cs"/>
              </a:rPr>
              <a:t>automate workflows, and replace repetitive tasks</a:t>
            </a:r>
            <a:br>
              <a:rPr kumimoji="0" lang="en-US" sz="1400" b="0" i="0" u="none" strike="noStrike" kern="1200" cap="none" spc="0" normalizeH="0" baseline="0" noProof="0">
                <a:ln>
                  <a:noFill/>
                </a:ln>
                <a:solidFill>
                  <a:srgbClr val="000000"/>
                </a:solidFill>
                <a:effectLst/>
                <a:uLnTx/>
                <a:uFillTx/>
                <a:latin typeface="Segoe UI"/>
                <a:ea typeface="+mn-ea"/>
                <a:cs typeface="+mn-cs"/>
              </a:rPr>
            </a:br>
            <a:r>
              <a:rPr kumimoji="0" lang="en-US" sz="1400" b="0" i="0" u="none" strike="noStrike" kern="1200" cap="none" spc="0" normalizeH="0" baseline="0" noProof="0">
                <a:ln>
                  <a:noFill/>
                </a:ln>
                <a:solidFill>
                  <a:srgbClr val="000000"/>
                </a:solidFill>
                <a:effectLst/>
                <a:uLnTx/>
                <a:uFillTx/>
                <a:latin typeface="Segoe UI"/>
                <a:ea typeface="+mn-ea"/>
                <a:cs typeface="+mn-cs"/>
              </a:rPr>
              <a:t>for users</a:t>
            </a:r>
          </a:p>
        </p:txBody>
      </p:sp>
      <p:sp>
        <p:nvSpPr>
          <p:cNvPr id="21" name="Rectangle: Rounded Corners 20">
            <a:extLst>
              <a:ext uri="{FF2B5EF4-FFF2-40B4-BE49-F238E27FC236}">
                <a16:creationId xmlns:a16="http://schemas.microsoft.com/office/drawing/2014/main" id="{82F0FA1A-7CCA-CF30-86BC-5A1035C36F40}"/>
              </a:ext>
              <a:ext uri="{C183D7F6-B498-43B3-948B-1728B52AA6E4}">
                <adec:decorative xmlns:adec="http://schemas.microsoft.com/office/drawing/2017/decorative" val="0"/>
              </a:ext>
            </a:extLst>
          </p:cNvPr>
          <p:cNvSpPr/>
          <p:nvPr/>
        </p:nvSpPr>
        <p:spPr bwMode="auto">
          <a:xfrm>
            <a:off x="5303656" y="4270850"/>
            <a:ext cx="1581709" cy="337578"/>
          </a:xfrm>
          <a:prstGeom prst="roundRect">
            <a:avLst>
              <a:gd name="adj" fmla="val 50000"/>
            </a:avLst>
          </a:prstGeom>
          <a:solidFill>
            <a:schemeClr val="bg1"/>
          </a:solidFill>
          <a:ln w="25400" cap="flat">
            <a:noFill/>
            <a:prstDash val="solid"/>
            <a:miter/>
          </a:ln>
          <a:effectLst/>
        </p:spPr>
        <p:txBody>
          <a:bodyPr rot="0" spcFirstLastPara="0" vertOverflow="overflow" horzOverflow="overflow" vert="horz" wrap="none" lIns="91440" tIns="18288" rIns="91440" bIns="36576" numCol="1" spcCol="0" rtlCol="0" fromWordArt="0" anchor="ctr" anchorCtr="0" forceAA="0" compatLnSpc="1">
            <a:prstTxWarp prst="textNoShape">
              <a:avLst/>
            </a:prstTxWarp>
            <a:spAutoFit/>
          </a:bodyPr>
          <a:lstStyle/>
          <a:p>
            <a:pPr marL="0" marR="0" lvl="0" indent="0" algn="ctr" defTabSz="914365"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w="3175">
                  <a:noFill/>
                </a:ln>
                <a:solidFill>
                  <a:srgbClr val="000000"/>
                </a:solidFill>
                <a:effectLst/>
                <a:uLnTx/>
                <a:uFillTx/>
                <a:latin typeface="Segoe UI Semibold"/>
                <a:ea typeface="+mn-ea"/>
                <a:cs typeface="+mn-cs"/>
              </a:rPr>
              <a:t>Generally available</a:t>
            </a:r>
          </a:p>
        </p:txBody>
      </p:sp>
      <p:sp>
        <p:nvSpPr>
          <p:cNvPr id="22" name="TextBox 21">
            <a:extLst>
              <a:ext uri="{FF2B5EF4-FFF2-40B4-BE49-F238E27FC236}">
                <a16:creationId xmlns:a16="http://schemas.microsoft.com/office/drawing/2014/main" id="{9380094E-781B-2CFC-20A7-3018CC78AFBC}"/>
              </a:ext>
            </a:extLst>
          </p:cNvPr>
          <p:cNvSpPr txBox="1">
            <a:spLocks/>
          </p:cNvSpPr>
          <p:nvPr/>
        </p:nvSpPr>
        <p:spPr>
          <a:xfrm>
            <a:off x="7868507" y="2683570"/>
            <a:ext cx="2115334" cy="1292662"/>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effectLst/>
                <a:uLnTx/>
                <a:uFillTx/>
                <a:latin typeface="Segoe UI Semibold"/>
                <a:ea typeface="+mn-ea"/>
                <a:cs typeface="+mn-cs"/>
              </a:rPr>
              <a:t>Autonomous</a:t>
            </a:r>
            <a:endParaRPr kumimoji="0" lang="en-US" sz="800" b="0" i="0" u="none" strike="noStrike" kern="1200" cap="none" spc="0" normalizeH="0" baseline="0" noProof="0">
              <a:ln>
                <a:noFill/>
              </a:ln>
              <a:effectLst/>
              <a:uLnTx/>
              <a:uFillTx/>
              <a:latin typeface="Segoe UI Semibold"/>
              <a:ea typeface="+mn-ea"/>
              <a:cs typeface="+mn-cs"/>
            </a:endParaRP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Operate independently, </a:t>
            </a:r>
            <a:r>
              <a:rPr kumimoji="0" lang="en-US" sz="1400" b="0" i="0" u="none" strike="noStrike" kern="1200" cap="none" spc="0" normalizeH="0" baseline="0" noProof="0">
                <a:ln>
                  <a:noFill/>
                </a:ln>
                <a:solidFill>
                  <a:srgbClr val="000000"/>
                </a:solidFill>
                <a:effectLst/>
                <a:uLnTx/>
                <a:uFillTx/>
                <a:latin typeface="Segoe UI"/>
                <a:ea typeface="+mn-ea"/>
                <a:cs typeface="+mn-cs"/>
              </a:rPr>
              <a:t>dynamically plan, orchestrate other agents, learn and escalate</a:t>
            </a:r>
          </a:p>
        </p:txBody>
      </p:sp>
      <p:sp>
        <p:nvSpPr>
          <p:cNvPr id="23" name="Rectangle: Rounded Corners 22">
            <a:extLst>
              <a:ext uri="{FF2B5EF4-FFF2-40B4-BE49-F238E27FC236}">
                <a16:creationId xmlns:a16="http://schemas.microsoft.com/office/drawing/2014/main" id="{D05F0779-32D9-ACD7-6487-D9DF488A6837}"/>
              </a:ext>
              <a:ext uri="{C183D7F6-B498-43B3-948B-1728B52AA6E4}">
                <adec:decorative xmlns:adec="http://schemas.microsoft.com/office/drawing/2017/decorative" val="0"/>
              </a:ext>
            </a:extLst>
          </p:cNvPr>
          <p:cNvSpPr/>
          <p:nvPr/>
        </p:nvSpPr>
        <p:spPr bwMode="auto">
          <a:xfrm>
            <a:off x="8135050" y="4274797"/>
            <a:ext cx="1581709" cy="337578"/>
          </a:xfrm>
          <a:prstGeom prst="roundRect">
            <a:avLst>
              <a:gd name="adj" fmla="val 50000"/>
            </a:avLst>
          </a:prstGeom>
          <a:solidFill>
            <a:schemeClr val="bg1"/>
          </a:solidFill>
          <a:ln w="25400" cap="flat">
            <a:noFill/>
            <a:prstDash val="solid"/>
            <a:miter/>
          </a:ln>
          <a:effectLst/>
        </p:spPr>
        <p:txBody>
          <a:bodyPr rot="0" spcFirstLastPara="0" vertOverflow="overflow" horzOverflow="overflow" vert="horz" wrap="none" lIns="91440" tIns="18288" rIns="91440" bIns="36576" numCol="1" spcCol="0" rtlCol="0" fromWordArt="0" anchor="ctr" anchorCtr="0" forceAA="0" compatLnSpc="1">
            <a:prstTxWarp prst="textNoShape">
              <a:avLst/>
            </a:prstTxWarp>
            <a:noAutofit/>
          </a:bodyPr>
          <a:lstStyle/>
          <a:p>
            <a:pPr marL="0" marR="0" lvl="0" indent="0" algn="ctr" defTabSz="914365"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w="3175">
                  <a:noFill/>
                </a:ln>
                <a:solidFill>
                  <a:srgbClr val="000000"/>
                </a:solidFill>
                <a:effectLst/>
                <a:uLnTx/>
                <a:uFillTx/>
                <a:latin typeface="Segoe UI Semibold"/>
                <a:ea typeface="+mn-ea"/>
                <a:cs typeface="+mn-cs"/>
              </a:rPr>
              <a:t>Preview</a:t>
            </a:r>
          </a:p>
        </p:txBody>
      </p:sp>
      <p:sp>
        <p:nvSpPr>
          <p:cNvPr id="17" name="TextBox 16">
            <a:extLst>
              <a:ext uri="{FF2B5EF4-FFF2-40B4-BE49-F238E27FC236}">
                <a16:creationId xmlns:a16="http://schemas.microsoft.com/office/drawing/2014/main" id="{19D964FC-70BE-5276-A9D9-88B0A6432BB1}"/>
              </a:ext>
            </a:extLst>
          </p:cNvPr>
          <p:cNvSpPr txBox="1"/>
          <p:nvPr/>
        </p:nvSpPr>
        <p:spPr>
          <a:xfrm>
            <a:off x="10183129" y="2039293"/>
            <a:ext cx="1229181" cy="215444"/>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Advanced</a:t>
            </a:r>
          </a:p>
        </p:txBody>
      </p:sp>
      <p:sp>
        <p:nvSpPr>
          <p:cNvPr id="24" name="Rectangle: Rounded Corners 23">
            <a:extLst>
              <a:ext uri="{FF2B5EF4-FFF2-40B4-BE49-F238E27FC236}">
                <a16:creationId xmlns:a16="http://schemas.microsoft.com/office/drawing/2014/main" id="{48053546-3E4C-E4D3-2D85-E29815331BFE}"/>
              </a:ext>
            </a:extLst>
          </p:cNvPr>
          <p:cNvSpPr>
            <a:spLocks/>
          </p:cNvSpPr>
          <p:nvPr/>
        </p:nvSpPr>
        <p:spPr bwMode="auto">
          <a:xfrm>
            <a:off x="575220" y="4983990"/>
            <a:ext cx="11049399" cy="476071"/>
          </a:xfrm>
          <a:prstGeom prst="roundRect">
            <a:avLst>
              <a:gd name="adj" fmla="val 50000"/>
            </a:avLst>
          </a:prstGeom>
          <a:noFill/>
          <a:ln w="12700">
            <a:gradFill flip="none" rotWithShape="1">
              <a:gsLst>
                <a:gs pos="0">
                  <a:srgbClr val="C03BC4"/>
                </a:gs>
                <a:gs pos="100000">
                  <a:srgbClr val="0078D4"/>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mn-cs"/>
              </a:rPr>
              <a:t>Agents vary in levels of complexity and capabilities depending on your need</a:t>
            </a:r>
            <a:endParaRPr kumimoji="0" lang="en-IN" sz="1600" b="0" i="0" u="none" strike="noStrike" kern="1200" cap="none" spc="0" normalizeH="0" baseline="0" noProof="0">
              <a:ln>
                <a:noFill/>
              </a:ln>
              <a:solidFill>
                <a:srgbClr val="000000"/>
              </a:solidFill>
              <a:effectLst/>
              <a:uLnTx/>
              <a:uFillTx/>
              <a:latin typeface="Segoe UI Semibold"/>
              <a:ea typeface="+mn-ea"/>
              <a:cs typeface="+mn-cs"/>
            </a:endParaRPr>
          </a:p>
        </p:txBody>
      </p:sp>
    </p:spTree>
    <p:extLst>
      <p:ext uri="{BB962C8B-B14F-4D97-AF65-F5344CB8AC3E}">
        <p14:creationId xmlns:p14="http://schemas.microsoft.com/office/powerpoint/2010/main" val="333451325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59F4D6-C115-10D6-65D8-B064CA644625}"/>
            </a:ext>
          </a:extLst>
        </p:cNvPr>
        <p:cNvGrpSpPr/>
        <p:nvPr/>
      </p:nvGrpSpPr>
      <p:grpSpPr>
        <a:xfrm>
          <a:off x="0" y="0"/>
          <a:ext cx="0" cy="0"/>
          <a:chOff x="0" y="0"/>
          <a:chExt cx="0" cy="0"/>
        </a:xfrm>
      </p:grpSpPr>
      <p:sp>
        <p:nvSpPr>
          <p:cNvPr id="257" name="Rectangle: Rounded Corners 256">
            <a:extLst>
              <a:ext uri="{FF2B5EF4-FFF2-40B4-BE49-F238E27FC236}">
                <a16:creationId xmlns:a16="http://schemas.microsoft.com/office/drawing/2014/main" id="{9E05F9CF-2675-9BE6-869E-C3BDB7CB6CC3}"/>
              </a:ext>
              <a:ext uri="{C183D7F6-B498-43B3-948B-1728B52AA6E4}">
                <adec:decorative xmlns:adec="http://schemas.microsoft.com/office/drawing/2017/decorative" val="1"/>
              </a:ext>
            </a:extLst>
          </p:cNvPr>
          <p:cNvSpPr/>
          <p:nvPr/>
        </p:nvSpPr>
        <p:spPr bwMode="auto">
          <a:xfrm>
            <a:off x="555861" y="1357726"/>
            <a:ext cx="11049399" cy="52322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ln>
            <a:noFill/>
            <a:prstDash/>
          </a:ln>
          <a:effectLst>
            <a:outerShdw blurRad="88900" dist="38100" dir="2700000" algn="tl" rotWithShape="0">
              <a:srgbClr val="000000">
                <a:alpha val="11000"/>
              </a:srgbClr>
            </a:outerShdw>
          </a:effectLst>
        </p:spPr>
        <p:txBody>
          <a:bodyPr rot="0" spcFirstLastPara="0" vertOverflow="overflow" horzOverflow="overflow" vert="horz" wrap="square" lIns="1280160" tIns="68580" rIns="137160" bIns="68580" numCol="1" spcCol="0" rtlCol="0" fromWordArt="0" anchor="ctr" anchorCtr="0" forceAA="0" compatLnSpc="1">
            <a:prstTxWarp prst="textNoShape">
              <a:avLst/>
            </a:prstTxWarp>
            <a:noAutofit/>
          </a:bodyPr>
          <a:lstStyle/>
          <a:p>
            <a:pPr defTabSz="1371600">
              <a:spcBef>
                <a:spcPts val="600"/>
              </a:spcBef>
            </a:pPr>
            <a:endParaRPr lang="en-US" sz="4000" err="1">
              <a:solidFill>
                <a:schemeClr val="bg1"/>
              </a:solidFill>
              <a:latin typeface="Segoe Sans Display Semibold" pitchFamily="2" charset="0"/>
              <a:cs typeface="Segoe Sans Display Semibold" pitchFamily="2" charset="0"/>
            </a:endParaRPr>
          </a:p>
        </p:txBody>
      </p:sp>
      <p:sp>
        <p:nvSpPr>
          <p:cNvPr id="263" name="Oval 262">
            <a:extLst>
              <a:ext uri="{FF2B5EF4-FFF2-40B4-BE49-F238E27FC236}">
                <a16:creationId xmlns:a16="http://schemas.microsoft.com/office/drawing/2014/main" id="{B87B1EE4-2598-16E0-5C85-76823504F290}"/>
              </a:ext>
              <a:ext uri="{C183D7F6-B498-43B3-948B-1728B52AA6E4}">
                <adec:decorative xmlns:adec="http://schemas.microsoft.com/office/drawing/2017/decorative" val="1"/>
              </a:ext>
            </a:extLst>
          </p:cNvPr>
          <p:cNvSpPr/>
          <p:nvPr/>
        </p:nvSpPr>
        <p:spPr bwMode="auto">
          <a:xfrm>
            <a:off x="2383392" y="1210408"/>
            <a:ext cx="796686" cy="796680"/>
          </a:xfrm>
          <a:prstGeom prst="ellipse">
            <a:avLst/>
          </a:pr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66" name="Oval 265">
            <a:extLst>
              <a:ext uri="{FF2B5EF4-FFF2-40B4-BE49-F238E27FC236}">
                <a16:creationId xmlns:a16="http://schemas.microsoft.com/office/drawing/2014/main" id="{FA840289-2368-A04B-C45A-90F852B6C4F5}"/>
              </a:ext>
              <a:ext uri="{C183D7F6-B498-43B3-948B-1728B52AA6E4}">
                <adec:decorative xmlns:adec="http://schemas.microsoft.com/office/drawing/2017/decorative" val="1"/>
              </a:ext>
            </a:extLst>
          </p:cNvPr>
          <p:cNvSpPr/>
          <p:nvPr/>
        </p:nvSpPr>
        <p:spPr bwMode="auto">
          <a:xfrm>
            <a:off x="5682217" y="1197708"/>
            <a:ext cx="796686" cy="796680"/>
          </a:xfrm>
          <a:prstGeom prst="ellipse">
            <a:avLst/>
          </a:pr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69" name="Oval 268">
            <a:extLst>
              <a:ext uri="{FF2B5EF4-FFF2-40B4-BE49-F238E27FC236}">
                <a16:creationId xmlns:a16="http://schemas.microsoft.com/office/drawing/2014/main" id="{FA04435B-7915-5B38-6CD8-C8788D2F53CD}"/>
              </a:ext>
              <a:ext uri="{C183D7F6-B498-43B3-948B-1728B52AA6E4}">
                <adec:decorative xmlns:adec="http://schemas.microsoft.com/office/drawing/2017/decorative" val="1"/>
              </a:ext>
            </a:extLst>
          </p:cNvPr>
          <p:cNvSpPr/>
          <p:nvPr/>
        </p:nvSpPr>
        <p:spPr bwMode="auto">
          <a:xfrm>
            <a:off x="8981042" y="1197708"/>
            <a:ext cx="796686" cy="796680"/>
          </a:xfrm>
          <a:prstGeom prst="ellipse">
            <a:avLst/>
          </a:pr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2" name="Title 51">
            <a:extLst>
              <a:ext uri="{FF2B5EF4-FFF2-40B4-BE49-F238E27FC236}">
                <a16:creationId xmlns:a16="http://schemas.microsoft.com/office/drawing/2014/main" id="{976A0337-DEF0-31A1-2FD9-772BBC195624}"/>
              </a:ext>
            </a:extLst>
          </p:cNvPr>
          <p:cNvSpPr>
            <a:spLocks noGrp="1"/>
          </p:cNvSpPr>
          <p:nvPr>
            <p:ph type="title"/>
          </p:nvPr>
        </p:nvSpPr>
        <p:spPr/>
        <p:txBody>
          <a:bodyPr anchor="t"/>
          <a:lstStyle/>
          <a:p>
            <a:r>
              <a:rPr lang="en-US">
                <a:ea typeface="+mj-ea"/>
                <a:cs typeface="+mj-cs"/>
              </a:rPr>
              <a:t>Tools to create agents</a:t>
            </a:r>
          </a:p>
        </p:txBody>
      </p:sp>
      <p:sp>
        <p:nvSpPr>
          <p:cNvPr id="274" name="TextBox 273">
            <a:extLst>
              <a:ext uri="{FF2B5EF4-FFF2-40B4-BE49-F238E27FC236}">
                <a16:creationId xmlns:a16="http://schemas.microsoft.com/office/drawing/2014/main" id="{CAC8F54A-1C77-AECF-234F-122DCB80E68B}"/>
              </a:ext>
            </a:extLst>
          </p:cNvPr>
          <p:cNvSpPr txBox="1"/>
          <p:nvPr/>
        </p:nvSpPr>
        <p:spPr>
          <a:xfrm>
            <a:off x="756103" y="1511614"/>
            <a:ext cx="1536655" cy="215444"/>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Simple</a:t>
            </a:r>
          </a:p>
        </p:txBody>
      </p:sp>
      <p:pic>
        <p:nvPicPr>
          <p:cNvPr id="277" name="Picture 276">
            <a:extLst>
              <a:ext uri="{FF2B5EF4-FFF2-40B4-BE49-F238E27FC236}">
                <a16:creationId xmlns:a16="http://schemas.microsoft.com/office/drawing/2014/main" id="{0772B1D4-E4A1-4EFA-4E66-2585EF5AEF0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2923" b="2923"/>
          <a:stretch/>
        </p:blipFill>
        <p:spPr>
          <a:xfrm>
            <a:off x="2512311" y="1355073"/>
            <a:ext cx="538849" cy="507350"/>
          </a:xfrm>
          <a:prstGeom prst="rect">
            <a:avLst/>
          </a:prstGeom>
          <a:ln w="7441" cap="flat">
            <a:noFill/>
            <a:prstDash val="solid"/>
            <a:miter/>
          </a:ln>
          <a:effectLst/>
        </p:spPr>
      </p:pic>
      <p:sp>
        <p:nvSpPr>
          <p:cNvPr id="259" name="TextBox 258">
            <a:extLst>
              <a:ext uri="{FF2B5EF4-FFF2-40B4-BE49-F238E27FC236}">
                <a16:creationId xmlns:a16="http://schemas.microsoft.com/office/drawing/2014/main" id="{743916CC-2EAF-C5B5-CD46-C3102F3FEC37}"/>
              </a:ext>
            </a:extLst>
          </p:cNvPr>
          <p:cNvSpPr txBox="1">
            <a:spLocks/>
          </p:cNvSpPr>
          <p:nvPr/>
        </p:nvSpPr>
        <p:spPr>
          <a:xfrm>
            <a:off x="1724068" y="2155891"/>
            <a:ext cx="2115334" cy="276999"/>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effectLst/>
                <a:uLnTx/>
                <a:uFillTx/>
                <a:latin typeface="Segoe UI Semibold"/>
                <a:ea typeface="+mn-ea"/>
                <a:cs typeface="+mn-cs"/>
              </a:rPr>
              <a:t>Agent builder</a:t>
            </a:r>
          </a:p>
        </p:txBody>
      </p:sp>
      <p:sp>
        <p:nvSpPr>
          <p:cNvPr id="279" name="Rectangle: Rounded Corners 278">
            <a:extLst>
              <a:ext uri="{FF2B5EF4-FFF2-40B4-BE49-F238E27FC236}">
                <a16:creationId xmlns:a16="http://schemas.microsoft.com/office/drawing/2014/main" id="{6A1DF09B-88BE-A11F-1643-A62D2F5747F5}"/>
              </a:ext>
            </a:extLst>
          </p:cNvPr>
          <p:cNvSpPr/>
          <p:nvPr/>
        </p:nvSpPr>
        <p:spPr bwMode="auto">
          <a:xfrm>
            <a:off x="2082803" y="2489023"/>
            <a:ext cx="1397863" cy="259006"/>
          </a:xfrm>
          <a:prstGeom prst="roundRect">
            <a:avLst>
              <a:gd name="adj" fmla="val 50000"/>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UI Semibold"/>
                <a:ea typeface="+mn-ea"/>
                <a:cs typeface="+mn-cs"/>
              </a:rPr>
              <a:t>For End Users</a:t>
            </a:r>
          </a:p>
        </p:txBody>
      </p:sp>
      <p:sp>
        <p:nvSpPr>
          <p:cNvPr id="288" name="TextBox 287">
            <a:extLst>
              <a:ext uri="{FF2B5EF4-FFF2-40B4-BE49-F238E27FC236}">
                <a16:creationId xmlns:a16="http://schemas.microsoft.com/office/drawing/2014/main" id="{25B2F922-4D7A-A6B0-B02F-92711ABCE416}"/>
              </a:ext>
            </a:extLst>
          </p:cNvPr>
          <p:cNvSpPr txBox="1"/>
          <p:nvPr/>
        </p:nvSpPr>
        <p:spPr>
          <a:xfrm>
            <a:off x="1639553" y="2843972"/>
            <a:ext cx="2284364" cy="184666"/>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0000"/>
                </a:solidFill>
                <a:effectLst/>
                <a:uLnTx/>
                <a:uFillTx/>
                <a:latin typeface="Segoe UI"/>
                <a:ea typeface="+mn-ea"/>
                <a:cs typeface="+mn-cs"/>
              </a:rPr>
              <a:t>Declarative agents*</a:t>
            </a:r>
          </a:p>
        </p:txBody>
      </p:sp>
      <p:pic>
        <p:nvPicPr>
          <p:cNvPr id="278" name="Graphic 277">
            <a:extLst>
              <a:ext uri="{FF2B5EF4-FFF2-40B4-BE49-F238E27FC236}">
                <a16:creationId xmlns:a16="http://schemas.microsoft.com/office/drawing/2014/main" id="{18DE039B-3E50-B0A1-6E31-9DF4BC31A9A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07985" y="1335448"/>
            <a:ext cx="521199" cy="521199"/>
          </a:xfrm>
          <a:prstGeom prst="rect">
            <a:avLst/>
          </a:prstGeom>
          <a:effectLst/>
        </p:spPr>
      </p:pic>
      <p:sp>
        <p:nvSpPr>
          <p:cNvPr id="260" name="TextBox 259">
            <a:extLst>
              <a:ext uri="{FF2B5EF4-FFF2-40B4-BE49-F238E27FC236}">
                <a16:creationId xmlns:a16="http://schemas.microsoft.com/office/drawing/2014/main" id="{3F4DB04C-1FC8-E0F6-C723-775EEAA4E6AA}"/>
              </a:ext>
            </a:extLst>
          </p:cNvPr>
          <p:cNvSpPr txBox="1">
            <a:spLocks/>
          </p:cNvSpPr>
          <p:nvPr/>
        </p:nvSpPr>
        <p:spPr>
          <a:xfrm>
            <a:off x="5018975" y="2155891"/>
            <a:ext cx="2115334" cy="276999"/>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effectLst/>
                <a:uLnTx/>
                <a:uFillTx/>
                <a:latin typeface="Segoe UI Semibold"/>
                <a:ea typeface="+mn-ea"/>
                <a:cs typeface="+mn-cs"/>
              </a:rPr>
              <a:t>Copilot Studio</a:t>
            </a:r>
          </a:p>
        </p:txBody>
      </p:sp>
      <p:sp>
        <p:nvSpPr>
          <p:cNvPr id="286" name="Rectangle: Rounded Corners 285">
            <a:extLst>
              <a:ext uri="{FF2B5EF4-FFF2-40B4-BE49-F238E27FC236}">
                <a16:creationId xmlns:a16="http://schemas.microsoft.com/office/drawing/2014/main" id="{260B63D8-09EF-C283-567C-52EAE296B345}"/>
              </a:ext>
            </a:extLst>
          </p:cNvPr>
          <p:cNvSpPr/>
          <p:nvPr/>
        </p:nvSpPr>
        <p:spPr bwMode="auto">
          <a:xfrm>
            <a:off x="5360245" y="2484928"/>
            <a:ext cx="1432793" cy="259006"/>
          </a:xfrm>
          <a:prstGeom prst="roundRect">
            <a:avLst>
              <a:gd name="adj" fmla="val 50000"/>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UI Semibold"/>
                <a:ea typeface="+mn-ea"/>
                <a:cs typeface="+mn-cs"/>
              </a:rPr>
              <a:t>For Makers</a:t>
            </a:r>
          </a:p>
        </p:txBody>
      </p:sp>
      <p:sp>
        <p:nvSpPr>
          <p:cNvPr id="289" name="TextBox 288">
            <a:extLst>
              <a:ext uri="{FF2B5EF4-FFF2-40B4-BE49-F238E27FC236}">
                <a16:creationId xmlns:a16="http://schemas.microsoft.com/office/drawing/2014/main" id="{174ED219-9990-0339-4644-4AC75D4F5631}"/>
              </a:ext>
            </a:extLst>
          </p:cNvPr>
          <p:cNvSpPr txBox="1"/>
          <p:nvPr/>
        </p:nvSpPr>
        <p:spPr>
          <a:xfrm>
            <a:off x="4742375" y="2843972"/>
            <a:ext cx="2668534" cy="184666"/>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0000"/>
                </a:solidFill>
                <a:effectLst/>
                <a:uLnTx/>
                <a:uFillTx/>
                <a:latin typeface="Segoe UI"/>
                <a:ea typeface="+mn-ea"/>
                <a:cs typeface="+mn-cs"/>
              </a:rPr>
              <a:t>Declarative or custom-engine agents*</a:t>
            </a:r>
          </a:p>
        </p:txBody>
      </p:sp>
      <p:pic>
        <p:nvPicPr>
          <p:cNvPr id="276" name="Picture 275" descr="Azure logo">
            <a:extLst>
              <a:ext uri="{FF2B5EF4-FFF2-40B4-BE49-F238E27FC236}">
                <a16:creationId xmlns:a16="http://schemas.microsoft.com/office/drawing/2014/main" id="{699EDD1E-9C91-2C82-8642-E5691EA416E2}"/>
              </a:ext>
            </a:extLst>
          </p:cNvPr>
          <p:cNvPicPr>
            <a:picLocks noChangeAspect="1"/>
          </p:cNvPicPr>
          <p:nvPr/>
        </p:nvPicPr>
        <p:blipFill>
          <a:blip r:embed="rId6"/>
          <a:stretch>
            <a:fillRect/>
          </a:stretch>
        </p:blipFill>
        <p:spPr>
          <a:xfrm>
            <a:off x="9138298" y="1354960"/>
            <a:ext cx="482176" cy="482176"/>
          </a:xfrm>
          <a:prstGeom prst="rect">
            <a:avLst/>
          </a:prstGeom>
          <a:ln w="7441" cap="flat">
            <a:noFill/>
            <a:prstDash val="solid"/>
            <a:miter/>
          </a:ln>
          <a:effectLst/>
        </p:spPr>
      </p:pic>
      <p:sp>
        <p:nvSpPr>
          <p:cNvPr id="261" name="TextBox 260">
            <a:extLst>
              <a:ext uri="{FF2B5EF4-FFF2-40B4-BE49-F238E27FC236}">
                <a16:creationId xmlns:a16="http://schemas.microsoft.com/office/drawing/2014/main" id="{72FA34B7-16CD-5442-9754-F01274479E2B}"/>
              </a:ext>
            </a:extLst>
          </p:cNvPr>
          <p:cNvSpPr txBox="1">
            <a:spLocks/>
          </p:cNvSpPr>
          <p:nvPr/>
        </p:nvSpPr>
        <p:spPr>
          <a:xfrm>
            <a:off x="7967022" y="2155891"/>
            <a:ext cx="2824726" cy="276999"/>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effectLst/>
                <a:uLnTx/>
                <a:uFillTx/>
                <a:latin typeface="Segoe UI Semibold"/>
                <a:ea typeface="+mn-ea"/>
                <a:cs typeface="+mn-cs"/>
              </a:rPr>
              <a:t>Copilot Studio + Azure AI</a:t>
            </a:r>
          </a:p>
        </p:txBody>
      </p:sp>
      <p:sp>
        <p:nvSpPr>
          <p:cNvPr id="285" name="Rectangle: Rounded Corners 284">
            <a:extLst>
              <a:ext uri="{FF2B5EF4-FFF2-40B4-BE49-F238E27FC236}">
                <a16:creationId xmlns:a16="http://schemas.microsoft.com/office/drawing/2014/main" id="{04FAB873-7716-3621-A05C-FBD09DD9E2BF}"/>
              </a:ext>
            </a:extLst>
          </p:cNvPr>
          <p:cNvSpPr/>
          <p:nvPr/>
        </p:nvSpPr>
        <p:spPr bwMode="auto">
          <a:xfrm>
            <a:off x="8680453" y="2483650"/>
            <a:ext cx="1397863" cy="259006"/>
          </a:xfrm>
          <a:prstGeom prst="roundRect">
            <a:avLst>
              <a:gd name="adj" fmla="val 50000"/>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UI Semibold"/>
                <a:ea typeface="+mn-ea"/>
                <a:cs typeface="+mn-cs"/>
              </a:rPr>
              <a:t>For Developers</a:t>
            </a:r>
          </a:p>
        </p:txBody>
      </p:sp>
      <p:sp>
        <p:nvSpPr>
          <p:cNvPr id="290" name="TextBox 289">
            <a:extLst>
              <a:ext uri="{FF2B5EF4-FFF2-40B4-BE49-F238E27FC236}">
                <a16:creationId xmlns:a16="http://schemas.microsoft.com/office/drawing/2014/main" id="{15A7D0F2-D996-759F-A88E-49CA54D7E6A9}"/>
              </a:ext>
            </a:extLst>
          </p:cNvPr>
          <p:cNvSpPr txBox="1"/>
          <p:nvPr/>
        </p:nvSpPr>
        <p:spPr>
          <a:xfrm>
            <a:off x="8045118" y="2843972"/>
            <a:ext cx="2668534" cy="184666"/>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0000"/>
                </a:solidFill>
                <a:effectLst/>
                <a:uLnTx/>
                <a:uFillTx/>
                <a:latin typeface="Segoe UI"/>
                <a:ea typeface="+mn-ea"/>
                <a:cs typeface="+mn-cs"/>
              </a:rPr>
              <a:t>Custom-engine agents*</a:t>
            </a:r>
          </a:p>
        </p:txBody>
      </p:sp>
      <p:sp>
        <p:nvSpPr>
          <p:cNvPr id="275" name="TextBox 274">
            <a:extLst>
              <a:ext uri="{FF2B5EF4-FFF2-40B4-BE49-F238E27FC236}">
                <a16:creationId xmlns:a16="http://schemas.microsoft.com/office/drawing/2014/main" id="{49627859-070A-9587-2AFB-6A0ED0BD74C3}"/>
              </a:ext>
            </a:extLst>
          </p:cNvPr>
          <p:cNvSpPr txBox="1"/>
          <p:nvPr/>
        </p:nvSpPr>
        <p:spPr>
          <a:xfrm>
            <a:off x="10163770" y="1511614"/>
            <a:ext cx="1229181" cy="215444"/>
          </a:xfrm>
          <a:prstGeom prst="rect">
            <a:avLst/>
          </a:prstGeom>
          <a:noFill/>
        </p:spPr>
        <p:txBody>
          <a:bodyPr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rPr>
              <a:t>Advanced</a:t>
            </a:r>
          </a:p>
        </p:txBody>
      </p:sp>
      <p:sp>
        <p:nvSpPr>
          <p:cNvPr id="291" name="TextBox 290">
            <a:extLst>
              <a:ext uri="{FF2B5EF4-FFF2-40B4-BE49-F238E27FC236}">
                <a16:creationId xmlns:a16="http://schemas.microsoft.com/office/drawing/2014/main" id="{AD620A78-4F5E-E4D5-E35A-4B6CAE0EF4D7}"/>
              </a:ext>
            </a:extLst>
          </p:cNvPr>
          <p:cNvSpPr txBox="1"/>
          <p:nvPr/>
        </p:nvSpPr>
        <p:spPr>
          <a:xfrm>
            <a:off x="555112" y="3275711"/>
            <a:ext cx="910506" cy="215444"/>
          </a:xfrm>
          <a:prstGeom prst="rect">
            <a:avLst/>
          </a:prstGeom>
          <a:noFill/>
        </p:spPr>
        <p:txBody>
          <a:bodyPr wrap="none" lIns="0" tIns="0" rIns="0" bIns="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Knowledge</a:t>
            </a:r>
          </a:p>
        </p:txBody>
      </p:sp>
      <p:cxnSp>
        <p:nvCxnSpPr>
          <p:cNvPr id="294" name="Straight Arrow Connector 293" descr="A bi-directional arrow spanning from Agent Builder to Copilot Studio + Azure AI">
            <a:extLst>
              <a:ext uri="{FF2B5EF4-FFF2-40B4-BE49-F238E27FC236}">
                <a16:creationId xmlns:a16="http://schemas.microsoft.com/office/drawing/2014/main" id="{F73B23ED-CC89-D7AB-19DF-5DA6CE9EC386}"/>
              </a:ext>
              <a:ext uri="{C183D7F6-B498-43B3-948B-1728B52AA6E4}">
                <adec:decorative xmlns:adec="http://schemas.microsoft.com/office/drawing/2017/decorative" val="0"/>
              </a:ext>
            </a:extLst>
          </p:cNvPr>
          <p:cNvCxnSpPr>
            <a:cxnSpLocks/>
          </p:cNvCxnSpPr>
          <p:nvPr/>
        </p:nvCxnSpPr>
        <p:spPr>
          <a:xfrm flipH="1">
            <a:off x="1691797" y="3383433"/>
            <a:ext cx="9420564" cy="0"/>
          </a:xfrm>
          <a:prstGeom prst="straightConnector1">
            <a:avLst/>
          </a:prstGeom>
          <a:ln w="19050">
            <a:solidFill>
              <a:schemeClr val="bg1">
                <a:lumMod val="75000"/>
              </a:schemeClr>
            </a:solidFill>
            <a:prstDash val="solid"/>
            <a:headEnd type="arrow" w="lg" len="med"/>
            <a:tailEnd type="arrow" w="lg" len="med"/>
          </a:ln>
        </p:spPr>
        <p:style>
          <a:lnRef idx="1">
            <a:schemeClr val="accent1"/>
          </a:lnRef>
          <a:fillRef idx="0">
            <a:schemeClr val="accent1"/>
          </a:fillRef>
          <a:effectRef idx="0">
            <a:schemeClr val="accent1"/>
          </a:effectRef>
          <a:fontRef idx="minor">
            <a:schemeClr val="tx1"/>
          </a:fontRef>
        </p:style>
      </p:cxnSp>
      <p:sp>
        <p:nvSpPr>
          <p:cNvPr id="298" name="TextBox 297">
            <a:extLst>
              <a:ext uri="{FF2B5EF4-FFF2-40B4-BE49-F238E27FC236}">
                <a16:creationId xmlns:a16="http://schemas.microsoft.com/office/drawing/2014/main" id="{FD82088A-C1B8-DE5C-054E-23676402548C}"/>
              </a:ext>
            </a:extLst>
          </p:cNvPr>
          <p:cNvSpPr txBox="1"/>
          <p:nvPr/>
        </p:nvSpPr>
        <p:spPr>
          <a:xfrm>
            <a:off x="2082803" y="3298794"/>
            <a:ext cx="2020746" cy="169277"/>
          </a:xfrm>
          <a:prstGeom prst="rect">
            <a:avLst/>
          </a:prstGeom>
          <a:solidFill>
            <a:schemeClr val="bg1"/>
          </a:solidFill>
        </p:spPr>
        <p:txBody>
          <a:bodyPr wrap="square" lIns="45720" tIns="0" rIns="4572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mn-ea"/>
                <a:cs typeface="+mn-cs"/>
              </a:rPr>
              <a:t>Microsoft Graph &amp; connectors</a:t>
            </a:r>
          </a:p>
        </p:txBody>
      </p:sp>
      <p:sp>
        <p:nvSpPr>
          <p:cNvPr id="301" name="TextBox 300">
            <a:extLst>
              <a:ext uri="{FF2B5EF4-FFF2-40B4-BE49-F238E27FC236}">
                <a16:creationId xmlns:a16="http://schemas.microsoft.com/office/drawing/2014/main" id="{1E59188C-5B66-0151-9F15-4759290E478F}"/>
              </a:ext>
            </a:extLst>
          </p:cNvPr>
          <p:cNvSpPr txBox="1"/>
          <p:nvPr/>
        </p:nvSpPr>
        <p:spPr>
          <a:xfrm>
            <a:off x="8990101" y="3298794"/>
            <a:ext cx="1696939" cy="169277"/>
          </a:xfrm>
          <a:prstGeom prst="rect">
            <a:avLst/>
          </a:prstGeom>
          <a:solidFill>
            <a:schemeClr val="bg1"/>
          </a:solidFill>
        </p:spPr>
        <p:txBody>
          <a:bodyPr wrap="none" lIns="45720" tIns="0" rIns="4572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mn-ea"/>
                <a:cs typeface="+mn-cs"/>
              </a:rPr>
              <a:t>Custom RAG on any data</a:t>
            </a:r>
          </a:p>
        </p:txBody>
      </p:sp>
      <p:sp>
        <p:nvSpPr>
          <p:cNvPr id="292" name="TextBox 291">
            <a:extLst>
              <a:ext uri="{FF2B5EF4-FFF2-40B4-BE49-F238E27FC236}">
                <a16:creationId xmlns:a16="http://schemas.microsoft.com/office/drawing/2014/main" id="{4B4B75E4-1428-F5C0-FEDD-9DCC0A341B8F}"/>
              </a:ext>
            </a:extLst>
          </p:cNvPr>
          <p:cNvSpPr txBox="1"/>
          <p:nvPr/>
        </p:nvSpPr>
        <p:spPr>
          <a:xfrm>
            <a:off x="861286" y="3599959"/>
            <a:ext cx="604332" cy="215444"/>
          </a:xfrm>
          <a:prstGeom prst="rect">
            <a:avLst/>
          </a:prstGeom>
          <a:noFill/>
        </p:spPr>
        <p:txBody>
          <a:bodyPr wrap="none" lIns="0" tIns="0" rIns="0" bIns="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Actions</a:t>
            </a:r>
          </a:p>
        </p:txBody>
      </p:sp>
      <p:cxnSp>
        <p:nvCxnSpPr>
          <p:cNvPr id="295" name="Straight Arrow Connector 294" descr="A bi-directional arrow spanning from Agent Builder to Copilot Studio + Azure AI">
            <a:extLst>
              <a:ext uri="{FF2B5EF4-FFF2-40B4-BE49-F238E27FC236}">
                <a16:creationId xmlns:a16="http://schemas.microsoft.com/office/drawing/2014/main" id="{8411AABD-7989-7A2D-02FC-FE2929FE4D43}"/>
              </a:ext>
              <a:ext uri="{C183D7F6-B498-43B3-948B-1728B52AA6E4}">
                <adec:decorative xmlns:adec="http://schemas.microsoft.com/office/drawing/2017/decorative" val="0"/>
              </a:ext>
            </a:extLst>
          </p:cNvPr>
          <p:cNvCxnSpPr>
            <a:cxnSpLocks/>
          </p:cNvCxnSpPr>
          <p:nvPr/>
        </p:nvCxnSpPr>
        <p:spPr>
          <a:xfrm flipH="1">
            <a:off x="1691797" y="3707681"/>
            <a:ext cx="9420564" cy="0"/>
          </a:xfrm>
          <a:prstGeom prst="straightConnector1">
            <a:avLst/>
          </a:prstGeom>
          <a:ln w="19050">
            <a:solidFill>
              <a:schemeClr val="bg1">
                <a:lumMod val="75000"/>
              </a:schemeClr>
            </a:solidFill>
            <a:prstDash val="solid"/>
            <a:headEnd type="arrow" w="lg" len="med"/>
            <a:tailEnd type="arrow" w="lg" len="med"/>
          </a:ln>
        </p:spPr>
        <p:style>
          <a:lnRef idx="1">
            <a:schemeClr val="accent1"/>
          </a:lnRef>
          <a:fillRef idx="0">
            <a:schemeClr val="accent1"/>
          </a:fillRef>
          <a:effectRef idx="0">
            <a:schemeClr val="accent1"/>
          </a:effectRef>
          <a:fontRef idx="minor">
            <a:schemeClr val="tx1"/>
          </a:fontRef>
        </p:style>
      </p:cxnSp>
      <p:sp>
        <p:nvSpPr>
          <p:cNvPr id="299" name="TextBox 298">
            <a:extLst>
              <a:ext uri="{FF2B5EF4-FFF2-40B4-BE49-F238E27FC236}">
                <a16:creationId xmlns:a16="http://schemas.microsoft.com/office/drawing/2014/main" id="{FC6D71F5-88CE-999F-A45D-20B07E0B55B5}"/>
              </a:ext>
            </a:extLst>
          </p:cNvPr>
          <p:cNvSpPr txBox="1"/>
          <p:nvPr/>
        </p:nvSpPr>
        <p:spPr>
          <a:xfrm>
            <a:off x="2082803" y="3623043"/>
            <a:ext cx="982385" cy="169277"/>
          </a:xfrm>
          <a:prstGeom prst="rect">
            <a:avLst/>
          </a:prstGeom>
          <a:solidFill>
            <a:schemeClr val="bg1"/>
          </a:solidFill>
        </p:spPr>
        <p:txBody>
          <a:bodyPr wrap="square" lIns="45720" tIns="0" rIns="4572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mn-ea"/>
                <a:cs typeface="+mn-cs"/>
              </a:rPr>
              <a:t>Retrieval Only</a:t>
            </a:r>
          </a:p>
        </p:txBody>
      </p:sp>
      <p:sp>
        <p:nvSpPr>
          <p:cNvPr id="302" name="TextBox 301">
            <a:extLst>
              <a:ext uri="{FF2B5EF4-FFF2-40B4-BE49-F238E27FC236}">
                <a16:creationId xmlns:a16="http://schemas.microsoft.com/office/drawing/2014/main" id="{2DA76EE1-7C04-7BE5-8F37-1ECD233A9C89}"/>
              </a:ext>
            </a:extLst>
          </p:cNvPr>
          <p:cNvSpPr txBox="1"/>
          <p:nvPr/>
        </p:nvSpPr>
        <p:spPr>
          <a:xfrm>
            <a:off x="9341158" y="3623043"/>
            <a:ext cx="1345882" cy="169277"/>
          </a:xfrm>
          <a:prstGeom prst="rect">
            <a:avLst/>
          </a:prstGeom>
          <a:solidFill>
            <a:schemeClr val="bg1"/>
          </a:solidFill>
        </p:spPr>
        <p:txBody>
          <a:bodyPr wrap="square" lIns="45720" tIns="0" rIns="4572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mn-ea"/>
                <a:cs typeface="+mn-cs"/>
              </a:rPr>
              <a:t>Task / Autonomous</a:t>
            </a:r>
          </a:p>
        </p:txBody>
      </p:sp>
      <p:sp>
        <p:nvSpPr>
          <p:cNvPr id="293" name="TextBox 292">
            <a:extLst>
              <a:ext uri="{FF2B5EF4-FFF2-40B4-BE49-F238E27FC236}">
                <a16:creationId xmlns:a16="http://schemas.microsoft.com/office/drawing/2014/main" id="{A55B0860-44F6-82E3-FCDF-FEB0E1E513FA}"/>
              </a:ext>
            </a:extLst>
          </p:cNvPr>
          <p:cNvSpPr txBox="1"/>
          <p:nvPr/>
        </p:nvSpPr>
        <p:spPr>
          <a:xfrm>
            <a:off x="728237" y="3924207"/>
            <a:ext cx="737381" cy="215444"/>
          </a:xfrm>
          <a:prstGeom prst="rect">
            <a:avLst/>
          </a:prstGeom>
          <a:noFill/>
        </p:spPr>
        <p:txBody>
          <a:bodyPr wrap="none" lIns="0" tIns="0" rIns="0" bIns="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Channels</a:t>
            </a:r>
          </a:p>
        </p:txBody>
      </p:sp>
      <p:cxnSp>
        <p:nvCxnSpPr>
          <p:cNvPr id="296" name="Straight Arrow Connector 295" descr="A bi-directional arrow spanning from Agent Builder to Copilot Studio + Azure AI">
            <a:extLst>
              <a:ext uri="{FF2B5EF4-FFF2-40B4-BE49-F238E27FC236}">
                <a16:creationId xmlns:a16="http://schemas.microsoft.com/office/drawing/2014/main" id="{0954AEAE-FDCC-264B-23F9-8ACC6FDF1BF4}"/>
              </a:ext>
              <a:ext uri="{C183D7F6-B498-43B3-948B-1728B52AA6E4}">
                <adec:decorative xmlns:adec="http://schemas.microsoft.com/office/drawing/2017/decorative" val="0"/>
              </a:ext>
            </a:extLst>
          </p:cNvPr>
          <p:cNvCxnSpPr>
            <a:cxnSpLocks/>
          </p:cNvCxnSpPr>
          <p:nvPr/>
        </p:nvCxnSpPr>
        <p:spPr>
          <a:xfrm flipH="1">
            <a:off x="1691797" y="4031929"/>
            <a:ext cx="9420564" cy="0"/>
          </a:xfrm>
          <a:prstGeom prst="straightConnector1">
            <a:avLst/>
          </a:prstGeom>
          <a:ln w="19050">
            <a:solidFill>
              <a:schemeClr val="bg1">
                <a:lumMod val="75000"/>
              </a:schemeClr>
            </a:solidFill>
            <a:prstDash val="solid"/>
            <a:headEnd type="arrow" w="lg" len="med"/>
            <a:tailEnd type="arrow" w="lg" len="med"/>
          </a:ln>
        </p:spPr>
        <p:style>
          <a:lnRef idx="1">
            <a:schemeClr val="accent1"/>
          </a:lnRef>
          <a:fillRef idx="0">
            <a:schemeClr val="accent1"/>
          </a:fillRef>
          <a:effectRef idx="0">
            <a:schemeClr val="accent1"/>
          </a:effectRef>
          <a:fontRef idx="minor">
            <a:schemeClr val="tx1"/>
          </a:fontRef>
        </p:style>
      </p:cxnSp>
      <p:sp>
        <p:nvSpPr>
          <p:cNvPr id="300" name="TextBox 299">
            <a:extLst>
              <a:ext uri="{FF2B5EF4-FFF2-40B4-BE49-F238E27FC236}">
                <a16:creationId xmlns:a16="http://schemas.microsoft.com/office/drawing/2014/main" id="{FDF6CEED-578F-4E7F-B2E2-0FF66C5BFF7C}"/>
              </a:ext>
            </a:extLst>
          </p:cNvPr>
          <p:cNvSpPr txBox="1"/>
          <p:nvPr/>
        </p:nvSpPr>
        <p:spPr>
          <a:xfrm>
            <a:off x="2082803" y="3947291"/>
            <a:ext cx="1318631" cy="169277"/>
          </a:xfrm>
          <a:prstGeom prst="rect">
            <a:avLst/>
          </a:prstGeom>
          <a:solidFill>
            <a:schemeClr val="bg1"/>
          </a:solidFill>
        </p:spPr>
        <p:txBody>
          <a:bodyPr wrap="square" lIns="45720" tIns="0" rIns="4572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mn-ea"/>
                <a:cs typeface="+mn-cs"/>
              </a:rPr>
              <a:t>Microsoft 365 Only</a:t>
            </a:r>
          </a:p>
        </p:txBody>
      </p:sp>
      <p:sp>
        <p:nvSpPr>
          <p:cNvPr id="303" name="TextBox 302">
            <a:extLst>
              <a:ext uri="{FF2B5EF4-FFF2-40B4-BE49-F238E27FC236}">
                <a16:creationId xmlns:a16="http://schemas.microsoft.com/office/drawing/2014/main" id="{1B5CBF4D-15F7-3A0C-04E8-44B9DC4E0325}"/>
              </a:ext>
            </a:extLst>
          </p:cNvPr>
          <p:cNvSpPr txBox="1"/>
          <p:nvPr/>
        </p:nvSpPr>
        <p:spPr>
          <a:xfrm>
            <a:off x="8214247" y="3947291"/>
            <a:ext cx="2472793" cy="169277"/>
          </a:xfrm>
          <a:prstGeom prst="rect">
            <a:avLst/>
          </a:prstGeom>
          <a:solidFill>
            <a:schemeClr val="bg1"/>
          </a:solidFill>
        </p:spPr>
        <p:txBody>
          <a:bodyPr wrap="none" lIns="45720" tIns="0" rIns="4572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mn-ea"/>
                <a:cs typeface="+mn-cs"/>
              </a:rPr>
              <a:t>Multiple Internal &amp; External Channels</a:t>
            </a:r>
          </a:p>
        </p:txBody>
      </p:sp>
      <p:sp>
        <p:nvSpPr>
          <p:cNvPr id="258" name="TextBox 257">
            <a:extLst>
              <a:ext uri="{FF2B5EF4-FFF2-40B4-BE49-F238E27FC236}">
                <a16:creationId xmlns:a16="http://schemas.microsoft.com/office/drawing/2014/main" id="{5D546939-7A21-EC25-EF72-71E1D0A1D797}"/>
              </a:ext>
            </a:extLst>
          </p:cNvPr>
          <p:cNvSpPr txBox="1"/>
          <p:nvPr/>
        </p:nvSpPr>
        <p:spPr>
          <a:xfrm>
            <a:off x="584200" y="5814180"/>
            <a:ext cx="10774325" cy="153888"/>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mn-cs"/>
              </a:rPr>
              <a:t>* Declarative = prompts handled by Microsoft 365 Copilot; Custom-engine = prompts handled by custom AI engine (i.e., orchestrator and foundation models)</a:t>
            </a:r>
          </a:p>
        </p:txBody>
      </p:sp>
      <p:sp>
        <p:nvSpPr>
          <p:cNvPr id="2" name="TextBox 1">
            <a:extLst>
              <a:ext uri="{FF2B5EF4-FFF2-40B4-BE49-F238E27FC236}">
                <a16:creationId xmlns:a16="http://schemas.microsoft.com/office/drawing/2014/main" id="{17E1C234-326C-97F2-21E7-7586B5149321}"/>
              </a:ext>
            </a:extLst>
          </p:cNvPr>
          <p:cNvSpPr txBox="1">
            <a:spLocks/>
          </p:cNvSpPr>
          <p:nvPr/>
        </p:nvSpPr>
        <p:spPr>
          <a:xfrm>
            <a:off x="593025" y="4595444"/>
            <a:ext cx="9805035" cy="430887"/>
          </a:xfrm>
          <a:prstGeom prst="rect">
            <a:avLst/>
          </a:prstGeom>
          <a:noFill/>
        </p:spPr>
        <p:txBody>
          <a:bodyPr wrap="square" lIns="0" tIns="0" rIns="0" bIns="0" anchor="t">
            <a:spAutoFit/>
          </a:bodyPr>
          <a:lstStyle/>
          <a:p>
            <a:pPr marL="0" marR="0" lvl="0" indent="0" defTabSz="91440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a:ln>
                  <a:noFill/>
                </a:ln>
                <a:solidFill>
                  <a:srgbClr val="000000"/>
                </a:solidFill>
                <a:effectLst/>
                <a:uLnTx/>
                <a:uFillTx/>
                <a:ea typeface="+mn-ea"/>
                <a:cs typeface="+mn-cs"/>
              </a:rPr>
              <a:t>Agents can perform different functions and access different sources of data, including the public web, work data in the Microsoft Graph (SharePoint, OneDrive etc.), and data stored in other business apps and tools.</a:t>
            </a:r>
          </a:p>
        </p:txBody>
      </p:sp>
    </p:spTree>
    <p:extLst>
      <p:ext uri="{BB962C8B-B14F-4D97-AF65-F5344CB8AC3E}">
        <p14:creationId xmlns:p14="http://schemas.microsoft.com/office/powerpoint/2010/main" val="145906113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A440C-6A58-BA53-92FB-96FDA7A2E062}"/>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218C42F9-369A-76A3-1031-8F072B583A7C}"/>
              </a:ext>
              <a:ext uri="{C183D7F6-B498-43B3-948B-1728B52AA6E4}">
                <adec:decorative xmlns:adec="http://schemas.microsoft.com/office/drawing/2017/decorative" val="1"/>
              </a:ext>
            </a:extLst>
          </p:cNvPr>
          <p:cNvSpPr txBox="1">
            <a:spLocks/>
          </p:cNvSpPr>
          <p:nvPr/>
        </p:nvSpPr>
        <p:spPr>
          <a:xfrm>
            <a:off x="666750" y="838200"/>
            <a:ext cx="10942638" cy="5503985"/>
          </a:xfrm>
          <a:prstGeom prst="roundRect">
            <a:avLst>
              <a:gd name="adj" fmla="val 2416"/>
            </a:avLst>
          </a:prstGeom>
          <a:solidFill>
            <a:schemeClr val="bg1"/>
          </a:solid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spcBef>
                <a:spcPct val="0"/>
              </a:spcBef>
              <a:spcAft>
                <a:spcPct val="0"/>
              </a:spcAft>
              <a:buClrTx/>
              <a:buSzTx/>
              <a:buFontTx/>
              <a:buNone/>
              <a:tabLst/>
              <a:defRPr kumimoji="0" sz="2000" b="0" i="0" u="none" strike="noStrike" cap="none" normalizeH="0" baseline="0">
                <a:ln>
                  <a:noFill/>
                </a:ln>
                <a:solidFill>
                  <a:srgbClr val="000000"/>
                </a:solidFill>
                <a:effectLst/>
                <a:uLnTx/>
                <a:uFillTx/>
                <a:latin typeface="Segoe UI"/>
                <a:cs typeface="Segoe UI" pitchFamily="34" charset="0"/>
              </a:defRPr>
            </a:lvl1pPr>
            <a:lvl2pPr defTabSz="914400">
              <a:defRPr>
                <a:solidFill>
                  <a:schemeClr val="lt1"/>
                </a:solidFill>
              </a:defRPr>
            </a:lvl2pPr>
            <a:lvl3pPr defTabSz="914400">
              <a:defRPr>
                <a:solidFill>
                  <a:schemeClr val="lt1"/>
                </a:solidFill>
              </a:defRPr>
            </a:lvl3pPr>
            <a:lvl4pPr defTabSz="914400">
              <a:defRPr>
                <a:solidFill>
                  <a:schemeClr val="lt1"/>
                </a:solidFill>
              </a:defRPr>
            </a:lvl4pPr>
            <a:lvl5pPr defTabSz="914400">
              <a:defRPr>
                <a:solidFill>
                  <a:schemeClr val="lt1"/>
                </a:solidFill>
              </a:defRPr>
            </a:lvl5pPr>
            <a:lvl6pPr defTabSz="914400">
              <a:defRPr>
                <a:solidFill>
                  <a:schemeClr val="lt1"/>
                </a:solidFill>
              </a:defRPr>
            </a:lvl6pPr>
            <a:lvl7pPr defTabSz="914400">
              <a:defRPr>
                <a:solidFill>
                  <a:schemeClr val="lt1"/>
                </a:solidFill>
              </a:defRPr>
            </a:lvl7pPr>
            <a:lvl8pPr defTabSz="914400">
              <a:defRPr>
                <a:solidFill>
                  <a:schemeClr val="lt1"/>
                </a:solidFill>
              </a:defRPr>
            </a:lvl8pPr>
            <a:lvl9pPr defTabSz="914400">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chemeClr val="tx1"/>
              </a:solidFill>
              <a:effectLst/>
              <a:uLnTx/>
              <a:uFillTx/>
              <a:latin typeface="Segoe UI"/>
              <a:ea typeface="+mn-ea"/>
              <a:cs typeface="Segoe UI" pitchFamily="34" charset="0"/>
            </a:endParaRPr>
          </a:p>
        </p:txBody>
      </p:sp>
      <p:sp>
        <p:nvSpPr>
          <p:cNvPr id="7" name="Title 6">
            <a:extLst>
              <a:ext uri="{FF2B5EF4-FFF2-40B4-BE49-F238E27FC236}">
                <a16:creationId xmlns:a16="http://schemas.microsoft.com/office/drawing/2014/main" id="{3A90F8F7-AF08-D03A-CCEE-8403C3591806}"/>
              </a:ext>
            </a:extLst>
          </p:cNvPr>
          <p:cNvSpPr>
            <a:spLocks noGrp="1"/>
          </p:cNvSpPr>
          <p:nvPr>
            <p:ph type="title"/>
          </p:nvPr>
        </p:nvSpPr>
        <p:spPr>
          <a:xfrm>
            <a:off x="587375" y="266700"/>
            <a:ext cx="11017250" cy="443198"/>
          </a:xfrm>
        </p:spPr>
        <p:txBody>
          <a:bodyPr/>
          <a:lstStyle/>
          <a:p>
            <a:r>
              <a:rPr lang="en-US" noProof="0">
                <a:ea typeface="+mj-ea"/>
                <a:cs typeface="+mj-cs"/>
              </a:rPr>
              <a:t>Product capability details</a:t>
            </a:r>
            <a:endParaRPr lang="en-US">
              <a:ea typeface="+mj-ea"/>
              <a:cs typeface="+mj-cs"/>
            </a:endParaRPr>
          </a:p>
        </p:txBody>
      </p:sp>
      <p:sp>
        <p:nvSpPr>
          <p:cNvPr id="5" name="TextBox 4">
            <a:extLst>
              <a:ext uri="{FF2B5EF4-FFF2-40B4-BE49-F238E27FC236}">
                <a16:creationId xmlns:a16="http://schemas.microsoft.com/office/drawing/2014/main" id="{9430DB1D-C473-23A8-57E3-4A571E952713}"/>
              </a:ext>
            </a:extLst>
          </p:cNvPr>
          <p:cNvSpPr txBox="1"/>
          <p:nvPr/>
        </p:nvSpPr>
        <p:spPr>
          <a:xfrm>
            <a:off x="9536805" y="494298"/>
            <a:ext cx="1896353" cy="184666"/>
          </a:xfrm>
          <a:prstGeom prst="rect">
            <a:avLst/>
          </a:prstGeom>
          <a:noFill/>
        </p:spPr>
        <p:txBody>
          <a:bodyPr wrap="none" lIns="0" tIns="0" rIns="0" bIns="0">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a:solidFill>
                  <a:srgbClr val="0078D4"/>
                </a:solidFill>
                <a:sym typeface="Wingdings" panose="05000000000000000000" pitchFamily="2" charset="2"/>
              </a:rPr>
              <a:t></a:t>
            </a:r>
            <a:r>
              <a:rPr kumimoji="0" lang="en-US" sz="900" b="0" i="0" u="none" strike="noStrike" kern="1200" cap="none" spc="0" normalizeH="0" baseline="0" noProof="0">
                <a:ln>
                  <a:noFill/>
                </a:ln>
                <a:effectLst/>
                <a:uLnTx/>
                <a:uFillTx/>
                <a:latin typeface="Segoe UI"/>
                <a:ea typeface="+mn-ea"/>
                <a:cs typeface="+mn-cs"/>
                <a:sym typeface="Wingdings" panose="05000000000000000000" pitchFamily="2" charset="2"/>
              </a:rPr>
              <a:t> Included  </a:t>
            </a:r>
            <a:r>
              <a:rPr lang="en-US" sz="1200">
                <a:solidFill>
                  <a:schemeClr val="accent6"/>
                </a:solidFill>
                <a:sym typeface="Wingdings" panose="05000000000000000000" pitchFamily="2" charset="2"/>
              </a:rPr>
              <a:t>▲</a:t>
            </a:r>
            <a:r>
              <a:rPr kumimoji="0" lang="en-US" sz="900" b="0" i="0" u="none" strike="noStrike" kern="1200" cap="none" spc="0" normalizeH="0" baseline="0" noProof="0">
                <a:ln>
                  <a:noFill/>
                </a:ln>
                <a:effectLst/>
                <a:uLnTx/>
                <a:uFillTx/>
                <a:latin typeface="Segoe UI"/>
                <a:ea typeface="+mn-ea"/>
                <a:cs typeface="+mn-cs"/>
                <a:sym typeface="Wingdings" panose="05000000000000000000" pitchFamily="2" charset="2"/>
              </a:rPr>
              <a:t> Included </a:t>
            </a:r>
            <a:r>
              <a:rPr kumimoji="0" lang="en-US" sz="900" b="0" i="0" u="none" strike="noStrike" kern="1200" cap="none" spc="0" normalizeH="0" baseline="0" noProof="0">
                <a:ln>
                  <a:noFill/>
                </a:ln>
                <a:effectLst/>
                <a:uLnTx/>
                <a:uFillTx/>
                <a:latin typeface="Segoe UI"/>
                <a:ea typeface="+mn-ea"/>
                <a:cs typeface="+mn-cs"/>
              </a:rPr>
              <a:t>— </a:t>
            </a:r>
            <a:r>
              <a:rPr kumimoji="0" lang="en-US" sz="900" b="0" i="0" u="none" strike="noStrike" kern="1200" cap="none" spc="0" normalizeH="0" baseline="0" noProof="0">
                <a:ln>
                  <a:noFill/>
                </a:ln>
                <a:effectLst/>
                <a:uLnTx/>
                <a:uFillTx/>
                <a:latin typeface="Segoe UI"/>
                <a:ea typeface="+mn-ea"/>
                <a:cs typeface="+mn-cs"/>
                <a:sym typeface="Wingdings" panose="05000000000000000000" pitchFamily="2" charset="2"/>
              </a:rPr>
              <a:t>Metered</a:t>
            </a:r>
          </a:p>
        </p:txBody>
      </p:sp>
      <p:sp>
        <p:nvSpPr>
          <p:cNvPr id="6" name="Rectangle: Rounded Corners 5">
            <a:extLst>
              <a:ext uri="{FF2B5EF4-FFF2-40B4-BE49-F238E27FC236}">
                <a16:creationId xmlns:a16="http://schemas.microsoft.com/office/drawing/2014/main" id="{525D7A06-AE9D-A2F0-27E4-83D5D7474837}"/>
              </a:ext>
              <a:ext uri="{C183D7F6-B498-43B3-948B-1728B52AA6E4}">
                <adec:decorative xmlns:adec="http://schemas.microsoft.com/office/drawing/2017/decorative" val="1"/>
              </a:ext>
            </a:extLst>
          </p:cNvPr>
          <p:cNvSpPr/>
          <p:nvPr/>
        </p:nvSpPr>
        <p:spPr bwMode="auto">
          <a:xfrm>
            <a:off x="9450059" y="432920"/>
            <a:ext cx="2154566" cy="307423"/>
          </a:xfrm>
          <a:prstGeom prst="roundRect">
            <a:avLst>
              <a:gd name="adj" fmla="val 13569"/>
            </a:avLst>
          </a:prstGeom>
          <a:no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chemeClr val="tx1"/>
              </a:solidFill>
              <a:effectLst/>
              <a:uLnTx/>
              <a:uFillTx/>
              <a:latin typeface="Segoe Sans Display"/>
              <a:ea typeface="Segoe UI" pitchFamily="34" charset="0"/>
              <a:cs typeface="Segoe UI" pitchFamily="34" charset="0"/>
            </a:endParaRPr>
          </a:p>
        </p:txBody>
      </p:sp>
      <p:graphicFrame>
        <p:nvGraphicFramePr>
          <p:cNvPr id="19" name="Table 18">
            <a:extLst>
              <a:ext uri="{FF2B5EF4-FFF2-40B4-BE49-F238E27FC236}">
                <a16:creationId xmlns:a16="http://schemas.microsoft.com/office/drawing/2014/main" id="{2403555C-E554-180E-6784-AAA0F907A0BC}"/>
              </a:ext>
            </a:extLst>
          </p:cNvPr>
          <p:cNvGraphicFramePr>
            <a:graphicFrameLocks noGrp="1"/>
          </p:cNvGraphicFramePr>
          <p:nvPr>
            <p:extLst>
              <p:ext uri="{D42A27DB-BD31-4B8C-83A1-F6EECF244321}">
                <p14:modId xmlns:p14="http://schemas.microsoft.com/office/powerpoint/2010/main" val="216687838"/>
              </p:ext>
            </p:extLst>
          </p:nvPr>
        </p:nvGraphicFramePr>
        <p:xfrm>
          <a:off x="664689" y="901505"/>
          <a:ext cx="10942638" cy="5382655"/>
        </p:xfrm>
        <a:graphic>
          <a:graphicData uri="http://schemas.openxmlformats.org/drawingml/2006/table">
            <a:tbl>
              <a:tblPr firstRow="1" bandRow="1">
                <a:tableStyleId>{5C22544A-7EE6-4342-B048-85BDC9FD1C3A}</a:tableStyleId>
              </a:tblPr>
              <a:tblGrid>
                <a:gridCol w="1075166">
                  <a:extLst>
                    <a:ext uri="{9D8B030D-6E8A-4147-A177-3AD203B41FA5}">
                      <a16:colId xmlns:a16="http://schemas.microsoft.com/office/drawing/2014/main" val="4037664355"/>
                    </a:ext>
                  </a:extLst>
                </a:gridCol>
                <a:gridCol w="7577885">
                  <a:extLst>
                    <a:ext uri="{9D8B030D-6E8A-4147-A177-3AD203B41FA5}">
                      <a16:colId xmlns:a16="http://schemas.microsoft.com/office/drawing/2014/main" val="3696036045"/>
                    </a:ext>
                  </a:extLst>
                </a:gridCol>
                <a:gridCol w="1103294">
                  <a:extLst>
                    <a:ext uri="{9D8B030D-6E8A-4147-A177-3AD203B41FA5}">
                      <a16:colId xmlns:a16="http://schemas.microsoft.com/office/drawing/2014/main" val="1291645720"/>
                    </a:ext>
                  </a:extLst>
                </a:gridCol>
                <a:gridCol w="1186293">
                  <a:extLst>
                    <a:ext uri="{9D8B030D-6E8A-4147-A177-3AD203B41FA5}">
                      <a16:colId xmlns:a16="http://schemas.microsoft.com/office/drawing/2014/main" val="4063483629"/>
                    </a:ext>
                  </a:extLst>
                </a:gridCol>
              </a:tblGrid>
              <a:tr h="347472">
                <a:tc>
                  <a:txBody>
                    <a:bodyPr/>
                    <a:lstStyle/>
                    <a:p>
                      <a:endParaRPr lang="en-US" sz="900" b="0">
                        <a:solidFill>
                          <a:schemeClr val="tx2"/>
                        </a:solidFill>
                        <a:latin typeface="+mj-lt"/>
                      </a:endParaRPr>
                    </a:p>
                  </a:txBody>
                  <a:tcPr marT="9144" marB="914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chemeClr val="tx2"/>
                        </a:solidFill>
                        <a:effectLst/>
                        <a:uLnTx/>
                        <a:uFillTx/>
                        <a:latin typeface="Segoe UI" panose="020B0502040204020203" pitchFamily="34" charset="0"/>
                        <a:ea typeface="+mn-ea"/>
                        <a:cs typeface="Segoe UI" panose="020B0502040204020203" pitchFamily="34" charset="0"/>
                        <a:sym typeface="Wingdings" panose="05000000000000000000" pitchFamily="2" charset="2"/>
                      </a:endParaRPr>
                    </a:p>
                  </a:txBody>
                  <a:tcPr marT="9144" marB="9144"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91F2C"/>
                          </a:solidFill>
                          <a:effectLst/>
                          <a:uLnTx/>
                          <a:uFillTx/>
                          <a:latin typeface="+mj-lt"/>
                          <a:ea typeface="+mj-ea"/>
                          <a:cs typeface="+mj-cs"/>
                        </a:rPr>
                        <a:t>Microsoft 365</a:t>
                      </a:r>
                      <a:br>
                        <a:rPr kumimoji="0" lang="en-US" sz="1000" b="0" i="0" u="none" strike="noStrike" kern="1200" cap="none" spc="0" normalizeH="0" baseline="0" noProof="0">
                          <a:ln>
                            <a:noFill/>
                          </a:ln>
                          <a:solidFill>
                            <a:srgbClr val="091F2C"/>
                          </a:solidFill>
                          <a:effectLst/>
                          <a:uLnTx/>
                          <a:uFillTx/>
                          <a:latin typeface="+mj-lt"/>
                          <a:ea typeface="+mj-ea"/>
                          <a:cs typeface="+mj-cs"/>
                        </a:rPr>
                      </a:br>
                      <a:r>
                        <a:rPr kumimoji="0" lang="en-US" sz="1000" b="0" i="0" u="none" strike="noStrike" kern="1200" cap="none" spc="0" normalizeH="0" baseline="0" noProof="0">
                          <a:ln>
                            <a:noFill/>
                          </a:ln>
                          <a:solidFill>
                            <a:schemeClr val="tx1"/>
                          </a:solidFill>
                          <a:effectLst/>
                          <a:uLnTx/>
                          <a:uFillTx/>
                          <a:latin typeface="+mj-lt"/>
                          <a:ea typeface="+mj-ea"/>
                          <a:cs typeface="+mj-cs"/>
                        </a:rPr>
                        <a:t>Copilot Chat</a:t>
                      </a:r>
                    </a:p>
                  </a:txBody>
                  <a:tcPr marT="9144" marB="914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1"/>
                          </a:solidFill>
                          <a:effectLst/>
                          <a:uLnTx/>
                          <a:uFillTx/>
                          <a:latin typeface="+mj-lt"/>
                          <a:ea typeface="+mj-ea"/>
                          <a:cs typeface="+mj-cs"/>
                        </a:rPr>
                        <a:t>Microsoft 365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1"/>
                          </a:solidFill>
                          <a:effectLst/>
                          <a:uLnTx/>
                          <a:uFillTx/>
                          <a:latin typeface="+mj-lt"/>
                          <a:ea typeface="+mj-ea"/>
                          <a:cs typeface="+mj-cs"/>
                        </a:rPr>
                        <a:t>Copilot</a:t>
                      </a:r>
                    </a:p>
                  </a:txBody>
                  <a:tcPr marT="9144" marB="914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7138073"/>
                  </a:ext>
                </a:extLst>
              </a:tr>
              <a:tr h="122487">
                <a:tc rowSpan="6">
                  <a:txBody>
                    <a:bodyPr/>
                    <a:lstStyle/>
                    <a:p>
                      <a:r>
                        <a:rPr lang="en-US" sz="1050" b="0">
                          <a:solidFill>
                            <a:schemeClr val="tx1"/>
                          </a:solidFill>
                          <a:latin typeface="+mj-lt"/>
                          <a:ea typeface="+mj-ea"/>
                          <a:cs typeface="+mj-cs"/>
                        </a:rPr>
                        <a:t>Chat</a:t>
                      </a:r>
                    </a:p>
                  </a:txBody>
                  <a:tcPr marT="9144" marB="9144"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b="0">
                          <a:solidFill>
                            <a:schemeClr val="tx1"/>
                          </a:solidFill>
                          <a:latin typeface="+mn-lt"/>
                          <a:ea typeface="+mn-ea"/>
                          <a:cs typeface="+mn-cs"/>
                        </a:rPr>
                        <a:t>Copilot Chat – Web grounded (powered by GPT 4o)</a:t>
                      </a:r>
                    </a:p>
                  </a:txBody>
                  <a:tcPr marT="9144" marB="9144"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8D4"/>
                          </a:solidFill>
                          <a:effectLst/>
                          <a:uLnTx/>
                          <a:uFillTx/>
                          <a:latin typeface="+mn-lt"/>
                          <a:ea typeface="+mn-ea"/>
                          <a:cs typeface="+mn-cs"/>
                          <a:sym typeface="Wingdings" panose="05000000000000000000" pitchFamily="2" charset="2"/>
                        </a:rPr>
                        <a:t></a:t>
                      </a:r>
                      <a:endParaRPr kumimoji="0" lang="en-US" sz="900" b="0" i="0" u="none" strike="noStrike" kern="1200" cap="none" spc="0" normalizeH="0" baseline="0" noProof="0">
                        <a:ln>
                          <a:noFill/>
                        </a:ln>
                        <a:solidFill>
                          <a:schemeClr val="tx2"/>
                        </a:solidFill>
                        <a:effectLst/>
                        <a:uLnTx/>
                        <a:uFillTx/>
                        <a:latin typeface="+mn-lt"/>
                        <a:ea typeface="+mn-ea"/>
                        <a:cs typeface="+mn-cs"/>
                      </a:endParaRPr>
                    </a:p>
                  </a:txBody>
                  <a:tcPr marT="9144" marB="914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8D4"/>
                          </a:solidFill>
                          <a:effectLst/>
                          <a:uLnTx/>
                          <a:uFillTx/>
                          <a:latin typeface="+mn-lt"/>
                          <a:ea typeface="+mn-ea"/>
                          <a:cs typeface="+mn-cs"/>
                          <a:sym typeface="Wingdings" panose="05000000000000000000" pitchFamily="2" charset="2"/>
                        </a:rPr>
                        <a:t></a:t>
                      </a:r>
                      <a:endParaRPr kumimoji="0" lang="en-US" sz="1200" b="0" i="0" u="none" strike="noStrike" kern="1200" cap="none" spc="0" normalizeH="0" baseline="0" noProof="0">
                        <a:ln>
                          <a:noFill/>
                        </a:ln>
                        <a:solidFill>
                          <a:srgbClr val="0078D4"/>
                        </a:solidFill>
                        <a:effectLst/>
                        <a:uLnTx/>
                        <a:uFillTx/>
                        <a:latin typeface="+mn-lt"/>
                        <a:ea typeface="+mn-ea"/>
                        <a:cs typeface="+mn-cs"/>
                      </a:endParaRPr>
                    </a:p>
                  </a:txBody>
                  <a:tcPr marT="9144" marB="9144" anchor="ctr">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8387799"/>
                  </a:ext>
                </a:extLst>
              </a:tr>
              <a:tr h="122487">
                <a:tc vMerge="1">
                  <a:txBody>
                    <a:bodyPr/>
                    <a:lstStyle/>
                    <a:p>
                      <a:endParaRPr lang="en-US" sz="1100" b="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00" b="0">
                          <a:solidFill>
                            <a:schemeClr val="tx1"/>
                          </a:solidFill>
                          <a:latin typeface="+mn-lt"/>
                          <a:ea typeface="+mn-ea"/>
                          <a:cs typeface="+mn-cs"/>
                        </a:rPr>
                        <a:t>Copilot Chat – Work grounded (work data in your tenant’s Microsoft Graph and </a:t>
                      </a:r>
                      <a:r>
                        <a:rPr lang="en-US" sz="1000" b="0" strike="noStrike">
                          <a:solidFill>
                            <a:schemeClr val="tx1"/>
                          </a:solidFill>
                          <a:latin typeface="+mn-lt"/>
                          <a:ea typeface="+mn-ea"/>
                          <a:cs typeface="+mn-cs"/>
                        </a:rPr>
                        <a:t>3rd party data via Graph connectors)</a:t>
                      </a:r>
                      <a:endParaRPr lang="en-US" sz="1000" b="0" strike="sngStrike">
                        <a:solidFill>
                          <a:schemeClr val="tx1"/>
                        </a:solidFill>
                        <a:latin typeface="+mn-lt"/>
                        <a:ea typeface="+mn-ea"/>
                        <a:cs typeface="+mn-cs"/>
                      </a:endParaRPr>
                    </a:p>
                  </a:txBody>
                  <a:tcPr marT="9144" marB="9144"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Segoe UI"/>
                        <a:ea typeface="+mn-ea"/>
                        <a:cs typeface="Segoe UI"/>
                      </a:endParaRPr>
                    </a:p>
                  </a:txBody>
                  <a:tcPr marT="9144" marB="914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noProof="0">
                          <a:solidFill>
                            <a:srgbClr val="0078D4"/>
                          </a:solidFill>
                          <a:latin typeface="+mn-lt"/>
                          <a:ea typeface="+mn-ea"/>
                          <a:cs typeface="+mn-cs"/>
                          <a:sym typeface="Wingdings" panose="05000000000000000000" pitchFamily="2" charset="2"/>
                        </a:rPr>
                        <a:t></a:t>
                      </a:r>
                      <a:endParaRPr lang="en-US" sz="1200" kern="1200" noProof="0">
                        <a:solidFill>
                          <a:srgbClr val="0078D4"/>
                        </a:solidFill>
                        <a:latin typeface="+mn-lt"/>
                        <a:ea typeface="+mn-ea"/>
                        <a:cs typeface="+mn-cs"/>
                      </a:endParaRPr>
                    </a:p>
                  </a:txBody>
                  <a:tcPr marT="9144" marB="9144" anchor="ctr">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31558874"/>
                  </a:ext>
                </a:extLst>
              </a:tr>
              <a:tr h="122487">
                <a:tc vMerge="1">
                  <a:txBody>
                    <a:bodyPr/>
                    <a:lstStyle/>
                    <a:p>
                      <a:endParaRPr lang="en-US" sz="1100" b="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00" b="0">
                          <a:solidFill>
                            <a:schemeClr val="tx1"/>
                          </a:solidFill>
                          <a:latin typeface="+mn-lt"/>
                          <a:ea typeface="+mn-ea"/>
                          <a:cs typeface="+mn-cs"/>
                        </a:rPr>
                        <a:t>Copilot Pages</a:t>
                      </a:r>
                    </a:p>
                  </a:txBody>
                  <a:tcPr marT="9144" marB="9144"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8D4"/>
                          </a:solidFill>
                          <a:effectLst/>
                          <a:uLnTx/>
                          <a:uFillTx/>
                          <a:latin typeface="+mn-lt"/>
                          <a:ea typeface="+mn-ea"/>
                          <a:cs typeface="+mn-cs"/>
                          <a:sym typeface="Wingdings" panose="05000000000000000000" pitchFamily="2" charset="2"/>
                        </a:rPr>
                        <a:t></a:t>
                      </a:r>
                      <a:endParaRPr kumimoji="0" lang="en-US" sz="1200" b="0" i="0" u="none" strike="noStrike" kern="1200" cap="none" spc="0" normalizeH="0" baseline="0" noProof="0">
                        <a:ln>
                          <a:noFill/>
                        </a:ln>
                        <a:solidFill>
                          <a:srgbClr val="0078D4"/>
                        </a:solidFill>
                        <a:effectLst/>
                        <a:uLnTx/>
                        <a:uFillTx/>
                        <a:latin typeface="+mn-lt"/>
                        <a:ea typeface="+mn-ea"/>
                        <a:cs typeface="+mn-cs"/>
                      </a:endParaRPr>
                    </a:p>
                  </a:txBody>
                  <a:tcPr marT="9144" marB="914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8D4"/>
                          </a:solidFill>
                          <a:effectLst/>
                          <a:uLnTx/>
                          <a:uFillTx/>
                          <a:latin typeface="+mn-lt"/>
                          <a:ea typeface="+mn-ea"/>
                          <a:cs typeface="+mn-cs"/>
                          <a:sym typeface="Wingdings" panose="05000000000000000000" pitchFamily="2" charset="2"/>
                        </a:rPr>
                        <a:t></a:t>
                      </a:r>
                      <a:endParaRPr kumimoji="0" lang="en-US" sz="1200" b="0" i="0" u="none" strike="noStrike" kern="1200" cap="none" spc="0" normalizeH="0" baseline="0" noProof="0">
                        <a:ln>
                          <a:noFill/>
                        </a:ln>
                        <a:solidFill>
                          <a:srgbClr val="0078D4"/>
                        </a:solidFill>
                        <a:effectLst/>
                        <a:uLnTx/>
                        <a:uFillTx/>
                        <a:latin typeface="+mn-lt"/>
                        <a:ea typeface="+mn-ea"/>
                        <a:cs typeface="+mn-cs"/>
                      </a:endParaRPr>
                    </a:p>
                  </a:txBody>
                  <a:tcPr marT="9144" marB="9144" anchor="ctr">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97429144"/>
                  </a:ext>
                </a:extLst>
              </a:tr>
              <a:tr h="122487">
                <a:tc vMerge="1">
                  <a:txBody>
                    <a:bodyPr/>
                    <a:lstStyle/>
                    <a:p>
                      <a:endParaRPr lang="en-US"/>
                    </a:p>
                  </a:txBody>
                  <a:tcPr/>
                </a:tc>
                <a:tc>
                  <a:txBody>
                    <a:bodyPr/>
                    <a:lstStyle/>
                    <a:p>
                      <a:r>
                        <a:rPr lang="en-US" sz="1000" b="0">
                          <a:solidFill>
                            <a:schemeClr val="tx1"/>
                          </a:solidFill>
                          <a:latin typeface="+mn-lt"/>
                          <a:ea typeface="+mn-ea"/>
                          <a:cs typeface="+mn-cs"/>
                        </a:rPr>
                        <a:t>File upload</a:t>
                      </a:r>
                      <a:r>
                        <a:rPr lang="en-US" sz="1000" b="0" baseline="30000">
                          <a:solidFill>
                            <a:schemeClr val="tx1"/>
                          </a:solidFill>
                          <a:latin typeface="+mn-lt"/>
                          <a:ea typeface="+mn-ea"/>
                          <a:cs typeface="+mn-cs"/>
                        </a:rPr>
                        <a:t>1</a:t>
                      </a:r>
                      <a:endParaRPr lang="en-US" sz="1000" b="0">
                        <a:solidFill>
                          <a:schemeClr val="tx1"/>
                        </a:solidFill>
                        <a:latin typeface="+mn-lt"/>
                        <a:ea typeface="+mn-ea"/>
                        <a:cs typeface="+mn-cs"/>
                      </a:endParaRPr>
                    </a:p>
                  </a:txBody>
                  <a:tcPr marT="9144" marB="9144"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8D4"/>
                          </a:solidFill>
                          <a:effectLst/>
                          <a:uLnTx/>
                          <a:uFillTx/>
                          <a:latin typeface="+mn-lt"/>
                          <a:ea typeface="+mn-ea"/>
                          <a:cs typeface="+mn-cs"/>
                          <a:sym typeface="Wingdings" panose="05000000000000000000" pitchFamily="2" charset="2"/>
                        </a:rPr>
                        <a:t></a:t>
                      </a:r>
                      <a:endParaRPr kumimoji="0" lang="en-US" sz="1200" b="0" i="0" u="none" strike="noStrike" kern="1200" cap="none" spc="0" normalizeH="0" baseline="0" noProof="0">
                        <a:ln>
                          <a:noFill/>
                        </a:ln>
                        <a:solidFill>
                          <a:srgbClr val="0078D4"/>
                        </a:solidFill>
                        <a:effectLst/>
                        <a:uLnTx/>
                        <a:uFillTx/>
                        <a:latin typeface="+mn-lt"/>
                        <a:ea typeface="+mn-ea"/>
                        <a:cs typeface="+mn-cs"/>
                      </a:endParaRPr>
                    </a:p>
                  </a:txBody>
                  <a:tcPr marT="9144" marB="914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8D4"/>
                          </a:solidFill>
                          <a:effectLst/>
                          <a:uLnTx/>
                          <a:uFillTx/>
                          <a:latin typeface="+mn-lt"/>
                          <a:ea typeface="+mn-ea"/>
                          <a:cs typeface="+mn-cs"/>
                          <a:sym typeface="Wingdings" panose="05000000000000000000" pitchFamily="2" charset="2"/>
                        </a:rPr>
                        <a:t></a:t>
                      </a:r>
                      <a:endParaRPr kumimoji="0" lang="en-US" sz="1200" b="0" i="0" u="none" strike="noStrike" kern="1200" cap="none" spc="0" normalizeH="0" baseline="0" noProof="0">
                        <a:ln>
                          <a:noFill/>
                        </a:ln>
                        <a:solidFill>
                          <a:srgbClr val="0078D4"/>
                        </a:solidFill>
                        <a:effectLst/>
                        <a:uLnTx/>
                        <a:uFillTx/>
                        <a:latin typeface="+mn-lt"/>
                        <a:ea typeface="+mn-ea"/>
                        <a:cs typeface="+mn-cs"/>
                      </a:endParaRPr>
                    </a:p>
                  </a:txBody>
                  <a:tcPr marT="9144" marB="9144" anchor="ctr">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0680562"/>
                  </a:ext>
                </a:extLst>
              </a:tr>
              <a:tr h="122487">
                <a:tc vMerge="1">
                  <a:txBody>
                    <a:bodyPr/>
                    <a:lstStyle/>
                    <a:p>
                      <a:endParaRPr lang="en-US"/>
                    </a:p>
                  </a:txBody>
                  <a:tcPr>
                    <a:lnT w="19050" cap="flat" cmpd="sng" algn="ctr">
                      <a:solidFill>
                        <a:schemeClr val="accent1">
                          <a:lumMod val="75000"/>
                        </a:schemeClr>
                      </a:solidFill>
                      <a:prstDash val="solid"/>
                      <a:round/>
                      <a:headEnd type="none" w="med" len="med"/>
                      <a:tailEnd type="none" w="med" len="med"/>
                    </a:lnT>
                  </a:tcPr>
                </a:tc>
                <a:tc>
                  <a:txBody>
                    <a:bodyPr/>
                    <a:lstStyle/>
                    <a:p>
                      <a:r>
                        <a:rPr lang="en-US" sz="1000" b="0">
                          <a:solidFill>
                            <a:schemeClr val="tx1"/>
                          </a:solidFill>
                          <a:latin typeface="+mn-lt"/>
                          <a:ea typeface="+mn-ea"/>
                          <a:cs typeface="+mn-cs"/>
                        </a:rPr>
                        <a:t>Code Interpreter</a:t>
                      </a:r>
                      <a:r>
                        <a:rPr lang="en-US" sz="1000" b="0" baseline="30000">
                          <a:solidFill>
                            <a:schemeClr val="tx1"/>
                          </a:solidFill>
                          <a:latin typeface="+mn-lt"/>
                          <a:ea typeface="+mn-ea"/>
                          <a:cs typeface="+mn-cs"/>
                        </a:rPr>
                        <a:t>1</a:t>
                      </a:r>
                      <a:endParaRPr lang="en-US" sz="1000" b="0">
                        <a:solidFill>
                          <a:schemeClr val="tx1"/>
                        </a:solidFill>
                        <a:latin typeface="+mn-lt"/>
                        <a:ea typeface="+mn-ea"/>
                        <a:cs typeface="+mn-cs"/>
                      </a:endParaRPr>
                    </a:p>
                  </a:txBody>
                  <a:tcPr marT="9144" marB="9144"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8D4"/>
                          </a:solidFill>
                          <a:effectLst/>
                          <a:uLnTx/>
                          <a:uFillTx/>
                          <a:latin typeface="+mn-lt"/>
                          <a:ea typeface="+mn-ea"/>
                          <a:cs typeface="+mn-cs"/>
                          <a:sym typeface="Wingdings" panose="05000000000000000000" pitchFamily="2" charset="2"/>
                        </a:rPr>
                        <a:t></a:t>
                      </a:r>
                      <a:endParaRPr kumimoji="0" lang="en-US" sz="1200" b="0" i="0" u="none" strike="noStrike" kern="1200" cap="none" spc="0" normalizeH="0" baseline="0" noProof="0">
                        <a:ln>
                          <a:noFill/>
                        </a:ln>
                        <a:solidFill>
                          <a:srgbClr val="0078D4"/>
                        </a:solidFill>
                        <a:effectLst/>
                        <a:uLnTx/>
                        <a:uFillTx/>
                        <a:latin typeface="+mn-lt"/>
                        <a:ea typeface="+mn-ea"/>
                        <a:cs typeface="+mn-cs"/>
                      </a:endParaRPr>
                    </a:p>
                  </a:txBody>
                  <a:tcPr marT="9144" marB="914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8D4"/>
                          </a:solidFill>
                          <a:effectLst/>
                          <a:uLnTx/>
                          <a:uFillTx/>
                          <a:latin typeface="+mn-lt"/>
                          <a:ea typeface="+mn-ea"/>
                          <a:cs typeface="+mn-cs"/>
                          <a:sym typeface="Wingdings" panose="05000000000000000000" pitchFamily="2" charset="2"/>
                        </a:rPr>
                        <a:t></a:t>
                      </a:r>
                      <a:endParaRPr kumimoji="0" lang="en-US" sz="1200" b="0" i="0" u="none" strike="noStrike" kern="1200" cap="none" spc="0" normalizeH="0" baseline="0" noProof="0">
                        <a:ln>
                          <a:noFill/>
                        </a:ln>
                        <a:solidFill>
                          <a:srgbClr val="0078D4"/>
                        </a:solidFill>
                        <a:effectLst/>
                        <a:uLnTx/>
                        <a:uFillTx/>
                        <a:latin typeface="+mn-lt"/>
                        <a:ea typeface="+mn-ea"/>
                        <a:cs typeface="+mn-cs"/>
                      </a:endParaRPr>
                    </a:p>
                  </a:txBody>
                  <a:tcPr marT="9144" marB="9144" anchor="ctr">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73538468"/>
                  </a:ext>
                </a:extLst>
              </a:tr>
              <a:tr h="268111">
                <a:tc vMerge="1">
                  <a:txBody>
                    <a:bodyPr/>
                    <a:lstStyle/>
                    <a:p>
                      <a:endParaRPr lang="en-US" sz="1100" b="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de-DE" sz="1000" b="0">
                          <a:solidFill>
                            <a:schemeClr val="tx1"/>
                          </a:solidFill>
                          <a:latin typeface="+mn-lt"/>
                          <a:ea typeface="+mn-ea"/>
                          <a:cs typeface="+mn-cs"/>
                        </a:rPr>
                        <a:t>Image generation</a:t>
                      </a:r>
                      <a:r>
                        <a:rPr lang="de-DE" sz="1000" b="0" baseline="30000">
                          <a:solidFill>
                            <a:schemeClr val="tx1"/>
                          </a:solidFill>
                          <a:latin typeface="+mn-lt"/>
                          <a:ea typeface="+mn-ea"/>
                          <a:cs typeface="+mn-cs"/>
                        </a:rPr>
                        <a:t>1</a:t>
                      </a:r>
                      <a:endParaRPr lang="de-DE" sz="1000" b="0">
                        <a:solidFill>
                          <a:schemeClr val="tx1"/>
                        </a:solidFill>
                        <a:latin typeface="+mn-lt"/>
                        <a:ea typeface="+mn-ea"/>
                        <a:cs typeface="+mn-cs"/>
                      </a:endParaRPr>
                    </a:p>
                  </a:txBody>
                  <a:tcPr marT="9144" marB="9144"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8D4"/>
                          </a:solidFill>
                          <a:effectLst/>
                          <a:uLnTx/>
                          <a:uFillTx/>
                          <a:latin typeface="+mn-lt"/>
                          <a:ea typeface="+mn-ea"/>
                          <a:cs typeface="+mn-cs"/>
                          <a:sym typeface="Wingdings" panose="05000000000000000000" pitchFamily="2" charset="2"/>
                        </a:rPr>
                        <a:t></a:t>
                      </a:r>
                      <a:endParaRPr kumimoji="0" lang="en-US" sz="1200" b="0" i="0" u="none" strike="noStrike" kern="1200" cap="none" spc="0" normalizeH="0" baseline="0" noProof="0">
                        <a:ln>
                          <a:noFill/>
                        </a:ln>
                        <a:solidFill>
                          <a:srgbClr val="0078D4"/>
                        </a:solidFill>
                        <a:effectLst/>
                        <a:uLnTx/>
                        <a:uFillTx/>
                        <a:latin typeface="+mn-lt"/>
                        <a:ea typeface="+mn-ea"/>
                        <a:cs typeface="+mn-cs"/>
                      </a:endParaRPr>
                    </a:p>
                  </a:txBody>
                  <a:tcPr marT="9144" marB="914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8D4"/>
                          </a:solidFill>
                          <a:effectLst/>
                          <a:uLnTx/>
                          <a:uFillTx/>
                          <a:latin typeface="+mn-lt"/>
                          <a:ea typeface="+mn-ea"/>
                          <a:cs typeface="+mn-cs"/>
                          <a:sym typeface="Wingdings" panose="05000000000000000000" pitchFamily="2" charset="2"/>
                        </a:rPr>
                        <a:t></a:t>
                      </a:r>
                      <a:endParaRPr kumimoji="0" lang="en-US" sz="1200" b="0" i="0" u="none" strike="noStrike" kern="1200" cap="none" spc="0" normalizeH="0" baseline="0" noProof="0">
                        <a:ln>
                          <a:noFill/>
                        </a:ln>
                        <a:solidFill>
                          <a:srgbClr val="0078D4"/>
                        </a:solidFill>
                        <a:effectLst/>
                        <a:uLnTx/>
                        <a:uFillTx/>
                        <a:latin typeface="+mn-lt"/>
                        <a:ea typeface="+mn-ea"/>
                        <a:cs typeface="+mn-cs"/>
                      </a:endParaRPr>
                    </a:p>
                  </a:txBody>
                  <a:tcPr marT="9144" marB="9144" anchor="ctr">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3047757"/>
                  </a:ext>
                </a:extLst>
              </a:tr>
              <a:tr h="122487">
                <a:tc rowSpan="5">
                  <a:txBody>
                    <a:bodyPr/>
                    <a:lstStyle/>
                    <a:p>
                      <a:r>
                        <a:rPr lang="en-US" sz="1050" b="0">
                          <a:solidFill>
                            <a:schemeClr val="tx1"/>
                          </a:solidFill>
                          <a:latin typeface="+mj-lt"/>
                          <a:ea typeface="+mj-ea"/>
                          <a:cs typeface="+mj-cs"/>
                        </a:rPr>
                        <a:t>Agents</a:t>
                      </a:r>
                      <a:r>
                        <a:rPr lang="en-US" sz="1050" b="0" baseline="30000">
                          <a:solidFill>
                            <a:schemeClr val="tx1"/>
                          </a:solidFill>
                          <a:latin typeface="+mj-lt"/>
                          <a:ea typeface="+mj-ea"/>
                          <a:cs typeface="+mj-cs"/>
                        </a:rPr>
                        <a:t>2</a:t>
                      </a:r>
                      <a:endParaRPr lang="en-US" sz="1050" b="0">
                        <a:solidFill>
                          <a:schemeClr val="tx1"/>
                        </a:solidFill>
                        <a:latin typeface="+mj-lt"/>
                        <a:ea typeface="+mj-ea"/>
                        <a:cs typeface="+mj-cs"/>
                      </a:endParaRPr>
                    </a:p>
                  </a:txBody>
                  <a:tcPr marT="9144" marB="9144"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b="0">
                          <a:solidFill>
                            <a:schemeClr val="tx1"/>
                          </a:solidFill>
                          <a:latin typeface="+mn-lt"/>
                          <a:ea typeface="+mn-ea"/>
                          <a:cs typeface="+mn-cs"/>
                        </a:rPr>
                        <a:t>Create agents using Copilot Studio</a:t>
                      </a:r>
                      <a:r>
                        <a:rPr lang="en-US" sz="1000" b="0" baseline="30000">
                          <a:solidFill>
                            <a:schemeClr val="tx1"/>
                          </a:solidFill>
                          <a:latin typeface="+mn-lt"/>
                          <a:ea typeface="+mn-ea"/>
                          <a:cs typeface="+mn-cs"/>
                        </a:rPr>
                        <a:t>3</a:t>
                      </a:r>
                      <a:r>
                        <a:rPr lang="en-US" sz="1000" b="0">
                          <a:solidFill>
                            <a:schemeClr val="tx1"/>
                          </a:solidFill>
                          <a:latin typeface="+mn-lt"/>
                          <a:ea typeface="+mn-ea"/>
                          <a:cs typeface="+mn-cs"/>
                        </a:rPr>
                        <a:t>, including SharePoint agents</a:t>
                      </a:r>
                    </a:p>
                  </a:txBody>
                  <a:tcPr marT="9144" marB="9144"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8D4"/>
                          </a:solidFill>
                          <a:effectLst/>
                          <a:uLnTx/>
                          <a:uFillTx/>
                          <a:latin typeface="+mn-lt"/>
                          <a:ea typeface="+mn-ea"/>
                          <a:cs typeface="+mn-cs"/>
                          <a:sym typeface="Wingdings" panose="05000000000000000000" pitchFamily="2" charset="2"/>
                        </a:rPr>
                        <a:t></a:t>
                      </a:r>
                      <a:endParaRPr kumimoji="0" lang="en-US" sz="1200" b="0" i="0" u="none" strike="noStrike" kern="1200" cap="none" spc="0" normalizeH="0" baseline="0" noProof="0">
                        <a:ln>
                          <a:noFill/>
                        </a:ln>
                        <a:solidFill>
                          <a:srgbClr val="0078D4"/>
                        </a:solidFill>
                        <a:effectLst/>
                        <a:uLnTx/>
                        <a:uFillTx/>
                        <a:latin typeface="+mn-lt"/>
                        <a:ea typeface="+mn-ea"/>
                        <a:cs typeface="+mn-cs"/>
                      </a:endParaRPr>
                    </a:p>
                  </a:txBody>
                  <a:tcPr marT="9144" marB="914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8D4"/>
                          </a:solidFill>
                          <a:effectLst/>
                          <a:uLnTx/>
                          <a:uFillTx/>
                          <a:latin typeface="+mn-lt"/>
                          <a:ea typeface="+mn-ea"/>
                          <a:cs typeface="+mn-cs"/>
                          <a:sym typeface="Wingdings" panose="05000000000000000000" pitchFamily="2" charset="2"/>
                        </a:rPr>
                        <a:t></a:t>
                      </a:r>
                      <a:endParaRPr kumimoji="0" lang="en-US" sz="1200" b="0" i="0" u="none" strike="noStrike" kern="1200" cap="none" spc="0" normalizeH="0" baseline="0" noProof="0">
                        <a:ln>
                          <a:noFill/>
                        </a:ln>
                        <a:solidFill>
                          <a:srgbClr val="0078D4"/>
                        </a:solidFill>
                        <a:effectLst/>
                        <a:uLnTx/>
                        <a:uFillTx/>
                        <a:latin typeface="+mn-lt"/>
                        <a:ea typeface="+mn-ea"/>
                        <a:cs typeface="+mn-cs"/>
                      </a:endParaRPr>
                    </a:p>
                  </a:txBody>
                  <a:tcPr marT="9144" marB="9144" anchor="ctr">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4955318"/>
                  </a:ext>
                </a:extLst>
              </a:tr>
              <a:tr h="122487">
                <a:tc vMerge="1">
                  <a:txBody>
                    <a:bodyPr/>
                    <a:lstStyle/>
                    <a:p>
                      <a:endParaRPr lang="en-US" sz="1100" b="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00" b="0">
                          <a:solidFill>
                            <a:schemeClr val="tx1"/>
                          </a:solidFill>
                          <a:latin typeface="+mn-lt"/>
                          <a:ea typeface="+mn-ea"/>
                          <a:cs typeface="+mn-cs"/>
                        </a:rPr>
                        <a:t>Discover and pin agents</a:t>
                      </a:r>
                    </a:p>
                  </a:txBody>
                  <a:tcPr marT="9144" marB="9144"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8D4"/>
                          </a:solidFill>
                          <a:effectLst/>
                          <a:uLnTx/>
                          <a:uFillTx/>
                          <a:latin typeface="+mn-lt"/>
                          <a:ea typeface="+mn-ea"/>
                          <a:cs typeface="+mn-cs"/>
                          <a:sym typeface="Wingdings" panose="05000000000000000000" pitchFamily="2" charset="2"/>
                        </a:rPr>
                        <a:t></a:t>
                      </a:r>
                      <a:endParaRPr kumimoji="0" lang="en-US" sz="1200" b="0" i="0" u="none" strike="noStrike" kern="1200" cap="none" spc="0" normalizeH="0" baseline="0" noProof="0">
                        <a:ln>
                          <a:noFill/>
                        </a:ln>
                        <a:solidFill>
                          <a:srgbClr val="0078D4"/>
                        </a:solidFill>
                        <a:effectLst/>
                        <a:uLnTx/>
                        <a:uFillTx/>
                        <a:latin typeface="+mn-lt"/>
                        <a:ea typeface="+mn-ea"/>
                        <a:cs typeface="+mn-cs"/>
                      </a:endParaRPr>
                    </a:p>
                  </a:txBody>
                  <a:tcPr marT="9144" marB="914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8D4"/>
                          </a:solidFill>
                          <a:effectLst/>
                          <a:uLnTx/>
                          <a:uFillTx/>
                          <a:latin typeface="+mn-lt"/>
                          <a:ea typeface="+mn-ea"/>
                          <a:cs typeface="+mn-cs"/>
                          <a:sym typeface="Wingdings" panose="05000000000000000000" pitchFamily="2" charset="2"/>
                        </a:rPr>
                        <a:t></a:t>
                      </a:r>
                      <a:endParaRPr kumimoji="0" lang="en-US" sz="1200" b="0" i="0" u="none" strike="noStrike" kern="1200" cap="none" spc="0" normalizeH="0" baseline="0" noProof="0">
                        <a:ln>
                          <a:noFill/>
                        </a:ln>
                        <a:solidFill>
                          <a:srgbClr val="0078D4"/>
                        </a:solidFill>
                        <a:effectLst/>
                        <a:uLnTx/>
                        <a:uFillTx/>
                        <a:latin typeface="+mn-lt"/>
                        <a:ea typeface="+mn-ea"/>
                        <a:cs typeface="+mn-cs"/>
                      </a:endParaRPr>
                    </a:p>
                  </a:txBody>
                  <a:tcPr marT="9144" marB="9144" anchor="ctr">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8190986"/>
                  </a:ext>
                </a:extLst>
              </a:tr>
              <a:tr h="122487">
                <a:tc vMerge="1">
                  <a:txBody>
                    <a:bodyPr/>
                    <a:lstStyle/>
                    <a:p>
                      <a:endParaRPr lang="en-US" sz="1100" b="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00" b="0">
                          <a:solidFill>
                            <a:schemeClr val="tx1"/>
                          </a:solidFill>
                          <a:latin typeface="+mn-lt"/>
                          <a:ea typeface="+mn-ea"/>
                          <a:cs typeface="+mn-cs"/>
                        </a:rPr>
                        <a:t>Use agents grounded on Web data</a:t>
                      </a:r>
                    </a:p>
                  </a:txBody>
                  <a:tcPr marT="9144" marB="9144"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8D4"/>
                          </a:solidFill>
                          <a:effectLst/>
                          <a:uLnTx/>
                          <a:uFillTx/>
                          <a:latin typeface="+mn-lt"/>
                          <a:ea typeface="+mn-ea"/>
                          <a:cs typeface="+mn-cs"/>
                          <a:sym typeface="Wingdings" panose="05000000000000000000" pitchFamily="2" charset="2"/>
                        </a:rPr>
                        <a:t></a:t>
                      </a:r>
                      <a:endParaRPr kumimoji="0" lang="en-US" sz="1100" b="0" i="0" u="none" strike="noStrike" kern="1200" cap="none" spc="0" normalizeH="0" baseline="0" noProof="0">
                        <a:ln>
                          <a:noFill/>
                        </a:ln>
                        <a:solidFill>
                          <a:srgbClr val="000000"/>
                        </a:solidFill>
                        <a:effectLst/>
                        <a:uLnTx/>
                        <a:uFillTx/>
                        <a:latin typeface="+mn-lt"/>
                        <a:ea typeface="+mn-ea"/>
                        <a:cs typeface="+mn-cs"/>
                      </a:endParaRPr>
                    </a:p>
                  </a:txBody>
                  <a:tcPr marT="9144" marB="914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8D4"/>
                          </a:solidFill>
                          <a:effectLst/>
                          <a:uLnTx/>
                          <a:uFillTx/>
                          <a:latin typeface="+mn-lt"/>
                          <a:ea typeface="+mn-ea"/>
                          <a:cs typeface="+mn-cs"/>
                          <a:sym typeface="Wingdings" panose="05000000000000000000" pitchFamily="2" charset="2"/>
                        </a:rPr>
                        <a:t></a:t>
                      </a:r>
                      <a:endParaRPr kumimoji="0" lang="en-US" sz="1100" b="0" i="0" u="none" strike="noStrike" kern="1200" cap="none" spc="0" normalizeH="0" baseline="0" noProof="0">
                        <a:ln>
                          <a:noFill/>
                        </a:ln>
                        <a:solidFill>
                          <a:srgbClr val="000000"/>
                        </a:solidFill>
                        <a:effectLst/>
                        <a:uLnTx/>
                        <a:uFillTx/>
                        <a:latin typeface="+mn-lt"/>
                        <a:ea typeface="+mn-ea"/>
                        <a:cs typeface="+mn-cs"/>
                      </a:endParaRPr>
                    </a:p>
                  </a:txBody>
                  <a:tcPr marT="9144" marB="9144" anchor="ctr">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9714157"/>
                  </a:ext>
                </a:extLst>
              </a:tr>
              <a:tr h="122487">
                <a:tc vMerge="1">
                  <a:txBody>
                    <a:bodyPr/>
                    <a:lstStyle/>
                    <a:p>
                      <a:endParaRPr lang="en-US" sz="1100" b="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000" b="0">
                          <a:solidFill>
                            <a:schemeClr val="tx1"/>
                          </a:solidFill>
                          <a:latin typeface="+mn-lt"/>
                          <a:ea typeface="+mn-ea"/>
                          <a:cs typeface="+mn-cs"/>
                        </a:rPr>
                        <a:t>Use agents grounded in work data (work data in your tenant’s Microsoft Graph and </a:t>
                      </a:r>
                      <a:r>
                        <a:rPr lang="en-US" sz="1000" b="0" strike="noStrike">
                          <a:solidFill>
                            <a:schemeClr val="tx1"/>
                          </a:solidFill>
                          <a:latin typeface="+mn-lt"/>
                          <a:ea typeface="+mn-ea"/>
                          <a:cs typeface="+mn-cs"/>
                        </a:rPr>
                        <a:t>3rd party data via Graph connectors</a:t>
                      </a:r>
                      <a:r>
                        <a:rPr lang="en-US" sz="1000">
                          <a:solidFill>
                            <a:schemeClr val="tx1"/>
                          </a:solidFill>
                          <a:latin typeface="+mn-lt"/>
                          <a:ea typeface="+mn-ea"/>
                          <a:cs typeface="+mn-cs"/>
                        </a:rPr>
                        <a:t>)</a:t>
                      </a:r>
                      <a:endParaRPr lang="en-US" sz="1000" b="0">
                        <a:solidFill>
                          <a:schemeClr val="tx1"/>
                        </a:solidFill>
                        <a:latin typeface="+mn-lt"/>
                        <a:ea typeface="+mn-ea"/>
                        <a:cs typeface="+mn-cs"/>
                      </a:endParaRPr>
                    </a:p>
                  </a:txBody>
                  <a:tcPr marT="9144" marB="9144"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accent6"/>
                          </a:solidFill>
                          <a:effectLst/>
                          <a:uLnTx/>
                          <a:uFillTx/>
                          <a:latin typeface="+mn-lt"/>
                          <a:ea typeface="+mn-ea"/>
                          <a:cs typeface="+mn-cs"/>
                          <a:sym typeface="Wingdings" panose="05000000000000000000" pitchFamily="2" charset="2"/>
                        </a:rPr>
                        <a:t>▲</a:t>
                      </a:r>
                      <a:endParaRPr kumimoji="0" lang="en-US" sz="1200" b="0" i="0" u="none" strike="noStrike" kern="1200" cap="none" spc="0" normalizeH="0" baseline="30000" noProof="0">
                        <a:ln>
                          <a:noFill/>
                        </a:ln>
                        <a:solidFill>
                          <a:schemeClr val="accent6"/>
                        </a:solidFill>
                        <a:effectLst/>
                        <a:uLnTx/>
                        <a:uFillTx/>
                        <a:latin typeface="+mn-lt"/>
                        <a:ea typeface="+mn-ea"/>
                        <a:cs typeface="+mn-cs"/>
                      </a:endParaRPr>
                    </a:p>
                  </a:txBody>
                  <a:tcPr marT="9144" marB="914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noProof="0">
                          <a:solidFill>
                            <a:srgbClr val="0078D4"/>
                          </a:solidFill>
                          <a:latin typeface="+mn-lt"/>
                          <a:ea typeface="+mn-ea"/>
                          <a:cs typeface="+mn-cs"/>
                          <a:sym typeface="Wingdings" panose="05000000000000000000" pitchFamily="2" charset="2"/>
                        </a:rPr>
                        <a:t></a:t>
                      </a:r>
                      <a:endParaRPr lang="en-US" sz="1200" kern="1200" noProof="0">
                        <a:solidFill>
                          <a:srgbClr val="0078D4"/>
                        </a:solidFill>
                        <a:latin typeface="+mn-lt"/>
                        <a:ea typeface="+mn-ea"/>
                        <a:cs typeface="+mn-cs"/>
                      </a:endParaRPr>
                    </a:p>
                  </a:txBody>
                  <a:tcPr marT="9144" marB="9144" anchor="ctr">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7132346"/>
                  </a:ext>
                </a:extLst>
              </a:tr>
              <a:tr h="122487">
                <a:tc vMerge="1">
                  <a:txBody>
                    <a:bodyPr/>
                    <a:lstStyle/>
                    <a:p>
                      <a:endParaRPr lang="en-US"/>
                    </a:p>
                  </a:txBody>
                  <a:tcPr/>
                </a:tc>
                <a:tc>
                  <a:txBody>
                    <a:bodyPr/>
                    <a:lstStyle/>
                    <a:p>
                      <a:pPr algn="l"/>
                      <a:r>
                        <a:rPr lang="en-US" sz="1000" b="0">
                          <a:solidFill>
                            <a:schemeClr val="tx1"/>
                          </a:solidFill>
                          <a:latin typeface="+mn-lt"/>
                          <a:ea typeface="+mn-ea"/>
                          <a:cs typeface="+mn-cs"/>
                        </a:rPr>
                        <a:t>Use agents that act independently using autonomous actions</a:t>
                      </a:r>
                    </a:p>
                  </a:txBody>
                  <a:tcPr marT="9144" marB="9144"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accent6"/>
                          </a:solidFill>
                          <a:effectLst/>
                          <a:uLnTx/>
                          <a:uFillTx/>
                          <a:latin typeface="+mn-lt"/>
                          <a:ea typeface="+mn-ea"/>
                          <a:cs typeface="+mn-cs"/>
                          <a:sym typeface="Wingdings" panose="05000000000000000000" pitchFamily="2" charset="2"/>
                        </a:rPr>
                        <a:t>▲</a:t>
                      </a:r>
                      <a:endParaRPr kumimoji="0" lang="en-US" sz="1200" b="0" i="0" u="none" strike="noStrike" kern="1200" cap="none" spc="0" normalizeH="0" baseline="30000" noProof="0">
                        <a:ln>
                          <a:noFill/>
                        </a:ln>
                        <a:solidFill>
                          <a:schemeClr val="accent6"/>
                        </a:solidFill>
                        <a:effectLst/>
                        <a:uLnTx/>
                        <a:uFillTx/>
                        <a:latin typeface="+mn-lt"/>
                        <a:ea typeface="+mn-ea"/>
                        <a:cs typeface="+mn-cs"/>
                      </a:endParaRPr>
                    </a:p>
                  </a:txBody>
                  <a:tcPr marT="9144" marB="9144" anchor="ctr">
                    <a:lnL w="6350" cap="flat" cmpd="sng" algn="ctr">
                      <a:solidFill>
                        <a:schemeClr val="bg1">
                          <a:lumMod val="8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accent6"/>
                          </a:solidFill>
                          <a:effectLst/>
                          <a:uLnTx/>
                          <a:uFillTx/>
                          <a:latin typeface="+mn-lt"/>
                          <a:ea typeface="+mn-ea"/>
                          <a:cs typeface="+mn-cs"/>
                          <a:sym typeface="Wingdings" panose="05000000000000000000" pitchFamily="2" charset="2"/>
                        </a:rPr>
                        <a:t>▲</a:t>
                      </a:r>
                      <a:endParaRPr kumimoji="0" lang="en-US" sz="1200" b="0" i="0" u="none" strike="noStrike" kern="1200" cap="none" spc="0" normalizeH="0" baseline="30000" noProof="0">
                        <a:ln>
                          <a:noFill/>
                        </a:ln>
                        <a:solidFill>
                          <a:schemeClr val="accent6"/>
                        </a:solidFill>
                        <a:effectLst/>
                        <a:uLnTx/>
                        <a:uFillTx/>
                        <a:latin typeface="+mn-lt"/>
                        <a:ea typeface="+mn-ea"/>
                        <a:cs typeface="+mn-cs"/>
                      </a:endParaRPr>
                    </a:p>
                  </a:txBody>
                  <a:tcPr marT="9144" marB="9144"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24067465"/>
                  </a:ext>
                </a:extLst>
              </a:tr>
              <a:tr h="122487">
                <a:tc rowSpan="8">
                  <a:txBody>
                    <a:bodyPr/>
                    <a:lstStyle/>
                    <a:p>
                      <a:r>
                        <a:rPr lang="en-US" sz="1050" b="0">
                          <a:solidFill>
                            <a:schemeClr val="tx1"/>
                          </a:solidFill>
                          <a:latin typeface="+mj-lt"/>
                          <a:ea typeface="+mj-ea"/>
                          <a:cs typeface="+mj-cs"/>
                        </a:rPr>
                        <a:t>Personal assistant</a:t>
                      </a:r>
                    </a:p>
                  </a:txBody>
                  <a:tcPr marT="9144" marB="9144"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rtl="0" eaLnBrk="1" latinLnBrk="0" hangingPunct="1"/>
                      <a:r>
                        <a:rPr lang="en-US" sz="1000" b="0" kern="1200">
                          <a:solidFill>
                            <a:schemeClr val="tx1"/>
                          </a:solidFill>
                          <a:latin typeface="+mn-lt"/>
                          <a:ea typeface="+mn-ea"/>
                          <a:cs typeface="+mn-cs"/>
                        </a:rPr>
                        <a:t>Copilot reasons over personal work data (e.g., Outlook, OneDrive, meeting transcripts)</a:t>
                      </a:r>
                    </a:p>
                  </a:txBody>
                  <a:tcPr marT="9144" marB="9144"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lang="en-US" sz="800" b="0" kern="1200" noProof="0">
                        <a:solidFill>
                          <a:schemeClr val="tx2"/>
                        </a:solidFill>
                        <a:latin typeface="+mn-lt"/>
                        <a:ea typeface="+mn-ea"/>
                        <a:cs typeface="+mn-cs"/>
                      </a:endParaRPr>
                    </a:p>
                  </a:txBody>
                  <a:tcPr marT="9144" marB="914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8D4"/>
                          </a:solidFill>
                          <a:effectLst/>
                          <a:uLnTx/>
                          <a:uFillTx/>
                          <a:latin typeface="+mn-lt"/>
                          <a:ea typeface="+mn-ea"/>
                          <a:cs typeface="+mn-cs"/>
                          <a:sym typeface="Wingdings" panose="05000000000000000000" pitchFamily="2" charset="2"/>
                        </a:rPr>
                        <a:t></a:t>
                      </a:r>
                      <a:endParaRPr kumimoji="0" lang="en-US" sz="1200" b="0" i="0" u="none" strike="noStrike" kern="1200" cap="none" spc="0" normalizeH="0" baseline="0" noProof="0">
                        <a:ln>
                          <a:noFill/>
                        </a:ln>
                        <a:solidFill>
                          <a:srgbClr val="0078D4"/>
                        </a:solidFill>
                        <a:effectLst/>
                        <a:uLnTx/>
                        <a:uFillTx/>
                        <a:latin typeface="+mn-lt"/>
                        <a:ea typeface="+mn-ea"/>
                        <a:cs typeface="+mn-cs"/>
                      </a:endParaRPr>
                    </a:p>
                  </a:txBody>
                  <a:tcPr marT="9144" marB="9144" anchor="ctr">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51846136"/>
                  </a:ext>
                </a:extLst>
              </a:tr>
              <a:tr h="122487">
                <a:tc vMerge="1">
                  <a:txBody>
                    <a:bodyPr/>
                    <a:lstStyle/>
                    <a:p>
                      <a:endParaRPr lang="en-US" sz="1100" b="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accent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algn="l" defTabSz="932742" rtl="0" eaLnBrk="1" latinLnBrk="0" hangingPunct="1"/>
                      <a:r>
                        <a:rPr lang="en-US" sz="1000" b="0" kern="1200">
                          <a:solidFill>
                            <a:schemeClr val="tx1"/>
                          </a:solidFill>
                          <a:latin typeface="+mn-lt"/>
                          <a:ea typeface="+mn-ea"/>
                          <a:cs typeface="+mn-cs"/>
                        </a:rPr>
                        <a:t>Copilot in Teams (Copilot in Meetings and Meeting Recap, insights from screen-shared content coming soon)</a:t>
                      </a:r>
                    </a:p>
                  </a:txBody>
                  <a:tcPr marT="9144" marB="9144"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Segoe UI"/>
                        <a:ea typeface="+mn-ea"/>
                        <a:cs typeface="Segoe UI"/>
                      </a:endParaRPr>
                    </a:p>
                  </a:txBody>
                  <a:tcPr marT="9144" marB="914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8D4"/>
                          </a:solidFill>
                          <a:effectLst/>
                          <a:uLnTx/>
                          <a:uFillTx/>
                          <a:latin typeface="+mn-lt"/>
                          <a:ea typeface="+mn-ea"/>
                          <a:cs typeface="+mn-cs"/>
                          <a:sym typeface="Wingdings" panose="05000000000000000000" pitchFamily="2" charset="2"/>
                        </a:rPr>
                        <a:t></a:t>
                      </a:r>
                      <a:endParaRPr kumimoji="0" lang="en-US" sz="1200" b="0" i="0" u="none" strike="noStrike" kern="1200" cap="none" spc="0" normalizeH="0" baseline="0" noProof="0">
                        <a:ln>
                          <a:noFill/>
                        </a:ln>
                        <a:solidFill>
                          <a:srgbClr val="0078D4"/>
                        </a:solidFill>
                        <a:effectLst/>
                        <a:uLnTx/>
                        <a:uFillTx/>
                        <a:latin typeface="+mn-lt"/>
                        <a:ea typeface="+mn-ea"/>
                        <a:cs typeface="+mn-cs"/>
                      </a:endParaRPr>
                    </a:p>
                  </a:txBody>
                  <a:tcPr marT="9144" marB="9144" anchor="ctr">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78782520"/>
                  </a:ext>
                </a:extLst>
              </a:tr>
              <a:tr h="122487">
                <a:tc vMerge="1">
                  <a:txBody>
                    <a:bodyPr/>
                    <a:lstStyle/>
                    <a:p>
                      <a:endParaRPr lang="en-US" sz="1100" b="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algn="l" defTabSz="932742" rtl="0" eaLnBrk="1" latinLnBrk="0" hangingPunct="1"/>
                      <a:r>
                        <a:rPr lang="en-US" sz="1000" b="0" kern="1200">
                          <a:solidFill>
                            <a:schemeClr val="tx1"/>
                          </a:solidFill>
                          <a:latin typeface="+mn-lt"/>
                          <a:ea typeface="+mn-ea"/>
                          <a:cs typeface="+mn-cs"/>
                        </a:rPr>
                        <a:t>Copilot in Outlook (Prioritize my inbox, schedule focus time and 1:1 meetings, draft agendas, summarize message threads)</a:t>
                      </a:r>
                    </a:p>
                  </a:txBody>
                  <a:tcPr marT="9144" marB="9144"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Segoe UI"/>
                        <a:ea typeface="+mn-ea"/>
                        <a:cs typeface="Segoe UI"/>
                      </a:endParaRPr>
                    </a:p>
                  </a:txBody>
                  <a:tcPr marT="9144" marB="914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8D4"/>
                          </a:solidFill>
                          <a:effectLst/>
                          <a:uLnTx/>
                          <a:uFillTx/>
                          <a:latin typeface="+mn-lt"/>
                          <a:ea typeface="+mn-ea"/>
                          <a:cs typeface="+mn-cs"/>
                          <a:sym typeface="Wingdings" panose="05000000000000000000" pitchFamily="2" charset="2"/>
                        </a:rPr>
                        <a:t></a:t>
                      </a:r>
                      <a:endParaRPr kumimoji="0" lang="en-US" sz="1200" b="0" i="0" u="none" strike="noStrike" kern="1200" cap="none" spc="0" normalizeH="0" baseline="0" noProof="0">
                        <a:ln>
                          <a:noFill/>
                        </a:ln>
                        <a:solidFill>
                          <a:srgbClr val="0078D4"/>
                        </a:solidFill>
                        <a:effectLst/>
                        <a:uLnTx/>
                        <a:uFillTx/>
                        <a:latin typeface="+mn-lt"/>
                        <a:ea typeface="+mn-ea"/>
                        <a:cs typeface="+mn-cs"/>
                      </a:endParaRPr>
                    </a:p>
                  </a:txBody>
                  <a:tcPr marT="9144" marB="9144" anchor="ctr">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9295058"/>
                  </a:ext>
                </a:extLst>
              </a:tr>
              <a:tr h="122487">
                <a:tc vMerge="1">
                  <a:txBody>
                    <a:bodyPr/>
                    <a:lstStyle/>
                    <a:p>
                      <a:endParaRPr lang="en-US" sz="1100" b="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algn="l" defTabSz="932742" rtl="0" eaLnBrk="1" latinLnBrk="0" hangingPunct="1"/>
                      <a:r>
                        <a:rPr lang="en-US" sz="1000" b="0" kern="1200">
                          <a:solidFill>
                            <a:schemeClr val="tx1"/>
                          </a:solidFill>
                          <a:latin typeface="+mn-lt"/>
                          <a:ea typeface="+mn-ea"/>
                          <a:cs typeface="+mn-cs"/>
                        </a:rPr>
                        <a:t>Copilot in Word (Suggestions for structure, flow, and tone, draft and summarize documents)</a:t>
                      </a:r>
                    </a:p>
                  </a:txBody>
                  <a:tcPr marT="9144" marB="9144"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Segoe UI"/>
                        <a:ea typeface="+mn-ea"/>
                        <a:cs typeface="Segoe UI"/>
                      </a:endParaRPr>
                    </a:p>
                  </a:txBody>
                  <a:tcPr marT="9144" marB="914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8D4"/>
                          </a:solidFill>
                          <a:effectLst/>
                          <a:uLnTx/>
                          <a:uFillTx/>
                          <a:latin typeface="+mn-lt"/>
                          <a:ea typeface="+mn-ea"/>
                          <a:cs typeface="+mn-cs"/>
                          <a:sym typeface="Wingdings" panose="05000000000000000000" pitchFamily="2" charset="2"/>
                        </a:rPr>
                        <a:t></a:t>
                      </a:r>
                      <a:endParaRPr kumimoji="0" lang="en-US" sz="1200" b="0" i="0" u="none" strike="noStrike" kern="1200" cap="none" spc="0" normalizeH="0" baseline="0" noProof="0">
                        <a:ln>
                          <a:noFill/>
                        </a:ln>
                        <a:solidFill>
                          <a:srgbClr val="0078D4"/>
                        </a:solidFill>
                        <a:effectLst/>
                        <a:uLnTx/>
                        <a:uFillTx/>
                        <a:latin typeface="+mn-lt"/>
                        <a:ea typeface="+mn-ea"/>
                        <a:cs typeface="+mn-cs"/>
                      </a:endParaRPr>
                    </a:p>
                  </a:txBody>
                  <a:tcPr marT="9144" marB="9144" anchor="ctr">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8936306"/>
                  </a:ext>
                </a:extLst>
              </a:tr>
              <a:tr h="122487">
                <a:tc vMerge="1">
                  <a:txBody>
                    <a:bodyPr/>
                    <a:lstStyle/>
                    <a:p>
                      <a:endParaRPr lang="en-US" sz="1100" b="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algn="l" defTabSz="932742" rtl="0" eaLnBrk="1" latinLnBrk="0" hangingPunct="1"/>
                      <a:r>
                        <a:rPr lang="en-US" sz="1000" b="0" kern="1200">
                          <a:solidFill>
                            <a:schemeClr val="tx1"/>
                          </a:solidFill>
                          <a:latin typeface="+mn-lt"/>
                          <a:ea typeface="+mn-ea"/>
                          <a:cs typeface="+mn-cs"/>
                        </a:rPr>
                        <a:t>Copilot in Excel (Python, getting started experience, create formulas and visualizations using natural language)</a:t>
                      </a:r>
                    </a:p>
                  </a:txBody>
                  <a:tcPr marT="9144" marB="9144"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Segoe UI"/>
                        <a:ea typeface="+mn-ea"/>
                        <a:cs typeface="Segoe UI"/>
                      </a:endParaRPr>
                    </a:p>
                  </a:txBody>
                  <a:tcPr marT="9144" marB="914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8D4"/>
                          </a:solidFill>
                          <a:effectLst/>
                          <a:uLnTx/>
                          <a:uFillTx/>
                          <a:latin typeface="+mn-lt"/>
                          <a:ea typeface="+mn-ea"/>
                          <a:cs typeface="+mn-cs"/>
                          <a:sym typeface="Wingdings" panose="05000000000000000000" pitchFamily="2" charset="2"/>
                        </a:rPr>
                        <a:t></a:t>
                      </a:r>
                      <a:endParaRPr kumimoji="0" lang="en-US" sz="1200" b="0" i="0" u="none" strike="noStrike" kern="1200" cap="none" spc="0" normalizeH="0" baseline="0" noProof="0">
                        <a:ln>
                          <a:noFill/>
                        </a:ln>
                        <a:solidFill>
                          <a:srgbClr val="0078D4"/>
                        </a:solidFill>
                        <a:effectLst/>
                        <a:uLnTx/>
                        <a:uFillTx/>
                        <a:latin typeface="+mn-lt"/>
                        <a:ea typeface="+mn-ea"/>
                        <a:cs typeface="+mn-cs"/>
                      </a:endParaRPr>
                    </a:p>
                  </a:txBody>
                  <a:tcPr marT="9144" marB="9144" anchor="ctr">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56037373"/>
                  </a:ext>
                </a:extLst>
              </a:tr>
              <a:tr h="122487">
                <a:tc vMerge="1">
                  <a:txBody>
                    <a:bodyPr/>
                    <a:lstStyle/>
                    <a:p>
                      <a:endParaRPr lang="en-US" sz="1100" b="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algn="l" defTabSz="932742" rtl="0" eaLnBrk="1" latinLnBrk="0" hangingPunct="1"/>
                      <a:r>
                        <a:rPr lang="en-US" sz="1000" b="0" kern="1200">
                          <a:solidFill>
                            <a:schemeClr val="tx1"/>
                          </a:solidFill>
                          <a:latin typeface="+mn-lt"/>
                          <a:ea typeface="+mn-ea"/>
                          <a:cs typeface="+mn-cs"/>
                        </a:rPr>
                        <a:t>Copilot in PowerPoint (Narrative builder, presentation translation, generate slides or images aligned to company branding )</a:t>
                      </a:r>
                    </a:p>
                  </a:txBody>
                  <a:tcPr marT="9144" marB="9144"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Segoe UI"/>
                        <a:ea typeface="+mn-ea"/>
                        <a:cs typeface="Segoe UI"/>
                      </a:endParaRPr>
                    </a:p>
                  </a:txBody>
                  <a:tcPr marT="9144" marB="914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8D4"/>
                          </a:solidFill>
                          <a:effectLst/>
                          <a:uLnTx/>
                          <a:uFillTx/>
                          <a:latin typeface="+mn-lt"/>
                          <a:ea typeface="+mn-ea"/>
                          <a:cs typeface="+mn-cs"/>
                          <a:sym typeface="Wingdings" panose="05000000000000000000" pitchFamily="2" charset="2"/>
                        </a:rPr>
                        <a:t></a:t>
                      </a:r>
                      <a:endParaRPr kumimoji="0" lang="en-US" sz="1200" b="0" i="0" u="none" strike="noStrike" kern="1200" cap="none" spc="0" normalizeH="0" baseline="0" noProof="0">
                        <a:ln>
                          <a:noFill/>
                        </a:ln>
                        <a:solidFill>
                          <a:srgbClr val="0078D4"/>
                        </a:solidFill>
                        <a:effectLst/>
                        <a:uLnTx/>
                        <a:uFillTx/>
                        <a:latin typeface="+mn-lt"/>
                        <a:ea typeface="+mn-ea"/>
                        <a:cs typeface="+mn-cs"/>
                      </a:endParaRPr>
                    </a:p>
                  </a:txBody>
                  <a:tcPr marT="9144" marB="9144" anchor="ctr">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6643294"/>
                  </a:ext>
                </a:extLst>
              </a:tr>
              <a:tr h="94649">
                <a:tc vMerge="1">
                  <a:txBody>
                    <a:bodyPr/>
                    <a:lstStyle/>
                    <a:p>
                      <a:endParaRPr lang="en-US"/>
                    </a:p>
                  </a:txBody>
                  <a:tcPr/>
                </a:tc>
                <a:tc>
                  <a:txBody>
                    <a:bodyPr/>
                    <a:lstStyle/>
                    <a:p>
                      <a:pPr marL="0" lvl="0" algn="l">
                        <a:buNone/>
                      </a:pPr>
                      <a:r>
                        <a:rPr lang="en-US" sz="1000" b="0" kern="1200">
                          <a:solidFill>
                            <a:schemeClr val="tx1"/>
                          </a:solidFill>
                          <a:latin typeface="+mn-lt"/>
                          <a:ea typeface="+mn-ea"/>
                          <a:cs typeface="+mn-cs"/>
                        </a:rPr>
                        <a:t>Copilot Actions</a:t>
                      </a:r>
                    </a:p>
                  </a:txBody>
                  <a:tcPr marT="9144" marB="9144"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0">
                      <a:noFill/>
                    </a:lnTlToBr>
                    <a:lnBlToTr w="0">
                      <a:noFill/>
                    </a:lnBlToTr>
                    <a:noFill/>
                  </a:tcPr>
                </a:tc>
                <a:tc>
                  <a:txBody>
                    <a:bodyPr/>
                    <a:lstStyle/>
                    <a:p>
                      <a:pPr marL="0" lvl="0" indent="0" algn="ctr" defTabSz="914400">
                        <a:lnSpc>
                          <a:spcPct val="100000"/>
                        </a:lnSpc>
                        <a:spcBef>
                          <a:spcPts val="0"/>
                        </a:spcBef>
                        <a:spcAft>
                          <a:spcPts val="0"/>
                        </a:spcAft>
                        <a:buNone/>
                        <a:tabLst/>
                        <a:defRPr/>
                      </a:pPr>
                      <a:endParaRPr kumimoji="0" lang="en-US" sz="900" b="0" i="0" u="none" strike="noStrike" kern="1200" cap="none" spc="0" normalizeH="0" baseline="0" noProof="0">
                        <a:ln>
                          <a:noFill/>
                        </a:ln>
                        <a:solidFill>
                          <a:prstClr val="black"/>
                        </a:solidFill>
                        <a:effectLst/>
                        <a:uLnTx/>
                        <a:uFillTx/>
                        <a:latin typeface="Segoe UI"/>
                        <a:ea typeface="+mn-ea"/>
                        <a:cs typeface="Segoe UI"/>
                      </a:endParaRPr>
                    </a:p>
                  </a:txBody>
                  <a:tcPr marT="9144" marB="914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0">
                      <a:noFill/>
                    </a:lnTlToBr>
                    <a:lnBlToTr w="0">
                      <a:noFill/>
                    </a:lnBlToTr>
                    <a:noFill/>
                  </a:tcPr>
                </a:tc>
                <a:tc>
                  <a:txBody>
                    <a:bodyPr/>
                    <a:lstStyle/>
                    <a:p>
                      <a:pPr lvl="0" algn="ctr">
                        <a:lnSpc>
                          <a:spcPct val="100000"/>
                        </a:lnSpc>
                        <a:spcBef>
                          <a:spcPts val="0"/>
                        </a:spcBef>
                        <a:spcAft>
                          <a:spcPts val="0"/>
                        </a:spcAft>
                        <a:buNone/>
                      </a:pPr>
                      <a:r>
                        <a:rPr lang="en-US" sz="800" b="0" i="0" u="none" strike="noStrike" kern="1200" cap="none" spc="0" normalizeH="0" baseline="0" noProof="0">
                          <a:ln>
                            <a:noFill/>
                          </a:ln>
                          <a:solidFill>
                            <a:schemeClr val="tx2"/>
                          </a:solidFill>
                          <a:effectLst/>
                          <a:uLnTx/>
                          <a:uFillTx/>
                          <a:latin typeface="+mn-lt"/>
                          <a:ea typeface="+mn-ea"/>
                          <a:cs typeface="+mn-cs"/>
                        </a:rPr>
                        <a:t>In preview</a:t>
                      </a:r>
                      <a:endParaRPr lang="en-US" sz="600" b="0" i="0" u="none" strike="noStrike" kern="1200" cap="none" spc="0" normalizeH="0" baseline="0" noProof="0">
                        <a:ln>
                          <a:noFill/>
                        </a:ln>
                        <a:solidFill>
                          <a:srgbClr val="091F2C"/>
                        </a:solidFill>
                        <a:effectLst/>
                        <a:uLnTx/>
                        <a:uFillTx/>
                        <a:latin typeface="+mn-lt"/>
                        <a:ea typeface="+mn-ea"/>
                        <a:cs typeface="+mn-cs"/>
                      </a:endParaRPr>
                    </a:p>
                  </a:txBody>
                  <a:tcPr marT="9144" marB="9144" anchor="ctr">
                    <a:lnL w="6350" cap="flat" cmpd="sng" algn="ctr">
                      <a:solidFill>
                        <a:schemeClr val="bg1">
                          <a:lumMod val="85000"/>
                        </a:schemeClr>
                      </a:solidFill>
                      <a:prstDash val="solid"/>
                      <a:round/>
                      <a:headEnd type="none" w="med" len="med"/>
                      <a:tailEnd type="none" w="med" len="med"/>
                    </a:lnL>
                    <a:lnR w="0">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0">
                      <a:noFill/>
                    </a:lnTlToBr>
                    <a:lnBlToTr w="0">
                      <a:noFill/>
                    </a:lnBlToTr>
                    <a:noFill/>
                  </a:tcPr>
                </a:tc>
                <a:extLst>
                  <a:ext uri="{0D108BD9-81ED-4DB2-BD59-A6C34878D82A}">
                    <a16:rowId xmlns:a16="http://schemas.microsoft.com/office/drawing/2014/main" val="1178070198"/>
                  </a:ext>
                </a:extLst>
              </a:tr>
              <a:tr h="94649">
                <a:tc vMerge="1">
                  <a:txBody>
                    <a:bodyPr/>
                    <a:lstStyle/>
                    <a:p>
                      <a:endParaRPr lang="en-US" sz="1100" b="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00" b="0">
                          <a:solidFill>
                            <a:schemeClr val="tx1"/>
                          </a:solidFill>
                          <a:latin typeface="+mn-lt"/>
                          <a:ea typeface="+mn-ea"/>
                          <a:cs typeface="+mn-cs"/>
                        </a:rPr>
                        <a:t>Pre-built M365 agents (Interpreter, Facilitator, Project Manager, Employee Self-Service)</a:t>
                      </a:r>
                    </a:p>
                  </a:txBody>
                  <a:tcPr marT="9144" marB="9144"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Segoe UI"/>
                        <a:ea typeface="+mn-ea"/>
                        <a:cs typeface="Segoe UI"/>
                      </a:endParaRPr>
                    </a:p>
                  </a:txBody>
                  <a:tcPr marT="9144" marB="914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mn-lt"/>
                          <a:ea typeface="+mn-ea"/>
                          <a:cs typeface="+mn-cs"/>
                          <a:sym typeface="Wingdings" panose="05000000000000000000" pitchFamily="2" charset="2"/>
                        </a:rPr>
                        <a:t>In preview</a:t>
                      </a:r>
                      <a:endParaRPr kumimoji="0" lang="en-US" sz="800" b="0" i="0" u="none" strike="noStrike" kern="1200" cap="none" spc="0" normalizeH="0" baseline="0" noProof="0">
                        <a:ln>
                          <a:noFill/>
                        </a:ln>
                        <a:solidFill>
                          <a:srgbClr val="000000"/>
                        </a:solidFill>
                        <a:effectLst/>
                        <a:uLnTx/>
                        <a:uFillTx/>
                        <a:latin typeface="+mn-lt"/>
                        <a:ea typeface="+mn-ea"/>
                        <a:cs typeface="+mn-cs"/>
                      </a:endParaRPr>
                    </a:p>
                  </a:txBody>
                  <a:tcPr marT="9144" marB="9144" anchor="ctr">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02856740"/>
                  </a:ext>
                </a:extLst>
              </a:tr>
              <a:tr h="122487">
                <a:tc rowSpan="6">
                  <a:txBody>
                    <a:bodyPr/>
                    <a:lstStyle/>
                    <a:p>
                      <a:r>
                        <a:rPr lang="en-US" sz="1050" b="0">
                          <a:solidFill>
                            <a:schemeClr val="tx1"/>
                          </a:solidFill>
                          <a:latin typeface="+mj-lt"/>
                          <a:ea typeface="+mj-ea"/>
                          <a:cs typeface="+mj-cs"/>
                        </a:rPr>
                        <a:t>Copilot Control </a:t>
                      </a:r>
                      <a:br>
                        <a:rPr lang="en-US" sz="1050" b="0">
                          <a:solidFill>
                            <a:schemeClr val="tx1"/>
                          </a:solidFill>
                          <a:latin typeface="+mj-lt"/>
                          <a:ea typeface="+mj-ea"/>
                          <a:cs typeface="+mj-cs"/>
                        </a:rPr>
                      </a:br>
                      <a:r>
                        <a:rPr lang="en-US" sz="1050" b="0">
                          <a:solidFill>
                            <a:schemeClr val="tx1"/>
                          </a:solidFill>
                          <a:latin typeface="+mj-lt"/>
                          <a:ea typeface="+mj-ea"/>
                          <a:cs typeface="+mj-cs"/>
                        </a:rPr>
                        <a:t>System</a:t>
                      </a:r>
                    </a:p>
                  </a:txBody>
                  <a:tcPr marT="9144" marB="9144"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00" b="0">
                          <a:solidFill>
                            <a:schemeClr val="tx1"/>
                          </a:solidFill>
                          <a:latin typeface="+mn-lt"/>
                          <a:ea typeface="+mn-ea"/>
                          <a:cs typeface="+mn-cs"/>
                        </a:rPr>
                        <a:t>Enterprise Data Protection (EDP)</a:t>
                      </a:r>
                    </a:p>
                  </a:txBody>
                  <a:tcPr marT="9144" marB="9144"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8D4"/>
                          </a:solidFill>
                          <a:effectLst/>
                          <a:uLnTx/>
                          <a:uFillTx/>
                          <a:latin typeface="+mn-lt"/>
                          <a:ea typeface="+mn-ea"/>
                          <a:cs typeface="+mn-cs"/>
                          <a:sym typeface="Wingdings" panose="05000000000000000000" pitchFamily="2" charset="2"/>
                        </a:rPr>
                        <a:t></a:t>
                      </a:r>
                      <a:endParaRPr kumimoji="0" lang="en-US" sz="1200" b="0" i="0" u="none" strike="noStrike" kern="1200" cap="none" spc="0" normalizeH="0" baseline="0" noProof="0">
                        <a:ln>
                          <a:noFill/>
                        </a:ln>
                        <a:solidFill>
                          <a:srgbClr val="0078D4"/>
                        </a:solidFill>
                        <a:effectLst/>
                        <a:uLnTx/>
                        <a:uFillTx/>
                        <a:latin typeface="+mn-lt"/>
                        <a:ea typeface="+mn-ea"/>
                        <a:cs typeface="+mn-cs"/>
                      </a:endParaRPr>
                    </a:p>
                  </a:txBody>
                  <a:tcPr marT="9144" marB="914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8D4"/>
                          </a:solidFill>
                          <a:effectLst/>
                          <a:uLnTx/>
                          <a:uFillTx/>
                          <a:latin typeface="+mn-lt"/>
                          <a:ea typeface="+mn-ea"/>
                          <a:cs typeface="+mn-cs"/>
                          <a:sym typeface="Wingdings" panose="05000000000000000000" pitchFamily="2" charset="2"/>
                        </a:rPr>
                        <a:t></a:t>
                      </a:r>
                      <a:endParaRPr kumimoji="0" lang="en-US" sz="1200" b="0" i="0" u="none" strike="noStrike" kern="1200" cap="none" spc="0" normalizeH="0" baseline="0" noProof="0">
                        <a:ln>
                          <a:noFill/>
                        </a:ln>
                        <a:solidFill>
                          <a:srgbClr val="0078D4"/>
                        </a:solidFill>
                        <a:effectLst/>
                        <a:uLnTx/>
                        <a:uFillTx/>
                        <a:latin typeface="+mn-lt"/>
                        <a:ea typeface="+mn-ea"/>
                        <a:cs typeface="+mn-cs"/>
                      </a:endParaRPr>
                    </a:p>
                  </a:txBody>
                  <a:tcPr marT="9144" marB="9144" anchor="ctr">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9668161"/>
                  </a:ext>
                </a:extLst>
              </a:tr>
              <a:tr h="122487">
                <a:tc vMerge="1">
                  <a:txBody>
                    <a:bodyPr/>
                    <a:lstStyle/>
                    <a:p>
                      <a:endParaRPr lang="en-US" sz="1100" b="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00" b="0">
                          <a:solidFill>
                            <a:schemeClr val="tx1"/>
                          </a:solidFill>
                          <a:latin typeface="+mn-lt"/>
                          <a:ea typeface="+mn-ea"/>
                          <a:cs typeface="+mn-cs"/>
                        </a:rPr>
                        <a:t>IT management controls</a:t>
                      </a:r>
                    </a:p>
                  </a:txBody>
                  <a:tcPr marT="9144" marB="9144"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8D4"/>
                          </a:solidFill>
                          <a:effectLst/>
                          <a:uLnTx/>
                          <a:uFillTx/>
                          <a:latin typeface="+mn-lt"/>
                          <a:ea typeface="+mn-ea"/>
                          <a:cs typeface="+mn-cs"/>
                          <a:sym typeface="Wingdings" panose="05000000000000000000" pitchFamily="2" charset="2"/>
                        </a:rPr>
                        <a:t></a:t>
                      </a:r>
                      <a:endParaRPr kumimoji="0" lang="en-US" sz="1200" b="0" i="0" u="none" strike="noStrike" kern="1200" cap="none" spc="0" normalizeH="0" baseline="0" noProof="0">
                        <a:ln>
                          <a:noFill/>
                        </a:ln>
                        <a:solidFill>
                          <a:srgbClr val="0078D4"/>
                        </a:solidFill>
                        <a:effectLst/>
                        <a:uLnTx/>
                        <a:uFillTx/>
                        <a:latin typeface="+mn-lt"/>
                        <a:ea typeface="+mn-ea"/>
                        <a:cs typeface="+mn-cs"/>
                      </a:endParaRPr>
                    </a:p>
                  </a:txBody>
                  <a:tcPr marT="9144" marB="914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8D4"/>
                          </a:solidFill>
                          <a:effectLst/>
                          <a:uLnTx/>
                          <a:uFillTx/>
                          <a:latin typeface="+mn-lt"/>
                          <a:ea typeface="+mn-ea"/>
                          <a:cs typeface="+mn-cs"/>
                          <a:sym typeface="Wingdings" panose="05000000000000000000" pitchFamily="2" charset="2"/>
                        </a:rPr>
                        <a:t></a:t>
                      </a:r>
                      <a:endParaRPr kumimoji="0" lang="en-US" sz="1200" b="0" i="0" u="none" strike="noStrike" kern="1200" cap="none" spc="0" normalizeH="0" baseline="0" noProof="0">
                        <a:ln>
                          <a:noFill/>
                        </a:ln>
                        <a:solidFill>
                          <a:srgbClr val="0078D4"/>
                        </a:solidFill>
                        <a:effectLst/>
                        <a:uLnTx/>
                        <a:uFillTx/>
                        <a:latin typeface="+mn-lt"/>
                        <a:ea typeface="+mn-ea"/>
                        <a:cs typeface="+mn-cs"/>
                      </a:endParaRPr>
                    </a:p>
                  </a:txBody>
                  <a:tcPr marT="9144" marB="9144" anchor="ctr">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38620682"/>
                  </a:ext>
                </a:extLst>
              </a:tr>
              <a:tr h="122487">
                <a:tc vMerge="1">
                  <a:txBody>
                    <a:bodyPr/>
                    <a:lstStyle/>
                    <a:p>
                      <a:endParaRPr lang="en-US"/>
                    </a:p>
                  </a:txBody>
                  <a:tcPr/>
                </a:tc>
                <a:tc>
                  <a:txBody>
                    <a:bodyPr/>
                    <a:lstStyle/>
                    <a:p>
                      <a:r>
                        <a:rPr lang="en-US" sz="1000" b="0">
                          <a:solidFill>
                            <a:schemeClr val="tx1"/>
                          </a:solidFill>
                          <a:latin typeface="+mn-lt"/>
                          <a:ea typeface="+mn-ea"/>
                          <a:cs typeface="+mn-cs"/>
                        </a:rPr>
                        <a:t>Agent management</a:t>
                      </a:r>
                    </a:p>
                  </a:txBody>
                  <a:tcPr marT="9144" marB="9144"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8D4"/>
                          </a:solidFill>
                          <a:effectLst/>
                          <a:uLnTx/>
                          <a:uFillTx/>
                          <a:latin typeface="+mn-lt"/>
                          <a:ea typeface="+mn-ea"/>
                          <a:cs typeface="+mn-cs"/>
                          <a:sym typeface="Wingdings" panose="05000000000000000000" pitchFamily="2" charset="2"/>
                        </a:rPr>
                        <a:t></a:t>
                      </a:r>
                      <a:endParaRPr kumimoji="0" lang="en-US" sz="1200" b="0" i="0" u="none" strike="noStrike" kern="1200" cap="none" spc="0" normalizeH="0" baseline="0" noProof="0">
                        <a:ln>
                          <a:noFill/>
                        </a:ln>
                        <a:solidFill>
                          <a:srgbClr val="0078D4"/>
                        </a:solidFill>
                        <a:effectLst/>
                        <a:uLnTx/>
                        <a:uFillTx/>
                        <a:latin typeface="+mn-lt"/>
                        <a:ea typeface="+mn-ea"/>
                        <a:cs typeface="+mn-cs"/>
                      </a:endParaRPr>
                    </a:p>
                  </a:txBody>
                  <a:tcPr marT="9144" marB="914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8D4"/>
                          </a:solidFill>
                          <a:effectLst/>
                          <a:uLnTx/>
                          <a:uFillTx/>
                          <a:latin typeface="+mn-lt"/>
                          <a:ea typeface="+mn-ea"/>
                          <a:cs typeface="+mn-cs"/>
                          <a:sym typeface="Wingdings" panose="05000000000000000000" pitchFamily="2" charset="2"/>
                        </a:rPr>
                        <a:t></a:t>
                      </a:r>
                      <a:endParaRPr kumimoji="0" lang="en-US" sz="1200" b="0" i="0" u="none" strike="noStrike" kern="1200" cap="none" spc="0" normalizeH="0" baseline="0" noProof="0">
                        <a:ln>
                          <a:noFill/>
                        </a:ln>
                        <a:solidFill>
                          <a:srgbClr val="0078D4"/>
                        </a:solidFill>
                        <a:effectLst/>
                        <a:uLnTx/>
                        <a:uFillTx/>
                        <a:latin typeface="+mn-lt"/>
                        <a:ea typeface="+mn-ea"/>
                        <a:cs typeface="+mn-cs"/>
                      </a:endParaRPr>
                    </a:p>
                  </a:txBody>
                  <a:tcPr marT="9144" marB="9144" anchor="ctr">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0561692"/>
                  </a:ext>
                </a:extLst>
              </a:tr>
              <a:tr h="122487">
                <a:tc vMerge="1">
                  <a:txBody>
                    <a:bodyPr/>
                    <a:lstStyle/>
                    <a:p>
                      <a:endParaRPr lang="en-US" sz="1100" b="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00" b="0">
                          <a:solidFill>
                            <a:schemeClr val="tx1"/>
                          </a:solidFill>
                          <a:latin typeface="+mn-lt"/>
                          <a:ea typeface="+mn-ea"/>
                          <a:cs typeface="+mn-cs"/>
                        </a:rPr>
                        <a:t>SharePoint Advanced Management</a:t>
                      </a:r>
                    </a:p>
                  </a:txBody>
                  <a:tcPr marT="9144" marB="9144"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Segoe UI"/>
                        <a:ea typeface="+mn-ea"/>
                        <a:cs typeface="Segoe UI"/>
                      </a:endParaRPr>
                    </a:p>
                  </a:txBody>
                  <a:tcPr marT="9144" marB="914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8D4"/>
                          </a:solidFill>
                          <a:effectLst/>
                          <a:uLnTx/>
                          <a:uFillTx/>
                          <a:latin typeface="+mn-lt"/>
                          <a:ea typeface="+mn-ea"/>
                          <a:cs typeface="+mn-cs"/>
                          <a:sym typeface="Wingdings" panose="05000000000000000000" pitchFamily="2" charset="2"/>
                        </a:rPr>
                        <a:t></a:t>
                      </a:r>
                      <a:endParaRPr kumimoji="0" lang="en-US" sz="1200" b="0" i="0" u="none" strike="noStrike" kern="1200" cap="none" spc="0" normalizeH="0" baseline="0" noProof="0">
                        <a:ln>
                          <a:noFill/>
                        </a:ln>
                        <a:solidFill>
                          <a:srgbClr val="0078D4"/>
                        </a:solidFill>
                        <a:effectLst/>
                        <a:uLnTx/>
                        <a:uFillTx/>
                        <a:latin typeface="+mn-lt"/>
                        <a:ea typeface="+mn-ea"/>
                        <a:cs typeface="+mn-cs"/>
                      </a:endParaRPr>
                    </a:p>
                  </a:txBody>
                  <a:tcPr marT="9144" marB="9144" anchor="ctr">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2054203"/>
                  </a:ext>
                </a:extLst>
              </a:tr>
              <a:tr h="122487">
                <a:tc vMerge="1">
                  <a:txBody>
                    <a:bodyPr/>
                    <a:lstStyle/>
                    <a:p>
                      <a:endParaRPr lang="en-US" sz="1100" b="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00" b="0">
                          <a:solidFill>
                            <a:schemeClr val="tx1"/>
                          </a:solidFill>
                          <a:latin typeface="+mn-lt"/>
                          <a:ea typeface="+mn-ea"/>
                          <a:cs typeface="+mn-cs"/>
                        </a:rPr>
                        <a:t>Copilot Analytics to measure usage and adoption</a:t>
                      </a:r>
                      <a:r>
                        <a:rPr lang="en-US" sz="1000" b="0" baseline="30000">
                          <a:solidFill>
                            <a:schemeClr val="tx1"/>
                          </a:solidFill>
                          <a:latin typeface="+mn-lt"/>
                          <a:ea typeface="+mn-ea"/>
                          <a:cs typeface="+mn-cs"/>
                        </a:rPr>
                        <a:t>4</a:t>
                      </a:r>
                      <a:endParaRPr lang="en-US" sz="1000" b="0">
                        <a:solidFill>
                          <a:schemeClr val="tx1"/>
                        </a:solidFill>
                        <a:latin typeface="+mn-lt"/>
                        <a:ea typeface="+mn-ea"/>
                        <a:cs typeface="+mn-cs"/>
                      </a:endParaRPr>
                    </a:p>
                  </a:txBody>
                  <a:tcPr marT="9144" marB="9144"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Segoe UI"/>
                        <a:ea typeface="+mn-ea"/>
                        <a:cs typeface="Segoe UI"/>
                      </a:endParaRPr>
                    </a:p>
                  </a:txBody>
                  <a:tcPr marT="9144" marB="914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8D4"/>
                          </a:solidFill>
                          <a:effectLst/>
                          <a:uLnTx/>
                          <a:uFillTx/>
                          <a:latin typeface="+mn-lt"/>
                          <a:ea typeface="+mn-ea"/>
                          <a:cs typeface="+mn-cs"/>
                          <a:sym typeface="Wingdings" panose="05000000000000000000" pitchFamily="2" charset="2"/>
                        </a:rPr>
                        <a:t></a:t>
                      </a:r>
                      <a:endParaRPr kumimoji="0" lang="en-US" sz="1200" b="0" i="0" u="none" strike="noStrike" kern="1200" cap="none" spc="0" normalizeH="0" baseline="0" noProof="0">
                        <a:ln>
                          <a:noFill/>
                        </a:ln>
                        <a:solidFill>
                          <a:srgbClr val="0078D4"/>
                        </a:solidFill>
                        <a:effectLst/>
                        <a:uLnTx/>
                        <a:uFillTx/>
                        <a:latin typeface="+mn-lt"/>
                        <a:ea typeface="+mn-ea"/>
                        <a:cs typeface="+mn-cs"/>
                      </a:endParaRPr>
                    </a:p>
                  </a:txBody>
                  <a:tcPr marT="9144" marB="9144" anchor="ctr">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08773479"/>
                  </a:ext>
                </a:extLst>
              </a:tr>
              <a:tr h="122487">
                <a:tc vMerge="1">
                  <a:txBody>
                    <a:bodyPr/>
                    <a:lstStyle/>
                    <a:p>
                      <a:endParaRPr lang="en-US" sz="1100" b="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000" b="0">
                          <a:solidFill>
                            <a:schemeClr val="tx1"/>
                          </a:solidFill>
                          <a:latin typeface="+mn-lt"/>
                          <a:ea typeface="+mn-ea"/>
                          <a:cs typeface="+mn-cs"/>
                        </a:rPr>
                        <a:t>Pre-built reports and advanced analytics to measure ROI</a:t>
                      </a:r>
                    </a:p>
                  </a:txBody>
                  <a:tcPr marT="9144" marB="9144"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Segoe UI"/>
                        <a:ea typeface="+mn-ea"/>
                        <a:cs typeface="Segoe UI"/>
                      </a:endParaRPr>
                    </a:p>
                  </a:txBody>
                  <a:tcPr marT="9144" marB="9144"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8D4"/>
                          </a:solidFill>
                          <a:effectLst/>
                          <a:uLnTx/>
                          <a:uFillTx/>
                          <a:latin typeface="+mn-lt"/>
                          <a:ea typeface="+mn-ea"/>
                          <a:cs typeface="+mn-cs"/>
                          <a:sym typeface="Wingdings" panose="05000000000000000000" pitchFamily="2" charset="2"/>
                        </a:rPr>
                        <a:t></a:t>
                      </a:r>
                      <a:endParaRPr kumimoji="0" lang="en-US" sz="1200" b="0" i="0" u="none" strike="noStrike" kern="1200" cap="none" spc="0" normalizeH="0" baseline="0" noProof="0">
                        <a:ln>
                          <a:noFill/>
                        </a:ln>
                        <a:solidFill>
                          <a:srgbClr val="0078D4"/>
                        </a:solidFill>
                        <a:effectLst/>
                        <a:uLnTx/>
                        <a:uFillTx/>
                        <a:latin typeface="+mn-lt"/>
                        <a:ea typeface="+mn-ea"/>
                        <a:cs typeface="+mn-cs"/>
                      </a:endParaRPr>
                    </a:p>
                  </a:txBody>
                  <a:tcPr marT="9144" marB="9144" anchor="ctr">
                    <a:lnL w="635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4588089"/>
                  </a:ext>
                </a:extLst>
              </a:tr>
            </a:tbl>
          </a:graphicData>
        </a:graphic>
      </p:graphicFrame>
      <p:sp>
        <p:nvSpPr>
          <p:cNvPr id="12" name="TextBox 11">
            <a:extLst>
              <a:ext uri="{FF2B5EF4-FFF2-40B4-BE49-F238E27FC236}">
                <a16:creationId xmlns:a16="http://schemas.microsoft.com/office/drawing/2014/main" id="{9236BBBE-313F-1CBA-CA4B-ED0CF7349873}"/>
              </a:ext>
            </a:extLst>
          </p:cNvPr>
          <p:cNvSpPr txBox="1"/>
          <p:nvPr/>
        </p:nvSpPr>
        <p:spPr>
          <a:xfrm>
            <a:off x="586737" y="6405490"/>
            <a:ext cx="10774325" cy="307777"/>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effectLst/>
                <a:uLnTx/>
                <a:uFillTx/>
                <a:latin typeface="Segoe UI"/>
                <a:ea typeface="+mn-ea"/>
                <a:cs typeface="+mn-cs"/>
              </a:rPr>
              <a:t>1. Limits apply. 2. Applies to employee-facing agents only. 3. Learn more about the full capabilities of Copilot Studio: aka.ms/</a:t>
            </a:r>
            <a:r>
              <a:rPr kumimoji="0" lang="en-US" sz="1000" b="0" i="0" u="none" strike="noStrike" kern="1200" cap="none" spc="0" normalizeH="0" baseline="0" noProof="0" err="1">
                <a:ln>
                  <a:noFill/>
                </a:ln>
                <a:effectLst/>
                <a:uLnTx/>
                <a:uFillTx/>
                <a:latin typeface="Segoe UI"/>
                <a:ea typeface="+mn-ea"/>
                <a:cs typeface="+mn-cs"/>
              </a:rPr>
              <a:t>CopilotStudioCapabilities</a:t>
            </a:r>
            <a:r>
              <a:rPr kumimoji="0" lang="en-US" sz="1000" b="0" i="0" u="none" strike="noStrike" kern="1200" cap="none" spc="0" normalizeH="0" baseline="0" noProof="0">
                <a:ln>
                  <a:noFill/>
                </a:ln>
                <a:effectLst/>
                <a:uLnTx/>
                <a:uFillTx/>
                <a:latin typeface="Segoe UI"/>
                <a:ea typeface="+mn-ea"/>
                <a:cs typeface="+mn-cs"/>
              </a:rPr>
              <a:t> 4. Basic reporting in Microsoft Admin Center available for Copilot Chat.</a:t>
            </a:r>
          </a:p>
        </p:txBody>
      </p:sp>
    </p:spTree>
    <p:extLst>
      <p:ext uri="{BB962C8B-B14F-4D97-AF65-F5344CB8AC3E}">
        <p14:creationId xmlns:p14="http://schemas.microsoft.com/office/powerpoint/2010/main" val="126055577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E7884-69FD-CCE7-A7CF-5C1F6E96D1C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D863E11-B013-2E71-0445-0F46BBE36BD5}"/>
              </a:ext>
            </a:extLst>
          </p:cNvPr>
          <p:cNvSpPr txBox="1">
            <a:spLocks noGrp="1"/>
          </p:cNvSpPr>
          <p:nvPr>
            <p:ph type="title" idx="4294967295"/>
          </p:nvPr>
        </p:nvSpPr>
        <p:spPr>
          <a:xfrm>
            <a:off x="569912" y="2769057"/>
            <a:ext cx="5446686" cy="12311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200" b="1" i="0" kern="1200" spc="-70" baseline="0">
                <a:solidFill>
                  <a:schemeClr val="tx1"/>
                </a:solidFill>
                <a:latin typeface="Segoe Sans Display Semibold" pitchFamily="2" charset="0"/>
                <a:ea typeface="+mj-ea"/>
                <a:cs typeface="Segoe Sans Display Semibold" pitchFamily="2"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200" b="1" i="0" u="none" strike="noStrike" kern="1200" cap="none" spc="-70" normalizeH="0" baseline="0" noProof="0">
                <a:ln>
                  <a:noFill/>
                </a:ln>
                <a:solidFill>
                  <a:schemeClr val="tx1"/>
                </a:solidFill>
                <a:effectLst/>
                <a:uLnTx/>
                <a:uFillTx/>
                <a:latin typeface="Segoe Sans Display Semibold" pitchFamily="2" charset="0"/>
                <a:ea typeface="+mj-ea"/>
                <a:cs typeface="Segoe UI"/>
              </a:rPr>
              <a:t>Set up Agents for S</a:t>
            </a:r>
            <a:r>
              <a:rPr lang="en-US" err="1">
                <a:cs typeface="Segoe UI"/>
              </a:rPr>
              <a:t>uccess</a:t>
            </a:r>
            <a:endParaRPr kumimoji="0" lang="en-US" sz="4200" b="1" i="0" u="none" strike="noStrike" kern="1200" cap="none" spc="-70" normalizeH="0" baseline="0" noProof="0">
              <a:ln>
                <a:noFill/>
              </a:ln>
              <a:solidFill>
                <a:schemeClr val="tx1"/>
              </a:solidFill>
              <a:effectLst/>
              <a:uLnTx/>
              <a:uFillTx/>
              <a:latin typeface="Segoe Sans Display Semibold" pitchFamily="2" charset="0"/>
              <a:ea typeface="+mj-ea"/>
              <a:cs typeface="Segoe Sans Display Semibold" pitchFamily="2" charset="0"/>
            </a:endParaRPr>
          </a:p>
        </p:txBody>
      </p:sp>
    </p:spTree>
    <p:extLst>
      <p:ext uri="{BB962C8B-B14F-4D97-AF65-F5344CB8AC3E}">
        <p14:creationId xmlns:p14="http://schemas.microsoft.com/office/powerpoint/2010/main" val="3400551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2EB62-2DAB-2325-82E1-45E6DE4CC6C0}"/>
            </a:ext>
          </a:extLst>
        </p:cNvPr>
        <p:cNvGrpSpPr/>
        <p:nvPr/>
      </p:nvGrpSpPr>
      <p:grpSpPr>
        <a:xfrm>
          <a:off x="0" y="0"/>
          <a:ext cx="0" cy="0"/>
          <a:chOff x="0" y="0"/>
          <a:chExt cx="0" cy="0"/>
        </a:xfrm>
      </p:grpSpPr>
      <p:sp>
        <p:nvSpPr>
          <p:cNvPr id="35" name="Title 34">
            <a:extLst>
              <a:ext uri="{FF2B5EF4-FFF2-40B4-BE49-F238E27FC236}">
                <a16:creationId xmlns:a16="http://schemas.microsoft.com/office/drawing/2014/main" id="{6AF68AA6-4781-A39A-2AF8-49928E7119ED}"/>
              </a:ext>
            </a:extLst>
          </p:cNvPr>
          <p:cNvSpPr>
            <a:spLocks noGrp="1"/>
          </p:cNvSpPr>
          <p:nvPr>
            <p:ph type="title"/>
          </p:nvPr>
        </p:nvSpPr>
        <p:spPr/>
        <p:txBody>
          <a:bodyPr>
            <a:noAutofit/>
          </a:bodyPr>
          <a:lstStyle/>
          <a:p>
            <a:r>
              <a:rPr lang="en-US">
                <a:ea typeface="+mj-ea"/>
                <a:cs typeface="+mj-cs"/>
              </a:rPr>
              <a:t>Three steps to get setup for agents</a:t>
            </a:r>
          </a:p>
        </p:txBody>
      </p:sp>
      <p:sp>
        <p:nvSpPr>
          <p:cNvPr id="8" name="Rectangle: Rounded Corners 33">
            <a:extLst>
              <a:ext uri="{FF2B5EF4-FFF2-40B4-BE49-F238E27FC236}">
                <a16:creationId xmlns:a16="http://schemas.microsoft.com/office/drawing/2014/main" id="{ADA93847-AFFC-C13C-1B29-5B4B40175AD9}"/>
              </a:ext>
              <a:ext uri="{C183D7F6-B498-43B3-948B-1728B52AA6E4}">
                <adec:decorative xmlns:adec="http://schemas.microsoft.com/office/drawing/2017/decorative" val="1"/>
              </a:ext>
            </a:extLst>
          </p:cNvPr>
          <p:cNvSpPr>
            <a:spLocks/>
          </p:cNvSpPr>
          <p:nvPr/>
        </p:nvSpPr>
        <p:spPr bwMode="auto">
          <a:xfrm>
            <a:off x="586740" y="1413299"/>
            <a:ext cx="3776269" cy="5218005"/>
          </a:xfrm>
          <a:prstGeom prst="roundRect">
            <a:avLst>
              <a:gd name="adj" fmla="val 2503"/>
            </a:avLst>
          </a:prstGeom>
          <a:solidFill>
            <a:schemeClr val="bg1"/>
          </a:solidFill>
          <a:ln w="19050">
            <a:gradFill flip="none" rotWithShape="1">
              <a:gsLst>
                <a:gs pos="0">
                  <a:srgbClr val="C03BC4"/>
                </a:gs>
                <a:gs pos="100000">
                  <a:srgbClr val="0078D4"/>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9" name="Rectangle 8">
            <a:extLst>
              <a:ext uri="{FF2B5EF4-FFF2-40B4-BE49-F238E27FC236}">
                <a16:creationId xmlns:a16="http://schemas.microsoft.com/office/drawing/2014/main" id="{76A3B771-2931-9014-FDA4-B8044EDF5E0E}"/>
              </a:ext>
            </a:extLst>
          </p:cNvPr>
          <p:cNvSpPr>
            <a:spLocks/>
          </p:cNvSpPr>
          <p:nvPr/>
        </p:nvSpPr>
        <p:spPr>
          <a:xfrm>
            <a:off x="716783" y="1535412"/>
            <a:ext cx="3215138" cy="830997"/>
          </a:xfrm>
          <a:prstGeom prst="rect">
            <a:avLst/>
          </a:prstGeom>
          <a:no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742" rtl="0" eaLnBrk="1" fontAlgn="base" latinLnBrk="0" hangingPunct="1">
              <a:lnSpc>
                <a:spcPct val="100000"/>
              </a:lnSpc>
              <a:spcBef>
                <a:spcPct val="0"/>
              </a:spcBef>
              <a:spcAft>
                <a:spcPts val="0"/>
              </a:spcAft>
              <a:buClrTx/>
              <a:buSzTx/>
              <a:buFontTx/>
              <a:buNone/>
              <a:tabLst>
                <a:tab pos="1371655" algn="l"/>
              </a:tabLst>
              <a:defRPr/>
            </a:pPr>
            <a:r>
              <a:rPr kumimoji="0" lang="en-US" sz="1800" b="0" i="0" u="none" strike="noStrike" kern="1200" cap="none" spc="0" normalizeH="0" baseline="0" noProof="0">
                <a:ln w="3175">
                  <a:noFill/>
                </a:ln>
                <a:effectLst/>
                <a:uLnTx/>
                <a:uFillTx/>
                <a:latin typeface="Segoe UI Semibold"/>
                <a:ea typeface="+mn-ea"/>
                <a:cs typeface="+mn-cs"/>
              </a:rPr>
              <a:t>Setup Billing Plan to use agents grounded, get licenses to Copilot Studio for users</a:t>
            </a:r>
          </a:p>
        </p:txBody>
      </p:sp>
      <p:sp>
        <p:nvSpPr>
          <p:cNvPr id="14" name="Rectangle 13">
            <a:extLst>
              <a:ext uri="{FF2B5EF4-FFF2-40B4-BE49-F238E27FC236}">
                <a16:creationId xmlns:a16="http://schemas.microsoft.com/office/drawing/2014/main" id="{0FCE49D6-7C2D-6B95-968D-1658C9F25A5C}"/>
              </a:ext>
            </a:extLst>
          </p:cNvPr>
          <p:cNvSpPr>
            <a:spLocks/>
          </p:cNvSpPr>
          <p:nvPr/>
        </p:nvSpPr>
        <p:spPr>
          <a:xfrm>
            <a:off x="735813" y="2610367"/>
            <a:ext cx="3261692" cy="4062651"/>
          </a:xfrm>
          <a:prstGeom prst="rect">
            <a:avLst/>
          </a:prstGeom>
          <a:no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472" rtl="0" eaLnBrk="1" fontAlgn="base" latinLnBrk="0" hangingPunct="1">
              <a:lnSpc>
                <a:spcPct val="100000"/>
              </a:lnSpc>
              <a:spcBef>
                <a:spcPts val="0"/>
              </a:spcBef>
              <a:spcAft>
                <a:spcPct val="0"/>
              </a:spcAft>
              <a:buClrTx/>
              <a:buSzTx/>
              <a:buFontTx/>
              <a:buNone/>
              <a:tabLst/>
              <a:defRPr/>
            </a:pPr>
            <a:r>
              <a:rPr lang="en-US" sz="1100" b="1" kern="0">
                <a:solidFill>
                  <a:srgbClr val="000000"/>
                </a:solidFill>
                <a:latin typeface="Segoe UI"/>
              </a:rPr>
              <a:t>Setup Azure Subscription:</a:t>
            </a:r>
            <a:endParaRPr kumimoji="0" lang="en-US" sz="1100" b="1" i="0" u="none" strike="noStrike" kern="0" cap="none" spc="0" normalizeH="0" baseline="0" noProof="0">
              <a:ln>
                <a:noFill/>
              </a:ln>
              <a:solidFill>
                <a:srgbClr val="000000"/>
              </a:solidFill>
              <a:effectLst/>
              <a:uLnTx/>
              <a:uFillTx/>
              <a:latin typeface="Segoe UI"/>
              <a:ea typeface="+mn-ea"/>
              <a:cs typeface="+mn-cs"/>
            </a:endParaRPr>
          </a:p>
          <a:p>
            <a:pPr marL="0" marR="0" lvl="0" indent="0" algn="l" defTabSz="932472" rtl="0" eaLnBrk="1" fontAlgn="base" latinLnBrk="0" hangingPunct="1">
              <a:lnSpc>
                <a:spcPct val="100000"/>
              </a:lnSpc>
              <a:spcBef>
                <a:spcPts val="0"/>
              </a:spcBef>
              <a:spcAft>
                <a:spcPct val="0"/>
              </a:spcAft>
              <a:buClrTx/>
              <a:buSzTx/>
              <a:buFontTx/>
              <a:buNone/>
              <a:tabLst/>
              <a:defRPr/>
            </a:pPr>
            <a:r>
              <a:rPr lang="en-US" sz="1000" kern="0">
                <a:solidFill>
                  <a:srgbClr val="000000"/>
                </a:solidFill>
                <a:latin typeface="Segoe UI"/>
              </a:rPr>
              <a:t>1. In the </a:t>
            </a:r>
            <a:r>
              <a:rPr lang="en-US" sz="1000" kern="0">
                <a:solidFill>
                  <a:srgbClr val="000000"/>
                </a:solidFill>
                <a:latin typeface="Segoe UI"/>
                <a:hlinkClick r:id="rId3"/>
              </a:rPr>
              <a:t>Azure Portal</a:t>
            </a:r>
            <a:r>
              <a:rPr lang="en-US" sz="1000" kern="0">
                <a:solidFill>
                  <a:srgbClr val="000000"/>
                </a:solidFill>
                <a:latin typeface="Segoe UI"/>
              </a:rPr>
              <a:t>:</a:t>
            </a:r>
          </a:p>
          <a:p>
            <a:pPr marL="171450" marR="0" lvl="0" indent="-171450" algn="l" defTabSz="932472" rtl="0" eaLnBrk="1" fontAlgn="base" latinLnBrk="0" hangingPunct="1">
              <a:lnSpc>
                <a:spcPct val="100000"/>
              </a:lnSpc>
              <a:spcBef>
                <a:spcPts val="0"/>
              </a:spcBef>
              <a:spcAft>
                <a:spcPct val="0"/>
              </a:spcAft>
              <a:buClrTx/>
              <a:buSzTx/>
              <a:buFont typeface="Arial" panose="020B0604020202020204" pitchFamily="34" charset="0"/>
              <a:buChar char="•"/>
              <a:tabLst/>
              <a:defRPr/>
            </a:pPr>
            <a:r>
              <a:rPr lang="en-US" sz="1000" b="1" kern="0">
                <a:solidFill>
                  <a:srgbClr val="000000"/>
                </a:solidFill>
                <a:latin typeface="Segoe UI"/>
              </a:rPr>
              <a:t>Home &gt; Subscriptions </a:t>
            </a:r>
            <a:r>
              <a:rPr lang="en-US" sz="1000" kern="0">
                <a:solidFill>
                  <a:srgbClr val="000000"/>
                </a:solidFill>
                <a:latin typeface="Segoe UI"/>
              </a:rPr>
              <a:t>to create a subscription if you do not already have one.</a:t>
            </a:r>
          </a:p>
          <a:p>
            <a:pPr marL="171450" marR="0" lvl="0" indent="-171450" algn="l" defTabSz="932472" rtl="0" eaLnBrk="1" fontAlgn="base" latinLnBrk="0" hangingPunct="1">
              <a:lnSpc>
                <a:spcPct val="100000"/>
              </a:lnSpc>
              <a:spcBef>
                <a:spcPts val="0"/>
              </a:spcBef>
              <a:spcAft>
                <a:spcPct val="0"/>
              </a:spcAft>
              <a:buClrTx/>
              <a:buSzTx/>
              <a:buFont typeface="Arial" panose="020B0604020202020204" pitchFamily="34" charset="0"/>
              <a:buChar char="•"/>
              <a:tabLst/>
              <a:defRPr/>
            </a:pPr>
            <a:r>
              <a:rPr lang="en-US" sz="1000" b="1" kern="0">
                <a:solidFill>
                  <a:srgbClr val="000000"/>
                </a:solidFill>
                <a:latin typeface="Segoe UI"/>
              </a:rPr>
              <a:t>Home &gt; Resource groups </a:t>
            </a:r>
            <a:r>
              <a:rPr lang="en-US" sz="1000" kern="0">
                <a:solidFill>
                  <a:srgbClr val="000000"/>
                </a:solidFill>
                <a:latin typeface="Segoe UI"/>
              </a:rPr>
              <a:t>to create a resource group if you do not already have one.</a:t>
            </a:r>
          </a:p>
          <a:p>
            <a:pPr marR="0" lvl="0" algn="l" defTabSz="932472" rtl="0" eaLnBrk="1" fontAlgn="base" latinLnBrk="0" hangingPunct="1">
              <a:lnSpc>
                <a:spcPct val="100000"/>
              </a:lnSpc>
              <a:spcBef>
                <a:spcPts val="0"/>
              </a:spcBef>
              <a:spcAft>
                <a:spcPct val="0"/>
              </a:spcAft>
              <a:buClrTx/>
              <a:buSzTx/>
              <a:tabLst/>
              <a:defRPr/>
            </a:pPr>
            <a:endParaRPr kumimoji="0" lang="en-US" sz="1000" i="0" u="none" strike="noStrike" kern="0" cap="none" spc="0" normalizeH="0" baseline="0" noProof="0">
              <a:ln>
                <a:noFill/>
              </a:ln>
              <a:solidFill>
                <a:srgbClr val="000000"/>
              </a:solidFill>
              <a:effectLst/>
              <a:uLnTx/>
              <a:uFillTx/>
              <a:latin typeface="Segoe UI"/>
              <a:ea typeface="+mn-ea"/>
              <a:cs typeface="+mn-cs"/>
            </a:endParaRPr>
          </a:p>
          <a:p>
            <a:pPr marR="0" lvl="0" algn="l" defTabSz="932472" rtl="0" eaLnBrk="1" fontAlgn="base" latinLnBrk="0" hangingPunct="1">
              <a:lnSpc>
                <a:spcPct val="100000"/>
              </a:lnSpc>
              <a:spcBef>
                <a:spcPts val="0"/>
              </a:spcBef>
              <a:spcAft>
                <a:spcPct val="0"/>
              </a:spcAft>
              <a:buClrTx/>
              <a:buSzTx/>
              <a:tabLst/>
              <a:defRPr/>
            </a:pPr>
            <a:r>
              <a:rPr kumimoji="0" lang="en-US" sz="1000" i="0" u="none" strike="noStrike" kern="0" cap="none" spc="0" normalizeH="0" baseline="0" noProof="0">
                <a:ln>
                  <a:noFill/>
                </a:ln>
                <a:solidFill>
                  <a:srgbClr val="000000"/>
                </a:solidFill>
                <a:effectLst/>
                <a:uLnTx/>
                <a:uFillTx/>
                <a:latin typeface="Segoe UI"/>
                <a:ea typeface="+mn-ea"/>
                <a:cs typeface="+mn-cs"/>
              </a:rPr>
              <a:t>2. Once you’ve completed the steps above, go </a:t>
            </a:r>
            <a:br>
              <a:rPr kumimoji="0" lang="en-US" sz="1000" i="0" u="none" strike="noStrike" kern="0" cap="none" spc="0" normalizeH="0" baseline="0" noProof="0">
                <a:ln>
                  <a:noFill/>
                </a:ln>
                <a:solidFill>
                  <a:srgbClr val="000000"/>
                </a:solidFill>
                <a:effectLst/>
                <a:uLnTx/>
                <a:uFillTx/>
                <a:latin typeface="Segoe UI"/>
                <a:ea typeface="+mn-ea"/>
                <a:cs typeface="+mn-cs"/>
              </a:rPr>
            </a:br>
            <a:r>
              <a:rPr kumimoji="0" lang="en-US" sz="1000" i="0" u="none" strike="noStrike" kern="0" cap="none" spc="0" normalizeH="0" baseline="0" noProof="0">
                <a:ln>
                  <a:noFill/>
                </a:ln>
                <a:solidFill>
                  <a:srgbClr val="000000"/>
                </a:solidFill>
                <a:effectLst/>
                <a:uLnTx/>
                <a:uFillTx/>
                <a:latin typeface="Segoe UI"/>
                <a:ea typeface="+mn-ea"/>
                <a:cs typeface="+mn-cs"/>
              </a:rPr>
              <a:t>to the </a:t>
            </a:r>
            <a:r>
              <a:rPr kumimoji="0" lang="en-US" sz="1000" i="0" u="none" strike="noStrike" kern="0" cap="none" spc="0" normalizeH="0" baseline="0" noProof="0">
                <a:ln>
                  <a:noFill/>
                </a:ln>
                <a:solidFill>
                  <a:srgbClr val="000000"/>
                </a:solidFill>
                <a:effectLst/>
                <a:uLnTx/>
                <a:uFillTx/>
                <a:latin typeface="Segoe UI"/>
                <a:ea typeface="+mn-ea"/>
                <a:cs typeface="+mn-cs"/>
                <a:hlinkClick r:id="rId4"/>
              </a:rPr>
              <a:t>Microsoft 365 admin center</a:t>
            </a:r>
            <a:r>
              <a:rPr kumimoji="0" lang="en-US" sz="1000" i="0" u="none" strike="noStrike" kern="0" cap="none" spc="0" normalizeH="0" baseline="0" noProof="0">
                <a:ln>
                  <a:noFill/>
                </a:ln>
                <a:solidFill>
                  <a:srgbClr val="000000"/>
                </a:solidFill>
                <a:effectLst/>
                <a:uLnTx/>
                <a:uFillTx/>
                <a:latin typeface="Segoe UI"/>
                <a:ea typeface="+mn-ea"/>
                <a:cs typeface="+mn-cs"/>
              </a:rPr>
              <a:t>:</a:t>
            </a:r>
          </a:p>
          <a:p>
            <a:pPr marL="171450" marR="0" lvl="0" indent="-171450" algn="l" defTabSz="932472"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000" b="0" i="0" u="none" strike="noStrike" kern="0" cap="none" spc="0" normalizeH="0" baseline="0" noProof="0">
                <a:ln>
                  <a:noFill/>
                </a:ln>
                <a:solidFill>
                  <a:srgbClr val="000000"/>
                </a:solidFill>
                <a:effectLst/>
                <a:uLnTx/>
                <a:uFillTx/>
                <a:latin typeface="Segoe UI"/>
                <a:ea typeface="+mn-ea"/>
                <a:cs typeface="+mn-cs"/>
              </a:rPr>
              <a:t>Copilot &gt; </a:t>
            </a:r>
            <a:r>
              <a:rPr kumimoji="0" lang="en-US" sz="1000" b="0" i="0" u="none" strike="noStrike" kern="0" cap="none" spc="0" normalizeH="0" baseline="0" noProof="0">
                <a:ln>
                  <a:noFill/>
                </a:ln>
                <a:solidFill>
                  <a:srgbClr val="000000"/>
                </a:solidFill>
                <a:effectLst/>
                <a:uLnTx/>
                <a:uFillTx/>
                <a:latin typeface="Segoe UI"/>
                <a:ea typeface="+mn-ea"/>
                <a:cs typeface="+mn-cs"/>
                <a:hlinkClick r:id="rId5"/>
              </a:rPr>
              <a:t>Pay-as-you-go services</a:t>
            </a:r>
            <a:r>
              <a:rPr kumimoji="0" lang="en-US" sz="1000" b="0" i="0" u="none" strike="noStrike" kern="0" cap="none" spc="0" normalizeH="0" baseline="0" noProof="0">
                <a:ln>
                  <a:noFill/>
                </a:ln>
                <a:solidFill>
                  <a:srgbClr val="000000"/>
                </a:solidFill>
                <a:effectLst/>
                <a:uLnTx/>
                <a:uFillTx/>
                <a:latin typeface="Segoe UI"/>
                <a:ea typeface="+mn-ea"/>
                <a:cs typeface="+mn-cs"/>
              </a:rPr>
              <a:t> &gt; follow steps to assign Azure subscription and resource group.</a:t>
            </a:r>
          </a:p>
          <a:p>
            <a:pPr marL="0" marR="0" lvl="0" indent="0" algn="l" defTabSz="932472" rtl="0" eaLnBrk="1" fontAlgn="base" latinLnBrk="0" hangingPunct="1">
              <a:lnSpc>
                <a:spcPct val="100000"/>
              </a:lnSpc>
              <a:spcBef>
                <a:spcPts val="0"/>
              </a:spcBef>
              <a:spcAft>
                <a:spcPct val="0"/>
              </a:spcAft>
              <a:buClrTx/>
              <a:buSzTx/>
              <a:buFontTx/>
              <a:buNone/>
              <a:tabLst/>
              <a:defRPr/>
            </a:pPr>
            <a:endParaRPr lang="en-US" sz="1100" kern="0">
              <a:solidFill>
                <a:srgbClr val="000000"/>
              </a:solidFill>
              <a:latin typeface="Segoe UI"/>
            </a:endParaRPr>
          </a:p>
          <a:p>
            <a:pPr marL="0" marR="0" lvl="0" indent="0" algn="l" defTabSz="932472" rtl="0" eaLnBrk="1" fontAlgn="base" latinLnBrk="0" hangingPunct="1">
              <a:lnSpc>
                <a:spcPct val="100000"/>
              </a:lnSpc>
              <a:spcBef>
                <a:spcPts val="0"/>
              </a:spcBef>
              <a:spcAft>
                <a:spcPct val="0"/>
              </a:spcAft>
              <a:buClrTx/>
              <a:buSzTx/>
              <a:buFontTx/>
              <a:buNone/>
              <a:tabLst/>
              <a:defRPr/>
            </a:pPr>
            <a:r>
              <a:rPr lang="en-US" sz="1000" b="1" kern="0">
                <a:solidFill>
                  <a:srgbClr val="000000"/>
                </a:solidFill>
                <a:latin typeface="Segoe UI"/>
              </a:rPr>
              <a:t>Note: </a:t>
            </a:r>
            <a:r>
              <a:rPr lang="en-US" sz="1000" kern="0">
                <a:solidFill>
                  <a:srgbClr val="000000"/>
                </a:solidFill>
                <a:latin typeface="Segoe UI"/>
              </a:rPr>
              <a:t>If you prefer more predictable billing, you</a:t>
            </a:r>
            <a:r>
              <a:rPr lang="en-US" sz="1000" b="1" kern="0">
                <a:solidFill>
                  <a:srgbClr val="000000"/>
                </a:solidFill>
                <a:latin typeface="Segoe UI"/>
              </a:rPr>
              <a:t> </a:t>
            </a:r>
            <a:r>
              <a:rPr lang="en-US" sz="1000" kern="0">
                <a:solidFill>
                  <a:srgbClr val="000000"/>
                </a:solidFill>
                <a:latin typeface="Segoe UI"/>
              </a:rPr>
              <a:t>can also consider </a:t>
            </a:r>
            <a:r>
              <a:rPr lang="en-US" sz="1000" kern="0">
                <a:solidFill>
                  <a:srgbClr val="000000"/>
                </a:solidFill>
                <a:latin typeface="Segoe UI"/>
                <a:hlinkClick r:id="rId6"/>
              </a:rPr>
              <a:t>purchasing message packs</a:t>
            </a:r>
            <a:r>
              <a:rPr lang="en-US" sz="1000" kern="0">
                <a:solidFill>
                  <a:srgbClr val="000000"/>
                </a:solidFill>
                <a:latin typeface="Segoe UI"/>
              </a:rPr>
              <a:t> for your tenant.</a:t>
            </a:r>
            <a:br>
              <a:rPr lang="en-US" sz="1000" kern="0">
                <a:solidFill>
                  <a:srgbClr val="000000"/>
                </a:solidFill>
                <a:latin typeface="Segoe UI"/>
              </a:rPr>
            </a:br>
            <a:endParaRPr lang="en-US" sz="1000" kern="0">
              <a:solidFill>
                <a:srgbClr val="000000"/>
              </a:solidFill>
              <a:latin typeface="Segoe UI"/>
            </a:endParaRPr>
          </a:p>
          <a:p>
            <a:pPr marL="0" marR="0" lvl="0" indent="0" algn="l" defTabSz="932472" rtl="0" eaLnBrk="1" fontAlgn="base" latinLnBrk="0" hangingPunct="1">
              <a:lnSpc>
                <a:spcPct val="100000"/>
              </a:lnSpc>
              <a:spcBef>
                <a:spcPts val="0"/>
              </a:spcBef>
              <a:spcAft>
                <a:spcPct val="0"/>
              </a:spcAft>
              <a:buClrTx/>
              <a:buSzTx/>
              <a:buFontTx/>
              <a:buNone/>
              <a:tabLst/>
              <a:defRPr/>
            </a:pPr>
            <a:r>
              <a:rPr lang="en-US" sz="1100" b="1" kern="0">
                <a:solidFill>
                  <a:srgbClr val="000000"/>
                </a:solidFill>
                <a:latin typeface="Segoe UI"/>
              </a:rPr>
              <a:t>Identify agent makers and acquire Copilot Studio User Licenses:</a:t>
            </a:r>
          </a:p>
          <a:p>
            <a:pPr marL="171450" marR="0" lvl="0" indent="-171450" algn="l" defTabSz="932472" rtl="0" eaLnBrk="1" fontAlgn="base" latinLnBrk="0" hangingPunct="1">
              <a:lnSpc>
                <a:spcPct val="100000"/>
              </a:lnSpc>
              <a:spcBef>
                <a:spcPts val="0"/>
              </a:spcBef>
              <a:spcAft>
                <a:spcPct val="0"/>
              </a:spcAft>
              <a:buClrTx/>
              <a:buSzTx/>
              <a:buFont typeface="Arial" panose="020B0604020202020204" pitchFamily="34" charset="0"/>
              <a:buChar char="•"/>
              <a:tabLst/>
              <a:defRPr/>
            </a:pPr>
            <a:r>
              <a:rPr lang="en-US" sz="1000" kern="0">
                <a:solidFill>
                  <a:srgbClr val="000000"/>
                </a:solidFill>
                <a:latin typeface="Segoe UI"/>
              </a:rPr>
              <a:t>Determine who in your company would need to create agents with more advanced capabilities like automation.</a:t>
            </a:r>
          </a:p>
          <a:p>
            <a:pPr marL="171450" marR="0" lvl="0" indent="-171450" algn="l" defTabSz="932472" rtl="0" eaLnBrk="1" fontAlgn="base" latinLnBrk="0" hangingPunct="1">
              <a:lnSpc>
                <a:spcPct val="100000"/>
              </a:lnSpc>
              <a:spcBef>
                <a:spcPts val="0"/>
              </a:spcBef>
              <a:spcAft>
                <a:spcPct val="0"/>
              </a:spcAft>
              <a:buClrTx/>
              <a:buSzTx/>
              <a:buFont typeface="Arial" panose="020B0604020202020204" pitchFamily="34" charset="0"/>
              <a:buChar char="•"/>
              <a:tabLst/>
              <a:defRPr/>
            </a:pPr>
            <a:r>
              <a:rPr lang="en-US" sz="1000" kern="0">
                <a:solidFill>
                  <a:srgbClr val="000000"/>
                </a:solidFill>
                <a:latin typeface="Segoe UI"/>
              </a:rPr>
              <a:t>Acquire Copilot Studio User Licenses from the Microsoft 365 admin center:</a:t>
            </a:r>
          </a:p>
          <a:p>
            <a:pPr marL="628650" lvl="1" indent="-171450" defTabSz="932472" fontAlgn="base">
              <a:spcAft>
                <a:spcPct val="0"/>
              </a:spcAft>
              <a:buFont typeface="Arial" panose="020B0604020202020204" pitchFamily="34" charset="0"/>
              <a:buChar char="•"/>
              <a:defRPr/>
            </a:pPr>
            <a:r>
              <a:rPr lang="en-US" sz="1000" b="1" kern="0">
                <a:solidFill>
                  <a:srgbClr val="000000"/>
                </a:solidFill>
                <a:latin typeface="Segoe UI"/>
              </a:rPr>
              <a:t>Billing &gt; Purchase services</a:t>
            </a:r>
            <a:r>
              <a:rPr lang="en-US" sz="1000" kern="0">
                <a:solidFill>
                  <a:srgbClr val="000000"/>
                </a:solidFill>
                <a:latin typeface="Segoe UI"/>
              </a:rPr>
              <a:t>, look for Copilot Studio User License</a:t>
            </a:r>
          </a:p>
          <a:p>
            <a:pPr marL="171450" indent="-171450" defTabSz="932472" fontAlgn="base">
              <a:spcAft>
                <a:spcPct val="0"/>
              </a:spcAft>
              <a:buFont typeface="Arial" panose="020B0604020202020204" pitchFamily="34" charset="0"/>
              <a:buChar char="•"/>
              <a:defRPr/>
            </a:pPr>
            <a:r>
              <a:rPr lang="en-US" sz="1000" kern="0">
                <a:solidFill>
                  <a:srgbClr val="000000"/>
                </a:solidFill>
                <a:latin typeface="Segoe UI"/>
              </a:rPr>
              <a:t>Assign appropriate users these licenses.</a:t>
            </a:r>
          </a:p>
          <a:p>
            <a:pPr marL="628650" lvl="1" indent="-171450" defTabSz="932472" fontAlgn="base">
              <a:spcAft>
                <a:spcPct val="0"/>
              </a:spcAft>
              <a:buFont typeface="Arial" panose="020B0604020202020204" pitchFamily="34" charset="0"/>
              <a:buChar char="•"/>
              <a:defRPr/>
            </a:pPr>
            <a:endParaRPr lang="en-US" sz="1000" kern="0">
              <a:solidFill>
                <a:srgbClr val="000000"/>
              </a:solidFill>
              <a:latin typeface="Segoe UI"/>
            </a:endParaRPr>
          </a:p>
        </p:txBody>
      </p:sp>
      <p:sp>
        <p:nvSpPr>
          <p:cNvPr id="16" name="Rectangle: Rounded Corners 33">
            <a:extLst>
              <a:ext uri="{FF2B5EF4-FFF2-40B4-BE49-F238E27FC236}">
                <a16:creationId xmlns:a16="http://schemas.microsoft.com/office/drawing/2014/main" id="{BDB54F77-3FB1-21D8-FFE9-D20C1B49789E}"/>
              </a:ext>
              <a:ext uri="{C183D7F6-B498-43B3-948B-1728B52AA6E4}">
                <adec:decorative xmlns:adec="http://schemas.microsoft.com/office/drawing/2017/decorative" val="1"/>
              </a:ext>
            </a:extLst>
          </p:cNvPr>
          <p:cNvSpPr>
            <a:spLocks/>
          </p:cNvSpPr>
          <p:nvPr/>
        </p:nvSpPr>
        <p:spPr bwMode="auto">
          <a:xfrm>
            <a:off x="4183299" y="1413300"/>
            <a:ext cx="3776269" cy="5218004"/>
          </a:xfrm>
          <a:prstGeom prst="roundRect">
            <a:avLst>
              <a:gd name="adj" fmla="val 2503"/>
            </a:avLst>
          </a:prstGeom>
          <a:solidFill>
            <a:schemeClr val="bg1"/>
          </a:solidFill>
          <a:ln w="19050">
            <a:gradFill flip="none" rotWithShape="1">
              <a:gsLst>
                <a:gs pos="0">
                  <a:srgbClr val="C03BC4"/>
                </a:gs>
                <a:gs pos="100000">
                  <a:srgbClr val="0078D4"/>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19" name="Rectangle 18">
            <a:extLst>
              <a:ext uri="{FF2B5EF4-FFF2-40B4-BE49-F238E27FC236}">
                <a16:creationId xmlns:a16="http://schemas.microsoft.com/office/drawing/2014/main" id="{969AAB61-93BD-6625-06F1-19CFF2513D37}"/>
              </a:ext>
            </a:extLst>
          </p:cNvPr>
          <p:cNvSpPr>
            <a:spLocks/>
          </p:cNvSpPr>
          <p:nvPr/>
        </p:nvSpPr>
        <p:spPr>
          <a:xfrm>
            <a:off x="4278989" y="1561772"/>
            <a:ext cx="3215138" cy="553998"/>
          </a:xfrm>
          <a:prstGeom prst="rect">
            <a:avLst/>
          </a:prstGeom>
          <a:no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742" rtl="0" eaLnBrk="1" fontAlgn="base" latinLnBrk="0" hangingPunct="1">
              <a:lnSpc>
                <a:spcPct val="100000"/>
              </a:lnSpc>
              <a:spcBef>
                <a:spcPct val="0"/>
              </a:spcBef>
              <a:spcAft>
                <a:spcPts val="0"/>
              </a:spcAft>
              <a:buClrTx/>
              <a:buSzTx/>
              <a:buFontTx/>
              <a:buNone/>
              <a:tabLst>
                <a:tab pos="1371655" algn="l"/>
              </a:tabLst>
              <a:defRPr/>
            </a:pPr>
            <a:r>
              <a:rPr kumimoji="0" lang="en-US" sz="1800" b="0" i="0" u="none" strike="noStrike" kern="1200" cap="none" spc="0" normalizeH="0" baseline="0" noProof="0">
                <a:ln w="3175">
                  <a:noFill/>
                </a:ln>
                <a:effectLst/>
                <a:uLnTx/>
                <a:uFillTx/>
                <a:latin typeface="Segoe UI Semibold"/>
                <a:ea typeface="+mn-ea"/>
                <a:cs typeface="+mn-cs"/>
              </a:rPr>
              <a:t>Ensure users have the access to the right agents </a:t>
            </a:r>
          </a:p>
        </p:txBody>
      </p:sp>
      <p:sp>
        <p:nvSpPr>
          <p:cNvPr id="83" name="Rectangle 82">
            <a:extLst>
              <a:ext uri="{FF2B5EF4-FFF2-40B4-BE49-F238E27FC236}">
                <a16:creationId xmlns:a16="http://schemas.microsoft.com/office/drawing/2014/main" id="{EF63CA39-8D4A-FF14-4A08-E78E0738EC15}"/>
              </a:ext>
            </a:extLst>
          </p:cNvPr>
          <p:cNvSpPr>
            <a:spLocks/>
          </p:cNvSpPr>
          <p:nvPr/>
        </p:nvSpPr>
        <p:spPr>
          <a:xfrm>
            <a:off x="4332372" y="2621439"/>
            <a:ext cx="3215137" cy="2541721"/>
          </a:xfrm>
          <a:prstGeom prst="rect">
            <a:avLst/>
          </a:prstGeom>
          <a:no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472" rtl="0" eaLnBrk="1" fontAlgn="base" latinLnBrk="0" hangingPunct="1">
              <a:lnSpc>
                <a:spcPct val="100000"/>
              </a:lnSpc>
              <a:spcBef>
                <a:spcPts val="400"/>
              </a:spcBef>
              <a:spcAft>
                <a:spcPct val="0"/>
              </a:spcAft>
              <a:buClrTx/>
              <a:buSzTx/>
              <a:buFontTx/>
              <a:buNone/>
              <a:tabLst/>
              <a:defRPr/>
            </a:pPr>
            <a:r>
              <a:rPr lang="en-US" sz="1100" b="1">
                <a:solidFill>
                  <a:srgbClr val="000000"/>
                </a:solidFill>
                <a:latin typeface="Segoe UI"/>
              </a:rPr>
              <a:t>Help your users find Copilot and agents easier by pinning Copilot:</a:t>
            </a:r>
          </a:p>
          <a:p>
            <a:pPr marL="0" marR="0" lvl="0" indent="0" algn="l" defTabSz="932472" rtl="0" eaLnBrk="1" fontAlgn="base" latinLnBrk="0" hangingPunct="1">
              <a:lnSpc>
                <a:spcPct val="100000"/>
              </a:lnSpc>
              <a:spcBef>
                <a:spcPts val="400"/>
              </a:spcBef>
              <a:spcAft>
                <a:spcPct val="0"/>
              </a:spcAft>
              <a:buClrTx/>
              <a:buSzTx/>
              <a:buFontTx/>
              <a:buNone/>
              <a:tabLst/>
              <a:defRPr/>
            </a:pPr>
            <a:r>
              <a:rPr lang="en-US" sz="1050">
                <a:solidFill>
                  <a:srgbClr val="000000"/>
                </a:solidFill>
                <a:latin typeface="Segoe UI"/>
              </a:rPr>
              <a:t>In the </a:t>
            </a:r>
            <a:r>
              <a:rPr kumimoji="0" lang="en-US" sz="1050" i="0" u="none" strike="noStrike" kern="1200" cap="none" spc="0" normalizeH="0" baseline="0" noProof="0">
                <a:ln>
                  <a:noFill/>
                </a:ln>
                <a:solidFill>
                  <a:srgbClr val="000000"/>
                </a:solidFill>
                <a:effectLst/>
                <a:uLnTx/>
                <a:uFillTx/>
                <a:latin typeface="Segoe UI"/>
                <a:ea typeface="+mn-ea"/>
                <a:cs typeface="+mn-cs"/>
                <a:hlinkClick r:id="rId4"/>
              </a:rPr>
              <a:t>Microsoft 365 admin center</a:t>
            </a:r>
            <a:r>
              <a:rPr kumimoji="0" lang="en-US" sz="1050" i="0" u="none" strike="noStrike" kern="1200" cap="none" spc="0" normalizeH="0" baseline="0" noProof="0">
                <a:ln>
                  <a:noFill/>
                </a:ln>
                <a:solidFill>
                  <a:srgbClr val="000000"/>
                </a:solidFill>
                <a:effectLst/>
                <a:uLnTx/>
                <a:uFillTx/>
                <a:latin typeface="Segoe UI"/>
                <a:ea typeface="+mn-ea"/>
                <a:cs typeface="+mn-cs"/>
              </a:rPr>
              <a:t>:</a:t>
            </a:r>
          </a:p>
          <a:p>
            <a:pPr marL="228600" marR="0" lvl="0" indent="-1524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UI Semibold"/>
                <a:ea typeface="+mn-ea"/>
                <a:cs typeface="+mn-cs"/>
              </a:rPr>
              <a:t>Copilot &gt; Settings &gt; Pin Copilot. </a:t>
            </a:r>
          </a:p>
          <a:p>
            <a:pPr marL="228600" marR="0" lvl="0" indent="-1524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UI"/>
                <a:ea typeface="+mn-ea"/>
                <a:cs typeface="+mn-cs"/>
              </a:rPr>
              <a:t>Select </a:t>
            </a:r>
            <a:r>
              <a:rPr kumimoji="0" lang="en-US" sz="1050" b="0" i="0" u="none" strike="noStrike" kern="1200" cap="none" spc="0" normalizeH="0" baseline="0" noProof="0">
                <a:ln>
                  <a:noFill/>
                </a:ln>
                <a:solidFill>
                  <a:srgbClr val="000000"/>
                </a:solidFill>
                <a:effectLst/>
                <a:uLnTx/>
                <a:uFillTx/>
                <a:latin typeface="Segoe UI Semibold"/>
                <a:ea typeface="+mn-ea"/>
                <a:cs typeface="+mn-cs"/>
              </a:rPr>
              <a:t>Pin Microsoft Copilot (recommended by Microsoft). </a:t>
            </a:r>
            <a:endParaRPr lang="en-US" sz="1050">
              <a:solidFill>
                <a:srgbClr val="000000"/>
              </a:solidFill>
              <a:latin typeface="Segoe UI"/>
            </a:endParaRPr>
          </a:p>
          <a:p>
            <a:pPr marL="0" marR="0" lvl="0" indent="0" algn="l" defTabSz="932472" rtl="0" eaLnBrk="1" fontAlgn="base" latinLnBrk="0" hangingPunct="1">
              <a:lnSpc>
                <a:spcPct val="100000"/>
              </a:lnSpc>
              <a:spcBef>
                <a:spcPts val="400"/>
              </a:spcBef>
              <a:spcAft>
                <a:spcPct val="0"/>
              </a:spcAft>
              <a:buClrTx/>
              <a:buSzTx/>
              <a:buFontTx/>
              <a:buNone/>
              <a:tabLst/>
              <a:defRPr/>
            </a:pPr>
            <a:r>
              <a:rPr lang="en-US" sz="1100" b="1">
                <a:solidFill>
                  <a:srgbClr val="000000"/>
                </a:solidFill>
                <a:latin typeface="Segoe UI"/>
              </a:rPr>
              <a:t>Ensure users have access to the agents they need by </a:t>
            </a:r>
            <a:r>
              <a:rPr lang="en-US" sz="1100" b="1">
                <a:solidFill>
                  <a:srgbClr val="000000"/>
                </a:solidFill>
                <a:latin typeface="Segoe UI"/>
                <a:hlinkClick r:id="rId7"/>
              </a:rPr>
              <a:t>assign the right agent access</a:t>
            </a:r>
            <a:r>
              <a:rPr lang="en-US" sz="1100" b="1">
                <a:solidFill>
                  <a:srgbClr val="000000"/>
                </a:solidFill>
                <a:latin typeface="Segoe UI"/>
              </a:rPr>
              <a:t>:</a:t>
            </a:r>
          </a:p>
          <a:p>
            <a:pPr marR="0" lvl="0" algn="l" defTabSz="932472" rtl="0" eaLnBrk="1" fontAlgn="base" latinLnBrk="0" hangingPunct="1">
              <a:lnSpc>
                <a:spcPct val="100000"/>
              </a:lnSpc>
              <a:spcBef>
                <a:spcPts val="400"/>
              </a:spcBef>
              <a:spcAft>
                <a:spcPct val="0"/>
              </a:spcAft>
              <a:buClrTx/>
              <a:buSzTx/>
              <a:tabLst/>
              <a:defRPr/>
            </a:pPr>
            <a:r>
              <a:rPr lang="en-US" sz="1050">
                <a:solidFill>
                  <a:srgbClr val="000000"/>
                </a:solidFill>
                <a:latin typeface="Segoe UI"/>
              </a:rPr>
              <a:t>From the Microsoft 365 admin center:</a:t>
            </a:r>
          </a:p>
          <a:p>
            <a:pPr marL="171450" marR="0" lvl="0" indent="-171450" algn="l" defTabSz="932472" rtl="0" eaLnBrk="1" fontAlgn="base" latinLnBrk="0" hangingPunct="1">
              <a:lnSpc>
                <a:spcPct val="100000"/>
              </a:lnSpc>
              <a:spcBef>
                <a:spcPts val="400"/>
              </a:spcBef>
              <a:spcAft>
                <a:spcPct val="0"/>
              </a:spcAft>
              <a:buClrTx/>
              <a:buSzTx/>
              <a:buFont typeface="Arial" panose="020B0604020202020204" pitchFamily="34" charset="0"/>
              <a:buChar char="•"/>
              <a:tabLst/>
              <a:defRPr/>
            </a:pPr>
            <a:r>
              <a:rPr lang="en-US" sz="1050" b="1">
                <a:solidFill>
                  <a:srgbClr val="000000"/>
                </a:solidFill>
                <a:latin typeface="Segoe UI"/>
              </a:rPr>
              <a:t>Integrated apps &gt; Shared agent management</a:t>
            </a:r>
          </a:p>
          <a:p>
            <a:pPr marL="171450" marR="0" lvl="0" indent="-171450" algn="l" defTabSz="932472" rtl="0" eaLnBrk="1" fontAlgn="base" latinLnBrk="0" hangingPunct="1">
              <a:lnSpc>
                <a:spcPct val="100000"/>
              </a:lnSpc>
              <a:spcBef>
                <a:spcPts val="400"/>
              </a:spcBef>
              <a:spcAft>
                <a:spcPct val="0"/>
              </a:spcAft>
              <a:buClrTx/>
              <a:buSzTx/>
              <a:buFont typeface="Arial" panose="020B0604020202020204" pitchFamily="34" charset="0"/>
              <a:buChar char="•"/>
              <a:tabLst/>
              <a:defRPr/>
            </a:pPr>
            <a:r>
              <a:rPr lang="en-US" sz="1050" kern="0">
                <a:solidFill>
                  <a:srgbClr val="000000"/>
                </a:solidFill>
                <a:latin typeface="Segoe UI"/>
                <a:cs typeface="Segoe UI"/>
              </a:rPr>
              <a:t>In this menu, admins can make agents available to specific users, block or unblock agents for a whole tenant or specific users. Learn </a:t>
            </a:r>
            <a:r>
              <a:rPr lang="en-US" sz="1050" kern="0">
                <a:solidFill>
                  <a:srgbClr val="000000"/>
                </a:solidFill>
                <a:latin typeface="Segoe UI"/>
                <a:cs typeface="Segoe UI"/>
                <a:hlinkClick r:id="rId8"/>
              </a:rPr>
              <a:t>more</a:t>
            </a:r>
            <a:r>
              <a:rPr lang="en-US" sz="1050" kern="0">
                <a:solidFill>
                  <a:srgbClr val="000000"/>
                </a:solidFill>
                <a:latin typeface="Segoe UI"/>
                <a:cs typeface="Segoe UI"/>
              </a:rPr>
              <a:t>.</a:t>
            </a:r>
          </a:p>
        </p:txBody>
      </p:sp>
      <p:sp>
        <p:nvSpPr>
          <p:cNvPr id="20" name="Rectangle: Rounded Corners 33">
            <a:extLst>
              <a:ext uri="{FF2B5EF4-FFF2-40B4-BE49-F238E27FC236}">
                <a16:creationId xmlns:a16="http://schemas.microsoft.com/office/drawing/2014/main" id="{7EB8C9B0-0087-80CA-B49C-C55DAD023F94}"/>
              </a:ext>
              <a:ext uri="{C183D7F6-B498-43B3-948B-1728B52AA6E4}">
                <adec:decorative xmlns:adec="http://schemas.microsoft.com/office/drawing/2017/decorative" val="1"/>
              </a:ext>
            </a:extLst>
          </p:cNvPr>
          <p:cNvSpPr>
            <a:spLocks/>
          </p:cNvSpPr>
          <p:nvPr/>
        </p:nvSpPr>
        <p:spPr bwMode="auto">
          <a:xfrm>
            <a:off x="7733303" y="1413300"/>
            <a:ext cx="3776269" cy="5218004"/>
          </a:xfrm>
          <a:prstGeom prst="roundRect">
            <a:avLst>
              <a:gd name="adj" fmla="val 2503"/>
            </a:avLst>
          </a:prstGeom>
          <a:solidFill>
            <a:schemeClr val="bg1"/>
          </a:solidFill>
          <a:ln w="19050">
            <a:gradFill flip="none" rotWithShape="1">
              <a:gsLst>
                <a:gs pos="0">
                  <a:srgbClr val="C03BC4"/>
                </a:gs>
                <a:gs pos="100000">
                  <a:srgbClr val="0078D4"/>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21" name="Rectangle 20">
            <a:extLst>
              <a:ext uri="{FF2B5EF4-FFF2-40B4-BE49-F238E27FC236}">
                <a16:creationId xmlns:a16="http://schemas.microsoft.com/office/drawing/2014/main" id="{F82445CC-0BE3-E9DF-0CEB-C01D4233031A}"/>
              </a:ext>
            </a:extLst>
          </p:cNvPr>
          <p:cNvSpPr>
            <a:spLocks/>
          </p:cNvSpPr>
          <p:nvPr/>
        </p:nvSpPr>
        <p:spPr>
          <a:xfrm>
            <a:off x="7828993" y="1561772"/>
            <a:ext cx="3215138" cy="553998"/>
          </a:xfrm>
          <a:prstGeom prst="rect">
            <a:avLst/>
          </a:prstGeom>
          <a:no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742" rtl="0" eaLnBrk="1" fontAlgn="base" latinLnBrk="0" hangingPunct="1">
              <a:lnSpc>
                <a:spcPct val="100000"/>
              </a:lnSpc>
              <a:spcBef>
                <a:spcPct val="0"/>
              </a:spcBef>
              <a:spcAft>
                <a:spcPts val="0"/>
              </a:spcAft>
              <a:buClrTx/>
              <a:buSzTx/>
              <a:buFontTx/>
              <a:buNone/>
              <a:tabLst>
                <a:tab pos="1371655" algn="l"/>
              </a:tabLst>
              <a:defRPr/>
            </a:pPr>
            <a:r>
              <a:rPr kumimoji="0" lang="en-US" sz="1800" b="0" i="0" u="none" strike="noStrike" kern="1200" cap="none" spc="0" normalizeH="0" baseline="0" noProof="0">
                <a:ln w="3175">
                  <a:noFill/>
                </a:ln>
                <a:effectLst/>
                <a:uLnTx/>
                <a:uFillTx/>
                <a:latin typeface="Segoe UI Semibold"/>
                <a:ea typeface="+mn-ea"/>
                <a:cs typeface="+mn-cs"/>
              </a:rPr>
              <a:t>Monitor and govern agent usage</a:t>
            </a:r>
          </a:p>
        </p:txBody>
      </p:sp>
      <p:sp>
        <p:nvSpPr>
          <p:cNvPr id="76" name="Rectangle: Rounded Corners 75">
            <a:extLst>
              <a:ext uri="{FF2B5EF4-FFF2-40B4-BE49-F238E27FC236}">
                <a16:creationId xmlns:a16="http://schemas.microsoft.com/office/drawing/2014/main" id="{3970B322-65E6-AED6-DAB7-AC33DCB8049B}"/>
              </a:ext>
              <a:ext uri="{C183D7F6-B498-43B3-948B-1728B52AA6E4}">
                <adec:decorative xmlns:adec="http://schemas.microsoft.com/office/drawing/2017/decorative" val="1"/>
              </a:ext>
            </a:extLst>
          </p:cNvPr>
          <p:cNvSpPr/>
          <p:nvPr/>
        </p:nvSpPr>
        <p:spPr bwMode="auto">
          <a:xfrm>
            <a:off x="716783" y="2471064"/>
            <a:ext cx="640080" cy="45720"/>
          </a:xfrm>
          <a:prstGeom prst="roundRect">
            <a:avLst>
              <a:gd name="adj" fmla="val 50000"/>
            </a:avLst>
          </a:pr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Semibold"/>
              <a:ea typeface="+mn-ea"/>
              <a:cs typeface="+mn-cs"/>
            </a:endParaRPr>
          </a:p>
        </p:txBody>
      </p:sp>
      <p:sp>
        <p:nvSpPr>
          <p:cNvPr id="23" name="TextBox 22">
            <a:extLst>
              <a:ext uri="{FF2B5EF4-FFF2-40B4-BE49-F238E27FC236}">
                <a16:creationId xmlns:a16="http://schemas.microsoft.com/office/drawing/2014/main" id="{117E3B42-BCE2-30EB-E9BD-130C26198E5A}"/>
              </a:ext>
            </a:extLst>
          </p:cNvPr>
          <p:cNvSpPr txBox="1"/>
          <p:nvPr/>
        </p:nvSpPr>
        <p:spPr>
          <a:xfrm>
            <a:off x="467863" y="872077"/>
            <a:ext cx="568960" cy="523220"/>
          </a:xfrm>
          <a:prstGeom prst="rect">
            <a:avLst/>
          </a:prstGeom>
          <a:noFill/>
        </p:spPr>
        <p:txBody>
          <a:bodyPr wrap="square" rtlCol="0">
            <a:spAutoFit/>
          </a:bodyPr>
          <a:lstStyle/>
          <a:p>
            <a:pPr algn="ctr"/>
            <a:r>
              <a:rPr lang="en-US" sz="2800" b="1">
                <a:solidFill>
                  <a:schemeClr val="accent2"/>
                </a:solidFill>
              </a:rPr>
              <a:t>1</a:t>
            </a:r>
          </a:p>
        </p:txBody>
      </p:sp>
      <p:sp>
        <p:nvSpPr>
          <p:cNvPr id="24" name="TextBox 23">
            <a:extLst>
              <a:ext uri="{FF2B5EF4-FFF2-40B4-BE49-F238E27FC236}">
                <a16:creationId xmlns:a16="http://schemas.microsoft.com/office/drawing/2014/main" id="{9EC0F0C5-F6EB-B264-5C38-80217086DDB4}"/>
              </a:ext>
            </a:extLst>
          </p:cNvPr>
          <p:cNvSpPr txBox="1"/>
          <p:nvPr/>
        </p:nvSpPr>
        <p:spPr>
          <a:xfrm>
            <a:off x="4143665" y="872077"/>
            <a:ext cx="568960" cy="523220"/>
          </a:xfrm>
          <a:prstGeom prst="rect">
            <a:avLst/>
          </a:prstGeom>
          <a:noFill/>
        </p:spPr>
        <p:txBody>
          <a:bodyPr wrap="square" rtlCol="0">
            <a:spAutoFit/>
          </a:bodyPr>
          <a:lstStyle/>
          <a:p>
            <a:pPr algn="ctr"/>
            <a:r>
              <a:rPr lang="en-US" sz="2800" b="1">
                <a:solidFill>
                  <a:schemeClr val="accent2"/>
                </a:solidFill>
              </a:rPr>
              <a:t>2</a:t>
            </a:r>
          </a:p>
        </p:txBody>
      </p:sp>
      <p:sp>
        <p:nvSpPr>
          <p:cNvPr id="25" name="TextBox 24">
            <a:extLst>
              <a:ext uri="{FF2B5EF4-FFF2-40B4-BE49-F238E27FC236}">
                <a16:creationId xmlns:a16="http://schemas.microsoft.com/office/drawing/2014/main" id="{E90F9217-7A1B-843B-A5E9-11A83A86E849}"/>
              </a:ext>
            </a:extLst>
          </p:cNvPr>
          <p:cNvSpPr txBox="1"/>
          <p:nvPr/>
        </p:nvSpPr>
        <p:spPr>
          <a:xfrm>
            <a:off x="7675088" y="872077"/>
            <a:ext cx="568960" cy="523220"/>
          </a:xfrm>
          <a:prstGeom prst="rect">
            <a:avLst/>
          </a:prstGeom>
          <a:noFill/>
        </p:spPr>
        <p:txBody>
          <a:bodyPr wrap="square" rtlCol="0">
            <a:spAutoFit/>
          </a:bodyPr>
          <a:lstStyle/>
          <a:p>
            <a:pPr algn="ctr"/>
            <a:r>
              <a:rPr lang="en-US" sz="2800" b="1">
                <a:solidFill>
                  <a:schemeClr val="accent2"/>
                </a:solidFill>
              </a:rPr>
              <a:t>3</a:t>
            </a:r>
          </a:p>
        </p:txBody>
      </p:sp>
      <p:sp>
        <p:nvSpPr>
          <p:cNvPr id="26" name="Rectangle: Rounded Corners 25">
            <a:extLst>
              <a:ext uri="{FF2B5EF4-FFF2-40B4-BE49-F238E27FC236}">
                <a16:creationId xmlns:a16="http://schemas.microsoft.com/office/drawing/2014/main" id="{852582AC-3AA3-4D92-0FC4-0566272A722F}"/>
              </a:ext>
              <a:ext uri="{C183D7F6-B498-43B3-948B-1728B52AA6E4}">
                <adec:decorative xmlns:adec="http://schemas.microsoft.com/office/drawing/2017/decorative" val="1"/>
              </a:ext>
            </a:extLst>
          </p:cNvPr>
          <p:cNvSpPr/>
          <p:nvPr/>
        </p:nvSpPr>
        <p:spPr bwMode="auto">
          <a:xfrm>
            <a:off x="4278989" y="2453823"/>
            <a:ext cx="640080" cy="45720"/>
          </a:xfrm>
          <a:prstGeom prst="roundRect">
            <a:avLst>
              <a:gd name="adj" fmla="val 50000"/>
            </a:avLst>
          </a:pr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Semibold"/>
              <a:ea typeface="+mn-ea"/>
              <a:cs typeface="+mn-cs"/>
            </a:endParaRPr>
          </a:p>
        </p:txBody>
      </p:sp>
      <p:sp>
        <p:nvSpPr>
          <p:cNvPr id="27" name="Rectangle: Rounded Corners 26">
            <a:extLst>
              <a:ext uri="{FF2B5EF4-FFF2-40B4-BE49-F238E27FC236}">
                <a16:creationId xmlns:a16="http://schemas.microsoft.com/office/drawing/2014/main" id="{DF44816C-C2D4-DC75-3F01-70ADF305A461}"/>
              </a:ext>
              <a:ext uri="{C183D7F6-B498-43B3-948B-1728B52AA6E4}">
                <adec:decorative xmlns:adec="http://schemas.microsoft.com/office/drawing/2017/decorative" val="1"/>
              </a:ext>
            </a:extLst>
          </p:cNvPr>
          <p:cNvSpPr/>
          <p:nvPr/>
        </p:nvSpPr>
        <p:spPr bwMode="auto">
          <a:xfrm>
            <a:off x="7825322" y="2430963"/>
            <a:ext cx="640080" cy="45720"/>
          </a:xfrm>
          <a:prstGeom prst="roundRect">
            <a:avLst>
              <a:gd name="adj" fmla="val 50000"/>
            </a:avLst>
          </a:prstGeom>
          <a:gradFill flip="none" rotWithShape="1">
            <a:gsLst>
              <a:gs pos="100000">
                <a:srgbClr val="0078D4"/>
              </a:gs>
              <a:gs pos="0">
                <a:srgbClr val="C03BC4"/>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Semibold"/>
              <a:ea typeface="+mn-ea"/>
              <a:cs typeface="+mn-cs"/>
            </a:endParaRPr>
          </a:p>
        </p:txBody>
      </p:sp>
      <p:sp>
        <p:nvSpPr>
          <p:cNvPr id="3" name="Rectangle 2">
            <a:extLst>
              <a:ext uri="{FF2B5EF4-FFF2-40B4-BE49-F238E27FC236}">
                <a16:creationId xmlns:a16="http://schemas.microsoft.com/office/drawing/2014/main" id="{21063959-72A0-BA1F-B7C1-960850BD7FA1}"/>
              </a:ext>
            </a:extLst>
          </p:cNvPr>
          <p:cNvSpPr>
            <a:spLocks/>
          </p:cNvSpPr>
          <p:nvPr/>
        </p:nvSpPr>
        <p:spPr>
          <a:xfrm>
            <a:off x="7825322" y="2621438"/>
            <a:ext cx="2995537" cy="2739211"/>
          </a:xfrm>
          <a:prstGeom prst="rect">
            <a:avLst/>
          </a:prstGeom>
          <a:no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32472" fontAlgn="base">
              <a:spcAft>
                <a:spcPct val="0"/>
              </a:spcAft>
              <a:defRPr/>
            </a:pPr>
            <a:r>
              <a:rPr lang="en-US" sz="1100" b="1">
                <a:solidFill>
                  <a:srgbClr val="000000"/>
                </a:solidFill>
                <a:latin typeface="Segoe UI"/>
              </a:rPr>
              <a:t>Track Microsoft 365 Copilot and agent usage in your tenant:</a:t>
            </a:r>
          </a:p>
          <a:p>
            <a:pPr marL="0" marR="0" lvl="0" indent="0" algn="l" defTabSz="932472" rtl="0" eaLnBrk="1" fontAlgn="base" latinLnBrk="0" hangingPunct="1">
              <a:lnSpc>
                <a:spcPct val="100000"/>
              </a:lnSpc>
              <a:spcBef>
                <a:spcPts val="0"/>
              </a:spcBef>
              <a:spcAft>
                <a:spcPct val="0"/>
              </a:spcAft>
              <a:buClrTx/>
              <a:buSzTx/>
              <a:buFontTx/>
              <a:buNone/>
              <a:tabLst/>
              <a:defRPr/>
            </a:pPr>
            <a:r>
              <a:rPr kumimoji="0" lang="en-US" sz="1100" i="0" u="none" strike="noStrike" kern="0" cap="none" spc="0" normalizeH="0" baseline="0" noProof="0">
                <a:ln>
                  <a:noFill/>
                </a:ln>
                <a:solidFill>
                  <a:srgbClr val="000000"/>
                </a:solidFill>
                <a:effectLst/>
                <a:uLnTx/>
                <a:uFillTx/>
                <a:latin typeface="Segoe UI"/>
                <a:ea typeface="+mn-ea"/>
                <a:cs typeface="+mn-cs"/>
              </a:rPr>
              <a:t>In the </a:t>
            </a:r>
            <a:r>
              <a:rPr kumimoji="0" lang="en-US" sz="1100" i="0" u="none" strike="noStrike" kern="0" cap="none" spc="0" normalizeH="0" baseline="0" noProof="0">
                <a:ln>
                  <a:noFill/>
                </a:ln>
                <a:solidFill>
                  <a:srgbClr val="000000"/>
                </a:solidFill>
                <a:effectLst/>
                <a:uLnTx/>
                <a:uFillTx/>
                <a:latin typeface="Segoe UI"/>
                <a:ea typeface="+mn-ea"/>
                <a:cs typeface="+mn-cs"/>
                <a:hlinkClick r:id="rId4"/>
              </a:rPr>
              <a:t>Microsoft 365 admin center</a:t>
            </a:r>
            <a:r>
              <a:rPr kumimoji="0" lang="en-US" sz="1100" i="0" u="none" strike="noStrike" kern="0" cap="none" spc="0" normalizeH="0" baseline="0" noProof="0">
                <a:ln>
                  <a:noFill/>
                </a:ln>
                <a:solidFill>
                  <a:srgbClr val="000000"/>
                </a:solidFill>
                <a:effectLst/>
                <a:uLnTx/>
                <a:uFillTx/>
                <a:latin typeface="Segoe UI"/>
                <a:ea typeface="+mn-ea"/>
                <a:cs typeface="+mn-cs"/>
              </a:rPr>
              <a:t>:</a:t>
            </a:r>
          </a:p>
          <a:p>
            <a:pPr marL="171450" marR="0" lvl="0" indent="-171450" algn="l" defTabSz="932472"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100" b="0" i="0" u="none" strike="noStrike" kern="0" cap="none" spc="0" normalizeH="0" baseline="0" noProof="0">
                <a:ln>
                  <a:noFill/>
                </a:ln>
                <a:solidFill>
                  <a:srgbClr val="000000"/>
                </a:solidFill>
                <a:effectLst/>
                <a:uLnTx/>
                <a:uFillTx/>
                <a:latin typeface="Segoe UI"/>
                <a:ea typeface="+mn-ea"/>
                <a:cs typeface="+mn-cs"/>
              </a:rPr>
              <a:t>Reports &gt; Usage &gt; Microsoft 365 Copilot </a:t>
            </a:r>
          </a:p>
          <a:p>
            <a:pPr marR="0" lvl="0" indent="0" defTabSz="932472" fontAlgn="base">
              <a:lnSpc>
                <a:spcPct val="100000"/>
              </a:lnSpc>
              <a:spcBef>
                <a:spcPts val="0"/>
              </a:spcBef>
              <a:spcAft>
                <a:spcPct val="0"/>
              </a:spcAft>
              <a:buClrTx/>
              <a:buSzTx/>
              <a:buFontTx/>
              <a:buNone/>
              <a:tabLst/>
              <a:defRPr/>
            </a:pPr>
            <a:br>
              <a:rPr lang="en-US" sz="1100" kern="0">
                <a:solidFill>
                  <a:srgbClr val="000000"/>
                </a:solidFill>
                <a:latin typeface="Segoe UI"/>
              </a:rPr>
            </a:br>
            <a:r>
              <a:rPr lang="en-US" sz="1100" b="1">
                <a:solidFill>
                  <a:srgbClr val="000000"/>
                </a:solidFill>
                <a:latin typeface="Segoe UI"/>
              </a:rPr>
              <a:t>Review message consumption:</a:t>
            </a:r>
          </a:p>
          <a:p>
            <a:pPr marL="0" marR="0" lvl="0" indent="0" algn="l" defTabSz="932472" rtl="0" eaLnBrk="1" fontAlgn="base" latinLnBrk="0" hangingPunct="1">
              <a:lnSpc>
                <a:spcPct val="100000"/>
              </a:lnSpc>
              <a:spcBef>
                <a:spcPts val="0"/>
              </a:spcBef>
              <a:spcAft>
                <a:spcPct val="0"/>
              </a:spcAft>
              <a:buClrTx/>
              <a:buSzTx/>
              <a:buFontTx/>
              <a:buNone/>
              <a:tabLst/>
              <a:defRPr/>
            </a:pPr>
            <a:r>
              <a:rPr lang="en-US" sz="1100" kern="0">
                <a:solidFill>
                  <a:srgbClr val="000000"/>
                </a:solidFill>
                <a:latin typeface="Segoe UI"/>
              </a:rPr>
              <a:t>In the </a:t>
            </a:r>
            <a:r>
              <a:rPr lang="en-US" sz="1100" kern="0">
                <a:solidFill>
                  <a:srgbClr val="000000"/>
                </a:solidFill>
                <a:latin typeface="Segoe UI"/>
                <a:hlinkClick r:id="rId9"/>
              </a:rPr>
              <a:t>Power Platform admin center</a:t>
            </a:r>
            <a:r>
              <a:rPr lang="en-US" sz="1100" kern="0">
                <a:solidFill>
                  <a:srgbClr val="000000"/>
                </a:solidFill>
                <a:latin typeface="Segoe UI"/>
              </a:rPr>
              <a:t>:</a:t>
            </a:r>
          </a:p>
          <a:p>
            <a:pPr marL="171450" marR="0" lvl="0" indent="-171450" algn="l" defTabSz="932472" rtl="0" eaLnBrk="1" fontAlgn="base" latinLnBrk="0" hangingPunct="1">
              <a:lnSpc>
                <a:spcPct val="100000"/>
              </a:lnSpc>
              <a:spcBef>
                <a:spcPts val="0"/>
              </a:spcBef>
              <a:spcAft>
                <a:spcPct val="0"/>
              </a:spcAft>
              <a:buClrTx/>
              <a:buSzTx/>
              <a:buFont typeface="Arial" panose="020B0604020202020204" pitchFamily="34" charset="0"/>
              <a:buChar char="•"/>
              <a:tabLst/>
              <a:defRPr/>
            </a:pPr>
            <a:r>
              <a:rPr lang="en-US" sz="1000" kern="0">
                <a:solidFill>
                  <a:srgbClr val="000000"/>
                </a:solidFill>
                <a:latin typeface="Segoe UI"/>
              </a:rPr>
              <a:t>Licensing &gt; Copilot Studio</a:t>
            </a:r>
          </a:p>
          <a:p>
            <a:pPr marL="171450" marR="0" lvl="0" indent="-171450" algn="l" defTabSz="932472" rtl="0" eaLnBrk="1" fontAlgn="base" latinLnBrk="0" hangingPunct="1">
              <a:lnSpc>
                <a:spcPct val="100000"/>
              </a:lnSpc>
              <a:spcBef>
                <a:spcPts val="0"/>
              </a:spcBef>
              <a:spcAft>
                <a:spcPct val="0"/>
              </a:spcAft>
              <a:buClrTx/>
              <a:buSzTx/>
              <a:buFont typeface="Arial" panose="020B0604020202020204" pitchFamily="34" charset="0"/>
              <a:buChar char="•"/>
              <a:tabLst/>
              <a:defRPr/>
            </a:pPr>
            <a:r>
              <a:rPr lang="en-US" sz="1000" kern="0">
                <a:solidFill>
                  <a:srgbClr val="000000"/>
                </a:solidFill>
                <a:latin typeface="Segoe UI"/>
              </a:rPr>
              <a:t>Here, you can review message usage across both </a:t>
            </a:r>
            <a:r>
              <a:rPr lang="en-US" sz="1000" kern="0">
                <a:solidFill>
                  <a:srgbClr val="000000"/>
                </a:solidFill>
                <a:latin typeface="Segoe UI"/>
                <a:hlinkClick r:id="rId10"/>
              </a:rPr>
              <a:t>Pay-as-you-go and prepaid consumption</a:t>
            </a:r>
            <a:r>
              <a:rPr lang="en-US" sz="1000" kern="0">
                <a:solidFill>
                  <a:srgbClr val="000000"/>
                </a:solidFill>
                <a:latin typeface="Segoe UI"/>
              </a:rPr>
              <a:t>.</a:t>
            </a:r>
          </a:p>
          <a:p>
            <a:pPr marL="0" marR="0" lvl="0" indent="0" algn="l" defTabSz="932472" rtl="0" eaLnBrk="1" fontAlgn="base" latinLnBrk="0" hangingPunct="1">
              <a:lnSpc>
                <a:spcPct val="100000"/>
              </a:lnSpc>
              <a:spcBef>
                <a:spcPts val="0"/>
              </a:spcBef>
              <a:spcAft>
                <a:spcPct val="0"/>
              </a:spcAft>
              <a:buClrTx/>
              <a:buSzTx/>
              <a:buFontTx/>
              <a:buNone/>
              <a:tabLst/>
              <a:defRPr/>
            </a:pPr>
            <a:endParaRPr lang="en-US" sz="1000" kern="0">
              <a:solidFill>
                <a:srgbClr val="000000"/>
              </a:solidFill>
              <a:latin typeface="Segoe UI"/>
            </a:endParaRPr>
          </a:p>
          <a:p>
            <a:pPr defTabSz="932472" fontAlgn="base">
              <a:spcAft>
                <a:spcPct val="0"/>
              </a:spcAft>
              <a:defRPr/>
            </a:pPr>
            <a:r>
              <a:rPr lang="en-US" sz="1100" b="1">
                <a:solidFill>
                  <a:srgbClr val="000000"/>
                </a:solidFill>
                <a:latin typeface="Segoe UI"/>
              </a:rPr>
              <a:t>Manage and track costs:</a:t>
            </a:r>
          </a:p>
          <a:p>
            <a:pPr marL="0" marR="0" lvl="0" indent="0" algn="l" defTabSz="932472" rtl="0" eaLnBrk="1" fontAlgn="base" latinLnBrk="0" hangingPunct="1">
              <a:lnSpc>
                <a:spcPct val="100000"/>
              </a:lnSpc>
              <a:spcBef>
                <a:spcPts val="0"/>
              </a:spcBef>
              <a:spcAft>
                <a:spcPct val="0"/>
              </a:spcAft>
              <a:buClrTx/>
              <a:buSzTx/>
              <a:buFontTx/>
              <a:buNone/>
              <a:tabLst/>
              <a:defRPr/>
            </a:pPr>
            <a:r>
              <a:rPr lang="en-US" sz="1000" kern="0">
                <a:solidFill>
                  <a:srgbClr val="000000"/>
                </a:solidFill>
                <a:latin typeface="Segoe UI"/>
              </a:rPr>
              <a:t>In the </a:t>
            </a:r>
            <a:r>
              <a:rPr lang="en-US" sz="1000" kern="0">
                <a:solidFill>
                  <a:srgbClr val="000000"/>
                </a:solidFill>
                <a:latin typeface="Segoe UI"/>
                <a:hlinkClick r:id="rId3"/>
              </a:rPr>
              <a:t>Azure Portal</a:t>
            </a:r>
            <a:r>
              <a:rPr lang="en-US" sz="1000" kern="0">
                <a:solidFill>
                  <a:srgbClr val="000000"/>
                </a:solidFill>
                <a:latin typeface="Segoe UI"/>
              </a:rPr>
              <a:t>:</a:t>
            </a:r>
          </a:p>
          <a:p>
            <a:pPr marL="171450" marR="0" lvl="0" indent="-171450" algn="l" defTabSz="932472" rtl="0" eaLnBrk="1" fontAlgn="base" latinLnBrk="0" hangingPunct="1">
              <a:lnSpc>
                <a:spcPct val="100000"/>
              </a:lnSpc>
              <a:spcBef>
                <a:spcPts val="0"/>
              </a:spcBef>
              <a:spcAft>
                <a:spcPct val="0"/>
              </a:spcAft>
              <a:buClrTx/>
              <a:buSzTx/>
              <a:buFont typeface="Arial" panose="020B0604020202020204" pitchFamily="34" charset="0"/>
              <a:buChar char="•"/>
              <a:tabLst/>
              <a:defRPr/>
            </a:pPr>
            <a:r>
              <a:rPr lang="en-US" sz="1000" kern="0">
                <a:solidFill>
                  <a:srgbClr val="000000"/>
                </a:solidFill>
                <a:latin typeface="Segoe UI"/>
              </a:rPr>
              <a:t>Cost Management + Billing &gt; Reporting + analytics &gt; Cost analysis</a:t>
            </a:r>
          </a:p>
          <a:p>
            <a:pPr marL="171450" marR="0" lvl="0" indent="-171450" algn="l" defTabSz="932472" rtl="0" eaLnBrk="1" fontAlgn="base" latinLnBrk="0" hangingPunct="1">
              <a:lnSpc>
                <a:spcPct val="100000"/>
              </a:lnSpc>
              <a:spcBef>
                <a:spcPts val="0"/>
              </a:spcBef>
              <a:spcAft>
                <a:spcPct val="0"/>
              </a:spcAft>
              <a:buClrTx/>
              <a:buSzTx/>
              <a:buFont typeface="Arial" panose="020B0604020202020204" pitchFamily="34" charset="0"/>
              <a:buChar char="•"/>
              <a:tabLst/>
              <a:defRPr/>
            </a:pPr>
            <a:endParaRPr lang="en-US" sz="1000" kern="0">
              <a:solidFill>
                <a:srgbClr val="000000"/>
              </a:solidFill>
              <a:latin typeface="Segoe UI"/>
            </a:endParaRPr>
          </a:p>
          <a:p>
            <a:pPr marL="171450" marR="0" lvl="0" indent="-171450" algn="l" defTabSz="932472" rtl="0" eaLnBrk="1" fontAlgn="base" latinLnBrk="0" hangingPunct="1">
              <a:lnSpc>
                <a:spcPct val="100000"/>
              </a:lnSpc>
              <a:spcBef>
                <a:spcPts val="0"/>
              </a:spcBef>
              <a:spcAft>
                <a:spcPct val="0"/>
              </a:spcAft>
              <a:buClrTx/>
              <a:buSzTx/>
              <a:buFont typeface="Arial" panose="020B0604020202020204" pitchFamily="34" charset="0"/>
              <a:buChar char="•"/>
              <a:tabLst/>
              <a:defRPr/>
            </a:pPr>
            <a:endParaRPr lang="en-US" sz="1000" kern="0">
              <a:solidFill>
                <a:srgbClr val="000000"/>
              </a:solidFill>
              <a:latin typeface="Segoe UI"/>
            </a:endParaRPr>
          </a:p>
        </p:txBody>
      </p:sp>
    </p:spTree>
    <p:extLst>
      <p:ext uri="{BB962C8B-B14F-4D97-AF65-F5344CB8AC3E}">
        <p14:creationId xmlns:p14="http://schemas.microsoft.com/office/powerpoint/2010/main" val="374284965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1EDA-F695-880E-999C-1C6276E19E8A}"/>
              </a:ext>
            </a:extLst>
          </p:cNvPr>
          <p:cNvSpPr>
            <a:spLocks noGrp="1"/>
          </p:cNvSpPr>
          <p:nvPr>
            <p:ph type="title"/>
          </p:nvPr>
        </p:nvSpPr>
        <p:spPr>
          <a:xfrm>
            <a:off x="586740" y="457200"/>
            <a:ext cx="11018520" cy="443198"/>
          </a:xfrm>
        </p:spPr>
        <p:txBody>
          <a:bodyPr/>
          <a:lstStyle/>
          <a:p>
            <a:r>
              <a:rPr lang="en-US"/>
              <a:t>Add Knowledge Sources for Agents</a:t>
            </a:r>
          </a:p>
        </p:txBody>
      </p:sp>
      <p:sp>
        <p:nvSpPr>
          <p:cNvPr id="3" name="Slide Number Placeholder 2">
            <a:extLst>
              <a:ext uri="{FF2B5EF4-FFF2-40B4-BE49-F238E27FC236}">
                <a16:creationId xmlns:a16="http://schemas.microsoft.com/office/drawing/2014/main" id="{55DF8F85-FB01-76C4-D326-E6B59B5AA983}"/>
              </a:ext>
            </a:extLst>
          </p:cNvPr>
          <p:cNvSpPr>
            <a:spLocks noGrp="1"/>
          </p:cNvSpPr>
          <p:nvPr>
            <p:ph type="sldNum" sz="quarter" idx="4"/>
          </p:nvPr>
        </p:nvSpPr>
        <p:spPr/>
        <p:txBody>
          <a:bodyPr/>
          <a:lstStyle/>
          <a:p>
            <a:fld id="{CC0151E6-08A3-4246-B91A-F3551DAD1FF4}" type="slidenum">
              <a:rPr lang="en-IN" smtClean="0"/>
              <a:pPr/>
              <a:t>9</a:t>
            </a:fld>
            <a:endParaRPr lang="en-IN"/>
          </a:p>
        </p:txBody>
      </p:sp>
      <p:sp>
        <p:nvSpPr>
          <p:cNvPr id="6" name="Rectangle: Rounded Corners 33">
            <a:extLst>
              <a:ext uri="{FF2B5EF4-FFF2-40B4-BE49-F238E27FC236}">
                <a16:creationId xmlns:a16="http://schemas.microsoft.com/office/drawing/2014/main" id="{38E7D0C8-61E0-EDE5-63EF-F11EAF1F9C96}"/>
              </a:ext>
              <a:ext uri="{C183D7F6-B498-43B3-948B-1728B52AA6E4}">
                <adec:decorative xmlns:adec="http://schemas.microsoft.com/office/drawing/2017/decorative" val="1"/>
              </a:ext>
            </a:extLst>
          </p:cNvPr>
          <p:cNvSpPr>
            <a:spLocks/>
          </p:cNvSpPr>
          <p:nvPr/>
        </p:nvSpPr>
        <p:spPr bwMode="auto">
          <a:xfrm>
            <a:off x="586740" y="1072994"/>
            <a:ext cx="10281285" cy="443198"/>
          </a:xfrm>
          <a:prstGeom prst="roundRect">
            <a:avLst>
              <a:gd name="adj" fmla="val 2503"/>
            </a:avLst>
          </a:prstGeom>
          <a:solidFill>
            <a:schemeClr val="bg1"/>
          </a:solidFill>
          <a:ln w="19050">
            <a:gradFill flip="none" rotWithShape="1">
              <a:gsLst>
                <a:gs pos="0">
                  <a:srgbClr val="C03BC4"/>
                </a:gs>
                <a:gs pos="100000">
                  <a:srgbClr val="0078D4"/>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7" name="TextBox 6">
            <a:extLst>
              <a:ext uri="{FF2B5EF4-FFF2-40B4-BE49-F238E27FC236}">
                <a16:creationId xmlns:a16="http://schemas.microsoft.com/office/drawing/2014/main" id="{C35ACB74-17BC-8234-C2FA-FE747C9FA8C2}"/>
              </a:ext>
            </a:extLst>
          </p:cNvPr>
          <p:cNvSpPr txBox="1">
            <a:spLocks/>
          </p:cNvSpPr>
          <p:nvPr/>
        </p:nvSpPr>
        <p:spPr>
          <a:xfrm>
            <a:off x="669225" y="1186871"/>
            <a:ext cx="10122600" cy="215444"/>
          </a:xfrm>
          <a:prstGeom prst="rect">
            <a:avLst/>
          </a:prstGeom>
          <a:noFill/>
        </p:spPr>
        <p:txBody>
          <a:bodyPr wrap="square" lIns="0" tIns="0" rIns="0" bIns="0" anchor="t">
            <a:spAutoFit/>
          </a:bodyPr>
          <a:lstStyle/>
          <a:p>
            <a:pPr marL="0" marR="0" lvl="0" indent="0" defTabSz="914400" rtl="0" eaLnBrk="1" fontAlgn="auto" latinLnBrk="0" hangingPunct="1">
              <a:lnSpc>
                <a:spcPct val="100000"/>
              </a:lnSpc>
              <a:spcBef>
                <a:spcPts val="0"/>
              </a:spcBef>
              <a:spcAft>
                <a:spcPts val="1200"/>
              </a:spcAft>
              <a:buClrTx/>
              <a:buSzTx/>
              <a:buFontTx/>
              <a:buNone/>
              <a:tabLst/>
              <a:defRPr/>
            </a:pPr>
            <a:r>
              <a:rPr lang="en-US" sz="1400">
                <a:solidFill>
                  <a:srgbClr val="000000"/>
                </a:solidFill>
              </a:rPr>
              <a:t>For an agent to access external data sources, you first need to enable access as an IT admin through Microsoft Graph connectors. </a:t>
            </a:r>
            <a:endParaRPr kumimoji="0" lang="en-US" sz="1400" b="0" i="0" u="none" strike="noStrike" kern="1200" cap="none" spc="0" normalizeH="0" baseline="0" noProof="0">
              <a:ln>
                <a:noFill/>
              </a:ln>
              <a:solidFill>
                <a:srgbClr val="000000"/>
              </a:solidFill>
              <a:effectLst/>
              <a:uLnTx/>
              <a:uFillTx/>
              <a:ea typeface="+mn-ea"/>
              <a:cs typeface="+mn-cs"/>
            </a:endParaRPr>
          </a:p>
        </p:txBody>
      </p:sp>
      <p:sp>
        <p:nvSpPr>
          <p:cNvPr id="8" name="TextBox 7">
            <a:extLst>
              <a:ext uri="{FF2B5EF4-FFF2-40B4-BE49-F238E27FC236}">
                <a16:creationId xmlns:a16="http://schemas.microsoft.com/office/drawing/2014/main" id="{59547A61-BAE2-6772-223A-A76BEDAA9DB7}"/>
              </a:ext>
            </a:extLst>
          </p:cNvPr>
          <p:cNvSpPr txBox="1"/>
          <p:nvPr/>
        </p:nvSpPr>
        <p:spPr>
          <a:xfrm>
            <a:off x="-84520" y="1853152"/>
            <a:ext cx="568960" cy="523220"/>
          </a:xfrm>
          <a:prstGeom prst="rect">
            <a:avLst/>
          </a:prstGeom>
          <a:noFill/>
        </p:spPr>
        <p:txBody>
          <a:bodyPr wrap="square" rtlCol="0">
            <a:spAutoFit/>
          </a:bodyPr>
          <a:lstStyle/>
          <a:p>
            <a:pPr algn="ctr"/>
            <a:r>
              <a:rPr lang="en-US" sz="2800" b="1">
                <a:solidFill>
                  <a:schemeClr val="accent2"/>
                </a:solidFill>
              </a:rPr>
              <a:t>1</a:t>
            </a:r>
          </a:p>
        </p:txBody>
      </p:sp>
      <p:sp>
        <p:nvSpPr>
          <p:cNvPr id="9" name="TextBox 8">
            <a:extLst>
              <a:ext uri="{FF2B5EF4-FFF2-40B4-BE49-F238E27FC236}">
                <a16:creationId xmlns:a16="http://schemas.microsoft.com/office/drawing/2014/main" id="{60956EA2-E745-B89A-E27A-093C1B945119}"/>
              </a:ext>
            </a:extLst>
          </p:cNvPr>
          <p:cNvSpPr txBox="1">
            <a:spLocks/>
          </p:cNvSpPr>
          <p:nvPr/>
        </p:nvSpPr>
        <p:spPr>
          <a:xfrm>
            <a:off x="478724" y="2007040"/>
            <a:ext cx="3026475" cy="584775"/>
          </a:xfrm>
          <a:prstGeom prst="rect">
            <a:avLst/>
          </a:prstGeom>
          <a:noFill/>
        </p:spPr>
        <p:txBody>
          <a:bodyPr wrap="square" lIns="0" tIns="0" rIns="0" bIns="0" anchor="t">
            <a:spAutoFit/>
          </a:bodyPr>
          <a:lstStyle/>
          <a:p>
            <a:pPr marL="0" marR="0" lvl="0" indent="0" defTabSz="914400" rtl="0" eaLnBrk="1" fontAlgn="auto" latinLnBrk="0" hangingPunct="1">
              <a:lnSpc>
                <a:spcPct val="100000"/>
              </a:lnSpc>
              <a:spcBef>
                <a:spcPts val="0"/>
              </a:spcBef>
              <a:spcAft>
                <a:spcPts val="1200"/>
              </a:spcAft>
              <a:buClrTx/>
              <a:buSzTx/>
              <a:buFontTx/>
              <a:buNone/>
              <a:tabLst/>
              <a:defRPr/>
            </a:pPr>
            <a:r>
              <a:rPr lang="en-US" sz="1400" b="1">
                <a:solidFill>
                  <a:srgbClr val="000000"/>
                </a:solidFill>
              </a:rPr>
              <a:t>Add a Microsoft Graph connector:</a:t>
            </a:r>
          </a:p>
          <a:p>
            <a:pPr marL="0" marR="0" lvl="0" indent="0" defTabSz="914400" rtl="0" eaLnBrk="1" fontAlgn="auto" latinLnBrk="0" hangingPunct="1">
              <a:lnSpc>
                <a:spcPct val="100000"/>
              </a:lnSpc>
              <a:spcBef>
                <a:spcPts val="0"/>
              </a:spcBef>
              <a:spcAft>
                <a:spcPts val="1200"/>
              </a:spcAft>
              <a:buClrTx/>
              <a:buSzTx/>
              <a:buFontTx/>
              <a:buNone/>
              <a:tabLst/>
              <a:defRPr/>
            </a:pPr>
            <a:endParaRPr kumimoji="0" lang="en-US" sz="1400" b="1" i="0" u="none" strike="noStrike" kern="1200" cap="none" spc="0" normalizeH="0" baseline="0" noProof="0">
              <a:ln>
                <a:noFill/>
              </a:ln>
              <a:solidFill>
                <a:srgbClr val="000000"/>
              </a:solidFill>
              <a:effectLst/>
              <a:uLnTx/>
              <a:uFillTx/>
              <a:ea typeface="+mn-ea"/>
              <a:cs typeface="+mn-cs"/>
            </a:endParaRPr>
          </a:p>
        </p:txBody>
      </p:sp>
      <p:pic>
        <p:nvPicPr>
          <p:cNvPr id="1028" name="Picture 4" descr="Data sources available include: ADLS Gen2, Enterprise websites, Microsoft SQL server, Azure SQL, Oracle SQL database, ServiceNow Knowledge, ServiceNow Catalog, File share, Azure DevOps, and MediaWiki.">
            <a:extLst>
              <a:ext uri="{FF2B5EF4-FFF2-40B4-BE49-F238E27FC236}">
                <a16:creationId xmlns:a16="http://schemas.microsoft.com/office/drawing/2014/main" id="{0CEAEA49-0022-7C9D-5085-D53C9EAF04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 y="2299427"/>
            <a:ext cx="3871912" cy="271079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F7AD446-44DB-D48F-3E88-AE9C27739579}"/>
              </a:ext>
            </a:extLst>
          </p:cNvPr>
          <p:cNvSpPr txBox="1">
            <a:spLocks/>
          </p:cNvSpPr>
          <p:nvPr/>
        </p:nvSpPr>
        <p:spPr>
          <a:xfrm>
            <a:off x="554925" y="5079357"/>
            <a:ext cx="3713227" cy="830997"/>
          </a:xfrm>
          <a:prstGeom prst="rect">
            <a:avLst/>
          </a:prstGeom>
          <a:noFill/>
        </p:spPr>
        <p:txBody>
          <a:bodyPr wrap="square" lIns="0" tIns="0" rIns="0" bIns="0" anchor="t">
            <a:spAutoFit/>
          </a:bodyPr>
          <a:lstStyle/>
          <a:p>
            <a:pPr marL="0" marR="0" lvl="0" indent="0" defTabSz="914400" rtl="0" eaLnBrk="1" fontAlgn="auto" latinLnBrk="0" hangingPunct="1">
              <a:lnSpc>
                <a:spcPct val="100000"/>
              </a:lnSpc>
              <a:spcBef>
                <a:spcPts val="0"/>
              </a:spcBef>
              <a:spcAft>
                <a:spcPts val="1200"/>
              </a:spcAft>
              <a:buClrTx/>
              <a:buSzTx/>
              <a:buFontTx/>
              <a:buNone/>
              <a:tabLst/>
              <a:defRPr/>
            </a:pPr>
            <a:r>
              <a:rPr lang="en-US" sz="1100">
                <a:solidFill>
                  <a:srgbClr val="000000"/>
                </a:solidFill>
              </a:rPr>
              <a:t>In the Microsoft 365 admin center, </a:t>
            </a:r>
            <a:r>
              <a:rPr lang="en-US" sz="1100" b="1">
                <a:solidFill>
                  <a:srgbClr val="000000"/>
                </a:solidFill>
              </a:rPr>
              <a:t>Search &amp; Intelligence</a:t>
            </a:r>
            <a:r>
              <a:rPr lang="en-US" sz="1100">
                <a:solidFill>
                  <a:srgbClr val="000000"/>
                </a:solidFill>
              </a:rPr>
              <a:t> </a:t>
            </a:r>
            <a:r>
              <a:rPr lang="en-US" sz="1100" b="1">
                <a:solidFill>
                  <a:srgbClr val="000000"/>
                </a:solidFill>
              </a:rPr>
              <a:t>&gt;Data sources &gt;Add Connection </a:t>
            </a:r>
            <a:r>
              <a:rPr lang="en-US" sz="1100">
                <a:solidFill>
                  <a:srgbClr val="000000"/>
                </a:solidFill>
              </a:rPr>
              <a:t>and choose from the list of available connectors.</a:t>
            </a:r>
          </a:p>
          <a:p>
            <a:pPr marL="0" marR="0" lvl="0" indent="0" defTabSz="914400" rtl="0" eaLnBrk="1" fontAlgn="auto" latinLnBrk="0" hangingPunct="1">
              <a:lnSpc>
                <a:spcPct val="100000"/>
              </a:lnSpc>
              <a:spcBef>
                <a:spcPts val="0"/>
              </a:spcBef>
              <a:spcAft>
                <a:spcPts val="1200"/>
              </a:spcAft>
              <a:buClrTx/>
              <a:buSzTx/>
              <a:buFontTx/>
              <a:buNone/>
              <a:tabLst/>
              <a:defRPr/>
            </a:pPr>
            <a:r>
              <a:rPr lang="en-US" sz="1100">
                <a:solidFill>
                  <a:srgbClr val="000000"/>
                </a:solidFill>
              </a:rPr>
              <a:t>You can view the full catalog of connectors </a:t>
            </a:r>
            <a:r>
              <a:rPr lang="en-US" sz="1100">
                <a:solidFill>
                  <a:srgbClr val="000000"/>
                </a:solidFill>
                <a:hlinkClick r:id="rId3"/>
              </a:rPr>
              <a:t>here</a:t>
            </a:r>
            <a:r>
              <a:rPr lang="en-US" sz="1100">
                <a:solidFill>
                  <a:srgbClr val="000000"/>
                </a:solidFill>
              </a:rPr>
              <a:t>.</a:t>
            </a:r>
          </a:p>
        </p:txBody>
      </p:sp>
      <p:sp>
        <p:nvSpPr>
          <p:cNvPr id="11" name="TextBox 10">
            <a:extLst>
              <a:ext uri="{FF2B5EF4-FFF2-40B4-BE49-F238E27FC236}">
                <a16:creationId xmlns:a16="http://schemas.microsoft.com/office/drawing/2014/main" id="{84632A41-B82F-314B-3154-1C0A5C2DC42F}"/>
              </a:ext>
            </a:extLst>
          </p:cNvPr>
          <p:cNvSpPr txBox="1"/>
          <p:nvPr/>
        </p:nvSpPr>
        <p:spPr>
          <a:xfrm>
            <a:off x="4268152" y="1893163"/>
            <a:ext cx="568960" cy="523220"/>
          </a:xfrm>
          <a:prstGeom prst="rect">
            <a:avLst/>
          </a:prstGeom>
          <a:noFill/>
        </p:spPr>
        <p:txBody>
          <a:bodyPr wrap="square" rtlCol="0">
            <a:spAutoFit/>
          </a:bodyPr>
          <a:lstStyle/>
          <a:p>
            <a:pPr algn="ctr"/>
            <a:r>
              <a:rPr lang="en-US" sz="2800" b="1">
                <a:solidFill>
                  <a:schemeClr val="accent2"/>
                </a:solidFill>
              </a:rPr>
              <a:t>2</a:t>
            </a:r>
          </a:p>
        </p:txBody>
      </p:sp>
      <p:sp>
        <p:nvSpPr>
          <p:cNvPr id="12" name="TextBox 11">
            <a:extLst>
              <a:ext uri="{FF2B5EF4-FFF2-40B4-BE49-F238E27FC236}">
                <a16:creationId xmlns:a16="http://schemas.microsoft.com/office/drawing/2014/main" id="{E9957D05-FD61-5BED-9C3B-BFFC7AA020DA}"/>
              </a:ext>
            </a:extLst>
          </p:cNvPr>
          <p:cNvSpPr txBox="1">
            <a:spLocks/>
          </p:cNvSpPr>
          <p:nvPr/>
        </p:nvSpPr>
        <p:spPr>
          <a:xfrm>
            <a:off x="4837112" y="2003053"/>
            <a:ext cx="3026475" cy="584775"/>
          </a:xfrm>
          <a:prstGeom prst="rect">
            <a:avLst/>
          </a:prstGeom>
          <a:noFill/>
        </p:spPr>
        <p:txBody>
          <a:bodyPr wrap="square" lIns="0" tIns="0" rIns="0" bIns="0" anchor="t">
            <a:spAutoFit/>
          </a:bodyPr>
          <a:lstStyle/>
          <a:p>
            <a:pPr marL="0" marR="0" lvl="0" indent="0" defTabSz="914400" rtl="0" eaLnBrk="1" fontAlgn="auto" latinLnBrk="0" hangingPunct="1">
              <a:lnSpc>
                <a:spcPct val="100000"/>
              </a:lnSpc>
              <a:spcBef>
                <a:spcPts val="0"/>
              </a:spcBef>
              <a:spcAft>
                <a:spcPts val="1200"/>
              </a:spcAft>
              <a:buClrTx/>
              <a:buSzTx/>
              <a:buFontTx/>
              <a:buNone/>
              <a:tabLst/>
              <a:defRPr/>
            </a:pPr>
            <a:r>
              <a:rPr lang="en-US" sz="1400" b="1">
                <a:solidFill>
                  <a:srgbClr val="000000"/>
                </a:solidFill>
              </a:rPr>
              <a:t>Add a Microsoft Graph connector:</a:t>
            </a:r>
          </a:p>
          <a:p>
            <a:pPr marL="0" marR="0" lvl="0" indent="0" defTabSz="914400" rtl="0" eaLnBrk="1" fontAlgn="auto" latinLnBrk="0" hangingPunct="1">
              <a:lnSpc>
                <a:spcPct val="100000"/>
              </a:lnSpc>
              <a:spcBef>
                <a:spcPts val="0"/>
              </a:spcBef>
              <a:spcAft>
                <a:spcPts val="1200"/>
              </a:spcAft>
              <a:buClrTx/>
              <a:buSzTx/>
              <a:buFontTx/>
              <a:buNone/>
              <a:tabLst/>
              <a:defRPr/>
            </a:pPr>
            <a:endParaRPr kumimoji="0" lang="en-US" sz="1400" b="1" i="0" u="none" strike="noStrike" kern="1200" cap="none" spc="0" normalizeH="0" baseline="0" noProof="0">
              <a:ln>
                <a:noFill/>
              </a:ln>
              <a:solidFill>
                <a:srgbClr val="000000"/>
              </a:solidFill>
              <a:effectLst/>
              <a:uLnTx/>
              <a:uFillTx/>
              <a:ea typeface="+mn-ea"/>
              <a:cs typeface="+mn-cs"/>
            </a:endParaRPr>
          </a:p>
        </p:txBody>
      </p:sp>
      <p:pic>
        <p:nvPicPr>
          <p:cNvPr id="1030" name="Picture 6" descr="Screenshot that shows Connection creation screen for ServiceNow Knowledge Microsoft Graph connector.">
            <a:extLst>
              <a:ext uri="{FF2B5EF4-FFF2-40B4-BE49-F238E27FC236}">
                <a16:creationId xmlns:a16="http://schemas.microsoft.com/office/drawing/2014/main" id="{46836A69-ACB7-003B-9912-34ECC13CB7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8459" y="2530260"/>
            <a:ext cx="3733892" cy="209448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6E04E2D-CEC8-A098-2AAF-49928FF08CCC}"/>
              </a:ext>
            </a:extLst>
          </p:cNvPr>
          <p:cNvSpPr txBox="1">
            <a:spLocks/>
          </p:cNvSpPr>
          <p:nvPr/>
        </p:nvSpPr>
        <p:spPr>
          <a:xfrm>
            <a:off x="4655182" y="5079357"/>
            <a:ext cx="3713227" cy="661720"/>
          </a:xfrm>
          <a:prstGeom prst="rect">
            <a:avLst/>
          </a:prstGeom>
          <a:noFill/>
        </p:spPr>
        <p:txBody>
          <a:bodyPr wrap="square" lIns="0" tIns="0" rIns="0" bIns="0" anchor="t">
            <a:spAutoFit/>
          </a:bodyPr>
          <a:lstStyle/>
          <a:p>
            <a:pPr marL="0" marR="0" lvl="0" indent="0" defTabSz="914400" rtl="0" eaLnBrk="1" fontAlgn="auto" latinLnBrk="0" hangingPunct="1">
              <a:lnSpc>
                <a:spcPct val="100000"/>
              </a:lnSpc>
              <a:spcBef>
                <a:spcPts val="0"/>
              </a:spcBef>
              <a:spcAft>
                <a:spcPts val="1200"/>
              </a:spcAft>
              <a:buClrTx/>
              <a:buSzTx/>
              <a:buFontTx/>
              <a:buNone/>
              <a:tabLst/>
              <a:defRPr/>
            </a:pPr>
            <a:r>
              <a:rPr lang="en-US" sz="1100">
                <a:solidFill>
                  <a:srgbClr val="000000"/>
                </a:solidFill>
              </a:rPr>
              <a:t>Fill out the relevant details to establish the connection. </a:t>
            </a:r>
          </a:p>
          <a:p>
            <a:pPr marL="0" marR="0" lvl="0" indent="0" defTabSz="914400" rtl="0" eaLnBrk="1" fontAlgn="auto" latinLnBrk="0" hangingPunct="1">
              <a:lnSpc>
                <a:spcPct val="100000"/>
              </a:lnSpc>
              <a:spcBef>
                <a:spcPts val="0"/>
              </a:spcBef>
              <a:spcAft>
                <a:spcPts val="1200"/>
              </a:spcAft>
              <a:buClrTx/>
              <a:buSzTx/>
              <a:buFontTx/>
              <a:buNone/>
              <a:tabLst/>
              <a:defRPr/>
            </a:pPr>
            <a:r>
              <a:rPr lang="en-US" sz="1100">
                <a:solidFill>
                  <a:srgbClr val="000000"/>
                </a:solidFill>
              </a:rPr>
              <a:t>You can also choose to initially rollout the connector to only a subset of your users. </a:t>
            </a:r>
          </a:p>
        </p:txBody>
      </p:sp>
      <p:sp>
        <p:nvSpPr>
          <p:cNvPr id="14" name="TextBox 13">
            <a:extLst>
              <a:ext uri="{FF2B5EF4-FFF2-40B4-BE49-F238E27FC236}">
                <a16:creationId xmlns:a16="http://schemas.microsoft.com/office/drawing/2014/main" id="{586A1801-0F49-584A-CB36-DF649C38333B}"/>
              </a:ext>
            </a:extLst>
          </p:cNvPr>
          <p:cNvSpPr txBox="1"/>
          <p:nvPr/>
        </p:nvSpPr>
        <p:spPr>
          <a:xfrm>
            <a:off x="8117841" y="1870250"/>
            <a:ext cx="568960" cy="523220"/>
          </a:xfrm>
          <a:prstGeom prst="rect">
            <a:avLst/>
          </a:prstGeom>
          <a:noFill/>
        </p:spPr>
        <p:txBody>
          <a:bodyPr wrap="square" rtlCol="0">
            <a:spAutoFit/>
          </a:bodyPr>
          <a:lstStyle/>
          <a:p>
            <a:pPr algn="ctr"/>
            <a:r>
              <a:rPr lang="en-US" sz="2800" b="1">
                <a:solidFill>
                  <a:schemeClr val="accent2"/>
                </a:solidFill>
              </a:rPr>
              <a:t>3</a:t>
            </a:r>
          </a:p>
        </p:txBody>
      </p:sp>
      <p:sp>
        <p:nvSpPr>
          <p:cNvPr id="15" name="TextBox 14">
            <a:extLst>
              <a:ext uri="{FF2B5EF4-FFF2-40B4-BE49-F238E27FC236}">
                <a16:creationId xmlns:a16="http://schemas.microsoft.com/office/drawing/2014/main" id="{68C49B1E-6402-A44C-063E-03ACBA98A99F}"/>
              </a:ext>
            </a:extLst>
          </p:cNvPr>
          <p:cNvSpPr txBox="1">
            <a:spLocks/>
          </p:cNvSpPr>
          <p:nvPr/>
        </p:nvSpPr>
        <p:spPr>
          <a:xfrm>
            <a:off x="8686801" y="1980140"/>
            <a:ext cx="3026475" cy="584775"/>
          </a:xfrm>
          <a:prstGeom prst="rect">
            <a:avLst/>
          </a:prstGeom>
          <a:noFill/>
        </p:spPr>
        <p:txBody>
          <a:bodyPr wrap="square" lIns="0" tIns="0" rIns="0" bIns="0" anchor="t">
            <a:spAutoFit/>
          </a:bodyPr>
          <a:lstStyle/>
          <a:p>
            <a:pPr marL="0" marR="0" lvl="0" indent="0" defTabSz="914400" rtl="0" eaLnBrk="1" fontAlgn="auto" latinLnBrk="0" hangingPunct="1">
              <a:lnSpc>
                <a:spcPct val="100000"/>
              </a:lnSpc>
              <a:spcBef>
                <a:spcPts val="0"/>
              </a:spcBef>
              <a:spcAft>
                <a:spcPts val="1200"/>
              </a:spcAft>
              <a:buClrTx/>
              <a:buSzTx/>
              <a:buFontTx/>
              <a:buNone/>
              <a:tabLst/>
              <a:defRPr/>
            </a:pPr>
            <a:r>
              <a:rPr lang="en-US" sz="1400" b="1">
                <a:solidFill>
                  <a:srgbClr val="000000"/>
                </a:solidFill>
              </a:rPr>
              <a:t>Complete creation:</a:t>
            </a:r>
          </a:p>
          <a:p>
            <a:pPr marL="0" marR="0" lvl="0" indent="0" defTabSz="914400" rtl="0" eaLnBrk="1" fontAlgn="auto" latinLnBrk="0" hangingPunct="1">
              <a:lnSpc>
                <a:spcPct val="100000"/>
              </a:lnSpc>
              <a:spcBef>
                <a:spcPts val="0"/>
              </a:spcBef>
              <a:spcAft>
                <a:spcPts val="1200"/>
              </a:spcAft>
              <a:buClrTx/>
              <a:buSzTx/>
              <a:buFontTx/>
              <a:buNone/>
              <a:tabLst/>
              <a:defRPr/>
            </a:pPr>
            <a:endParaRPr kumimoji="0" lang="en-US" sz="1400" b="1" i="0" u="none" strike="noStrike" kern="1200" cap="none" spc="0" normalizeH="0" baseline="0" noProof="0">
              <a:ln>
                <a:noFill/>
              </a:ln>
              <a:solidFill>
                <a:srgbClr val="000000"/>
              </a:solidFill>
              <a:effectLst/>
              <a:uLnTx/>
              <a:uFillTx/>
              <a:ea typeface="+mn-ea"/>
              <a:cs typeface="+mn-cs"/>
            </a:endParaRPr>
          </a:p>
        </p:txBody>
      </p:sp>
      <p:sp>
        <p:nvSpPr>
          <p:cNvPr id="17" name="TextBox 16">
            <a:extLst>
              <a:ext uri="{FF2B5EF4-FFF2-40B4-BE49-F238E27FC236}">
                <a16:creationId xmlns:a16="http://schemas.microsoft.com/office/drawing/2014/main" id="{A441047C-6DB4-A653-E6BE-D3F4278E5C0B}"/>
              </a:ext>
            </a:extLst>
          </p:cNvPr>
          <p:cNvSpPr txBox="1">
            <a:spLocks/>
          </p:cNvSpPr>
          <p:nvPr/>
        </p:nvSpPr>
        <p:spPr>
          <a:xfrm>
            <a:off x="8834875" y="4960850"/>
            <a:ext cx="3713227" cy="661720"/>
          </a:xfrm>
          <a:prstGeom prst="rect">
            <a:avLst/>
          </a:prstGeom>
          <a:noFill/>
        </p:spPr>
        <p:txBody>
          <a:bodyPr wrap="square" lIns="0" tIns="0" rIns="0" bIns="0" anchor="t">
            <a:spAutoFit/>
          </a:bodyPr>
          <a:lstStyle/>
          <a:p>
            <a:pPr marL="0" marR="0" lvl="0" indent="0" defTabSz="914400" rtl="0" eaLnBrk="1" fontAlgn="auto" latinLnBrk="0" hangingPunct="1">
              <a:lnSpc>
                <a:spcPct val="100000"/>
              </a:lnSpc>
              <a:spcBef>
                <a:spcPts val="0"/>
              </a:spcBef>
              <a:spcAft>
                <a:spcPts val="1200"/>
              </a:spcAft>
              <a:buClrTx/>
              <a:buSzTx/>
              <a:buFontTx/>
              <a:buNone/>
              <a:tabLst/>
              <a:defRPr/>
            </a:pPr>
            <a:r>
              <a:rPr lang="en-US" sz="1100">
                <a:solidFill>
                  <a:srgbClr val="000000"/>
                </a:solidFill>
              </a:rPr>
              <a:t>Fill out the relevant details to establish the connection. </a:t>
            </a:r>
          </a:p>
          <a:p>
            <a:pPr marL="0" marR="0" lvl="0" indent="0" defTabSz="914400" rtl="0" eaLnBrk="1" fontAlgn="auto" latinLnBrk="0" hangingPunct="1">
              <a:lnSpc>
                <a:spcPct val="100000"/>
              </a:lnSpc>
              <a:spcBef>
                <a:spcPts val="0"/>
              </a:spcBef>
              <a:spcAft>
                <a:spcPts val="1200"/>
              </a:spcAft>
              <a:buClrTx/>
              <a:buSzTx/>
              <a:buFontTx/>
              <a:buNone/>
              <a:tabLst/>
              <a:defRPr/>
            </a:pPr>
            <a:r>
              <a:rPr lang="en-US" sz="1100">
                <a:solidFill>
                  <a:srgbClr val="000000"/>
                </a:solidFill>
              </a:rPr>
              <a:t>You can also choose to initially rollout the connector to only a subset of your users. </a:t>
            </a:r>
          </a:p>
        </p:txBody>
      </p:sp>
      <p:pic>
        <p:nvPicPr>
          <p:cNvPr id="1032" name="Picture 8" descr="Screenshot that shows success screen once Microsoft Graph connector is created.">
            <a:extLst>
              <a:ext uri="{FF2B5EF4-FFF2-40B4-BE49-F238E27FC236}">
                <a16:creationId xmlns:a16="http://schemas.microsoft.com/office/drawing/2014/main" id="{65709289-DAAF-D2CA-FDBB-DD9FA88673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31781" y="2530260"/>
            <a:ext cx="3733892" cy="2094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6554247"/>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2_Updated Copilot Theme_010524">
  <a:themeElements>
    <a:clrScheme name="Copilot - 12/23">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8661C5"/>
      </a:hlink>
      <a:folHlink>
        <a:srgbClr val="8661C5"/>
      </a:folHlink>
    </a:clrScheme>
    <a:fontScheme name="Segoe UI">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pdated Copilot Theme_010524" id="{69AC8C09-3441-437D-B814-A5AD62159AFF}" vid="{F9173944-3179-464E-8E53-E39D2E2B50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9F5BF04D09820409158EB6CABF13CA3" ma:contentTypeVersion="13" ma:contentTypeDescription="Create a new document." ma:contentTypeScope="" ma:versionID="7e6f60317fadf8cd16a4db818ecbb2ac">
  <xsd:schema xmlns:xsd="http://www.w3.org/2001/XMLSchema" xmlns:xs="http://www.w3.org/2001/XMLSchema" xmlns:p="http://schemas.microsoft.com/office/2006/metadata/properties" xmlns:ns1="http://schemas.microsoft.com/sharepoint/v3" xmlns:ns2="7b674952-e49b-4ee9-a364-998c50e5b9b3" xmlns:ns3="0a13d439-ae06-4996-94c0-ea977f535766" targetNamespace="http://schemas.microsoft.com/office/2006/metadata/properties" ma:root="true" ma:fieldsID="706cf4e1273356168c5740d340c41c94" ns1:_="" ns2:_="" ns3:_="">
    <xsd:import namespace="http://schemas.microsoft.com/sharepoint/v3"/>
    <xsd:import namespace="7b674952-e49b-4ee9-a364-998c50e5b9b3"/>
    <xsd:import namespace="0a13d439-ae06-4996-94c0-ea977f53576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1:_ip_UnifiedCompliancePolicyProperties" minOccurs="0"/>
                <xsd:element ref="ns1:_ip_UnifiedCompliancePolicyUIAction" minOccurs="0"/>
                <xsd:element ref="ns2:MediaServiceDateTaken" minOccurs="0"/>
                <xsd:element ref="ns2:MediaServiceGenerationTime" minOccurs="0"/>
                <xsd:element ref="ns2:MediaServiceEventHashCode" minOccurs="0"/>
                <xsd:element ref="ns2:MediaLengthInSeconds"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674952-e49b-4ee9-a364-998c50e5b9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BillingMetadata" ma:index="20"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a13d439-ae06-4996-94c0-ea977f535766"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75D430B-90E8-4E71-AC30-03AD6DC2E3E5}">
  <ds:schemaRefs>
    <ds:schemaRef ds:uri="http://schemas.microsoft.com/sharepoint/v3/contenttype/forms"/>
  </ds:schemaRefs>
</ds:datastoreItem>
</file>

<file path=customXml/itemProps2.xml><?xml version="1.0" encoding="utf-8"?>
<ds:datastoreItem xmlns:ds="http://schemas.openxmlformats.org/officeDocument/2006/customXml" ds:itemID="{39A3CBAC-EA6D-44D5-B11B-FE2CF5D177B3}">
  <ds:schemaRefs>
    <ds:schemaRef ds:uri="0a13d439-ae06-4996-94c0-ea977f535766"/>
    <ds:schemaRef ds:uri="7b674952-e49b-4ee9-a364-998c50e5b9b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7960D78-60C6-4F48-8A92-905CD5AE3CC6}">
  <ds:schemaRefs>
    <ds:schemaRef ds:uri="0a13d439-ae06-4996-94c0-ea977f535766"/>
    <ds:schemaRef ds:uri="7b674952-e49b-4ee9-a364-998c50e5b9b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Office 2013 - 2022 Theme</Template>
  <Application>Microsoft Office PowerPoint</Application>
  <PresentationFormat>Widescreen</PresentationFormat>
  <Slides>29</Slides>
  <Notes>6</Notes>
  <HiddenSlides>0</HiddenSlide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2_Updated Copilot Theme_010524</vt:lpstr>
      <vt:lpstr>Copilot agents IT set up and controls</vt:lpstr>
      <vt:lpstr>Copilot is the UI for AI</vt:lpstr>
      <vt:lpstr>Agents run on a secure and trusted platform</vt:lpstr>
      <vt:lpstr>Spectrum of agents </vt:lpstr>
      <vt:lpstr>Tools to create agents</vt:lpstr>
      <vt:lpstr>Product capability details</vt:lpstr>
      <vt:lpstr>Set up Agents for Success</vt:lpstr>
      <vt:lpstr>Three steps to get setup for agents</vt:lpstr>
      <vt:lpstr>Add Knowledge Sources for Agents</vt:lpstr>
      <vt:lpstr>Create Azure subscription</vt:lpstr>
      <vt:lpstr>Start an Azure account</vt:lpstr>
      <vt:lpstr>Return to the Azure portal</vt:lpstr>
      <vt:lpstr>Navigate to Subscriptions </vt:lpstr>
      <vt:lpstr>Create a new subscription</vt:lpstr>
      <vt:lpstr>Create a new subscription</vt:lpstr>
      <vt:lpstr>Navigate to Resource groups</vt:lpstr>
      <vt:lpstr>Create Resource group</vt:lpstr>
      <vt:lpstr>Create Resource group</vt:lpstr>
      <vt:lpstr>FAQ</vt:lpstr>
      <vt:lpstr>Top 10 questions and answers 1 </vt:lpstr>
      <vt:lpstr>Top 10 questions and answers 2 </vt:lpstr>
      <vt:lpstr>Top 10 questions and answers 3</vt:lpstr>
      <vt:lpstr>Top 10 questions and answers 4</vt:lpstr>
      <vt:lpstr>Top 10 questions and answers 5</vt:lpstr>
      <vt:lpstr>Top 10 questions and answers 6</vt:lpstr>
      <vt:lpstr>Top 10 questions and answers 7</vt:lpstr>
      <vt:lpstr>Top 10 questions and answers 8</vt:lpstr>
      <vt:lpstr>Top 10 questions and answers 9</vt:lpstr>
      <vt:lpstr>Top 10 questions and answers 10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Penny Garrett</dc:creator>
  <cp:revision>3</cp:revision>
  <dcterms:created xsi:type="dcterms:W3CDTF">2024-03-05T04:56:41Z</dcterms:created>
  <dcterms:modified xsi:type="dcterms:W3CDTF">2025-04-22T22:05:24Z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0x01010029F5BF04D09820409158EB6CABF13CA3</vt:lpwstr>
  </property>
  <property fmtid="{D5CDD505-2E9C-101B-9397-08002B2CF9AE}" pid="3" name="MediaServiceImageTags">
    <vt:lpwstr/>
  </property>
</Properties>
</file>