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4"/>
  </p:sldMasterIdLst>
  <p:notesMasterIdLst>
    <p:notesMasterId r:id="rId56"/>
  </p:notesMasterIdLst>
  <p:handoutMasterIdLst>
    <p:handoutMasterId r:id="rId57"/>
  </p:handoutMasterIdLst>
  <p:sldIdLst>
    <p:sldId id="262" r:id="rId5"/>
    <p:sldId id="288" r:id="rId6"/>
    <p:sldId id="285" r:id="rId7"/>
    <p:sldId id="2147483404" r:id="rId8"/>
    <p:sldId id="278" r:id="rId9"/>
    <p:sldId id="263" r:id="rId10"/>
    <p:sldId id="266" r:id="rId11"/>
    <p:sldId id="289" r:id="rId12"/>
    <p:sldId id="2147483647" r:id="rId13"/>
    <p:sldId id="291" r:id="rId14"/>
    <p:sldId id="293" r:id="rId15"/>
    <p:sldId id="261" r:id="rId16"/>
    <p:sldId id="295" r:id="rId17"/>
    <p:sldId id="284" r:id="rId18"/>
    <p:sldId id="297" r:id="rId19"/>
    <p:sldId id="298" r:id="rId20"/>
    <p:sldId id="299" r:id="rId21"/>
    <p:sldId id="310" r:id="rId22"/>
    <p:sldId id="256" r:id="rId23"/>
    <p:sldId id="270" r:id="rId24"/>
    <p:sldId id="287" r:id="rId25"/>
    <p:sldId id="314" r:id="rId26"/>
    <p:sldId id="315" r:id="rId27"/>
    <p:sldId id="316" r:id="rId28"/>
    <p:sldId id="318" r:id="rId29"/>
    <p:sldId id="319" r:id="rId30"/>
    <p:sldId id="320" r:id="rId31"/>
    <p:sldId id="321" r:id="rId32"/>
    <p:sldId id="322" r:id="rId33"/>
    <p:sldId id="323" r:id="rId34"/>
    <p:sldId id="325" r:id="rId35"/>
    <p:sldId id="271" r:id="rId36"/>
    <p:sldId id="327" r:id="rId37"/>
    <p:sldId id="268" r:id="rId38"/>
    <p:sldId id="283" r:id="rId39"/>
    <p:sldId id="265" r:id="rId40"/>
    <p:sldId id="258" r:id="rId41"/>
    <p:sldId id="257" r:id="rId42"/>
    <p:sldId id="267" r:id="rId43"/>
    <p:sldId id="292" r:id="rId44"/>
    <p:sldId id="332" r:id="rId45"/>
    <p:sldId id="281" r:id="rId46"/>
    <p:sldId id="272" r:id="rId47"/>
    <p:sldId id="273" r:id="rId48"/>
    <p:sldId id="274" r:id="rId49"/>
    <p:sldId id="275" r:id="rId50"/>
    <p:sldId id="276" r:id="rId51"/>
    <p:sldId id="277" r:id="rId52"/>
    <p:sldId id="279" r:id="rId53"/>
    <p:sldId id="280" r:id="rId54"/>
    <p:sldId id="282" r:id="rId5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5A88B456-A27D-3045-A649-E1C16C6582E4}">
          <p14:sldIdLst>
            <p14:sldId id="262"/>
          </p14:sldIdLst>
        </p14:section>
        <p14:section name="Overview" id="{8E7656A2-368D-1544-B194-A3D85AC4E50E}">
          <p14:sldIdLst>
            <p14:sldId id="288"/>
            <p14:sldId id="285"/>
            <p14:sldId id="2147483404"/>
            <p14:sldId id="278"/>
            <p14:sldId id="263"/>
            <p14:sldId id="266"/>
            <p14:sldId id="289"/>
            <p14:sldId id="2147483647"/>
          </p14:sldIdLst>
        </p14:section>
        <p14:section name="Get ready" id="{C6B7D3E6-AD9B-E448-B2F8-91C6536A03FE}">
          <p14:sldIdLst>
            <p14:sldId id="291"/>
          </p14:sldIdLst>
        </p14:section>
        <p14:section name="Get ready: Take the Security for AI Assessment" id="{B13A7C2E-736D-4B9E-9A62-87015C1A4AF9}">
          <p14:sldIdLst>
            <p14:sldId id="293"/>
            <p14:sldId id="261"/>
          </p14:sldIdLst>
        </p14:section>
        <p14:section name="Get ready: Address security, governmance, and data access questions" id="{34789D98-CA53-F141-AD4D-67A9493127F0}">
          <p14:sldIdLst>
            <p14:sldId id="295"/>
            <p14:sldId id="284"/>
          </p14:sldIdLst>
        </p14:section>
        <p14:section name="Get ready: Build Microsoft 365 Copilot implementation plan" id="{486BCFDB-E497-BA4F-AFC5-40379BCB2909}">
          <p14:sldIdLst>
            <p14:sldId id="297"/>
            <p14:sldId id="298"/>
          </p14:sldIdLst>
        </p14:section>
        <p14:section name="Onboard and engage" id="{E98BE06F-19E0-F54B-8C0A-45954F1BBC62}">
          <p14:sldIdLst>
            <p14:sldId id="299"/>
          </p14:sldIdLst>
        </p14:section>
        <p14:section name="Onboard &amp; engage: Prepare your organization for Microsoft 365 with setup guides" id="{A1EF7FAF-AB3F-7A41-A5B1-68C0E38D8A74}">
          <p14:sldIdLst>
            <p14:sldId id="310"/>
            <p14:sldId id="256"/>
            <p14:sldId id="270"/>
            <p14:sldId id="287"/>
          </p14:sldIdLst>
        </p14:section>
        <p14:section name="Onboard &amp; engage: Assign premissions by role" id="{E05BEDC8-85F1-E245-A03B-C14CFB36289B}">
          <p14:sldIdLst>
            <p14:sldId id="314"/>
            <p14:sldId id="315"/>
          </p14:sldIdLst>
        </p14:section>
        <p14:section name="Deliver impact" id="{D4AC6B30-F712-6F4D-BBDD-B135FACC0109}">
          <p14:sldIdLst>
            <p14:sldId id="316"/>
          </p14:sldIdLst>
        </p14:section>
        <p14:section name="Deliver impact: Establish service management plan" id="{74FFE730-F50E-A443-9AF2-DFD0A1EE852C}">
          <p14:sldIdLst>
            <p14:sldId id="318"/>
            <p14:sldId id="319"/>
            <p14:sldId id="320"/>
          </p14:sldIdLst>
        </p14:section>
        <p14:section name="Deliver impact: Analyze usage reports" id="{C9492EE2-3716-5F4C-8277-04F2103F51BF}">
          <p14:sldIdLst>
            <p14:sldId id="321"/>
            <p14:sldId id="322"/>
            <p14:sldId id="323"/>
          </p14:sldIdLst>
        </p14:section>
        <p14:section name="Extend &amp; optimize" id="{851CD148-D72E-D746-B58D-AB21903F3849}">
          <p14:sldIdLst>
            <p14:sldId id="325"/>
          </p14:sldIdLst>
        </p14:section>
        <p14:section name="Extend &amp; optimize: Design, build &amp; deploy agents" id="{4C42BB10-3D25-D346-8B11-86828FADDB94}">
          <p14:sldIdLst>
            <p14:sldId id="271"/>
            <p14:sldId id="327"/>
            <p14:sldId id="268"/>
          </p14:sldIdLst>
        </p14:section>
        <p14:section name="Closing" id="{61AA801B-C374-8340-9F65-0A9968AE9603}">
          <p14:sldIdLst>
            <p14:sldId id="283"/>
            <p14:sldId id="265"/>
          </p14:sldIdLst>
        </p14:section>
        <p14:section name="Appendix" id="{454E320C-E820-5147-ABD5-599D6F27B030}">
          <p14:sldIdLst>
            <p14:sldId id="258"/>
            <p14:sldId id="257"/>
            <p14:sldId id="267"/>
            <p14:sldId id="292"/>
            <p14:sldId id="332"/>
            <p14:sldId id="281"/>
          </p14:sldIdLst>
        </p14:section>
        <p14:section name="Appendix: Modern management for M365 Apps" id="{D7A1BCED-1277-4E21-B8FE-F42195E101CF}">
          <p14:sldIdLst>
            <p14:sldId id="272"/>
            <p14:sldId id="273"/>
            <p14:sldId id="274"/>
            <p14:sldId id="275"/>
            <p14:sldId id="276"/>
            <p14:sldId id="277"/>
            <p14:sldId id="279"/>
            <p14:sldId id="280"/>
            <p14:sldId id="2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5A3194"/>
    <a:srgbClr val="FEA874"/>
    <a:srgbClr val="D660FF"/>
    <a:srgbClr val="818EFF"/>
    <a:srgbClr val="2DB4FF"/>
    <a:srgbClr val="0078D4"/>
    <a:srgbClr val="FFFFFF"/>
    <a:srgbClr val="000000"/>
    <a:srgbClr val="FEE3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90FC31-7D98-4E18-99D1-8E657B84303B}" v="13" dt="2025-09-12T19:22:54.4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966" autoAdjust="0"/>
  </p:normalViewPr>
  <p:slideViewPr>
    <p:cSldViewPr snapToGrid="0">
      <p:cViewPr varScale="1">
        <p:scale>
          <a:sx n="82" d="100"/>
          <a:sy n="82" d="100"/>
        </p:scale>
        <p:origin x="1452" y="300"/>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700EF-4563-E740-92E4-E23BA3F5389B}" type="datetime8">
              <a:rPr lang="en-US" smtClean="0">
                <a:latin typeface="Segoe UI" pitchFamily="34" charset="0"/>
              </a:rPr>
              <a:t>10/14/2025 10:15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E102C2F-94C0-F241-B1C9-209EC2594BC4}" type="datetime8">
              <a:rPr lang="en-US" smtClean="0"/>
              <a:t>10/14/2025 10:10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learn.microsoft.com/en-us/microsoft-365/admin/activity-reports/activity-reports?view=o365-worldwid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echcommunity.microsoft.com/t5/microsoft-365-blog/microsoft-365-admin-monthly-digest-feb-2024/ba-p/4067971"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techcommunity.microsoft.com/t5/copilot-for-microsoft-365/how-to-prepare-for-microsoft-365-copilot/ba-p/3851566"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Once you have completed the Optimization assessment, it is recommended to hold a meeting with the User enablement group to make sure you address any additional questions about Copilot, data security, governance and data access, or any other questions about the responsible use of AI within the business. </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4711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be collaborating with the user enablement team to produce a joint implementation plan. Based on the outcome from the Optimization assessment and scenario discovery exercise, you will make sure you can answer the following questions when developing a plan:</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 What gaps have been discovered during the assessment?</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 Any data security concerns that need to be addressed?</a:t>
            </a:r>
          </a:p>
          <a:p>
            <a:pPr marL="171450" indent="-171450">
              <a:buFontTx/>
              <a:buChar char="-"/>
            </a:pPr>
            <a:r>
              <a:rPr lang="en-US" dirty="0"/>
              <a:t>What are the key functions that would benefit the most from Copilot deployment?</a:t>
            </a:r>
          </a:p>
          <a:p>
            <a:pPr marL="171450" indent="-171450">
              <a:buFontTx/>
              <a:buChar char="-"/>
            </a:pPr>
            <a:r>
              <a:rPr lang="en-US" dirty="0"/>
              <a:t>How difficult would it be to deploy a knowledge retrieval agent for this set of user cohort?</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62162-1646-E049-9EEF-BCF059C32573}"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06772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34705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600"/>
              </a:spcBef>
              <a:buNone/>
            </a:pPr>
            <a:r>
              <a:rPr kumimoji="0" lang="en-US" sz="800" b="0" i="0" u="none" strike="noStrike" kern="1200" cap="none" spc="0" normalizeH="0" baseline="0" noProof="0" dirty="0">
                <a:ln>
                  <a:noFill/>
                </a:ln>
                <a:solidFill>
                  <a:prstClr val="black"/>
                </a:solidFill>
                <a:effectLst/>
                <a:uLnTx/>
                <a:uFillTx/>
                <a:latin typeface="Segoe UI"/>
                <a:ea typeface="+mn-ea"/>
                <a:cs typeface="+mn-cs"/>
              </a:rPr>
              <a:t>Deliver a readout on the prioritized activities for data security controls based on the selected deployment path.</a:t>
            </a:r>
          </a:p>
          <a:p>
            <a:pPr marL="0" indent="0">
              <a:spcBef>
                <a:spcPts val="1600"/>
              </a:spcBef>
              <a:buNone/>
            </a:pPr>
            <a:r>
              <a:rPr lang="en-US" sz="800" dirty="0">
                <a:solidFill>
                  <a:prstClr val="black"/>
                </a:solidFill>
                <a:latin typeface="Segoe UI"/>
              </a:rPr>
              <a:t>Validate user cohorts prior to assignment of licenses.</a:t>
            </a:r>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05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dirty="0">
                <a:solidFill>
                  <a:srgbClr val="161616"/>
                </a:solidFill>
                <a:effectLst/>
                <a:latin typeface="Segoe UI" panose="020B0502040204020203" pitchFamily="34" charset="0"/>
              </a:rPr>
              <a:t>As an administrator, you can pin Copilot to the navigation bar of Teams, Outlook, and the Microsoft 365 Copilot app, including </a:t>
            </a:r>
            <a:r>
              <a:rPr lang="en-US" b="0" i="0" u="none" strike="noStrike" dirty="0">
                <a:effectLst/>
                <a:latin typeface="Segoe UI" panose="020B0502040204020203" pitchFamily="34" charset="0"/>
                <a:hlinkClick r:id="rId3"/>
              </a:rPr>
              <a:t>M365Copilot.com</a:t>
            </a:r>
            <a:r>
              <a:rPr lang="en-US" b="0" i="0" dirty="0">
                <a:solidFill>
                  <a:srgbClr val="161616"/>
                </a:solidFill>
                <a:effectLst/>
                <a:latin typeface="Segoe UI" panose="020B0502040204020203" pitchFamily="34" charset="0"/>
              </a:rPr>
              <a:t>, Microsoft 365 desktop app, and the Microsoft 365 mobile app. When you pin Copilot Chat, it encourages your organization to use Microsoft 365 Copilot Chat.</a:t>
            </a:r>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180108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To access the usage report, you will need to develop a list of users and assign them permissions to read the report. </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038228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06792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 a service management plan by bringing together IT and User enablement teams to: </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Periodically review health and business value of the AI transformation journey</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Conduct periodic assessments of governance, security, and user enablement practices</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800" b="0" i="0" u="none" strike="noStrike" kern="2000" cap="none"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Identify opportunities for expansion and further optimization of key Microsoft 365 Copilot user experiences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183850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A Service Health Review (SHR) is a systematic process of evaluating the current state and future needs of IT services in an organization.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The purpose of an SHR is to identify the strengths and weaknesses of Copilot implementation, as well as the opportunities and threats that may affect their delivery and value.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SHRs foster a transparent and collaborative partnership between business leaders, user enablement specialists, and IT professionals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endParaRP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SHR Chair is the Copilot Success Owner</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Conducted monthly, moving to quarterly, once onboarding cohorts are complete</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Includes service feedback and top issues from User Enablement staff</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Core focus on data-driven fact finding, scenario identification, learning, </a:t>
            </a:r>
            <a:b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b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and improvement in a blame-free environment</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SHRs are opportunities for leadership skill building</a:t>
            </a:r>
          </a:p>
          <a:p>
            <a:pPr marL="179388" marR="0" lvl="0" indent="-179388"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800" b="0" i="0" u="none" strike="noStrike" kern="100" cap="none" spc="0" normalizeH="0" baseline="0" noProof="0" dirty="0">
                <a:ln>
                  <a:noFill/>
                </a:ln>
                <a:solidFill>
                  <a:prstClr val="black"/>
                </a:solidFill>
                <a:effectLst/>
                <a:uLnTx/>
                <a:uFillTx/>
                <a:latin typeface="Segoe UI"/>
                <a:ea typeface="Aptos" panose="020B0004020202020204" pitchFamily="34" charset="0"/>
                <a:cs typeface="Times New Roman" panose="02020603050405020304" pitchFamily="18" charset="0"/>
              </a:rPr>
              <a:t>SHRs provide data for AI Council review</a:t>
            </a:r>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12315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b="0" i="0" dirty="0">
                <a:solidFill>
                  <a:srgbClr val="161616"/>
                </a:solidFill>
                <a:effectLst/>
                <a:latin typeface="Segoe UI" panose="020B0502040204020203" pitchFamily="34" charset="0"/>
              </a:rPr>
              <a:t>The Microsoft 365 Usage dashboard shows you the activity overview across the Microsoft 365 apps in your organization. It enables you to drill into individual product-level reports to give you more granular insight about the activities within each app. To view all reports, check out the </a:t>
            </a:r>
            <a:r>
              <a:rPr lang="en-US" b="0" i="0" u="none" strike="noStrike" dirty="0">
                <a:solidFill>
                  <a:srgbClr val="161616"/>
                </a:solidFill>
                <a:effectLst/>
                <a:latin typeface="Segoe UI" panose="020B0502040204020203" pitchFamily="34" charset="0"/>
                <a:hlinkClick r:id="rId3"/>
              </a:rPr>
              <a:t>Reports overview article</a:t>
            </a:r>
            <a:r>
              <a:rPr lang="en-US" b="0" i="0" dirty="0">
                <a:solidFill>
                  <a:srgbClr val="161616"/>
                </a:solidFill>
                <a:effectLst/>
                <a:latin typeface="Segoe UI" panose="020B0502040204020203" pitchFamily="34" charset="0"/>
              </a:rPr>
              <a:t>.</a:t>
            </a:r>
          </a:p>
          <a:p>
            <a:pPr algn="l">
              <a:buNone/>
            </a:pPr>
            <a:endParaRPr lang="en-US" b="0" i="0" dirty="0">
              <a:solidFill>
                <a:srgbClr val="161616"/>
              </a:solidFill>
              <a:effectLst/>
              <a:latin typeface="Segoe UI" panose="020B0502040204020203" pitchFamily="34" charset="0"/>
            </a:endParaRPr>
          </a:p>
          <a:p>
            <a:pPr algn="l">
              <a:buNone/>
            </a:pPr>
            <a:r>
              <a:rPr lang="en-US" b="0" i="0" dirty="0">
                <a:solidFill>
                  <a:srgbClr val="161616"/>
                </a:solidFill>
                <a:effectLst/>
                <a:latin typeface="Segoe UI" panose="020B0502040204020203" pitchFamily="34" charset="0"/>
              </a:rPr>
              <a:t>In the Microsoft 365 Copilot readiness report, which is in continuous enhancement, you can view which users are technically eligible for Copilot, assign licenses, and monitor usage of Microsoft 365 apps that Copilot integrates best with. The report becomes available within 72 hours, and once available, the usage data shown on the report can have up to a maximum of 72 hours latency.</a:t>
            </a:r>
          </a:p>
          <a:p>
            <a:pPr algn="l">
              <a:spcBef>
                <a:spcPts val="2400"/>
              </a:spcBef>
              <a:spcAft>
                <a:spcPts val="900"/>
              </a:spcAft>
              <a:buNone/>
            </a:pPr>
            <a:endParaRPr lang="en-US" b="1" i="0" dirty="0">
              <a:solidFill>
                <a:srgbClr val="161616"/>
              </a:solidFill>
              <a:effectLst/>
              <a:latin typeface="Segoe UI" panose="020B0502040204020203" pitchFamily="34" charset="0"/>
            </a:endParaRPr>
          </a:p>
          <a:p>
            <a:pPr algn="l">
              <a:spcBef>
                <a:spcPts val="2400"/>
              </a:spcBef>
              <a:spcAft>
                <a:spcPts val="900"/>
              </a:spcAft>
              <a:buNone/>
            </a:pPr>
            <a:r>
              <a:rPr lang="en-US" b="1" i="0" dirty="0">
                <a:solidFill>
                  <a:srgbClr val="161616"/>
                </a:solidFill>
                <a:effectLst/>
                <a:latin typeface="Segoe UI" panose="020B0502040204020203" pitchFamily="34" charset="0"/>
              </a:rPr>
              <a:t>Interpret the Readiness section in the Microsoft 365 Copilot report</a:t>
            </a:r>
          </a:p>
          <a:p>
            <a:pPr algn="l">
              <a:buNone/>
            </a:pPr>
            <a:r>
              <a:rPr lang="en-US" b="0" i="0" dirty="0">
                <a:solidFill>
                  <a:srgbClr val="161616"/>
                </a:solidFill>
                <a:effectLst/>
                <a:latin typeface="Segoe UI" panose="020B0502040204020203" pitchFamily="34" charset="0"/>
              </a:rPr>
              <a:t>You can use this report to see how ready your organization is to adopt Microsoft 365 Copilot. The Readiness section is set up to show your data over the past 28 days.</a:t>
            </a:r>
          </a:p>
          <a:p>
            <a:endParaRPr lang="en-US" b="0" i="0" dirty="0">
              <a:solidFill>
                <a:srgbClr val="161616"/>
              </a:solidFill>
              <a:effectLst/>
              <a:latin typeface="Segoe UI" panose="020B0502040204020203" pitchFamily="34" charset="0"/>
            </a:endParaRPr>
          </a:p>
          <a:p>
            <a:r>
              <a:rPr lang="en-US" b="0" i="0" dirty="0">
                <a:solidFill>
                  <a:srgbClr val="161616"/>
                </a:solidFill>
                <a:effectLst/>
                <a:latin typeface="Segoe UI" panose="020B0502040204020203" pitchFamily="34" charset="0"/>
              </a:rPr>
              <a:t>In the Microsoft 365 Copilot usage report, which is in continuous enhancement, you can view a summary of how users' adoption, retention, and engagement are with Microsoft 365 Copilot, and the activity of every Copilot user in your organization, including agent usage. For Copilot activity on a given day, the report becomes available within 72 hours of the end of that day (in UTC).</a:t>
            </a:r>
          </a:p>
          <a:p>
            <a:endParaRPr lang="en-US" b="0" i="0" dirty="0">
              <a:solidFill>
                <a:srgbClr val="161616"/>
              </a:solidFill>
              <a:effectLst/>
              <a:latin typeface="Segoe UI" panose="020B0502040204020203" pitchFamily="34" charset="0"/>
            </a:endParaRPr>
          </a:p>
          <a:p>
            <a:pPr algn="l">
              <a:spcBef>
                <a:spcPts val="2400"/>
              </a:spcBef>
              <a:spcAft>
                <a:spcPts val="900"/>
              </a:spcAft>
              <a:buNone/>
            </a:pPr>
            <a:r>
              <a:rPr lang="en-US" b="1" i="0" dirty="0">
                <a:solidFill>
                  <a:srgbClr val="161616"/>
                </a:solidFill>
                <a:effectLst/>
                <a:latin typeface="Segoe UI" panose="020B0502040204020203" pitchFamily="34" charset="0"/>
              </a:rPr>
              <a:t>Interpret the Microsoft 365 Copilot usage report</a:t>
            </a:r>
          </a:p>
          <a:p>
            <a:pPr algn="l">
              <a:buNone/>
            </a:pPr>
            <a:r>
              <a:rPr lang="en-US" b="0" i="0" dirty="0">
                <a:solidFill>
                  <a:srgbClr val="161616"/>
                </a:solidFill>
                <a:effectLst/>
                <a:latin typeface="Segoe UI" panose="020B0502040204020203" pitchFamily="34" charset="0"/>
              </a:rPr>
              <a:t>You can use this report to see the usage of Microsoft 365 Copilot in your organization.</a:t>
            </a:r>
          </a:p>
          <a:p>
            <a:pPr algn="l">
              <a:buNone/>
            </a:pPr>
            <a:r>
              <a:rPr lang="en-US" b="0" i="0" dirty="0">
                <a:solidFill>
                  <a:srgbClr val="161616"/>
                </a:solidFill>
                <a:effectLst/>
                <a:latin typeface="Segoe UI" panose="020B0502040204020203" pitchFamily="34" charset="0"/>
              </a:rPr>
              <a:t>At the top, you can filter by different periods. The Microsoft 365 Copilot report can be viewed over the last 7 days, 30 days, 90 days, or 180 days.</a:t>
            </a:r>
          </a:p>
          <a:p>
            <a:pPr algn="l"/>
            <a:r>
              <a:rPr lang="en-US" b="0" i="0" dirty="0">
                <a:solidFill>
                  <a:srgbClr val="161616"/>
                </a:solidFill>
                <a:effectLst/>
                <a:latin typeface="Segoe UI" panose="020B0502040204020203" pitchFamily="34" charset="0"/>
              </a:rPr>
              <a:t>You can view several numbers for Microsoft 365 Copilot usage, which highlight the enablement number and the adoption of the enablement: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C009C25B-EC75-CA48-8E5B-9820FA6D39D5}" type="datetime8">
              <a:rPr lang="en-CA" smtClean="0"/>
              <a:t>2025-10-14 10:11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92566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r>
              <a:rPr lang="en-US" dirty="0"/>
              <a:t>There are three fundamental workstreams to Copilot success.</a:t>
            </a:r>
          </a:p>
          <a:p>
            <a:endParaRPr lang="en-US" dirty="0"/>
          </a:p>
          <a:p>
            <a:r>
              <a:rPr lang="en-US" dirty="0"/>
              <a:t>1st is leadership. It's important that your business leaders are sponsoring and championing this change as well as driving the strategy throughout the rollout.</a:t>
            </a:r>
          </a:p>
          <a:p>
            <a:r>
              <a:rPr lang="en-US" dirty="0"/>
              <a:t>There's also an element of human change including re-skilling and new ways to work, new ways to do the same processes that people have been using for a long time. </a:t>
            </a:r>
          </a:p>
          <a:p>
            <a:r>
              <a:rPr lang="en-US" dirty="0"/>
              <a:t>The third piece is what we will be focusing on in this presentation includes technical skills and transformation that will be important for your leaders to invest in throughout the journey.</a:t>
            </a:r>
          </a:p>
          <a:p>
            <a:r>
              <a:rPr lang="en-US" dirty="0"/>
              <a:t>Through all these components, you will want to keep Responsible AI principles at the forefront of what you’re doing. </a:t>
            </a:r>
          </a:p>
          <a:p>
            <a:r>
              <a:rPr lang="en-US" dirty="0"/>
              <a:t> </a:t>
            </a:r>
          </a:p>
          <a:p>
            <a:r>
              <a:rPr lang="en-US" b="1" dirty="0"/>
              <a:t>3) Technical readiness </a:t>
            </a:r>
            <a:r>
              <a:rPr lang="en-US" dirty="0"/>
              <a:t>includes things like securing your data infrastructure, risk management, and technical skilling (especially for customization and extensibility).  </a:t>
            </a:r>
          </a:p>
          <a:p>
            <a:r>
              <a:rPr lang="en-US" dirty="0"/>
              <a:t>     </a:t>
            </a:r>
            <a:r>
              <a:rPr lang="en-US" b="1" dirty="0"/>
              <a:t>Best practice: </a:t>
            </a:r>
            <a:r>
              <a:rPr lang="en-US" dirty="0"/>
              <a:t>is to </a:t>
            </a:r>
            <a:r>
              <a:rPr lang="en-US" b="1" dirty="0"/>
              <a:t>create an AI Center of Excellence </a:t>
            </a:r>
            <a:r>
              <a:rPr lang="en-US" dirty="0"/>
              <a:t>with skilled resources that can act as a shared service and drive knowledge transfer throughout the organization. </a:t>
            </a:r>
          </a:p>
          <a:p>
            <a:r>
              <a:rPr lang="en-US" dirty="0"/>
              <a:t> </a:t>
            </a:r>
          </a:p>
          <a:p>
            <a:endParaRPr lang="en-US" dirty="0">
              <a:cs typeface="Calibri"/>
            </a:endParaRPr>
          </a:p>
          <a:p>
            <a:endParaRPr lang="en-US" dirty="0"/>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b="0" i="0" dirty="0">
                <a:solidFill>
                  <a:srgbClr val="000000"/>
                </a:solidFill>
                <a:effectLst/>
                <a:highlight>
                  <a:srgbClr val="FFFFFF"/>
                </a:highlight>
                <a:latin typeface="Arial" panose="020B0604020202020204" pitchFamily="34" charset="0"/>
              </a:rPr>
              <a:t>Microsoft Copilot Dashboard is an out</a:t>
            </a:r>
            <a:r>
              <a:rPr kumimoji="0" lang="en-US" sz="800" b="0" i="0" u="none" strike="noStrike" kern="1200" cap="none" spc="0" normalizeH="0" baseline="0" noProof="0" dirty="0">
                <a:ln>
                  <a:noFill/>
                </a:ln>
                <a:solidFill>
                  <a:srgbClr val="000000"/>
                </a:solidFill>
                <a:effectLst/>
                <a:uLnTx/>
                <a:uFillTx/>
                <a:latin typeface="Segoe UI Semibold"/>
                <a:ea typeface="+mn-ea"/>
                <a:cs typeface="Segoe UI" pitchFamily="34" charset="0"/>
              </a:rPr>
              <a:t>-of-the-box experience to quickly measure Copilot usage trends and impact on productivity outcomes.</a:t>
            </a:r>
          </a:p>
          <a:p>
            <a:r>
              <a:rPr lang="en-US" b="0" i="0" dirty="0">
                <a:solidFill>
                  <a:srgbClr val="000000"/>
                </a:solidFill>
                <a:effectLst/>
                <a:highlight>
                  <a:srgbClr val="FFFFFF"/>
                </a:highlight>
                <a:latin typeface="Arial" panose="020B0604020202020204" pitchFamily="34" charset="0"/>
              </a:rPr>
              <a:t>In addition to readiness and usage data across Microsoft 365 apps, the Dashboard combines Copilot usage metrics with organizational context and collaboration data, enabling deeper views of adoption and impact. </a:t>
            </a:r>
          </a:p>
          <a:p>
            <a:r>
              <a:rPr lang="en-US" b="0" i="0" dirty="0">
                <a:solidFill>
                  <a:srgbClr val="000000"/>
                </a:solidFill>
                <a:effectLst/>
                <a:highlight>
                  <a:srgbClr val="FFFFFF"/>
                </a:highlight>
                <a:latin typeface="Arial" panose="020B0604020202020204" pitchFamily="34" charset="0"/>
              </a:rPr>
              <a:t>Copilot customers have the flexibility to filter by attributes like department, teams, or roles, understand differences between groups, and compare those same measures between users and non-users.</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65087405-1BA6-44A1-B7D4-9E59B85BEA6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00192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744291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a:ea typeface="+mn-ea"/>
                <a:cs typeface="+mn-cs"/>
              </a:rPr>
              <a:t>We recognize that agents has been an industry term used over the years. In 2024, it is mostly associated with the right side of autonomy. We believe everything is an agent and that they live on a spectrum of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a:ea typeface="+mn-ea"/>
                <a:cs typeface="+mn-cs"/>
              </a:rPr>
              <a:t>Retrieval: </a:t>
            </a:r>
            <a:r>
              <a:rPr kumimoji="0" lang="en-US" sz="900" b="0" i="0" u="none" strike="noStrike" kern="1200" cap="none" spc="0" normalizeH="0" baseline="0" noProof="0" dirty="0">
                <a:ln>
                  <a:noFill/>
                </a:ln>
                <a:solidFill>
                  <a:srgbClr val="000000"/>
                </a:solidFill>
                <a:effectLst/>
                <a:uLnTx/>
                <a:uFillTx/>
                <a:latin typeface="Segoe UI"/>
                <a:ea typeface="+mn-ea"/>
                <a:cs typeface="+mn-cs"/>
              </a:rPr>
              <a:t>Designed with specific instructions on how to behave, their personality, and their overall objectives. They follow predefined rules and guidelines set by the creators.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a:ea typeface="+mn-ea"/>
                <a:cs typeface="+mn-cs"/>
              </a:rPr>
              <a:t>Task: </a:t>
            </a:r>
            <a:r>
              <a:rPr kumimoji="0" lang="en-US" sz="900" b="0" i="0" u="none" strike="noStrike" kern="1200" cap="none" spc="0" normalizeH="0" baseline="0" noProof="0" dirty="0">
                <a:ln>
                  <a:noFill/>
                </a:ln>
                <a:solidFill>
                  <a:srgbClr val="000000"/>
                </a:solidFill>
                <a:effectLst/>
                <a:uLnTx/>
                <a:uFillTx/>
                <a:latin typeface="Segoe UI"/>
                <a:ea typeface="+mn-ea"/>
                <a:cs typeface="+mn-cs"/>
              </a:rPr>
              <a:t>connected to specific workflows or processes. They operate based on knowledge, skills, and rules-based automation. Their primary purpose is to automate repetitive tasks.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Segoe UI"/>
                <a:ea typeface="+mn-ea"/>
                <a:cs typeface="+mn-cs"/>
              </a:rPr>
              <a:t>Autonomous: </a:t>
            </a:r>
            <a:r>
              <a:rPr kumimoji="0" lang="en-US" sz="900" b="0" i="0" u="none" strike="noStrike" kern="1200" cap="none" spc="0" normalizeH="0" baseline="0" noProof="0" dirty="0">
                <a:ln>
                  <a:noFill/>
                </a:ln>
                <a:solidFill>
                  <a:srgbClr val="000000"/>
                </a:solidFill>
                <a:effectLst/>
                <a:uLnTx/>
                <a:uFillTx/>
                <a:latin typeface="Segoe UI"/>
                <a:ea typeface="+mn-ea"/>
                <a:cs typeface="+mn-cs"/>
              </a:rPr>
              <a:t>Operate independently, dynamically planning and learning from the processes. They adapt to changing conditions and make decisions without constant human intervention.</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74621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one-stop shop for all Copilot enablement materials is adoption.microsoft.com/copilot.</a:t>
            </a:r>
          </a:p>
          <a:p>
            <a:r>
              <a:rPr lang="en-US" dirty="0"/>
              <a:t>This site p</a:t>
            </a:r>
            <a:r>
              <a:rPr lang="en-US" b="0" i="0" dirty="0">
                <a:effectLst/>
              </a:rPr>
              <a:t>rovides </a:t>
            </a:r>
            <a:r>
              <a:rPr lang="en-US" b="1" i="0" dirty="0">
                <a:effectLst/>
              </a:rPr>
              <a:t>resources by workstream</a:t>
            </a:r>
            <a:r>
              <a:rPr lang="en-US" b="0" i="0" dirty="0">
                <a:effectLst/>
              </a:rPr>
              <a:t>, such as leader, user enablement, and technical readiness, to help deploy, use, and scale Copilot.</a:t>
            </a:r>
            <a:endParaRPr lang="en-US" dirty="0"/>
          </a:p>
          <a:p>
            <a:r>
              <a:rPr lang="en-US" dirty="0"/>
              <a:t>It showcases </a:t>
            </a:r>
            <a:r>
              <a:rPr lang="en-US" b="1" i="0" dirty="0">
                <a:effectLst/>
              </a:rPr>
              <a:t>what’s new</a:t>
            </a:r>
            <a:r>
              <a:rPr lang="en-US" b="0" i="0" dirty="0">
                <a:effectLst/>
              </a:rPr>
              <a:t> in </a:t>
            </a:r>
            <a:r>
              <a:rPr lang="en-US" b="1" i="0" dirty="0">
                <a:effectLst/>
              </a:rPr>
              <a:t>Microsoft 365 Copilot</a:t>
            </a:r>
            <a:r>
              <a:rPr lang="en-US" b="0" i="0" dirty="0">
                <a:effectLst/>
              </a:rPr>
              <a:t> and upcoming </a:t>
            </a:r>
            <a:r>
              <a:rPr lang="en-US" b="1" i="0" dirty="0">
                <a:effectLst/>
              </a:rPr>
              <a:t>community events</a:t>
            </a:r>
            <a:r>
              <a:rPr lang="en-US" b="0" i="0" dirty="0">
                <a:effectLst/>
              </a:rPr>
              <a:t>.</a:t>
            </a:r>
            <a:endParaRPr lang="en-US" dirty="0"/>
          </a:p>
          <a:p>
            <a:r>
              <a:rPr lang="en-US" dirty="0"/>
              <a:t>This site invites </a:t>
            </a:r>
            <a:r>
              <a:rPr lang="en-US" b="0" i="0" dirty="0">
                <a:effectLst/>
              </a:rPr>
              <a:t>users to </a:t>
            </a:r>
            <a:r>
              <a:rPr lang="en-US" b="1" i="0" dirty="0">
                <a:effectLst/>
              </a:rPr>
              <a:t>explore what’s possible</a:t>
            </a:r>
            <a:r>
              <a:rPr lang="en-US" b="0" i="0" dirty="0">
                <a:effectLst/>
              </a:rPr>
              <a:t> with additional Copilot</a:t>
            </a:r>
            <a:r>
              <a:rPr lang="en-US" dirty="0"/>
              <a:t> resource links</a:t>
            </a:r>
            <a:r>
              <a:rPr lang="en-US" b="0" i="0" dirty="0">
                <a:effectLst/>
              </a:rPr>
              <a:t>, such as building prompt skills, creating content, joining the community, </a:t>
            </a:r>
            <a:r>
              <a:rPr lang="en-US" dirty="0"/>
              <a:t>as well as </a:t>
            </a:r>
            <a:r>
              <a:rPr lang="en-US" b="0" i="0" dirty="0">
                <a:effectLst/>
              </a:rPr>
              <a:t>other </a:t>
            </a:r>
            <a:r>
              <a:rPr lang="en-US" b="1" i="0" dirty="0">
                <a:effectLst/>
              </a:rPr>
              <a:t>Copilot experiences</a:t>
            </a:r>
            <a:r>
              <a:rPr lang="en-US" b="1" dirty="0"/>
              <a:t>.</a:t>
            </a:r>
            <a:endParaRPr lang="en-US" dirty="0"/>
          </a:p>
          <a:p>
            <a:r>
              <a:rPr lang="en-US" b="1" dirty="0"/>
              <a:t>The site content is continually updated </a:t>
            </a:r>
            <a:r>
              <a:rPr lang="en-US" b="1" i="0" dirty="0">
                <a:effectLst/>
              </a:rPr>
              <a:t>as Copilot </a:t>
            </a:r>
            <a:r>
              <a:rPr lang="en-US" b="1" dirty="0"/>
              <a:t>continues to develop </a:t>
            </a:r>
            <a:r>
              <a:rPr lang="en-US" b="1" i="0" dirty="0">
                <a:effectLst/>
              </a:rPr>
              <a:t>and </a:t>
            </a:r>
            <a:r>
              <a:rPr lang="en-US" b="1" dirty="0"/>
              <a:t>additional functionality is added.</a:t>
            </a:r>
            <a:endParaRPr lang="en-US" dirty="0"/>
          </a:p>
          <a:p>
            <a:pPr algn="l"/>
            <a:r>
              <a:rPr lang="en-US" b="0" i="0" dirty="0">
                <a:effectLst/>
                <a:latin typeface="SegoeUIVariable"/>
              </a:rPr>
              <a:t>or Sales, Copilot Studio, and Microsoft Copilot.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a:t>Slide Objective</a:t>
            </a:r>
            <a:r>
              <a:rPr lang="en-US" sz="900"/>
              <a:t> – There are many ways to develop your Copilot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a:t>Copilot Academy provides a c</a:t>
            </a:r>
            <a:r>
              <a:rPr lang="en-US" sz="900">
                <a:latin typeface="Segoe UI" panose="020B0502040204020203" pitchFamily="34" charset="0"/>
                <a:cs typeface="Segoe UI" panose="020B0502040204020203" pitchFamily="34" charset="0"/>
              </a:rPr>
              <a:t>entralized location to help with the basics of Copilot at work and structured content in easily consumable learning paths curated by Microsoft experts. Develop your AI interaction skills from your Viva Learning app in Teams or webapp</a:t>
            </a:r>
          </a:p>
          <a:p>
            <a:endParaRPr lang="en-US"/>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1889638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I mentioned earlier…the Copilot scenario library offers examples of the top use cases by functions and metrics to help you measure areas you'd like to improve. </a:t>
            </a:r>
          </a:p>
          <a:p>
            <a:endParaRPr lang="en-US">
              <a:cs typeface="Calibri"/>
            </a:endParaRPr>
          </a:p>
          <a:p>
            <a:r>
              <a:rPr lang="en-US">
                <a:cs typeface="Calibri"/>
              </a:rPr>
              <a:t>It maps the scenarios to Copilot product capabilities which provide a blueprint for each function</a:t>
            </a:r>
          </a:p>
          <a:p>
            <a:endParaRPr lang="en-US">
              <a:cs typeface="Calibri"/>
            </a:endParaRPr>
          </a:p>
          <a:p>
            <a:r>
              <a:rPr lang="en-US">
                <a:cs typeface="Calibri"/>
              </a:rPr>
              <a:t>Some examples of the functions available in the scenario library include HR, Marketing, Operations, Sales and more.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336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FD0A0-7EA3-4AB5-8580-2CDFA9D58B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We recommend </a:t>
            </a:r>
            <a:r>
              <a:rPr lang="en-US" sz="1100" b="1" i="0">
                <a:solidFill>
                  <a:srgbClr val="E6E6E6"/>
                </a:solidFill>
                <a:effectLst/>
                <a:latin typeface="Segoe UI" panose="020B0502040204020203" pitchFamily="34" charset="0"/>
              </a:rPr>
              <a:t>Current Channel</a:t>
            </a:r>
            <a:r>
              <a:rPr lang="en-US" sz="1100" b="0" i="0">
                <a:solidFill>
                  <a:srgbClr val="E6E6E6"/>
                </a:solidFill>
                <a:effectLst/>
                <a:latin typeface="Segoe UI" panose="020B0502040204020203" pitchFamily="34" charset="0"/>
              </a:rPr>
              <a:t>, because it provides your users with the newest Office features as soon as they're ready. </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Current Channel usually receives new features at least once a month, but there's no set schedule for when those updates are released.</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In some cases, a new feature is made available only to a subset of users as the feature is gradually rolled out in Current Channel.</a:t>
            </a:r>
            <a:endParaRPr lang="en-US" sz="1100" b="0" i="0">
              <a:solidFill>
                <a:srgbClr val="E6E6E6"/>
              </a:solidFill>
              <a:effectLst/>
              <a:latin typeface="Segoe UI" panose="020B0502040204020203" pitchFamily="34" charset="0"/>
              <a:cs typeface="Segoe UI" pitchFamily="34" charset="0"/>
            </a:endParaRPr>
          </a:p>
          <a:p>
            <a:pPr marL="628650" lvl="1" indent="-171450">
              <a:spcBef>
                <a:spcPts val="300"/>
              </a:spcBef>
              <a:buFont typeface="Arial" panose="020B0604020202020204" pitchFamily="34" charset="0"/>
              <a:buChar char="•"/>
            </a:pPr>
            <a:endParaRPr lang="en-US" sz="1100" b="0" i="0">
              <a:solidFill>
                <a:srgbClr val="E6E6E6"/>
              </a:solidFill>
              <a:effectLst/>
              <a:latin typeface="Segoe UI" panose="020B0502040204020203" pitchFamily="34" charset="0"/>
              <a:cs typeface="Segoe UI"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Monthly Enterprise Channel </a:t>
            </a:r>
            <a:r>
              <a:rPr lang="en-US" sz="1600" b="0" i="0">
                <a:solidFill>
                  <a:srgbClr val="E6E6E6"/>
                </a:solidFill>
                <a:effectLst/>
                <a:latin typeface="Segoe UI" panose="020B0502040204020203" pitchFamily="34" charset="0"/>
              </a:rPr>
              <a:t>if you want to provide your users with new Office features each month, but only want to receive one update per month on a predictable release schedule.</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MEC are released on the second Tuesday of the month. This monthly update can include feature, security, and non-security updates.</a:t>
            </a:r>
          </a:p>
          <a:p>
            <a:pPr marL="628650" lvl="1" indent="-171450">
              <a:spcBef>
                <a:spcPts val="300"/>
              </a:spcBef>
              <a:buFont typeface="Arial" panose="020B0604020202020204" pitchFamily="34" charset="0"/>
              <a:buChar char="•"/>
            </a:pPr>
            <a:endParaRPr lang="en-US" sz="1600" b="0" i="0">
              <a:solidFill>
                <a:srgbClr val="E6E6E6"/>
              </a:solidFill>
              <a:effectLst/>
              <a:latin typeface="Segoe UI" panose="020B0502040204020203" pitchFamily="34" charset="0"/>
            </a:endParaRPr>
          </a:p>
          <a:p>
            <a:pPr marL="171450" lvl="0"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We recommend </a:t>
            </a:r>
            <a:r>
              <a:rPr lang="en-US" sz="1600" b="1" i="0">
                <a:solidFill>
                  <a:srgbClr val="E6E6E6"/>
                </a:solidFill>
                <a:effectLst/>
                <a:latin typeface="Segoe UI" panose="020B0502040204020203" pitchFamily="34" charset="0"/>
              </a:rPr>
              <a:t>Semi-Annual Enterprise Channel </a:t>
            </a:r>
            <a:r>
              <a:rPr lang="en-US" sz="1600" b="0" i="0">
                <a:solidFill>
                  <a:srgbClr val="E6E6E6"/>
                </a:solidFill>
                <a:effectLst/>
                <a:latin typeface="Segoe UI" panose="020B0502040204020203" pitchFamily="34" charset="0"/>
              </a:rPr>
              <a:t>only for those select devices in your organization where extensive testing is needed before rolling out new Office features.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Non-human devices</a:t>
            </a:r>
          </a:p>
          <a:p>
            <a:pPr marL="628650" lvl="1" indent="-171450">
              <a:spcBef>
                <a:spcPts val="300"/>
              </a:spcBef>
              <a:buFont typeface="Arial" panose="020B0604020202020204" pitchFamily="34" charset="0"/>
              <a:buChar char="•"/>
            </a:pPr>
            <a:r>
              <a:rPr lang="en-US" sz="1100" b="0" i="0">
                <a:solidFill>
                  <a:srgbClr val="E6E6E6"/>
                </a:solidFill>
                <a:effectLst/>
                <a:latin typeface="Segoe UI" panose="020B0502040204020203" pitchFamily="34" charset="0"/>
              </a:rPr>
              <a:t>User productivity is not top priority</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Updates to SAEC are released on the second Tuesday of the month. In January and July, the monthly update can include feature, security, and non-security updates. </a:t>
            </a:r>
          </a:p>
          <a:p>
            <a:pPr marL="628650" lvl="1" indent="-171450">
              <a:spcBef>
                <a:spcPts val="300"/>
              </a:spcBef>
              <a:buFont typeface="Arial" panose="020B0604020202020204" pitchFamily="34" charset="0"/>
              <a:buChar char="•"/>
            </a:pPr>
            <a:r>
              <a:rPr lang="en-US" sz="1600" b="0" i="0">
                <a:solidFill>
                  <a:srgbClr val="E6E6E6"/>
                </a:solidFill>
                <a:effectLst/>
                <a:latin typeface="Segoe UI" panose="020B0502040204020203" pitchFamily="34" charset="0"/>
              </a:rPr>
              <a:t>In other months, the update can include security and non-security updates.</a:t>
            </a:r>
            <a:endParaRPr lang="en-US" sz="11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33304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826BE-4FE2-DE87-CFFA-CCACD9BEB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C0EAA-0E8A-6FCD-9C69-9AC0007D6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6634C-26CD-C131-E1A6-C354FDC5187A}"/>
              </a:ext>
            </a:extLst>
          </p:cNvPr>
          <p:cNvSpPr>
            <a:spLocks noGrp="1"/>
          </p:cNvSpPr>
          <p:nvPr>
            <p:ph type="body" idx="1"/>
          </p:nvPr>
        </p:nvSpPr>
        <p:spPr/>
        <p:txBody>
          <a:bodyPr/>
          <a:lstStyle/>
          <a:p>
            <a:pPr marL="171450" indent="-171450">
              <a:buFont typeface="Arial" panose="020B0604020202020204" pitchFamily="34" charset="0"/>
              <a:buChar char="•"/>
            </a:pPr>
            <a:r>
              <a:rPr lang="en-US" b="1"/>
              <a:t>MEC is recommended for ALL Enterprises and Government customers – it was specifically built with these customers in mind. SAEC as the highest quality, most conservative, bits is a myth. SAEC is simply slower by time (larger changes less often vs smaller changes monthly).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MEC isn’t about “new office features faster” – it is about big improvements to the basics: Security, Performance, Reliability, Quality fixes, and less cost for IT. </a:t>
            </a:r>
            <a:r>
              <a:rPr lang="en-US"/>
              <a:t>New features faster is a side benefit.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*Performance benefit – on average 15%-20% faster vs SAEC that is 12 months old (note perf on monthly is almost always faster than SAEC – small changes each month, but large deltas show the older SAEC gets)</a:t>
            </a:r>
          </a:p>
          <a:p>
            <a:pPr marL="171450" indent="-171450">
              <a:buFont typeface="Arial" panose="020B0604020202020204" pitchFamily="34" charset="0"/>
              <a:buChar char="•"/>
            </a:pPr>
            <a:r>
              <a:rPr lang="en-US"/>
              <a:t>Not all fixes go to SAEC in patching – many fixes are held for next SAEC, but Monthly customers get them quickly</a:t>
            </a:r>
          </a:p>
          <a:p>
            <a:pPr marL="171450" indent="-171450">
              <a:buFont typeface="Arial" panose="020B0604020202020204" pitchFamily="34" charset="0"/>
              <a:buChar char="•"/>
            </a:pPr>
            <a:r>
              <a:rPr lang="en-US"/>
              <a:t>Better diagnostics is due to engineers instrumenting new quality checks as bugs and issues are found – so if a customer calls support, usually step one is to update some machine to a newer build so we can see enhanced telemetry – Monthly customers get these benefits quickly and ‘for free’</a:t>
            </a:r>
          </a:p>
          <a:p>
            <a:pPr marL="171450" indent="-171450">
              <a:buFont typeface="Arial" panose="020B0604020202020204" pitchFamily="34" charset="0"/>
              <a:buChar char="•"/>
            </a:pPr>
            <a:r>
              <a:rPr lang="en-US"/>
              <a:t>Modern Management – Monthly Enterprise Channel is currently the only channel that supports our best management tools: Servicing Profiles to automate rollout of builds – allows IT to define waves to roll out monthly bits too saving IT a ton of time and keeping environments up to date automatically. It comes with Safety Net controls though if something does go wrong – ability to pause a rollout, rollback to the last version, wait until the next version, set exclusion dates (e.g. pause rollouts for Retail industry around the holidays, or around Tax season, etc.). It also has Insights to give confidence environment is good and lets admins see if there’s a problem – the Apps Health dashboard, or Inventory to get a near real time look at all the machines in the environment running office</a:t>
            </a:r>
          </a:p>
          <a:p>
            <a:endParaRPr lang="en-US"/>
          </a:p>
        </p:txBody>
      </p:sp>
      <p:sp>
        <p:nvSpPr>
          <p:cNvPr id="4" name="Header Placeholder 3">
            <a:extLst>
              <a:ext uri="{FF2B5EF4-FFF2-40B4-BE49-F238E27FC236}">
                <a16:creationId xmlns:a16="http://schemas.microsoft.com/office/drawing/2014/main" id="{16B328D0-E359-F808-EF08-B7BB7685A09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6FE6FCA-6CC6-9ED6-162B-524FBF5A1BE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C372E3B-1984-2AC4-1717-A264DC92226F}"/>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4FB65BC-8200-3075-C346-E8F1C320A61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81248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step back at the highest level, this is the end-to-end implementation journey that you’ll go through.</a:t>
            </a:r>
          </a:p>
          <a:p>
            <a:endParaRPr lang="en-US" dirty="0"/>
          </a:p>
          <a:p>
            <a:r>
              <a:rPr lang="en-US" dirty="0"/>
              <a:t>It's important that you start thinking about the three Ss in the Copilot readiness checklist as early as possible.</a:t>
            </a:r>
          </a:p>
          <a:p>
            <a:endParaRPr lang="en-US" dirty="0"/>
          </a:p>
          <a:p>
            <a:r>
              <a:rPr lang="en-US" dirty="0"/>
              <a:t>First is the </a:t>
            </a:r>
            <a:r>
              <a:rPr lang="en-US" b="1" dirty="0"/>
              <a:t>sponsor</a:t>
            </a:r>
            <a:r>
              <a:rPr lang="en-US" dirty="0"/>
              <a:t>. It's important to have leadership, if possible, C-suite level sponsorship, whenever there are blockers or challenges that are faced across the rollout.</a:t>
            </a:r>
          </a:p>
          <a:p>
            <a:r>
              <a:rPr lang="en-US" dirty="0"/>
              <a:t>2nd is </a:t>
            </a:r>
            <a:r>
              <a:rPr lang="en-US" b="1" dirty="0"/>
              <a:t>scenarios</a:t>
            </a:r>
            <a:r>
              <a:rPr lang="en-US" dirty="0"/>
              <a:t>. It is important early on that business leaders get a sense of where they want to start their Copilot innovation. Many have had success with a functional approach, deciding if it's HR, Finance, Marketing, or another area of the business, and what Key Performance Indicators (KPIs) they want to see Copilot impact and improve. </a:t>
            </a:r>
          </a:p>
          <a:p>
            <a:r>
              <a:rPr lang="en-US" dirty="0"/>
              <a:t>And then finally </a:t>
            </a:r>
            <a:r>
              <a:rPr lang="en-US" b="1" dirty="0"/>
              <a:t>security</a:t>
            </a:r>
            <a:r>
              <a:rPr lang="en-US" dirty="0"/>
              <a:t>. You want to start the security, data, and privacy conversation as early as possible to make sure you know what your path and journey is going to look like.</a:t>
            </a:r>
          </a:p>
          <a:p>
            <a:endParaRPr lang="en-US" dirty="0"/>
          </a:p>
          <a:p>
            <a:r>
              <a:rPr lang="en-US" dirty="0"/>
              <a:t>It's important that the </a:t>
            </a:r>
            <a:r>
              <a:rPr lang="en-US" b="1" dirty="0"/>
              <a:t>Human change (user enablement) </a:t>
            </a:r>
            <a:r>
              <a:rPr lang="en-US" b="0" dirty="0"/>
              <a:t>and </a:t>
            </a:r>
            <a:r>
              <a:rPr lang="en-US" b="1" dirty="0"/>
              <a:t>Technical readiness </a:t>
            </a:r>
            <a:r>
              <a:rPr lang="en-US" dirty="0"/>
              <a:t>workstreams start at the same time and that they work hand in hand. This is where your sponsor and your change management team will really serve as the glue to help these workstreams support each other, and that is how customers are seeing the highest Return On Investment (ROI) value and are delighting their business users with Copilot.</a:t>
            </a:r>
          </a:p>
          <a:p>
            <a:r>
              <a:rPr lang="en-US" dirty="0"/>
              <a:t>Of course, the leadership workstream cuts across the entire journey, and we want to make sure that we're keeping our business leaders and sponsors engaged.</a:t>
            </a:r>
          </a:p>
          <a:p>
            <a:endParaRPr lang="en-US"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2980916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None/>
            </a:pPr>
            <a:r>
              <a:rPr lang="en-US" sz="850" b="1">
                <a:latin typeface="Segoe UI Light"/>
                <a:cs typeface="Segoe UI Light"/>
              </a:rPr>
              <a:t>7-step animation</a:t>
            </a:r>
            <a:endParaRPr lang="en-US" sz="850">
              <a:latin typeface="Segoe UI Light"/>
              <a:cs typeface="Segoe UI Light"/>
            </a:endParaRPr>
          </a:p>
          <a:p>
            <a:endParaRPr lang="en-US" sz="850" b="1">
              <a:latin typeface="Segoe UI Light"/>
              <a:cs typeface="Segoe UI Light"/>
            </a:endParaRPr>
          </a:p>
          <a:p>
            <a:pPr lvl="0">
              <a:buNone/>
            </a:pPr>
            <a:r>
              <a:rPr lang="en-US"/>
              <a:t>Switch from a green button approach to a red button approach</a:t>
            </a:r>
          </a:p>
          <a:p>
            <a:pPr marL="285750" lvl="0" indent="-285750">
              <a:buFont typeface="Wingdings"/>
              <a:buChar char="§"/>
            </a:pPr>
            <a:r>
              <a:rPr lang="en-US" sz="850" i="0">
                <a:latin typeface="Segoe UI Light"/>
                <a:cs typeface="Segoe UI Light"/>
              </a:rPr>
              <a:t>Green button = test everything, move slowly, miss out, not a good experience for cloud services due to the velocity of change</a:t>
            </a:r>
            <a:endParaRPr lang="en-US" sz="850">
              <a:latin typeface="Segoe UI Light"/>
              <a:cs typeface="Segoe UI Light"/>
            </a:endParaRPr>
          </a:p>
          <a:p>
            <a:pPr marL="285750" lvl="0" indent="-285750">
              <a:buFont typeface="Wingdings"/>
              <a:buChar char="§"/>
            </a:pPr>
            <a:r>
              <a:rPr lang="en-US" sz="850" i="0">
                <a:latin typeface="Segoe UI Light"/>
                <a:cs typeface="Segoe UI Light"/>
              </a:rPr>
              <a:t>Red button = go fast, stay current, use data insights, have safety nets in place and the ability to pause and rollback if needed</a:t>
            </a:r>
            <a:endParaRPr lang="en-US" sz="850">
              <a:latin typeface="Segoe UI Light"/>
              <a:cs typeface="Segoe UI Light"/>
            </a:endParaRPr>
          </a:p>
          <a:p>
            <a:endParaRPr lang="en-US" sz="850">
              <a:latin typeface="Segoe UI Light"/>
              <a:cs typeface="Segoe UI Light"/>
            </a:endParaRPr>
          </a:p>
          <a:p>
            <a:r>
              <a:rPr lang="en-US" sz="850">
                <a:latin typeface="Segoe UI Light"/>
                <a:cs typeface="Segoe UI Light"/>
              </a:rPr>
              <a:t>NPS = Net Promoter Score</a:t>
            </a:r>
            <a:endParaRPr lang="en-US"/>
          </a:p>
          <a:p>
            <a:pPr marL="285750" indent="-285750">
              <a:buFont typeface="Wingdings"/>
              <a:buChar char="§"/>
            </a:pPr>
            <a:r>
              <a:rPr lang="en-US" sz="850">
                <a:latin typeface="Segoe UI Light"/>
                <a:cs typeface="Segoe UI Light"/>
              </a:rPr>
              <a:t>https://learn.microsoft.com/microsoft-365/admin/manage/manage-feedback-product-insights?view=o365-worldwide</a:t>
            </a:r>
          </a:p>
          <a:p>
            <a:endParaRPr lang="en-US" sz="850" b="1">
              <a:latin typeface="Segoe UI Light"/>
              <a:cs typeface="Segoe UI Light"/>
            </a:endParaRPr>
          </a:p>
          <a:p>
            <a:r>
              <a:rPr lang="en-US" sz="850" b="1">
                <a:latin typeface="Segoe UI Light"/>
                <a:cs typeface="Segoe UI Light"/>
              </a:rPr>
              <a:t>Copilot is not coming to SAEC:</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The speed at which Microsoft 365 Copilot evolves to bring the latest and greatest to your users’ fingertips makes it ineligible for users running Semi-Annual Enterprise Channel</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3"/>
              </a:rPr>
              <a:t>https://techcommunity.microsoft.com/t5/microsoft-365-blog/microsoft-365-admin-monthly-digest-feb-2024/ba-p/4067971</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Your users will need to be on the Current Channel or Monthly Enterprise Channel for Microsoft 365 apps to have access to Copilot in desktop clients</a:t>
            </a:r>
            <a:r>
              <a:rPr lang="en-US" sz="850" i="1">
                <a:latin typeface="Segoe UI Light"/>
                <a:cs typeface="Segoe UI Light"/>
              </a:rPr>
              <a:t>.“</a:t>
            </a:r>
            <a:endParaRPr lang="en-US" sz="850">
              <a:latin typeface="Segoe UI Light"/>
              <a:cs typeface="Segoe UI Light"/>
            </a:endParaRPr>
          </a:p>
          <a:p>
            <a:pPr marL="482600" lvl="3" indent="-285750">
              <a:buFont typeface="Wingdings"/>
              <a:buChar char="§"/>
            </a:pPr>
            <a:r>
              <a:rPr lang="en-US" sz="850">
                <a:latin typeface="Segoe UI Light"/>
                <a:cs typeface="Segoe UI Light"/>
                <a:hlinkClick r:id="rId4"/>
              </a:rPr>
              <a:t>https://techcommunity.microsoft.com/t5/copilot-for-microsoft-365/how-to-prepare-for-microsoft-365-copilot/ba-p/3851566</a:t>
            </a:r>
            <a:endParaRPr lang="en-US" sz="850">
              <a:latin typeface="Segoe UI Light"/>
              <a:cs typeface="Segoe UI Light"/>
            </a:endParaRPr>
          </a:p>
          <a:p>
            <a:pPr marL="285750" indent="-285750">
              <a:buFont typeface="Wingdings"/>
              <a:buChar char="§"/>
            </a:pPr>
            <a:r>
              <a:rPr lang="en-US" sz="850" i="1">
                <a:latin typeface="Segoe UI Light"/>
                <a:cs typeface="Segoe UI Light"/>
              </a:rPr>
              <a:t>"</a:t>
            </a:r>
            <a:r>
              <a:rPr lang="en-US" sz="850" i="1">
                <a:effectLst/>
                <a:latin typeface="Segoe UI Light"/>
                <a:cs typeface="Segoe UI Light"/>
              </a:rPr>
              <a:t>Microsoft </a:t>
            </a:r>
            <a:r>
              <a:rPr lang="en-US" sz="850" i="1" err="1">
                <a:effectLst/>
                <a:latin typeface="Segoe UI Light"/>
                <a:cs typeface="Segoe UI Light"/>
              </a:rPr>
              <a:t>Microsoft</a:t>
            </a:r>
            <a:r>
              <a:rPr lang="en-US" sz="850" i="1">
                <a:effectLst/>
                <a:latin typeface="Segoe UI Light"/>
                <a:cs typeface="Segoe UI Light"/>
              </a:rPr>
              <a:t> 365 Copilot will follow the standard practice of deployment and updates for Microsoft 365 Apps, being available in all update channels, except for Semi-Annual Enterprise Channel</a:t>
            </a:r>
            <a:r>
              <a:rPr lang="en-US" sz="850" i="1">
                <a:latin typeface="Segoe UI Light"/>
                <a:cs typeface="Segoe UI Light"/>
              </a:rPr>
              <a:t>.“</a:t>
            </a:r>
          </a:p>
          <a:p>
            <a:pPr marL="482600" lvl="3" indent="-285750">
              <a:buFont typeface="Wingdings"/>
              <a:buChar char="§"/>
            </a:pPr>
            <a:r>
              <a:rPr lang="en-US" sz="850">
                <a:latin typeface="Segoe UI Light"/>
                <a:cs typeface="Segoe UI Light"/>
              </a:rPr>
              <a:t>https://learn.microsoft.com/copilot/microsoft-365/microsoft-365-copilot-requirements#update-channels</a:t>
            </a:r>
          </a:p>
          <a:p>
            <a:endParaRPr lang="en-US" sz="850">
              <a:latin typeface="Segoe UI Light"/>
              <a:cs typeface="Segoe UI Light"/>
            </a:endParaRPr>
          </a:p>
          <a:p>
            <a:r>
              <a:rPr lang="en-US" sz="850">
                <a:latin typeface="Segoe UI Light"/>
                <a:cs typeface="Segoe UI Light"/>
              </a:rPr>
              <a:t>For customers with a significant number of devices on Apple Mac, being on a monthly on the Windows side is the only way to get all the desktop on the same cadence. On Mac, there is only one delivery option which is monthly, and very similar in essence to the Monthly Enterprise Channel (MEC): Only version per month on (or close to) Patch Tuesday. </a:t>
            </a:r>
          </a:p>
          <a:p>
            <a:r>
              <a:rPr lang="en-US" sz="850">
                <a:latin typeface="Segoe UI Light"/>
                <a:cs typeface="Segoe UI Light"/>
              </a:rPr>
              <a:t>On most customers we see devices mainly on PC and when there is a small number of Mac, it’s usually for Exec. By moving to MEC </a:t>
            </a:r>
            <a:r>
              <a:rPr lang="en-US" sz="850">
                <a:effectLst/>
                <a:latin typeface="Segoe UI Light"/>
                <a:cs typeface="Segoe UI Light"/>
              </a:rPr>
              <a:t>you could have updates on the Windows side on the same cadence as your Exec, and also on the same cadence as all other platforms in addition to Mac (Mobile)</a:t>
            </a:r>
            <a:endParaRPr lang="en-US" sz="850">
              <a:latin typeface="Segoe UI Light"/>
              <a:cs typeface="Segoe UI Light"/>
            </a:endParaRPr>
          </a:p>
          <a:p>
            <a:pPr>
              <a:buFont typeface="Wingdings" panose="05000000000000000000" pitchFamily="2" charset="2"/>
            </a:pPr>
            <a:endParaRPr lang="en-US" sz="1200" b="1">
              <a:cs typeface="Segoe UI Light"/>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6466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300"/>
              </a:spcBef>
              <a:buFont typeface="Arial" panose="020B0604020202020204" pitchFamily="34" charset="0"/>
              <a:buNone/>
            </a:pPr>
            <a:r>
              <a:rPr lang="en-US" sz="900" b="1" i="0">
                <a:solidFill>
                  <a:srgbClr val="E6E6E6"/>
                </a:solidFill>
                <a:effectLst/>
                <a:latin typeface="Segoe UI" panose="020B0502040204020203" pitchFamily="34" charset="0"/>
              </a:rPr>
              <a:t>4-step animation</a:t>
            </a:r>
          </a:p>
          <a:p>
            <a:pPr marL="0" indent="0">
              <a:spcBef>
                <a:spcPts val="300"/>
              </a:spcBef>
              <a:buFont typeface="Arial" panose="020B0604020202020204" pitchFamily="34" charset="0"/>
              <a:buNone/>
            </a:pPr>
            <a:endParaRPr lang="en-US" sz="900" b="0" i="0">
              <a:solidFill>
                <a:srgbClr val="E6E6E6"/>
              </a:solidFill>
              <a:effectLst/>
              <a:latin typeface="Segoe UI" panose="020B0502040204020203" pitchFamily="34" charset="0"/>
            </a:endParaRP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There are multiple monthly update channels available to accommodate different user personas.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Insider channels offer early access to new features and fixes, with up to 12+ weeks of validation time</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Define user personas and optimize the use of update channels</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Leverage custom rollout waves and update validation to ensure a consistent experience with time to adjust if needed</a:t>
            </a:r>
          </a:p>
          <a:p>
            <a:pPr marL="171450" indent="-171450">
              <a:spcBef>
                <a:spcPts val="300"/>
              </a:spcBef>
              <a:buFont typeface="Arial" panose="020B0604020202020204" pitchFamily="34" charset="0"/>
              <a:buChar char="•"/>
            </a:pPr>
            <a:r>
              <a:rPr lang="en-US" sz="900" b="0" i="0">
                <a:solidFill>
                  <a:srgbClr val="E6E6E6"/>
                </a:solidFill>
                <a:effectLst/>
                <a:latin typeface="Segoe UI" panose="020B0502040204020203" pitchFamily="34" charset="0"/>
              </a:rPr>
              <a:t>Utilize App Assure for app compatibility issues</a:t>
            </a:r>
          </a:p>
          <a:p>
            <a:pPr marL="228600" indent="-228600">
              <a:spcBef>
                <a:spcPts val="300"/>
              </a:spcBef>
              <a:buFont typeface="+mj-lt"/>
              <a:buAutoNum type="arabicPeriod"/>
            </a:pPr>
            <a:endParaRPr lang="en-US" sz="900" b="0" i="0">
              <a:solidFill>
                <a:srgbClr val="E6E6E6"/>
              </a:solidFill>
              <a:effectLst/>
              <a:latin typeface="Segoe UI" panose="020B0502040204020203" pitchFamily="34" charset="0"/>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88453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Bottom Line:</a:t>
            </a:r>
          </a:p>
          <a:p>
            <a:r>
              <a:rPr lang="en-US"/>
              <a:t>Microsoft takes responsibility for application compatibility with App Assure, so you can feel confident migrating to the Current Channel or Monthly Enterprise channel to get the full value from Microsoft 365 Copilot.</a:t>
            </a:r>
          </a:p>
          <a:p>
            <a:endParaRPr lang="en-US"/>
          </a:p>
          <a:p>
            <a:r>
              <a:rPr lang="en-US"/>
              <a:t>Gain the full value of Copilot</a:t>
            </a:r>
          </a:p>
          <a:p>
            <a:r>
              <a:rPr lang="en-US"/>
              <a:t>- Microsoft 365 Copilot is an AI tool whose value is based upon leveraging the most up-to-date information and features available. It is constantly evolving from new data sources, user feedback, and research advancements. To stay current, your organization needs to be on the latest release of Copilot, done by migrating to the Current Channel or Monthly Enterprise Channel. </a:t>
            </a:r>
          </a:p>
          <a:p>
            <a:endParaRPr lang="en-US"/>
          </a:p>
          <a:p>
            <a:r>
              <a:rPr lang="en-US"/>
              <a:t>Migrate with confidence</a:t>
            </a:r>
          </a:p>
          <a:p>
            <a:r>
              <a:rPr lang="en-US"/>
              <a:t>- Microsoft Apps on the Current or Monthly Enterprise Channels receive regular updates to the latest versions. Your can migrate with confidence with the knowledge that Microsoft promises application compatibility with the latest versions of our software. App Assure was created for this purpose.</a:t>
            </a:r>
          </a:p>
          <a:p>
            <a:endParaRPr lang="en-US"/>
          </a:p>
          <a:p>
            <a:r>
              <a:rPr lang="en-US"/>
              <a:t>App Assure services</a:t>
            </a:r>
          </a:p>
          <a:p>
            <a:r>
              <a:rPr lang="en-US"/>
              <a:t>- App Assure is Microsoft's commitment to ensuring your apps work on the latest versions of our software. App Assure will help remediate app compatibility issues at no additional cost. We help identify the root cause and provide guidance to fix app compatibility issues. (we've got examples we can provide!) This service is delivered by Microsoft engineers and provides a direct line of communication to our product engineering team in the event that an issue with one of our first party products is found. On your behalf we also coordinate with software providers on third party apps that need updates to stay efficient and effective for your team.</a:t>
            </a:r>
          </a:p>
          <a:p>
            <a:endParaRPr lang="en-US">
              <a:cs typeface="Calibri"/>
            </a:endParaRP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499119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a:buFont typeface="Wingdings" panose="05000000000000000000" pitchFamily="2" charset="2"/>
              <a:buNone/>
            </a:pPr>
            <a:r>
              <a:rPr lang="en-US" sz="900" b="1"/>
              <a:t>1-step animation</a:t>
            </a:r>
          </a:p>
          <a:p>
            <a:pPr marL="0" indent="0" rtl="0">
              <a:buFont typeface="Wingdings" panose="05000000000000000000" pitchFamily="2" charset="2"/>
              <a:buNone/>
            </a:pPr>
            <a:endParaRPr lang="en-US" sz="900"/>
          </a:p>
          <a:p>
            <a:pPr marL="285750" indent="-285750" rtl="0">
              <a:buFont typeface="Wingdings" panose="05000000000000000000" pitchFamily="2" charset="2"/>
              <a:buChar char="§"/>
            </a:pPr>
            <a:r>
              <a:rPr lang="en-US" sz="900"/>
              <a:t>Our quality has improved and is the strategic direction of Microsoft.</a:t>
            </a:r>
          </a:p>
          <a:p>
            <a:pPr marL="285750" indent="-285750" rtl="0">
              <a:buFont typeface="Wingdings" panose="05000000000000000000" pitchFamily="2" charset="2"/>
              <a:buChar char="§"/>
            </a:pPr>
            <a:r>
              <a:rPr lang="en-US" sz="900"/>
              <a:t>We have added customer controlled and more engineering responsive rollbacks if something goes wrong.</a:t>
            </a:r>
          </a:p>
          <a:p>
            <a:pPr marL="285750" indent="-285750" rtl="0">
              <a:buFont typeface="Wingdings" panose="05000000000000000000" pitchFamily="2" charset="2"/>
              <a:buChar char="§"/>
            </a:pPr>
            <a:r>
              <a:rPr lang="en-US" sz="900"/>
              <a:t>Customer can flexibly manage users that may be in "lockdown". Don't update my tax preparers for 3 months.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Rich data insights, cloud policies, servicing, scheduling, waves, rollback, and channel management.</a:t>
            </a:r>
          </a:p>
          <a:p>
            <a:endParaRPr lang="en-US"/>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740889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8-step animated slide</a:t>
            </a:r>
          </a:p>
          <a:p>
            <a:endParaRPr lang="en-US" b="1"/>
          </a:p>
          <a:p>
            <a:r>
              <a:rPr lang="en-US" b="1"/>
              <a:t>* Least privileged role is </a:t>
            </a:r>
            <a:r>
              <a:rPr lang="en-US" b="1" u="sng"/>
              <a:t>Office Apps Admin </a:t>
            </a:r>
            <a:r>
              <a:rPr lang="en-US" b="1"/>
              <a:t>then </a:t>
            </a:r>
            <a:r>
              <a:rPr lang="en-US" b="1" u="sng"/>
              <a:t>Security Admin </a:t>
            </a:r>
            <a:r>
              <a:rPr lang="en-US" b="1"/>
              <a:t>and finally </a:t>
            </a:r>
            <a:r>
              <a:rPr lang="en-US" b="1" u="sng"/>
              <a:t>Global Admin</a:t>
            </a:r>
          </a:p>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E102C2F-94C0-F241-B1C9-209EC2594BC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10/14/2025 10:15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3759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essential requirements for a successful Copilot deployment. </a:t>
            </a:r>
          </a:p>
          <a:p>
            <a:endParaRPr lang="en-US" dirty="0"/>
          </a:p>
          <a:p>
            <a:r>
              <a:rPr lang="en-US" dirty="0"/>
              <a:t>These are:</a:t>
            </a:r>
            <a:endParaRPr lang="en-US" dirty="0">
              <a:cs typeface="Calibri"/>
            </a:endParaRPr>
          </a:p>
          <a:p>
            <a:pPr marL="228600" indent="-228600">
              <a:buAutoNum type="arabicPeriod"/>
            </a:pPr>
            <a:r>
              <a:rPr lang="en-US" dirty="0"/>
              <a:t>An active, visible </a:t>
            </a:r>
            <a:r>
              <a:rPr lang="en-US" b="1" dirty="0"/>
              <a:t>sponsor</a:t>
            </a:r>
            <a:r>
              <a:rPr lang="en-US" dirty="0"/>
              <a:t> who is ultimately responsible for driving the value across the whole business.</a:t>
            </a:r>
            <a:endParaRPr lang="en-US" dirty="0">
              <a:cs typeface="Calibri"/>
            </a:endParaRPr>
          </a:p>
          <a:p>
            <a:pPr marL="228600" indent="-228600">
              <a:buAutoNum type="arabicPeriod"/>
            </a:pPr>
            <a:r>
              <a:rPr lang="en-US" b="1" dirty="0"/>
              <a:t>Scenarios. T</a:t>
            </a:r>
            <a:r>
              <a:rPr lang="en-US" dirty="0"/>
              <a:t>his is identifying use cases and scenarios where the use of Copilot can drive maximum efficiencies and effective outcomes based on specific business requirements. Remember, Microsoft provide a list of generic scenarios, but you should talk to you customers about what is important to them, based on their project objectives and business priorities. Scenarios will most likely need to be customized based on customer specific roles and responsibilities</a:t>
            </a:r>
            <a:endParaRPr lang="en-US" dirty="0">
              <a:cs typeface="Calibri"/>
            </a:endParaRPr>
          </a:p>
          <a:p>
            <a:pPr marL="228600" indent="-228600">
              <a:buAutoNum type="arabicPeriod"/>
            </a:pPr>
            <a:r>
              <a:rPr lang="en-US" b="1" dirty="0"/>
              <a:t>Security </a:t>
            </a:r>
            <a:r>
              <a:rPr lang="en-US" dirty="0"/>
              <a:t>is a significant consideration for all </a:t>
            </a:r>
            <a:r>
              <a:rPr lang="en-US" dirty="0" err="1"/>
              <a:t>organisations</a:t>
            </a:r>
            <a:r>
              <a:rPr lang="en-US" dirty="0"/>
              <a:t> when deploying Copilot whether that be looking at data governance or compliance as well as ensuring the responsible use of AI within the business. It is important to make sure you have the relevant stakeholders engaged to understand at the earliest opportunity any challenges or considerations that need to be addressed prior to launch. </a:t>
            </a:r>
            <a:endParaRPr lang="en-US" dirty="0">
              <a:cs typeface="Calibri"/>
            </a:endParaRP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554976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550"/>
              </a:spcAft>
            </a:pPr>
            <a:r>
              <a:rPr lang="en-US" dirty="0"/>
              <a:t>The Microsoft 365 Copilot implementation framework is broken out into these four phases across both the human change and technical readiness workstreams: </a:t>
            </a:r>
            <a:r>
              <a:rPr lang="en-US" b="1" dirty="0"/>
              <a:t>get ready, onboard and engage, deliver impact, and extend and optimize.</a:t>
            </a:r>
            <a:endParaRPr lang="en-US" dirty="0"/>
          </a:p>
          <a:p>
            <a:pPr>
              <a:lnSpc>
                <a:spcPct val="107000"/>
              </a:lnSpc>
              <a:spcAft>
                <a:spcPts val="550"/>
              </a:spcAft>
            </a:pPr>
            <a:r>
              <a:rPr lang="en-US" dirty="0"/>
              <a:t>It's important that the two workstreams work hand in hand and stay connected throughout these milestones on the journey. </a:t>
            </a:r>
          </a:p>
          <a:p>
            <a:pPr>
              <a:lnSpc>
                <a:spcPct val="107000"/>
              </a:lnSpc>
              <a:spcAft>
                <a:spcPts val="550"/>
              </a:spcAft>
            </a:pPr>
            <a:endParaRPr lang="en-US" dirty="0"/>
          </a:p>
          <a:p>
            <a:pPr>
              <a:lnSpc>
                <a:spcPct val="107000"/>
              </a:lnSpc>
              <a:spcAft>
                <a:spcPts val="550"/>
              </a:spcAft>
            </a:pPr>
            <a:r>
              <a:rPr lang="en-US" dirty="0"/>
              <a:t>Let’s first focus on </a:t>
            </a:r>
            <a:r>
              <a:rPr lang="en-US" b="1" dirty="0"/>
              <a:t>human change</a:t>
            </a:r>
            <a:r>
              <a:rPr lang="en-US" dirty="0"/>
              <a:t>. </a:t>
            </a:r>
          </a:p>
          <a:p>
            <a:pPr>
              <a:lnSpc>
                <a:spcPct val="107000"/>
              </a:lnSpc>
              <a:spcAft>
                <a:spcPts val="550"/>
              </a:spcAft>
            </a:pPr>
            <a:endParaRPr lang="en-US" dirty="0"/>
          </a:p>
          <a:p>
            <a:r>
              <a:rPr lang="en-US" dirty="0"/>
              <a:t>To </a:t>
            </a:r>
            <a:r>
              <a:rPr lang="en-US" b="1" dirty="0"/>
              <a:t>get ready </a:t>
            </a:r>
            <a:r>
              <a:rPr lang="en-US" dirty="0"/>
              <a:t>for </a:t>
            </a:r>
            <a:r>
              <a:rPr lang="en-US" b="1" dirty="0"/>
              <a:t>human change</a:t>
            </a:r>
            <a:r>
              <a:rPr lang="en-US" dirty="0"/>
              <a:t>, you're deciding which department(s) you're going to rollout Copilot to first based on the Scenario Library and who your success team is. You will want to be intentional with license assignments and concentrate them for better evaluation.</a:t>
            </a:r>
          </a:p>
          <a:p>
            <a:r>
              <a:rPr lang="en-US" b="1" dirty="0"/>
              <a:t>Onboard and engage</a:t>
            </a:r>
            <a:r>
              <a:rPr lang="en-US" dirty="0"/>
              <a:t> is where you rollout training for your users and set up your Champion program. The </a:t>
            </a:r>
            <a:r>
              <a:rPr lang="en-US" b="1" dirty="0"/>
              <a:t>Copilot Prompt Gallery</a:t>
            </a:r>
            <a:r>
              <a:rPr lang="en-US" dirty="0"/>
              <a:t> is ideal for users to discover prompts to get the started with their AI skills.</a:t>
            </a:r>
          </a:p>
          <a:p>
            <a:r>
              <a:rPr lang="en-US" b="1" dirty="0"/>
              <a:t>Delivering impact</a:t>
            </a:r>
            <a:r>
              <a:rPr lang="en-US" dirty="0"/>
              <a:t> is where you measure success and understand how Copilot is impacting your business. </a:t>
            </a:r>
            <a:r>
              <a:rPr lang="en-US" b="1" dirty="0"/>
              <a:t>User surveys</a:t>
            </a:r>
            <a:r>
              <a:rPr lang="en-US" dirty="0"/>
              <a:t> and the </a:t>
            </a:r>
            <a:r>
              <a:rPr lang="en-US" b="1" dirty="0"/>
              <a:t>Copilot Dashboard </a:t>
            </a:r>
            <a:r>
              <a:rPr lang="en-US" dirty="0"/>
              <a:t>give insight on usage and where they are with the pre-defined success measures. </a:t>
            </a:r>
          </a:p>
          <a:p>
            <a:r>
              <a:rPr lang="en-US" dirty="0"/>
              <a:t>Finally </a:t>
            </a:r>
            <a:r>
              <a:rPr lang="en-US" b="1" dirty="0"/>
              <a:t>extend and optimize</a:t>
            </a:r>
            <a:r>
              <a:rPr lang="en-US" dirty="0"/>
              <a:t> is where you want to start thinking about new, high-value business scenarios and the next functional areas to roll out Copilot. This is also where you should also recognize and reward success for Champions and users who have been part of the implementation. </a:t>
            </a:r>
          </a:p>
          <a:p>
            <a:r>
              <a:rPr lang="en-US" dirty="0"/>
              <a:t>Throughout all phases, it is important for leaders to support continuous learning and optimization. </a:t>
            </a:r>
          </a:p>
          <a:p>
            <a:endParaRPr lang="en-US" dirty="0"/>
          </a:p>
          <a:p>
            <a:r>
              <a:rPr lang="en-US" dirty="0"/>
              <a:t>Here we </a:t>
            </a:r>
            <a:r>
              <a:rPr lang="en-US" b="1" dirty="0"/>
              <a:t>are focusing on the technical readiness </a:t>
            </a:r>
            <a:r>
              <a:rPr lang="en-US" dirty="0"/>
              <a:t>and how we deploy Copilot to everyone in the organization while keep data secure and compliant.</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3458756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pPr>
              <a:lnSpc>
                <a:spcPct val="107000"/>
              </a:lnSpc>
              <a:spcAft>
                <a:spcPts val="550"/>
              </a:spcAft>
            </a:pPr>
            <a:r>
              <a:rPr lang="en-US" dirty="0"/>
              <a:t>Let’s take a deeper look into the technical readiness checklist and recommendations for deployment. </a:t>
            </a:r>
          </a:p>
          <a:p>
            <a:pPr>
              <a:lnSpc>
                <a:spcPct val="107000"/>
              </a:lnSpc>
              <a:spcAft>
                <a:spcPts val="550"/>
              </a:spcAft>
            </a:pPr>
            <a:endParaRPr lang="en-US" dirty="0"/>
          </a:p>
          <a:p>
            <a:r>
              <a:rPr lang="en-US" dirty="0"/>
              <a:t>In the </a:t>
            </a:r>
            <a:r>
              <a:rPr lang="en-US" b="1" dirty="0"/>
              <a:t>get ready</a:t>
            </a:r>
            <a:r>
              <a:rPr lang="en-US" dirty="0"/>
              <a:t> stage, perform the </a:t>
            </a:r>
            <a:r>
              <a:rPr lang="en-US" b="1" dirty="0"/>
              <a:t>Optimization Assessment</a:t>
            </a:r>
            <a:r>
              <a:rPr lang="en-US" dirty="0"/>
              <a:t> to analyze your current security and compliance posture.</a:t>
            </a:r>
          </a:p>
          <a:p>
            <a:r>
              <a:rPr lang="en-US" dirty="0"/>
              <a:t>In </a:t>
            </a:r>
            <a:r>
              <a:rPr lang="en-US" b="1" dirty="0"/>
              <a:t>onboard and engage</a:t>
            </a:r>
            <a:r>
              <a:rPr lang="en-US" dirty="0"/>
              <a:t>, we recommend using the </a:t>
            </a:r>
            <a:r>
              <a:rPr lang="en-US" b="1" dirty="0"/>
              <a:t>Copilot setup guide </a:t>
            </a:r>
            <a:r>
              <a:rPr lang="en-US" dirty="0"/>
              <a:t>to ensure you have proper data security controls in place and to determine if you need to deploy additional Microsoft 365 apps. </a:t>
            </a:r>
          </a:p>
          <a:p>
            <a:r>
              <a:rPr lang="en-US" dirty="0"/>
              <a:t>In </a:t>
            </a:r>
            <a:r>
              <a:rPr lang="en-US" b="1" dirty="0"/>
              <a:t>deliver impact</a:t>
            </a:r>
            <a:r>
              <a:rPr lang="en-US" dirty="0"/>
              <a:t>, establish a service management plan and enable the</a:t>
            </a:r>
            <a:r>
              <a:rPr lang="en-US" b="1" dirty="0"/>
              <a:t> Copilot Dashboard </a:t>
            </a:r>
            <a:r>
              <a:rPr lang="en-US" dirty="0"/>
              <a:t>to analyze user adoption and usage patterns. </a:t>
            </a:r>
          </a:p>
          <a:p>
            <a:r>
              <a:rPr lang="en-US" dirty="0"/>
              <a:t>Finally, </a:t>
            </a:r>
            <a:r>
              <a:rPr lang="en-US" b="1" dirty="0"/>
              <a:t>extend and optimize </a:t>
            </a:r>
            <a:r>
              <a:rPr lang="en-US" dirty="0"/>
              <a:t>to take insights on optimization opportunities and service health and consider how the technical team can start to customize and build internal agents, use extensibility plugins, and start to drive the next level of AI value. </a:t>
            </a:r>
          </a:p>
          <a:p>
            <a:r>
              <a:rPr lang="en-US" dirty="0"/>
              <a:t>Again, this whole journey works best if leadership supports continuous learning and optimization of Microsoft 365 Copilot.</a:t>
            </a:r>
          </a:p>
          <a:p>
            <a:endParaRPr lang="en-US" dirty="0"/>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This slide shows a suggested timeline and set of tasks and milestones between the different workstreams (leadership, user enablement, technical readiness). It also identifies recurring tasks. These are activities you may need to regularly undertake during the lifecycle of their deployment. You can customize this timeline and the activities to meet your organization’s needs.</a:t>
            </a:r>
            <a:endParaRPr lang="en-US" dirty="0">
              <a:cs typeface="Calibri"/>
            </a:endParaRPr>
          </a:p>
          <a:p>
            <a:endParaRPr lang="en-US" dirty="0"/>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2025-10-14 10:10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142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0" i="0" kern="1200">
                <a:solidFill>
                  <a:schemeClr val="tx1"/>
                </a:solidFill>
                <a:effectLst/>
                <a:latin typeface="Segoe UI Light" pitchFamily="34" charset="0"/>
                <a:ea typeface="+mn-ea"/>
                <a:cs typeface="+mn-cs"/>
              </a:rPr>
              <a:t>This is a high-level AI security questionnaire designed to allow a customer to self-assess security posture and provide recommendations for improvement adopting AI workloads. It will address Microsoft 365 Copilot alongside other scenarios of end user AI use, including consumer AI, third-party AI, conversations with agents, and moving into low code and pro code agent security for makers. It evaluates current security maturity across 4 phases (Prepare, Discover, Protect, Govern) and outlines recommended improvements to make.  </a:t>
            </a:r>
          </a:p>
          <a:p>
            <a:endParaRPr lang="en-US" sz="882" b="0" i="0" kern="1200">
              <a:solidFill>
                <a:schemeClr val="tx1"/>
              </a:solidFill>
              <a:effectLst/>
              <a:latin typeface="Segoe UI Light" pitchFamily="34" charset="0"/>
              <a:ea typeface="+mn-ea"/>
              <a:cs typeface="+mn-cs"/>
            </a:endParaRPr>
          </a:p>
          <a:p>
            <a:r>
              <a:rPr lang="en-US" sz="882" b="0" i="0" kern="1200">
                <a:solidFill>
                  <a:schemeClr val="tx1"/>
                </a:solidFill>
                <a:effectLst/>
                <a:latin typeface="Segoe UI Light" pitchFamily="34" charset="0"/>
                <a:ea typeface="+mn-ea"/>
                <a:cs typeface="+mn-cs"/>
              </a:rPr>
              <a:t>You can revisit this assessment when new AI technologies or operations emerge to ensure ongoing security alignment.</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10/14/2025 10:10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1146766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298545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10241280" cy="6858000"/>
          </a:xfrm>
          <a:prstGeom prst="rect">
            <a:avLst/>
          </a:prstGeom>
          <a:gradFill>
            <a:gsLst>
              <a:gs pos="30000">
                <a:srgbClr val="FFF8F3">
                  <a:alpha val="77451"/>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99338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833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39882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userDrawn="1">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4390701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12588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778112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0052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35694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1004736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328815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8100421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40843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505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797" r:id="rId1"/>
    <p:sldLayoutId id="2147484749" r:id="rId2"/>
    <p:sldLayoutId id="2147484742" r:id="rId3"/>
    <p:sldLayoutId id="2147484827" r:id="rId4"/>
    <p:sldLayoutId id="2147484828" r:id="rId5"/>
    <p:sldLayoutId id="2147484829" r:id="rId6"/>
    <p:sldLayoutId id="2147484830" r:id="rId7"/>
    <p:sldLayoutId id="2147484679" r:id="rId8"/>
    <p:sldLayoutId id="2147484824" r:id="rId9"/>
    <p:sldLayoutId id="2147484825" r:id="rId10"/>
    <p:sldLayoutId id="2147484817" r:id="rId11"/>
    <p:sldLayoutId id="2147484745" r:id="rId12"/>
    <p:sldLayoutId id="2147484743" r:id="rId13"/>
    <p:sldLayoutId id="2147484728" r:id="rId14"/>
    <p:sldLayoutId id="2147484826" r:id="rId15"/>
    <p:sldLayoutId id="2147484831" r:id="rId16"/>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aka.ms/Copilot/UserEnablementGuide"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 Target="slide13.xml"/><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28.png"/><Relationship Id="rId4" Type="http://schemas.openxmlformats.org/officeDocument/2006/relationships/hyperlink" Target="https://aka.ms/s4aiassessmen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5.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hyperlink" Target="https://aka.ms/Copilot/Eligibility" TargetMode="External"/><Relationship Id="rId5" Type="http://schemas.openxmlformats.org/officeDocument/2006/relationships/image" Target="../media/image31.png"/><Relationship Id="rId10" Type="http://schemas.openxmlformats.org/officeDocument/2006/relationships/hyperlink" Target="https://aka.ms/AMC/CopilotforIT" TargetMode="External"/><Relationship Id="rId4" Type="http://schemas.openxmlformats.org/officeDocument/2006/relationships/image" Target="../media/image30.png"/><Relationship Id="rId9" Type="http://schemas.openxmlformats.org/officeDocument/2006/relationships/hyperlink" Target="https://aka.ms/Copilot/UserEnablementGuide" TargetMode="External"/><Relationship Id="rId14" Type="http://schemas.openxmlformats.org/officeDocument/2006/relationships/image" Target="../media/image3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Copilot/UserEnablementGuid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slide" Target="slide2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ka.ms/appassurerequest" TargetMode="External"/><Relationship Id="rId7" Type="http://schemas.openxmlformats.org/officeDocument/2006/relationships/image" Target="../media/image42.png"/><Relationship Id="rId2" Type="http://schemas.openxmlformats.org/officeDocument/2006/relationships/hyperlink" Target="mailto:achelp@microsoft.com"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aka.ms/AppAssur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learn.microsoft.com/copilot/microsoft-365/pin-copilot"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microsoft.com/microsoft-365/admin/activity-reports/microsoft-365-copilot-usage?view=o365-worldwide" TargetMode="External"/><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hyperlink" Target="https://learn.microsoft.com/microsoft-365/admin/activity-reports/activity-reports?view=o365-worldwide#who-can-see-reports" TargetMode="External"/><Relationship Id="rId4" Type="http://schemas.openxmlformats.org/officeDocument/2006/relationships/hyperlink" Target="https://learn.microsoft.com/en-us/microsoft-365/admin/activity-reports/activity-reports?view=o365-worldwide#who-can-see-reports" TargetMode="External"/></Relationships>
</file>

<file path=ppt/slides/_rels/slide24.xml.rels><?xml version="1.0" encoding="UTF-8" standalone="yes"?>
<Relationships xmlns="http://schemas.openxmlformats.org/package/2006/relationships"><Relationship Id="rId3" Type="http://schemas.openxmlformats.org/officeDocument/2006/relationships/slide" Target="slide25.xml"/><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slide" Target="slide28.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learn.microsoft.com/microsoft-365-copilo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techcommunity.microsoft.com/t5/microsoft-365-copilot/ct-p/Microsoft365Copilot" TargetMode="External"/><Relationship Id="rId4" Type="http://schemas.openxmlformats.org/officeDocument/2006/relationships/hyperlink" Target="https://aka.ms/AMC/CopilotCommunit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microsoft-365/admin/activity-reports/microsoft-365-copilot-usage?view=o365-worldwide" TargetMode="External"/><Relationship Id="rId7" Type="http://schemas.openxmlformats.org/officeDocument/2006/relationships/image" Target="../media/image36.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0.gif"/><Relationship Id="rId4" Type="http://schemas.openxmlformats.org/officeDocument/2006/relationships/hyperlink" Target="https://learn.microsoft.com/microsoft-365/admin/activity-reports/microsoft-365-copilot-usage?view=o365-worldwide#interpret-the-usage-tab-in-copilot-for-microsoft-365-repor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 Target="slide10.xml"/><Relationship Id="rId7" Type="http://schemas.openxmlformats.org/officeDocument/2006/relationships/slide" Target="slide17.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slide" Target="slide24.xml"/><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slide" Target="slide31.xml"/></Relationships>
</file>

<file path=ppt/slides/_rels/slide30.xml.rels><?xml version="1.0" encoding="UTF-8" standalone="yes"?>
<Relationships xmlns="http://schemas.openxmlformats.org/package/2006/relationships"><Relationship Id="rId8" Type="http://schemas.openxmlformats.org/officeDocument/2006/relationships/hyperlink" Target="https://learn.microsoft.com/microsoft-365/admin/adoption/ai-assistance?view=o365-worldwide#upload-survey-data&amp;preserve-view=true" TargetMode="External"/><Relationship Id="rId13" Type="http://schemas.openxmlformats.org/officeDocument/2006/relationships/image" Target="../media/image36.svg"/><Relationship Id="rId3" Type="http://schemas.openxmlformats.org/officeDocument/2006/relationships/hyperlink" Target="https://learn.microsoft.com/en-us/viva/insights/org-team-insights/copilot-dashboard#readiness" TargetMode="External"/><Relationship Id="rId7" Type="http://schemas.openxmlformats.org/officeDocument/2006/relationships/hyperlink" Target="https://learn.microsoft.com/viva/insights/org-team-insights/copilot-dashboard#access-the-dashboard-in-viva-insights" TargetMode="External"/><Relationship Id="rId12"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learn.microsoft.com/en-us/viva/insights/org-team-insights/copilot-dashboard#news--research" TargetMode="External"/><Relationship Id="rId11" Type="http://schemas.openxmlformats.org/officeDocument/2006/relationships/image" Target="../media/image53.png"/><Relationship Id="rId5" Type="http://schemas.openxmlformats.org/officeDocument/2006/relationships/hyperlink" Target="https://learn.microsoft.com/viva/insights/org-team-insights/copilot-dashboard#impact" TargetMode="External"/><Relationship Id="rId10" Type="http://schemas.openxmlformats.org/officeDocument/2006/relationships/image" Target="../media/image52.png"/><Relationship Id="rId4" Type="http://schemas.openxmlformats.org/officeDocument/2006/relationships/hyperlink" Target="https://learn.microsoft.com/viva/insights/org-team-insights/copilot-dashboard#adoption" TargetMode="External"/><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hyperlink" Target="https://learn.microsoft.com/en-us/microsoft-365-copilot/extensibility/decision-guide#types-of-microsoft-365-copilot-extensibility"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hyperlink" Target="https://learn.microsoft.com/microsoft-365-copilot/extensibility/" TargetMode="External"/><Relationship Id="rId4" Type="http://schemas.openxmlformats.org/officeDocument/2006/relationships/notesSlide" Target="../notesSlides/notesSlide22.xml"/><Relationship Id="rId9" Type="http://schemas.openxmlformats.org/officeDocument/2006/relationships/hyperlink" Target="https://adoption.microsoft.com/ai-agent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aka.ms/CopilotStudioWorkshop" TargetMode="External"/><Relationship Id="rId7" Type="http://schemas.openxmlformats.org/officeDocument/2006/relationships/hyperlink" Target="https://learn.microsoft.com/en-us/microsoft-365-copilot/extensibility/decision-guide#option-2-building-a-custom-engine-agent-for-microsoft-365" TargetMode="Externa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s://powerplatformpartners.transform.microsoft.com/gtm/lowcode/copilot-studio" TargetMode="External"/><Relationship Id="rId5" Type="http://schemas.openxmlformats.org/officeDocument/2006/relationships/hyperlink" Target="https://aka.ms/CopilotStudioInADay" TargetMode="External"/><Relationship Id="rId4" Type="http://schemas.openxmlformats.org/officeDocument/2006/relationships/hyperlink" Target="https://aka.ms/CopilotStudioTraining"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learn.microsoft.com/en-us/deployoffice/fieldnotes/adopting-cloud-update" TargetMode="External"/><Relationship Id="rId3" Type="http://schemas.openxmlformats.org/officeDocument/2006/relationships/hyperlink" Target="https://techcommunity.microsoft.com/t5/copilot-for-microsoft-365/what-s-new-in-copilot-for-microsoft-365/ba-p/4062353" TargetMode="External"/><Relationship Id="rId7" Type="http://schemas.openxmlformats.org/officeDocument/2006/relationships/hyperlink" Target="https://learn.microsoft.com/deployoffice/admincenter/cloud-update" TargetMode="External"/><Relationship Id="rId2" Type="http://schemas.openxmlformats.org/officeDocument/2006/relationships/hyperlink" Target="https://learn.microsoft.com/microsoft-365-copilot/microsoft-365-copilot-requirements" TargetMode="External"/><Relationship Id="rId1" Type="http://schemas.openxmlformats.org/officeDocument/2006/relationships/slideLayout" Target="../slideLayouts/slideLayout4.xml"/><Relationship Id="rId6" Type="http://schemas.openxmlformats.org/officeDocument/2006/relationships/hyperlink" Target="https://learn.microsoft.com/deployoffice/admincenter/overview" TargetMode="External"/><Relationship Id="rId11" Type="http://schemas.openxmlformats.org/officeDocument/2006/relationships/hyperlink" Target="http://aka.ms/AppAssure" TargetMode="External"/><Relationship Id="rId5" Type="http://schemas.openxmlformats.org/officeDocument/2006/relationships/hyperlink" Target="https://learn.microsoft.com/deployoffice/updates/change-channel-for-copilot" TargetMode="External"/><Relationship Id="rId10" Type="http://schemas.openxmlformats.org/officeDocument/2006/relationships/hyperlink" Target="https://aka.ms/odinsidersvideos" TargetMode="External"/><Relationship Id="rId4" Type="http://schemas.openxmlformats.org/officeDocument/2006/relationships/hyperlink" Target="https://aka.ms/M365AppsTEIStudy" TargetMode="External"/><Relationship Id="rId9" Type="http://schemas.openxmlformats.org/officeDocument/2006/relationships/hyperlink" Target="https://aka.ms/CloudUpdateVideo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aka.ms/AMC/FASTTRACK" TargetMode="External"/><Relationship Id="rId2" Type="http://schemas.openxmlformats.org/officeDocument/2006/relationships/hyperlink" Target="https://cloudpartners.transform.microsoft.com/copilot-directory" TargetMode="External"/><Relationship Id="rId1" Type="http://schemas.openxmlformats.org/officeDocument/2006/relationships/slideLayout" Target="../slideLayouts/slideLayout4.xml"/><Relationship Id="rId4" Type="http://schemas.openxmlformats.org/officeDocument/2006/relationships/hyperlink" Target="https://aka.ms/CopilotForM365-CustomerProposal"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aka.ms/Copilot/enablementcourse" TargetMode="External"/><Relationship Id="rId3" Type="http://schemas.openxmlformats.org/officeDocument/2006/relationships/hyperlink" Target="https://adoption.microsoft.com/copilot" TargetMode="External"/><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hyperlink" Target="https://aka.ms/CopilotAcademy"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aka.ms/copilotM365traini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hyperlink" Target="https://aka.ms/CopilotScenarioLibrarySlides" TargetMode="External"/><Relationship Id="rId4" Type="http://schemas.openxmlformats.org/officeDocument/2006/relationships/hyperlink" Target="https://aka.ms/Copilot/ScenarioLibrary"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3" Type="http://schemas.openxmlformats.org/officeDocument/2006/relationships/hyperlink" Target="https://support.microsoft.com/topic/share-your-best-prompts-75402b14-b419-494d-9e58-1709b4f334a2" TargetMode="External"/><Relationship Id="rId18" Type="http://schemas.openxmlformats.org/officeDocument/2006/relationships/hyperlink" Target="https://learn.microsoft.com/microsoft-365-copilot/microsoft-365-copilot-privacy" TargetMode="External"/><Relationship Id="rId26" Type="http://schemas.openxmlformats.org/officeDocument/2006/relationships/image" Target="../media/image71.svg"/><Relationship Id="rId39" Type="http://schemas.openxmlformats.org/officeDocument/2006/relationships/hyperlink" Target="https://learn.microsoft.com/training/paths/work-power-virtual-agents/" TargetMode="External"/><Relationship Id="rId21" Type="http://schemas.openxmlformats.org/officeDocument/2006/relationships/image" Target="../media/image66.png"/><Relationship Id="rId34" Type="http://schemas.openxmlformats.org/officeDocument/2006/relationships/image" Target="../media/image74.png"/><Relationship Id="rId42" Type="http://schemas.openxmlformats.org/officeDocument/2006/relationships/hyperlink" Target="https://learn.microsoft.com/training/paths/build-plugins-connectors-microsoft-copilot-microsoft-365/" TargetMode="External"/><Relationship Id="rId7" Type="http://schemas.openxmlformats.org/officeDocument/2006/relationships/hyperlink" Target="https://aka.ms/Copilot/abouttrust" TargetMode="External"/><Relationship Id="rId2" Type="http://schemas.openxmlformats.org/officeDocument/2006/relationships/hyperlink" Target="https://youtu.be/N6yiyXRNCJY" TargetMode="External"/><Relationship Id="rId16" Type="http://schemas.openxmlformats.org/officeDocument/2006/relationships/hyperlink" Target="https://www.youtube.com/watch?v=B2-8wrF9Okc&amp;t=1s" TargetMode="External"/><Relationship Id="rId20" Type="http://schemas.openxmlformats.org/officeDocument/2006/relationships/hyperlink" Target="https://aka.ms/Copilot/OversharingBlueprintLearn" TargetMode="External"/><Relationship Id="rId29" Type="http://schemas.openxmlformats.org/officeDocument/2006/relationships/hyperlink" Target="https://learn.microsoft.com/training/paths/get-started-with-microsoft-365-copilot/" TargetMode="External"/><Relationship Id="rId41" Type="http://schemas.openxmlformats.org/officeDocument/2006/relationships/hyperlink" Target="https://learn.microsoft.com/training/paths/power-virtual-agents-enhance/" TargetMode="External"/><Relationship Id="rId1" Type="http://schemas.openxmlformats.org/officeDocument/2006/relationships/slideLayout" Target="../slideLayouts/slideLayout2.xml"/><Relationship Id="rId6" Type="http://schemas.openxmlformats.org/officeDocument/2006/relationships/hyperlink" Target="https://aka.ms/prompts" TargetMode="External"/><Relationship Id="rId11" Type="http://schemas.openxmlformats.org/officeDocument/2006/relationships/hyperlink" Target="https://support.microsoft.com/topic/get-better-results-with-copilot-prompting-77251d6c-e162-479d-b398-9e46cf73da55" TargetMode="External"/><Relationship Id="rId24" Type="http://schemas.openxmlformats.org/officeDocument/2006/relationships/image" Target="../media/image69.svg"/><Relationship Id="rId32" Type="http://schemas.openxmlformats.org/officeDocument/2006/relationships/hyperlink" Target="https://learn.microsoft.com/microsoft-365-copilot/microsoft-365-copilot-enable-users" TargetMode="External"/><Relationship Id="rId37" Type="http://schemas.openxmlformats.org/officeDocument/2006/relationships/hyperlink" Target="https://learn.microsoft.com/viva/insights/org-team-insights/copilot-dashboard" TargetMode="External"/><Relationship Id="rId40" Type="http://schemas.openxmlformats.org/officeDocument/2006/relationships/hyperlink" Target="https://learn.microsoft.com/training/modules/optimize-and-extend-microsoft-365-copilot/" TargetMode="External"/><Relationship Id="rId5" Type="http://schemas.openxmlformats.org/officeDocument/2006/relationships/hyperlink" Target="https://aka.ms/Copilot/UserExperienceStrategyDoc" TargetMode="External"/><Relationship Id="rId15" Type="http://schemas.openxmlformats.org/officeDocument/2006/relationships/hyperlink" Target="https://learn.microsoft.com/training/paths/prepare-your-organization-microsoft-365-copilot/" TargetMode="External"/><Relationship Id="rId23" Type="http://schemas.openxmlformats.org/officeDocument/2006/relationships/image" Target="../media/image68.png"/><Relationship Id="rId28" Type="http://schemas.openxmlformats.org/officeDocument/2006/relationships/image" Target="../media/image73.svg"/><Relationship Id="rId36" Type="http://schemas.openxmlformats.org/officeDocument/2006/relationships/hyperlink" Target="https://learn.microsoft.com/microsoft-365-copilot/" TargetMode="External"/><Relationship Id="rId10" Type="http://schemas.openxmlformats.org/officeDocument/2006/relationships/hyperlink" Target="https://learn.microsoft.com/training/paths/craft-effective-prompts-copilot-microsoft-365/" TargetMode="External"/><Relationship Id="rId19" Type="http://schemas.openxmlformats.org/officeDocument/2006/relationships/hyperlink" Target="https://learn.microsoft.com/microsoft-365-copilot/microsoft-365-copilot-requirements" TargetMode="External"/><Relationship Id="rId31" Type="http://schemas.openxmlformats.org/officeDocument/2006/relationships/hyperlink" Target="https://learn.microsoft.com/security/zero-trust/zero-trust-microsoft-365-copilot?view=o365-worldwide" TargetMode="External"/><Relationship Id="rId4" Type="http://schemas.openxmlformats.org/officeDocument/2006/relationships/hyperlink" Target="https://aka.ms/copilot/EnablementCourse" TargetMode="External"/><Relationship Id="rId9" Type="http://schemas.openxmlformats.org/officeDocument/2006/relationships/hyperlink" Target="https://learn.microsoft.com/training/paths/empower-workforce-copilot-use-cases/" TargetMode="External"/><Relationship Id="rId14" Type="http://schemas.openxmlformats.org/officeDocument/2006/relationships/hyperlink" Target="https://adoption.microsoft.com/enabling-modern-collaboration/" TargetMode="External"/><Relationship Id="rId22" Type="http://schemas.openxmlformats.org/officeDocument/2006/relationships/image" Target="../media/image67.svg"/><Relationship Id="rId27" Type="http://schemas.openxmlformats.org/officeDocument/2006/relationships/image" Target="../media/image72.png"/><Relationship Id="rId30" Type="http://schemas.openxmlformats.org/officeDocument/2006/relationships/hyperlink" Target="https://www.youtube.com/watch?v=wSWufOsqwjQ" TargetMode="External"/><Relationship Id="rId35" Type="http://schemas.openxmlformats.org/officeDocument/2006/relationships/image" Target="../media/image75.svg"/><Relationship Id="rId8" Type="http://schemas.openxmlformats.org/officeDocument/2006/relationships/hyperlink" Target="https://support.microsoft.com/topic/learn-about-copilot-prompts-f6c3b467-f07c-4db1-ae54-ffac96184dd5" TargetMode="External"/><Relationship Id="rId3" Type="http://schemas.openxmlformats.org/officeDocument/2006/relationships/hyperlink" Target="https://aka.ms/Copilot/AICouncilGuide" TargetMode="External"/><Relationship Id="rId12" Type="http://schemas.openxmlformats.org/officeDocument/2006/relationships/hyperlink" Target="https://support.microsoft.com/topic/edit-a-copilot-prompt-to-make-it-your-own-4f766981-dd4c-4038-a025-0f88c67fd9db" TargetMode="External"/><Relationship Id="rId17" Type="http://schemas.openxmlformats.org/officeDocument/2006/relationships/hyperlink" Target="https://www.youtube.com/watch?v=oeX0lsMA69U" TargetMode="External"/><Relationship Id="rId25" Type="http://schemas.openxmlformats.org/officeDocument/2006/relationships/image" Target="../media/image70.png"/><Relationship Id="rId33" Type="http://schemas.openxmlformats.org/officeDocument/2006/relationships/hyperlink" Target="https://learn.microsoft.com/en-us/SharePoint/get-ready-copilot-sharepoint-advanced-management" TargetMode="External"/><Relationship Id="rId38" Type="http://schemas.openxmlformats.org/officeDocument/2006/relationships/hyperlink" Target="https://learn.microsoft.com/microsoft-365-copilot/extensibility/"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www.microsoft.com/security/business/ai-machine-learning/microsoft-security-copilot?rtc=1" TargetMode="External"/><Relationship Id="rId18" Type="http://schemas.openxmlformats.org/officeDocument/2006/relationships/hyperlink" Target="https://www.microsoft.com/trust-center/privacy?rtc=1" TargetMode="External"/><Relationship Id="rId3" Type="http://schemas.openxmlformats.org/officeDocument/2006/relationships/hyperlink" Target="https://adoption.microsoft.com/copilot" TargetMode="External"/><Relationship Id="rId21" Type="http://schemas.openxmlformats.org/officeDocument/2006/relationships/hyperlink" Target="https://learn.microsoft.com/windows-server/networking/technologies/ipam/role-based-access-control" TargetMode="External"/><Relationship Id="rId7" Type="http://schemas.openxmlformats.org/officeDocument/2006/relationships/hyperlink" Target="https://www.youtube.com/watch?v=B2-8wrF9Okc" TargetMode="External"/><Relationship Id="rId12" Type="http://schemas.openxmlformats.org/officeDocument/2006/relationships/hyperlink" Target="https://cloudblogs.microsoft.com/powerplatform/2023/03/16/power-platform-is-leading-a-new-era-of-ai-generated-low-code-app-development/" TargetMode="External"/><Relationship Id="rId17" Type="http://schemas.openxmlformats.org/officeDocument/2006/relationships/hyperlink" Target="https://privacy.microsoft.com/privacystatement" TargetMode="External"/><Relationship Id="rId25"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 Type="http://schemas.openxmlformats.org/officeDocument/2006/relationships/notesSlide" Target="../notesSlides/notesSlide26.xml"/><Relationship Id="rId16" Type="http://schemas.openxmlformats.org/officeDocument/2006/relationships/hyperlink" Target="https://privacy.microsoft.com/" TargetMode="External"/><Relationship Id="rId20" Type="http://schemas.openxmlformats.org/officeDocument/2006/relationships/hyperlink" Target="https://learn.microsoft.com/legal/cognitive-services/openai/data-privacy" TargetMode="External"/><Relationship Id="rId1" Type="http://schemas.openxmlformats.org/officeDocument/2006/relationships/slideLayout" Target="../slideLayouts/slideLayout4.xml"/><Relationship Id="rId6" Type="http://schemas.openxmlformats.org/officeDocument/2006/relationships/hyperlink" Target="https://support.microsoft.com/topic/chatgpt-vs-microsoft-365-copilot-what-s-the-difference-8fdec864-72b1-46e1-afcb-8c12280d712f" TargetMode="External"/><Relationship Id="rId11" Type="http://schemas.openxmlformats.org/officeDocument/2006/relationships/hyperlink" Target="https://blogs.microsoft.com/blog/2023/03/06/introducing-microsoft-dynamics-365-copilot/" TargetMode="External"/><Relationship Id="rId24" Type="http://schemas.openxmlformats.org/officeDocument/2006/relationships/hyperlink" Target="https://learn.microsoft.com/compliance/assurance/assurance-microsoft-365-isolation-controls?view=o365-worldwide" TargetMode="External"/><Relationship Id="rId5" Type="http://schemas.openxmlformats.org/officeDocument/2006/relationships/hyperlink" Target="https://www.youtube.com/watch?v=E5g20qmeKpg&amp;t=3s" TargetMode="External"/><Relationship Id="rId15" Type="http://schemas.openxmlformats.org/officeDocument/2006/relationships/hyperlink" Target="https://techcommunity.microsoft.com/t5/microsoft-stream-blog/introducing-copilot-in-microsoft-stream/ba-p/3929109" TargetMode="External"/><Relationship Id="rId23" Type="http://schemas.openxmlformats.org/officeDocument/2006/relationships/hyperlink" Target="https://learn.microsoft.com/microsoft-365/compliance/customer-lockbox-requests?view=o365-worldwide"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pilot/microsoft-365-copilot-privacy" TargetMode="External"/><Relationship Id="rId4" Type="http://schemas.openxmlformats.org/officeDocument/2006/relationships/hyperlink" Target="https://www.microsoft.com/en-us/microsoft-365/blog/2023/03/16/introducing-microsoft-365-copilot-a-whole-new-way-to-work/" TargetMode="External"/><Relationship Id="rId9" Type="http://schemas.openxmlformats.org/officeDocument/2006/relationships/hyperlink" Target="https://learn.microsoft.com/graph/overview" TargetMode="External"/><Relationship Id="rId14" Type="http://schemas.openxmlformats.org/officeDocument/2006/relationships/hyperlink" Target="https://github.blog/2023-03-22-github-copilot-x-the-ai-powered-developer-experience/" TargetMode="External"/><Relationship Id="rId22" Type="http://schemas.openxmlformats.org/officeDocument/2006/relationships/hyperlink" Target="https://learn.microsoft.com/SharePoint/sites/user-permissions-and-permission-levels"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26" Type="http://schemas.openxmlformats.org/officeDocument/2006/relationships/hyperlink" Target="https://query.prod.cms.rt.microsoft.com/cms/api/am/binary/RE5cmFl"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learn.microsoft.com/azure/cloud-adoption-framework/innovate/best-practices/trusted-ai" TargetMode="External"/><Relationship Id="rId2" Type="http://schemas.openxmlformats.org/officeDocument/2006/relationships/notesSlide" Target="../notesSlides/notesSlide27.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4.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www.microsoft.com/ai/our-approach?activetab=pivot1:primaryr5"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aka.ms/Copilot/OversharingBlueprintLearn"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learn.microsoft.com/en-us/SharePoint/get-ready-copilot-sharepoint-advanced-management" TargetMode="External"/><Relationship Id="rId27" Type="http://schemas.openxmlformats.org/officeDocument/2006/relationships/hyperlink" Target="https://aka.ms/May25WhitePaper"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png"/><Relationship Id="rId7" Type="http://schemas.openxmlformats.org/officeDocument/2006/relationships/hyperlink" Target="https://youtu.be/eNn4PDkmo7s?feature=shared"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learn.microsoft.com/deployoffice/updates/overview-update-channels" TargetMode="External"/><Relationship Id="rId11" Type="http://schemas.openxmlformats.org/officeDocument/2006/relationships/image" Target="../media/image82.svg"/><Relationship Id="rId5" Type="http://schemas.openxmlformats.org/officeDocument/2006/relationships/image" Target="../media/image78.sv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image" Target="../media/image80.svg"/></Relationships>
</file>

<file path=ppt/slides/_rels/slide45.xml.rels><?xml version="1.0" encoding="UTF-8" standalone="yes"?>
<Relationships xmlns="http://schemas.openxmlformats.org/package/2006/relationships"><Relationship Id="rId3" Type="http://schemas.openxmlformats.org/officeDocument/2006/relationships/hyperlink" Target="https://aka.ms/M365AppsTEIStudy"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learn.microsoft.com/officeupdates/download-sizes-microsoft365-apps-updates" TargetMode="External"/><Relationship Id="rId3" Type="http://schemas.openxmlformats.org/officeDocument/2006/relationships/hyperlink" Target="https://learn.microsoft.com/microsoft-365-copilot/microsoft-365-copilot-requirements#update-channels" TargetMode="External"/><Relationship Id="rId7" Type="http://schemas.openxmlformats.org/officeDocument/2006/relationships/hyperlink" Target="https://learn.microsoft.com/deployoffice/delivery-optimization"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techcommunity.microsoft.com/t5/microsoft-365-blog/update-under-lock-improved-update-experience-for-microsoft-365/ba-p/3618901" TargetMode="External"/><Relationship Id="rId5" Type="http://schemas.openxmlformats.org/officeDocument/2006/relationships/hyperlink" Target="https://techcommunity.microsoft.com/t5/copilot-for-microsoft-365/how-to-prepare-for-microsoft-365-copilot/ba-p/3851566" TargetMode="External"/><Relationship Id="rId4" Type="http://schemas.openxmlformats.org/officeDocument/2006/relationships/hyperlink" Target="https://techcommunity.microsoft.com/t5/microsoft-365-blog/microsoft-365-admin-monthly-digest-feb-2024/ba-p/4067971"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hyperlink" Target="http://aka.ms/AppAssur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hyperlink" Target="https://aka.ms/AppAssure" TargetMode="External"/><Relationship Id="rId3" Type="http://schemas.openxmlformats.org/officeDocument/2006/relationships/image" Target="../media/image83.png"/><Relationship Id="rId7" Type="http://schemas.openxmlformats.org/officeDocument/2006/relationships/hyperlink" Target="https://aka.ms/appassurereques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achelp@microsoft.com" TargetMode="External"/><Relationship Id="rId5" Type="http://schemas.openxmlformats.org/officeDocument/2006/relationships/hyperlink" Target="http://aka.ms/AppAssure" TargetMode="Externa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hyperlink" Target="https://learn.microsoft.com/deployoffice/admincenter/cloud-update" TargetMode="External"/><Relationship Id="rId7" Type="http://schemas.openxmlformats.org/officeDocument/2006/relationships/image" Target="../media/image87.sv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9.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 TargetMode="External"/><Relationship Id="rId3" Type="http://schemas.openxmlformats.org/officeDocument/2006/relationships/image" Target="../media/image19.png"/><Relationship Id="rId7" Type="http://schemas.openxmlformats.org/officeDocument/2006/relationships/hyperlink" Target="https://aka.ms/Learn/CopilotLearningHub"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adoption.microsoft.com/" TargetMode="External"/><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hyperlink" Target="https://adoption.microsoft.com/fasttrack/"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109A9C3-382A-BA38-970F-FAF564ACD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59F7C-7285-B556-8137-CB194A1521BD}"/>
              </a:ext>
            </a:extLst>
          </p:cNvPr>
          <p:cNvSpPr>
            <a:spLocks noGrp="1"/>
          </p:cNvSpPr>
          <p:nvPr>
            <p:ph type="title"/>
          </p:nvPr>
        </p:nvSpPr>
        <p:spPr>
          <a:xfrm>
            <a:off x="588963" y="585788"/>
            <a:ext cx="11010900" cy="554037"/>
          </a:xfrm>
        </p:spPr>
        <p:txBody>
          <a:bodyPr>
            <a:noAutofit/>
          </a:bodyPr>
          <a:lstStyle/>
          <a:p>
            <a:r>
              <a:rPr lang="en-US"/>
              <a:t>Speaker notes</a:t>
            </a:r>
          </a:p>
        </p:txBody>
      </p:sp>
      <p:sp>
        <p:nvSpPr>
          <p:cNvPr id="3" name="Content Placeholder 2">
            <a:extLst>
              <a:ext uri="{FF2B5EF4-FFF2-40B4-BE49-F238E27FC236}">
                <a16:creationId xmlns:a16="http://schemas.microsoft.com/office/drawing/2014/main" id="{1FF5613C-6C8C-3CC3-8FE5-A274BBB8C86E}"/>
              </a:ext>
            </a:extLst>
          </p:cNvPr>
          <p:cNvSpPr>
            <a:spLocks noGrp="1"/>
          </p:cNvSpPr>
          <p:nvPr>
            <p:ph sz="quarter" idx="4294967295"/>
          </p:nvPr>
        </p:nvSpPr>
        <p:spPr>
          <a:xfrm>
            <a:off x="588963" y="1435100"/>
            <a:ext cx="11222038" cy="4833938"/>
          </a:xfrm>
        </p:spPr>
        <p:txBody>
          <a:bodyPr>
            <a:normAutofit fontScale="92500" lnSpcReduction="10000"/>
          </a:bodyPr>
          <a:lstStyle/>
          <a:p>
            <a:pPr marL="0" lvl="2" indent="0">
              <a:spcBef>
                <a:spcPts val="1000"/>
              </a:spcBef>
              <a:spcAft>
                <a:spcPts val="0"/>
              </a:spcAft>
              <a:buNone/>
              <a:defRPr/>
            </a:pPr>
            <a:r>
              <a:rPr lang="en-US" sz="2400" dirty="0">
                <a:latin typeface="+mj-lt"/>
              </a:rPr>
              <a:t>Purpose: </a:t>
            </a:r>
          </a:p>
          <a:p>
            <a:pPr marL="0" lvl="2" indent="0">
              <a:spcBef>
                <a:spcPts val="1000"/>
              </a:spcBef>
              <a:spcAft>
                <a:spcPts val="0"/>
              </a:spcAft>
              <a:buNone/>
              <a:defRPr/>
            </a:pPr>
            <a:r>
              <a:rPr lang="en-US" sz="1800" dirty="0">
                <a:latin typeface="+mn-lt"/>
              </a:rPr>
              <a:t>The goal of this guide is to help customers understand how they can rapidly deploy Microsoft 365 Copilot and specific steps they should take to optimize their data security environment based on their current licensing profile and security posture. The guide is divided in four phases:</a:t>
            </a:r>
          </a:p>
          <a:p>
            <a:pPr marL="342900" lvl="2" indent="-342900">
              <a:spcBef>
                <a:spcPts val="1000"/>
              </a:spcBef>
              <a:spcAft>
                <a:spcPts val="0"/>
              </a:spcAft>
              <a:buAutoNum type="arabicPeriod"/>
              <a:defRPr/>
            </a:pPr>
            <a:r>
              <a:rPr lang="en-US" sz="1200" dirty="0">
                <a:latin typeface="+mn-lt"/>
              </a:rPr>
              <a:t>In the Get ready phase, complete the Microsoft 365 Copilot Optimization Assessment to understand your current environment and what data security controls are implemented today, address any specific Generative AI questions, and proceed with developing an implementation plan based on the outcome of the assessment and the initial </a:t>
            </a:r>
            <a:r>
              <a:rPr lang="en-US" sz="1200" dirty="0">
                <a:solidFill>
                  <a:srgbClr val="0078D4"/>
                </a:solidFill>
                <a:latin typeface="+mn-lt"/>
                <a:hlinkClick r:id="rId2">
                  <a:extLst>
                    <a:ext uri="{A12FA001-AC4F-418D-AE19-62706E023703}">
                      <ahyp:hlinkClr xmlns:ahyp="http://schemas.microsoft.com/office/drawing/2018/hyperlinkcolor" val="tx"/>
                    </a:ext>
                  </a:extLst>
                </a:hlinkClick>
              </a:rPr>
              <a:t>scenario discovery</a:t>
            </a:r>
            <a:r>
              <a:rPr lang="en-US" sz="1200" dirty="0">
                <a:latin typeface="+mn-lt"/>
              </a:rPr>
              <a:t>.</a:t>
            </a:r>
          </a:p>
          <a:p>
            <a:pPr marL="342900" lvl="2" indent="-342900">
              <a:spcBef>
                <a:spcPts val="1000"/>
              </a:spcBef>
              <a:spcAft>
                <a:spcPts val="0"/>
              </a:spcAft>
              <a:buAutoNum type="arabicPeriod"/>
              <a:defRPr/>
            </a:pPr>
            <a:r>
              <a:rPr lang="en-US" sz="1200" dirty="0">
                <a:latin typeface="+mn-lt"/>
              </a:rPr>
              <a:t>In the Onboard &amp; Engage phase, we recommend focusing on addressing any content management questions, fulfilling required prerequisites, assigning licenses, and deploying Microsoft 365 Copilot. In this phase, if needed, we provide recommendations on how to reduce the risk of oversharing by enabling Restricted SharePoint Search, then guide you down one of two paths: Core and Best-in-Class. These two paths have been developed to meet you where you are and guide you on how to address specific data security concerns that may exist.</a:t>
            </a:r>
          </a:p>
          <a:p>
            <a:pPr marL="342900" lvl="2" indent="-342900">
              <a:spcBef>
                <a:spcPts val="1000"/>
              </a:spcBef>
              <a:spcAft>
                <a:spcPts val="0"/>
              </a:spcAft>
              <a:buAutoNum type="arabicPeriod"/>
              <a:defRPr/>
            </a:pPr>
            <a:r>
              <a:rPr lang="en-US" sz="1200" dirty="0">
                <a:latin typeface="+mn-lt"/>
              </a:rPr>
              <a:t>The Deliver impact phase is focused on understanding how users are adopting and engaging with Microsoft 365 Copilot by analyzing Microsoft 365 Copilot readiness and usage reports.</a:t>
            </a:r>
          </a:p>
          <a:p>
            <a:pPr marL="342900" lvl="2" indent="-342900">
              <a:spcBef>
                <a:spcPts val="1000"/>
              </a:spcBef>
              <a:spcAft>
                <a:spcPts val="0"/>
              </a:spcAft>
              <a:buAutoNum type="arabicPeriod"/>
              <a:defRPr/>
            </a:pPr>
            <a:r>
              <a:rPr lang="en-US" sz="1200" dirty="0">
                <a:latin typeface="+mn-lt"/>
              </a:rPr>
              <a:t>In the Extend &amp; optimize phase, we expand on how you might want to enhance Microsoft 365 Copilot experiences and start designing, building, and deploying your own AI plugins to fulfill specific business requirements. </a:t>
            </a:r>
          </a:p>
          <a:p>
            <a:pPr marL="0" lvl="2" indent="0">
              <a:spcBef>
                <a:spcPts val="1000"/>
              </a:spcBef>
              <a:spcAft>
                <a:spcPts val="0"/>
              </a:spcAft>
              <a:buNone/>
              <a:defRPr/>
            </a:pPr>
            <a:r>
              <a:rPr lang="en-US" sz="1800" dirty="0">
                <a:latin typeface="+mn-lt"/>
              </a:rPr>
              <a:t>This Technical Readiness Guide goes hand in hand with the User Enablement Guide which prepares organizations and employees for the AI transformation journey. The link to the User Enablement guide can be found here: </a:t>
            </a:r>
            <a:r>
              <a:rPr lang="en-US" sz="1800" dirty="0">
                <a:solidFill>
                  <a:srgbClr val="0078D4"/>
                </a:solidFill>
                <a:latin typeface="+mn-lt"/>
                <a:hlinkClick r:id="rId2">
                  <a:extLst>
                    <a:ext uri="{A12FA001-AC4F-418D-AE19-62706E023703}">
                      <ahyp:hlinkClr xmlns:ahyp="http://schemas.microsoft.com/office/drawing/2018/hyperlinkcolor" val="tx"/>
                    </a:ext>
                  </a:extLst>
                </a:hlinkClick>
              </a:rPr>
              <a:t>https://aka.ms/Copilot/UserEnablementGuide</a:t>
            </a:r>
            <a:r>
              <a:rPr lang="en-US" sz="1800" dirty="0">
                <a:latin typeface="+mn-lt"/>
              </a:rPr>
              <a:t>. </a:t>
            </a:r>
          </a:p>
          <a:p>
            <a:pPr marL="0" lvl="2" indent="0">
              <a:spcBef>
                <a:spcPts val="1000"/>
              </a:spcBef>
              <a:spcAft>
                <a:spcPts val="0"/>
              </a:spcAft>
              <a:buNone/>
              <a:defRPr/>
            </a:pPr>
            <a:r>
              <a:rPr lang="en-US" sz="1200" b="1" dirty="0">
                <a:latin typeface="+mn-lt"/>
              </a:rPr>
              <a:t>Target audience: </a:t>
            </a:r>
            <a:r>
              <a:rPr lang="en-US" sz="1200" dirty="0">
                <a:latin typeface="+mn-lt"/>
              </a:rPr>
              <a:t>Technical delivery managers, Microsoft 365 Architects and Consultants, IT Professionals.</a:t>
            </a:r>
            <a:endParaRPr lang="en-US" sz="1200" b="1" dirty="0"/>
          </a:p>
          <a:p>
            <a:pPr marL="0" lvl="2" indent="0">
              <a:spcBef>
                <a:spcPts val="1000"/>
              </a:spcBef>
              <a:spcAft>
                <a:spcPts val="0"/>
              </a:spcAft>
              <a:buNone/>
              <a:defRPr/>
            </a:pPr>
            <a:r>
              <a:rPr lang="en-US" sz="1200" b="1" dirty="0">
                <a:latin typeface="+mn-lt"/>
              </a:rPr>
              <a:t>What this asset is NOT: </a:t>
            </a:r>
            <a:r>
              <a:rPr lang="en-US" sz="1200" dirty="0">
                <a:latin typeface="Segoe UI"/>
              </a:rPr>
              <a:t>Detailed technical product documentation.</a:t>
            </a:r>
            <a:endParaRPr kumimoji="0" lang="en-US" sz="1200" b="0" i="0" u="none" strike="noStrike" kern="1200" cap="none" spc="0" normalizeH="0" baseline="0" noProof="0" dirty="0">
              <a:ln>
                <a:noFill/>
              </a:ln>
              <a:effectLst/>
              <a:uLnTx/>
              <a:uFillTx/>
              <a:latin typeface="Segoe UI"/>
              <a:ea typeface="+mn-ea"/>
              <a:cs typeface="+mn-cs"/>
            </a:endParaRPr>
          </a:p>
        </p:txBody>
      </p:sp>
    </p:spTree>
    <p:extLst>
      <p:ext uri="{BB962C8B-B14F-4D97-AF65-F5344CB8AC3E}">
        <p14:creationId xmlns:p14="http://schemas.microsoft.com/office/powerpoint/2010/main" val="109379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52154D-5886-70C3-25A9-15F2EF7A83C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2" y="3314102"/>
            <a:ext cx="4495898" cy="553998"/>
          </a:xfrm>
        </p:spPr>
        <p:txBody>
          <a:bodyPr/>
          <a:lstStyle/>
          <a:p>
            <a:r>
              <a:rPr lang="en-US" sz="5400"/>
              <a:t>Get ready</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15" name="Picture 14">
            <a:hlinkClick r:id="rId3" action="ppaction://hlinksldjump"/>
            <a:extLst>
              <a:ext uri="{FF2B5EF4-FFF2-40B4-BE49-F238E27FC236}">
                <a16:creationId xmlns:a16="http://schemas.microsoft.com/office/drawing/2014/main" id="{CA1C5420-F70B-4E88-9714-9FF8B0F2833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41059" y="387179"/>
            <a:ext cx="3244061" cy="1837038"/>
          </a:xfrm>
          <a:prstGeom prst="roundRect">
            <a:avLst>
              <a:gd name="adj" fmla="val 2430"/>
            </a:avLst>
          </a:prstGeom>
          <a:solidFill>
            <a:schemeClr val="bg1"/>
          </a:solidFill>
          <a:ln>
            <a:solidFill>
              <a:schemeClr val="bg1">
                <a:lumMod val="75000"/>
              </a:schemeClr>
            </a:solidFill>
          </a:ln>
          <a:effectLst/>
        </p:spPr>
      </p:pic>
      <p:pic>
        <p:nvPicPr>
          <p:cNvPr id="17" name="Picture 16">
            <a:hlinkClick r:id="rId3" action="ppaction://hlinksldjump"/>
            <a:extLst>
              <a:ext uri="{FF2B5EF4-FFF2-40B4-BE49-F238E27FC236}">
                <a16:creationId xmlns:a16="http://schemas.microsoft.com/office/drawing/2014/main" id="{77D8E071-822B-2C1C-6A9A-B16A9F8FA3E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241060" y="2430162"/>
            <a:ext cx="3257358" cy="1837038"/>
          </a:xfrm>
          <a:prstGeom prst="roundRect">
            <a:avLst>
              <a:gd name="adj" fmla="val 2430"/>
            </a:avLst>
          </a:prstGeom>
          <a:solidFill>
            <a:schemeClr val="bg1"/>
          </a:solidFill>
          <a:ln>
            <a:solidFill>
              <a:schemeClr val="bg1">
                <a:lumMod val="75000"/>
              </a:schemeClr>
            </a:solidFill>
          </a:ln>
          <a:effectLst/>
        </p:spPr>
      </p:pic>
      <p:pic>
        <p:nvPicPr>
          <p:cNvPr id="19" name="Picture 18">
            <a:hlinkClick r:id="rId6" action="ppaction://hlinksldjump"/>
            <a:extLst>
              <a:ext uri="{FF2B5EF4-FFF2-40B4-BE49-F238E27FC236}">
                <a16:creationId xmlns:a16="http://schemas.microsoft.com/office/drawing/2014/main" id="{E14CEDA6-F194-7111-DA13-0AC94D340FB7}"/>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241060" y="4473145"/>
            <a:ext cx="3257358" cy="1779810"/>
          </a:xfrm>
          <a:prstGeom prst="roundRect">
            <a:avLst>
              <a:gd name="adj" fmla="val 2430"/>
            </a:avLst>
          </a:prstGeom>
          <a:solidFill>
            <a:schemeClr val="bg1"/>
          </a:solidFill>
          <a:ln>
            <a:solidFill>
              <a:schemeClr val="bg1">
                <a:lumMod val="75000"/>
              </a:schemeClr>
            </a:solidFill>
          </a:ln>
          <a:effectLst/>
        </p:spPr>
      </p:pic>
      <p:sp>
        <p:nvSpPr>
          <p:cNvPr id="7" name="Rounded Rectangle 6">
            <a:extLst>
              <a:ext uri="{FF2B5EF4-FFF2-40B4-BE49-F238E27FC236}">
                <a16:creationId xmlns:a16="http://schemas.microsoft.com/office/drawing/2014/main" id="{00973675-53FC-D6B1-13D4-F03DA799437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731F7431-C680-D622-1621-24833B0D46A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81186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69911" y="2769057"/>
            <a:ext cx="5705629" cy="1231106"/>
          </a:xfrm>
        </p:spPr>
        <p:txBody>
          <a:bodyPr/>
          <a:lstStyle/>
          <a:p>
            <a:r>
              <a:rPr lang="en-US"/>
              <a:t>Take the </a:t>
            </a:r>
            <a:br>
              <a:rPr lang="en-US"/>
            </a:br>
            <a:r>
              <a:rPr lang="en-US"/>
              <a:t>Security for AI Assessment</a:t>
            </a:r>
          </a:p>
        </p:txBody>
      </p:sp>
      <p:sp>
        <p:nvSpPr>
          <p:cNvPr id="8" name="Text Placeholder 7">
            <a:extLst>
              <a:ext uri="{FF2B5EF4-FFF2-40B4-BE49-F238E27FC236}">
                <a16:creationId xmlns:a16="http://schemas.microsoft.com/office/drawing/2014/main" id="{12D4E979-9865-A7A7-AB30-5B84F7A04655}"/>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2318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AFA6-E51F-2F4D-FBF0-4C86D56B266D}"/>
              </a:ext>
            </a:extLst>
          </p:cNvPr>
          <p:cNvSpPr>
            <a:spLocks noGrp="1"/>
          </p:cNvSpPr>
          <p:nvPr>
            <p:ph type="title"/>
          </p:nvPr>
        </p:nvSpPr>
        <p:spPr/>
        <p:txBody>
          <a:bodyPr/>
          <a:lstStyle/>
          <a:p>
            <a:r>
              <a:rPr lang="en-US"/>
              <a:t>Take the Security for AI assessment</a:t>
            </a:r>
          </a:p>
        </p:txBody>
      </p:sp>
      <p:pic>
        <p:nvPicPr>
          <p:cNvPr id="4" name="Picture 3" descr="AI Security assessment dimensions">
            <a:extLst>
              <a:ext uri="{FF2B5EF4-FFF2-40B4-BE49-F238E27FC236}">
                <a16:creationId xmlns:a16="http://schemas.microsoft.com/office/drawing/2014/main" id="{A5BCA19B-92D0-D10A-48CC-2A962C947CEB}"/>
              </a:ext>
            </a:extLst>
          </p:cNvPr>
          <p:cNvPicPr>
            <a:picLocks noChangeAspect="1"/>
          </p:cNvPicPr>
          <p:nvPr/>
        </p:nvPicPr>
        <p:blipFill>
          <a:blip r:embed="rId3"/>
          <a:stretch>
            <a:fillRect/>
          </a:stretch>
        </p:blipFill>
        <p:spPr>
          <a:xfrm>
            <a:off x="588263" y="1302027"/>
            <a:ext cx="6544588" cy="4706007"/>
          </a:xfrm>
          <a:prstGeom prst="rect">
            <a:avLst/>
          </a:prstGeom>
        </p:spPr>
      </p:pic>
      <p:sp>
        <p:nvSpPr>
          <p:cNvPr id="6" name="TextBox 5">
            <a:extLst>
              <a:ext uri="{FF2B5EF4-FFF2-40B4-BE49-F238E27FC236}">
                <a16:creationId xmlns:a16="http://schemas.microsoft.com/office/drawing/2014/main" id="{8971C7B0-9424-6067-5F4B-CAAB48D8A4E1}"/>
              </a:ext>
            </a:extLst>
          </p:cNvPr>
          <p:cNvSpPr txBox="1"/>
          <p:nvPr/>
        </p:nvSpPr>
        <p:spPr>
          <a:xfrm>
            <a:off x="7536950" y="5126783"/>
            <a:ext cx="4310010" cy="523220"/>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aka.ms/S4AIassessment</a:t>
            </a:r>
            <a:endParaRPr kumimoji="0" lang="en-US" sz="2800" b="1" i="0" u="none" strike="noStrike" kern="1200" cap="none" spc="0" normalizeH="0" baseline="0" noProof="0">
              <a:ln>
                <a:noFill/>
              </a:ln>
              <a:solidFill>
                <a:srgbClr val="0078D4"/>
              </a:solidFill>
              <a:effectLst/>
              <a:uLnTx/>
              <a:uFillTx/>
              <a:latin typeface="Segoe UI"/>
              <a:ea typeface="+mn-ea"/>
              <a:cs typeface="+mn-cs"/>
            </a:endParaRPr>
          </a:p>
        </p:txBody>
      </p:sp>
      <p:pic>
        <p:nvPicPr>
          <p:cNvPr id="8" name="Picture 7" descr="QR code">
            <a:extLst>
              <a:ext uri="{FF2B5EF4-FFF2-40B4-BE49-F238E27FC236}">
                <a16:creationId xmlns:a16="http://schemas.microsoft.com/office/drawing/2014/main" id="{8E1B6C69-0DAD-661F-087E-1F218A122216}"/>
              </a:ext>
            </a:extLst>
          </p:cNvPr>
          <p:cNvPicPr>
            <a:picLocks noChangeAspect="1"/>
          </p:cNvPicPr>
          <p:nvPr/>
        </p:nvPicPr>
        <p:blipFill>
          <a:blip r:embed="rId5"/>
          <a:stretch>
            <a:fillRect/>
          </a:stretch>
        </p:blipFill>
        <p:spPr>
          <a:xfrm>
            <a:off x="8310637" y="2061971"/>
            <a:ext cx="2762636" cy="2734057"/>
          </a:xfrm>
          <a:prstGeom prst="rect">
            <a:avLst/>
          </a:prstGeom>
        </p:spPr>
      </p:pic>
    </p:spTree>
    <p:extLst>
      <p:ext uri="{BB962C8B-B14F-4D97-AF65-F5344CB8AC3E}">
        <p14:creationId xmlns:p14="http://schemas.microsoft.com/office/powerpoint/2010/main" val="33848901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CE03B-E8A9-6DA9-03DA-E133709A45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742422-027C-A90B-FAC1-1C792F37C120}"/>
              </a:ext>
            </a:extLst>
          </p:cNvPr>
          <p:cNvSpPr>
            <a:spLocks noGrp="1"/>
          </p:cNvSpPr>
          <p:nvPr>
            <p:ph type="title"/>
          </p:nvPr>
        </p:nvSpPr>
        <p:spPr/>
        <p:txBody>
          <a:bodyPr/>
          <a:lstStyle/>
          <a:p>
            <a:r>
              <a:rPr lang="en-US"/>
              <a:t>Address security, governance, and data access questions</a:t>
            </a:r>
          </a:p>
        </p:txBody>
      </p:sp>
      <p:sp>
        <p:nvSpPr>
          <p:cNvPr id="13" name="Text Placeholder 12">
            <a:extLst>
              <a:ext uri="{FF2B5EF4-FFF2-40B4-BE49-F238E27FC236}">
                <a16:creationId xmlns:a16="http://schemas.microsoft.com/office/drawing/2014/main" id="{813EDA8A-41E2-FB49-465D-482A0C860F68}"/>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247974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Address security, governance, </a:t>
            </a:r>
            <a:br>
              <a:rPr lang="en-US"/>
            </a:br>
            <a:r>
              <a:rPr lang="en-US"/>
              <a:t>and data access questions</a:t>
            </a:r>
          </a:p>
        </p:txBody>
      </p:sp>
      <p:grpSp>
        <p:nvGrpSpPr>
          <p:cNvPr id="19" name="Group 18">
            <a:extLst>
              <a:ext uri="{FF2B5EF4-FFF2-40B4-BE49-F238E27FC236}">
                <a16:creationId xmlns:a16="http://schemas.microsoft.com/office/drawing/2014/main" id="{7E9E61C4-6507-13D6-4038-75A2C49B39A3}"/>
              </a:ext>
              <a:ext uri="{C183D7F6-B498-43B3-948B-1728B52AA6E4}">
                <adec:decorative xmlns:adec="http://schemas.microsoft.com/office/drawing/2017/decorative" val="1"/>
              </a:ext>
            </a:extLst>
          </p:cNvPr>
          <p:cNvGrpSpPr/>
          <p:nvPr/>
        </p:nvGrpSpPr>
        <p:grpSpPr>
          <a:xfrm>
            <a:off x="5725189" y="1609218"/>
            <a:ext cx="6050123" cy="4315420"/>
            <a:chOff x="6174187" y="1638300"/>
            <a:chExt cx="5468538" cy="3900588"/>
          </a:xfrm>
        </p:grpSpPr>
        <p:pic>
          <p:nvPicPr>
            <p:cNvPr id="6" name="Picture 5">
              <a:extLst>
                <a:ext uri="{FF2B5EF4-FFF2-40B4-BE49-F238E27FC236}">
                  <a16:creationId xmlns:a16="http://schemas.microsoft.com/office/drawing/2014/main" id="{E696306C-DD54-9C4C-FCCE-A3D714192A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24037" y="1638300"/>
              <a:ext cx="2518688" cy="1403467"/>
            </a:xfrm>
            <a:prstGeom prst="roundRect">
              <a:avLst>
                <a:gd name="adj" fmla="val 2430"/>
              </a:avLst>
            </a:prstGeom>
            <a:solidFill>
              <a:schemeClr val="bg1"/>
            </a:solidFill>
            <a:ln>
              <a:solidFill>
                <a:schemeClr val="bg1">
                  <a:lumMod val="75000"/>
                </a:schemeClr>
              </a:solidFill>
            </a:ln>
            <a:effectLst/>
          </p:spPr>
        </p:pic>
        <p:pic>
          <p:nvPicPr>
            <p:cNvPr id="7" name="Picture 6">
              <a:extLst>
                <a:ext uri="{FF2B5EF4-FFF2-40B4-BE49-F238E27FC236}">
                  <a16:creationId xmlns:a16="http://schemas.microsoft.com/office/drawing/2014/main" id="{A3236558-371A-4307-BC16-C98DE8F21F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4511" y="2075431"/>
              <a:ext cx="2518688" cy="1372300"/>
            </a:xfrm>
            <a:prstGeom prst="roundRect">
              <a:avLst>
                <a:gd name="adj" fmla="val 2430"/>
              </a:avLst>
            </a:prstGeom>
            <a:solidFill>
              <a:schemeClr val="bg1"/>
            </a:solidFill>
            <a:ln>
              <a:solidFill>
                <a:schemeClr val="bg1">
                  <a:lumMod val="75000"/>
                </a:schemeClr>
              </a:solidFill>
            </a:ln>
            <a:effectLst/>
          </p:spPr>
        </p:pic>
        <p:pic>
          <p:nvPicPr>
            <p:cNvPr id="8" name="Picture 7">
              <a:extLst>
                <a:ext uri="{FF2B5EF4-FFF2-40B4-BE49-F238E27FC236}">
                  <a16:creationId xmlns:a16="http://schemas.microsoft.com/office/drawing/2014/main" id="{5A433FFF-1FF2-5C50-8D19-DE40DFE856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0724" y="2481395"/>
              <a:ext cx="2562950" cy="1440881"/>
            </a:xfrm>
            <a:prstGeom prst="roundRect">
              <a:avLst>
                <a:gd name="adj" fmla="val 2430"/>
              </a:avLst>
            </a:prstGeom>
            <a:solidFill>
              <a:schemeClr val="bg1"/>
            </a:solidFill>
            <a:ln>
              <a:solidFill>
                <a:schemeClr val="bg1">
                  <a:lumMod val="75000"/>
                </a:schemeClr>
              </a:solidFill>
            </a:ln>
            <a:effectLst/>
          </p:spPr>
        </p:pic>
        <p:pic>
          <p:nvPicPr>
            <p:cNvPr id="12" name="Picture 11">
              <a:extLst>
                <a:ext uri="{FF2B5EF4-FFF2-40B4-BE49-F238E27FC236}">
                  <a16:creationId xmlns:a16="http://schemas.microsoft.com/office/drawing/2014/main" id="{A29914D5-B514-DFEA-DEC9-EF7EB7285D5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187" y="2955940"/>
              <a:ext cx="2545700" cy="1372301"/>
            </a:xfrm>
            <a:prstGeom prst="roundRect">
              <a:avLst>
                <a:gd name="adj" fmla="val 2430"/>
              </a:avLst>
            </a:prstGeom>
            <a:solidFill>
              <a:schemeClr val="bg1"/>
            </a:solidFill>
            <a:ln>
              <a:solidFill>
                <a:schemeClr val="bg1">
                  <a:lumMod val="75000"/>
                </a:schemeClr>
              </a:solidFill>
            </a:ln>
            <a:effectLst/>
          </p:spPr>
        </p:pic>
        <p:pic>
          <p:nvPicPr>
            <p:cNvPr id="3" name="Picture 2">
              <a:extLst>
                <a:ext uri="{FF2B5EF4-FFF2-40B4-BE49-F238E27FC236}">
                  <a16:creationId xmlns:a16="http://schemas.microsoft.com/office/drawing/2014/main" id="{076724C0-4F30-D223-82B2-D192C7F28A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30767" y="3361904"/>
              <a:ext cx="2592907" cy="1440226"/>
            </a:xfrm>
            <a:prstGeom prst="roundRect">
              <a:avLst>
                <a:gd name="adj" fmla="val 2430"/>
              </a:avLst>
            </a:prstGeom>
            <a:solidFill>
              <a:schemeClr val="bg1"/>
            </a:solidFill>
            <a:ln>
              <a:solidFill>
                <a:schemeClr val="bg1">
                  <a:lumMod val="75000"/>
                </a:schemeClr>
              </a:solidFill>
            </a:ln>
            <a:effectLst/>
          </p:spPr>
        </p:pic>
        <p:pic>
          <p:nvPicPr>
            <p:cNvPr id="20" name="Picture 19">
              <a:extLst>
                <a:ext uri="{FF2B5EF4-FFF2-40B4-BE49-F238E27FC236}">
                  <a16:creationId xmlns:a16="http://schemas.microsoft.com/office/drawing/2014/main" id="{5F4583AD-B9C7-AF8A-EE87-95A4E21549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726337" y="3992759"/>
              <a:ext cx="2758571" cy="1546129"/>
            </a:xfrm>
            <a:prstGeom prst="roundRect">
              <a:avLst>
                <a:gd name="adj" fmla="val 2430"/>
              </a:avLst>
            </a:prstGeom>
            <a:solidFill>
              <a:schemeClr val="bg1"/>
            </a:solidFill>
            <a:ln>
              <a:solidFill>
                <a:schemeClr val="bg1">
                  <a:lumMod val="75000"/>
                </a:schemeClr>
              </a:solidFill>
            </a:ln>
            <a:effectLst/>
          </p:spPr>
        </p:pic>
      </p:grpSp>
      <p:sp>
        <p:nvSpPr>
          <p:cNvPr id="2" name="TextBox 1">
            <a:extLst>
              <a:ext uri="{FF2B5EF4-FFF2-40B4-BE49-F238E27FC236}">
                <a16:creationId xmlns:a16="http://schemas.microsoft.com/office/drawing/2014/main" id="{051CC367-4FAE-D995-46B5-1F76D244049A}"/>
              </a:ext>
            </a:extLst>
          </p:cNvPr>
          <p:cNvSpPr txBox="1"/>
          <p:nvPr/>
        </p:nvSpPr>
        <p:spPr>
          <a:xfrm>
            <a:off x="500856" y="6457660"/>
            <a:ext cx="4818274"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Segoe UI"/>
                <a:ea typeface="+mn-ea"/>
                <a:cs typeface="+mn-cs"/>
              </a:rPr>
              <a:t>Note:</a:t>
            </a:r>
            <a:r>
              <a:rPr kumimoji="0" lang="en-US" sz="800" b="0" i="0" u="none" strike="noStrike" kern="1200" cap="none" spc="0" normalizeH="0" baseline="0" noProof="0">
                <a:ln>
                  <a:noFill/>
                </a:ln>
                <a:solidFill>
                  <a:srgbClr val="000000"/>
                </a:solidFill>
                <a:effectLst/>
                <a:uLnTx/>
                <a:uFillTx/>
                <a:latin typeface="Segoe UI"/>
                <a:ea typeface="+mn-ea"/>
                <a:cs typeface="+mn-cs"/>
              </a:rPr>
              <a:t> For more information on AI Council and RAI, visit </a:t>
            </a:r>
            <a:r>
              <a:rPr kumimoji="0" lang="en-US" sz="800" b="0" i="0" u="none" strike="noStrike" kern="1200" cap="none" spc="0" normalizeH="0" baseline="0" noProof="0">
                <a:ln>
                  <a:noFill/>
                </a:ln>
                <a:solidFill>
                  <a:srgbClr val="000000"/>
                </a:solidFill>
                <a:effectLst/>
                <a:uLnTx/>
                <a:uFillTx/>
                <a:latin typeface="Segoe UI"/>
                <a:ea typeface="+mn-ea"/>
                <a:cs typeface="+mn-cs"/>
                <a:hlinkClick r:id="rId9"/>
              </a:rPr>
              <a:t>User Enablement Guide</a:t>
            </a:r>
            <a:r>
              <a:rPr kumimoji="0" lang="en-US" sz="800" b="0" i="0" u="none" strike="noStrike" kern="1200" cap="none" spc="0" normalizeH="0" baseline="0" noProof="0">
                <a:ln>
                  <a:noFill/>
                </a:ln>
                <a:solidFill>
                  <a:srgbClr val="000000"/>
                </a:solidFill>
                <a:effectLst/>
                <a:uLnTx/>
                <a:uFillTx/>
                <a:latin typeface="Segoe UI"/>
                <a:ea typeface="+mn-ea"/>
                <a:cs typeface="+mn-cs"/>
              </a:rPr>
              <a:t>.</a:t>
            </a:r>
          </a:p>
        </p:txBody>
      </p:sp>
      <p:sp>
        <p:nvSpPr>
          <p:cNvPr id="15" name="Text Placeholder 31">
            <a:extLst>
              <a:ext uri="{FF2B5EF4-FFF2-40B4-BE49-F238E27FC236}">
                <a16:creationId xmlns:a16="http://schemas.microsoft.com/office/drawing/2014/main" id="{26E02F8F-CE34-F76E-898D-6BD4FEEA63A1}"/>
              </a:ext>
            </a:extLst>
          </p:cNvPr>
          <p:cNvSpPr txBox="1">
            <a:spLocks/>
          </p:cNvSpPr>
          <p:nvPr/>
        </p:nvSpPr>
        <p:spPr>
          <a:xfrm>
            <a:off x="588261" y="1826132"/>
            <a:ext cx="4532379" cy="434606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0">
                  <a:extLst>
                    <a:ext uri="{A12FA001-AC4F-418D-AE19-62706E023703}">
                      <ahyp:hlinkClr xmlns:ahyp="http://schemas.microsoft.com/office/drawing/2018/hyperlinkcolor" val="tx"/>
                    </a:ext>
                  </a:extLst>
                </a:hlinkClick>
              </a:rPr>
              <a:t>IT Professional admin resources</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additional documentation and to help address deeper questions you may have about Microsoft 365 Copilot, such as:</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Microsoft 365 Copilot Chat</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AI-powered chat for the web, work? How is it different from Microsoft 365 Copilot?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Is this AI-powered chat available for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11">
                  <a:extLst>
                    <a:ext uri="{A12FA001-AC4F-418D-AE19-62706E023703}">
                      <ahyp:hlinkClr xmlns:ahyp="http://schemas.microsoft.com/office/drawing/2018/hyperlinkcolor" val="tx"/>
                    </a:ext>
                  </a:extLst>
                </a:hlinkClick>
              </a:rPr>
              <a:t>eligible Entra ID users</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no additional charge?</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does Microsoft 365 Copilot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How is my data indexed?</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should I prepare my data by adjusting permissions and policies?</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Where does my data go?</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How do Copilot agents work?</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What is Microsoft’s responsible AI commitment?</a:t>
            </a:r>
          </a:p>
          <a:p>
            <a:pPr marL="225425" marR="0" lvl="1" indent="-169545"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MORE….</a:t>
            </a:r>
          </a:p>
          <a:p>
            <a:pPr marL="4445" marR="0" lvl="3"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pic>
        <p:nvPicPr>
          <p:cNvPr id="21" name="Picture 20">
            <a:extLst>
              <a:ext uri="{FF2B5EF4-FFF2-40B4-BE49-F238E27FC236}">
                <a16:creationId xmlns:a16="http://schemas.microsoft.com/office/drawing/2014/main" id="{8DB5C506-64E1-5E58-DAD7-C4EAE3C44DF1}"/>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705" r="-3705"/>
          <a:stretch/>
        </p:blipFill>
        <p:spPr>
          <a:xfrm>
            <a:off x="6924876" y="1430461"/>
            <a:ext cx="734156" cy="683516"/>
          </a:xfrm>
          <a:prstGeom prst="rect">
            <a:avLst/>
          </a:prstGeom>
        </p:spPr>
      </p:pic>
      <p:sp>
        <p:nvSpPr>
          <p:cNvPr id="4" name="Round Same Side Corner Rectangle 3">
            <a:extLst>
              <a:ext uri="{FF2B5EF4-FFF2-40B4-BE49-F238E27FC236}">
                <a16:creationId xmlns:a16="http://schemas.microsoft.com/office/drawing/2014/main" id="{854DB8FD-678B-945D-1896-FD81EBB3685E}"/>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5" name="Graphic 4">
            <a:extLst>
              <a:ext uri="{FF2B5EF4-FFF2-40B4-BE49-F238E27FC236}">
                <a16:creationId xmlns:a16="http://schemas.microsoft.com/office/drawing/2014/main" id="{3279FF18-D151-82E8-50BD-9BA4984C6C37}"/>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05B326BB-BF26-7BE4-0F9F-BE3EB6C33EEC}"/>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9853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BB474F-7AEC-7EE6-B8C1-1B483EC5EFBB}"/>
              </a:ext>
            </a:extLst>
          </p:cNvPr>
          <p:cNvSpPr>
            <a:spLocks noGrp="1"/>
          </p:cNvSpPr>
          <p:nvPr>
            <p:ph type="title"/>
          </p:nvPr>
        </p:nvSpPr>
        <p:spPr>
          <a:xfrm>
            <a:off x="569911" y="2769057"/>
            <a:ext cx="8072284" cy="1231106"/>
          </a:xfrm>
        </p:spPr>
        <p:txBody>
          <a:bodyPr/>
          <a:lstStyle/>
          <a:p>
            <a:r>
              <a:rPr lang="en-US" dirty="0"/>
              <a:t>Build Microsoft 365 Copilot Chat implementation plan</a:t>
            </a:r>
          </a:p>
        </p:txBody>
      </p:sp>
      <p:sp>
        <p:nvSpPr>
          <p:cNvPr id="5" name="Text Placeholder 4">
            <a:extLst>
              <a:ext uri="{FF2B5EF4-FFF2-40B4-BE49-F238E27FC236}">
                <a16:creationId xmlns:a16="http://schemas.microsoft.com/office/drawing/2014/main" id="{5B69638D-5047-DC07-E1C3-1480506C1D8F}"/>
              </a:ext>
            </a:extLst>
          </p:cNvPr>
          <p:cNvSpPr>
            <a:spLocks noGrp="1"/>
          </p:cNvSpPr>
          <p:nvPr>
            <p:ph type="body" sz="quarter" idx="12"/>
          </p:nvPr>
        </p:nvSpPr>
        <p:spPr/>
        <p:txBody>
          <a:bodyPr/>
          <a:lstStyle/>
          <a:p>
            <a:r>
              <a:rPr lang="en-US"/>
              <a:t>Get ready</a:t>
            </a:r>
          </a:p>
        </p:txBody>
      </p:sp>
    </p:spTree>
    <p:extLst>
      <p:ext uri="{BB962C8B-B14F-4D97-AF65-F5344CB8AC3E}">
        <p14:creationId xmlns:p14="http://schemas.microsoft.com/office/powerpoint/2010/main" val="398622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4C3F3CB-62F3-122B-2E0E-13F91ECEEBB1}"/>
              </a:ext>
            </a:extLst>
          </p:cNvPr>
          <p:cNvSpPr>
            <a:spLocks noGrp="1"/>
          </p:cNvSpPr>
          <p:nvPr>
            <p:ph type="title"/>
          </p:nvPr>
        </p:nvSpPr>
        <p:spPr>
          <a:xfrm>
            <a:off x="588261" y="585216"/>
            <a:ext cx="11011601" cy="553998"/>
          </a:xfrm>
        </p:spPr>
        <p:txBody>
          <a:bodyPr vert="horz" lIns="0" tIns="45720" rIns="0" bIns="45720" rtlCol="0" anchor="t">
            <a:noAutofit/>
          </a:bodyPr>
          <a:lstStyle/>
          <a:p>
            <a:pPr>
              <a:spcBef>
                <a:spcPts val="1200"/>
              </a:spcBef>
              <a:spcAft>
                <a:spcPts val="600"/>
              </a:spcAft>
            </a:pPr>
            <a:r>
              <a:rPr lang="en-US" sz="3600"/>
              <a:t>Build an implementation plan</a:t>
            </a:r>
          </a:p>
        </p:txBody>
      </p:sp>
      <p:sp>
        <p:nvSpPr>
          <p:cNvPr id="6" name="Text Placeholder 5">
            <a:extLst>
              <a:ext uri="{FF2B5EF4-FFF2-40B4-BE49-F238E27FC236}">
                <a16:creationId xmlns:a16="http://schemas.microsoft.com/office/drawing/2014/main" id="{80534E61-9B2F-FCCA-61BE-C015565BA9C5}"/>
              </a:ext>
            </a:extLst>
          </p:cNvPr>
          <p:cNvSpPr>
            <a:spLocks noGrp="1"/>
          </p:cNvSpPr>
          <p:nvPr>
            <p:ph type="body" sz="quarter" idx="4294967295"/>
          </p:nvPr>
        </p:nvSpPr>
        <p:spPr>
          <a:xfrm>
            <a:off x="588261" y="1485900"/>
            <a:ext cx="4806699" cy="4157663"/>
          </a:xfrm>
        </p:spPr>
        <p:txBody>
          <a:bodyPr lIns="0" tIns="0" rIns="0" bIns="0">
            <a:noAutofit/>
          </a:bodyPr>
          <a:lstStyle/>
          <a:p>
            <a:pPr marL="9525" lvl="3" indent="0">
              <a:spcBef>
                <a:spcPts val="1000"/>
              </a:spcBef>
              <a:buNone/>
            </a:pPr>
            <a:r>
              <a:rPr lang="en-US" sz="1400" dirty="0">
                <a:latin typeface="Segoe UI" panose="020B0502040204020203" pitchFamily="34" charset="0"/>
                <a:cs typeface="Segoe UI" panose="020B0502040204020203" pitchFamily="34" charset="0"/>
              </a:rPr>
              <a:t>Use the results of the </a:t>
            </a:r>
            <a:r>
              <a:rPr lang="en-US" sz="1400" dirty="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scenario discovery</a:t>
            </a:r>
            <a:r>
              <a:rPr lang="en-US" sz="1400" dirty="0">
                <a:latin typeface="Segoe UI" panose="020B0502040204020203" pitchFamily="34" charset="0"/>
                <a:cs typeface="Segoe UI" panose="020B0502040204020203" pitchFamily="34" charset="0"/>
              </a:rPr>
              <a:t> to develop a plan for implementation of Microsoft 365 Copilot Chat.</a:t>
            </a:r>
          </a:p>
          <a:p>
            <a:pPr marL="0" lvl="4" indent="0">
              <a:spcBef>
                <a:spcPts val="1000"/>
              </a:spcBef>
              <a:buNone/>
            </a:pPr>
            <a:r>
              <a:rPr lang="en-US" sz="1600" b="1" dirty="0">
                <a:solidFill>
                  <a:srgbClr val="0078D4"/>
                </a:solidFill>
                <a:latin typeface="Segoe UI Semibold" panose="020B0502040204020203" pitchFamily="34" charset="0"/>
                <a:cs typeface="Segoe UI Semibold" panose="020B0502040204020203" pitchFamily="34" charset="0"/>
              </a:rPr>
              <a:t>Questions to help develop the plan:</a:t>
            </a:r>
          </a:p>
          <a:p>
            <a:pPr marL="225425" lvl="1" indent="-169863">
              <a:spcBef>
                <a:spcPts val="1000"/>
              </a:spcBef>
              <a:buFont typeface="System Font Regular"/>
              <a:buChar char="・"/>
            </a:pPr>
            <a:r>
              <a:rPr lang="en-US" sz="1400" dirty="0">
                <a:latin typeface="Segoe UI" panose="020B0502040204020203" pitchFamily="34" charset="0"/>
                <a:cs typeface="Segoe UI" panose="020B0502040204020203" pitchFamily="34" charset="0"/>
              </a:rPr>
              <a:t>Are there any data security questions that you need to address?</a:t>
            </a:r>
          </a:p>
          <a:p>
            <a:pPr marL="225425" lvl="1" indent="-169863">
              <a:spcBef>
                <a:spcPts val="1000"/>
              </a:spcBef>
              <a:buFont typeface="System Font Regular"/>
              <a:buChar char="・"/>
            </a:pPr>
            <a:r>
              <a:rPr lang="en-US" sz="1400" dirty="0">
                <a:latin typeface="Segoe UI" panose="020B0502040204020203" pitchFamily="34" charset="0"/>
                <a:cs typeface="Segoe UI" panose="020B0502040204020203" pitchFamily="34" charset="0"/>
              </a:rPr>
              <a:t>Do all items have owners and due dates?</a:t>
            </a:r>
          </a:p>
          <a:p>
            <a:pPr marL="225425" lvl="1" indent="-169863">
              <a:spcBef>
                <a:spcPts val="1000"/>
              </a:spcBef>
              <a:buFont typeface="System Font Regular"/>
              <a:buChar char="・"/>
            </a:pPr>
            <a:r>
              <a:rPr lang="en-US" sz="1400" dirty="0">
                <a:latin typeface="Segoe UI" panose="020B0502040204020203" pitchFamily="34" charset="0"/>
                <a:cs typeface="Segoe UI" panose="020B0502040204020203" pitchFamily="34" charset="0"/>
              </a:rPr>
              <a:t>Have you identified key adoption steps for the first set of prioritized scenarios?</a:t>
            </a:r>
          </a:p>
          <a:p>
            <a:pPr marL="9525" lvl="4" indent="0">
              <a:spcBef>
                <a:spcPts val="1000"/>
              </a:spcBef>
              <a:buNone/>
            </a:pPr>
            <a:endParaRPr lang="en-US" dirty="0"/>
          </a:p>
        </p:txBody>
      </p:sp>
      <p:pic>
        <p:nvPicPr>
          <p:cNvPr id="11" name="Picture 10">
            <a:extLst>
              <a:ext uri="{FF2B5EF4-FFF2-40B4-BE49-F238E27FC236}">
                <a16:creationId xmlns:a16="http://schemas.microsoft.com/office/drawing/2014/main" id="{1D631195-5EAD-AAB5-E682-708B849E25C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096000" y="1748469"/>
            <a:ext cx="5603562" cy="3152003"/>
          </a:xfrm>
          <a:prstGeom prst="roundRect">
            <a:avLst>
              <a:gd name="adj" fmla="val 3271"/>
            </a:avLst>
          </a:prstGeom>
          <a:solidFill>
            <a:schemeClr val="bg1"/>
          </a:solidFill>
          <a:ln>
            <a:solidFill>
              <a:schemeClr val="bg1">
                <a:lumMod val="75000"/>
              </a:schemeClr>
            </a:solidFill>
          </a:ln>
          <a:effectLst/>
        </p:spPr>
      </p:pic>
      <p:sp>
        <p:nvSpPr>
          <p:cNvPr id="8" name="Round Same Side Corner Rectangle 7" descr="Shared activity">
            <a:extLst>
              <a:ext uri="{FF2B5EF4-FFF2-40B4-BE49-F238E27FC236}">
                <a16:creationId xmlns:a16="http://schemas.microsoft.com/office/drawing/2014/main" id="{01BFEE6E-EC25-FCAD-B9F1-F4C6E436DE7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Graphic 8">
            <a:extLst>
              <a:ext uri="{FF2B5EF4-FFF2-40B4-BE49-F238E27FC236}">
                <a16:creationId xmlns:a16="http://schemas.microsoft.com/office/drawing/2014/main" id="{CD7F6B96-D7A5-FE11-3804-C8292062DF9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1196" y="255696"/>
            <a:ext cx="323566" cy="323566"/>
          </a:xfrm>
          <a:prstGeom prst="rect">
            <a:avLst/>
          </a:prstGeom>
        </p:spPr>
      </p:pic>
      <p:sp>
        <p:nvSpPr>
          <p:cNvPr id="10" name="Rectangle 9">
            <a:extLst>
              <a:ext uri="{FF2B5EF4-FFF2-40B4-BE49-F238E27FC236}">
                <a16:creationId xmlns:a16="http://schemas.microsoft.com/office/drawing/2014/main" id="{6B80BA19-7E15-EB96-2AD0-B1214834315E}"/>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290266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2D7AEB-6CC9-FFD4-0064-52F63690DE0A}"/>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137659" cy="553998"/>
          </a:xfrm>
        </p:spPr>
        <p:txBody>
          <a:bodyPr/>
          <a:lstStyle/>
          <a:p>
            <a:r>
              <a:rPr lang="en-US" sz="5400"/>
              <a:t>Onboard &amp; engage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6" name="Picture 5">
            <a:hlinkClick r:id="rId3" action="ppaction://hlinksldjump"/>
            <a:extLst>
              <a:ext uri="{FF2B5EF4-FFF2-40B4-BE49-F238E27FC236}">
                <a16:creationId xmlns:a16="http://schemas.microsoft.com/office/drawing/2014/main" id="{6C3D93B1-6358-7A2E-C373-B6C15211E75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31961" y="1808556"/>
            <a:ext cx="3243301" cy="1824356"/>
          </a:xfrm>
          <a:prstGeom prst="roundRect">
            <a:avLst>
              <a:gd name="adj" fmla="val 2430"/>
            </a:avLst>
          </a:prstGeom>
          <a:solidFill>
            <a:schemeClr val="bg1"/>
          </a:solidFill>
          <a:ln>
            <a:solidFill>
              <a:schemeClr val="bg1">
                <a:lumMod val="75000"/>
              </a:schemeClr>
            </a:solidFill>
          </a:ln>
          <a:effectLst/>
        </p:spPr>
      </p:pic>
      <p:pic>
        <p:nvPicPr>
          <p:cNvPr id="10" name="Picture 9">
            <a:hlinkClick r:id="rId5" action="ppaction://hlinksldjump"/>
            <a:extLst>
              <a:ext uri="{FF2B5EF4-FFF2-40B4-BE49-F238E27FC236}">
                <a16:creationId xmlns:a16="http://schemas.microsoft.com/office/drawing/2014/main" id="{72638DA7-E720-9A51-AF43-3210FE1A678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1961" y="3885276"/>
            <a:ext cx="3243301" cy="1768908"/>
          </a:xfrm>
          <a:prstGeom prst="roundRect">
            <a:avLst>
              <a:gd name="adj" fmla="val 2430"/>
            </a:avLst>
          </a:prstGeom>
          <a:solidFill>
            <a:schemeClr val="bg1"/>
          </a:solidFill>
          <a:ln>
            <a:solidFill>
              <a:schemeClr val="bg1">
                <a:lumMod val="75000"/>
              </a:schemeClr>
            </a:solidFill>
          </a:ln>
          <a:effectLst/>
        </p:spPr>
      </p:pic>
      <p:sp>
        <p:nvSpPr>
          <p:cNvPr id="15" name="Rounded Rectangle 6">
            <a:extLst>
              <a:ext uri="{FF2B5EF4-FFF2-40B4-BE49-F238E27FC236}">
                <a16:creationId xmlns:a16="http://schemas.microsoft.com/office/drawing/2014/main" id="{25EE223B-DD97-E234-DB84-881878E4450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4" name="Picture 3"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B4E3F3F4-43BC-F701-A89A-AE39E9EA096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15354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a:xfrm>
            <a:off x="569911" y="2153504"/>
            <a:ext cx="6501449" cy="1846659"/>
          </a:xfrm>
        </p:spPr>
        <p:txBody>
          <a:bodyPr/>
          <a:lstStyle/>
          <a:p>
            <a:r>
              <a:rPr lang="en-US"/>
              <a:t>Prepare your organization for Microsoft 365 Copilot with setup guides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84920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1" y="2819603"/>
            <a:ext cx="4239771" cy="12187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Readout to the shared team</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146611" y="1717289"/>
            <a:ext cx="5855737" cy="3989030"/>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5718849" y="3339790"/>
            <a:ext cx="4733219" cy="159017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kumimoji="0" lang="en-US" sz="2000" b="0" i="0" u="none" strike="noStrike" kern="1200" cap="none" spc="0" normalizeH="0" baseline="0" noProof="0">
                <a:ln>
                  <a:noFill/>
                </a:ln>
                <a:solidFill>
                  <a:prstClr val="black"/>
                </a:solidFill>
                <a:effectLst/>
                <a:uLnTx/>
                <a:uFillTx/>
                <a:latin typeface="Segoe UI"/>
                <a:ea typeface="+mn-ea"/>
                <a:cs typeface="+mn-cs"/>
              </a:rPr>
              <a:t>Deliver a readout on the prioritized activities for data security controls based on the selected deployment path</a:t>
            </a:r>
          </a:p>
          <a:p>
            <a:pPr marL="0" indent="0">
              <a:spcBef>
                <a:spcPts val="1600"/>
              </a:spcBef>
              <a:buNone/>
            </a:pPr>
            <a:r>
              <a:rPr lang="en-US" sz="2000">
                <a:solidFill>
                  <a:prstClr val="black"/>
                </a:solidFill>
                <a:latin typeface="Segoe UI"/>
              </a:rPr>
              <a:t>Validate user cohorts prior to assignment of licenses</a:t>
            </a:r>
            <a:endParaRPr kumimoji="0" lang="en-US" sz="2000" b="0" i="0" u="none" strike="noStrike" kern="1200" cap="none" spc="0" normalizeH="0" baseline="0" noProof="0">
              <a:ln>
                <a:noFill/>
              </a:ln>
              <a:solidFill>
                <a:prstClr val="black"/>
              </a:solidFill>
              <a:effectLst/>
              <a:uLnTx/>
              <a:uFillTx/>
              <a:latin typeface="Segoe UI"/>
              <a:ea typeface="+mn-ea"/>
              <a:cs typeface="+mn-cs"/>
            </a:endParaRPr>
          </a:p>
        </p:txBody>
      </p:sp>
      <p:grpSp>
        <p:nvGrpSpPr>
          <p:cNvPr id="8" name="Group 7">
            <a:extLst>
              <a:ext uri="{FF2B5EF4-FFF2-40B4-BE49-F238E27FC236}">
                <a16:creationId xmlns:a16="http://schemas.microsoft.com/office/drawing/2014/main" id="{E093D11F-12C7-FE47-6EA8-08DDB05F097B}"/>
              </a:ext>
              <a:ext uri="{C183D7F6-B498-43B3-948B-1728B52AA6E4}">
                <adec:decorative xmlns:adec="http://schemas.microsoft.com/office/drawing/2017/decorative" val="1"/>
              </a:ext>
            </a:extLst>
          </p:cNvPr>
          <p:cNvGrpSpPr/>
          <p:nvPr/>
        </p:nvGrpSpPr>
        <p:grpSpPr>
          <a:xfrm>
            <a:off x="5718849" y="2471402"/>
            <a:ext cx="4179676" cy="530762"/>
            <a:chOff x="6413201" y="2471402"/>
            <a:chExt cx="4179676" cy="530762"/>
          </a:xfrm>
          <a:effectLst/>
        </p:grpSpPr>
        <p:sp>
          <p:nvSpPr>
            <p:cNvPr id="21" name="Graphic 16">
              <a:extLst>
                <a:ext uri="{FF2B5EF4-FFF2-40B4-BE49-F238E27FC236}">
                  <a16:creationId xmlns:a16="http://schemas.microsoft.com/office/drawing/2014/main" id="{1BC394BD-A3F7-39DA-0A88-379263AE4C8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sp>
        <p:nvSpPr>
          <p:cNvPr id="3" name="Round Same Side Corner Rectangle 2" descr="Shared activity">
            <a:extLst>
              <a:ext uri="{FF2B5EF4-FFF2-40B4-BE49-F238E27FC236}">
                <a16:creationId xmlns:a16="http://schemas.microsoft.com/office/drawing/2014/main" id="{8525B68C-E2A4-A49C-3196-32187F513AD7}"/>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2B3195E7-B31C-9E55-67D0-3F4BE83A7C5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7" name="Rectangle 6">
            <a:extLst>
              <a:ext uri="{FF2B5EF4-FFF2-40B4-BE49-F238E27FC236}">
                <a16:creationId xmlns:a16="http://schemas.microsoft.com/office/drawing/2014/main" id="{620E4D94-E581-FDE0-5E22-3CDB48A2E27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dirty="0"/>
              <a:t>Microsoft 365 Copilot Chat</a:t>
            </a:r>
            <a:br>
              <a:rPr lang="en-US" dirty="0"/>
            </a:br>
            <a:r>
              <a:rPr lang="en-US" dirty="0"/>
              <a:t>Technical Readiness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221"/>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a:lstStyle/>
          <a:p>
            <a:r>
              <a:rPr lang="en-US"/>
              <a:t>September 2025</a:t>
            </a:r>
            <a:endParaRPr lang="en-US" dirty="0"/>
          </a:p>
        </p:txBody>
      </p:sp>
    </p:spTree>
    <p:extLst>
      <p:ext uri="{BB962C8B-B14F-4D97-AF65-F5344CB8AC3E}">
        <p14:creationId xmlns:p14="http://schemas.microsoft.com/office/powerpoint/2010/main" val="117947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a:extLst>
              <a:ext uri="{FF2B5EF4-FFF2-40B4-BE49-F238E27FC236}">
                <a16:creationId xmlns:a16="http://schemas.microsoft.com/office/drawing/2014/main" id="{1B19FF05-60B2-1991-AB4E-F7D32C4F8F22}"/>
              </a:ext>
              <a:ext uri="{C183D7F6-B498-43B3-948B-1728B52AA6E4}">
                <adec:decorative xmlns:adec="http://schemas.microsoft.com/office/drawing/2017/decorative" val="1"/>
              </a:ext>
            </a:extLst>
          </p:cNvPr>
          <p:cNvSpPr>
            <a:spLocks/>
          </p:cNvSpPr>
          <p:nvPr/>
        </p:nvSpPr>
        <p:spPr bwMode="auto">
          <a:xfrm>
            <a:off x="588261"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ounded Rectangle 1">
            <a:extLst>
              <a:ext uri="{FF2B5EF4-FFF2-40B4-BE49-F238E27FC236}">
                <a16:creationId xmlns:a16="http://schemas.microsoft.com/office/drawing/2014/main" id="{82D59915-ED8F-EB39-45F0-F90F91285B5C}"/>
              </a:ext>
              <a:ext uri="{C183D7F6-B498-43B3-948B-1728B52AA6E4}">
                <adec:decorative xmlns:adec="http://schemas.microsoft.com/office/drawing/2017/decorative" val="1"/>
              </a:ext>
            </a:extLst>
          </p:cNvPr>
          <p:cNvSpPr>
            <a:spLocks/>
          </p:cNvSpPr>
          <p:nvPr/>
        </p:nvSpPr>
        <p:spPr bwMode="auto">
          <a:xfrm>
            <a:off x="4358574"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
            <a:extLst>
              <a:ext uri="{FF2B5EF4-FFF2-40B4-BE49-F238E27FC236}">
                <a16:creationId xmlns:a16="http://schemas.microsoft.com/office/drawing/2014/main" id="{5EBC017E-AA41-5719-F972-DE4ADDAFFEB7}"/>
              </a:ext>
              <a:ext uri="{C183D7F6-B498-43B3-948B-1728B52AA6E4}">
                <adec:decorative xmlns:adec="http://schemas.microsoft.com/office/drawing/2017/decorative" val="1"/>
              </a:ext>
            </a:extLst>
          </p:cNvPr>
          <p:cNvSpPr>
            <a:spLocks/>
          </p:cNvSpPr>
          <p:nvPr/>
        </p:nvSpPr>
        <p:spPr bwMode="auto">
          <a:xfrm>
            <a:off x="8124123" y="2837305"/>
            <a:ext cx="3475739" cy="2638446"/>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9">
            <a:extLst>
              <a:ext uri="{FF2B5EF4-FFF2-40B4-BE49-F238E27FC236}">
                <a16:creationId xmlns:a16="http://schemas.microsoft.com/office/drawing/2014/main" id="{D5AD938D-876E-ADA0-1D84-A63D9CBB4DF7}"/>
              </a:ext>
            </a:extLst>
          </p:cNvPr>
          <p:cNvSpPr>
            <a:spLocks noGrp="1"/>
          </p:cNvSpPr>
          <p:nvPr>
            <p:ph type="title"/>
          </p:nvPr>
        </p:nvSpPr>
        <p:spPr>
          <a:xfrm>
            <a:off x="588261" y="187233"/>
            <a:ext cx="11514221" cy="923330"/>
          </a:xfrm>
        </p:spPr>
        <p:txBody>
          <a:bodyPr lIns="0" rIns="0"/>
          <a:lstStyle/>
          <a:p>
            <a:r>
              <a:rPr lang="en-US" sz="3000">
                <a:solidFill>
                  <a:srgbClr val="091F2C"/>
                </a:solidFill>
              </a:rPr>
              <a:t>Microsoft 365 Apps: Leverage </a:t>
            </a:r>
            <a:r>
              <a:rPr lang="en-US" sz="3000">
                <a:solidFill>
                  <a:srgbClr val="0078D4"/>
                </a:solidFill>
              </a:rPr>
              <a:t>App Assure </a:t>
            </a:r>
            <a:r>
              <a:rPr lang="en-US" sz="3000">
                <a:solidFill>
                  <a:srgbClr val="091F2C"/>
                </a:solidFill>
              </a:rPr>
              <a:t>if you encounter in application compatibility issue moving to </a:t>
            </a:r>
            <a:r>
              <a:rPr lang="en-US" sz="3000">
                <a:solidFill>
                  <a:srgbClr val="0078D4"/>
                </a:solidFill>
              </a:rPr>
              <a:t>a monthly update channel</a:t>
            </a:r>
            <a:r>
              <a:rPr lang="en-US" sz="3000">
                <a:solidFill>
                  <a:srgbClr val="091F2C"/>
                </a:solidFill>
              </a:rPr>
              <a:t>!</a:t>
            </a:r>
            <a:endParaRPr lang="en-US" sz="3000"/>
          </a:p>
        </p:txBody>
      </p:sp>
      <p:sp>
        <p:nvSpPr>
          <p:cNvPr id="5" name="TextBox 4">
            <a:extLst>
              <a:ext uri="{FF2B5EF4-FFF2-40B4-BE49-F238E27FC236}">
                <a16:creationId xmlns:a16="http://schemas.microsoft.com/office/drawing/2014/main" id="{822CCBDA-893D-811E-C922-C66630FDF178}"/>
              </a:ext>
            </a:extLst>
          </p:cNvPr>
          <p:cNvSpPr txBox="1"/>
          <p:nvPr/>
        </p:nvSpPr>
        <p:spPr>
          <a:xfrm>
            <a:off x="588261" y="1636323"/>
            <a:ext cx="7215326" cy="338554"/>
          </a:xfrm>
          <a:prstGeom prst="rect">
            <a:avLst/>
          </a:prstGeom>
          <a:noFill/>
        </p:spPr>
        <p:txBody>
          <a:bodyPr wrap="square" lIns="0" rIns="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Microsoft 365 Copilot application compatibility promise</a:t>
            </a:r>
          </a:p>
        </p:txBody>
      </p:sp>
      <p:sp>
        <p:nvSpPr>
          <p:cNvPr id="8" name="TextBox 7">
            <a:extLst>
              <a:ext uri="{FF2B5EF4-FFF2-40B4-BE49-F238E27FC236}">
                <a16:creationId xmlns:a16="http://schemas.microsoft.com/office/drawing/2014/main" id="{B2B20D30-7C39-7FF1-CCA7-36A39C6E49CC}"/>
              </a:ext>
            </a:extLst>
          </p:cNvPr>
          <p:cNvSpPr txBox="1"/>
          <p:nvPr/>
        </p:nvSpPr>
        <p:spPr>
          <a:xfrm>
            <a:off x="588261" y="1948443"/>
            <a:ext cx="10879837" cy="678071"/>
          </a:xfrm>
          <a:prstGeom prst="rect">
            <a:avLst/>
          </a:prstGeom>
          <a:noFill/>
        </p:spPr>
        <p:txBody>
          <a:bodyPr wrap="square" lIns="0" tIns="72000" rIns="0" bIns="720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282828"/>
                </a:solidFill>
                <a:effectLst/>
                <a:uLnTx/>
                <a:uFillTx/>
                <a:latin typeface="Segoe UI"/>
                <a:ea typeface="+mn-ea"/>
                <a:cs typeface="Segoe UI"/>
              </a:rPr>
              <a:t>Microsoft is committed to ensuring your apps work when moving to Monthly Enterprise Channel to take advantage of Microsoft 365 Copilot. If you encounter any issues, App Assure will help you remediate them!</a:t>
            </a:r>
          </a:p>
          <a:p>
            <a:pPr marL="0" marR="0" lvl="0" indent="0" algn="l" defTabSz="685800" rtl="0" eaLnBrk="1" fontAlgn="auto" latinLnBrk="0" hangingPunct="1">
              <a:lnSpc>
                <a:spcPct val="110000"/>
              </a:lnSpc>
              <a:spcBef>
                <a:spcPts val="0"/>
              </a:spcBef>
              <a:spcAft>
                <a:spcPts val="600"/>
              </a:spcAft>
              <a:buClrTx/>
              <a:buSzTx/>
              <a:buFontTx/>
              <a:buNone/>
              <a:tabLst/>
              <a:defRPr/>
            </a:pPr>
            <a:endParaRPr kumimoji="0" lang="en-US" sz="1800" b="0" i="1" u="none" strike="noStrike" kern="1200" cap="none" spc="0" normalizeH="0" baseline="0" noProof="0">
              <a:ln>
                <a:noFill/>
              </a:ln>
              <a:solidFill>
                <a:srgbClr val="282828"/>
              </a:solidFill>
              <a:effectLst/>
              <a:uLnTx/>
              <a:uFillTx/>
              <a:latin typeface="Segoe UI"/>
              <a:ea typeface="+mn-ea"/>
              <a:cs typeface="Segoe UI"/>
            </a:endParaRPr>
          </a:p>
        </p:txBody>
      </p:sp>
      <p:sp>
        <p:nvSpPr>
          <p:cNvPr id="12" name="Text Placeholder 3" descr="Icon for Grow revenue through E3 and E5 Health with Modern Work Architects&#10;">
            <a:extLst>
              <a:ext uri="{FF2B5EF4-FFF2-40B4-BE49-F238E27FC236}">
                <a16:creationId xmlns:a16="http://schemas.microsoft.com/office/drawing/2014/main" id="{8C47D4E3-7DD4-6985-5283-B898062F7945}"/>
              </a:ext>
            </a:extLst>
          </p:cNvPr>
          <p:cNvSpPr txBox="1">
            <a:spLocks/>
          </p:cNvSpPr>
          <p:nvPr/>
        </p:nvSpPr>
        <p:spPr>
          <a:xfrm>
            <a:off x="954530"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Help customers troubleshoot root cause and resolve app compatibility issues</a:t>
            </a:r>
          </a:p>
        </p:txBody>
      </p:sp>
      <p:sp>
        <p:nvSpPr>
          <p:cNvPr id="14" name="Text Placeholder 3" descr="Icon for Expand FastTrack scope in Security &amp; Compliance and to Surface&#10;">
            <a:extLst>
              <a:ext uri="{FF2B5EF4-FFF2-40B4-BE49-F238E27FC236}">
                <a16:creationId xmlns:a16="http://schemas.microsoft.com/office/drawing/2014/main" id="{E30F34BA-24E4-E414-EF3D-8E32DCF15F75}"/>
              </a:ext>
            </a:extLst>
          </p:cNvPr>
          <p:cNvSpPr txBox="1">
            <a:spLocks/>
          </p:cNvSpPr>
          <p:nvPr/>
        </p:nvSpPr>
        <p:spPr>
          <a:xfrm>
            <a:off x="4724843"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Included as part of your license, this service is at no additional cost</a:t>
            </a:r>
          </a:p>
        </p:txBody>
      </p:sp>
      <p:sp>
        <p:nvSpPr>
          <p:cNvPr id="13" name="Text Placeholder 3" descr="Icon for Extend partnership across sales and marketing&#10;">
            <a:extLst>
              <a:ext uri="{FF2B5EF4-FFF2-40B4-BE49-F238E27FC236}">
                <a16:creationId xmlns:a16="http://schemas.microsoft.com/office/drawing/2014/main" id="{15F89598-6D9E-1E82-2E06-5C961FAAE05B}"/>
              </a:ext>
            </a:extLst>
          </p:cNvPr>
          <p:cNvSpPr txBox="1">
            <a:spLocks/>
          </p:cNvSpPr>
          <p:nvPr/>
        </p:nvSpPr>
        <p:spPr>
          <a:xfrm>
            <a:off x="8490392" y="4245091"/>
            <a:ext cx="2743200" cy="791307"/>
          </a:xfrm>
          <a:prstGeom prst="rect">
            <a:avLst/>
          </a:prstGeom>
        </p:spPr>
        <p:txBody>
          <a:bodyPr vert="horz" wrap="square" lIns="0" tIns="0" rIns="0" bIns="0" rtlCol="0">
            <a:spAutoFit/>
          </a:bodyPr>
          <a:lst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base" latinLnBrk="0" hangingPunct="1">
              <a:lnSpc>
                <a:spcPct val="110000"/>
              </a:lnSpc>
              <a:spcBef>
                <a:spcPts val="6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282828"/>
                </a:solidFill>
                <a:effectLst/>
                <a:uLnTx/>
                <a:uFillTx/>
                <a:latin typeface="Segoe UI Semibold"/>
                <a:ea typeface="+mn-ea"/>
                <a:cs typeface="Segoe UI" panose="020B0502040204020203" pitchFamily="34" charset="0"/>
              </a:rPr>
              <a:t>Customers get a direct line of communication to Microsoft product engineering teams</a:t>
            </a:r>
          </a:p>
        </p:txBody>
      </p:sp>
      <p:sp>
        <p:nvSpPr>
          <p:cNvPr id="7" name="TextBox 6">
            <a:extLst>
              <a:ext uri="{FF2B5EF4-FFF2-40B4-BE49-F238E27FC236}">
                <a16:creationId xmlns:a16="http://schemas.microsoft.com/office/drawing/2014/main" id="{B5D7E463-7EEB-83F7-A5FF-8F40285ADD40}"/>
              </a:ext>
            </a:extLst>
          </p:cNvPr>
          <p:cNvSpPr txBox="1"/>
          <p:nvPr/>
        </p:nvSpPr>
        <p:spPr>
          <a:xfrm>
            <a:off x="588261" y="5840947"/>
            <a:ext cx="1101160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Questions? </a:t>
            </a:r>
            <a:r>
              <a:rPr kumimoji="0" lang="en-US" sz="16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Email: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Submit a </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For more information visit </a:t>
            </a:r>
            <a:r>
              <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hlinkClick r:id="rId4"/>
              </a:rPr>
              <a:t>aka.ms/AppAssure</a:t>
            </a:r>
            <a:endParaRPr kumimoji="0" lang="en-US" sz="1400" b="0" i="0" u="none" strike="noStrike" kern="1200" cap="none" spc="0" normalizeH="0" baseline="0" noProof="0">
              <a:ln>
                <a:noFill/>
              </a:ln>
              <a:solidFill>
                <a:srgbClr val="BF3AC4"/>
              </a:solidFill>
              <a:effectLst/>
              <a:uLnTx/>
              <a:uFillTx/>
              <a:latin typeface="Segoe UI" panose="020B0502040204020203" pitchFamily="34" charset="0"/>
              <a:ea typeface="+mn-ea"/>
              <a:cs typeface="Segoe UI" panose="020B0502040204020203" pitchFamily="34" charset="0"/>
            </a:endParaRPr>
          </a:p>
        </p:txBody>
      </p:sp>
      <p:pic>
        <p:nvPicPr>
          <p:cNvPr id="9" name="Picture 5">
            <a:extLst>
              <a:ext uri="{FF2B5EF4-FFF2-40B4-BE49-F238E27FC236}">
                <a16:creationId xmlns:a16="http://schemas.microsoft.com/office/drawing/2014/main" id="{29DB06FC-31F1-3399-2BAA-873F8A7C6254}"/>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68930" y="3202501"/>
            <a:ext cx="914400" cy="914400"/>
          </a:xfrm>
          <a:prstGeom prst="rect">
            <a:avLst/>
          </a:prstGeom>
        </p:spPr>
      </p:pic>
      <p:pic>
        <p:nvPicPr>
          <p:cNvPr id="10" name="Picture 15">
            <a:extLst>
              <a:ext uri="{FF2B5EF4-FFF2-40B4-BE49-F238E27FC236}">
                <a16:creationId xmlns:a16="http://schemas.microsoft.com/office/drawing/2014/main" id="{6FA822D1-EAF0-A864-2473-A579C98021A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65754" y="3129012"/>
            <a:ext cx="1061378" cy="1061378"/>
          </a:xfrm>
          <a:prstGeom prst="rect">
            <a:avLst/>
          </a:prstGeom>
        </p:spPr>
      </p:pic>
      <p:pic>
        <p:nvPicPr>
          <p:cNvPr id="11" name="Picture 1">
            <a:extLst>
              <a:ext uri="{FF2B5EF4-FFF2-40B4-BE49-F238E27FC236}">
                <a16:creationId xmlns:a16="http://schemas.microsoft.com/office/drawing/2014/main" id="{1499DD98-8184-8C59-6950-88DA361C0CF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65899" y="3233219"/>
            <a:ext cx="957171" cy="957171"/>
          </a:xfrm>
          <a:prstGeom prst="rect">
            <a:avLst/>
          </a:prstGeom>
        </p:spPr>
      </p:pic>
    </p:spTree>
    <p:extLst>
      <p:ext uri="{BB962C8B-B14F-4D97-AF65-F5344CB8AC3E}">
        <p14:creationId xmlns:p14="http://schemas.microsoft.com/office/powerpoint/2010/main" val="22537529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951741C5-C8CC-EF97-793E-519A39BE78DC}"/>
              </a:ext>
              <a:ext uri="{C183D7F6-B498-43B3-948B-1728B52AA6E4}">
                <adec:decorative xmlns:adec="http://schemas.microsoft.com/office/drawing/2017/decorative" val="1"/>
              </a:ext>
            </a:extLst>
          </p:cNvPr>
          <p:cNvSpPr/>
          <p:nvPr/>
        </p:nvSpPr>
        <p:spPr bwMode="auto">
          <a:xfrm>
            <a:off x="579437" y="1470101"/>
            <a:ext cx="11033605" cy="4802111"/>
          </a:xfrm>
          <a:prstGeom prst="roundRect">
            <a:avLst>
              <a:gd name="adj" fmla="val 5133"/>
            </a:avLst>
          </a:prstGeom>
          <a:noFill/>
          <a:ln w="19050">
            <a:solidFill>
              <a:srgbClr val="F4F3F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A6C05149-5905-01B3-0BC1-778E6ABD1D9E}"/>
              </a:ext>
            </a:extLst>
          </p:cNvPr>
          <p:cNvSpPr>
            <a:spLocks noGrp="1"/>
          </p:cNvSpPr>
          <p:nvPr>
            <p:ph type="title"/>
          </p:nvPr>
        </p:nvSpPr>
        <p:spPr>
          <a:xfrm>
            <a:off x="588261" y="585216"/>
            <a:ext cx="11011601" cy="553998"/>
          </a:xfrm>
        </p:spPr>
        <p:txBody>
          <a:bodyPr wrap="square" lIns="0" tIns="0" rIns="0" bIns="0">
            <a:spAutoFit/>
          </a:bodyPr>
          <a:lstStyle/>
          <a:p>
            <a:pPr algn="ctr"/>
            <a:r>
              <a:rPr lang="en-US"/>
              <a:t>Pinning Microsoft Copilot</a:t>
            </a:r>
          </a:p>
        </p:txBody>
      </p:sp>
      <p:sp>
        <p:nvSpPr>
          <p:cNvPr id="4" name="TextBox 3">
            <a:extLst>
              <a:ext uri="{FF2B5EF4-FFF2-40B4-BE49-F238E27FC236}">
                <a16:creationId xmlns:a16="http://schemas.microsoft.com/office/drawing/2014/main" id="{72C54E07-3F82-69DE-EF85-318235EAE692}"/>
              </a:ext>
            </a:extLst>
          </p:cNvPr>
          <p:cNvSpPr txBox="1"/>
          <p:nvPr/>
        </p:nvSpPr>
        <p:spPr>
          <a:xfrm>
            <a:off x="1028644" y="1331363"/>
            <a:ext cx="10200634" cy="368945"/>
          </a:xfrm>
          <a:prstGeom prst="round2SameRect">
            <a:avLst>
              <a:gd name="adj1" fmla="val 50000"/>
              <a:gd name="adj2"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400" b="0" i="0" u="none" strike="noStrike" cap="none" spc="0" normalizeH="0" baseline="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cs typeface="Segoe UI" pitchFamily="34" charset="0"/>
              </a:rPr>
              <a:t>Encourage your organization to use Copilot by pinning it to the navigation bar of the Microsoft 365 apps.</a:t>
            </a:r>
          </a:p>
        </p:txBody>
      </p:sp>
      <p:sp>
        <p:nvSpPr>
          <p:cNvPr id="15" name="TextBox 21">
            <a:extLst>
              <a:ext uri="{FF2B5EF4-FFF2-40B4-BE49-F238E27FC236}">
                <a16:creationId xmlns:a16="http://schemas.microsoft.com/office/drawing/2014/main" id="{05B3F372-9F14-054E-7C1C-C4F975DCF0E2}"/>
              </a:ext>
            </a:extLst>
          </p:cNvPr>
          <p:cNvSpPr txBox="1"/>
          <p:nvPr/>
        </p:nvSpPr>
        <p:spPr>
          <a:xfrm>
            <a:off x="876170" y="1998366"/>
            <a:ext cx="2494490" cy="2528384"/>
          </a:xfrm>
          <a:prstGeom prst="rect">
            <a:avLst/>
          </a:prstGeom>
          <a:noFill/>
        </p:spPr>
        <p:txBody>
          <a:bodyPr wrap="square" lIns="0" tIns="0" rIns="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3999"/>
              </a:lnSpc>
              <a:spcBef>
                <a:spcPts val="0"/>
              </a:spcBef>
              <a:spcAft>
                <a:spcPts val="10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By default, Copilot is not pinned to the navigation bar. Users will be asked if they want to pin Copilot.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Segoe UI"/>
              </a:rPr>
              <a:t>Administrators can change this behavior by selecting an option for pinning Microsoft Copilot to the navigation bar:</a:t>
            </a:r>
          </a:p>
        </p:txBody>
      </p:sp>
      <p:pic>
        <p:nvPicPr>
          <p:cNvPr id="5" name="Picture 4" descr="Screenshot of where the Copilot policies are in the Microsoft 365 admin center">
            <a:extLst>
              <a:ext uri="{FF2B5EF4-FFF2-40B4-BE49-F238E27FC236}">
                <a16:creationId xmlns:a16="http://schemas.microsoft.com/office/drawing/2014/main" id="{FAEF672E-35BF-EA55-7882-32FAA97A2A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08973" y="1898958"/>
            <a:ext cx="3584769" cy="4092656"/>
          </a:xfrm>
          <a:prstGeom prst="roundRect">
            <a:avLst>
              <a:gd name="adj" fmla="val 3040"/>
            </a:avLst>
          </a:prstGeom>
          <a:ln w="3175">
            <a:solidFill>
              <a:schemeClr val="bg1">
                <a:lumMod val="50000"/>
              </a:schemeClr>
            </a:solidFill>
          </a:ln>
        </p:spPr>
      </p:pic>
      <p:pic>
        <p:nvPicPr>
          <p:cNvPr id="3" name="Picture 2" descr="Screenshot of the policy within the admin center that allows admins to pin the Copilot app to the navigation bar, which is recommended.">
            <a:extLst>
              <a:ext uri="{FF2B5EF4-FFF2-40B4-BE49-F238E27FC236}">
                <a16:creationId xmlns:a16="http://schemas.microsoft.com/office/drawing/2014/main" id="{6BF389AB-6D9A-CCD8-0949-EFB0359F0CC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2055" y="1879111"/>
            <a:ext cx="4070957" cy="3129294"/>
          </a:xfrm>
          <a:prstGeom prst="roundRect">
            <a:avLst>
              <a:gd name="adj" fmla="val 3040"/>
            </a:avLst>
          </a:prstGeom>
          <a:ln w="3175">
            <a:solidFill>
              <a:schemeClr val="bg1">
                <a:lumMod val="50000"/>
              </a:schemeClr>
            </a:solidFill>
          </a:ln>
        </p:spPr>
      </p:pic>
      <p:pic>
        <p:nvPicPr>
          <p:cNvPr id="12" name="Picture 2" descr="Screenshot showing the option to allow users to be asked whether they want to pin Copilot to the navigation bar if admins choose to not pin the app as a policy=">
            <a:extLst>
              <a:ext uri="{FF2B5EF4-FFF2-40B4-BE49-F238E27FC236}">
                <a16:creationId xmlns:a16="http://schemas.microsoft.com/office/drawing/2014/main" id="{C1319F39-88D6-81CD-3902-B9659995B9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2552" y="5147143"/>
            <a:ext cx="2480461" cy="628327"/>
          </a:xfrm>
          <a:prstGeom prst="roundRect">
            <a:avLst>
              <a:gd name="adj" fmla="val 9615"/>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F7907E94-9571-AB5B-D063-02CC3A09FF32}"/>
              </a:ext>
              <a:ext uri="{C183D7F6-B498-43B3-948B-1728B52AA6E4}">
                <adec:decorative xmlns:adec="http://schemas.microsoft.com/office/drawing/2017/decorative" val="0"/>
              </a:ext>
            </a:extLst>
          </p:cNvPr>
          <p:cNvSpPr/>
          <p:nvPr/>
        </p:nvSpPr>
        <p:spPr bwMode="auto">
          <a:xfrm>
            <a:off x="7476633" y="6079544"/>
            <a:ext cx="3752645" cy="3505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rId6">
                  <a:extLst>
                    <a:ext uri="{A12FA001-AC4F-418D-AE19-62706E023703}">
                      <ahyp:hlinkClr xmlns:ahyp="http://schemas.microsoft.com/office/drawing/2018/hyperlinkcolor" val="tx"/>
                    </a:ext>
                  </a:extLst>
                </a:hlinkClick>
              </a:rPr>
              <a:t>Learn more about pinning Copilot</a:t>
            </a:r>
            <a:endParaRPr kumimoji="0" lang="en-US" sz="16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hlinkClick r:id="" action="ppaction://noaction">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19762615-62EB-129F-B909-015FA574D987}"/>
              </a:ext>
              <a:ext uri="{C183D7F6-B498-43B3-948B-1728B52AA6E4}">
                <adec:decorative xmlns:adec="http://schemas.microsoft.com/office/drawing/2017/decorative" val="1"/>
              </a:ext>
            </a:extLst>
          </p:cNvPr>
          <p:cNvSpPr/>
          <p:nvPr/>
        </p:nvSpPr>
        <p:spPr bwMode="auto">
          <a:xfrm>
            <a:off x="3510497" y="3613240"/>
            <a:ext cx="452198" cy="128491"/>
          </a:xfrm>
          <a:prstGeom prst="roundRect">
            <a:avLst>
              <a:gd name="adj" fmla="val 50000"/>
            </a:avLst>
          </a:prstGeom>
          <a:noFill/>
          <a:ln w="22225">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44000" tIns="0" rIns="144000" bIns="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A77D3"/>
              </a:solidFill>
              <a:effectLst/>
              <a:uLnTx/>
              <a:uFillTx/>
              <a:latin typeface="Segoe UI"/>
              <a:ea typeface="+mn-ea"/>
              <a:cs typeface="Segoe UI"/>
            </a:endParaRPr>
          </a:p>
        </p:txBody>
      </p:sp>
      <p:cxnSp>
        <p:nvCxnSpPr>
          <p:cNvPr id="14" name="Straight Arrow Connector 13">
            <a:extLst>
              <a:ext uri="{FF2B5EF4-FFF2-40B4-BE49-F238E27FC236}">
                <a16:creationId xmlns:a16="http://schemas.microsoft.com/office/drawing/2014/main" id="{BC563C62-7163-7105-BAA5-A5F7FF42AB61}"/>
              </a:ext>
              <a:ext uri="{C183D7F6-B498-43B3-948B-1728B52AA6E4}">
                <adec:decorative xmlns:adec="http://schemas.microsoft.com/office/drawing/2017/decorative" val="1"/>
              </a:ext>
            </a:extLst>
          </p:cNvPr>
          <p:cNvCxnSpPr>
            <a:cxnSpLocks/>
          </p:cNvCxnSpPr>
          <p:nvPr/>
        </p:nvCxnSpPr>
        <p:spPr>
          <a:xfrm>
            <a:off x="4723599" y="3817984"/>
            <a:ext cx="1133993" cy="0"/>
          </a:xfrm>
          <a:prstGeom prst="straightConnector1">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2BEEAF-E715-DAD5-36FD-7C7D9304BAEA}"/>
              </a:ext>
              <a:ext uri="{C183D7F6-B498-43B3-948B-1728B52AA6E4}">
                <adec:decorative xmlns:adec="http://schemas.microsoft.com/office/drawing/2017/decorative" val="1"/>
              </a:ext>
            </a:extLst>
          </p:cNvPr>
          <p:cNvSpPr/>
          <p:nvPr/>
        </p:nvSpPr>
        <p:spPr bwMode="auto">
          <a:xfrm>
            <a:off x="7476633" y="4828477"/>
            <a:ext cx="1243621" cy="628327"/>
          </a:xfrm>
          <a:custGeom>
            <a:avLst/>
            <a:gdLst>
              <a:gd name="connsiteX0" fmla="*/ 0 w 1282391"/>
              <a:gd name="connsiteY0" fmla="*/ 0 h 546410"/>
              <a:gd name="connsiteX1" fmla="*/ 0 w 1282391"/>
              <a:gd name="connsiteY1" fmla="*/ 546410 h 546410"/>
              <a:gd name="connsiteX2" fmla="*/ 1282391 w 1282391"/>
              <a:gd name="connsiteY2" fmla="*/ 546410 h 546410"/>
            </a:gdLst>
            <a:ahLst/>
            <a:cxnLst>
              <a:cxn ang="0">
                <a:pos x="connsiteX0" y="connsiteY0"/>
              </a:cxn>
              <a:cxn ang="0">
                <a:pos x="connsiteX1" y="connsiteY1"/>
              </a:cxn>
              <a:cxn ang="0">
                <a:pos x="connsiteX2" y="connsiteY2"/>
              </a:cxn>
            </a:cxnLst>
            <a:rect l="l" t="t" r="r" b="b"/>
            <a:pathLst>
              <a:path w="1282391" h="546410">
                <a:moveTo>
                  <a:pt x="0" y="0"/>
                </a:moveTo>
                <a:lnTo>
                  <a:pt x="0" y="546410"/>
                </a:lnTo>
                <a:lnTo>
                  <a:pt x="1282391" y="546410"/>
                </a:lnTo>
              </a:path>
            </a:pathLst>
          </a:custGeom>
          <a:noFill/>
          <a:ln w="19050">
            <a:solidFill>
              <a:srgbClr val="8661C5"/>
            </a:solidFill>
            <a:headEnd type="none" w="med" len="med"/>
            <a:tailEnd type="arrow" w="lg" len="sm"/>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24663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0 -2.59259E-6 L 0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0"/>
                                  </p:stCondLst>
                                  <p:childTnLst>
                                    <p:animMotion origin="layout" path="M 0 -2.59259E-6 L 0 0.03542 " pathEditMode="relative" rAng="0" ptsTypes="AA">
                                      <p:cBhvr>
                                        <p:cTn id="14" dur="700" spd="-100000" fill="hold"/>
                                        <p:tgtEl>
                                          <p:spTgt spid="15"/>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0"/>
                                  </p:stCondLst>
                                  <p:childTnLst>
                                    <p:animMotion origin="layout" path="M 0 -2.59259E-6 L 0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42" presetClass="path" presetSubtype="0" decel="100000" fill="hold" nodeType="withEffect">
                                  <p:stCondLst>
                                    <p:cond delay="0"/>
                                  </p:stCondLst>
                                  <p:childTnLst>
                                    <p:animMotion origin="layout" path="M 0 -2.59259E-6 L 0 0.03542 " pathEditMode="relative" rAng="0" ptsTypes="AA">
                                      <p:cBhvr>
                                        <p:cTn id="24" dur="700" spd="-100000" fill="hold"/>
                                        <p:tgtEl>
                                          <p:spTgt spid="5"/>
                                        </p:tgtEl>
                                        <p:attrNameLst>
                                          <p:attrName>ppt_x</p:attrName>
                                          <p:attrName>ppt_y</p:attrName>
                                        </p:attrNameLst>
                                      </p:cBhvr>
                                      <p:rCtr x="0" y="1759"/>
                                    </p:animMotion>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0"/>
                                  </p:stCondLst>
                                  <p:childTnLst>
                                    <p:animMotion origin="layout" path="M 0 -2.59259E-6 L 0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0"/>
                                  </p:stCondLst>
                                  <p:childTnLst>
                                    <p:animMotion origin="layout" path="M 0 -2.59259E-6 L 0 0.03542 " pathEditMode="relative" rAng="0" ptsTypes="AA">
                                      <p:cBhvr>
                                        <p:cTn id="34" dur="700" spd="-100000" fill="hold"/>
                                        <p:tgtEl>
                                          <p:spTgt spid="9"/>
                                        </p:tgtEl>
                                        <p:attrNameLst>
                                          <p:attrName>ppt_x</p:attrName>
                                          <p:attrName>ppt_y</p:attrName>
                                        </p:attrNameLst>
                                      </p:cBhvr>
                                      <p:rCtr x="0" y="1759"/>
                                    </p:animMotion>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42" presetClass="path" presetSubtype="0" decel="100000" fill="hold" nodeType="withEffect">
                                  <p:stCondLst>
                                    <p:cond delay="0"/>
                                  </p:stCondLst>
                                  <p:childTnLst>
                                    <p:animMotion origin="layout" path="M 0 -2.59259E-6 L 0 0.03542 " pathEditMode="relative" rAng="0" ptsTypes="AA">
                                      <p:cBhvr>
                                        <p:cTn id="39" dur="700" spd="-100000" fill="hold"/>
                                        <p:tgtEl>
                                          <p:spTgt spid="14"/>
                                        </p:tgtEl>
                                        <p:attrNameLst>
                                          <p:attrName>ppt_x</p:attrName>
                                          <p:attrName>ppt_y</p:attrName>
                                        </p:attrNameLst>
                                      </p:cBhvr>
                                      <p:rCtr x="0" y="1759"/>
                                    </p:animMotion>
                                  </p:childTnLst>
                                </p:cTn>
                              </p:par>
                            </p:childTnLst>
                          </p:cTn>
                        </p:par>
                        <p:par>
                          <p:cTn id="40" fill="hold">
                            <p:stCondLst>
                              <p:cond delay="700"/>
                            </p:stCondLst>
                            <p:childTnLst>
                              <p:par>
                                <p:cTn id="41" presetID="10" presetClass="entr" presetSubtype="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42" presetClass="path" presetSubtype="0" decel="100000" fill="hold" nodeType="withEffect">
                                  <p:stCondLst>
                                    <p:cond delay="0"/>
                                  </p:stCondLst>
                                  <p:childTnLst>
                                    <p:animMotion origin="layout" path="M 0 -2.59259E-6 L 0 0.03542 " pathEditMode="relative" rAng="0" ptsTypes="AA">
                                      <p:cBhvr>
                                        <p:cTn id="45" dur="700" spd="-100000" fill="hold"/>
                                        <p:tgtEl>
                                          <p:spTgt spid="12"/>
                                        </p:tgtEl>
                                        <p:attrNameLst>
                                          <p:attrName>ppt_x</p:attrName>
                                          <p:attrName>ppt_y</p:attrName>
                                        </p:attrNameLst>
                                      </p:cBhvr>
                                      <p:rCtr x="0" y="1759"/>
                                    </p:animMotion>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42" presetClass="path" presetSubtype="0" decel="100000" fill="hold" grpId="1" nodeType="withEffect">
                                  <p:stCondLst>
                                    <p:cond delay="0"/>
                                  </p:stCondLst>
                                  <p:childTnLst>
                                    <p:animMotion origin="layout" path="M 0 -2.59259E-6 L 0 0.03542 " pathEditMode="relative" rAng="0" ptsTypes="AA">
                                      <p:cBhvr>
                                        <p:cTn id="50" dur="700" spd="-100000" fill="hold"/>
                                        <p:tgtEl>
                                          <p:spTgt spid="1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9" grpId="0" animBg="1"/>
      <p:bldP spid="9" grpId="1" animBg="1"/>
      <p:bldP spid="8" grpId="0" animBg="1"/>
      <p:bldP spid="8"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7EB42D-8759-C270-A6BF-E0AB94C498E0}"/>
              </a:ext>
            </a:extLst>
          </p:cNvPr>
          <p:cNvSpPr>
            <a:spLocks noGrp="1"/>
          </p:cNvSpPr>
          <p:nvPr>
            <p:ph type="title"/>
          </p:nvPr>
        </p:nvSpPr>
        <p:spPr/>
        <p:txBody>
          <a:bodyPr/>
          <a:lstStyle/>
          <a:p>
            <a:r>
              <a:rPr lang="en-US"/>
              <a:t>Assign permissions by role (usage reports)</a:t>
            </a:r>
          </a:p>
        </p:txBody>
      </p:sp>
      <p:sp>
        <p:nvSpPr>
          <p:cNvPr id="5" name="Text Placeholder 4">
            <a:extLst>
              <a:ext uri="{FF2B5EF4-FFF2-40B4-BE49-F238E27FC236}">
                <a16:creationId xmlns:a16="http://schemas.microsoft.com/office/drawing/2014/main" id="{3452F105-2608-7F02-438A-A9A73637394C}"/>
              </a:ext>
            </a:extLst>
          </p:cNvPr>
          <p:cNvSpPr>
            <a:spLocks noGrp="1"/>
          </p:cNvSpPr>
          <p:nvPr>
            <p:ph type="body" sz="quarter" idx="12"/>
          </p:nvPr>
        </p:nvSpPr>
        <p:spPr/>
        <p:txBody>
          <a:bodyPr/>
          <a:lstStyle/>
          <a:p>
            <a:r>
              <a:rPr lang="en-US"/>
              <a:t>Onboard &amp; engage</a:t>
            </a:r>
          </a:p>
        </p:txBody>
      </p:sp>
    </p:spTree>
    <p:extLst>
      <p:ext uri="{BB962C8B-B14F-4D97-AF65-F5344CB8AC3E}">
        <p14:creationId xmlns:p14="http://schemas.microsoft.com/office/powerpoint/2010/main" val="358084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43152-A97C-A901-B672-32D9974CDE2D}"/>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75026591-C3C1-A423-0BD3-6F57B15578F0}"/>
              </a:ext>
            </a:extLst>
          </p:cNvPr>
          <p:cNvSpPr>
            <a:spLocks noGrp="1"/>
          </p:cNvSpPr>
          <p:nvPr>
            <p:ph type="title"/>
          </p:nvPr>
        </p:nvSpPr>
        <p:spPr>
          <a:xfrm>
            <a:off x="588963" y="585788"/>
            <a:ext cx="11010900" cy="554037"/>
          </a:xfrm>
        </p:spPr>
        <p:txBody>
          <a:bodyPr/>
          <a:lstStyle/>
          <a:p>
            <a:r>
              <a:rPr lang="en-US"/>
              <a:t>Onboard &amp; engage: Assign permissions by role</a:t>
            </a:r>
          </a:p>
        </p:txBody>
      </p:sp>
      <p:sp>
        <p:nvSpPr>
          <p:cNvPr id="2" name="Text Placeholder 1">
            <a:extLst>
              <a:ext uri="{FF2B5EF4-FFF2-40B4-BE49-F238E27FC236}">
                <a16:creationId xmlns:a16="http://schemas.microsoft.com/office/drawing/2014/main" id="{41C29AE0-40FA-3E22-C702-325F0D140616}"/>
              </a:ext>
            </a:extLst>
          </p:cNvPr>
          <p:cNvSpPr>
            <a:spLocks noGrp="1"/>
          </p:cNvSpPr>
          <p:nvPr>
            <p:ph type="body" sz="quarter" idx="4294967295"/>
          </p:nvPr>
        </p:nvSpPr>
        <p:spPr>
          <a:xfrm>
            <a:off x="588963" y="1200729"/>
            <a:ext cx="5595938" cy="377825"/>
          </a:xfrm>
        </p:spPr>
        <p:txBody>
          <a:bodyPr lIns="0">
            <a:normAutofit/>
          </a:bodyPr>
          <a:lstStyle/>
          <a:p>
            <a:pPr marL="0" lvl="1" indent="0">
              <a:lnSpc>
                <a:spcPct val="100000"/>
              </a:lnSpc>
              <a:spcBef>
                <a:spcPts val="1000"/>
              </a:spcBef>
              <a:buNone/>
            </a:pPr>
            <a:r>
              <a:rPr lang="en-US" sz="1600">
                <a:solidFill>
                  <a:srgbClr val="0078D4"/>
                </a:solidFill>
                <a:latin typeface="Segoe UI Semibold" panose="020B0502040204020203" pitchFamily="34" charset="0"/>
                <a:cs typeface="Segoe UI Semibold" panose="020B0502040204020203" pitchFamily="34" charset="0"/>
              </a:rPr>
              <a:t>Assign usage report permissions</a:t>
            </a:r>
          </a:p>
        </p:txBody>
      </p:sp>
      <p:sp>
        <p:nvSpPr>
          <p:cNvPr id="7" name="Text Placeholder 15">
            <a:extLst>
              <a:ext uri="{FF2B5EF4-FFF2-40B4-BE49-F238E27FC236}">
                <a16:creationId xmlns:a16="http://schemas.microsoft.com/office/drawing/2014/main" id="{DF977B81-F1E1-502F-D77C-1AB42EDC076B}"/>
              </a:ext>
            </a:extLst>
          </p:cNvPr>
          <p:cNvSpPr txBox="1">
            <a:spLocks/>
          </p:cNvSpPr>
          <p:nvPr/>
        </p:nvSpPr>
        <p:spPr>
          <a:xfrm>
            <a:off x="588963" y="1672699"/>
            <a:ext cx="5397500" cy="242284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lnSpc>
                <a:spcPct val="100000"/>
              </a:lnSpc>
              <a:spcBef>
                <a:spcPts val="1000"/>
              </a:spcBef>
              <a:spcAft>
                <a:spcPts val="600"/>
              </a:spcAft>
              <a:buClrTx/>
              <a:buSzTx/>
              <a:buNone/>
              <a:defRPr/>
            </a:pPr>
            <a:r>
              <a:rPr lang="en-US" sz="1200">
                <a:latin typeface="Segoe UI" panose="020B0502040204020203" pitchFamily="34" charset="0"/>
                <a:cs typeface="Segoe UI" panose="020B0502040204020203" pitchFamily="34" charset="0"/>
              </a:rPr>
              <a:t>The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Microsoft Copilot 365 usage report</a:t>
            </a:r>
            <a:r>
              <a:rPr lang="en-US" sz="1200">
                <a:solidFill>
                  <a:srgbClr val="0078D4"/>
                </a:solidFill>
                <a:latin typeface="Segoe UI" panose="020B0502040204020203" pitchFamily="34" charset="0"/>
                <a:cs typeface="Segoe UI" panose="020B0502040204020203" pitchFamily="34" charset="0"/>
              </a:rPr>
              <a:t> </a:t>
            </a:r>
            <a:r>
              <a:rPr lang="en-US" sz="1200">
                <a:latin typeface="Segoe UI" panose="020B0502040204020203" pitchFamily="34" charset="0"/>
                <a:cs typeface="Segoe UI" panose="020B0502040204020203" pitchFamily="34" charset="0"/>
              </a:rPr>
              <a:t>allows you to interpret how ready your organization is to adopt Microsoft 365 Copilot.</a:t>
            </a:r>
          </a:p>
          <a:p>
            <a:pPr marL="11112" marR="0" lvl="1" indent="0" fontAlgn="auto">
              <a:lnSpc>
                <a:spcPct val="100000"/>
              </a:lnSpc>
              <a:spcBef>
                <a:spcPts val="1000"/>
              </a:spcBef>
              <a:spcAft>
                <a:spcPts val="0"/>
              </a:spcAft>
              <a:buClrTx/>
              <a:buSzTx/>
              <a:buNone/>
              <a:defRPr/>
            </a:pPr>
            <a:r>
              <a:rPr lang="en-US" sz="1200">
                <a:latin typeface="Segoe UI" panose="020B0502040204020203" pitchFamily="34" charset="0"/>
                <a:cs typeface="Segoe UI" panose="020B0502040204020203" pitchFamily="34" charset="0"/>
              </a:rPr>
              <a:t>The following roles can see the report: Global admins, Exchange admins, SharePoint admins, Reports reader, Teams admins, User Experience Success Manager. For more details, read our documentation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here</a:t>
            </a:r>
            <a:r>
              <a:rPr lang="en-US" sz="1200">
                <a:latin typeface="Segoe UI" panose="020B0502040204020203" pitchFamily="34" charset="0"/>
                <a:cs typeface="Segoe UI" panose="020B0502040204020203" pitchFamily="34" charset="0"/>
              </a:rPr>
              <a:t>.</a:t>
            </a:r>
          </a:p>
        </p:txBody>
      </p:sp>
      <p:sp>
        <p:nvSpPr>
          <p:cNvPr id="3" name="Rounded Rectangle 1">
            <a:extLst>
              <a:ext uri="{FF2B5EF4-FFF2-40B4-BE49-F238E27FC236}">
                <a16:creationId xmlns:a16="http://schemas.microsoft.com/office/drawing/2014/main" id="{1E2682FF-DD23-62F9-B577-6A21538BC496}"/>
              </a:ext>
              <a:ext uri="{C183D7F6-B498-43B3-948B-1728B52AA6E4}">
                <adec:decorative xmlns:adec="http://schemas.microsoft.com/office/drawing/2017/decorative" val="1"/>
              </a:ext>
            </a:extLst>
          </p:cNvPr>
          <p:cNvSpPr/>
          <p:nvPr/>
        </p:nvSpPr>
        <p:spPr bwMode="auto">
          <a:xfrm>
            <a:off x="495300" y="4788317"/>
            <a:ext cx="5491163" cy="1040984"/>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Develop a list of users who will have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permissions</a:t>
            </a:r>
            <a:r>
              <a:rPr lang="en-US" sz="1200">
                <a:solidFill>
                  <a:prstClr val="black"/>
                </a:solidFill>
                <a:latin typeface="Segoe UI" panose="020B0502040204020203" pitchFamily="34" charset="0"/>
                <a:cs typeface="Segoe UI" panose="020B0502040204020203" pitchFamily="34" charset="0"/>
              </a:rPr>
              <a:t> </a:t>
            </a: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to read the Microsoft 365 Copilot usage report</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to the identified users</a:t>
            </a:r>
          </a:p>
        </p:txBody>
      </p:sp>
      <p:grpSp>
        <p:nvGrpSpPr>
          <p:cNvPr id="11" name="Group 10">
            <a:extLst>
              <a:ext uri="{FF2B5EF4-FFF2-40B4-BE49-F238E27FC236}">
                <a16:creationId xmlns:a16="http://schemas.microsoft.com/office/drawing/2014/main" id="{CA5A41E1-3016-7E08-1292-762819ABAD25}"/>
              </a:ext>
              <a:ext uri="{C183D7F6-B498-43B3-948B-1728B52AA6E4}">
                <adec:decorative xmlns:adec="http://schemas.microsoft.com/office/drawing/2017/decorative" val="1"/>
              </a:ext>
            </a:extLst>
          </p:cNvPr>
          <p:cNvGrpSpPr/>
          <p:nvPr/>
        </p:nvGrpSpPr>
        <p:grpSpPr>
          <a:xfrm>
            <a:off x="4995325" y="4215331"/>
            <a:ext cx="748996" cy="748996"/>
            <a:chOff x="5172928" y="4167694"/>
            <a:chExt cx="748996" cy="748996"/>
          </a:xfrm>
        </p:grpSpPr>
        <p:sp>
          <p:nvSpPr>
            <p:cNvPr id="12" name="Oval 1091_1">
              <a:extLst>
                <a:ext uri="{FF2B5EF4-FFF2-40B4-BE49-F238E27FC236}">
                  <a16:creationId xmlns:a16="http://schemas.microsoft.com/office/drawing/2014/main" id="{348CCF01-C58E-F96B-0A7E-09805855D51E}"/>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119348F-9568-5B7D-EB6E-F5266F8D693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21" name="Picture 20">
            <a:extLst>
              <a:ext uri="{FF2B5EF4-FFF2-40B4-BE49-F238E27FC236}">
                <a16:creationId xmlns:a16="http://schemas.microsoft.com/office/drawing/2014/main" id="{B17C863B-EAF0-6F02-18F1-DD771C0B3EB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5942" y="1475747"/>
            <a:ext cx="5168538" cy="2455056"/>
          </a:xfrm>
          <a:prstGeom prst="roundRect">
            <a:avLst>
              <a:gd name="adj" fmla="val 2430"/>
            </a:avLst>
          </a:prstGeom>
          <a:solidFill>
            <a:schemeClr val="bg1"/>
          </a:solidFill>
          <a:ln>
            <a:solidFill>
              <a:schemeClr val="bg1">
                <a:lumMod val="75000"/>
              </a:schemeClr>
            </a:solidFill>
          </a:ln>
          <a:effectLst/>
        </p:spPr>
      </p:pic>
      <p:pic>
        <p:nvPicPr>
          <p:cNvPr id="22" name="Picture 21">
            <a:extLst>
              <a:ext uri="{FF2B5EF4-FFF2-40B4-BE49-F238E27FC236}">
                <a16:creationId xmlns:a16="http://schemas.microsoft.com/office/drawing/2014/main" id="{D5E696B6-0C93-216C-36C0-E2EA63D77B8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39119" y="4154725"/>
            <a:ext cx="5175362" cy="1919052"/>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29663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F2191-7A6F-5207-E0DD-EFFA899E03B4}"/>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4867659" cy="553998"/>
          </a:xfrm>
        </p:spPr>
        <p:txBody>
          <a:bodyPr/>
          <a:lstStyle/>
          <a:p>
            <a:r>
              <a:rPr lang="en-US" sz="5400"/>
              <a:t>Deliver impact</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2" name="Picture 1">
            <a:hlinkClick r:id="rId3" action="ppaction://hlinksldjump"/>
            <a:extLst>
              <a:ext uri="{FF2B5EF4-FFF2-40B4-BE49-F238E27FC236}">
                <a16:creationId xmlns:a16="http://schemas.microsoft.com/office/drawing/2014/main" id="{6826DA3E-7A76-9FF1-CA8E-CB8FBC28B66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33920" y="1198880"/>
            <a:ext cx="3281680" cy="1849120"/>
          </a:xfrm>
          <a:prstGeom prst="roundRect">
            <a:avLst>
              <a:gd name="adj" fmla="val 2430"/>
            </a:avLst>
          </a:prstGeom>
          <a:solidFill>
            <a:schemeClr val="bg1"/>
          </a:solidFill>
          <a:ln>
            <a:solidFill>
              <a:schemeClr val="bg1">
                <a:lumMod val="75000"/>
              </a:schemeClr>
            </a:solidFill>
          </a:ln>
          <a:effectLst/>
        </p:spPr>
      </p:pic>
      <p:pic>
        <p:nvPicPr>
          <p:cNvPr id="4" name="Picture 3">
            <a:hlinkClick r:id="rId5" action="ppaction://hlinksldjump"/>
            <a:extLst>
              <a:ext uri="{FF2B5EF4-FFF2-40B4-BE49-F238E27FC236}">
                <a16:creationId xmlns:a16="http://schemas.microsoft.com/office/drawing/2014/main" id="{0074F22E-3EC3-D4A4-4A66-AEC800E27927}"/>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233919" y="3505200"/>
            <a:ext cx="3281681" cy="1793823"/>
          </a:xfrm>
          <a:prstGeom prst="roundRect">
            <a:avLst>
              <a:gd name="adj" fmla="val 2430"/>
            </a:avLst>
          </a:prstGeom>
          <a:solidFill>
            <a:schemeClr val="bg1"/>
          </a:solidFill>
          <a:ln>
            <a:solidFill>
              <a:schemeClr val="bg1">
                <a:lumMod val="75000"/>
              </a:schemeClr>
            </a:solidFill>
          </a:ln>
          <a:effectLst/>
        </p:spPr>
      </p:pic>
      <p:sp>
        <p:nvSpPr>
          <p:cNvPr id="12" name="Rounded Rectangle 6">
            <a:extLst>
              <a:ext uri="{FF2B5EF4-FFF2-40B4-BE49-F238E27FC236}">
                <a16:creationId xmlns:a16="http://schemas.microsoft.com/office/drawing/2014/main" id="{5740F878-A58D-8949-8B94-6C9962B2A8EE}"/>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00">
              <a:defRPr/>
            </a:pPr>
            <a:r>
              <a:rPr lang="en-US" sz="1400"/>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02B792E0-646D-F691-74D3-E01162E2C44E}"/>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3761661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3F5354-79E8-03E1-D75C-286242F1F17F}"/>
              </a:ext>
            </a:extLst>
          </p:cNvPr>
          <p:cNvSpPr>
            <a:spLocks noGrp="1"/>
          </p:cNvSpPr>
          <p:nvPr>
            <p:ph type="title"/>
          </p:nvPr>
        </p:nvSpPr>
        <p:spPr>
          <a:xfrm>
            <a:off x="569911" y="2769057"/>
            <a:ext cx="4989641" cy="1231106"/>
          </a:xfrm>
        </p:spPr>
        <p:txBody>
          <a:bodyPr/>
          <a:lstStyle/>
          <a:p>
            <a:r>
              <a:rPr lang="en-US"/>
              <a:t>Establish a service management plan</a:t>
            </a:r>
          </a:p>
        </p:txBody>
      </p:sp>
      <p:sp>
        <p:nvSpPr>
          <p:cNvPr id="5" name="Text Placeholder 4">
            <a:extLst>
              <a:ext uri="{FF2B5EF4-FFF2-40B4-BE49-F238E27FC236}">
                <a16:creationId xmlns:a16="http://schemas.microsoft.com/office/drawing/2014/main" id="{19134B47-BB5B-82C7-0F7B-F381DDAC7916}"/>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323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7F142-733E-5696-C00F-F27BFB46B4BC}"/>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2B867E66-7855-A357-4CE7-E6F842A07608}"/>
              </a:ext>
            </a:extLst>
          </p:cNvPr>
          <p:cNvSpPr>
            <a:spLocks noGrp="1"/>
          </p:cNvSpPr>
          <p:nvPr>
            <p:ph type="title"/>
          </p:nvPr>
        </p:nvSpPr>
        <p:spPr>
          <a:xfrm>
            <a:off x="588261" y="585216"/>
            <a:ext cx="11011601" cy="553998"/>
          </a:xfrm>
        </p:spPr>
        <p:txBody>
          <a:bodyPr/>
          <a:lstStyle/>
          <a:p>
            <a:r>
              <a:rPr lang="en-US"/>
              <a:t>Deliver impact: Establish service management plan</a:t>
            </a:r>
          </a:p>
        </p:txBody>
      </p:sp>
      <p:sp>
        <p:nvSpPr>
          <p:cNvPr id="26" name="Slide Number Placeholder 25">
            <a:extLst>
              <a:ext uri="{FF2B5EF4-FFF2-40B4-BE49-F238E27FC236}">
                <a16:creationId xmlns:a16="http://schemas.microsoft.com/office/drawing/2014/main" id="{1A48D28C-084C-8210-89AB-72C531DA8C51}"/>
              </a:ext>
              <a:ext uri="{C183D7F6-B498-43B3-948B-1728B52AA6E4}">
                <adec:decorative xmlns:adec="http://schemas.microsoft.com/office/drawing/2017/decorative" val="1"/>
              </a:ext>
            </a:extLst>
          </p:cNvPr>
          <p:cNvSpPr>
            <a:spLocks noGrp="1"/>
          </p:cNvSpPr>
          <p:nvPr>
            <p:ph type="sldNum" sz="quarter" idx="4294967295"/>
          </p:nvPr>
        </p:nvSpPr>
        <p:spPr>
          <a:xfrm>
            <a:off x="9448800" y="6229350"/>
            <a:ext cx="2743200" cy="365125"/>
          </a:xfrm>
          <a:prstGeom prst="rect">
            <a:avLst/>
          </a:prstGeom>
        </p:spPr>
        <p:txBody>
          <a:bodyPr vert="horz" lIns="91440" tIns="45720" rIns="91440" bIns="45720" rtlCol="0" anchor="ctr"/>
          <a:lstStyle>
            <a:defPPr>
              <a:defRPr lang="en-US"/>
            </a:defPPr>
            <a:lvl1pPr marL="0" algn="r" defTabSz="914367" rtl="0" eaLnBrk="1" latinLnBrk="0" hangingPunct="1">
              <a:defRPr sz="1200" kern="1200">
                <a:solidFill>
                  <a:schemeClr val="tx1">
                    <a:tint val="75000"/>
                  </a:schemeClr>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9" name="Text Placeholder 1">
            <a:extLst>
              <a:ext uri="{FF2B5EF4-FFF2-40B4-BE49-F238E27FC236}">
                <a16:creationId xmlns:a16="http://schemas.microsoft.com/office/drawing/2014/main" id="{1C305005-478B-F7F8-AD2D-3930AAE5ADDF}"/>
              </a:ext>
            </a:extLst>
          </p:cNvPr>
          <p:cNvSpPr txBox="1">
            <a:spLocks/>
          </p:cNvSpPr>
          <p:nvPr/>
        </p:nvSpPr>
        <p:spPr>
          <a:xfrm>
            <a:off x="588963" y="1200729"/>
            <a:ext cx="5595144" cy="335409"/>
          </a:xfrm>
          <a:prstGeom prst="rect">
            <a:avLst/>
          </a:prstGeom>
        </p:spPr>
        <p:txBody>
          <a:bodyPr vert="horz" lIns="0" tIns="0" rIns="0" bIns="0" rtlCol="0">
            <a:normAutofit/>
          </a:bodyPr>
          <a:lstStyle>
            <a:lvl1pPr marL="0" indent="0" algn="l" defTabSz="914400" rtl="0" eaLnBrk="1" latinLnBrk="0" hangingPunct="1">
              <a:lnSpc>
                <a:spcPct val="90000"/>
              </a:lnSpc>
              <a:spcBef>
                <a:spcPts val="1200"/>
              </a:spcBef>
              <a:spcAft>
                <a:spcPts val="600"/>
              </a:spcAft>
              <a:buFont typeface="Arial" panose="020B0604020202020204" pitchFamily="34" charset="0"/>
              <a:buNone/>
              <a:defRPr sz="2600" kern="2000" spc="-50" baseline="0">
                <a:solidFill>
                  <a:schemeClr val="tx1"/>
                </a:solidFill>
                <a:latin typeface="+mj-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600" kern="2000" spc="-50" baseline="0">
                <a:solidFill>
                  <a:schemeClr val="tx1"/>
                </a:solidFill>
                <a:latin typeface="+mn-lt"/>
                <a:ea typeface="+mn-ea"/>
                <a:cs typeface="+mn-cs"/>
              </a:defRPr>
            </a:lvl2pPr>
            <a:lvl3pPr marL="0" indent="0" algn="l" defTabSz="914400" rtl="0" eaLnBrk="1" latinLnBrk="0" hangingPunct="1">
              <a:lnSpc>
                <a:spcPct val="100000"/>
              </a:lnSpc>
              <a:spcBef>
                <a:spcPts val="600"/>
              </a:spcBef>
              <a:spcAft>
                <a:spcPts val="600"/>
              </a:spcAft>
              <a:buFont typeface="Arial" panose="020B0604020202020204" pitchFamily="34" charset="0"/>
              <a:buNone/>
              <a:defRPr sz="1600" kern="1200" baseline="0">
                <a:solidFill>
                  <a:schemeClr val="tx1"/>
                </a:solidFill>
                <a:latin typeface="+mj-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4pPr>
            <a:lvl5pPr marL="173736" indent="-173736" algn="l" defTabSz="914400" rtl="0" eaLnBrk="1" latinLnBrk="0" hangingPunct="1">
              <a:lnSpc>
                <a:spcPct val="100000"/>
              </a:lnSpc>
              <a:spcBef>
                <a:spcPts val="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1000"/>
              </a:spcBef>
              <a:spcAft>
                <a:spcPts val="600"/>
              </a:spcAft>
              <a:buClrTx/>
              <a:buSzTx/>
              <a:buFont typeface="Arial" panose="020B0604020202020204" pitchFamily="34" charset="0"/>
              <a:buNone/>
              <a:tabLst/>
              <a:defRPr/>
            </a:pPr>
            <a:r>
              <a:rPr kumimoji="0" lang="en-US" sz="1600" i="0" u="none" strike="noStrike" kern="2000" cap="none" spc="-5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Establish forum for continuous service improvement</a:t>
            </a:r>
          </a:p>
        </p:txBody>
      </p:sp>
      <p:sp>
        <p:nvSpPr>
          <p:cNvPr id="6" name="TextBox 5">
            <a:extLst>
              <a:ext uri="{FF2B5EF4-FFF2-40B4-BE49-F238E27FC236}">
                <a16:creationId xmlns:a16="http://schemas.microsoft.com/office/drawing/2014/main" id="{34DD1AF5-45D1-FD0F-46B8-553EB3DE07BE}"/>
              </a:ext>
            </a:extLst>
          </p:cNvPr>
          <p:cNvSpPr txBox="1"/>
          <p:nvPr/>
        </p:nvSpPr>
        <p:spPr>
          <a:xfrm>
            <a:off x="588963" y="1704689"/>
            <a:ext cx="4957072" cy="2291415"/>
          </a:xfrm>
          <a:prstGeom prst="rect">
            <a:avLst/>
          </a:prstGeom>
          <a:noFill/>
        </p:spPr>
        <p:txBody>
          <a:bodyPr wrap="square" lIns="0">
            <a:noAutofit/>
          </a:bodyPr>
          <a:lstStyle/>
          <a:p>
            <a:pPr marL="0" marR="0" lvl="0" indent="0" algn="l" defTabSz="914367" rtl="0" eaLnBrk="1" fontAlgn="auto" latinLnBrk="0" hangingPunct="1">
              <a:lnSpc>
                <a:spcPct val="90000"/>
              </a:lnSpc>
              <a:spcBef>
                <a:spcPts val="1000"/>
              </a:spcBef>
              <a:spcAft>
                <a:spcPts val="600"/>
              </a:spcAft>
              <a:buClrTx/>
              <a:buSzTx/>
              <a:buFontTx/>
              <a:buNone/>
              <a:tabLst/>
              <a:defRPr/>
            </a:pP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Establishing a service management plan empowers</a:t>
            </a:r>
            <a:b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40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 and User Enablement teams to:</a:t>
            </a:r>
            <a:endParaRPr kumimoji="0" lang="en-US" sz="1200" i="0" u="none" strike="noStrike" kern="2000" cap="none" spc="-5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Periodically review health and business value of the AI transformation journey</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Conduct periodic assessments of governance, security, and user enablement practices</a:t>
            </a:r>
          </a:p>
          <a:p>
            <a:pPr marL="342900" marR="0" lvl="0" indent="-342900" algn="l" defTabSz="914367" rtl="0" eaLnBrk="1" fontAlgn="auto" latinLnBrk="0" hangingPunct="1">
              <a:lnSpc>
                <a:spcPct val="90000"/>
              </a:lnSpc>
              <a:spcBef>
                <a:spcPts val="1000"/>
              </a:spcBef>
              <a:spcAft>
                <a:spcPts val="200"/>
              </a:spcAft>
              <a:buClrTx/>
              <a:buSzTx/>
              <a:buFont typeface="+mj-lt"/>
              <a:buAutoNum type="arabicPeriod"/>
              <a:tabLst/>
              <a:defRPr/>
            </a:pPr>
            <a:r>
              <a:rPr kumimoji="0" lang="en-US" sz="1200" b="0" i="0" u="none" strike="noStrike" kern="2000" cap="none"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Identify opportunities for expansion and further optimization of key Microsoft 365 Copilot user experiences</a:t>
            </a:r>
          </a:p>
        </p:txBody>
      </p:sp>
      <p:sp>
        <p:nvSpPr>
          <p:cNvPr id="8" name="Title 2">
            <a:extLst>
              <a:ext uri="{FF2B5EF4-FFF2-40B4-BE49-F238E27FC236}">
                <a16:creationId xmlns:a16="http://schemas.microsoft.com/office/drawing/2014/main" id="{7B6A3BAF-CA04-7DE3-DCA0-FBA61495BE9C}"/>
              </a:ext>
              <a:ext uri="{C183D7F6-B498-43B3-948B-1728B52AA6E4}">
                <adec:decorative xmlns:adec="http://schemas.microsoft.com/office/drawing/2017/decorative" val="1"/>
              </a:ext>
            </a:extLst>
          </p:cNvPr>
          <p:cNvSpPr txBox="1">
            <a:spLocks/>
          </p:cNvSpPr>
          <p:nvPr/>
        </p:nvSpPr>
        <p:spPr>
          <a:xfrm>
            <a:off x="423626" y="940229"/>
            <a:ext cx="5048989" cy="2258768"/>
          </a:xfrm>
          <a:prstGeom prst="rect">
            <a:avLst/>
          </a:prstGeom>
        </p:spPr>
        <p:txBody>
          <a:bodyPr vert="horz" lIns="91440" tIns="45720" rIns="91440" bIns="45720" rtlCol="0" anchor="b">
            <a:norm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r" defTabSz="914400" rtl="0" eaLnBrk="1" fontAlgn="auto" latinLnBrk="0" hangingPunct="1">
              <a:lnSpc>
                <a:spcPct val="90000"/>
              </a:lnSpc>
              <a:spcBef>
                <a:spcPct val="0"/>
              </a:spcBef>
              <a:spcAft>
                <a:spcPts val="600"/>
              </a:spcAft>
              <a:buClrTx/>
              <a:buSzTx/>
              <a:buFontTx/>
              <a:buNone/>
              <a:tabLst/>
              <a:defRPr/>
            </a:pPr>
            <a:endParaRPr kumimoji="0" lang="en-US" sz="4000" b="0" i="0" u="none" strike="noStrike" kern="1200" cap="none" spc="-100" normalizeH="0" baseline="0" noProof="0">
              <a:ln w="3175">
                <a:noFill/>
              </a:ln>
              <a:solidFill>
                <a:srgbClr val="0078D4"/>
              </a:solidFill>
              <a:effectLst/>
              <a:uLnTx/>
              <a:uFillTx/>
              <a:latin typeface="Segoe UI Semibold"/>
              <a:ea typeface="+mn-ea"/>
              <a:cs typeface="Segoe UI" pitchFamily="34" charset="0"/>
            </a:endParaRPr>
          </a:p>
        </p:txBody>
      </p:sp>
      <p:sp>
        <p:nvSpPr>
          <p:cNvPr id="4" name="Oval 3">
            <a:extLst>
              <a:ext uri="{FF2B5EF4-FFF2-40B4-BE49-F238E27FC236}">
                <a16:creationId xmlns:a16="http://schemas.microsoft.com/office/drawing/2014/main" id="{EC61B09E-8E59-1D3A-7991-5D60284BA5E8}"/>
              </a:ext>
              <a:ext uri="{C183D7F6-B498-43B3-948B-1728B52AA6E4}">
                <adec:decorative xmlns:adec="http://schemas.microsoft.com/office/drawing/2017/decorative" val="1"/>
              </a:ext>
            </a:extLst>
          </p:cNvPr>
          <p:cNvSpPr/>
          <p:nvPr/>
        </p:nvSpPr>
        <p:spPr>
          <a:xfrm>
            <a:off x="7336051" y="1926596"/>
            <a:ext cx="3553322" cy="3553322"/>
          </a:xfrm>
          <a:prstGeom prst="ellipse">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Title 1">
            <a:extLst>
              <a:ext uri="{FF2B5EF4-FFF2-40B4-BE49-F238E27FC236}">
                <a16:creationId xmlns:a16="http://schemas.microsoft.com/office/drawing/2014/main" id="{44E7C668-EF4F-8BD7-96B8-D1F17856F5F5}"/>
              </a:ext>
            </a:extLst>
          </p:cNvPr>
          <p:cNvSpPr txBox="1">
            <a:spLocks/>
          </p:cNvSpPr>
          <p:nvPr/>
        </p:nvSpPr>
        <p:spPr>
          <a:xfrm>
            <a:off x="7592397" y="3462360"/>
            <a:ext cx="3040630" cy="6463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Semibold"/>
                <a:ea typeface="+mj-ea"/>
                <a:cs typeface="+mj-cs"/>
              </a:rPr>
              <a:t>Service Health Reviews components</a:t>
            </a:r>
          </a:p>
        </p:txBody>
      </p:sp>
      <p:sp>
        <p:nvSpPr>
          <p:cNvPr id="5" name="Freeform: Shape 24">
            <a:extLst>
              <a:ext uri="{FF2B5EF4-FFF2-40B4-BE49-F238E27FC236}">
                <a16:creationId xmlns:a16="http://schemas.microsoft.com/office/drawing/2014/main" id="{89B41D47-B387-2F02-B881-000FCD72A69D}"/>
              </a:ext>
            </a:extLst>
          </p:cNvPr>
          <p:cNvSpPr/>
          <p:nvPr/>
        </p:nvSpPr>
        <p:spPr>
          <a:xfrm>
            <a:off x="8437967" y="1197227"/>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17" name="Freeform: Shape 26">
            <a:extLst>
              <a:ext uri="{FF2B5EF4-FFF2-40B4-BE49-F238E27FC236}">
                <a16:creationId xmlns:a16="http://schemas.microsoft.com/office/drawing/2014/main" id="{87EB72E1-48F6-87DE-4981-15C14674467C}"/>
              </a:ext>
            </a:extLst>
          </p:cNvPr>
          <p:cNvSpPr/>
          <p:nvPr/>
        </p:nvSpPr>
        <p:spPr>
          <a:xfrm>
            <a:off x="10023905"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Feedback analysis</a:t>
            </a:r>
          </a:p>
        </p:txBody>
      </p:sp>
      <p:sp>
        <p:nvSpPr>
          <p:cNvPr id="21" name="Freeform: Shape 28">
            <a:extLst>
              <a:ext uri="{FF2B5EF4-FFF2-40B4-BE49-F238E27FC236}">
                <a16:creationId xmlns:a16="http://schemas.microsoft.com/office/drawing/2014/main" id="{DA38F38E-4602-CA7D-364D-A7C516E96CE7}"/>
              </a:ext>
            </a:extLst>
          </p:cNvPr>
          <p:cNvSpPr/>
          <p:nvPr/>
        </p:nvSpPr>
        <p:spPr>
          <a:xfrm>
            <a:off x="10023905"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Incident review</a:t>
            </a:r>
          </a:p>
        </p:txBody>
      </p:sp>
      <p:sp>
        <p:nvSpPr>
          <p:cNvPr id="22" name="Freeform: Shape 30">
            <a:extLst>
              <a:ext uri="{FF2B5EF4-FFF2-40B4-BE49-F238E27FC236}">
                <a16:creationId xmlns:a16="http://schemas.microsoft.com/office/drawing/2014/main" id="{1A00C3ED-6452-CDB4-7C0D-1286BE6F1E93}"/>
              </a:ext>
            </a:extLst>
          </p:cNvPr>
          <p:cNvSpPr/>
          <p:nvPr/>
        </p:nvSpPr>
        <p:spPr>
          <a:xfrm>
            <a:off x="8437967" y="485979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Success stories</a:t>
            </a:r>
          </a:p>
        </p:txBody>
      </p:sp>
      <p:sp>
        <p:nvSpPr>
          <p:cNvPr id="23" name="Freeform: Shape 32">
            <a:extLst>
              <a:ext uri="{FF2B5EF4-FFF2-40B4-BE49-F238E27FC236}">
                <a16:creationId xmlns:a16="http://schemas.microsoft.com/office/drawing/2014/main" id="{CD32572D-8597-119E-11CB-8DD5B3B18945}"/>
              </a:ext>
            </a:extLst>
          </p:cNvPr>
          <p:cNvSpPr/>
          <p:nvPr/>
        </p:nvSpPr>
        <p:spPr>
          <a:xfrm>
            <a:off x="6852028" y="3944153"/>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Roadmap planning</a:t>
            </a:r>
          </a:p>
        </p:txBody>
      </p:sp>
      <p:sp>
        <p:nvSpPr>
          <p:cNvPr id="18" name="Freeform: Shape 34">
            <a:extLst>
              <a:ext uri="{FF2B5EF4-FFF2-40B4-BE49-F238E27FC236}">
                <a16:creationId xmlns:a16="http://schemas.microsoft.com/office/drawing/2014/main" id="{F4113EED-9D86-3D2C-804C-77B04FA4D8C2}"/>
              </a:ext>
            </a:extLst>
          </p:cNvPr>
          <p:cNvSpPr/>
          <p:nvPr/>
        </p:nvSpPr>
        <p:spPr>
          <a:xfrm>
            <a:off x="6852028" y="2112868"/>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Risk mitigation</a:t>
            </a:r>
          </a:p>
        </p:txBody>
      </p:sp>
      <p:sp>
        <p:nvSpPr>
          <p:cNvPr id="24" name="Rounded Rectangle 1">
            <a:extLst>
              <a:ext uri="{FF2B5EF4-FFF2-40B4-BE49-F238E27FC236}">
                <a16:creationId xmlns:a16="http://schemas.microsoft.com/office/drawing/2014/main" id="{CE2FDEB9-EA30-767E-7813-3F0EB62C078E}"/>
              </a:ext>
              <a:ext uri="{C183D7F6-B498-43B3-948B-1728B52AA6E4}">
                <adec:decorative xmlns:adec="http://schemas.microsoft.com/office/drawing/2017/decorative" val="0"/>
              </a:ext>
            </a:extLst>
          </p:cNvPr>
          <p:cNvSpPr/>
          <p:nvPr/>
        </p:nvSpPr>
        <p:spPr bwMode="auto">
          <a:xfrm>
            <a:off x="495300" y="4690599"/>
            <a:ext cx="5600699" cy="1383178"/>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rPr>
              <a:t>admin documentation</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the latest technical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requirements, policies and reporting</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Join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the Copilot community</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connect with experts and community members</a:t>
            </a:r>
          </a:p>
          <a:p>
            <a:pPr marL="225425" marR="0" lvl="1" indent="-21431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Participate in Copilot Ask Microsoft Anything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5">
                  <a:extLst>
                    <a:ext uri="{A12FA001-AC4F-418D-AE19-62706E023703}">
                      <ahyp:hlinkClr xmlns:ahyp="http://schemas.microsoft.com/office/drawing/2018/hyperlinkcolor" val="tx"/>
                    </a:ext>
                  </a:extLst>
                </a:hlinkClick>
              </a:rPr>
              <a:t>events</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grpSp>
        <p:nvGrpSpPr>
          <p:cNvPr id="27" name="Group 26">
            <a:extLst>
              <a:ext uri="{FF2B5EF4-FFF2-40B4-BE49-F238E27FC236}">
                <a16:creationId xmlns:a16="http://schemas.microsoft.com/office/drawing/2014/main" id="{5DD105B9-91FD-46B8-D9D5-55C87C916FF0}"/>
              </a:ext>
              <a:ext uri="{C183D7F6-B498-43B3-948B-1728B52AA6E4}">
                <adec:decorative xmlns:adec="http://schemas.microsoft.com/office/drawing/2017/decorative" val="1"/>
              </a:ext>
            </a:extLst>
          </p:cNvPr>
          <p:cNvGrpSpPr/>
          <p:nvPr/>
        </p:nvGrpSpPr>
        <p:grpSpPr>
          <a:xfrm>
            <a:off x="5143804" y="4306028"/>
            <a:ext cx="748996" cy="748996"/>
            <a:chOff x="5172928" y="4167694"/>
            <a:chExt cx="748996" cy="748996"/>
          </a:xfrm>
        </p:grpSpPr>
        <p:sp>
          <p:nvSpPr>
            <p:cNvPr id="28" name="Oval 1091_1">
              <a:extLst>
                <a:ext uri="{FF2B5EF4-FFF2-40B4-BE49-F238E27FC236}">
                  <a16:creationId xmlns:a16="http://schemas.microsoft.com/office/drawing/2014/main" id="{004DADD6-CD77-055F-D4C2-FFCA4AD0185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29" name="Freeform: Shape 19">
              <a:extLst>
                <a:ext uri="{FF2B5EF4-FFF2-40B4-BE49-F238E27FC236}">
                  <a16:creationId xmlns:a16="http://schemas.microsoft.com/office/drawing/2014/main" id="{F99D695C-085C-8253-ED8D-00B958B61869}"/>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Tree>
    <p:extLst>
      <p:ext uri="{BB962C8B-B14F-4D97-AF65-F5344CB8AC3E}">
        <p14:creationId xmlns:p14="http://schemas.microsoft.com/office/powerpoint/2010/main" val="184327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C7FA-2694-B900-D50C-18A8FB5E55C8}"/>
            </a:ext>
          </a:extLst>
        </p:cNvPr>
        <p:cNvGrpSpPr/>
        <p:nvPr/>
      </p:nvGrpSpPr>
      <p:grpSpPr>
        <a:xfrm>
          <a:off x="0" y="0"/>
          <a:ext cx="0" cy="0"/>
          <a:chOff x="0" y="0"/>
          <a:chExt cx="0" cy="0"/>
        </a:xfrm>
      </p:grpSpPr>
      <p:sp>
        <p:nvSpPr>
          <p:cNvPr id="9" name="Round Same Side Corner Rectangle 8">
            <a:extLst>
              <a:ext uri="{FF2B5EF4-FFF2-40B4-BE49-F238E27FC236}">
                <a16:creationId xmlns:a16="http://schemas.microsoft.com/office/drawing/2014/main" id="{9637211D-EC9A-BDF8-486B-C739307A4042}"/>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8" name="Rounded Rectangle 1">
            <a:extLst>
              <a:ext uri="{FF2B5EF4-FFF2-40B4-BE49-F238E27FC236}">
                <a16:creationId xmlns:a16="http://schemas.microsoft.com/office/drawing/2014/main" id="{32F82369-9A39-64CE-6F1D-60D02836ADEA}"/>
              </a:ext>
              <a:ext uri="{C183D7F6-B498-43B3-948B-1728B52AA6E4}">
                <adec:decorative xmlns:adec="http://schemas.microsoft.com/office/drawing/2017/decorative" val="1"/>
              </a:ext>
            </a:extLst>
          </p:cNvPr>
          <p:cNvSpPr/>
          <p:nvPr/>
        </p:nvSpPr>
        <p:spPr bwMode="auto">
          <a:xfrm>
            <a:off x="5929744" y="1353329"/>
            <a:ext cx="5766955" cy="478114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5A310B90-4DEA-A36C-BCF5-9AC813ABBD6C}"/>
              </a:ext>
            </a:extLst>
          </p:cNvPr>
          <p:cNvSpPr>
            <a:spLocks noGrp="1"/>
          </p:cNvSpPr>
          <p:nvPr>
            <p:ph type="title"/>
          </p:nvPr>
        </p:nvSpPr>
        <p:spPr/>
        <p:txBody>
          <a:bodyPr>
            <a:noAutofit/>
          </a:bodyPr>
          <a:lstStyle/>
          <a:p>
            <a:pPr algn="ctr"/>
            <a:r>
              <a:rPr lang="en-US" sz="3200"/>
              <a:t>Shared deliverable: Service Health Reviews</a:t>
            </a:r>
          </a:p>
        </p:txBody>
      </p:sp>
      <p:sp>
        <p:nvSpPr>
          <p:cNvPr id="11" name="Rectangle 10">
            <a:extLst>
              <a:ext uri="{FF2B5EF4-FFF2-40B4-BE49-F238E27FC236}">
                <a16:creationId xmlns:a16="http://schemas.microsoft.com/office/drawing/2014/main" id="{C9D42DED-634B-5F12-8D4F-B56F42536C87}"/>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5" name="TextBox 4">
            <a:extLst>
              <a:ext uri="{FF2B5EF4-FFF2-40B4-BE49-F238E27FC236}">
                <a16:creationId xmlns:a16="http://schemas.microsoft.com/office/drawing/2014/main" id="{74AF1554-2926-4392-2C43-F280A83C5827}"/>
              </a:ext>
            </a:extLst>
          </p:cNvPr>
          <p:cNvSpPr txBox="1"/>
          <p:nvPr/>
        </p:nvSpPr>
        <p:spPr>
          <a:xfrm>
            <a:off x="6095999" y="1514315"/>
            <a:ext cx="5527041" cy="44591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 Service Health Review (SHR) is a systematic process of evaluating the current state and future needs of IT services in an organization.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The purpose of an SHR is to identify the strengths and weaknesses of IT services (in this case Copilot implementation), as well as the opportunities and threats that may affect their delivery and value.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 SHR provides recommendations for improving IT service management, governance, user enablement, and alignment with business goals.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foster a transparent and collaborative partnership between business leaders, user enablement specialists, and IT professionals.  </a:t>
            </a:r>
          </a:p>
          <a:p>
            <a:pPr marL="0" marR="0" lvl="0" indent="0" algn="l" defTabSz="914400" rtl="0" eaLnBrk="1" fontAlgn="auto" latinLnBrk="0" hangingPunct="1">
              <a:lnSpc>
                <a:spcPct val="115000"/>
              </a:lnSpc>
              <a:spcBef>
                <a:spcPts val="0"/>
              </a:spcBef>
              <a:spcAft>
                <a:spcPts val="400"/>
              </a:spcAft>
              <a:buClrTx/>
              <a:buSzTx/>
              <a:buFontTx/>
              <a:buNone/>
              <a:tabLst/>
              <a:defRPr/>
            </a:pPr>
            <a:r>
              <a:rPr kumimoji="0" lang="en-US" sz="1400" i="0" u="none" strike="noStrike" kern="100" cap="none" spc="0" normalizeH="0" baseline="0" noProof="0">
                <a:ln>
                  <a:noFill/>
                </a:ln>
                <a:solidFill>
                  <a:prstClr val="black"/>
                </a:solidFill>
                <a:effectLst/>
                <a:uLnTx/>
                <a:uFillTx/>
                <a:latin typeface="+mj-lt"/>
                <a:ea typeface="Aptos" panose="020B0004020202020204" pitchFamily="34" charset="0"/>
                <a:cs typeface="Times New Roman" panose="02020603050405020304" pitchFamily="18" charset="0"/>
              </a:rPr>
              <a:t>Recommended practices include: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 Chair is the Copilot Success Owner</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Conducted monthly, moving to quarterly, once onboarding cohorts are complete</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Includes service feedback and top issues from User Enablement staff</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Core focus on data-driven fact finding, scenario identification, learning, </a:t>
            </a:r>
            <a:b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b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and improvement in a blame-free environment</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are opportunities for leadership skill building</a:t>
            </a:r>
          </a:p>
          <a:p>
            <a:pPr marL="179388" marR="0" lvl="0" indent="-179388" algn="l" defTabSz="914400" rtl="0" eaLnBrk="1" fontAlgn="auto" latinLnBrk="0" hangingPunct="1">
              <a:lnSpc>
                <a:spcPct val="100000"/>
              </a:lnSpc>
              <a:spcBef>
                <a:spcPts val="0"/>
              </a:spcBef>
              <a:spcAft>
                <a:spcPts val="200"/>
              </a:spcAft>
              <a:buClrTx/>
              <a:buSzTx/>
              <a:buFont typeface="System Font Regular"/>
              <a:buChar char="・"/>
              <a:tabLst/>
              <a:defRPr/>
            </a:pPr>
            <a:r>
              <a:rPr kumimoji="0" lang="en-US" sz="1200" b="0" i="0" u="none" strike="noStrike" kern="100" cap="none" spc="0" normalizeH="0" baseline="0" noProof="0">
                <a:ln>
                  <a:noFill/>
                </a:ln>
                <a:solidFill>
                  <a:prstClr val="black"/>
                </a:solidFill>
                <a:effectLst/>
                <a:uLnTx/>
                <a:uFillTx/>
                <a:latin typeface="Segoe UI"/>
                <a:ea typeface="Aptos" panose="020B0004020202020204" pitchFamily="34" charset="0"/>
                <a:cs typeface="Times New Roman" panose="02020603050405020304" pitchFamily="18" charset="0"/>
              </a:rPr>
              <a:t>SHRs provide data for AI Council review</a:t>
            </a:r>
          </a:p>
        </p:txBody>
      </p:sp>
      <p:sp>
        <p:nvSpPr>
          <p:cNvPr id="13" name="Rounded Rectangle 1">
            <a:extLst>
              <a:ext uri="{FF2B5EF4-FFF2-40B4-BE49-F238E27FC236}">
                <a16:creationId xmlns:a16="http://schemas.microsoft.com/office/drawing/2014/main" id="{21256116-E485-D68E-D9C9-74486884010C}"/>
              </a:ext>
              <a:ext uri="{C183D7F6-B498-43B3-948B-1728B52AA6E4}">
                <adec:decorative xmlns:adec="http://schemas.microsoft.com/office/drawing/2017/decorative" val="1"/>
              </a:ext>
            </a:extLst>
          </p:cNvPr>
          <p:cNvSpPr/>
          <p:nvPr/>
        </p:nvSpPr>
        <p:spPr bwMode="auto">
          <a:xfrm>
            <a:off x="495301" y="1353329"/>
            <a:ext cx="2411663" cy="1422299"/>
          </a:xfrm>
          <a:prstGeom prst="roundRect">
            <a:avLst>
              <a:gd name="adj" fmla="val 4836"/>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Performance</a:t>
            </a:r>
          </a:p>
        </p:txBody>
      </p:sp>
      <p:sp>
        <p:nvSpPr>
          <p:cNvPr id="14" name="Rounded Rectangle 1">
            <a:extLst>
              <a:ext uri="{FF2B5EF4-FFF2-40B4-BE49-F238E27FC236}">
                <a16:creationId xmlns:a16="http://schemas.microsoft.com/office/drawing/2014/main" id="{312C5F7E-ECE9-5B1B-2E2D-EF6210DA84CE}"/>
              </a:ext>
              <a:ext uri="{C183D7F6-B498-43B3-948B-1728B52AA6E4}">
                <adec:decorative xmlns:adec="http://schemas.microsoft.com/office/drawing/2017/decorative" val="1"/>
              </a:ext>
            </a:extLst>
          </p:cNvPr>
          <p:cNvSpPr/>
          <p:nvPr/>
        </p:nvSpPr>
        <p:spPr bwMode="auto">
          <a:xfrm>
            <a:off x="3142004" y="1353329"/>
            <a:ext cx="2411663" cy="1422299"/>
          </a:xfrm>
          <a:prstGeom prst="roundRect">
            <a:avLst>
              <a:gd name="adj" fmla="val 5798"/>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Feedback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analysis</a:t>
            </a:r>
          </a:p>
        </p:txBody>
      </p:sp>
      <p:sp>
        <p:nvSpPr>
          <p:cNvPr id="15" name="Rounded Rectangle 1">
            <a:extLst>
              <a:ext uri="{FF2B5EF4-FFF2-40B4-BE49-F238E27FC236}">
                <a16:creationId xmlns:a16="http://schemas.microsoft.com/office/drawing/2014/main" id="{4392B9CD-9B2E-5CB9-412D-AE25E2A9CFE8}"/>
              </a:ext>
              <a:ext uri="{C183D7F6-B498-43B3-948B-1728B52AA6E4}">
                <adec:decorative xmlns:adec="http://schemas.microsoft.com/office/drawing/2017/decorative" val="1"/>
              </a:ext>
            </a:extLst>
          </p:cNvPr>
          <p:cNvSpPr/>
          <p:nvPr/>
        </p:nvSpPr>
        <p:spPr bwMode="auto">
          <a:xfrm>
            <a:off x="495301" y="3032751"/>
            <a:ext cx="2411663" cy="1422299"/>
          </a:xfrm>
          <a:prstGeom prst="roundRect">
            <a:avLst>
              <a:gd name="adj" fmla="val 873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Incident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review</a:t>
            </a:r>
          </a:p>
        </p:txBody>
      </p:sp>
      <p:sp>
        <p:nvSpPr>
          <p:cNvPr id="16" name="Rounded Rectangle 1">
            <a:extLst>
              <a:ext uri="{FF2B5EF4-FFF2-40B4-BE49-F238E27FC236}">
                <a16:creationId xmlns:a16="http://schemas.microsoft.com/office/drawing/2014/main" id="{1B8070C5-5542-000C-05D6-0CF4146D3C76}"/>
              </a:ext>
              <a:ext uri="{C183D7F6-B498-43B3-948B-1728B52AA6E4}">
                <adec:decorative xmlns:adec="http://schemas.microsoft.com/office/drawing/2017/decorative" val="1"/>
              </a:ext>
            </a:extLst>
          </p:cNvPr>
          <p:cNvSpPr/>
          <p:nvPr/>
        </p:nvSpPr>
        <p:spPr bwMode="auto">
          <a:xfrm>
            <a:off x="3142004" y="3032751"/>
            <a:ext cx="2411663" cy="1422299"/>
          </a:xfrm>
          <a:prstGeom prst="roundRect">
            <a:avLst>
              <a:gd name="adj" fmla="val 565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Success </a:t>
            </a:r>
          </a:p>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stories</a:t>
            </a:r>
          </a:p>
        </p:txBody>
      </p:sp>
      <p:sp>
        <p:nvSpPr>
          <p:cNvPr id="17" name="Rounded Rectangle 1">
            <a:extLst>
              <a:ext uri="{FF2B5EF4-FFF2-40B4-BE49-F238E27FC236}">
                <a16:creationId xmlns:a16="http://schemas.microsoft.com/office/drawing/2014/main" id="{05D64C68-F23C-B60F-5F8F-370C73208D2D}"/>
              </a:ext>
              <a:ext uri="{C183D7F6-B498-43B3-948B-1728B52AA6E4}">
                <adec:decorative xmlns:adec="http://schemas.microsoft.com/office/drawing/2017/decorative" val="1"/>
              </a:ext>
            </a:extLst>
          </p:cNvPr>
          <p:cNvSpPr/>
          <p:nvPr/>
        </p:nvSpPr>
        <p:spPr bwMode="auto">
          <a:xfrm>
            <a:off x="495301" y="4712173"/>
            <a:ext cx="2411663" cy="1422299"/>
          </a:xfrm>
          <a:prstGeom prst="roundRect">
            <a:avLst>
              <a:gd name="adj" fmla="val 6625"/>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Roadmap planning</a:t>
            </a:r>
          </a:p>
        </p:txBody>
      </p:sp>
      <p:sp>
        <p:nvSpPr>
          <p:cNvPr id="18" name="Rounded Rectangle 1">
            <a:extLst>
              <a:ext uri="{FF2B5EF4-FFF2-40B4-BE49-F238E27FC236}">
                <a16:creationId xmlns:a16="http://schemas.microsoft.com/office/drawing/2014/main" id="{FE24D2ED-1560-99D0-E78C-0E887086149F}"/>
              </a:ext>
              <a:ext uri="{C183D7F6-B498-43B3-948B-1728B52AA6E4}">
                <adec:decorative xmlns:adec="http://schemas.microsoft.com/office/drawing/2017/decorative" val="1"/>
              </a:ext>
            </a:extLst>
          </p:cNvPr>
          <p:cNvSpPr/>
          <p:nvPr/>
        </p:nvSpPr>
        <p:spPr bwMode="auto">
          <a:xfrm>
            <a:off x="3142004" y="4712173"/>
            <a:ext cx="2411663" cy="1422299"/>
          </a:xfrm>
          <a:prstGeom prst="roundRect">
            <a:avLst>
              <a:gd name="adj" fmla="val 549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468000"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r>
              <a:rPr lang="en-US" sz="1600" b="1">
                <a:solidFill>
                  <a:schemeClr val="tx1"/>
                </a:solidFill>
                <a:latin typeface="Segoe UI Semibold" panose="020B0502040204020203" pitchFamily="34" charset="0"/>
                <a:cs typeface="Segoe UI Semibold" panose="020B0502040204020203" pitchFamily="34" charset="0"/>
              </a:rPr>
              <a:t>Risk </a:t>
            </a:r>
            <a:br>
              <a:rPr lang="en-US" sz="1600" b="1">
                <a:solidFill>
                  <a:schemeClr val="tx1"/>
                </a:solidFill>
                <a:latin typeface="Segoe UI Semibold" panose="020B0502040204020203" pitchFamily="34" charset="0"/>
                <a:cs typeface="Segoe UI Semibold" panose="020B0502040204020203" pitchFamily="34" charset="0"/>
              </a:rPr>
            </a:br>
            <a:r>
              <a:rPr lang="en-US" sz="1600" b="1">
                <a:solidFill>
                  <a:schemeClr val="tx1"/>
                </a:solidFill>
                <a:latin typeface="Segoe UI Semibold" panose="020B0502040204020203" pitchFamily="34" charset="0"/>
                <a:cs typeface="Segoe UI Semibold" panose="020B0502040204020203" pitchFamily="34" charset="0"/>
              </a:rPr>
              <a:t>mitigation</a:t>
            </a:r>
          </a:p>
        </p:txBody>
      </p:sp>
      <p:sp>
        <p:nvSpPr>
          <p:cNvPr id="19" name="Graphic 17">
            <a:extLst>
              <a:ext uri="{FF2B5EF4-FFF2-40B4-BE49-F238E27FC236}">
                <a16:creationId xmlns:a16="http://schemas.microsoft.com/office/drawing/2014/main" id="{3E67F00E-EE5A-FD74-8340-AAD71EAF584E}"/>
              </a:ext>
              <a:ext uri="{C183D7F6-B498-43B3-948B-1728B52AA6E4}">
                <adec:decorative xmlns:adec="http://schemas.microsoft.com/office/drawing/2017/decorative" val="1"/>
              </a:ext>
            </a:extLst>
          </p:cNvPr>
          <p:cNvSpPr>
            <a:spLocks noChangeAspect="1"/>
          </p:cNvSpPr>
          <p:nvPr/>
        </p:nvSpPr>
        <p:spPr>
          <a:xfrm>
            <a:off x="4164993"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2" name="Graphic 17">
            <a:extLst>
              <a:ext uri="{FF2B5EF4-FFF2-40B4-BE49-F238E27FC236}">
                <a16:creationId xmlns:a16="http://schemas.microsoft.com/office/drawing/2014/main" id="{2CB15347-9AA3-F1A0-4D2C-09F2FD0464B0}"/>
              </a:ext>
              <a:ext uri="{C183D7F6-B498-43B3-948B-1728B52AA6E4}">
                <adec:decorative xmlns:adec="http://schemas.microsoft.com/office/drawing/2017/decorative" val="1"/>
              </a:ext>
            </a:extLst>
          </p:cNvPr>
          <p:cNvSpPr>
            <a:spLocks noChangeAspect="1"/>
          </p:cNvSpPr>
          <p:nvPr/>
        </p:nvSpPr>
        <p:spPr>
          <a:xfrm>
            <a:off x="1518290" y="48752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3" name="Graphic 17">
            <a:extLst>
              <a:ext uri="{FF2B5EF4-FFF2-40B4-BE49-F238E27FC236}">
                <a16:creationId xmlns:a16="http://schemas.microsoft.com/office/drawing/2014/main" id="{70A71A56-15C5-D8A9-2D0E-2876FAA216EA}"/>
              </a:ext>
              <a:ext uri="{C183D7F6-B498-43B3-948B-1728B52AA6E4}">
                <adec:decorative xmlns:adec="http://schemas.microsoft.com/office/drawing/2017/decorative" val="1"/>
              </a:ext>
            </a:extLst>
          </p:cNvPr>
          <p:cNvSpPr>
            <a:spLocks noChangeAspect="1"/>
          </p:cNvSpPr>
          <p:nvPr/>
        </p:nvSpPr>
        <p:spPr>
          <a:xfrm>
            <a:off x="4164993"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4" name="Graphic 17">
            <a:extLst>
              <a:ext uri="{FF2B5EF4-FFF2-40B4-BE49-F238E27FC236}">
                <a16:creationId xmlns:a16="http://schemas.microsoft.com/office/drawing/2014/main" id="{DA99DB06-EC24-B42E-DA7F-7E1A5B90E8A4}"/>
              </a:ext>
              <a:ext uri="{C183D7F6-B498-43B3-948B-1728B52AA6E4}">
                <adec:decorative xmlns:adec="http://schemas.microsoft.com/office/drawing/2017/decorative" val="1"/>
              </a:ext>
            </a:extLst>
          </p:cNvPr>
          <p:cNvSpPr>
            <a:spLocks noChangeAspect="1"/>
          </p:cNvSpPr>
          <p:nvPr/>
        </p:nvSpPr>
        <p:spPr>
          <a:xfrm>
            <a:off x="1518290" y="314344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Graphic 17">
            <a:extLst>
              <a:ext uri="{FF2B5EF4-FFF2-40B4-BE49-F238E27FC236}">
                <a16:creationId xmlns:a16="http://schemas.microsoft.com/office/drawing/2014/main" id="{B38DB1EF-195F-7B77-1E1E-F49DDBBC8350}"/>
              </a:ext>
              <a:ext uri="{C183D7F6-B498-43B3-948B-1728B52AA6E4}">
                <adec:decorative xmlns:adec="http://schemas.microsoft.com/office/drawing/2017/decorative" val="1"/>
              </a:ext>
            </a:extLst>
          </p:cNvPr>
          <p:cNvSpPr>
            <a:spLocks noChangeAspect="1"/>
          </p:cNvSpPr>
          <p:nvPr/>
        </p:nvSpPr>
        <p:spPr>
          <a:xfrm>
            <a:off x="4164993"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6" name="Graphic 17">
            <a:extLst>
              <a:ext uri="{FF2B5EF4-FFF2-40B4-BE49-F238E27FC236}">
                <a16:creationId xmlns:a16="http://schemas.microsoft.com/office/drawing/2014/main" id="{D8BC29B4-8603-3719-D460-9C1FCD152EEF}"/>
              </a:ext>
              <a:ext uri="{C183D7F6-B498-43B3-948B-1728B52AA6E4}">
                <adec:decorative xmlns:adec="http://schemas.microsoft.com/office/drawing/2017/decorative" val="1"/>
              </a:ext>
            </a:extLst>
          </p:cNvPr>
          <p:cNvSpPr>
            <a:spLocks noChangeAspect="1"/>
          </p:cNvSpPr>
          <p:nvPr/>
        </p:nvSpPr>
        <p:spPr>
          <a:xfrm>
            <a:off x="1518290" y="1522465"/>
            <a:ext cx="365685" cy="365685"/>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Graphic 9">
            <a:extLst>
              <a:ext uri="{FF2B5EF4-FFF2-40B4-BE49-F238E27FC236}">
                <a16:creationId xmlns:a16="http://schemas.microsoft.com/office/drawing/2014/main" id="{64A3937B-55AB-7899-134B-F045D9FE83A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303688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0DAB-501F-93D0-D047-BA2AE8A5D7E5}"/>
              </a:ext>
            </a:extLst>
          </p:cNvPr>
          <p:cNvSpPr>
            <a:spLocks noGrp="1"/>
          </p:cNvSpPr>
          <p:nvPr>
            <p:ph type="title"/>
          </p:nvPr>
        </p:nvSpPr>
        <p:spPr/>
        <p:txBody>
          <a:bodyPr/>
          <a:lstStyle/>
          <a:p>
            <a:r>
              <a:rPr lang="en-US"/>
              <a:t>Analyze usage reports</a:t>
            </a:r>
          </a:p>
        </p:txBody>
      </p:sp>
      <p:sp>
        <p:nvSpPr>
          <p:cNvPr id="5" name="Text Placeholder 4">
            <a:extLst>
              <a:ext uri="{FF2B5EF4-FFF2-40B4-BE49-F238E27FC236}">
                <a16:creationId xmlns:a16="http://schemas.microsoft.com/office/drawing/2014/main" id="{847B583D-4056-F6B8-2FA1-5540E61BC752}"/>
              </a:ext>
            </a:extLst>
          </p:cNvPr>
          <p:cNvSpPr>
            <a:spLocks noGrp="1"/>
          </p:cNvSpPr>
          <p:nvPr>
            <p:ph type="body" sz="quarter" idx="12"/>
          </p:nvPr>
        </p:nvSpPr>
        <p:spPr/>
        <p:txBody>
          <a:bodyPr/>
          <a:lstStyle/>
          <a:p>
            <a:r>
              <a:rPr lang="en-US"/>
              <a:t>Deliver impact </a:t>
            </a:r>
          </a:p>
        </p:txBody>
      </p:sp>
    </p:spTree>
    <p:extLst>
      <p:ext uri="{BB962C8B-B14F-4D97-AF65-F5344CB8AC3E}">
        <p14:creationId xmlns:p14="http://schemas.microsoft.com/office/powerpoint/2010/main" val="226029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020AC-571A-C74A-CC71-4F6C553486AD}"/>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80CECBCE-8A16-ED0F-21F0-211F5A703B8A}"/>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237740F5-881B-E698-D4CE-7B1FFCDB59E5}"/>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23D5F4E7-B8D4-D6BB-DB62-8092BF80F899}"/>
              </a:ext>
            </a:extLst>
          </p:cNvPr>
          <p:cNvSpPr>
            <a:spLocks noGrp="1"/>
          </p:cNvSpPr>
          <p:nvPr>
            <p:ph type="title"/>
          </p:nvPr>
        </p:nvSpPr>
        <p:spPr>
          <a:xfrm>
            <a:off x="588261" y="585216"/>
            <a:ext cx="11011601" cy="553998"/>
          </a:xfrm>
        </p:spPr>
        <p:txBody>
          <a:bodyPr/>
          <a:lstStyle/>
          <a:p>
            <a:r>
              <a:rPr lang="en-US" sz="3600"/>
              <a:t>Deliver impact: Access usage reports</a:t>
            </a:r>
          </a:p>
        </p:txBody>
      </p:sp>
      <p:sp>
        <p:nvSpPr>
          <p:cNvPr id="2" name="Text Placeholder 1">
            <a:extLst>
              <a:ext uri="{FF2B5EF4-FFF2-40B4-BE49-F238E27FC236}">
                <a16:creationId xmlns:a16="http://schemas.microsoft.com/office/drawing/2014/main" id="{17B7C3EE-30BF-B1E8-BE98-474F6C7581DB}"/>
              </a:ext>
            </a:extLst>
          </p:cNvPr>
          <p:cNvSpPr>
            <a:spLocks noGrp="1"/>
          </p:cNvSpPr>
          <p:nvPr>
            <p:ph type="body" sz="quarter" idx="4294967295"/>
          </p:nvPr>
        </p:nvSpPr>
        <p:spPr>
          <a:xfrm>
            <a:off x="588962" y="1200729"/>
            <a:ext cx="5595938" cy="334962"/>
          </a:xfrm>
        </p:spPr>
        <p:txBody>
          <a:bodyPr lIns="0">
            <a:normAutofit/>
          </a:body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365 Admin Center Usage Report</a:t>
            </a:r>
          </a:p>
        </p:txBody>
      </p:sp>
      <p:sp>
        <p:nvSpPr>
          <p:cNvPr id="7" name="Text Placeholder 15">
            <a:extLst>
              <a:ext uri="{FF2B5EF4-FFF2-40B4-BE49-F238E27FC236}">
                <a16:creationId xmlns:a16="http://schemas.microsoft.com/office/drawing/2014/main" id="{26B4A594-B3B7-ACF1-E6FA-9BE3DCC3A44C}"/>
              </a:ext>
            </a:extLst>
          </p:cNvPr>
          <p:cNvSpPr txBox="1">
            <a:spLocks/>
          </p:cNvSpPr>
          <p:nvPr/>
        </p:nvSpPr>
        <p:spPr>
          <a:xfrm>
            <a:off x="588261" y="1648009"/>
            <a:ext cx="5047226" cy="2518963"/>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The Microsoft 365 Copilot usage report includes two sections: Readiness and Usage.</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3"/>
              </a:rPr>
              <a:t>Readiness section</a:t>
            </a:r>
            <a:r>
              <a:rPr lang="en-US" sz="1200">
                <a:latin typeface="Segoe UI" panose="020B0502040204020203" pitchFamily="34" charset="0"/>
                <a:cs typeface="Segoe UI" panose="020B0502040204020203" pitchFamily="34" charset="0"/>
              </a:rPr>
              <a:t>, you can review technical eligibility, license assignment, and users who are in a strong position to get value from Microsoft 365 Copilot.</a:t>
            </a:r>
          </a:p>
          <a:p>
            <a:pPr marL="11112" marR="0" lvl="1" indent="0" fontAlgn="auto">
              <a:spcBef>
                <a:spcPts val="1000"/>
              </a:spcBef>
              <a:spcAft>
                <a:spcPts val="400"/>
              </a:spcAft>
              <a:buClrTx/>
              <a:buSzTx/>
              <a:buNone/>
              <a:defRPr/>
            </a:pPr>
            <a:r>
              <a:rPr lang="en-US" sz="1200">
                <a:latin typeface="Segoe UI" panose="020B0502040204020203" pitchFamily="34" charset="0"/>
                <a:cs typeface="Segoe UI" panose="020B0502040204020203" pitchFamily="34" charset="0"/>
              </a:rPr>
              <a:t>In the </a:t>
            </a:r>
            <a:r>
              <a:rPr lang="en-US" sz="1200">
                <a:latin typeface="Segoe UI" panose="020B0502040204020203" pitchFamily="34" charset="0"/>
                <a:cs typeface="Segoe UI" panose="020B0502040204020203" pitchFamily="34" charset="0"/>
                <a:hlinkClick r:id="rId4"/>
              </a:rPr>
              <a:t>Usage section</a:t>
            </a:r>
            <a:r>
              <a:rPr lang="en-US" sz="1200">
                <a:latin typeface="Segoe UI" panose="020B0502040204020203" pitchFamily="34" charset="0"/>
                <a:cs typeface="Segoe UI" panose="020B0502040204020203" pitchFamily="34" charset="0"/>
              </a:rPr>
              <a:t>, you can view a summary of Microsoft 365 Copilot adoption with visibility into users’ last Microsoft 365 Copilot activity.</a:t>
            </a:r>
          </a:p>
        </p:txBody>
      </p:sp>
      <p:sp>
        <p:nvSpPr>
          <p:cNvPr id="3" name="Rounded Rectangle 1">
            <a:extLst>
              <a:ext uri="{FF2B5EF4-FFF2-40B4-BE49-F238E27FC236}">
                <a16:creationId xmlns:a16="http://schemas.microsoft.com/office/drawing/2014/main" id="{21507818-37B4-C3DB-3785-95CA0A02686C}"/>
              </a:ext>
              <a:ext uri="{C183D7F6-B498-43B3-948B-1728B52AA6E4}">
                <adec:decorative xmlns:adec="http://schemas.microsoft.com/office/drawing/2017/decorative" val="0"/>
              </a:ext>
            </a:extLst>
          </p:cNvPr>
          <p:cNvSpPr/>
          <p:nvPr/>
        </p:nvSpPr>
        <p:spPr bwMode="auto">
          <a:xfrm>
            <a:off x="495300" y="4279290"/>
            <a:ext cx="5600699" cy="1864725"/>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Interpret the Readiness section by analyzing assigned and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available Copilot licenses, how many users are technically eligible, </a:t>
            </a:r>
            <a:b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and how many are in a strong position to get value from Microsoft 365 Copilot.</a:t>
            </a:r>
          </a:p>
          <a:p>
            <a:pPr marL="55562" marR="0" lvl="1" algn="l" defTabSz="914400" rtl="0" eaLnBrk="1" fontAlgn="auto" latinLnBrk="0" hangingPunct="1">
              <a:lnSpc>
                <a:spcPct val="90000"/>
              </a:lnSpc>
              <a:spcBef>
                <a:spcPts val="1000"/>
              </a:spcBef>
              <a:spcAft>
                <a:spcPts val="0"/>
              </a:spcAft>
              <a:buClrTx/>
              <a:buSzTx/>
              <a:tabLst/>
              <a:defRPr/>
            </a:pPr>
            <a:r>
              <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If needed, you can export the report data into an Excel .csv file by selecting the Export link. This exports the Microsoft 365 Copilot last activity data of all users and enables your identified report readers to do simple sorting, filtering, and searching for further analysis.</a:t>
            </a:r>
          </a:p>
        </p:txBody>
      </p:sp>
      <p:grpSp>
        <p:nvGrpSpPr>
          <p:cNvPr id="11" name="Group 10">
            <a:extLst>
              <a:ext uri="{FF2B5EF4-FFF2-40B4-BE49-F238E27FC236}">
                <a16:creationId xmlns:a16="http://schemas.microsoft.com/office/drawing/2014/main" id="{9D58A84E-B655-FCE4-67B9-35261A8664F6}"/>
              </a:ext>
              <a:ext uri="{C183D7F6-B498-43B3-948B-1728B52AA6E4}">
                <adec:decorative xmlns:adec="http://schemas.microsoft.com/office/drawing/2017/decorative" val="1"/>
              </a:ext>
            </a:extLst>
          </p:cNvPr>
          <p:cNvGrpSpPr/>
          <p:nvPr/>
        </p:nvGrpSpPr>
        <p:grpSpPr>
          <a:xfrm>
            <a:off x="5082164" y="3848853"/>
            <a:ext cx="748996" cy="748996"/>
            <a:chOff x="5172928" y="4167694"/>
            <a:chExt cx="748996" cy="748996"/>
          </a:xfrm>
        </p:grpSpPr>
        <p:sp>
          <p:nvSpPr>
            <p:cNvPr id="12" name="Oval 1091_1">
              <a:extLst>
                <a:ext uri="{FF2B5EF4-FFF2-40B4-BE49-F238E27FC236}">
                  <a16:creationId xmlns:a16="http://schemas.microsoft.com/office/drawing/2014/main" id="{F44E1906-2B8C-7BBC-9C7E-0A10C2AEFCAC}"/>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267AFCA0-3081-0218-2AD2-FF41FA41561B}"/>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pic>
        <p:nvPicPr>
          <p:cNvPr id="9" name="Picture 8" descr="Usage report video walkthrough">
            <a:extLst>
              <a:ext uri="{FF2B5EF4-FFF2-40B4-BE49-F238E27FC236}">
                <a16:creationId xmlns:a16="http://schemas.microsoft.com/office/drawing/2014/main" id="{88F6542E-6F3C-6027-3226-7493DC56CC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36088" y="1648009"/>
            <a:ext cx="5390802" cy="3361470"/>
          </a:xfrm>
          <a:prstGeom prst="roundRect">
            <a:avLst>
              <a:gd name="adj" fmla="val 2430"/>
            </a:avLst>
          </a:prstGeom>
          <a:solidFill>
            <a:schemeClr val="bg1"/>
          </a:solidFill>
          <a:ln>
            <a:solidFill>
              <a:schemeClr val="bg1">
                <a:lumMod val="75000"/>
              </a:schemeClr>
            </a:solidFill>
          </a:ln>
          <a:effectLst/>
        </p:spPr>
      </p:pic>
      <p:pic>
        <p:nvPicPr>
          <p:cNvPr id="16" name="Graphic 15">
            <a:extLst>
              <a:ext uri="{FF2B5EF4-FFF2-40B4-BE49-F238E27FC236}">
                <a16:creationId xmlns:a16="http://schemas.microsoft.com/office/drawing/2014/main" id="{96D941A9-E873-9D5E-BEA0-29E0AFB5DC3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414235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pic>
        <p:nvPicPr>
          <p:cNvPr id="4" name="Picture 3">
            <a:hlinkClick r:id="rId3" action="ppaction://hlinksldjump"/>
            <a:extLst>
              <a:ext uri="{FF2B5EF4-FFF2-40B4-BE49-F238E27FC236}">
                <a16:creationId xmlns:a16="http://schemas.microsoft.com/office/drawing/2014/main" id="{123403E5-B3C6-A601-5B3F-6D876A3CF23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15788" y="1542078"/>
            <a:ext cx="3846909" cy="2274005"/>
          </a:xfrm>
          <a:prstGeom prst="roundRect">
            <a:avLst>
              <a:gd name="adj" fmla="val 2430"/>
            </a:avLst>
          </a:prstGeom>
          <a:solidFill>
            <a:schemeClr val="bg1"/>
          </a:solidFill>
          <a:ln>
            <a:solidFill>
              <a:schemeClr val="bg1">
                <a:lumMod val="75000"/>
              </a:schemeClr>
            </a:solidFill>
          </a:ln>
          <a:effectLst/>
        </p:spPr>
      </p:pic>
      <p:pic>
        <p:nvPicPr>
          <p:cNvPr id="5" name="Picture 4">
            <a:hlinkClick r:id="rId5" action="ppaction://hlinksldjump"/>
            <a:extLst>
              <a:ext uri="{FF2B5EF4-FFF2-40B4-BE49-F238E27FC236}">
                <a16:creationId xmlns:a16="http://schemas.microsoft.com/office/drawing/2014/main" id="{583EC581-EF7E-E7BE-75B5-B09EBB63D25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138591" y="1542078"/>
            <a:ext cx="3846905" cy="2278972"/>
          </a:xfrm>
          <a:prstGeom prst="roundRect">
            <a:avLst>
              <a:gd name="adj" fmla="val 2430"/>
            </a:avLst>
          </a:prstGeom>
          <a:solidFill>
            <a:schemeClr val="bg1"/>
          </a:solidFill>
          <a:ln>
            <a:solidFill>
              <a:schemeClr val="bg1">
                <a:lumMod val="75000"/>
              </a:schemeClr>
            </a:solidFill>
          </a:ln>
          <a:effectLst/>
        </p:spPr>
      </p:pic>
      <p:pic>
        <p:nvPicPr>
          <p:cNvPr id="6" name="Picture 5">
            <a:hlinkClick r:id="rId7" action="ppaction://hlinksldjump"/>
            <a:extLst>
              <a:ext uri="{FF2B5EF4-FFF2-40B4-BE49-F238E27FC236}">
                <a16:creationId xmlns:a16="http://schemas.microsoft.com/office/drawing/2014/main" id="{03A6BE8F-3950-A944-7F8A-0EBFB6B3D3DC}"/>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040753" y="4235651"/>
            <a:ext cx="3656725" cy="2056907"/>
          </a:xfrm>
          <a:prstGeom prst="roundRect">
            <a:avLst>
              <a:gd name="adj" fmla="val 2430"/>
            </a:avLst>
          </a:prstGeom>
          <a:solidFill>
            <a:schemeClr val="bg1"/>
          </a:solidFill>
          <a:ln>
            <a:solidFill>
              <a:schemeClr val="bg1">
                <a:lumMod val="75000"/>
              </a:schemeClr>
            </a:solidFill>
          </a:ln>
          <a:effectLst/>
        </p:spPr>
      </p:pic>
      <p:pic>
        <p:nvPicPr>
          <p:cNvPr id="10" name="Picture 9">
            <a:hlinkClick r:id="rId9" action="ppaction://hlinksldjump"/>
            <a:extLst>
              <a:ext uri="{FF2B5EF4-FFF2-40B4-BE49-F238E27FC236}">
                <a16:creationId xmlns:a16="http://schemas.microsoft.com/office/drawing/2014/main" id="{55F57E5C-FBA8-B015-DD67-E5C6C587BB64}"/>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7704938" y="4235650"/>
            <a:ext cx="3654528" cy="205690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13638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6D42F-4CB4-DD3E-A96B-88BED2690339}"/>
            </a:ext>
          </a:extLst>
        </p:cNvPr>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F69AD677-12CC-CC28-CF0B-566376FABEF1}"/>
              </a:ext>
              <a:ext uri="{C183D7F6-B498-43B3-948B-1728B52AA6E4}">
                <adec:decorative xmlns:adec="http://schemas.microsoft.com/office/drawing/2017/decorative" val="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4DB2C51F-B776-253E-5E2A-94C0733D0C00}"/>
              </a:ext>
              <a:ext uri="{C183D7F6-B498-43B3-948B-1728B52AA6E4}">
                <adec:decorative xmlns:adec="http://schemas.microsoft.com/office/drawing/2017/decorative" val="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sp>
        <p:nvSpPr>
          <p:cNvPr id="20" name="Title 19">
            <a:extLst>
              <a:ext uri="{FF2B5EF4-FFF2-40B4-BE49-F238E27FC236}">
                <a16:creationId xmlns:a16="http://schemas.microsoft.com/office/drawing/2014/main" id="{48F01A39-E35C-2E38-A892-55A002D39486}"/>
              </a:ext>
            </a:extLst>
          </p:cNvPr>
          <p:cNvSpPr>
            <a:spLocks noGrp="1"/>
          </p:cNvSpPr>
          <p:nvPr>
            <p:ph type="title"/>
          </p:nvPr>
        </p:nvSpPr>
        <p:spPr>
          <a:xfrm>
            <a:off x="588261" y="585216"/>
            <a:ext cx="11011601" cy="553998"/>
          </a:xfrm>
        </p:spPr>
        <p:txBody>
          <a:bodyPr/>
          <a:lstStyle/>
          <a:p>
            <a:r>
              <a:rPr lang="en-US" sz="3600"/>
              <a:t>Deliver impact: Analyze usage reports</a:t>
            </a:r>
          </a:p>
        </p:txBody>
      </p:sp>
      <p:sp>
        <p:nvSpPr>
          <p:cNvPr id="8" name="Text Placeholder 1">
            <a:extLst>
              <a:ext uri="{FF2B5EF4-FFF2-40B4-BE49-F238E27FC236}">
                <a16:creationId xmlns:a16="http://schemas.microsoft.com/office/drawing/2014/main" id="{B226C343-B7E9-EC05-3604-81F74DFCDF9F}"/>
              </a:ext>
            </a:extLst>
          </p:cNvPr>
          <p:cNvSpPr txBox="1">
            <a:spLocks/>
          </p:cNvSpPr>
          <p:nvPr/>
        </p:nvSpPr>
        <p:spPr>
          <a:xfrm>
            <a:off x="588962" y="1154883"/>
            <a:ext cx="5595938" cy="519113"/>
          </a:xfrm>
          <a:prstGeom prst="rect">
            <a:avLst/>
          </a:prstGeom>
        </p:spPr>
        <p:txBody>
          <a:bodyPr vert="horz" lIns="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1000"/>
              </a:spcBef>
              <a:buFont typeface="Arial" panose="020B0604020202020204" pitchFamily="34" charset="0"/>
              <a:buNone/>
            </a:pPr>
            <a:r>
              <a:rPr lang="en-US" sz="1600" b="1">
                <a:solidFill>
                  <a:srgbClr val="0078D4"/>
                </a:solidFill>
                <a:latin typeface="Segoe UI Semibold" panose="020B0502040204020203" pitchFamily="34" charset="0"/>
                <a:cs typeface="Segoe UI Semibold" panose="020B0502040204020203" pitchFamily="34" charset="0"/>
              </a:rPr>
              <a:t>Interpret the Microsoft Copilot Dashboard data</a:t>
            </a:r>
          </a:p>
        </p:txBody>
      </p:sp>
      <p:sp>
        <p:nvSpPr>
          <p:cNvPr id="6" name="Text Placeholder 15">
            <a:extLst>
              <a:ext uri="{FF2B5EF4-FFF2-40B4-BE49-F238E27FC236}">
                <a16:creationId xmlns:a16="http://schemas.microsoft.com/office/drawing/2014/main" id="{29545C26-C56A-BFCC-C718-D63B8D895463}"/>
              </a:ext>
            </a:extLst>
          </p:cNvPr>
          <p:cNvSpPr>
            <a:spLocks noGrp="1"/>
          </p:cNvSpPr>
          <p:nvPr>
            <p:ph type="body" sz="quarter" idx="4294967295"/>
          </p:nvPr>
        </p:nvSpPr>
        <p:spPr>
          <a:xfrm>
            <a:off x="588963" y="1642939"/>
            <a:ext cx="6014750" cy="2432050"/>
          </a:xfrm>
        </p:spPr>
        <p:txBody>
          <a:bodyPr lIns="0">
            <a:noAutofit/>
          </a:bodyPr>
          <a:lstStyle/>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Readiness tab</a:t>
            </a:r>
            <a:r>
              <a:rPr lang="en-US" sz="1200">
                <a:latin typeface="Segoe UI" panose="020B0502040204020203" pitchFamily="34" charset="0"/>
                <a:cs typeface="Segoe UI" panose="020B0502040204020203" pitchFamily="34" charset="0"/>
              </a:rPr>
              <a:t>, you assess your organization’s overall readiness for Copilot rollout based on technical eligibility requirements and overall Microsoft 365 app usage.</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Adoption tab</a:t>
            </a:r>
            <a:r>
              <a:rPr lang="en-US" sz="1200">
                <a:latin typeface="Segoe UI" panose="020B0502040204020203" pitchFamily="34" charset="0"/>
                <a:cs typeface="Segoe UI" panose="020B0502040204020203" pitchFamily="34" charset="0"/>
              </a:rPr>
              <a:t>, you track user adoption trends per Microsoft 365 app and understand how employees are using Copilot features.</a:t>
            </a:r>
          </a:p>
          <a:p>
            <a:pPr marL="11112" marR="0" lvl="1" indent="0" fontAlgn="auto">
              <a:spcBef>
                <a:spcPts val="1000"/>
              </a:spcBef>
              <a:buClrTx/>
              <a:buSzTx/>
              <a:buNone/>
              <a:defRPr/>
            </a:pPr>
            <a:r>
              <a:rPr lang="en-US" sz="1200">
                <a:latin typeface="Segoe UI" panose="020B0502040204020203" pitchFamily="34" charset="0"/>
                <a:cs typeface="Segoe UI" panose="020B0502040204020203" pitchFamily="34" charset="0"/>
              </a:rPr>
              <a:t>In the </a:t>
            </a:r>
            <a:r>
              <a:rPr lang="en-US" sz="1200">
                <a:solidFill>
                  <a:srgbClr val="0078D4"/>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Impact tab</a:t>
            </a:r>
            <a:r>
              <a:rPr lang="en-US" sz="1200">
                <a:latin typeface="Segoe UI" panose="020B0502040204020203" pitchFamily="34" charset="0"/>
                <a:cs typeface="Segoe UI" panose="020B0502040204020203" pitchFamily="34" charset="0"/>
              </a:rPr>
              <a:t>, you gain visibility into total Copilot assisted hours, time savings and behavioral changes between active Copilot users and non-Copilot users. </a:t>
            </a:r>
          </a:p>
          <a:p>
            <a:pPr marL="11112" lvl="1" indent="0">
              <a:spcBef>
                <a:spcPts val="1000"/>
              </a:spcBef>
              <a:buNone/>
              <a:defRPr/>
            </a:pPr>
            <a:r>
              <a:rPr lang="en-US" sz="1200"/>
              <a:t>The </a:t>
            </a:r>
            <a:r>
              <a:rPr lang="en-US" sz="1200">
                <a:solidFill>
                  <a:srgbClr val="0078D4"/>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Learning tab</a:t>
            </a:r>
            <a:r>
              <a:rPr lang="en-US" sz="1200">
                <a:solidFill>
                  <a:srgbClr val="0078D4"/>
                </a:solidFill>
                <a:latin typeface="Segoe UI" panose="020B0502040204020203" pitchFamily="34" charset="0"/>
                <a:cs typeface="Segoe UI" panose="020B0502040204020203" pitchFamily="34" charset="0"/>
              </a:rPr>
              <a:t> </a:t>
            </a:r>
            <a:r>
              <a:rPr lang="en-US" sz="1200"/>
              <a:t>provides information research around the impacts of AI on workplace productivity.</a:t>
            </a:r>
          </a:p>
        </p:txBody>
      </p:sp>
      <p:sp>
        <p:nvSpPr>
          <p:cNvPr id="3" name="Rounded Rectangle 1">
            <a:extLst>
              <a:ext uri="{FF2B5EF4-FFF2-40B4-BE49-F238E27FC236}">
                <a16:creationId xmlns:a16="http://schemas.microsoft.com/office/drawing/2014/main" id="{E73A2195-0F9A-6BB3-B151-4C83999FAF42}"/>
              </a:ext>
              <a:ext uri="{C183D7F6-B498-43B3-948B-1728B52AA6E4}">
                <adec:decorative xmlns:adec="http://schemas.microsoft.com/office/drawing/2017/decorative" val="0"/>
              </a:ext>
            </a:extLst>
          </p:cNvPr>
          <p:cNvSpPr/>
          <p:nvPr/>
        </p:nvSpPr>
        <p:spPr bwMode="auto">
          <a:xfrm>
            <a:off x="495299" y="3962400"/>
            <a:ext cx="6140275" cy="2181615"/>
          </a:xfrm>
          <a:prstGeom prst="roundRect">
            <a:avLst>
              <a:gd name="adj" fmla="val 7376"/>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t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Instruct users to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7">
                  <a:extLst>
                    <a:ext uri="{A12FA001-AC4F-418D-AE19-62706E023703}">
                      <ahyp:hlinkClr xmlns:ahyp="http://schemas.microsoft.com/office/drawing/2018/hyperlinkcolor" val="tx"/>
                    </a:ext>
                  </a:extLst>
                </a:hlinkClick>
              </a:rPr>
              <a:t>access the Copilot Dashboard in Teams or web app</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analyze the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Readiness, Adoption, and Impact tabs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Follow the instructions on the Impact tab under Sentiment section to deliver a survey to users</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8">
                  <a:extLst>
                    <a:ext uri="{A12FA001-AC4F-418D-AE19-62706E023703}">
                      <ahyp:hlinkClr xmlns:ahyp="http://schemas.microsoft.com/office/drawing/2018/hyperlinkcolor" val="tx"/>
                    </a:ext>
                  </a:extLst>
                </a:hlinkClick>
              </a:rPr>
              <a:t>Upload</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the survey results through the Microsoft 365 admin center to have them displayed in the Microsoft Copilot Dashboard</a:t>
            </a:r>
          </a:p>
          <a:p>
            <a:pPr marL="225425" marR="0" lvl="1" indent="-169863" algn="l" defTabSz="914400" rtl="0" eaLnBrk="1" fontAlgn="auto" latinLnBrk="0" hangingPunct="1">
              <a:lnSpc>
                <a:spcPct val="90000"/>
              </a:lnSpc>
              <a:spcBef>
                <a:spcPts val="4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Analyze insights on how users feel about the AI assistance they receive from Copilot</a:t>
            </a:r>
          </a:p>
        </p:txBody>
      </p:sp>
      <p:grpSp>
        <p:nvGrpSpPr>
          <p:cNvPr id="11" name="Group 10">
            <a:extLst>
              <a:ext uri="{FF2B5EF4-FFF2-40B4-BE49-F238E27FC236}">
                <a16:creationId xmlns:a16="http://schemas.microsoft.com/office/drawing/2014/main" id="{52212D9F-C69A-21E3-8780-E36DAE588389}"/>
              </a:ext>
              <a:ext uri="{C183D7F6-B498-43B3-948B-1728B52AA6E4}">
                <adec:decorative xmlns:adec="http://schemas.microsoft.com/office/drawing/2017/decorative" val="1"/>
              </a:ext>
            </a:extLst>
          </p:cNvPr>
          <p:cNvGrpSpPr/>
          <p:nvPr/>
        </p:nvGrpSpPr>
        <p:grpSpPr>
          <a:xfrm>
            <a:off x="5719563" y="3618959"/>
            <a:ext cx="748996" cy="748996"/>
            <a:chOff x="5172928" y="4167694"/>
            <a:chExt cx="748996" cy="748996"/>
          </a:xfrm>
        </p:grpSpPr>
        <p:sp>
          <p:nvSpPr>
            <p:cNvPr id="12" name="Oval 1091_1">
              <a:extLst>
                <a:ext uri="{FF2B5EF4-FFF2-40B4-BE49-F238E27FC236}">
                  <a16:creationId xmlns:a16="http://schemas.microsoft.com/office/drawing/2014/main" id="{FCA3C2BD-48A4-1810-22BC-A1BAA6713172}"/>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2000" b="1">
                <a:solidFill>
                  <a:srgbClr val="FFFFFF"/>
                </a:solidFill>
                <a:latin typeface="Segoe UI Semibold" panose="020B0502040204020203" pitchFamily="34" charset="0"/>
                <a:cs typeface="Segoe UI Semibold" panose="020B0502040204020203" pitchFamily="34" charset="0"/>
              </a:endParaRPr>
            </a:p>
          </p:txBody>
        </p:sp>
        <p:sp>
          <p:nvSpPr>
            <p:cNvPr id="14" name="Freeform: Shape 19">
              <a:extLst>
                <a:ext uri="{FF2B5EF4-FFF2-40B4-BE49-F238E27FC236}">
                  <a16:creationId xmlns:a16="http://schemas.microsoft.com/office/drawing/2014/main" id="{392BF42E-6530-8AB2-E340-36385D97230D}"/>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3" name="Oval 1091_1">
            <a:extLst>
              <a:ext uri="{FF2B5EF4-FFF2-40B4-BE49-F238E27FC236}">
                <a16:creationId xmlns:a16="http://schemas.microsoft.com/office/drawing/2014/main" id="{4D8ECC48-FAC0-7F49-3784-9E34E5AB610C}"/>
              </a:ext>
              <a:ext uri="{C183D7F6-B498-43B3-948B-1728B52AA6E4}">
                <adec:decorative xmlns:adec="http://schemas.microsoft.com/office/drawing/2017/decorative" val="0"/>
              </a:ext>
            </a:extLst>
          </p:cNvPr>
          <p:cNvSpPr/>
          <p:nvPr/>
        </p:nvSpPr>
        <p:spPr bwMode="auto">
          <a:xfrm>
            <a:off x="7564157" y="2967732"/>
            <a:ext cx="1238319"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Readiness</a:t>
            </a:r>
          </a:p>
        </p:txBody>
      </p:sp>
      <p:pic>
        <p:nvPicPr>
          <p:cNvPr id="19" name="Picture 18" descr="A screenshot of readiness stats">
            <a:extLst>
              <a:ext uri="{FF2B5EF4-FFF2-40B4-BE49-F238E27FC236}">
                <a16:creationId xmlns:a16="http://schemas.microsoft.com/office/drawing/2014/main" id="{2D472B7B-9D7F-9680-A534-592A7529535D}"/>
              </a:ext>
              <a:ext uri="{C183D7F6-B498-43B3-948B-1728B52AA6E4}">
                <adec:decorative xmlns:adec="http://schemas.microsoft.com/office/drawing/2017/decorative" val="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7576513" y="1673996"/>
            <a:ext cx="3867795" cy="1177404"/>
          </a:xfrm>
          <a:prstGeom prst="roundRect">
            <a:avLst>
              <a:gd name="adj" fmla="val 2430"/>
            </a:avLst>
          </a:prstGeom>
          <a:solidFill>
            <a:schemeClr val="bg1"/>
          </a:solidFill>
          <a:ln>
            <a:solidFill>
              <a:schemeClr val="bg1">
                <a:lumMod val="75000"/>
              </a:schemeClr>
            </a:solidFill>
          </a:ln>
          <a:effectLst/>
        </p:spPr>
      </p:pic>
      <p:sp>
        <p:nvSpPr>
          <p:cNvPr id="21" name="Oval 1091_1">
            <a:extLst>
              <a:ext uri="{FF2B5EF4-FFF2-40B4-BE49-F238E27FC236}">
                <a16:creationId xmlns:a16="http://schemas.microsoft.com/office/drawing/2014/main" id="{97ED86D9-1BFE-87D0-9B38-378E611EE994}"/>
              </a:ext>
              <a:ext uri="{C183D7F6-B498-43B3-948B-1728B52AA6E4}">
                <adec:decorative xmlns:adec="http://schemas.microsoft.com/office/drawing/2017/decorative" val="0"/>
              </a:ext>
            </a:extLst>
          </p:cNvPr>
          <p:cNvSpPr/>
          <p:nvPr/>
        </p:nvSpPr>
        <p:spPr bwMode="auto">
          <a:xfrm>
            <a:off x="7564157"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Adoption</a:t>
            </a:r>
          </a:p>
        </p:txBody>
      </p:sp>
      <p:pic>
        <p:nvPicPr>
          <p:cNvPr id="13" name="Picture 12" descr="A screenshot of adoptions stats">
            <a:extLst>
              <a:ext uri="{FF2B5EF4-FFF2-40B4-BE49-F238E27FC236}">
                <a16:creationId xmlns:a16="http://schemas.microsoft.com/office/drawing/2014/main" id="{2F857DB8-39A6-3623-08DE-FC1FF7A43776}"/>
              </a:ext>
              <a:ext uri="{C183D7F6-B498-43B3-948B-1728B52AA6E4}">
                <adec:decorative xmlns:adec="http://schemas.microsoft.com/office/drawing/2017/decorative" val="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76513" y="3571013"/>
            <a:ext cx="1225963" cy="2097205"/>
          </a:xfrm>
          <a:prstGeom prst="roundRect">
            <a:avLst>
              <a:gd name="adj" fmla="val 7848"/>
            </a:avLst>
          </a:prstGeom>
          <a:solidFill>
            <a:schemeClr val="bg1"/>
          </a:solidFill>
          <a:ln>
            <a:solidFill>
              <a:schemeClr val="bg1">
                <a:lumMod val="75000"/>
              </a:schemeClr>
            </a:solidFill>
          </a:ln>
          <a:effectLst/>
        </p:spPr>
      </p:pic>
      <p:sp>
        <p:nvSpPr>
          <p:cNvPr id="22" name="Oval 1091_1">
            <a:extLst>
              <a:ext uri="{FF2B5EF4-FFF2-40B4-BE49-F238E27FC236}">
                <a16:creationId xmlns:a16="http://schemas.microsoft.com/office/drawing/2014/main" id="{DF3F362A-CD30-2F3A-2294-45F9BEC9EF2C}"/>
              </a:ext>
              <a:ext uri="{C183D7F6-B498-43B3-948B-1728B52AA6E4}">
                <adec:decorative xmlns:adec="http://schemas.microsoft.com/office/drawing/2017/decorative" val="0"/>
              </a:ext>
            </a:extLst>
          </p:cNvPr>
          <p:cNvSpPr/>
          <p:nvPr/>
        </p:nvSpPr>
        <p:spPr bwMode="auto">
          <a:xfrm>
            <a:off x="8918379" y="5778177"/>
            <a:ext cx="1225963" cy="3038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j-lt"/>
                <a:cs typeface="Segoe UI Semibold"/>
              </a:rPr>
              <a:t>Impact</a:t>
            </a:r>
          </a:p>
        </p:txBody>
      </p:sp>
      <p:sp>
        <p:nvSpPr>
          <p:cNvPr id="16" name="Rectangle: Rounded Corners 10" descr="A screenshot of impact stats">
            <a:extLst>
              <a:ext uri="{FF2B5EF4-FFF2-40B4-BE49-F238E27FC236}">
                <a16:creationId xmlns:a16="http://schemas.microsoft.com/office/drawing/2014/main" id="{59E28C99-B473-6C47-C3EC-D5614563757E}"/>
              </a:ext>
              <a:ext uri="{C183D7F6-B498-43B3-948B-1728B52AA6E4}">
                <adec:decorative xmlns:adec="http://schemas.microsoft.com/office/drawing/2017/decorative" val="0"/>
              </a:ext>
            </a:extLst>
          </p:cNvPr>
          <p:cNvSpPr/>
          <p:nvPr/>
        </p:nvSpPr>
        <p:spPr bwMode="auto">
          <a:xfrm>
            <a:off x="8844377" y="3571013"/>
            <a:ext cx="2599931" cy="2097205"/>
          </a:xfrm>
          <a:prstGeom prst="roundRect">
            <a:avLst>
              <a:gd name="adj" fmla="val 5751"/>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17" name="Graphic 16">
            <a:extLst>
              <a:ext uri="{FF2B5EF4-FFF2-40B4-BE49-F238E27FC236}">
                <a16:creationId xmlns:a16="http://schemas.microsoft.com/office/drawing/2014/main" id="{D8FF4113-7D25-1C93-9207-B996A65B47D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21196" y="255696"/>
            <a:ext cx="323566" cy="323566"/>
          </a:xfrm>
          <a:prstGeom prst="rect">
            <a:avLst/>
          </a:prstGeom>
        </p:spPr>
      </p:pic>
    </p:spTree>
    <p:extLst>
      <p:ext uri="{BB962C8B-B14F-4D97-AF65-F5344CB8AC3E}">
        <p14:creationId xmlns:p14="http://schemas.microsoft.com/office/powerpoint/2010/main" val="22958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F20618A-D654-9953-6459-469015C642D6}"/>
              </a:ext>
              <a:ext uri="{C183D7F6-B498-43B3-948B-1728B52AA6E4}">
                <adec:decorative xmlns:adec="http://schemas.microsoft.com/office/drawing/2017/decorative" val="1"/>
              </a:ext>
            </a:extLst>
          </p:cNvPr>
          <p:cNvSpPr/>
          <p:nvPr/>
        </p:nvSpPr>
        <p:spPr bwMode="auto">
          <a:xfrm>
            <a:off x="7686076" y="0"/>
            <a:ext cx="4505924" cy="6858000"/>
          </a:xfrm>
          <a:prstGeom prst="rect">
            <a:avLst/>
          </a:prstGeom>
          <a:gradFill flip="none" rotWithShape="1">
            <a:gsLst>
              <a:gs pos="52000">
                <a:srgbClr val="818EFF"/>
              </a:gs>
              <a:gs pos="70000">
                <a:srgbClr val="D660FF"/>
              </a:gs>
              <a:gs pos="35000">
                <a:srgbClr val="2DB4FF"/>
              </a:gs>
              <a:gs pos="30000">
                <a:srgbClr val="2DB4FF"/>
              </a:gs>
              <a:gs pos="3000">
                <a:srgbClr val="0078D4"/>
              </a:gs>
              <a:gs pos="97000">
                <a:srgbClr val="FEA87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1D71F69F-5A0C-BD2E-8CD5-6A61C0122857}"/>
              </a:ext>
            </a:extLst>
          </p:cNvPr>
          <p:cNvSpPr>
            <a:spLocks noGrp="1"/>
          </p:cNvSpPr>
          <p:nvPr>
            <p:ph type="title"/>
          </p:nvPr>
        </p:nvSpPr>
        <p:spPr>
          <a:xfrm>
            <a:off x="588261" y="3314102"/>
            <a:ext cx="6330699" cy="1091184"/>
          </a:xfrm>
        </p:spPr>
        <p:txBody>
          <a:bodyPr/>
          <a:lstStyle/>
          <a:p>
            <a:r>
              <a:rPr lang="en-US" sz="5400"/>
              <a:t>Extend &amp; optimize</a:t>
            </a:r>
          </a:p>
        </p:txBody>
      </p:sp>
      <p:sp>
        <p:nvSpPr>
          <p:cNvPr id="18" name="Footer Placeholder 17">
            <a:extLst>
              <a:ext uri="{FF2B5EF4-FFF2-40B4-BE49-F238E27FC236}">
                <a16:creationId xmlns:a16="http://schemas.microsoft.com/office/drawing/2014/main" id="{F2886E84-9639-361F-F4C3-9EB5ADF5ADC8}"/>
              </a:ext>
            </a:extLst>
          </p:cNvPr>
          <p:cNvSpPr>
            <a:spLocks noGrp="1"/>
          </p:cNvSpPr>
          <p:nvPr>
            <p:ph type="ftr" sz="quarter" idx="4294967295"/>
          </p:nvPr>
        </p:nvSpPr>
        <p:spPr>
          <a:xfrm>
            <a:off x="0" y="0"/>
            <a:ext cx="0" cy="0"/>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alpha val="0"/>
                  </a:prstClr>
                </a:solidFill>
                <a:effectLst/>
                <a:uLnTx/>
                <a:uFillTx/>
                <a:latin typeface="Segoe UI"/>
                <a:ea typeface="+mn-ea"/>
                <a:cs typeface="+mn-cs"/>
              </a:rPr>
              <a:t>Journey to Copilot</a:t>
            </a:r>
          </a:p>
        </p:txBody>
      </p:sp>
      <p:pic>
        <p:nvPicPr>
          <p:cNvPr id="4" name="Picture 3">
            <a:hlinkClick r:id="rId3" action="ppaction://hlinksldjump"/>
            <a:extLst>
              <a:ext uri="{FF2B5EF4-FFF2-40B4-BE49-F238E27FC236}">
                <a16:creationId xmlns:a16="http://schemas.microsoft.com/office/drawing/2014/main" id="{4DBD0CC3-A093-B5A8-FDC6-83365B39B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16657" y="2574033"/>
            <a:ext cx="3255562" cy="1831253"/>
          </a:xfrm>
          <a:prstGeom prst="roundRect">
            <a:avLst>
              <a:gd name="adj" fmla="val 2430"/>
            </a:avLst>
          </a:prstGeom>
          <a:solidFill>
            <a:schemeClr val="bg1"/>
          </a:solidFill>
          <a:ln>
            <a:solidFill>
              <a:schemeClr val="bg1">
                <a:lumMod val="75000"/>
              </a:schemeClr>
            </a:solidFill>
          </a:ln>
          <a:effectLst/>
        </p:spPr>
      </p:pic>
      <p:sp>
        <p:nvSpPr>
          <p:cNvPr id="8" name="Rounded Rectangle 6">
            <a:extLst>
              <a:ext uri="{FF2B5EF4-FFF2-40B4-BE49-F238E27FC236}">
                <a16:creationId xmlns:a16="http://schemas.microsoft.com/office/drawing/2014/main" id="{77ED9C54-20F9-CAFD-7FCC-E07850B4F667}"/>
              </a:ext>
            </a:extLst>
          </p:cNvPr>
          <p:cNvSpPr/>
          <p:nvPr/>
        </p:nvSpPr>
        <p:spPr>
          <a:xfrm>
            <a:off x="549274" y="2864693"/>
            <a:ext cx="2340997" cy="305831"/>
          </a:xfrm>
          <a:prstGeom prst="roundRect">
            <a:avLst>
              <a:gd name="adj" fmla="val 50000"/>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a:t>
            </a:r>
          </a:p>
        </p:txBody>
      </p:sp>
      <p:pic>
        <p:nvPicPr>
          <p:cNvPr id="5" name="Picture 4" descr="The Microsoft Copilot icon, which symbolizes a dual-part dialogue involving a conversation between the human and the computer in the form of a speech bubble coming together, almost like a handshake. The icon’s center features the concept of a forward slash, guiding you to connect with your people, your files, and your things. ">
            <a:extLst>
              <a:ext uri="{FF2B5EF4-FFF2-40B4-BE49-F238E27FC236}">
                <a16:creationId xmlns:a16="http://schemas.microsoft.com/office/drawing/2014/main" id="{80145906-C208-7BBD-9D41-FAF1BF3A8A2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9274" y="559690"/>
            <a:ext cx="893446" cy="781298"/>
          </a:xfrm>
          <a:prstGeom prst="rect">
            <a:avLst/>
          </a:prstGeom>
        </p:spPr>
      </p:pic>
    </p:spTree>
    <p:extLst>
      <p:ext uri="{BB962C8B-B14F-4D97-AF65-F5344CB8AC3E}">
        <p14:creationId xmlns:p14="http://schemas.microsoft.com/office/powerpoint/2010/main" val="110210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9D78EA-E334-9643-239F-982B8590B277}"/>
              </a:ext>
            </a:extLst>
          </p:cNvPr>
          <p:cNvSpPr>
            <a:spLocks noGrp="1"/>
          </p:cNvSpPr>
          <p:nvPr>
            <p:ph type="title"/>
          </p:nvPr>
        </p:nvSpPr>
        <p:spPr>
          <a:xfrm>
            <a:off x="569911" y="2769057"/>
            <a:ext cx="7539373" cy="1231106"/>
          </a:xfrm>
        </p:spPr>
        <p:txBody>
          <a:bodyPr/>
          <a:lstStyle/>
          <a:p>
            <a:r>
              <a:rPr lang="en-US"/>
              <a:t>Design, build, and deploy agents</a:t>
            </a:r>
          </a:p>
        </p:txBody>
      </p:sp>
      <p:sp>
        <p:nvSpPr>
          <p:cNvPr id="5" name="Text Placeholder 4">
            <a:extLst>
              <a:ext uri="{FF2B5EF4-FFF2-40B4-BE49-F238E27FC236}">
                <a16:creationId xmlns:a16="http://schemas.microsoft.com/office/drawing/2014/main" id="{C75485D7-3B01-27A6-F9CA-86915CD50919}"/>
              </a:ext>
            </a:extLst>
          </p:cNvPr>
          <p:cNvSpPr>
            <a:spLocks noGrp="1"/>
          </p:cNvSpPr>
          <p:nvPr>
            <p:ph type="body" sz="quarter" idx="12"/>
          </p:nvPr>
        </p:nvSpPr>
        <p:spPr/>
        <p:txBody>
          <a:bodyPr/>
          <a:lstStyle/>
          <a:p>
            <a:r>
              <a:rPr lang="en-US"/>
              <a:t>Extend &amp; optimize</a:t>
            </a:r>
          </a:p>
        </p:txBody>
      </p:sp>
    </p:spTree>
    <p:extLst>
      <p:ext uri="{BB962C8B-B14F-4D97-AF65-F5344CB8AC3E}">
        <p14:creationId xmlns:p14="http://schemas.microsoft.com/office/powerpoint/2010/main" val="38377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B4F56-1897-4314-B37E-3B5707DCEAAE}"/>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D7F61FCC-5D31-A244-6914-8A1321F090BF}"/>
              </a:ext>
              <a:ext uri="{C183D7F6-B498-43B3-948B-1728B52AA6E4}">
                <adec:decorative xmlns:adec="http://schemas.microsoft.com/office/drawing/2017/decorative" val="1"/>
              </a:ext>
            </a:extLst>
          </p:cNvPr>
          <p:cNvGrpSpPr/>
          <p:nvPr/>
        </p:nvGrpSpPr>
        <p:grpSpPr>
          <a:xfrm>
            <a:off x="10122551" y="187953"/>
            <a:ext cx="2069451" cy="459051"/>
            <a:chOff x="10122551" y="187953"/>
            <a:chExt cx="2069451" cy="459051"/>
          </a:xfrm>
        </p:grpSpPr>
        <p:sp>
          <p:nvSpPr>
            <p:cNvPr id="15" name="Round Same Side Corner Rectangle 14">
              <a:extLst>
                <a:ext uri="{FF2B5EF4-FFF2-40B4-BE49-F238E27FC236}">
                  <a16:creationId xmlns:a16="http://schemas.microsoft.com/office/drawing/2014/main" id="{C91AF040-3AE8-8758-5509-D50550251512}"/>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6" name="Graphic 15">
              <a:extLst>
                <a:ext uri="{FF2B5EF4-FFF2-40B4-BE49-F238E27FC236}">
                  <a16:creationId xmlns:a16="http://schemas.microsoft.com/office/drawing/2014/main" id="{AE39DEE7-97FE-541E-3285-F021737E0E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1196" y="255696"/>
              <a:ext cx="323566" cy="323566"/>
            </a:xfrm>
            <a:prstGeom prst="rect">
              <a:avLst/>
            </a:prstGeom>
          </p:spPr>
        </p:pic>
        <p:sp>
          <p:nvSpPr>
            <p:cNvPr id="17" name="Rectangle 16">
              <a:extLst>
                <a:ext uri="{FF2B5EF4-FFF2-40B4-BE49-F238E27FC236}">
                  <a16:creationId xmlns:a16="http://schemas.microsoft.com/office/drawing/2014/main" id="{1EC4B43F-EFD8-FF70-A4F0-AB7495CDC9D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20" name="Title 19">
            <a:extLst>
              <a:ext uri="{FF2B5EF4-FFF2-40B4-BE49-F238E27FC236}">
                <a16:creationId xmlns:a16="http://schemas.microsoft.com/office/drawing/2014/main" id="{EE98AC5C-5BDB-C268-1C67-046CAD5A0479}"/>
              </a:ext>
            </a:extLst>
          </p:cNvPr>
          <p:cNvSpPr>
            <a:spLocks noGrp="1"/>
          </p:cNvSpPr>
          <p:nvPr>
            <p:ph type="title"/>
          </p:nvPr>
        </p:nvSpPr>
        <p:spPr>
          <a:xfrm>
            <a:off x="467945" y="363818"/>
            <a:ext cx="9150840" cy="923330"/>
          </a:xfrm>
        </p:spPr>
        <p:txBody>
          <a:bodyPr/>
          <a:lstStyle/>
          <a:p>
            <a:r>
              <a:rPr lang="en-US" sz="3000"/>
              <a:t>Extend &amp; optimize: Design, build, and deploy agents</a:t>
            </a:r>
          </a:p>
        </p:txBody>
      </p:sp>
      <p:grpSp>
        <p:nvGrpSpPr>
          <p:cNvPr id="8" name="Group 7">
            <a:extLst>
              <a:ext uri="{FF2B5EF4-FFF2-40B4-BE49-F238E27FC236}">
                <a16:creationId xmlns:a16="http://schemas.microsoft.com/office/drawing/2014/main" id="{B5822129-FEAB-7E9C-E785-7D49CF74136F}"/>
              </a:ext>
              <a:ext uri="{C183D7F6-B498-43B3-948B-1728B52AA6E4}">
                <adec:decorative xmlns:adec="http://schemas.microsoft.com/office/drawing/2017/decorative" val="1"/>
              </a:ext>
            </a:extLst>
          </p:cNvPr>
          <p:cNvGrpSpPr/>
          <p:nvPr/>
        </p:nvGrpSpPr>
        <p:grpSpPr>
          <a:xfrm>
            <a:off x="5119640" y="5131388"/>
            <a:ext cx="748996" cy="748996"/>
            <a:chOff x="5172928" y="4167694"/>
            <a:chExt cx="748996" cy="748996"/>
          </a:xfrm>
        </p:grpSpPr>
        <p:sp>
          <p:nvSpPr>
            <p:cNvPr id="9" name="Oval 1091_1">
              <a:extLst>
                <a:ext uri="{FF2B5EF4-FFF2-40B4-BE49-F238E27FC236}">
                  <a16:creationId xmlns:a16="http://schemas.microsoft.com/office/drawing/2014/main" id="{6B68AA52-C34D-75D9-F349-E89677512986}"/>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0" name="Freeform: Shape 19">
              <a:extLst>
                <a:ext uri="{FF2B5EF4-FFF2-40B4-BE49-F238E27FC236}">
                  <a16:creationId xmlns:a16="http://schemas.microsoft.com/office/drawing/2014/main" id="{361B7426-EC08-0EC7-42C7-BBF67180FF26}"/>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12" name="Text Placeholder 1">
            <a:extLst>
              <a:ext uri="{FF2B5EF4-FFF2-40B4-BE49-F238E27FC236}">
                <a16:creationId xmlns:a16="http://schemas.microsoft.com/office/drawing/2014/main" id="{D08CF8B5-C3FA-7C74-D06A-1A40D96450E4}"/>
              </a:ext>
            </a:extLst>
          </p:cNvPr>
          <p:cNvSpPr txBox="1">
            <a:spLocks/>
          </p:cNvSpPr>
          <p:nvPr/>
        </p:nvSpPr>
        <p:spPr>
          <a:xfrm>
            <a:off x="467945" y="1039936"/>
            <a:ext cx="5595938" cy="323783"/>
          </a:xfrm>
          <a:prstGeom prst="rect">
            <a:avLst/>
          </a:prstGeom>
        </p:spPr>
        <p:txBody>
          <a:bodyPr vert="horz" wrap="square" lIns="0" tIns="0" rIns="0" bIns="0" rtlCol="0">
            <a:norm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32742" rtl="0" eaLnBrk="1" fontAlgn="auto" latinLnBrk="0" hangingPunct="1">
              <a:lnSpc>
                <a:spcPct val="100000"/>
              </a:lnSpc>
              <a:spcBef>
                <a:spcPts val="1000"/>
              </a:spcBef>
              <a:spcAft>
                <a:spcPts val="0"/>
              </a:spcAft>
              <a:buClrTx/>
              <a:buSzPct val="90000"/>
              <a:buFont typeface="Arial" panose="020B0604020202020204" pitchFamily="34" charset="0"/>
              <a:buNone/>
              <a:tabLst/>
              <a:defRPr/>
            </a:pPr>
            <a:r>
              <a:rPr kumimoji="0" lang="en-US" sz="1600" b="1"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rPr>
              <a:t>Building agents with Copilot Studio</a:t>
            </a:r>
          </a:p>
        </p:txBody>
      </p:sp>
      <p:sp>
        <p:nvSpPr>
          <p:cNvPr id="13" name="Text Placeholder 15">
            <a:extLst>
              <a:ext uri="{FF2B5EF4-FFF2-40B4-BE49-F238E27FC236}">
                <a16:creationId xmlns:a16="http://schemas.microsoft.com/office/drawing/2014/main" id="{9E7061C5-8D15-0C4D-F998-5036A1A6963A}"/>
              </a:ext>
            </a:extLst>
          </p:cNvPr>
          <p:cNvSpPr txBox="1">
            <a:spLocks/>
          </p:cNvSpPr>
          <p:nvPr/>
        </p:nvSpPr>
        <p:spPr>
          <a:xfrm>
            <a:off x="467945" y="1405344"/>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Copilot Studio is the platform to build agents that extend Microsoft 365 Copilot or operate standalone:</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End users can build in Copilot Studio and SharePoint.</a:t>
            </a:r>
          </a:p>
          <a:p>
            <a:pPr marL="296863" marR="0" lvl="1" indent="-285750" algn="l" defTabSz="914400" rtl="0" eaLnBrk="1" fontAlgn="auto" latinLnBrk="0" hangingPunct="1">
              <a:lnSpc>
                <a:spcPct val="90000"/>
              </a:lnSpc>
              <a:spcBef>
                <a:spcPts val="1000"/>
              </a:spcBef>
              <a:spcAft>
                <a:spcPts val="0"/>
              </a:spcAft>
              <a:buClrTx/>
              <a:buSzTx/>
              <a:buFontTx/>
              <a:buChar char="-"/>
              <a:tabLst/>
              <a:defRPr/>
            </a:pP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IT and developers can build in Copilot Studio and Azure AI Foundry</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There are countless ways to optimize and reinvent your business processes with </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7"/>
              </a:rPr>
              <a:t>agents</a:t>
            </a: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Agents can </a:t>
            </a:r>
            <a:r>
              <a:rPr kumimoji="0" lang="en-US" sz="1400" b="1" i="0" u="none" strike="noStrike" kern="1200" cap="none" spc="0" normalizeH="0" baseline="0" noProof="0" dirty="0">
                <a:ln>
                  <a:noFill/>
                </a:ln>
                <a:solidFill>
                  <a:srgbClr val="333333"/>
                </a:solidFill>
                <a:effectLst/>
                <a:uLnTx/>
                <a:uFillTx/>
                <a:latin typeface="Segoe UI"/>
                <a:ea typeface="+mn-ea"/>
                <a:cs typeface="+mn-cs"/>
              </a:rPr>
              <a:t>handle highly variable situations in real time</a:t>
            </a:r>
            <a:r>
              <a:rPr kumimoji="0" lang="en-US" sz="1400" b="0" i="0" u="none" strike="noStrike" kern="1200" cap="none" spc="0" normalizeH="0" baseline="0" noProof="0" dirty="0">
                <a:ln>
                  <a:noFill/>
                </a:ln>
                <a:solidFill>
                  <a:srgbClr val="333333"/>
                </a:solidFill>
                <a:effectLst/>
                <a:uLnTx/>
                <a:uFillTx/>
                <a:latin typeface="Segoe UI"/>
                <a:ea typeface="+mn-ea"/>
                <a:cs typeface="+mn-cs"/>
              </a:rPr>
              <a:t>, using judgment to plan their steps and perform specialized tasks required to complete the job.</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Agents can collaborate with multiple users and other agents to accomplish tasks that </a:t>
            </a:r>
            <a:r>
              <a:rPr kumimoji="0" lang="en-US" sz="1400" b="1" i="0" u="none" strike="noStrike" kern="1200" cap="none" spc="0" normalizeH="0" baseline="0" noProof="0" dirty="0">
                <a:ln>
                  <a:noFill/>
                </a:ln>
                <a:solidFill>
                  <a:srgbClr val="333333"/>
                </a:solidFill>
                <a:effectLst/>
                <a:uLnTx/>
                <a:uFillTx/>
                <a:latin typeface="Segoe UI"/>
                <a:ea typeface="+mn-ea"/>
                <a:cs typeface="+mn-cs"/>
              </a:rPr>
              <a:t>span disconnected systems, and organizational boundaries</a:t>
            </a:r>
            <a:r>
              <a:rPr kumimoji="0" lang="en-US" sz="1400" b="0" i="0" u="none" strike="noStrike" kern="1200" cap="none" spc="0" normalizeH="0" baseline="0" noProof="0" dirty="0">
                <a:ln>
                  <a:noFill/>
                </a:ln>
                <a:solidFill>
                  <a:srgbClr val="333333"/>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400" b="0" i="0" u="none" strike="noStrike" kern="1200" cap="none" spc="0" normalizeH="0" baseline="0" noProof="0" dirty="0">
                <a:ln>
                  <a:noFill/>
                </a:ln>
                <a:solidFill>
                  <a:srgbClr val="333333"/>
                </a:solidFill>
                <a:effectLst/>
                <a:uLnTx/>
                <a:uFillTx/>
                <a:latin typeface="Segoe UI"/>
                <a:ea typeface="+mn-ea"/>
                <a:cs typeface="+mn-cs"/>
              </a:rPr>
              <a:t>Using natural language, </a:t>
            </a:r>
            <a:r>
              <a:rPr kumimoji="0" lang="en-US" sz="1400" b="1" i="0" u="none" strike="noStrike" kern="1200" cap="none" spc="0" normalizeH="0" baseline="0" noProof="0" dirty="0">
                <a:ln>
                  <a:noFill/>
                </a:ln>
                <a:solidFill>
                  <a:srgbClr val="333333"/>
                </a:solidFill>
                <a:effectLst/>
                <a:uLnTx/>
                <a:uFillTx/>
                <a:latin typeface="Segoe UI"/>
                <a:ea typeface="+mn-ea"/>
                <a:cs typeface="+mn-cs"/>
              </a:rPr>
              <a:t>any employee can design and operate agents</a:t>
            </a:r>
            <a:r>
              <a:rPr kumimoji="0" lang="en-US" sz="1400" b="0" i="0" u="none" strike="noStrike" kern="1200" cap="none" spc="0" normalizeH="0" baseline="0" noProof="0" dirty="0">
                <a:ln>
                  <a:noFill/>
                </a:ln>
                <a:solidFill>
                  <a:srgbClr val="333333"/>
                </a:solidFill>
                <a:effectLst/>
                <a:uLnTx/>
                <a:uFillTx/>
                <a:latin typeface="Segoe UI"/>
                <a:ea typeface="+mn-ea"/>
                <a:cs typeface="+mn-cs"/>
              </a:rPr>
              <a:t> for their workflows.</a:t>
            </a:r>
            <a:endParaRPr kumimoji="0" lang="en-US" sz="1400" b="0" i="0" u="none" strike="noStrike" kern="1200" cap="none" spc="0" normalizeH="0" baseline="0" noProof="0" dirty="0">
              <a:ln>
                <a:noFill/>
              </a:ln>
              <a:solidFill>
                <a:srgbClr val="000000"/>
              </a:solidFill>
              <a:effectLst/>
              <a:uLnTx/>
              <a:uFillTx/>
              <a:latin typeface="Segoe UI"/>
              <a:ea typeface="+mn-ea"/>
              <a:cs typeface="Segoe UI Semibold" panose="020B07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11" name="Create an agent in Copilot Studio" descr="Copilot Studio screenshot">
            <a:hlinkClick r:id="" action="ppaction://media"/>
            <a:extLst>
              <a:ext uri="{FF2B5EF4-FFF2-40B4-BE49-F238E27FC236}">
                <a16:creationId xmlns:a16="http://schemas.microsoft.com/office/drawing/2014/main" id="{4D0426F0-5595-E647-CBE3-3A9DF055612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27335" y="1713135"/>
            <a:ext cx="5498540" cy="3092929"/>
          </a:xfrm>
          <a:prstGeom prst="rect">
            <a:avLst/>
          </a:prstGeom>
        </p:spPr>
      </p:pic>
      <p:sp>
        <p:nvSpPr>
          <p:cNvPr id="7" name="Rounded Rectangle 1">
            <a:extLst>
              <a:ext uri="{FF2B5EF4-FFF2-40B4-BE49-F238E27FC236}">
                <a16:creationId xmlns:a16="http://schemas.microsoft.com/office/drawing/2014/main" id="{2B997BE1-5B01-D50D-2B09-F303A81F7A86}"/>
              </a:ext>
              <a:ext uri="{C183D7F6-B498-43B3-948B-1728B52AA6E4}">
                <adec:decorative xmlns:adec="http://schemas.microsoft.com/office/drawing/2017/decorative" val="0"/>
              </a:ext>
            </a:extLst>
          </p:cNvPr>
          <p:cNvSpPr/>
          <p:nvPr/>
        </p:nvSpPr>
        <p:spPr bwMode="auto">
          <a:xfrm>
            <a:off x="588261" y="5505886"/>
            <a:ext cx="5481495" cy="109921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Get agent adoption content from the </a:t>
            </a: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9"/>
              </a:rPr>
              <a:t>AI Agent Hub</a:t>
            </a:r>
            <a:endPar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100000"/>
              </a:lnSpc>
              <a:spcBef>
                <a:spcPts val="0"/>
              </a:spcBef>
              <a:spcAft>
                <a:spcPts val="600"/>
              </a:spcAft>
              <a:buClrTx/>
              <a:buSzTx/>
              <a:buFont typeface="System Font Regular"/>
              <a:buChar char="・"/>
              <a:tabLst/>
              <a:defRPr/>
            </a:pPr>
            <a:r>
              <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learn more, go to </a:t>
            </a:r>
            <a:r>
              <a:rPr kumimoji="0" lang="nn-NO"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hlinkClick r:id="rId10"/>
              </a:rPr>
              <a:t>Extend Microsoft Microsoft 365 Copilot | Microsoft Learn</a:t>
            </a:r>
            <a:endParaRPr kumimoji="0" lang="en-US" sz="11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93809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13265">
                <p:cTn id="12" fill="hold" display="0">
                  <p:stCondLst>
                    <p:cond delay="indefinite"/>
                  </p:stCondLst>
                </p:cTn>
                <p:tgtEl>
                  <p:spTgt spid="11"/>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C0B03-293B-0BD6-FB3A-C5EACAD39702}"/>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2844785C-7F1C-AC7B-AAD7-0B64D9A1199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14136" y="1300648"/>
            <a:ext cx="4077008" cy="2293317"/>
          </a:xfrm>
          <a:prstGeom prst="roundRect">
            <a:avLst>
              <a:gd name="adj" fmla="val 2430"/>
            </a:avLst>
          </a:prstGeom>
          <a:solidFill>
            <a:schemeClr val="bg1"/>
          </a:solidFill>
          <a:ln>
            <a:solidFill>
              <a:schemeClr val="bg1">
                <a:lumMod val="75000"/>
              </a:schemeClr>
            </a:solidFill>
          </a:ln>
          <a:effectLst/>
        </p:spPr>
      </p:pic>
      <p:sp>
        <p:nvSpPr>
          <p:cNvPr id="5" name="Rounded Rectangle 1">
            <a:extLst>
              <a:ext uri="{FF2B5EF4-FFF2-40B4-BE49-F238E27FC236}">
                <a16:creationId xmlns:a16="http://schemas.microsoft.com/office/drawing/2014/main" id="{F99D51E6-B275-6740-4575-A0258F1189F0}"/>
              </a:ext>
              <a:ext uri="{C183D7F6-B498-43B3-948B-1728B52AA6E4}">
                <adec:decorative xmlns:adec="http://schemas.microsoft.com/office/drawing/2017/decorative" val="1"/>
              </a:ext>
            </a:extLst>
          </p:cNvPr>
          <p:cNvSpPr/>
          <p:nvPr/>
        </p:nvSpPr>
        <p:spPr bwMode="auto">
          <a:xfrm>
            <a:off x="495298" y="4759820"/>
            <a:ext cx="6546633" cy="1595582"/>
          </a:xfrm>
          <a:prstGeom prst="roundRect">
            <a:avLst>
              <a:gd name="adj" fmla="val 9239"/>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The latest workshop materials are published on GitHub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3"/>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3"/>
              </a:rPr>
              <a:t>CopilotStudioWorkshop</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 the learning path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4"/>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4"/>
              </a:rPr>
              <a:t>CopilotStudioTraining</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Sign up and attend Copilot Studio in a day events at </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hlinkClick r:id="rId5"/>
              </a:rPr>
              <a:t>aka.ms/</a:t>
            </a:r>
            <a:r>
              <a:rPr kumimoji="0" lang="en-US" sz="12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hlinkClick r:id="rId5"/>
              </a:rPr>
              <a:t>CopilotStudioInADay</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Check for latest content on </a:t>
            </a:r>
            <a:r>
              <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hlinkClick r:id="rId6">
                  <a:extLst>
                    <a:ext uri="{A12FA001-AC4F-418D-AE19-62706E023703}">
                      <ahyp:hlinkClr xmlns:ahyp="http://schemas.microsoft.com/office/drawing/2018/hyperlinkcolor" val="tx"/>
                    </a:ext>
                  </a:extLst>
                </a:hlinkClick>
              </a:rPr>
              <a:t>Microsoft Power Platform Partner Hub</a:t>
            </a:r>
            <a:endParaRPr kumimoji="0" lang="en-US" sz="1200" b="0"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endParaRPr>
          </a:p>
        </p:txBody>
      </p:sp>
      <p:sp>
        <p:nvSpPr>
          <p:cNvPr id="20" name="Title 19">
            <a:extLst>
              <a:ext uri="{FF2B5EF4-FFF2-40B4-BE49-F238E27FC236}">
                <a16:creationId xmlns:a16="http://schemas.microsoft.com/office/drawing/2014/main" id="{6BEB4F3F-1278-C304-2933-F80C20B488D2}"/>
              </a:ext>
            </a:extLst>
          </p:cNvPr>
          <p:cNvSpPr>
            <a:spLocks noGrp="1"/>
          </p:cNvSpPr>
          <p:nvPr>
            <p:ph type="title"/>
          </p:nvPr>
        </p:nvSpPr>
        <p:spPr/>
        <p:txBody>
          <a:bodyPr/>
          <a:lstStyle/>
          <a:p>
            <a:r>
              <a:rPr lang="en-US" sz="3600" dirty="0"/>
              <a:t>Copilot Studio in a Day</a:t>
            </a:r>
          </a:p>
        </p:txBody>
      </p:sp>
      <p:grpSp>
        <p:nvGrpSpPr>
          <p:cNvPr id="14" name="Group 13">
            <a:extLst>
              <a:ext uri="{FF2B5EF4-FFF2-40B4-BE49-F238E27FC236}">
                <a16:creationId xmlns:a16="http://schemas.microsoft.com/office/drawing/2014/main" id="{84D9FFD4-CED7-EABC-89C7-FD22C3B03861}"/>
              </a:ext>
              <a:ext uri="{C183D7F6-B498-43B3-948B-1728B52AA6E4}">
                <adec:decorative xmlns:adec="http://schemas.microsoft.com/office/drawing/2017/decorative" val="1"/>
              </a:ext>
            </a:extLst>
          </p:cNvPr>
          <p:cNvGrpSpPr/>
          <p:nvPr/>
        </p:nvGrpSpPr>
        <p:grpSpPr>
          <a:xfrm>
            <a:off x="6087666" y="4119223"/>
            <a:ext cx="748996" cy="748996"/>
            <a:chOff x="5172928" y="4167694"/>
            <a:chExt cx="748996" cy="748996"/>
          </a:xfrm>
        </p:grpSpPr>
        <p:sp>
          <p:nvSpPr>
            <p:cNvPr id="12" name="Oval 1091_1">
              <a:extLst>
                <a:ext uri="{FF2B5EF4-FFF2-40B4-BE49-F238E27FC236}">
                  <a16:creationId xmlns:a16="http://schemas.microsoft.com/office/drawing/2014/main" id="{3E5876A4-1F1A-BABB-7E04-4D029FDEA9F8}"/>
                </a:ext>
              </a:extLst>
            </p:cNvPr>
            <p:cNvSpPr/>
            <p:nvPr/>
          </p:nvSpPr>
          <p:spPr bwMode="auto">
            <a:xfrm>
              <a:off x="5172928" y="4167694"/>
              <a:ext cx="748996" cy="748996"/>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728EAC57-356F-AA04-4427-F7DB3437FCEA}"/>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7" name="Text Placeholder 15">
            <a:extLst>
              <a:ext uri="{FF2B5EF4-FFF2-40B4-BE49-F238E27FC236}">
                <a16:creationId xmlns:a16="http://schemas.microsoft.com/office/drawing/2014/main" id="{CB83146F-F83C-A87D-80F5-BD06AD100C15}"/>
              </a:ext>
            </a:extLst>
          </p:cNvPr>
          <p:cNvSpPr txBox="1">
            <a:spLocks/>
          </p:cNvSpPr>
          <p:nvPr/>
        </p:nvSpPr>
        <p:spPr>
          <a:xfrm>
            <a:off x="588261" y="1600275"/>
            <a:ext cx="5954779" cy="3092930"/>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½ day to 1 (one)-day hands-on workshop for subject matter experts and business users, covering the breadth of Microsoft Copilot Studio.</a:t>
            </a:r>
          </a:p>
          <a:p>
            <a:pPr marL="11113"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Segoe UI Semibold"/>
                <a:ea typeface="+mn-ea"/>
                <a:cs typeface="Segoe UI" panose="020B0502040204020203" pitchFamily="34" charset="0"/>
              </a:rPr>
              <a:t>The goal is for customers to:</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Have enough experience with the product to be able to understand the value and features currently in preview and how they could begin to use it</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Understand how Copilot Studio differentiates from the competition and become Copilot Studio advocates in their organization</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Know what the next steps are to learn more about Copilot Studio and become part of the community</a:t>
            </a:r>
          </a:p>
          <a:p>
            <a:pPr marL="225425" marR="0" lvl="1" indent="-214313" algn="l" defTabSz="914400" rtl="0" eaLnBrk="1" fontAlgn="auto" latinLnBrk="0" hangingPunct="1">
              <a:lnSpc>
                <a:spcPct val="90000"/>
              </a:lnSpc>
              <a:spcBef>
                <a:spcPts val="1000"/>
              </a:spcBef>
              <a:spcAft>
                <a:spcPts val="0"/>
              </a:spcAft>
              <a:buClrTx/>
              <a:buSzTx/>
              <a:buFont typeface="System Font Regular"/>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To develop your own </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7"/>
              </a:rPr>
              <a:t>agents</a:t>
            </a: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for high-value scenarios</a:t>
            </a: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3" name="Picture 2" descr="Instructions to scan the QR code or visit the aka.ms/CopilotStudioWorkshop to download and unzip the lab files locally, then use the provided credentials to log into aka.ms/CopilotStudioStart to join the workshop.">
            <a:extLst>
              <a:ext uri="{FF2B5EF4-FFF2-40B4-BE49-F238E27FC236}">
                <a16:creationId xmlns:a16="http://schemas.microsoft.com/office/drawing/2014/main" id="{ECC1ED58-5A27-9945-4941-12D6F5B8D44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14136" y="3771623"/>
            <a:ext cx="4077008" cy="2293317"/>
          </a:xfrm>
          <a:prstGeom prst="roundRect">
            <a:avLst>
              <a:gd name="adj" fmla="val 2430"/>
            </a:avLst>
          </a:prstGeom>
          <a:solidFill>
            <a:schemeClr val="bg1"/>
          </a:solidFill>
          <a:ln>
            <a:solidFill>
              <a:schemeClr val="bg1">
                <a:lumMod val="75000"/>
              </a:schemeClr>
            </a:solidFill>
          </a:ln>
          <a:effectLst/>
        </p:spPr>
      </p:pic>
    </p:spTree>
    <p:extLst>
      <p:ext uri="{BB962C8B-B14F-4D97-AF65-F5344CB8AC3E}">
        <p14:creationId xmlns:p14="http://schemas.microsoft.com/office/powerpoint/2010/main" val="89383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99552-5C6C-02A3-2FAE-BEA68B1FF70D}"/>
              </a:ext>
            </a:extLst>
          </p:cNvPr>
          <p:cNvSpPr>
            <a:spLocks noGrp="1"/>
          </p:cNvSpPr>
          <p:nvPr>
            <p:ph type="title"/>
          </p:nvPr>
        </p:nvSpPr>
        <p:spPr>
          <a:xfrm>
            <a:off x="588262" y="2875002"/>
            <a:ext cx="3625930" cy="1107996"/>
          </a:xfrm>
        </p:spPr>
        <p:txBody>
          <a:bodyPr anchor="ctr"/>
          <a:lstStyle/>
          <a:p>
            <a:r>
              <a:rPr lang="en-US"/>
              <a:t>Next steps &amp; resources</a:t>
            </a:r>
          </a:p>
        </p:txBody>
      </p:sp>
      <p:sp useBgFill="1">
        <p:nvSpPr>
          <p:cNvPr id="4" name="Rounded Rectangle 1">
            <a:extLst>
              <a:ext uri="{FF2B5EF4-FFF2-40B4-BE49-F238E27FC236}">
                <a16:creationId xmlns:a16="http://schemas.microsoft.com/office/drawing/2014/main" id="{D293FB64-F3D1-0F67-0674-FAF7649E8A9C}"/>
              </a:ext>
              <a:ext uri="{C183D7F6-B498-43B3-948B-1728B52AA6E4}">
                <adec:decorative xmlns:adec="http://schemas.microsoft.com/office/drawing/2017/decorative" val="1"/>
              </a:ext>
            </a:extLst>
          </p:cNvPr>
          <p:cNvSpPr/>
          <p:nvPr/>
        </p:nvSpPr>
        <p:spPr bwMode="auto">
          <a:xfrm>
            <a:off x="4306956" y="543339"/>
            <a:ext cx="7306291" cy="5669325"/>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3" name="Content Placeholder 2">
            <a:extLst>
              <a:ext uri="{FF2B5EF4-FFF2-40B4-BE49-F238E27FC236}">
                <a16:creationId xmlns:a16="http://schemas.microsoft.com/office/drawing/2014/main" id="{28AC1745-918F-5083-69CD-929209CE5F82}"/>
              </a:ext>
            </a:extLst>
          </p:cNvPr>
          <p:cNvSpPr txBox="1">
            <a:spLocks/>
          </p:cNvSpPr>
          <p:nvPr/>
        </p:nvSpPr>
        <p:spPr>
          <a:xfrm>
            <a:off x="4876799" y="1208176"/>
            <a:ext cx="6215269" cy="4339650"/>
          </a:xfrm>
          <a:prstGeom prst="rect">
            <a:avLst/>
          </a:prstGeom>
        </p:spPr>
        <p:txBody>
          <a:bodyPr lIns="0" rIns="0">
            <a:no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2"/>
              </a:rPr>
              <a:t>requirements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for Microsoft 365 Copilot</a:t>
            </a:r>
            <a:endParaRPr kumimoji="0" lang="en-US" sz="1400" b="1"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the blog series on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3"/>
              </a:rPr>
              <a:t>What’s new in Copilot</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keep up to date on the latest news</a:t>
            </a: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benefits of using Monthly Enterprise Channel in this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4"/>
              </a:rPr>
              <a:t>Forrester study</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Pct val="90000"/>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Read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5"/>
              </a:rPr>
              <a:t>change update channels</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guide for directions on managing update channels across multiple technologies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Learn more about the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6"/>
              </a:rPr>
              <a:t>Microsoft 365 Apps admin center</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and the features available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7"/>
              </a:rPr>
              <a:t>Cloud Update</a:t>
            </a:r>
            <a:endPar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endParaRP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Follow our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8"/>
              </a:rPr>
              <a:t>guide for Cloud Update</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 to get started</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Watch these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9"/>
              </a:rPr>
              <a:t>short tutorial videos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about the latest features in Cloud Update</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Check out our other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0"/>
              </a:rPr>
              <a:t>deployment and servicing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videos for Microsoft 365 Apps</a:t>
            </a:r>
          </a:p>
          <a:p>
            <a:pPr marL="137160" marR="0" lvl="0" indent="-137160" algn="l" defTabSz="951304" rtl="0" eaLnBrk="1" fontAlgn="auto" latinLnBrk="0" hangingPunct="1">
              <a:lnSpc>
                <a:spcPct val="100000"/>
              </a:lnSpc>
              <a:spcBef>
                <a:spcPts val="0"/>
              </a:spcBef>
              <a:spcAft>
                <a:spcPts val="1200"/>
              </a:spcAft>
              <a:buClrTx/>
              <a:buSzTx/>
              <a:buFont typeface="System Font Regular"/>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Work with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hlinkClick r:id="rId11" tooltip="http://aka.ms/appassure"/>
              </a:rPr>
              <a:t>App Assure </a:t>
            </a:r>
            <a:r>
              <a:rPr kumimoji="0" lang="en-US" sz="14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to unblock your app compatibility issues</a:t>
            </a:r>
          </a:p>
        </p:txBody>
      </p:sp>
    </p:spTree>
    <p:extLst>
      <p:ext uri="{BB962C8B-B14F-4D97-AF65-F5344CB8AC3E}">
        <p14:creationId xmlns:p14="http://schemas.microsoft.com/office/powerpoint/2010/main" val="468220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
            <a:extLst>
              <a:ext uri="{FF2B5EF4-FFF2-40B4-BE49-F238E27FC236}">
                <a16:creationId xmlns:a16="http://schemas.microsoft.com/office/drawing/2014/main" id="{40349E76-1BDE-32AD-7CA6-CBA2C4BFCEBC}"/>
              </a:ext>
              <a:ext uri="{C183D7F6-B498-43B3-948B-1728B52AA6E4}">
                <adec:decorative xmlns:adec="http://schemas.microsoft.com/office/drawing/2017/decorative" val="1"/>
              </a:ext>
            </a:extLst>
          </p:cNvPr>
          <p:cNvSpPr/>
          <p:nvPr/>
        </p:nvSpPr>
        <p:spPr bwMode="auto">
          <a:xfrm>
            <a:off x="604814" y="601059"/>
            <a:ext cx="10982373" cy="563377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Title 4">
            <a:extLst>
              <a:ext uri="{FF2B5EF4-FFF2-40B4-BE49-F238E27FC236}">
                <a16:creationId xmlns:a16="http://schemas.microsoft.com/office/drawing/2014/main" id="{A951CC78-F483-E6E8-FB55-7EEA8EBD0B46}"/>
              </a:ext>
            </a:extLst>
          </p:cNvPr>
          <p:cNvSpPr txBox="1">
            <a:spLocks noGrp="1"/>
          </p:cNvSpPr>
          <p:nvPr>
            <p:ph type="title" idx="4294967295"/>
          </p:nvPr>
        </p:nvSpPr>
        <p:spPr>
          <a:xfrm>
            <a:off x="1224211" y="2063728"/>
            <a:ext cx="4299201" cy="27084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4400" b="0"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Microsoft investments to </a:t>
            </a:r>
            <a:r>
              <a:rPr kumimoji="0" lang="en-CA" sz="4400" b="1" i="0" u="none" strike="noStrike" kern="1200" cap="none" spc="0" normalizeH="0" baseline="0" noProof="0">
                <a:ln w="3175">
                  <a:noFill/>
                </a:ln>
                <a:solidFill>
                  <a:schemeClr val="tx1"/>
                </a:solidFill>
                <a:effectLst/>
                <a:uLnTx/>
                <a:uFillTx/>
                <a:latin typeface="+mj-lt"/>
                <a:ea typeface="+mn-ea"/>
                <a:cs typeface="Segoe UI Semibold" panose="020B0502040204020203" pitchFamily="34" charset="0"/>
              </a:rPr>
              <a:t>accelerate your time to value</a:t>
            </a:r>
          </a:p>
        </p:txBody>
      </p:sp>
      <p:sp>
        <p:nvSpPr>
          <p:cNvPr id="14" name="Text Placeholder 2">
            <a:extLst>
              <a:ext uri="{FF2B5EF4-FFF2-40B4-BE49-F238E27FC236}">
                <a16:creationId xmlns:a16="http://schemas.microsoft.com/office/drawing/2014/main" id="{0F5FFB8E-ABFB-4D72-830F-3D2FD143AA0F}"/>
              </a:ext>
            </a:extLst>
          </p:cNvPr>
          <p:cNvSpPr txBox="1">
            <a:spLocks/>
          </p:cNvSpPr>
          <p:nvPr/>
        </p:nvSpPr>
        <p:spPr>
          <a:xfrm>
            <a:off x="6030831" y="1456051"/>
            <a:ext cx="5095877"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Customers that buy more than 150 Copilot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seats are eligible for Microsoft co-investment in </a:t>
            </a:r>
            <a:r>
              <a:rPr lang="en-US" sz="1800" kern="0">
                <a:solidFill>
                  <a:srgbClr val="0078D4"/>
                </a:solidFill>
                <a:latin typeface="Segoe UI Semibold"/>
                <a:ea typeface="Segoe UI" pitchFamily="34" charset="0"/>
                <a:cs typeface="Segoe UI Semibold"/>
                <a:hlinkClick r:id="rId2">
                  <a:extLst>
                    <a:ext uri="{A12FA001-AC4F-418D-AE19-62706E023703}">
                      <ahyp:hlinkClr xmlns:ahyp="http://schemas.microsoft.com/office/drawing/2018/hyperlinkcolor" val="tx"/>
                    </a:ext>
                  </a:extLst>
                </a:hlinkClick>
              </a:rPr>
              <a:t>partner deployment and adoption services</a:t>
            </a:r>
            <a:r>
              <a:rPr lang="en-US" sz="1800" kern="0">
                <a:solidFill>
                  <a:srgbClr val="0078D4"/>
                </a:solidFill>
                <a:latin typeface="Segoe UI Semibold"/>
                <a:ea typeface="Segoe UI" pitchFamily="34" charset="0"/>
                <a:cs typeface="Segoe UI Semibold"/>
              </a:rPr>
              <a:t> </a:t>
            </a:r>
            <a:r>
              <a:rPr kumimoji="0" lang="en-US" sz="1800" b="0" i="0" u="none" strike="noStrike" kern="1200" cap="none" spc="0" normalizeH="0" baseline="0" noProof="0">
                <a:ln>
                  <a:noFill/>
                </a:ln>
                <a:solidFill>
                  <a:srgbClr val="000000"/>
                </a:solidFill>
                <a:effectLst/>
                <a:uLnTx/>
                <a:uFillTx/>
                <a:latin typeface="Segoe UI"/>
                <a:ea typeface="+mn-ea"/>
                <a:cs typeface="+mn-cs"/>
              </a:rPr>
              <a:t>through eligible Microsoft Partners.</a:t>
            </a:r>
          </a:p>
        </p:txBody>
      </p:sp>
      <p:sp>
        <p:nvSpPr>
          <p:cNvPr id="16" name="Text Placeholder 2">
            <a:extLst>
              <a:ext uri="{FF2B5EF4-FFF2-40B4-BE49-F238E27FC236}">
                <a16:creationId xmlns:a16="http://schemas.microsoft.com/office/drawing/2014/main" id="{9CB3A99D-182D-F523-C296-0FBFB60A4EC5}"/>
              </a:ext>
            </a:extLst>
          </p:cNvPr>
          <p:cNvSpPr txBox="1">
            <a:spLocks/>
          </p:cNvSpPr>
          <p:nvPr/>
        </p:nvSpPr>
        <p:spPr>
          <a:xfrm>
            <a:off x="6030831" y="3623603"/>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Eligible customers can request technical and deployment assistance from </a:t>
            </a:r>
            <a:r>
              <a:rPr lang="en-US" sz="1800" kern="0">
                <a:solidFill>
                  <a:srgbClr val="0078D4"/>
                </a:solidFill>
                <a:latin typeface="Segoe UI Semibold"/>
                <a:ea typeface="Segoe UI" pitchFamily="34" charset="0"/>
                <a:cs typeface="Segoe UI Semibold"/>
                <a:hlinkClick r:id="rId3">
                  <a:extLst>
                    <a:ext uri="{A12FA001-AC4F-418D-AE19-62706E023703}">
                      <ahyp:hlinkClr xmlns:ahyp="http://schemas.microsoft.com/office/drawing/2018/hyperlinkcolor" val="tx"/>
                    </a:ext>
                  </a:extLst>
                </a:hlinkClick>
              </a:rPr>
              <a:t>Microsoft FastTrack</a:t>
            </a:r>
            <a:r>
              <a:rPr kumimoji="0" lang="en-US" sz="1800" b="0" i="0" u="none" strike="noStrike" kern="1200" cap="none" spc="0" normalizeH="0" baseline="0" noProof="0">
                <a:ln>
                  <a:noFill/>
                </a:ln>
                <a:solidFill>
                  <a:srgbClr val="0078D4"/>
                </a:solidFill>
                <a:effectLst/>
                <a:uLnTx/>
                <a:uFillTx/>
                <a:latin typeface="Segoe UI"/>
                <a:ea typeface="+mn-ea"/>
                <a:cs typeface="+mn-cs"/>
              </a:rPr>
              <a:t>.</a:t>
            </a:r>
          </a:p>
        </p:txBody>
      </p:sp>
      <p:sp>
        <p:nvSpPr>
          <p:cNvPr id="17" name="Text Placeholder 2">
            <a:extLst>
              <a:ext uri="{FF2B5EF4-FFF2-40B4-BE49-F238E27FC236}">
                <a16:creationId xmlns:a16="http://schemas.microsoft.com/office/drawing/2014/main" id="{C79F4422-51B8-7427-C25D-C8DF5F283BEC}"/>
              </a:ext>
            </a:extLst>
          </p:cNvPr>
          <p:cNvSpPr txBox="1">
            <a:spLocks/>
          </p:cNvSpPr>
          <p:nvPr/>
        </p:nvSpPr>
        <p:spPr>
          <a:xfrm>
            <a:off x="6030831" y="5270167"/>
            <a:ext cx="5095877" cy="5539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Get started on your Copilot journey with </a:t>
            </a:r>
            <a:br>
              <a:rPr kumimoji="0" lang="en-US" sz="1800" b="0" i="0" u="none" strike="noStrike" kern="1200" cap="none" spc="0" normalizeH="0" baseline="0" noProof="0">
                <a:ln>
                  <a:noFill/>
                </a:ln>
                <a:solidFill>
                  <a:srgbClr val="000000"/>
                </a:solidFill>
                <a:effectLst/>
                <a:uLnTx/>
                <a:uFillTx/>
                <a:latin typeface="Segoe UI"/>
                <a:ea typeface="+mn-ea"/>
                <a:cs typeface="+mn-cs"/>
              </a:rPr>
            </a:br>
            <a:r>
              <a:rPr kumimoji="0" lang="en-US" sz="1800" b="0" i="0" u="none" strike="noStrike" kern="1200" cap="none" spc="0" normalizeH="0" baseline="0" noProof="0">
                <a:ln>
                  <a:noFill/>
                </a:ln>
                <a:solidFill>
                  <a:srgbClr val="000000"/>
                </a:solidFill>
                <a:effectLst/>
                <a:uLnTx/>
                <a:uFillTx/>
                <a:latin typeface="Segoe UI"/>
                <a:ea typeface="+mn-ea"/>
                <a:cs typeface="+mn-cs"/>
              </a:rPr>
              <a:t>expert-led services through </a:t>
            </a:r>
            <a:r>
              <a:rPr lang="en-US" sz="1800" kern="0">
                <a:solidFill>
                  <a:srgbClr val="0078D4"/>
                </a:solidFill>
                <a:latin typeface="Segoe UI Semibold"/>
                <a:ea typeface="Segoe UI" pitchFamily="34" charset="0"/>
                <a:cs typeface="Segoe UI Semibold"/>
                <a:hlinkClick r:id="rId4">
                  <a:extLst>
                    <a:ext uri="{A12FA001-AC4F-418D-AE19-62706E023703}">
                      <ahyp:hlinkClr xmlns:ahyp="http://schemas.microsoft.com/office/drawing/2018/hyperlinkcolor" val="tx"/>
                    </a:ext>
                  </a:extLst>
                </a:hlinkClick>
              </a:rPr>
              <a:t>Microsoft Unified</a:t>
            </a:r>
            <a:r>
              <a:rPr kumimoji="0" lang="en-US" sz="1800" b="0" i="0" u="none" strike="noStrike" kern="1200" cap="none" spc="0" normalizeH="0" baseline="0" noProof="0">
                <a:ln>
                  <a:noFill/>
                </a:ln>
                <a:solidFill>
                  <a:srgbClr val="000000"/>
                </a:solidFill>
                <a:effectLst/>
                <a:uLnTx/>
                <a:uFillTx/>
                <a:latin typeface="Segoe UI"/>
                <a:ea typeface="+mn-ea"/>
                <a:cs typeface="+mn-cs"/>
              </a:rPr>
              <a:t>.</a:t>
            </a:r>
          </a:p>
        </p:txBody>
      </p:sp>
      <p:sp>
        <p:nvSpPr>
          <p:cNvPr id="18" name="Graphic 2">
            <a:extLst>
              <a:ext uri="{FF2B5EF4-FFF2-40B4-BE49-F238E27FC236}">
                <a16:creationId xmlns:a16="http://schemas.microsoft.com/office/drawing/2014/main" id="{C02CE47C-FF11-5175-E3B3-149EFE657D29}"/>
              </a:ext>
              <a:ext uri="{C183D7F6-B498-43B3-948B-1728B52AA6E4}">
                <adec:decorative xmlns:adec="http://schemas.microsoft.com/office/drawing/2017/decorative" val="1"/>
              </a:ext>
            </a:extLst>
          </p:cNvPr>
          <p:cNvSpPr/>
          <p:nvPr/>
        </p:nvSpPr>
        <p:spPr>
          <a:xfrm>
            <a:off x="6077860" y="952750"/>
            <a:ext cx="312557" cy="390630"/>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Graphic 5">
            <a:extLst>
              <a:ext uri="{FF2B5EF4-FFF2-40B4-BE49-F238E27FC236}">
                <a16:creationId xmlns:a16="http://schemas.microsoft.com/office/drawing/2014/main" id="{F75B73AC-46DD-E2D9-28FD-55110D0F8740}"/>
              </a:ext>
              <a:ext uri="{C183D7F6-B498-43B3-948B-1728B52AA6E4}">
                <adec:decorative xmlns:adec="http://schemas.microsoft.com/office/drawing/2017/decorative" val="1"/>
              </a:ext>
            </a:extLst>
          </p:cNvPr>
          <p:cNvSpPr/>
          <p:nvPr/>
        </p:nvSpPr>
        <p:spPr>
          <a:xfrm>
            <a:off x="6030831" y="3108065"/>
            <a:ext cx="406614" cy="40286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Graphic 6">
            <a:extLst>
              <a:ext uri="{FF2B5EF4-FFF2-40B4-BE49-F238E27FC236}">
                <a16:creationId xmlns:a16="http://schemas.microsoft.com/office/drawing/2014/main" id="{18EC4805-1AD7-A888-1CEE-EBC616FB7EFC}"/>
              </a:ext>
              <a:ext uri="{C183D7F6-B498-43B3-948B-1728B52AA6E4}">
                <adec:decorative xmlns:adec="http://schemas.microsoft.com/office/drawing/2017/decorative" val="1"/>
              </a:ext>
            </a:extLst>
          </p:cNvPr>
          <p:cNvSpPr/>
          <p:nvPr/>
        </p:nvSpPr>
        <p:spPr>
          <a:xfrm>
            <a:off x="6038790" y="4766802"/>
            <a:ext cx="390696" cy="39069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21" name="Straight Connector 20">
            <a:extLst>
              <a:ext uri="{FF2B5EF4-FFF2-40B4-BE49-F238E27FC236}">
                <a16:creationId xmlns:a16="http://schemas.microsoft.com/office/drawing/2014/main" id="{BF233DBD-CFDA-6C83-2E2A-51A2D9C57041}"/>
              </a:ext>
              <a:ext uri="{C183D7F6-B498-43B3-948B-1728B52AA6E4}">
                <adec:decorative xmlns:adec="http://schemas.microsoft.com/office/drawing/2017/decorative" val="1"/>
              </a:ext>
            </a:extLst>
          </p:cNvPr>
          <p:cNvCxnSpPr>
            <a:cxnSpLocks/>
          </p:cNvCxnSpPr>
          <p:nvPr/>
        </p:nvCxnSpPr>
        <p:spPr>
          <a:xfrm>
            <a:off x="5570351" y="601059"/>
            <a:ext cx="0" cy="5633772"/>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00C425B-4AAC-F5AB-3D26-2C2F01ECF098}"/>
              </a:ext>
              <a:ext uri="{C183D7F6-B498-43B3-948B-1728B52AA6E4}">
                <adec:decorative xmlns:adec="http://schemas.microsoft.com/office/drawing/2017/decorative" val="1"/>
              </a:ext>
            </a:extLst>
          </p:cNvPr>
          <p:cNvCxnSpPr>
            <a:cxnSpLocks/>
          </p:cNvCxnSpPr>
          <p:nvPr/>
        </p:nvCxnSpPr>
        <p:spPr>
          <a:xfrm rot="5400000">
            <a:off x="8578764" y="-210622"/>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F2C1E3-0802-10FF-6D70-95030B837303}"/>
              </a:ext>
              <a:ext uri="{C183D7F6-B498-43B3-948B-1728B52AA6E4}">
                <adec:decorative xmlns:adec="http://schemas.microsoft.com/office/drawing/2017/decorative" val="1"/>
              </a:ext>
            </a:extLst>
          </p:cNvPr>
          <p:cNvCxnSpPr>
            <a:cxnSpLocks/>
          </p:cNvCxnSpPr>
          <p:nvPr/>
        </p:nvCxnSpPr>
        <p:spPr>
          <a:xfrm rot="5400000">
            <a:off x="8578764" y="1480060"/>
            <a:ext cx="0" cy="6016827"/>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71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0"/>
                                  </p:stCondLst>
                                  <p:childTnLst>
                                    <p:animMotion origin="layout" path="M 3.54167E-6 -7.40741E-7 L 3.54167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0"/>
                                  </p:stCondLst>
                                  <p:childTnLst>
                                    <p:animMotion origin="layout" path="M 3.54167E-6 -7.40741E-7 L 3.54167E-6 0.03542 " pathEditMode="relative" rAng="0" ptsTypes="AA">
                                      <p:cBhvr>
                                        <p:cTn id="14"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ounded Rectangle 1">
            <a:extLst>
              <a:ext uri="{FF2B5EF4-FFF2-40B4-BE49-F238E27FC236}">
                <a16:creationId xmlns:a16="http://schemas.microsoft.com/office/drawing/2014/main" id="{8A2180B5-C07B-077C-E526-88BC71D975D3}"/>
              </a:ext>
              <a:ext uri="{C183D7F6-B498-43B3-948B-1728B52AA6E4}">
                <adec:decorative xmlns:adec="http://schemas.microsoft.com/office/drawing/2017/decorative" val="1"/>
              </a:ext>
            </a:extLst>
          </p:cNvPr>
          <p:cNvSpPr/>
          <p:nvPr/>
        </p:nvSpPr>
        <p:spPr bwMode="auto">
          <a:xfrm>
            <a:off x="579438" y="457200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a:extLst>
              <a:ext uri="{FF2B5EF4-FFF2-40B4-BE49-F238E27FC236}">
                <a16:creationId xmlns:a16="http://schemas.microsoft.com/office/drawing/2014/main" id="{FE97A5A7-804A-200F-4948-5FFFF3CF8027}"/>
              </a:ext>
            </a:extLst>
          </p:cNvPr>
          <p:cNvSpPr>
            <a:spLocks noGrp="1"/>
          </p:cNvSpPr>
          <p:nvPr>
            <p:ph type="title"/>
          </p:nvPr>
        </p:nvSpPr>
        <p:spPr>
          <a:xfrm>
            <a:off x="588261" y="585216"/>
            <a:ext cx="11011601" cy="553998"/>
          </a:xfrm>
        </p:spPr>
        <p:txBody>
          <a:bodyPr>
            <a:noAutofit/>
          </a:bodyPr>
          <a:lstStyle/>
          <a:p>
            <a:r>
              <a:rPr lang="en-US" sz="3600"/>
              <a:t>Copilot resources on Microsoft Adoption</a:t>
            </a:r>
          </a:p>
        </p:txBody>
      </p:sp>
      <p:sp>
        <p:nvSpPr>
          <p:cNvPr id="11" name="TextBox 10">
            <a:extLst>
              <a:ext uri="{FF2B5EF4-FFF2-40B4-BE49-F238E27FC236}">
                <a16:creationId xmlns:a16="http://schemas.microsoft.com/office/drawing/2014/main" id="{D86D3B97-BDDE-D932-C4FF-1B031A91C4D0}"/>
              </a:ext>
            </a:extLst>
          </p:cNvPr>
          <p:cNvSpPr txBox="1"/>
          <p:nvPr/>
        </p:nvSpPr>
        <p:spPr>
          <a:xfrm>
            <a:off x="588261" y="1127114"/>
            <a:ext cx="5959103" cy="461665"/>
          </a:xfrm>
          <a:prstGeom prst="rect">
            <a:avLst/>
          </a:prstGeom>
          <a:noFill/>
        </p:spPr>
        <p:txBody>
          <a:bodyPr wrap="square" lIns="0" rIns="0"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rPr>
              <a:t>One site for all your Copilot needs</a:t>
            </a:r>
          </a:p>
        </p:txBody>
      </p:sp>
      <p:sp>
        <p:nvSpPr>
          <p:cNvPr id="13" name="TextBox 12">
            <a:extLst>
              <a:ext uri="{FF2B5EF4-FFF2-40B4-BE49-F238E27FC236}">
                <a16:creationId xmlns:a16="http://schemas.microsoft.com/office/drawing/2014/main" id="{447A2ED5-A782-7713-64ED-A72B06961D26}"/>
              </a:ext>
            </a:extLst>
          </p:cNvPr>
          <p:cNvSpPr txBox="1"/>
          <p:nvPr/>
        </p:nvSpPr>
        <p:spPr>
          <a:xfrm>
            <a:off x="588261" y="2038345"/>
            <a:ext cx="4965517" cy="2262158"/>
          </a:xfrm>
          <a:prstGeom prst="rect">
            <a:avLst/>
          </a:prstGeom>
          <a:noFill/>
        </p:spPr>
        <p:txBody>
          <a:bodyPr wrap="square" lIns="0" rIns="0">
            <a:spAutoFit/>
          </a:bodyPr>
          <a:lstStyle/>
          <a:p>
            <a:pPr marL="0" marR="0" lvl="0" indent="0" algn="l" defTabSz="914363" rtl="0" eaLnBrk="1" fontAlgn="auto" latinLnBrk="0" hangingPunct="1">
              <a:lnSpc>
                <a:spcPct val="100000"/>
              </a:lnSpc>
              <a:spcBef>
                <a:spcPts val="60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Sans Text"/>
                <a:ea typeface="+mn-ea"/>
                <a:cs typeface="Segoe Sans Text"/>
                <a:hlinkClick r:id="rId3">
                  <a:extLst>
                    <a:ext uri="{A12FA001-AC4F-418D-AE19-62706E023703}">
                      <ahyp:hlinkClr xmlns:ahyp="http://schemas.microsoft.com/office/drawing/2018/hyperlinkcolor" val="tx"/>
                    </a:ext>
                  </a:extLst>
                </a:hlinkClick>
              </a:rPr>
              <a:t>https://adoption.microsoft.com/copilot</a:t>
            </a:r>
            <a:endParaRPr kumimoji="0" lang="en-US" sz="2000" b="0" i="0" u="none" strike="noStrike" kern="1200" cap="none" spc="0" normalizeH="0" baseline="0" noProof="0">
              <a:ln>
                <a:noFill/>
              </a:ln>
              <a:solidFill>
                <a:srgbClr val="0078D4"/>
              </a:solidFill>
              <a:effectLst/>
              <a:uLnTx/>
              <a:uFillTx/>
              <a:latin typeface="SegoeUIVariable"/>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SegoeUIVariable"/>
                <a:ea typeface="+mn-ea"/>
                <a:cs typeface="+mn-cs"/>
              </a:rPr>
              <a:t>Extended links for Small/Medium business, Copilot in Sales, Microsoft Viva, and more</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p:txBody>
      </p:sp>
      <p:pic>
        <p:nvPicPr>
          <p:cNvPr id="7" name="Picture 6" descr="Screenshot of the Copilot Success Kit webpage detailing the resources included in the kit.">
            <a:extLst>
              <a:ext uri="{FF2B5EF4-FFF2-40B4-BE49-F238E27FC236}">
                <a16:creationId xmlns:a16="http://schemas.microsoft.com/office/drawing/2014/main" id="{39BE0945-5101-735A-6C52-D5FF2DF199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11143" y="1588779"/>
            <a:ext cx="3244992" cy="3526146"/>
          </a:xfrm>
          <a:prstGeom prst="roundRect">
            <a:avLst>
              <a:gd name="adj" fmla="val 3022"/>
            </a:avLst>
          </a:prstGeom>
          <a:ln w="3175">
            <a:solidFill>
              <a:schemeClr val="bg1">
                <a:lumMod val="50000"/>
              </a:schemeClr>
            </a:solidFill>
          </a:ln>
        </p:spPr>
      </p:pic>
      <p:grpSp>
        <p:nvGrpSpPr>
          <p:cNvPr id="4" name="Group 3" descr="Screenshot of the Copilot for Microsoft 365 page on Microsoft Adoption.">
            <a:extLst>
              <a:ext uri="{FF2B5EF4-FFF2-40B4-BE49-F238E27FC236}">
                <a16:creationId xmlns:a16="http://schemas.microsoft.com/office/drawing/2014/main" id="{B8CF8D08-F514-C0B6-75DF-D3FCBF10CBE9}"/>
              </a:ext>
            </a:extLst>
          </p:cNvPr>
          <p:cNvGrpSpPr/>
          <p:nvPr/>
        </p:nvGrpSpPr>
        <p:grpSpPr>
          <a:xfrm>
            <a:off x="6968356" y="3585261"/>
            <a:ext cx="4450555" cy="2556551"/>
            <a:chOff x="6400799" y="163680"/>
            <a:chExt cx="5617030" cy="3425169"/>
          </a:xfrm>
          <a:effectLst/>
        </p:grpSpPr>
        <p:pic>
          <p:nvPicPr>
            <p:cNvPr id="5" name="Picture 4">
              <a:extLst>
                <a:ext uri="{FF2B5EF4-FFF2-40B4-BE49-F238E27FC236}">
                  <a16:creationId xmlns:a16="http://schemas.microsoft.com/office/drawing/2014/main" id="{57FF1765-1439-85DE-2D34-F97A04244BB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00800" y="163680"/>
              <a:ext cx="5617029" cy="1864513"/>
            </a:xfrm>
            <a:prstGeom prst="roundRect">
              <a:avLst>
                <a:gd name="adj" fmla="val 3022"/>
              </a:avLst>
            </a:prstGeom>
            <a:ln w="3175">
              <a:solidFill>
                <a:schemeClr val="bg1">
                  <a:lumMod val="50000"/>
                </a:schemeClr>
              </a:solidFill>
            </a:ln>
          </p:spPr>
        </p:pic>
        <p:pic>
          <p:nvPicPr>
            <p:cNvPr id="3" name="Picture 2">
              <a:extLst>
                <a:ext uri="{FF2B5EF4-FFF2-40B4-BE49-F238E27FC236}">
                  <a16:creationId xmlns:a16="http://schemas.microsoft.com/office/drawing/2014/main" id="{574E55CE-A663-DDD2-1F35-D6370E97DE0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0799" y="1966304"/>
              <a:ext cx="5617029" cy="1622545"/>
            </a:xfrm>
            <a:prstGeom prst="roundRect">
              <a:avLst>
                <a:gd name="adj" fmla="val 3022"/>
              </a:avLst>
            </a:prstGeom>
            <a:ln w="3175">
              <a:solidFill>
                <a:schemeClr val="bg1">
                  <a:lumMod val="50000"/>
                </a:schemeClr>
              </a:solidFill>
            </a:ln>
          </p:spPr>
        </p:pic>
      </p:grpSp>
      <p:pic>
        <p:nvPicPr>
          <p:cNvPr id="6" name="Picture 5">
            <a:extLst>
              <a:ext uri="{FF2B5EF4-FFF2-40B4-BE49-F238E27FC236}">
                <a16:creationId xmlns:a16="http://schemas.microsoft.com/office/drawing/2014/main" id="{BCDBAB90-921E-F019-AB26-9E7A5531A32E}"/>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39434" y="4889197"/>
            <a:ext cx="938376" cy="938374"/>
          </a:xfrm>
          <a:prstGeom prst="rect">
            <a:avLst/>
          </a:prstGeom>
        </p:spPr>
      </p:pic>
      <p:sp>
        <p:nvSpPr>
          <p:cNvPr id="8" name="TextBox 7">
            <a:extLst>
              <a:ext uri="{FF2B5EF4-FFF2-40B4-BE49-F238E27FC236}">
                <a16:creationId xmlns:a16="http://schemas.microsoft.com/office/drawing/2014/main" id="{082F9520-5C8D-1AD4-5C65-6EDCB02B3256}"/>
              </a:ext>
            </a:extLst>
          </p:cNvPr>
          <p:cNvSpPr txBox="1"/>
          <p:nvPr/>
        </p:nvSpPr>
        <p:spPr>
          <a:xfrm>
            <a:off x="1861465" y="492482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mn-cs"/>
              </a:rPr>
              <a:t>Take the Class! </a:t>
            </a:r>
          </a:p>
        </p:txBody>
      </p:sp>
      <p:sp>
        <p:nvSpPr>
          <p:cNvPr id="9" name="TextBox 8">
            <a:extLst>
              <a:ext uri="{FF2B5EF4-FFF2-40B4-BE49-F238E27FC236}">
                <a16:creationId xmlns:a16="http://schemas.microsoft.com/office/drawing/2014/main" id="{35CB8478-D16D-3C78-15F4-04CA5545F7B9}"/>
              </a:ext>
            </a:extLst>
          </p:cNvPr>
          <p:cNvSpPr txBox="1"/>
          <p:nvPr/>
        </p:nvSpPr>
        <p:spPr>
          <a:xfrm>
            <a:off x="1861465" y="526872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dirty="0">
                <a:ln>
                  <a:noFill/>
                </a:ln>
                <a:solidFill>
                  <a:srgbClr val="0070C0"/>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dirty="0">
                <a:ln>
                  <a:noFill/>
                </a:ln>
                <a:solidFill>
                  <a:prstClr val="black"/>
                </a:solidFill>
                <a:effectLst/>
                <a:uLnTx/>
                <a:uFillTx/>
                <a:latin typeface="Segoe UI"/>
                <a:ea typeface="+mn-ea"/>
                <a:cs typeface="+mn-cs"/>
              </a:rPr>
              <a:t> available today! </a:t>
            </a:r>
          </a:p>
        </p:txBody>
      </p:sp>
    </p:spTree>
    <p:extLst>
      <p:ext uri="{BB962C8B-B14F-4D97-AF65-F5344CB8AC3E}">
        <p14:creationId xmlns:p14="http://schemas.microsoft.com/office/powerpoint/2010/main" val="321583703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ounded Rectangle 1">
            <a:extLst>
              <a:ext uri="{FF2B5EF4-FFF2-40B4-BE49-F238E27FC236}">
                <a16:creationId xmlns:a16="http://schemas.microsoft.com/office/drawing/2014/main" id="{2D62540A-B09E-6E5F-AC20-6902D7CEA206}"/>
              </a:ext>
              <a:ext uri="{C183D7F6-B498-43B3-948B-1728B52AA6E4}">
                <adec:decorative xmlns:adec="http://schemas.microsoft.com/office/drawing/2017/decorative" val="1"/>
              </a:ext>
            </a:extLst>
          </p:cNvPr>
          <p:cNvSpPr/>
          <p:nvPr/>
        </p:nvSpPr>
        <p:spPr bwMode="auto">
          <a:xfrm>
            <a:off x="6035043" y="1558688"/>
            <a:ext cx="5564820" cy="398574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28" name="Rounded Rectangle 1">
            <a:extLst>
              <a:ext uri="{FF2B5EF4-FFF2-40B4-BE49-F238E27FC236}">
                <a16:creationId xmlns:a16="http://schemas.microsoft.com/office/drawing/2014/main" id="{7F820153-2145-9256-845A-0C73394BD220}"/>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5" name="Title 1">
            <a:extLst>
              <a:ext uri="{FF2B5EF4-FFF2-40B4-BE49-F238E27FC236}">
                <a16:creationId xmlns:a16="http://schemas.microsoft.com/office/drawing/2014/main" id="{073AC8D5-1461-3C69-7B02-F074C8821C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w="3175">
                  <a:noFill/>
                </a:ln>
                <a:solidFill>
                  <a:srgbClr val="0078D4"/>
                </a:solidFill>
                <a:effectLst/>
                <a:uLnTx/>
                <a:uFillTx/>
                <a:latin typeface="Segoe UI Semibold"/>
                <a:ea typeface="+mn-ea"/>
                <a:cs typeface="Segoe UI Semibold" panose="020B0502040204020203" pitchFamily="34" charset="0"/>
              </a:rPr>
              <a:t>Microsoft 365 Copilot</a:t>
            </a:r>
          </a:p>
        </p:txBody>
      </p:sp>
      <p:sp>
        <p:nvSpPr>
          <p:cNvPr id="24" name="Title 1">
            <a:extLst>
              <a:ext uri="{FF2B5EF4-FFF2-40B4-BE49-F238E27FC236}">
                <a16:creationId xmlns:a16="http://schemas.microsoft.com/office/drawing/2014/main" id="{54C1F7A4-DBB4-959E-320E-AC7ADE28BD3B}"/>
              </a:ext>
            </a:extLst>
          </p:cNvPr>
          <p:cNvSpPr>
            <a:spLocks noGrp="1"/>
          </p:cNvSpPr>
          <p:nvPr>
            <p:ph type="title"/>
          </p:nvPr>
        </p:nvSpPr>
        <p:spPr/>
        <p:txBody>
          <a:bodyPr/>
          <a:lstStyle/>
          <a:p>
            <a:pPr algn="ctr"/>
            <a:r>
              <a:rPr lang="en-US"/>
              <a:t>Skilling experiences</a:t>
            </a:r>
          </a:p>
        </p:txBody>
      </p:sp>
      <p:sp>
        <p:nvSpPr>
          <p:cNvPr id="6" name="TextBox 5">
            <a:extLst>
              <a:ext uri="{FF2B5EF4-FFF2-40B4-BE49-F238E27FC236}">
                <a16:creationId xmlns:a16="http://schemas.microsoft.com/office/drawing/2014/main" id="{460F6483-EB8A-CC8E-1D6B-425348626F76}"/>
              </a:ext>
            </a:extLst>
          </p:cNvPr>
          <p:cNvSpPr txBox="1"/>
          <p:nvPr/>
        </p:nvSpPr>
        <p:spPr>
          <a:xfrm>
            <a:off x="3524971" y="1789538"/>
            <a:ext cx="1750979" cy="352404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Microsoft </a:t>
            </a:r>
            <a:br>
              <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br>
            <a:r>
              <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kumimoji="0" lang="en-US" sz="1400" b="0"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Centralized location to help with the basics of Copilot learning and upskilling, pulling the best content from available free Microsoft sources</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a:ln>
                  <a:noFill/>
                </a:ln>
                <a:solidFill>
                  <a:prstClr val="black"/>
                </a:solidFill>
                <a:effectLst/>
                <a:uLnTx/>
                <a:uFillTx/>
                <a:latin typeface="Segoe UI"/>
                <a:ea typeface="+mn-ea"/>
                <a:cs typeface="+mn-cs"/>
              </a:rPr>
            </a:br>
            <a:r>
              <a:rPr kumimoji="0" lang="en-US" sz="1100" b="0" i="0" u="none" strike="noStrike" kern="1200" cap="none" spc="0" normalizeH="0" baseline="0" noProof="0">
                <a:ln>
                  <a:noFill/>
                </a:ln>
                <a:solidFill>
                  <a:prstClr val="black"/>
                </a:solidFill>
                <a:effectLst/>
                <a:uLnTx/>
                <a:uFillTx/>
                <a:latin typeface="Segoe UI"/>
                <a:ea typeface="+mn-ea"/>
                <a:cs typeface="+mn-cs"/>
              </a:rPr>
              <a:t>in Teams or webapp</a:t>
            </a:r>
          </a:p>
        </p:txBody>
      </p:sp>
      <p:sp>
        <p:nvSpPr>
          <p:cNvPr id="10" name="TextBox 9">
            <a:extLst>
              <a:ext uri="{FF2B5EF4-FFF2-40B4-BE49-F238E27FC236}">
                <a16:creationId xmlns:a16="http://schemas.microsoft.com/office/drawing/2014/main" id="{E0625864-9F2B-AAB1-7566-9F723F3B22A7}"/>
              </a:ext>
            </a:extLst>
          </p:cNvPr>
          <p:cNvSpPr txBox="1"/>
          <p:nvPr/>
        </p:nvSpPr>
        <p:spPr>
          <a:xfrm>
            <a:off x="8996142" y="1826757"/>
            <a:ext cx="2419947" cy="1292662"/>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Microsoft Learn</a:t>
            </a:r>
            <a:endParaRPr kumimoji="0" lang="en-US" sz="1400" b="0" i="0" u="none" strike="noStrike" kern="1200" cap="none" spc="0" normalizeH="0" baseline="0" noProof="0" dirty="0">
              <a:ln>
                <a:noFill/>
              </a:ln>
              <a:solidFill>
                <a:srgbClr val="0078D4"/>
              </a:solidFill>
              <a:effectLst/>
              <a:uLnTx/>
              <a:uFillTx/>
              <a:latin typeface="Segoe UI Semibold" panose="020B0502040204020203" pitchFamily="34" charset="0"/>
              <a:ea typeface="+mn-ea"/>
              <a:cs typeface="Segoe UI Semibold" panose="020B0502040204020203" pitchFamily="34" charset="0"/>
            </a:endParaRP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Free, on-demand training content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for skill development</a:t>
            </a:r>
          </a:p>
          <a:p>
            <a:pPr marL="112713" marR="0" lvl="0" indent="-112713"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Step-by-step exercises guiding learners through common Copilot prompts and use cases </a:t>
            </a:r>
          </a:p>
        </p:txBody>
      </p:sp>
      <p:pic>
        <p:nvPicPr>
          <p:cNvPr id="7" name="Picture 6">
            <a:extLst>
              <a:ext uri="{FF2B5EF4-FFF2-40B4-BE49-F238E27FC236}">
                <a16:creationId xmlns:a16="http://schemas.microsoft.com/office/drawing/2014/main" id="{8FE81D93-A7A3-D7D7-0528-C30901844D6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791" y="1659957"/>
            <a:ext cx="2679065" cy="3797203"/>
          </a:xfrm>
          <a:prstGeom prst="roundRect">
            <a:avLst>
              <a:gd name="adj" fmla="val 2150"/>
            </a:avLst>
          </a:prstGeom>
          <a:ln w="3175">
            <a:solidFill>
              <a:schemeClr val="bg1">
                <a:lumMod val="50000"/>
              </a:schemeClr>
            </a:solidFill>
          </a:ln>
        </p:spPr>
      </p:pic>
      <p:pic>
        <p:nvPicPr>
          <p:cNvPr id="3" name="Picture 2" descr="Copilot Learning Hub">
            <a:extLst>
              <a:ext uri="{FF2B5EF4-FFF2-40B4-BE49-F238E27FC236}">
                <a16:creationId xmlns:a16="http://schemas.microsoft.com/office/drawing/2014/main" id="{02EFB9B3-F105-9EE1-24E4-C651215B91D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78200" y="1659957"/>
            <a:ext cx="2822732" cy="2870200"/>
          </a:xfrm>
          <a:prstGeom prst="rect">
            <a:avLst/>
          </a:prstGeom>
        </p:spPr>
      </p:pic>
    </p:spTree>
    <p:extLst>
      <p:ext uri="{BB962C8B-B14F-4D97-AF65-F5344CB8AC3E}">
        <p14:creationId xmlns:p14="http://schemas.microsoft.com/office/powerpoint/2010/main" val="405010921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53" name="Title 1">
            <a:extLst>
              <a:ext uri="{FF2B5EF4-FFF2-40B4-BE49-F238E27FC236}">
                <a16:creationId xmlns:a16="http://schemas.microsoft.com/office/drawing/2014/main" id="{AA52225A-5BAF-30D0-8514-BDB8BFDD33EE}"/>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Leadership</a:t>
            </a:r>
          </a:p>
        </p:txBody>
      </p:sp>
      <p:sp>
        <p:nvSpPr>
          <p:cNvPr id="40" name="Title 3">
            <a:extLst>
              <a:ext uri="{FF2B5EF4-FFF2-40B4-BE49-F238E27FC236}">
                <a16:creationId xmlns:a16="http://schemas.microsoft.com/office/drawing/2014/main" id="{A43133C3-261B-DA47-63D2-05389205EF96}"/>
              </a:ext>
            </a:extLst>
          </p:cNvPr>
          <p:cNvSpPr txBox="1">
            <a:spLocks noGrp="1"/>
          </p:cNvSpPr>
          <p:nvPr>
            <p:ph type="title" idx="4294967295"/>
          </p:nvPr>
        </p:nvSpPr>
        <p:spPr>
          <a:xfrm>
            <a:off x="3137551" y="640616"/>
            <a:ext cx="5189732" cy="4985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Segoe UI Semibold"/>
                <a:ea typeface="+mj-ea"/>
                <a:cs typeface="+mj-cs"/>
              </a:rPr>
              <a:t>Copilot Scenario Library</a:t>
            </a:r>
            <a:endParaRPr kumimoji="0" lang="en-US" sz="2800" b="0" i="0" u="none" strike="noStrike" kern="1200" cap="none" spc="0" normalizeH="0" baseline="0" noProof="0" dirty="0">
              <a:ln>
                <a:noFill/>
              </a:ln>
              <a:solidFill>
                <a:srgbClr val="000000"/>
              </a:solidFill>
              <a:effectLst/>
              <a:uLnTx/>
              <a:uFillTx/>
              <a:latin typeface="Segoe UI Semibold"/>
              <a:ea typeface="+mj-ea"/>
              <a:cs typeface="+mj-cs"/>
            </a:endParaRPr>
          </a:p>
        </p:txBody>
      </p:sp>
      <p:sp>
        <p:nvSpPr>
          <p:cNvPr id="11" name="Rounded Rectangle 1">
            <a:extLst>
              <a:ext uri="{FF2B5EF4-FFF2-40B4-BE49-F238E27FC236}">
                <a16:creationId xmlns:a16="http://schemas.microsoft.com/office/drawing/2014/main" id="{9E6C3545-7313-A4ED-CCD4-7DD8DBF2D92A}"/>
              </a:ext>
              <a:ext uri="{C183D7F6-B498-43B3-948B-1728B52AA6E4}">
                <adec:decorative xmlns:adec="http://schemas.microsoft.com/office/drawing/2017/decorative" val="1"/>
              </a:ext>
            </a:extLst>
          </p:cNvPr>
          <p:cNvSpPr/>
          <p:nvPr/>
        </p:nvSpPr>
        <p:spPr bwMode="auto">
          <a:xfrm>
            <a:off x="588962" y="1195922"/>
            <a:ext cx="11010901" cy="3359955"/>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TextBox 11">
            <a:extLst>
              <a:ext uri="{FF2B5EF4-FFF2-40B4-BE49-F238E27FC236}">
                <a16:creationId xmlns:a16="http://schemas.microsoft.com/office/drawing/2014/main" id="{FFBB81AD-7D62-1C37-7514-4E9567FED370}"/>
              </a:ext>
            </a:extLst>
          </p:cNvPr>
          <p:cNvSpPr txBox="1"/>
          <p:nvPr/>
        </p:nvSpPr>
        <p:spPr>
          <a:xfrm>
            <a:off x="1791730" y="1710439"/>
            <a:ext cx="3978875" cy="780598"/>
          </a:xfrm>
          <a:prstGeom prst="rect">
            <a:avLst/>
          </a:prstGeom>
          <a:noFill/>
        </p:spPr>
        <p:txBody>
          <a:bodyPr wrap="square" lIns="0" tIns="0" rIns="0" bIns="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A1A1A"/>
                </a:solidFill>
                <a:effectLst/>
                <a:uLnTx/>
                <a:uFillTx/>
                <a:latin typeface="Segoe UI Semibold"/>
                <a:ea typeface="+mn-ea"/>
                <a:cs typeface="+mn-cs"/>
              </a:rPr>
              <a:t>Copilot brings AI value across </a:t>
            </a:r>
            <a:r>
              <a:rPr kumimoji="0" lang="en-US" sz="2400" b="0" i="0" u="none" strike="noStrike" kern="1200" cap="none" spc="0" normalizeH="0" baseline="0" noProof="0" dirty="0">
                <a:ln>
                  <a:noFill/>
                </a:ln>
                <a:solidFill>
                  <a:srgbClr val="0078D4"/>
                </a:solidFill>
                <a:effectLst/>
                <a:uLnTx/>
                <a:uFillTx/>
                <a:latin typeface="Segoe UI Semibold"/>
                <a:ea typeface="+mn-ea"/>
                <a:cs typeface="+mn-cs"/>
              </a:rPr>
              <a:t>lines of business</a:t>
            </a:r>
          </a:p>
        </p:txBody>
      </p:sp>
      <p:pic>
        <p:nvPicPr>
          <p:cNvPr id="15" name="Picture 2">
            <a:extLst>
              <a:ext uri="{FF2B5EF4-FFF2-40B4-BE49-F238E27FC236}">
                <a16:creationId xmlns:a16="http://schemas.microsoft.com/office/drawing/2014/main" id="{2453EE32-843C-C17A-4206-C781953AABF5}"/>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4771" y="1795792"/>
            <a:ext cx="609893" cy="60989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AF2CB9B-4B68-6B22-5853-0D0401F79865}"/>
              </a:ext>
            </a:extLst>
          </p:cNvPr>
          <p:cNvSpPr txBox="1"/>
          <p:nvPr/>
        </p:nvSpPr>
        <p:spPr>
          <a:xfrm>
            <a:off x="867812" y="3300963"/>
            <a:ext cx="5339648" cy="11541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5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Scenario Library</a:t>
            </a:r>
            <a:r>
              <a:rPr kumimoji="0" lang="en-US" sz="15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 </a:t>
            </a: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identify top use cases and business metrics you would like to improve in that functional area.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Library PPT deck: </a:t>
            </a:r>
            <a:r>
              <a:rPr lang="en-US" sz="1500" b="1">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https://aka.ms/CopilotScenarioLibrarySlides</a:t>
            </a:r>
            <a:endParaRPr lang="en-US" sz="1500" b="1">
              <a:solidFill>
                <a:srgbClr val="0078D4"/>
              </a:solidFill>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cxnSp>
        <p:nvCxnSpPr>
          <p:cNvPr id="24" name="Straight Connector 23">
            <a:extLst>
              <a:ext uri="{FF2B5EF4-FFF2-40B4-BE49-F238E27FC236}">
                <a16:creationId xmlns:a16="http://schemas.microsoft.com/office/drawing/2014/main" id="{9AF3A34B-19A7-D9CD-7EA3-C683818F5B7B}"/>
              </a:ext>
              <a:ext uri="{C183D7F6-B498-43B3-948B-1728B52AA6E4}">
                <adec:decorative xmlns:adec="http://schemas.microsoft.com/office/drawing/2017/decorative" val="1"/>
              </a:ext>
            </a:extLst>
          </p:cNvPr>
          <p:cNvCxnSpPr>
            <a:cxnSpLocks/>
          </p:cNvCxnSpPr>
          <p:nvPr/>
        </p:nvCxnSpPr>
        <p:spPr>
          <a:xfrm flipH="1">
            <a:off x="936171" y="2919391"/>
            <a:ext cx="5268686" cy="0"/>
          </a:xfrm>
          <a:prstGeom prst="line">
            <a:avLst/>
          </a:prstGeom>
          <a:ln w="9525">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25" name="Picture 24" descr="A screenshot of the Copilot Scenario library">
            <a:extLst>
              <a:ext uri="{FF2B5EF4-FFF2-40B4-BE49-F238E27FC236}">
                <a16:creationId xmlns:a16="http://schemas.microsoft.com/office/drawing/2014/main" id="{3DA14C31-E934-7F1B-A080-EA75FFB2D40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84526" y="1311022"/>
            <a:ext cx="4978461" cy="3129754"/>
          </a:xfrm>
          <a:prstGeom prst="roundRect">
            <a:avLst>
              <a:gd name="adj" fmla="val 2150"/>
            </a:avLst>
          </a:prstGeom>
          <a:ln w="3175">
            <a:solidFill>
              <a:schemeClr val="bg1">
                <a:lumMod val="50000"/>
              </a:schemeClr>
            </a:solidFill>
          </a:ln>
        </p:spPr>
      </p:pic>
      <p:sp>
        <p:nvSpPr>
          <p:cNvPr id="28" name="Rounded Rectangle 27">
            <a:extLst>
              <a:ext uri="{FF2B5EF4-FFF2-40B4-BE49-F238E27FC236}">
                <a16:creationId xmlns:a16="http://schemas.microsoft.com/office/drawing/2014/main" id="{6AB76948-6251-9128-7631-CE95EC168695}"/>
              </a:ext>
            </a:extLst>
          </p:cNvPr>
          <p:cNvSpPr/>
          <p:nvPr/>
        </p:nvSpPr>
        <p:spPr>
          <a:xfrm>
            <a:off x="541294"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All roles &amp; execs</a:t>
            </a:r>
          </a:p>
        </p:txBody>
      </p:sp>
      <p:sp>
        <p:nvSpPr>
          <p:cNvPr id="27" name="TextBox 26">
            <a:extLst>
              <a:ext uri="{FF2B5EF4-FFF2-40B4-BE49-F238E27FC236}">
                <a16:creationId xmlns:a16="http://schemas.microsoft.com/office/drawing/2014/main" id="{842AE269-2C23-1903-F3B6-2BD45E6EC3D0}"/>
              </a:ext>
            </a:extLst>
          </p:cNvPr>
          <p:cNvSpPr txBox="1"/>
          <p:nvPr/>
        </p:nvSpPr>
        <p:spPr>
          <a:xfrm>
            <a:off x="541294" y="5269849"/>
            <a:ext cx="1222898"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Improve meetings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Content creation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Manage daily agenda</a:t>
            </a:r>
          </a:p>
        </p:txBody>
      </p:sp>
      <p:sp>
        <p:nvSpPr>
          <p:cNvPr id="30" name="Rounded Rectangle 29">
            <a:extLst>
              <a:ext uri="{FF2B5EF4-FFF2-40B4-BE49-F238E27FC236}">
                <a16:creationId xmlns:a16="http://schemas.microsoft.com/office/drawing/2014/main" id="{2BE2AA90-401B-67B4-F914-223FBE2B1F3C}"/>
              </a:ext>
            </a:extLst>
          </p:cNvPr>
          <p:cNvSpPr/>
          <p:nvPr/>
        </p:nvSpPr>
        <p:spPr>
          <a:xfrm>
            <a:off x="2146865" y="4846193"/>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HR</a:t>
            </a:r>
          </a:p>
        </p:txBody>
      </p:sp>
      <p:sp>
        <p:nvSpPr>
          <p:cNvPr id="31" name="TextBox 30">
            <a:extLst>
              <a:ext uri="{FF2B5EF4-FFF2-40B4-BE49-F238E27FC236}">
                <a16:creationId xmlns:a16="http://schemas.microsoft.com/office/drawing/2014/main" id="{C6E07BC3-AD4E-F2B3-3331-BA9ABA2FB107}"/>
              </a:ext>
            </a:extLst>
          </p:cNvPr>
          <p:cNvSpPr txBox="1"/>
          <p:nvPr/>
        </p:nvSpPr>
        <p:spPr>
          <a:xfrm>
            <a:off x="2146865" y="5274341"/>
            <a:ext cx="1540202"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Cost per hire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Employee turnover</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Compliance risk reduction</a:t>
            </a:r>
          </a:p>
        </p:txBody>
      </p:sp>
      <p:sp>
        <p:nvSpPr>
          <p:cNvPr id="33" name="Rounded Rectangle 32">
            <a:extLst>
              <a:ext uri="{FF2B5EF4-FFF2-40B4-BE49-F238E27FC236}">
                <a16:creationId xmlns:a16="http://schemas.microsoft.com/office/drawing/2014/main" id="{6DDAA196-2C70-3A65-CAD2-23FF158BF751}"/>
              </a:ext>
            </a:extLst>
          </p:cNvPr>
          <p:cNvSpPr/>
          <p:nvPr/>
        </p:nvSpPr>
        <p:spPr>
          <a:xfrm>
            <a:off x="3752436"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Marketing</a:t>
            </a:r>
          </a:p>
        </p:txBody>
      </p:sp>
      <p:sp>
        <p:nvSpPr>
          <p:cNvPr id="34" name="TextBox 33">
            <a:extLst>
              <a:ext uri="{FF2B5EF4-FFF2-40B4-BE49-F238E27FC236}">
                <a16:creationId xmlns:a16="http://schemas.microsoft.com/office/drawing/2014/main" id="{FCE25347-3CF3-B5DB-0903-8F5AE56D9264}"/>
              </a:ext>
            </a:extLst>
          </p:cNvPr>
          <p:cNvSpPr txBox="1"/>
          <p:nvPr/>
        </p:nvSpPr>
        <p:spPr>
          <a:xfrm>
            <a:off x="3752436" y="5274341"/>
            <a:ext cx="1353633"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Leads created</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Brand value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Cost per lead</a:t>
            </a:r>
          </a:p>
        </p:txBody>
      </p:sp>
      <p:sp>
        <p:nvSpPr>
          <p:cNvPr id="37" name="Rounded Rectangle 36">
            <a:extLst>
              <a:ext uri="{FF2B5EF4-FFF2-40B4-BE49-F238E27FC236}">
                <a16:creationId xmlns:a16="http://schemas.microsoft.com/office/drawing/2014/main" id="{E90D53C4-67C9-A9FA-E37F-B4BF478F2A98}"/>
              </a:ext>
            </a:extLst>
          </p:cNvPr>
          <p:cNvSpPr/>
          <p:nvPr/>
        </p:nvSpPr>
        <p:spPr>
          <a:xfrm>
            <a:off x="5358007"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Operations</a:t>
            </a:r>
          </a:p>
        </p:txBody>
      </p:sp>
      <p:sp>
        <p:nvSpPr>
          <p:cNvPr id="36" name="TextBox 35">
            <a:extLst>
              <a:ext uri="{FF2B5EF4-FFF2-40B4-BE49-F238E27FC236}">
                <a16:creationId xmlns:a16="http://schemas.microsoft.com/office/drawing/2014/main" id="{64E95EAB-4EFD-A890-1F8E-8BCDB2A08B7D}"/>
              </a:ext>
            </a:extLst>
          </p:cNvPr>
          <p:cNvSpPr txBox="1"/>
          <p:nvPr/>
        </p:nvSpPr>
        <p:spPr>
          <a:xfrm>
            <a:off x="5358006" y="5269849"/>
            <a:ext cx="1439453"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Customer retention</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Product time to market</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Supply chain efficiencies</a:t>
            </a:r>
          </a:p>
        </p:txBody>
      </p:sp>
      <p:sp>
        <p:nvSpPr>
          <p:cNvPr id="39" name="Rounded Rectangle 38">
            <a:extLst>
              <a:ext uri="{FF2B5EF4-FFF2-40B4-BE49-F238E27FC236}">
                <a16:creationId xmlns:a16="http://schemas.microsoft.com/office/drawing/2014/main" id="{4D989A76-B4D9-189E-3605-D1DF7CAFCDD2}"/>
              </a:ext>
            </a:extLst>
          </p:cNvPr>
          <p:cNvSpPr/>
          <p:nvPr/>
        </p:nvSpPr>
        <p:spPr>
          <a:xfrm>
            <a:off x="6963578"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IT</a:t>
            </a:r>
          </a:p>
        </p:txBody>
      </p:sp>
      <p:sp>
        <p:nvSpPr>
          <p:cNvPr id="41" name="TextBox 40">
            <a:extLst>
              <a:ext uri="{FF2B5EF4-FFF2-40B4-BE49-F238E27FC236}">
                <a16:creationId xmlns:a16="http://schemas.microsoft.com/office/drawing/2014/main" id="{CFA65505-FC70-9495-C92F-A0C302B5C1BC}"/>
              </a:ext>
            </a:extLst>
          </p:cNvPr>
          <p:cNvSpPr txBox="1"/>
          <p:nvPr/>
        </p:nvSpPr>
        <p:spPr>
          <a:xfrm>
            <a:off x="6963578" y="5274341"/>
            <a:ext cx="1540204"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Outstanding support tickets</a:t>
            </a:r>
            <a:b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Application downtime</a:t>
            </a:r>
            <a:b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Departmental spending</a:t>
            </a:r>
          </a:p>
        </p:txBody>
      </p:sp>
      <p:sp>
        <p:nvSpPr>
          <p:cNvPr id="44" name="Rounded Rectangle 43">
            <a:extLst>
              <a:ext uri="{FF2B5EF4-FFF2-40B4-BE49-F238E27FC236}">
                <a16:creationId xmlns:a16="http://schemas.microsoft.com/office/drawing/2014/main" id="{89F83E88-3C0D-D92D-95D1-3E43FE1F1E0F}"/>
              </a:ext>
            </a:extLst>
          </p:cNvPr>
          <p:cNvSpPr/>
          <p:nvPr/>
        </p:nvSpPr>
        <p:spPr>
          <a:xfrm>
            <a:off x="8569149"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Sales</a:t>
            </a:r>
          </a:p>
        </p:txBody>
      </p:sp>
      <p:sp>
        <p:nvSpPr>
          <p:cNvPr id="43" name="TextBox 42">
            <a:extLst>
              <a:ext uri="{FF2B5EF4-FFF2-40B4-BE49-F238E27FC236}">
                <a16:creationId xmlns:a16="http://schemas.microsoft.com/office/drawing/2014/main" id="{04DCC7B2-635F-98DA-3AAB-857383F1AD39}"/>
              </a:ext>
            </a:extLst>
          </p:cNvPr>
          <p:cNvSpPr txBox="1"/>
          <p:nvPr/>
        </p:nvSpPr>
        <p:spPr>
          <a:xfrm>
            <a:off x="8569148" y="5269849"/>
            <a:ext cx="1363705"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Number of opportunities</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Close rate</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Revenue per sale</a:t>
            </a:r>
          </a:p>
        </p:txBody>
      </p:sp>
      <p:sp>
        <p:nvSpPr>
          <p:cNvPr id="46" name="Rounded Rectangle 45">
            <a:extLst>
              <a:ext uri="{FF2B5EF4-FFF2-40B4-BE49-F238E27FC236}">
                <a16:creationId xmlns:a16="http://schemas.microsoft.com/office/drawing/2014/main" id="{F9C41AEB-25FF-4776-A630-0B3563192A49}"/>
              </a:ext>
            </a:extLst>
          </p:cNvPr>
          <p:cNvSpPr/>
          <p:nvPr/>
        </p:nvSpPr>
        <p:spPr>
          <a:xfrm>
            <a:off x="10174721" y="4846194"/>
            <a:ext cx="1363705" cy="34027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8000" tIns="36000" rIns="108000" bIns="36000" numCol="1" spcCol="0" rtlCol="0" fromWordArt="0" anchor="ctr" anchorCtr="0" forceAA="0" compatLnSpc="1">
            <a:prstTxWarp prst="textNoShape">
              <a:avLst/>
            </a:prstTxWarp>
            <a:spAutoFit/>
          </a:bodyPr>
          <a:lstStyle/>
          <a:p>
            <a:pPr algn="ctr"/>
            <a:r>
              <a:rPr lang="en-US" sz="1100">
                <a:solidFill>
                  <a:schemeClr val="bg1"/>
                </a:solidFill>
                <a:latin typeface="Segoe UI Semibold" panose="020B0502040204020203" pitchFamily="34" charset="0"/>
                <a:cs typeface="Segoe UI Semibold" panose="020B0502040204020203" pitchFamily="34" charset="0"/>
              </a:rPr>
              <a:t>Finance</a:t>
            </a:r>
          </a:p>
        </p:txBody>
      </p:sp>
      <p:sp>
        <p:nvSpPr>
          <p:cNvPr id="47" name="TextBox 46">
            <a:extLst>
              <a:ext uri="{FF2B5EF4-FFF2-40B4-BE49-F238E27FC236}">
                <a16:creationId xmlns:a16="http://schemas.microsoft.com/office/drawing/2014/main" id="{04AD5ACF-09B6-565A-4D78-86D9AF40411A}"/>
              </a:ext>
            </a:extLst>
          </p:cNvPr>
          <p:cNvSpPr txBox="1"/>
          <p:nvPr/>
        </p:nvSpPr>
        <p:spPr>
          <a:xfrm>
            <a:off x="10174721" y="5274341"/>
            <a:ext cx="1288265" cy="502189"/>
          </a:xfrm>
          <a:prstGeom prst="rect">
            <a:avLst/>
          </a:prstGeom>
          <a:noFill/>
        </p:spPr>
        <p:txBody>
          <a:bodyPr wrap="square" lIns="91440" tIns="0" rIns="0" bIns="0" rtlCol="0" anchor="t">
            <a:spAutoFit/>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Accelerate cash flow</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Spend on ERP system</a:t>
            </a:r>
          </a:p>
          <a:p>
            <a:pPr marL="0" marR="0" lvl="0" indent="0" algn="l" defTabSz="914400" rtl="0" eaLnBrk="1" fontAlgn="auto" latinLnBrk="0" hangingPunct="1">
              <a:lnSpc>
                <a:spcPct val="125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Risk reduction</a:t>
            </a:r>
          </a:p>
        </p:txBody>
      </p:sp>
      <p:cxnSp>
        <p:nvCxnSpPr>
          <p:cNvPr id="50" name="Straight Arrow Connector 49">
            <a:extLst>
              <a:ext uri="{FF2B5EF4-FFF2-40B4-BE49-F238E27FC236}">
                <a16:creationId xmlns:a16="http://schemas.microsoft.com/office/drawing/2014/main" id="{021871A6-4A0E-E49B-354B-7B2EE7623FCF}"/>
              </a:ext>
              <a:ext uri="{C183D7F6-B498-43B3-948B-1728B52AA6E4}">
                <adec:decorative xmlns:adec="http://schemas.microsoft.com/office/drawing/2017/decorative" val="1"/>
              </a:ext>
            </a:extLst>
          </p:cNvPr>
          <p:cNvCxnSpPr>
            <a:cxnSpLocks/>
          </p:cNvCxnSpPr>
          <p:nvPr/>
        </p:nvCxnSpPr>
        <p:spPr>
          <a:xfrm>
            <a:off x="588962" y="6164245"/>
            <a:ext cx="11010901"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51" name="Rounded Rectangle 21">
            <a:extLst>
              <a:ext uri="{FF2B5EF4-FFF2-40B4-BE49-F238E27FC236}">
                <a16:creationId xmlns:a16="http://schemas.microsoft.com/office/drawing/2014/main" id="{0FB8E02C-FC4A-BB72-1AC8-14D43E674E8E}"/>
              </a:ext>
            </a:extLst>
          </p:cNvPr>
          <p:cNvSpPr/>
          <p:nvPr/>
        </p:nvSpPr>
        <p:spPr>
          <a:xfrm>
            <a:off x="3951292" y="5947849"/>
            <a:ext cx="3638625" cy="432792"/>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https://</a:t>
            </a:r>
            <a:r>
              <a:rPr lang="en-US" sz="1400" err="1">
                <a:solidFill>
                  <a:schemeClr val="bg1"/>
                </a:solidFill>
                <a:latin typeface="Segoe UI Semibold" panose="020B0502040204020203" pitchFamily="34" charset="0"/>
                <a:cs typeface="Segoe UI Semibold" panose="020B0502040204020203" pitchFamily="34" charset="0"/>
              </a:rPr>
              <a:t>aka.ms</a:t>
            </a:r>
            <a:r>
              <a:rPr lang="en-US" sz="1400">
                <a:solidFill>
                  <a:schemeClr val="bg1"/>
                </a:solidFill>
                <a:latin typeface="Segoe UI Semibold" panose="020B0502040204020203" pitchFamily="34" charset="0"/>
                <a:cs typeface="Segoe UI Semibold" panose="020B0502040204020203" pitchFamily="34" charset="0"/>
              </a:rPr>
              <a:t>/Copilot/</a:t>
            </a:r>
            <a:r>
              <a:rPr lang="en-US" sz="1400" err="1">
                <a:solidFill>
                  <a:schemeClr val="bg1"/>
                </a:solidFill>
                <a:latin typeface="Segoe UI Semibold" panose="020B0502040204020203" pitchFamily="34" charset="0"/>
                <a:cs typeface="Segoe UI Semibold" panose="020B0502040204020203" pitchFamily="34" charset="0"/>
              </a:rPr>
              <a:t>ScenarioLibrary</a:t>
            </a:r>
            <a:endParaRPr lang="en-US" sz="1400">
              <a:solidFill>
                <a:schemeClr val="bg1"/>
              </a:solidFill>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318958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1000"/>
                                        <p:tgtEl>
                                          <p:spTgt spid="5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94431FDF-7BC4-9199-E89F-24A04193CBCD}"/>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4" name="TextBox 53">
            <a:extLst>
              <a:ext uri="{FF2B5EF4-FFF2-40B4-BE49-F238E27FC236}">
                <a16:creationId xmlns:a16="http://schemas.microsoft.com/office/drawing/2014/main" id="{3E23F88F-B0AB-94D9-D134-8FB51689E158}"/>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sp>
        <p:nvSpPr>
          <p:cNvPr id="57" name="TextBox 56">
            <a:extLst>
              <a:ext uri="{FF2B5EF4-FFF2-40B4-BE49-F238E27FC236}">
                <a16:creationId xmlns:a16="http://schemas.microsoft.com/office/drawing/2014/main" id="{CF2E9BE3-0CD9-C3A9-752D-2DDAE771BC99}"/>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Foundational learning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AI Council creation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p:txBody>
      </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 uri="{C183D7F6-B498-43B3-948B-1728B52AA6E4}">
                <adec:decorative xmlns:adec="http://schemas.microsoft.com/office/drawing/2017/decorative" val="0"/>
              </a:ext>
            </a:extLst>
          </p:cNvPr>
          <p:cNvSpPr txBox="1"/>
          <p:nvPr/>
        </p:nvSpPr>
        <p:spPr>
          <a:xfrm>
            <a:off x="4584514" y="2850026"/>
            <a:ext cx="2963982" cy="6463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through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630150"/>
            <a:ext cx="2761731" cy="800219"/>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Invest in the employee experience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the culture</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Authentically integrate feedback</a:t>
            </a: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660228"/>
            <a:ext cx="139165" cy="716999"/>
            <a:chOff x="4913099" y="3820916"/>
            <a:chExt cx="139165" cy="71699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50" name="Straight Connector 49">
            <a:extLst>
              <a:ext uri="{FF2B5EF4-FFF2-40B4-BE49-F238E27FC236}">
                <a16:creationId xmlns:a16="http://schemas.microsoft.com/office/drawing/2014/main" id="{D3CCEA03-4B67-5797-2AD2-A098AC9C27F8}"/>
              </a:ext>
              <a:ext uri="{C183D7F6-B498-43B3-948B-1728B52AA6E4}">
                <adec:decorative xmlns:adec="http://schemas.microsoft.com/office/drawing/2017/decorative" val="1"/>
              </a:ext>
            </a:extLst>
          </p:cNvPr>
          <p:cNvCxnSpPr/>
          <p:nvPr/>
        </p:nvCxnSpPr>
        <p:spPr>
          <a:xfrm>
            <a:off x="4234284"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 uri="{C183D7F6-B498-43B3-948B-1728B52AA6E4}">
                <adec:decorative xmlns:adec="http://schemas.microsoft.com/office/drawing/2017/decorative" val="1"/>
              </a:ext>
            </a:extLst>
          </p:cNvPr>
          <p:cNvCxnSpPr/>
          <p:nvPr/>
        </p:nvCxnSpPr>
        <p:spPr>
          <a:xfrm>
            <a:off x="7905952"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3" name="Left Bracket 82">
            <a:extLst>
              <a:ext uri="{FF2B5EF4-FFF2-40B4-BE49-F238E27FC236}">
                <a16:creationId xmlns:a16="http://schemas.microsoft.com/office/drawing/2014/main" id="{E07A5071-340A-40C2-94D8-B8FCD9C8A0B7}"/>
              </a:ext>
              <a:ext uri="{C183D7F6-B498-43B3-948B-1728B52AA6E4}">
                <adec:decorative xmlns:adec="http://schemas.microsoft.com/office/drawing/2017/decorative" val="1"/>
              </a:ext>
            </a:extLst>
          </p:cNvPr>
          <p:cNvSpPr/>
          <p:nvPr/>
        </p:nvSpPr>
        <p:spPr>
          <a:xfrm rot="16200000">
            <a:off x="5950692" y="160789"/>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7898725"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US" sz="1800" err="1">
              <a:solidFill>
                <a:schemeClr val="tx1"/>
              </a:solidFill>
            </a:endParaRP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0"/>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skills</a:t>
            </a:r>
          </a:p>
        </p:txBody>
      </p:sp>
      <p:sp>
        <p:nvSpPr>
          <p:cNvPr id="17" name="Rectangle: Rounded Corners 25">
            <a:extLst>
              <a:ext uri="{FF2B5EF4-FFF2-40B4-BE49-F238E27FC236}">
                <a16:creationId xmlns:a16="http://schemas.microsoft.com/office/drawing/2014/main" id="{B889CD7A-BA05-BE60-40E2-12C0D193B438}"/>
              </a:ext>
              <a:ext uri="{C183D7F6-B498-43B3-948B-1728B52AA6E4}">
                <adec:decorative xmlns:adec="http://schemas.microsoft.com/office/drawing/2017/decorative" val="0"/>
              </a:ext>
            </a:extLst>
          </p:cNvPr>
          <p:cNvSpPr/>
          <p:nvPr/>
        </p:nvSpPr>
        <p:spPr>
          <a:xfrm>
            <a:off x="10386339" y="1245450"/>
            <a:ext cx="1056603" cy="982650"/>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0"/>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940024"/>
            <a:chOff x="8199771" y="3627256"/>
            <a:chExt cx="139165" cy="940024"/>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1472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428115"/>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0"/>
              </a:ext>
            </a:extLst>
          </p:cNvPr>
          <p:cNvSpPr txBox="1"/>
          <p:nvPr/>
        </p:nvSpPr>
        <p:spPr>
          <a:xfrm>
            <a:off x="8460665" y="3460886"/>
            <a:ext cx="2855158" cy="1231106"/>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Provide access to training and experts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and mitigate risk </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Improve service management process</a:t>
            </a: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584176"/>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sp>
        <p:nvSpPr>
          <p:cNvPr id="20" name="Graphic 7">
            <a:extLst>
              <a:ext uri="{FF2B5EF4-FFF2-40B4-BE49-F238E27FC236}">
                <a16:creationId xmlns:a16="http://schemas.microsoft.com/office/drawing/2014/main" id="{31D49F05-8CB4-F20C-EAC1-1E5F3F9A5D6D}"/>
              </a:ext>
              <a:ext uri="{C183D7F6-B498-43B3-948B-1728B52AA6E4}">
                <adec:decorative xmlns:adec="http://schemas.microsoft.com/office/drawing/2017/decorative" val="1"/>
              </a:ext>
            </a:extLst>
          </p:cNvPr>
          <p:cNvSpPr/>
          <p:nvPr/>
        </p:nvSpPr>
        <p:spPr>
          <a:xfrm>
            <a:off x="10767410" y="1375409"/>
            <a:ext cx="294461" cy="337884"/>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56" name="Straight Connector 55">
            <a:extLst>
              <a:ext uri="{FF2B5EF4-FFF2-40B4-BE49-F238E27FC236}">
                <a16:creationId xmlns:a16="http://schemas.microsoft.com/office/drawing/2014/main" id="{28A78B43-3CA5-41A0-D65C-2CFDA071349E}"/>
              </a:ext>
              <a:ext uri="{C183D7F6-B498-43B3-948B-1728B52AA6E4}">
                <adec:decorative xmlns:adec="http://schemas.microsoft.com/office/drawing/2017/decorative" val="1"/>
              </a:ext>
            </a:extLst>
          </p:cNvPr>
          <p:cNvCxnSpPr>
            <a:cxnSpLocks/>
          </p:cNvCxnSpPr>
          <p:nvPr/>
        </p:nvCxnSpPr>
        <p:spPr>
          <a:xfrm>
            <a:off x="819807" y="3585667"/>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15F0B3-0F4B-5C37-C5C0-4E9CBFD2911E}"/>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B71EE0C-CB8D-CF05-3578-F5688A4009D2}"/>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BCA9292-F2CC-058A-F171-6D847A02CCEF}"/>
              </a:ext>
              <a:ext uri="{C183D7F6-B498-43B3-948B-1728B52AA6E4}">
                <adec:decorative xmlns:adec="http://schemas.microsoft.com/office/drawing/2017/decorative" val="1"/>
              </a:ext>
            </a:extLst>
          </p:cNvPr>
          <p:cNvCxnSpPr>
            <a:cxnSpLocks/>
          </p:cNvCxnSpPr>
          <p:nvPr/>
        </p:nvCxnSpPr>
        <p:spPr>
          <a:xfrm>
            <a:off x="819807" y="4060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07319C1-6BCA-B38D-223D-C147134D89BD}"/>
              </a:ext>
              <a:ext uri="{C183D7F6-B498-43B3-948B-1728B52AA6E4}">
                <adec:decorative xmlns:adec="http://schemas.microsoft.com/office/drawing/2017/decorative" val="1"/>
              </a:ext>
            </a:extLst>
          </p:cNvPr>
          <p:cNvCxnSpPr>
            <a:cxnSpLocks/>
          </p:cNvCxnSpPr>
          <p:nvPr/>
        </p:nvCxnSpPr>
        <p:spPr>
          <a:xfrm>
            <a:off x="819807" y="445758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CB02C3C-9DFC-E243-8A6A-964FF143C550}"/>
              </a:ext>
              <a:ext uri="{C183D7F6-B498-43B3-948B-1728B52AA6E4}">
                <adec:decorative xmlns:adec="http://schemas.microsoft.com/office/drawing/2017/decorative" val="1"/>
              </a:ext>
            </a:extLst>
          </p:cNvPr>
          <p:cNvCxnSpPr>
            <a:cxnSpLocks/>
          </p:cNvCxnSpPr>
          <p:nvPr/>
        </p:nvCxnSpPr>
        <p:spPr>
          <a:xfrm>
            <a:off x="819807" y="491045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89E5228-6EE7-4223-C50A-04FAFF211845}"/>
              </a:ext>
              <a:ext uri="{C183D7F6-B498-43B3-948B-1728B52AA6E4}">
                <adec:decorative xmlns:adec="http://schemas.microsoft.com/office/drawing/2017/decorative" val="1"/>
              </a:ext>
            </a:extLst>
          </p:cNvPr>
          <p:cNvCxnSpPr>
            <a:cxnSpLocks/>
          </p:cNvCxnSpPr>
          <p:nvPr/>
        </p:nvCxnSpPr>
        <p:spPr>
          <a:xfrm>
            <a:off x="819807" y="532201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F513EF8-AEC6-192C-23CA-EF889505A1C7}"/>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491D6F1-43C5-FFD1-C4FC-F691EC5B3256}"/>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40CEC8C0-F1B0-1D7D-5F76-8AF0DEBAD4F8}"/>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A56AE22-EA46-E80B-390B-2F6327F74B6C}"/>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666E7DF-2337-2DC1-65B5-9A91311D8CE5}"/>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039A33C6-C05A-5651-DBE3-0A451DC667A3}"/>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5A95895-945C-5F91-C969-F52DBA84F819}"/>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68DD5C3-4F8E-0B3D-B1B0-B401485F2D70}"/>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73CB940-1DCD-7D04-E5BE-CD823D2E5A82}"/>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D1E9E6E-F0D2-722F-A794-1204B3605506}"/>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DC9B73-3303-EAC0-7350-672A102BFC27}"/>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EA383A21-B683-F02A-DFEF-8DEEEB9E4141}"/>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011F82D-1B39-0937-A7A2-551EFC47F1E4}"/>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A354E6C2-6730-2777-A886-A9E2F024C84F}"/>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p:txBody>
          <a:bodyPr/>
          <a:lstStyle/>
          <a:p>
            <a:pPr algn="ctr"/>
            <a:r>
              <a:rPr lang="en-US" noProof="0" dirty="0"/>
              <a:t>Training and documentation by phase</a:t>
            </a:r>
            <a:endParaRPr lang="en-US" dirty="0"/>
          </a:p>
        </p:txBody>
      </p:sp>
      <p:sp>
        <p:nvSpPr>
          <p:cNvPr id="85" name="TextBox 84">
            <a:extLst>
              <a:ext uri="{FF2B5EF4-FFF2-40B4-BE49-F238E27FC236}">
                <a16:creationId xmlns:a16="http://schemas.microsoft.com/office/drawing/2014/main" id="{5DFF0706-DA1C-89C7-EE88-122BAA45D6F0}"/>
              </a:ext>
            </a:extLst>
          </p:cNvPr>
          <p:cNvSpPr txBox="1"/>
          <p:nvPr/>
        </p:nvSpPr>
        <p:spPr>
          <a:xfrm rot="16200000">
            <a:off x="120246" y="2704386"/>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C03BC4"/>
                </a:solidFill>
                <a:effectLst/>
                <a:uLnTx/>
                <a:uFillTx/>
                <a:latin typeface="Segoe UI Semibold"/>
                <a:ea typeface="+mn-ea"/>
                <a:cs typeface="Segoe UI" panose="020B0502040204020203" pitchFamily="34" charset="0"/>
              </a:rPr>
              <a:t>User Enablement</a:t>
            </a:r>
          </a:p>
        </p:txBody>
      </p:sp>
      <p:sp>
        <p:nvSpPr>
          <p:cNvPr id="18" name="Rectangle: Rounded Corners 10">
            <a:extLst>
              <a:ext uri="{FF2B5EF4-FFF2-40B4-BE49-F238E27FC236}">
                <a16:creationId xmlns:a16="http://schemas.microsoft.com/office/drawing/2014/main" id="{007DD702-9C6A-6B10-B7DC-B7D8A7D7F721}"/>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Get ready</a:t>
            </a:r>
          </a:p>
        </p:txBody>
      </p:sp>
      <p:sp>
        <p:nvSpPr>
          <p:cNvPr id="88" name="TextBox 87">
            <a:extLst>
              <a:ext uri="{FF2B5EF4-FFF2-40B4-BE49-F238E27FC236}">
                <a16:creationId xmlns:a16="http://schemas.microsoft.com/office/drawing/2014/main" id="{833D39A7-F513-6731-1583-EE047EC39455}"/>
              </a:ext>
            </a:extLst>
          </p:cNvPr>
          <p:cNvSpPr txBox="1"/>
          <p:nvPr/>
        </p:nvSpPr>
        <p:spPr>
          <a:xfrm>
            <a:off x="1280699" y="1947364"/>
            <a:ext cx="1918608" cy="1249573"/>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2">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Creating an AI Council</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4">
                  <a:extLst>
                    <a:ext uri="{A12FA001-AC4F-418D-AE19-62706E023703}">
                      <ahyp:hlinkClr xmlns:ahyp="http://schemas.microsoft.com/office/drawing/2018/hyperlinkcolor" val="tx"/>
                    </a:ext>
                  </a:extLst>
                </a:hlinkClick>
              </a:rPr>
              <a:t>Discover how to drive enablement of Microsoft 365 Copilot in your organization</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Onboard &amp; engage</a:t>
            </a:r>
          </a:p>
        </p:txBody>
      </p:sp>
      <p:sp>
        <p:nvSpPr>
          <p:cNvPr id="188" name="TextBox 187">
            <a:extLst>
              <a:ext uri="{FF2B5EF4-FFF2-40B4-BE49-F238E27FC236}">
                <a16:creationId xmlns:a16="http://schemas.microsoft.com/office/drawing/2014/main" id="{92EE3E19-D6E2-37EB-E726-0CAAD59AC224}"/>
              </a:ext>
            </a:extLst>
          </p:cNvPr>
          <p:cNvSpPr txBox="1"/>
          <p:nvPr/>
        </p:nvSpPr>
        <p:spPr>
          <a:xfrm>
            <a:off x="3973138" y="1947364"/>
            <a:ext cx="1948428" cy="16958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5">
                  <a:extLst>
                    <a:ext uri="{A12FA001-AC4F-418D-AE19-62706E023703}">
                      <ahyp:hlinkClr xmlns:ahyp="http://schemas.microsoft.com/office/drawing/2018/hyperlinkcolor" val="tx"/>
                    </a:ext>
                  </a:extLst>
                </a:hlinkClick>
              </a:rPr>
              <a:t>User Experience Strategy template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6">
                  <a:extLst>
                    <a:ext uri="{A12FA001-AC4F-418D-AE19-62706E023703}">
                      <ahyp:hlinkClr xmlns:ahyp="http://schemas.microsoft.com/office/drawing/2018/hyperlinkcolor" val="tx"/>
                    </a:ext>
                  </a:extLst>
                </a:hlinkClick>
              </a:rPr>
              <a:t>Copilot Prompt Gallery</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(including app specific guidance)</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Leading in the Era of AI: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7">
                  <a:extLst>
                    <a:ext uri="{A12FA001-AC4F-418D-AE19-62706E023703}">
                      <ahyp:hlinkClr xmlns:ahyp="http://schemas.microsoft.com/office/drawing/2018/hyperlinkcolor" val="tx"/>
                    </a:ext>
                  </a:extLst>
                </a:hlinkClick>
              </a:rPr>
              <a:t>It’s about Trust</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8">
                  <a:extLst>
                    <a:ext uri="{A12FA001-AC4F-418D-AE19-62706E023703}">
                      <ahyp:hlinkClr xmlns:ahyp="http://schemas.microsoft.com/office/drawing/2018/hyperlinkcolor" val="tx"/>
                    </a:ext>
                  </a:extLst>
                </a:hlinkClick>
              </a:rPr>
              <a:t>Learn about 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Deliver impact</a:t>
            </a:r>
          </a:p>
        </p:txBody>
      </p:sp>
      <p:sp>
        <p:nvSpPr>
          <p:cNvPr id="214" name="TextBox 213">
            <a:extLst>
              <a:ext uri="{FF2B5EF4-FFF2-40B4-BE49-F238E27FC236}">
                <a16:creationId xmlns:a16="http://schemas.microsoft.com/office/drawing/2014/main" id="{D607DFB6-D8C8-5C39-D1EE-A9E254CAA4EA}"/>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9">
                  <a:extLst>
                    <a:ext uri="{A12FA001-AC4F-418D-AE19-62706E023703}">
                      <ahyp:hlinkClr xmlns:ahyp="http://schemas.microsoft.com/office/drawing/2018/hyperlinkcolor" val="tx"/>
                    </a:ext>
                  </a:extLst>
                </a:hlinkClick>
              </a:rPr>
              <a:t>Empower your workforce with Microsoft 365 Copilot Use Cases</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br>
              <a:rPr kumimoji="0" lang="en-US" sz="1000" b="0" i="0" u="none" strike="noStrike" kern="1200" cap="none" spc="0" normalizeH="0" baseline="0" noProof="0" dirty="0">
                <a:ln>
                  <a:noFill/>
                </a:ln>
                <a:solidFill>
                  <a:srgbClr val="C03BC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(7 business group use cases)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0">
                  <a:extLst>
                    <a:ext uri="{A12FA001-AC4F-418D-AE19-62706E023703}">
                      <ahyp:hlinkClr xmlns:ahyp="http://schemas.microsoft.com/office/drawing/2018/hyperlinkcolor" val="tx"/>
                    </a:ext>
                  </a:extLst>
                </a:hlinkClick>
              </a:rPr>
              <a:t>Craft effective prompts for Microsoft 365 Copilot</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Get better results with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1">
                  <a:extLst>
                    <a:ext uri="{A12FA001-AC4F-418D-AE19-62706E023703}">
                      <ahyp:hlinkClr xmlns:ahyp="http://schemas.microsoft.com/office/drawing/2018/hyperlinkcolor" val="tx"/>
                    </a:ext>
                  </a:extLst>
                </a:hlinkClick>
              </a:rPr>
              <a:t>Copilot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Edit a Copilot prompt to </a:t>
            </a:r>
            <a:b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2">
                  <a:extLst>
                    <a:ext uri="{A12FA001-AC4F-418D-AE19-62706E023703}">
                      <ahyp:hlinkClr xmlns:ahyp="http://schemas.microsoft.com/office/drawing/2018/hyperlinkcolor" val="tx"/>
                    </a:ext>
                  </a:extLst>
                </a:hlinkClick>
              </a:rPr>
              <a:t>make it your own</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3">
                  <a:extLst>
                    <a:ext uri="{A12FA001-AC4F-418D-AE19-62706E023703}">
                      <ahyp:hlinkClr xmlns:ahyp="http://schemas.microsoft.com/office/drawing/2018/hyperlinkcolor" val="tx"/>
                    </a:ext>
                  </a:extLst>
                </a:hlinkClick>
              </a:rPr>
              <a:t>Share your best prompts</a:t>
            </a:r>
            <a:endParaRPr kumimoji="0" lang="en-US" sz="1000" b="0" i="0" u="none" strike="noStrike" kern="1200" cap="none" spc="0" normalizeH="0" baseline="0" noProof="0" dirty="0">
              <a:ln>
                <a:noFill/>
              </a:ln>
              <a:solidFill>
                <a:srgbClr val="C03BC4"/>
              </a:solidFill>
              <a:effectLst/>
              <a:uLnTx/>
              <a:uFillTx/>
              <a:latin typeface="Segoe UI"/>
              <a:ea typeface="+mn-ea"/>
              <a:cs typeface="Segoe UI"/>
            </a:endParaRP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 Extend &amp; optimize</a:t>
            </a:r>
          </a:p>
        </p:txBody>
      </p:sp>
      <p:sp>
        <p:nvSpPr>
          <p:cNvPr id="237" name="TextBox 236">
            <a:extLst>
              <a:ext uri="{FF2B5EF4-FFF2-40B4-BE49-F238E27FC236}">
                <a16:creationId xmlns:a16="http://schemas.microsoft.com/office/drawing/2014/main" id="{21C47E18-1104-B988-0EE3-E604696FDC2A}"/>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C03BC4"/>
                </a:solidFill>
                <a:effectLst/>
                <a:uLnTx/>
                <a:uFillTx/>
                <a:latin typeface="Segoe UI"/>
                <a:ea typeface="+mn-ea"/>
                <a:cs typeface="Segoe UI"/>
                <a:hlinkClick r:id="rId14">
                  <a:extLst>
                    <a:ext uri="{A12FA001-AC4F-418D-AE19-62706E023703}">
                      <ahyp:hlinkClr xmlns:ahyp="http://schemas.microsoft.com/office/drawing/2018/hyperlinkcolor" val="tx"/>
                    </a:ext>
                  </a:extLst>
                </a:hlinkClick>
              </a:rPr>
              <a:t>Modern Collaboration Architecture</a:t>
            </a:r>
            <a:r>
              <a:rPr kumimoji="0" lang="en-US" sz="1000" b="0" i="0" u="none" strike="noStrike" kern="1200" cap="none" spc="0" normalizeH="0" baseline="0" noProof="0" dirty="0">
                <a:ln>
                  <a:noFill/>
                </a:ln>
                <a:solidFill>
                  <a:srgbClr val="C03BC4"/>
                </a:solidFill>
                <a:effectLst/>
                <a:uLnTx/>
                <a:uFillTx/>
                <a:latin typeface="Segoe UI"/>
                <a:ea typeface="+mn-ea"/>
                <a:cs typeface="Segoe UI"/>
              </a:rPr>
              <a:t> </a:t>
            </a:r>
            <a:r>
              <a:rPr kumimoji="0" lang="en-US" sz="1000" b="0" i="0" u="none" strike="noStrike" kern="1200" cap="none" spc="0" normalizeH="0" baseline="0" noProof="0" dirty="0">
                <a:ln>
                  <a:noFill/>
                </a:ln>
                <a:solidFill>
                  <a:srgbClr val="000000"/>
                </a:solidFill>
                <a:effectLst/>
                <a:uLnTx/>
                <a:uFillTx/>
                <a:latin typeface="Segoe UI"/>
                <a:ea typeface="+mn-ea"/>
                <a:cs typeface="Segoe UI"/>
              </a:rPr>
              <a:t>people-centric scenario guidance</a:t>
            </a:r>
          </a:p>
        </p:txBody>
      </p:sp>
      <p:sp>
        <p:nvSpPr>
          <p:cNvPr id="87" name="TextBox 86">
            <a:extLst>
              <a:ext uri="{FF2B5EF4-FFF2-40B4-BE49-F238E27FC236}">
                <a16:creationId xmlns:a16="http://schemas.microsoft.com/office/drawing/2014/main" id="{773532DE-1FC3-211C-1299-DA7D30E640D9}"/>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148" name="TextBox 147">
            <a:extLst>
              <a:ext uri="{FF2B5EF4-FFF2-40B4-BE49-F238E27FC236}">
                <a16:creationId xmlns:a16="http://schemas.microsoft.com/office/drawing/2014/main" id="{E3C05B46-1A59-C662-7BC0-AED16362C976}"/>
              </a:ext>
            </a:extLst>
          </p:cNvPr>
          <p:cNvSpPr txBox="1"/>
          <p:nvPr/>
        </p:nvSpPr>
        <p:spPr>
          <a:xfrm>
            <a:off x="1280699" y="3705402"/>
            <a:ext cx="2114894" cy="2542234"/>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5">
                  <a:extLst>
                    <a:ext uri="{A12FA001-AC4F-418D-AE19-62706E023703}">
                      <ahyp:hlinkClr xmlns:ahyp="http://schemas.microsoft.com/office/drawing/2018/hyperlinkcolor" val="tx"/>
                    </a:ext>
                  </a:extLst>
                </a:hlinkClick>
              </a:rPr>
              <a:t>Prepare your organization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(1.5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6">
                  <a:extLst>
                    <a:ext uri="{A12FA001-AC4F-418D-AE19-62706E023703}">
                      <ahyp:hlinkClr xmlns:ahyp="http://schemas.microsoft.com/office/drawing/2018/hyperlinkcolor" val="tx"/>
                    </a:ext>
                  </a:extLst>
                </a:hlinkClick>
              </a:rPr>
              <a:t>How Microsoft 365 Copilot works</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br>
              <a:rPr kumimoji="0" lang="en-US" sz="1000" b="0" i="0" u="none" strike="noStrike" kern="1200" cap="none" spc="0" normalizeH="0" baseline="0" noProof="0" dirty="0">
                <a:ln>
                  <a:noFill/>
                </a:ln>
                <a:solidFill>
                  <a:srgbClr val="0078D4"/>
                </a:solidFill>
                <a:effectLst/>
                <a:uLnTx/>
                <a:uFillTx/>
                <a:latin typeface="Segoe UI"/>
                <a:ea typeface="+mn-ea"/>
                <a:cs typeface="Segoe UI"/>
              </a:rPr>
            </a:br>
            <a:r>
              <a:rPr kumimoji="0" lang="en-US" sz="800" b="0" i="0" u="none" strike="noStrike" kern="1200" cap="none" spc="0" normalizeH="0" baseline="0" noProof="0" dirty="0">
                <a:ln>
                  <a:noFill/>
                </a:ln>
                <a:solidFill>
                  <a:srgbClr val="000000"/>
                </a:solidFill>
                <a:effectLst/>
                <a:uLnTx/>
                <a:uFillTx/>
                <a:latin typeface="Segoe UI"/>
                <a:ea typeface="+mn-ea"/>
                <a:cs typeface="Segoe UI"/>
              </a:rPr>
              <a:t>(11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How to get ready for Microsoft </a:t>
            </a:r>
            <a:b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b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7">
                  <a:extLst>
                    <a:ext uri="{A12FA001-AC4F-418D-AE19-62706E023703}">
                      <ahyp:hlinkClr xmlns:ahyp="http://schemas.microsoft.com/office/drawing/2018/hyperlinkcolor" val="tx"/>
                    </a:ext>
                  </a:extLst>
                </a:hlinkClick>
              </a:rPr>
              <a:t>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(9 mins)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8">
                  <a:extLst>
                    <a:ext uri="{A12FA001-AC4F-418D-AE19-62706E023703}">
                      <ahyp:hlinkClr xmlns:ahyp="http://schemas.microsoft.com/office/drawing/2018/hyperlinkcolor" val="tx"/>
                    </a:ext>
                  </a:extLst>
                </a:hlinkClick>
              </a:rPr>
              <a:t>Data, Privacy, and security for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19">
                  <a:extLst>
                    <a:ext uri="{A12FA001-AC4F-418D-AE19-62706E023703}">
                      <ahyp:hlinkClr xmlns:ahyp="http://schemas.microsoft.com/office/drawing/2018/hyperlinkcolor" val="tx"/>
                    </a:ext>
                  </a:extLst>
                </a:hlinkClick>
              </a:rPr>
              <a:t>Microsoft 365 Copilot requirements</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b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br>
            <a:r>
              <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20"/>
              </a:rPr>
              <a:t>Microsoft deployment blueprint to implement internal oversharing protections for Microsoft 365 Copilot</a:t>
            </a:r>
            <a:endParaRPr kumimoji="0" lang="en-US" sz="10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grpSp>
        <p:nvGrpSpPr>
          <p:cNvPr id="164" name="Group 163">
            <a:extLst>
              <a:ext uri="{FF2B5EF4-FFF2-40B4-BE49-F238E27FC236}">
                <a16:creationId xmlns:a16="http://schemas.microsoft.com/office/drawing/2014/main" id="{6E9F62C0-8C8B-80E7-0EEC-230C1D3994F5}"/>
              </a:ext>
              <a:ext uri="{C183D7F6-B498-43B3-948B-1728B52AA6E4}">
                <adec:decorative xmlns:adec="http://schemas.microsoft.com/office/drawing/2017/decorative" val="1"/>
              </a:ext>
            </a:extLst>
          </p:cNvPr>
          <p:cNvGrpSpPr/>
          <p:nvPr/>
        </p:nvGrpSpPr>
        <p:grpSpPr>
          <a:xfrm>
            <a:off x="981803" y="4980915"/>
            <a:ext cx="177136" cy="259330"/>
            <a:chOff x="197343" y="3413628"/>
            <a:chExt cx="259345" cy="379686"/>
          </a:xfrm>
        </p:grpSpPr>
        <p:pic>
          <p:nvPicPr>
            <p:cNvPr id="165" name="Graphic 164">
              <a:extLst>
                <a:ext uri="{FF2B5EF4-FFF2-40B4-BE49-F238E27FC236}">
                  <a16:creationId xmlns:a16="http://schemas.microsoft.com/office/drawing/2014/main" id="{845CA901-CFE8-53CC-571C-29DD45A0D0F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66" name="TextBox 165">
              <a:extLst>
                <a:ext uri="{FF2B5EF4-FFF2-40B4-BE49-F238E27FC236}">
                  <a16:creationId xmlns:a16="http://schemas.microsoft.com/office/drawing/2014/main" id="{8F3A9056-2CC7-C1DA-39D4-C1EFA45CDE8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67" name="Group 166">
            <a:extLst>
              <a:ext uri="{FF2B5EF4-FFF2-40B4-BE49-F238E27FC236}">
                <a16:creationId xmlns:a16="http://schemas.microsoft.com/office/drawing/2014/main" id="{EC5613E0-B389-F823-D5F3-9611391638C1}"/>
              </a:ext>
              <a:ext uri="{C183D7F6-B498-43B3-948B-1728B52AA6E4}">
                <adec:decorative xmlns:adec="http://schemas.microsoft.com/office/drawing/2017/decorative" val="1"/>
              </a:ext>
            </a:extLst>
          </p:cNvPr>
          <p:cNvGrpSpPr/>
          <p:nvPr/>
        </p:nvGrpSpPr>
        <p:grpSpPr>
          <a:xfrm>
            <a:off x="972589" y="1925795"/>
            <a:ext cx="195568" cy="259330"/>
            <a:chOff x="183852" y="4434968"/>
            <a:chExt cx="286329" cy="379686"/>
          </a:xfrm>
        </p:grpSpPr>
        <p:pic>
          <p:nvPicPr>
            <p:cNvPr id="168" name="Graphic 167">
              <a:extLst>
                <a:ext uri="{FF2B5EF4-FFF2-40B4-BE49-F238E27FC236}">
                  <a16:creationId xmlns:a16="http://schemas.microsoft.com/office/drawing/2014/main" id="{9365B5F3-C0CE-4A92-1EA6-3A2EBB87849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69" name="TextBox 168">
              <a:extLst>
                <a:ext uri="{FF2B5EF4-FFF2-40B4-BE49-F238E27FC236}">
                  <a16:creationId xmlns:a16="http://schemas.microsoft.com/office/drawing/2014/main" id="{2C9CE66E-FD25-D048-FA0C-957A6FE10527}"/>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70" name="Group 169">
            <a:extLst>
              <a:ext uri="{FF2B5EF4-FFF2-40B4-BE49-F238E27FC236}">
                <a16:creationId xmlns:a16="http://schemas.microsoft.com/office/drawing/2014/main" id="{992AC70A-B7E5-A9C6-83B3-0E945E43F068}"/>
              </a:ext>
              <a:ext uri="{C183D7F6-B498-43B3-948B-1728B52AA6E4}">
                <adec:decorative xmlns:adec="http://schemas.microsoft.com/office/drawing/2017/decorative" val="1"/>
              </a:ext>
            </a:extLst>
          </p:cNvPr>
          <p:cNvGrpSpPr/>
          <p:nvPr/>
        </p:nvGrpSpPr>
        <p:grpSpPr>
          <a:xfrm>
            <a:off x="944054" y="2359293"/>
            <a:ext cx="252634" cy="259330"/>
            <a:chOff x="142075" y="4945638"/>
            <a:chExt cx="369881" cy="379683"/>
          </a:xfrm>
        </p:grpSpPr>
        <p:pic>
          <p:nvPicPr>
            <p:cNvPr id="171" name="Graphic 170">
              <a:extLst>
                <a:ext uri="{FF2B5EF4-FFF2-40B4-BE49-F238E27FC236}">
                  <a16:creationId xmlns:a16="http://schemas.microsoft.com/office/drawing/2014/main" id="{F5508533-2274-AC78-D4A0-440160B2F16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72" name="TextBox 171">
              <a:extLst>
                <a:ext uri="{FF2B5EF4-FFF2-40B4-BE49-F238E27FC236}">
                  <a16:creationId xmlns:a16="http://schemas.microsoft.com/office/drawing/2014/main" id="{4D0D4F06-BC08-AF1A-D744-F48A458E2FD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73" name="Group 172">
            <a:extLst>
              <a:ext uri="{FF2B5EF4-FFF2-40B4-BE49-F238E27FC236}">
                <a16:creationId xmlns:a16="http://schemas.microsoft.com/office/drawing/2014/main" id="{E78DFDCA-EA61-E36D-6BA6-CACE9EFDF9B8}"/>
              </a:ext>
              <a:ext uri="{C183D7F6-B498-43B3-948B-1728B52AA6E4}">
                <adec:decorative xmlns:adec="http://schemas.microsoft.com/office/drawing/2017/decorative" val="1"/>
              </a:ext>
            </a:extLst>
          </p:cNvPr>
          <p:cNvGrpSpPr/>
          <p:nvPr/>
        </p:nvGrpSpPr>
        <p:grpSpPr>
          <a:xfrm>
            <a:off x="945497" y="2780560"/>
            <a:ext cx="249748" cy="259330"/>
            <a:chOff x="144189" y="3924298"/>
            <a:chExt cx="365656" cy="379686"/>
          </a:xfrm>
        </p:grpSpPr>
        <p:pic>
          <p:nvPicPr>
            <p:cNvPr id="174" name="Graphic 173">
              <a:extLst>
                <a:ext uri="{FF2B5EF4-FFF2-40B4-BE49-F238E27FC236}">
                  <a16:creationId xmlns:a16="http://schemas.microsoft.com/office/drawing/2014/main" id="{A19611F9-86DB-01F1-0BAC-0C853561D39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5" name="TextBox 174">
              <a:extLst>
                <a:ext uri="{FF2B5EF4-FFF2-40B4-BE49-F238E27FC236}">
                  <a16:creationId xmlns:a16="http://schemas.microsoft.com/office/drawing/2014/main" id="{275502FC-35D7-F563-D6EF-16D5D6EC761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6" name="Group 175">
            <a:extLst>
              <a:ext uri="{FF2B5EF4-FFF2-40B4-BE49-F238E27FC236}">
                <a16:creationId xmlns:a16="http://schemas.microsoft.com/office/drawing/2014/main" id="{79B2BF53-301B-ABBF-2C88-99CFDB6A8E7B}"/>
              </a:ext>
              <a:ext uri="{C183D7F6-B498-43B3-948B-1728B52AA6E4}">
                <adec:decorative xmlns:adec="http://schemas.microsoft.com/office/drawing/2017/decorative" val="1"/>
              </a:ext>
            </a:extLst>
          </p:cNvPr>
          <p:cNvGrpSpPr/>
          <p:nvPr/>
        </p:nvGrpSpPr>
        <p:grpSpPr>
          <a:xfrm>
            <a:off x="945497" y="3702163"/>
            <a:ext cx="249748" cy="259330"/>
            <a:chOff x="144189" y="3924298"/>
            <a:chExt cx="365656" cy="379686"/>
          </a:xfrm>
        </p:grpSpPr>
        <p:pic>
          <p:nvPicPr>
            <p:cNvPr id="177" name="Graphic 176">
              <a:extLst>
                <a:ext uri="{FF2B5EF4-FFF2-40B4-BE49-F238E27FC236}">
                  <a16:creationId xmlns:a16="http://schemas.microsoft.com/office/drawing/2014/main" id="{6A3AAD7C-ED4D-6949-66AE-DC972377728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178" name="TextBox 177">
              <a:extLst>
                <a:ext uri="{FF2B5EF4-FFF2-40B4-BE49-F238E27FC236}">
                  <a16:creationId xmlns:a16="http://schemas.microsoft.com/office/drawing/2014/main" id="{70FCA287-CE3B-3C2C-7369-574B3C93ABD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179" name="Group 178">
            <a:extLst>
              <a:ext uri="{FF2B5EF4-FFF2-40B4-BE49-F238E27FC236}">
                <a16:creationId xmlns:a16="http://schemas.microsoft.com/office/drawing/2014/main" id="{2E401D6C-E534-ED1B-51B1-B43B1AA7E5A1}"/>
              </a:ext>
              <a:ext uri="{C183D7F6-B498-43B3-948B-1728B52AA6E4}">
                <adec:decorative xmlns:adec="http://schemas.microsoft.com/office/drawing/2017/decorative" val="1"/>
              </a:ext>
            </a:extLst>
          </p:cNvPr>
          <p:cNvGrpSpPr/>
          <p:nvPr/>
        </p:nvGrpSpPr>
        <p:grpSpPr>
          <a:xfrm>
            <a:off x="972589" y="4127532"/>
            <a:ext cx="195568" cy="259330"/>
            <a:chOff x="183852" y="4434968"/>
            <a:chExt cx="286329" cy="379686"/>
          </a:xfrm>
        </p:grpSpPr>
        <p:pic>
          <p:nvPicPr>
            <p:cNvPr id="180" name="Graphic 179">
              <a:extLst>
                <a:ext uri="{FF2B5EF4-FFF2-40B4-BE49-F238E27FC236}">
                  <a16:creationId xmlns:a16="http://schemas.microsoft.com/office/drawing/2014/main" id="{3B09B58C-33A3-11ED-D1F3-3F0BE802542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1" name="TextBox 180">
              <a:extLst>
                <a:ext uri="{FF2B5EF4-FFF2-40B4-BE49-F238E27FC236}">
                  <a16:creationId xmlns:a16="http://schemas.microsoft.com/office/drawing/2014/main" id="{B76D248F-107D-5848-5441-44B2E5289440}"/>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2" name="Group 181">
            <a:extLst>
              <a:ext uri="{FF2B5EF4-FFF2-40B4-BE49-F238E27FC236}">
                <a16:creationId xmlns:a16="http://schemas.microsoft.com/office/drawing/2014/main" id="{9E4E7FB2-F46E-E626-3CFB-849C6777A1CB}"/>
              </a:ext>
              <a:ext uri="{C183D7F6-B498-43B3-948B-1728B52AA6E4}">
                <adec:decorative xmlns:adec="http://schemas.microsoft.com/office/drawing/2017/decorative" val="1"/>
              </a:ext>
            </a:extLst>
          </p:cNvPr>
          <p:cNvGrpSpPr/>
          <p:nvPr/>
        </p:nvGrpSpPr>
        <p:grpSpPr>
          <a:xfrm>
            <a:off x="972589" y="4532717"/>
            <a:ext cx="195568" cy="259330"/>
            <a:chOff x="183852" y="4434968"/>
            <a:chExt cx="286329" cy="379686"/>
          </a:xfrm>
        </p:grpSpPr>
        <p:pic>
          <p:nvPicPr>
            <p:cNvPr id="183" name="Graphic 182">
              <a:extLst>
                <a:ext uri="{FF2B5EF4-FFF2-40B4-BE49-F238E27FC236}">
                  <a16:creationId xmlns:a16="http://schemas.microsoft.com/office/drawing/2014/main" id="{4DD196C1-772A-71C8-94DA-C94035828D6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184" name="TextBox 183">
              <a:extLst>
                <a:ext uri="{FF2B5EF4-FFF2-40B4-BE49-F238E27FC236}">
                  <a16:creationId xmlns:a16="http://schemas.microsoft.com/office/drawing/2014/main" id="{2ACE8348-8B69-F750-C7C4-05F5C37902BD}"/>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185" name="Group 184">
            <a:extLst>
              <a:ext uri="{FF2B5EF4-FFF2-40B4-BE49-F238E27FC236}">
                <a16:creationId xmlns:a16="http://schemas.microsoft.com/office/drawing/2014/main" id="{C0863C79-6040-E7EB-39A3-EF84AC38B33C}"/>
              </a:ext>
              <a:ext uri="{C183D7F6-B498-43B3-948B-1728B52AA6E4}">
                <adec:decorative xmlns:adec="http://schemas.microsoft.com/office/drawing/2017/decorative" val="1"/>
              </a:ext>
            </a:extLst>
          </p:cNvPr>
          <p:cNvGrpSpPr/>
          <p:nvPr/>
        </p:nvGrpSpPr>
        <p:grpSpPr>
          <a:xfrm>
            <a:off x="962068" y="5408395"/>
            <a:ext cx="177136" cy="259330"/>
            <a:chOff x="197343" y="3413628"/>
            <a:chExt cx="259345" cy="379686"/>
          </a:xfrm>
        </p:grpSpPr>
        <p:pic>
          <p:nvPicPr>
            <p:cNvPr id="186" name="Graphic 185">
              <a:extLst>
                <a:ext uri="{FF2B5EF4-FFF2-40B4-BE49-F238E27FC236}">
                  <a16:creationId xmlns:a16="http://schemas.microsoft.com/office/drawing/2014/main" id="{FEAF4B84-EAF6-E076-EDDF-677F2F34AD0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9BB79AF2-5B9F-08A9-0D49-8428B67CFD9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189" name="TextBox 188">
            <a:extLst>
              <a:ext uri="{FF2B5EF4-FFF2-40B4-BE49-F238E27FC236}">
                <a16:creationId xmlns:a16="http://schemas.microsoft.com/office/drawing/2014/main" id="{8A3A5249-7834-263D-4044-55DB53D41DA8}"/>
              </a:ext>
            </a:extLst>
          </p:cNvPr>
          <p:cNvSpPr txBox="1"/>
          <p:nvPr/>
        </p:nvSpPr>
        <p:spPr>
          <a:xfrm>
            <a:off x="3973138" y="4225097"/>
            <a:ext cx="2042568"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29">
                  <a:extLst>
                    <a:ext uri="{A12FA001-AC4F-418D-AE19-62706E023703}">
                      <ahyp:hlinkClr xmlns:ahyp="http://schemas.microsoft.com/office/drawing/2018/hyperlinkcolor" val="tx"/>
                    </a:ext>
                  </a:extLst>
                </a:hlinkClick>
              </a:rPr>
              <a:t>Get started with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(2 </a:t>
            </a:r>
            <a:r>
              <a:rPr kumimoji="0" lang="en-US" sz="800" b="0" i="0" u="none" strike="noStrike" kern="1200" cap="none" spc="0" normalizeH="0" baseline="0" noProof="0" dirty="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dirty="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0">
                  <a:extLst>
                    <a:ext uri="{A12FA001-AC4F-418D-AE19-62706E023703}">
                      <ahyp:hlinkClr xmlns:ahyp="http://schemas.microsoft.com/office/drawing/2018/hyperlinkcolor" val="tx"/>
                    </a:ext>
                  </a:extLst>
                </a:hlinkClick>
              </a:rPr>
              <a:t>Admin steps to get ready for Microsoft 365 Copilot</a:t>
            </a:r>
            <a:r>
              <a:rPr kumimoji="0" lang="en-US" sz="1000" b="0" i="0" u="none" strike="noStrike" kern="1200" cap="none" spc="0" normalizeH="0" baseline="0" noProof="0" dirty="0">
                <a:ln>
                  <a:noFill/>
                </a:ln>
                <a:solidFill>
                  <a:srgbClr val="0078D4"/>
                </a:solidFill>
                <a:effectLst/>
                <a:uLnTx/>
                <a:uFillTx/>
                <a:latin typeface="Segoe UI"/>
                <a:ea typeface="+mn-ea"/>
                <a:cs typeface="Segoe UI"/>
              </a:rPr>
              <a:t> </a:t>
            </a:r>
            <a:r>
              <a:rPr kumimoji="0" lang="en-US" sz="800" b="0" i="0" u="none" strike="noStrike" kern="1200" cap="none" spc="0" normalizeH="0" baseline="0" noProof="0" dirty="0">
                <a:ln>
                  <a:noFill/>
                </a:ln>
                <a:solidFill>
                  <a:srgbClr val="000000"/>
                </a:solidFill>
                <a:effectLst/>
                <a:uLnTx/>
                <a:uFillTx/>
                <a:latin typeface="Segoe UI"/>
                <a:ea typeface="+mn-ea"/>
                <a:cs typeface="Segoe UI"/>
              </a:rPr>
              <a:t>(46 secs)</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1">
                  <a:extLst>
                    <a:ext uri="{A12FA001-AC4F-418D-AE19-62706E023703}">
                      <ahyp:hlinkClr xmlns:ahyp="http://schemas.microsoft.com/office/drawing/2018/hyperlinkcolor" val="tx"/>
                    </a:ext>
                  </a:extLst>
                </a:hlinkClick>
              </a:rPr>
              <a:t>Apply principles of Zero Trust to Microsoft 365 Copilot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nn-NO" sz="1000" b="0" i="0" u="none" strike="noStrike" kern="1200" cap="none" spc="0" normalizeH="0" baseline="0" noProof="0" dirty="0">
                <a:ln>
                  <a:noFill/>
                </a:ln>
                <a:solidFill>
                  <a:srgbClr val="0078D4"/>
                </a:solidFill>
                <a:effectLst/>
                <a:uLnTx/>
                <a:uFillTx/>
                <a:latin typeface="Segoe UI"/>
                <a:ea typeface="+mn-ea"/>
                <a:cs typeface="Segoe UI"/>
                <a:hlinkClick r:id="rId32">
                  <a:extLst>
                    <a:ext uri="{A12FA001-AC4F-418D-AE19-62706E023703}">
                      <ahyp:hlinkClr xmlns:ahyp="http://schemas.microsoft.com/office/drawing/2018/hyperlinkcolor" val="tx"/>
                    </a:ext>
                  </a:extLst>
                </a:hlinkClick>
              </a:rPr>
              <a:t>Enable users for Microsoft 365 Copilot </a:t>
            </a:r>
            <a:endParaRPr kumimoji="0" lang="nn-NO" sz="1000" b="0" i="0" u="none" strike="noStrike" kern="1200" cap="none" spc="0" normalizeH="0" baseline="0" noProof="0" dirty="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78D4"/>
                </a:solidFill>
                <a:effectLst/>
                <a:uLnTx/>
                <a:uFillTx/>
                <a:latin typeface="Segoe UI"/>
                <a:ea typeface="+mn-ea"/>
                <a:cs typeface="Segoe UI"/>
                <a:hlinkClick r:id="rId33"/>
              </a:rPr>
              <a:t>Get Ready for Microsoft 365 Copilot with SharePoint Adv Management</a:t>
            </a:r>
            <a:endParaRPr kumimoji="0" lang="en-US" sz="1000" b="0" i="0" u="none" strike="noStrike" kern="1200" cap="none" spc="0" normalizeH="0" baseline="0" noProof="0" dirty="0">
              <a:ln>
                <a:noFill/>
              </a:ln>
              <a:solidFill>
                <a:srgbClr val="0078D4"/>
              </a:solidFill>
              <a:effectLst/>
              <a:uLnTx/>
              <a:uFillTx/>
              <a:latin typeface="Segoe UI"/>
              <a:ea typeface="+mn-ea"/>
              <a:cs typeface="Segoe UI"/>
            </a:endParaRPr>
          </a:p>
        </p:txBody>
      </p:sp>
      <p:grpSp>
        <p:nvGrpSpPr>
          <p:cNvPr id="190" name="Group 189">
            <a:extLst>
              <a:ext uri="{FF2B5EF4-FFF2-40B4-BE49-F238E27FC236}">
                <a16:creationId xmlns:a16="http://schemas.microsoft.com/office/drawing/2014/main" id="{9C6B0F91-A6B9-7DA6-D511-E7458BED060C}"/>
              </a:ext>
              <a:ext uri="{C183D7F6-B498-43B3-948B-1728B52AA6E4}">
                <adec:decorative xmlns:adec="http://schemas.microsoft.com/office/drawing/2017/decorative" val="1"/>
              </a:ext>
            </a:extLst>
          </p:cNvPr>
          <p:cNvGrpSpPr/>
          <p:nvPr/>
        </p:nvGrpSpPr>
        <p:grpSpPr>
          <a:xfrm>
            <a:off x="3674242" y="1925795"/>
            <a:ext cx="177136" cy="259330"/>
            <a:chOff x="197343" y="3413628"/>
            <a:chExt cx="259345" cy="379686"/>
          </a:xfrm>
        </p:grpSpPr>
        <p:pic>
          <p:nvPicPr>
            <p:cNvPr id="191" name="Graphic 190">
              <a:extLst>
                <a:ext uri="{FF2B5EF4-FFF2-40B4-BE49-F238E27FC236}">
                  <a16:creationId xmlns:a16="http://schemas.microsoft.com/office/drawing/2014/main" id="{50321547-04D6-D25F-428A-C44B8CD3C0A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92" name="TextBox 191">
              <a:extLst>
                <a:ext uri="{FF2B5EF4-FFF2-40B4-BE49-F238E27FC236}">
                  <a16:creationId xmlns:a16="http://schemas.microsoft.com/office/drawing/2014/main" id="{DF8FDA8D-362B-BEC6-4465-C3B6FB97E41B}"/>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193" name="Group 192">
            <a:extLst>
              <a:ext uri="{FF2B5EF4-FFF2-40B4-BE49-F238E27FC236}">
                <a16:creationId xmlns:a16="http://schemas.microsoft.com/office/drawing/2014/main" id="{B7E0ED04-4989-5C7C-6125-6E0D13F45742}"/>
              </a:ext>
              <a:ext uri="{C183D7F6-B498-43B3-948B-1728B52AA6E4}">
                <adec:decorative xmlns:adec="http://schemas.microsoft.com/office/drawing/2017/decorative" val="1"/>
              </a:ext>
            </a:extLst>
          </p:cNvPr>
          <p:cNvGrpSpPr/>
          <p:nvPr/>
        </p:nvGrpSpPr>
        <p:grpSpPr>
          <a:xfrm>
            <a:off x="3676935" y="2367938"/>
            <a:ext cx="171750" cy="256637"/>
            <a:chOff x="3810839" y="3861140"/>
            <a:chExt cx="171750" cy="256637"/>
          </a:xfrm>
        </p:grpSpPr>
        <p:pic>
          <p:nvPicPr>
            <p:cNvPr id="194" name="Graphic 193">
              <a:extLst>
                <a:ext uri="{FF2B5EF4-FFF2-40B4-BE49-F238E27FC236}">
                  <a16:creationId xmlns:a16="http://schemas.microsoft.com/office/drawing/2014/main" id="{B4EBF111-DCF6-90B7-6E9D-BF2B3D24CC9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3810839" y="3861140"/>
              <a:ext cx="171750" cy="171750"/>
            </a:xfrm>
            <a:prstGeom prst="rect">
              <a:avLst/>
            </a:prstGeom>
          </p:spPr>
        </p:pic>
        <p:sp>
          <p:nvSpPr>
            <p:cNvPr id="195" name="TextBox 194">
              <a:extLst>
                <a:ext uri="{FF2B5EF4-FFF2-40B4-BE49-F238E27FC236}">
                  <a16:creationId xmlns:a16="http://schemas.microsoft.com/office/drawing/2014/main" id="{754A8C3E-3601-ECA7-9EDF-AD9B20100FC6}"/>
                </a:ext>
              </a:extLst>
            </p:cNvPr>
            <p:cNvSpPr txBox="1"/>
            <p:nvPr/>
          </p:nvSpPr>
          <p:spPr>
            <a:xfrm>
              <a:off x="3812397" y="4040833"/>
              <a:ext cx="168636" cy="7694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Tool</a:t>
              </a:r>
            </a:p>
          </p:txBody>
        </p:sp>
      </p:grpSp>
      <p:grpSp>
        <p:nvGrpSpPr>
          <p:cNvPr id="196" name="Group 195">
            <a:extLst>
              <a:ext uri="{FF2B5EF4-FFF2-40B4-BE49-F238E27FC236}">
                <a16:creationId xmlns:a16="http://schemas.microsoft.com/office/drawing/2014/main" id="{9C5B81CB-A370-D03F-BFDA-69B364B0CF15}"/>
              </a:ext>
              <a:ext uri="{C183D7F6-B498-43B3-948B-1728B52AA6E4}">
                <adec:decorative xmlns:adec="http://schemas.microsoft.com/office/drawing/2017/decorative" val="1"/>
              </a:ext>
            </a:extLst>
          </p:cNvPr>
          <p:cNvGrpSpPr/>
          <p:nvPr/>
        </p:nvGrpSpPr>
        <p:grpSpPr>
          <a:xfrm>
            <a:off x="3636493" y="2765452"/>
            <a:ext cx="252634" cy="259330"/>
            <a:chOff x="142075" y="4945638"/>
            <a:chExt cx="369881" cy="379683"/>
          </a:xfrm>
        </p:grpSpPr>
        <p:pic>
          <p:nvPicPr>
            <p:cNvPr id="197" name="Graphic 196">
              <a:extLst>
                <a:ext uri="{FF2B5EF4-FFF2-40B4-BE49-F238E27FC236}">
                  <a16:creationId xmlns:a16="http://schemas.microsoft.com/office/drawing/2014/main" id="{8564A662-3832-D5DE-2B58-0C54C1A7411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198" name="TextBox 197">
              <a:extLst>
                <a:ext uri="{FF2B5EF4-FFF2-40B4-BE49-F238E27FC236}">
                  <a16:creationId xmlns:a16="http://schemas.microsoft.com/office/drawing/2014/main" id="{AC381551-C2DD-7CCF-81CF-A362D195B42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199" name="Group 198">
            <a:extLst>
              <a:ext uri="{FF2B5EF4-FFF2-40B4-BE49-F238E27FC236}">
                <a16:creationId xmlns:a16="http://schemas.microsoft.com/office/drawing/2014/main" id="{8EB395A9-B8C6-BE07-0A27-A2814FAEA66A}"/>
              </a:ext>
              <a:ext uri="{C183D7F6-B498-43B3-948B-1728B52AA6E4}">
                <adec:decorative xmlns:adec="http://schemas.microsoft.com/office/drawing/2017/decorative" val="1"/>
              </a:ext>
            </a:extLst>
          </p:cNvPr>
          <p:cNvGrpSpPr/>
          <p:nvPr/>
        </p:nvGrpSpPr>
        <p:grpSpPr>
          <a:xfrm>
            <a:off x="3636493" y="3190816"/>
            <a:ext cx="252634" cy="259330"/>
            <a:chOff x="142075" y="4945638"/>
            <a:chExt cx="369881" cy="379683"/>
          </a:xfrm>
        </p:grpSpPr>
        <p:pic>
          <p:nvPicPr>
            <p:cNvPr id="200" name="Graphic 199">
              <a:extLst>
                <a:ext uri="{FF2B5EF4-FFF2-40B4-BE49-F238E27FC236}">
                  <a16:creationId xmlns:a16="http://schemas.microsoft.com/office/drawing/2014/main" id="{D0CE3C22-DD42-D013-7A8A-9F06ABC0E53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01" name="TextBox 200">
              <a:extLst>
                <a:ext uri="{FF2B5EF4-FFF2-40B4-BE49-F238E27FC236}">
                  <a16:creationId xmlns:a16="http://schemas.microsoft.com/office/drawing/2014/main" id="{2B825131-1F1F-6AFF-20AB-E90E0C59C066}"/>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02" name="Group 201">
            <a:extLst>
              <a:ext uri="{FF2B5EF4-FFF2-40B4-BE49-F238E27FC236}">
                <a16:creationId xmlns:a16="http://schemas.microsoft.com/office/drawing/2014/main" id="{4598BEDD-A16E-27C6-8F87-9B8CC75BBCF1}"/>
              </a:ext>
              <a:ext uri="{C183D7F6-B498-43B3-948B-1728B52AA6E4}">
                <adec:decorative xmlns:adec="http://schemas.microsoft.com/office/drawing/2017/decorative" val="1"/>
              </a:ext>
            </a:extLst>
          </p:cNvPr>
          <p:cNvGrpSpPr/>
          <p:nvPr/>
        </p:nvGrpSpPr>
        <p:grpSpPr>
          <a:xfrm>
            <a:off x="3674242" y="5517721"/>
            <a:ext cx="177136" cy="259330"/>
            <a:chOff x="197343" y="3413628"/>
            <a:chExt cx="259345" cy="379686"/>
          </a:xfrm>
        </p:grpSpPr>
        <p:pic>
          <p:nvPicPr>
            <p:cNvPr id="203" name="Graphic 202">
              <a:extLst>
                <a:ext uri="{FF2B5EF4-FFF2-40B4-BE49-F238E27FC236}">
                  <a16:creationId xmlns:a16="http://schemas.microsoft.com/office/drawing/2014/main" id="{3463B1C4-98BE-353D-71C3-19E795DB11B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04" name="TextBox 203">
              <a:extLst>
                <a:ext uri="{FF2B5EF4-FFF2-40B4-BE49-F238E27FC236}">
                  <a16:creationId xmlns:a16="http://schemas.microsoft.com/office/drawing/2014/main" id="{76F9FD90-C32D-E1D2-F5E0-23ACA29E714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05" name="Group 204">
            <a:extLst>
              <a:ext uri="{FF2B5EF4-FFF2-40B4-BE49-F238E27FC236}">
                <a16:creationId xmlns:a16="http://schemas.microsoft.com/office/drawing/2014/main" id="{0179F392-E1C3-935C-853A-8FD9A7279F04}"/>
              </a:ext>
              <a:ext uri="{C183D7F6-B498-43B3-948B-1728B52AA6E4}">
                <adec:decorative xmlns:adec="http://schemas.microsoft.com/office/drawing/2017/decorative" val="1"/>
              </a:ext>
            </a:extLst>
          </p:cNvPr>
          <p:cNvGrpSpPr/>
          <p:nvPr/>
        </p:nvGrpSpPr>
        <p:grpSpPr>
          <a:xfrm>
            <a:off x="3637936" y="4221858"/>
            <a:ext cx="249748" cy="259330"/>
            <a:chOff x="144189" y="3924298"/>
            <a:chExt cx="365656" cy="379686"/>
          </a:xfrm>
        </p:grpSpPr>
        <p:pic>
          <p:nvPicPr>
            <p:cNvPr id="206" name="Graphic 205">
              <a:extLst>
                <a:ext uri="{FF2B5EF4-FFF2-40B4-BE49-F238E27FC236}">
                  <a16:creationId xmlns:a16="http://schemas.microsoft.com/office/drawing/2014/main" id="{828E8C57-48EA-F449-7321-C383E8CE477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07" name="TextBox 206">
              <a:extLst>
                <a:ext uri="{FF2B5EF4-FFF2-40B4-BE49-F238E27FC236}">
                  <a16:creationId xmlns:a16="http://schemas.microsoft.com/office/drawing/2014/main" id="{85F8562D-898F-7ACE-347E-8D008886A3D0}"/>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08" name="Group 207">
            <a:extLst>
              <a:ext uri="{FF2B5EF4-FFF2-40B4-BE49-F238E27FC236}">
                <a16:creationId xmlns:a16="http://schemas.microsoft.com/office/drawing/2014/main" id="{752DB466-B8C7-2D2D-2AE9-7CB6BA36A223}"/>
              </a:ext>
              <a:ext uri="{C183D7F6-B498-43B3-948B-1728B52AA6E4}">
                <adec:decorative xmlns:adec="http://schemas.microsoft.com/office/drawing/2017/decorative" val="1"/>
              </a:ext>
            </a:extLst>
          </p:cNvPr>
          <p:cNvGrpSpPr/>
          <p:nvPr/>
        </p:nvGrpSpPr>
        <p:grpSpPr>
          <a:xfrm>
            <a:off x="3665028" y="4647227"/>
            <a:ext cx="195568" cy="259330"/>
            <a:chOff x="183852" y="4434968"/>
            <a:chExt cx="286329" cy="379686"/>
          </a:xfrm>
        </p:grpSpPr>
        <p:pic>
          <p:nvPicPr>
            <p:cNvPr id="209" name="Graphic 208">
              <a:extLst>
                <a:ext uri="{FF2B5EF4-FFF2-40B4-BE49-F238E27FC236}">
                  <a16:creationId xmlns:a16="http://schemas.microsoft.com/office/drawing/2014/main" id="{C27568C5-5047-405B-4D15-D1F93FC6103C}"/>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97343" y="4434968"/>
              <a:ext cx="259345" cy="259345"/>
            </a:xfrm>
            <a:prstGeom prst="rect">
              <a:avLst/>
            </a:prstGeom>
          </p:spPr>
        </p:pic>
        <p:sp>
          <p:nvSpPr>
            <p:cNvPr id="210" name="TextBox 209">
              <a:extLst>
                <a:ext uri="{FF2B5EF4-FFF2-40B4-BE49-F238E27FC236}">
                  <a16:creationId xmlns:a16="http://schemas.microsoft.com/office/drawing/2014/main" id="{BF05AA4B-E8B4-0C06-F3EB-367C239AA155}"/>
                </a:ext>
              </a:extLst>
            </p:cNvPr>
            <p:cNvSpPr txBox="1"/>
            <p:nvPr/>
          </p:nvSpPr>
          <p:spPr>
            <a:xfrm>
              <a:off x="183852" y="4702000"/>
              <a:ext cx="28632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Video</a:t>
              </a:r>
            </a:p>
          </p:txBody>
        </p:sp>
      </p:grpSp>
      <p:grpSp>
        <p:nvGrpSpPr>
          <p:cNvPr id="211" name="Group 210">
            <a:extLst>
              <a:ext uri="{FF2B5EF4-FFF2-40B4-BE49-F238E27FC236}">
                <a16:creationId xmlns:a16="http://schemas.microsoft.com/office/drawing/2014/main" id="{724EA3CE-E6F2-5E47-0D0E-7EC8C773CD96}"/>
              </a:ext>
              <a:ext uri="{C183D7F6-B498-43B3-948B-1728B52AA6E4}">
                <adec:decorative xmlns:adec="http://schemas.microsoft.com/office/drawing/2017/decorative" val="1"/>
              </a:ext>
            </a:extLst>
          </p:cNvPr>
          <p:cNvGrpSpPr/>
          <p:nvPr/>
        </p:nvGrpSpPr>
        <p:grpSpPr>
          <a:xfrm>
            <a:off x="3674242" y="5090877"/>
            <a:ext cx="177136" cy="259330"/>
            <a:chOff x="197343" y="3413628"/>
            <a:chExt cx="259345" cy="379686"/>
          </a:xfrm>
        </p:grpSpPr>
        <p:pic>
          <p:nvPicPr>
            <p:cNvPr id="212" name="Graphic 211">
              <a:extLst>
                <a:ext uri="{FF2B5EF4-FFF2-40B4-BE49-F238E27FC236}">
                  <a16:creationId xmlns:a16="http://schemas.microsoft.com/office/drawing/2014/main" id="{171538BB-0948-B921-0CE0-F4DD1E7D4A8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F922A417-23EF-F77D-FFCA-9A641F0659D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15" name="TextBox 214">
            <a:extLst>
              <a:ext uri="{FF2B5EF4-FFF2-40B4-BE49-F238E27FC236}">
                <a16:creationId xmlns:a16="http://schemas.microsoft.com/office/drawing/2014/main" id="{71F2084D-F135-DAAE-0EEC-35CF7522D124}"/>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6">
                  <a:extLst>
                    <a:ext uri="{A12FA001-AC4F-418D-AE19-62706E023703}">
                      <ahyp:hlinkClr xmlns:ahyp="http://schemas.microsoft.com/office/drawing/2018/hyperlinkcolor" val="tx"/>
                    </a:ext>
                  </a:extLst>
                </a:hlinkClick>
              </a:rPr>
              <a:t>Microsoft 365 Copilot Documentation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7">
                  <a:extLst>
                    <a:ext uri="{A12FA001-AC4F-418D-AE19-62706E023703}">
                      <ahyp:hlinkClr xmlns:ahyp="http://schemas.microsoft.com/office/drawing/2018/hyperlinkcolor" val="tx"/>
                    </a:ext>
                  </a:extLst>
                </a:hlinkClick>
              </a:rPr>
              <a:t>Copilot Dashboard implementation</a:t>
            </a: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p:txBody>
      </p:sp>
      <p:grpSp>
        <p:nvGrpSpPr>
          <p:cNvPr id="216" name="Group 215">
            <a:extLst>
              <a:ext uri="{FF2B5EF4-FFF2-40B4-BE49-F238E27FC236}">
                <a16:creationId xmlns:a16="http://schemas.microsoft.com/office/drawing/2014/main" id="{2D782281-DE58-6F80-2BB7-C9C2D12AD146}"/>
              </a:ext>
              <a:ext uri="{C183D7F6-B498-43B3-948B-1728B52AA6E4}">
                <adec:decorative xmlns:adec="http://schemas.microsoft.com/office/drawing/2017/decorative" val="1"/>
              </a:ext>
            </a:extLst>
          </p:cNvPr>
          <p:cNvGrpSpPr/>
          <p:nvPr/>
        </p:nvGrpSpPr>
        <p:grpSpPr>
          <a:xfrm>
            <a:off x="6357916" y="1925795"/>
            <a:ext cx="249748" cy="259330"/>
            <a:chOff x="144189" y="3924298"/>
            <a:chExt cx="365656" cy="379686"/>
          </a:xfrm>
        </p:grpSpPr>
        <p:pic>
          <p:nvPicPr>
            <p:cNvPr id="217" name="Graphic 216">
              <a:extLst>
                <a:ext uri="{FF2B5EF4-FFF2-40B4-BE49-F238E27FC236}">
                  <a16:creationId xmlns:a16="http://schemas.microsoft.com/office/drawing/2014/main" id="{6481DA30-4DAC-9641-F9EF-1C24A0F0BF3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18" name="TextBox 217">
              <a:extLst>
                <a:ext uri="{FF2B5EF4-FFF2-40B4-BE49-F238E27FC236}">
                  <a16:creationId xmlns:a16="http://schemas.microsoft.com/office/drawing/2014/main" id="{F4E5F683-2C6E-5C77-A21D-4FB069FC562E}"/>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19" name="Group 218">
            <a:extLst>
              <a:ext uri="{FF2B5EF4-FFF2-40B4-BE49-F238E27FC236}">
                <a16:creationId xmlns:a16="http://schemas.microsoft.com/office/drawing/2014/main" id="{43573311-20C3-2884-825C-8DAEF6F6A6DA}"/>
              </a:ext>
              <a:ext uri="{C183D7F6-B498-43B3-948B-1728B52AA6E4}">
                <adec:decorative xmlns:adec="http://schemas.microsoft.com/office/drawing/2017/decorative" val="1"/>
              </a:ext>
            </a:extLst>
          </p:cNvPr>
          <p:cNvGrpSpPr/>
          <p:nvPr/>
        </p:nvGrpSpPr>
        <p:grpSpPr>
          <a:xfrm>
            <a:off x="6357916" y="2475319"/>
            <a:ext cx="249748" cy="259330"/>
            <a:chOff x="144189" y="3924298"/>
            <a:chExt cx="365656" cy="379686"/>
          </a:xfrm>
        </p:grpSpPr>
        <p:pic>
          <p:nvPicPr>
            <p:cNvPr id="220" name="Graphic 219">
              <a:extLst>
                <a:ext uri="{FF2B5EF4-FFF2-40B4-BE49-F238E27FC236}">
                  <a16:creationId xmlns:a16="http://schemas.microsoft.com/office/drawing/2014/main" id="{4761EEBE-F1D1-582B-C2A3-111539550C62}"/>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21" name="TextBox 220">
              <a:extLst>
                <a:ext uri="{FF2B5EF4-FFF2-40B4-BE49-F238E27FC236}">
                  <a16:creationId xmlns:a16="http://schemas.microsoft.com/office/drawing/2014/main" id="{92BDEA24-B797-2AF7-27A8-24E63C4317AA}"/>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22" name="Group 221">
            <a:extLst>
              <a:ext uri="{FF2B5EF4-FFF2-40B4-BE49-F238E27FC236}">
                <a16:creationId xmlns:a16="http://schemas.microsoft.com/office/drawing/2014/main" id="{B02240EC-2A06-14D5-5433-F8DAF92B4472}"/>
              </a:ext>
              <a:ext uri="{C183D7F6-B498-43B3-948B-1728B52AA6E4}">
                <adec:decorative xmlns:adec="http://schemas.microsoft.com/office/drawing/2017/decorative" val="1"/>
              </a:ext>
            </a:extLst>
          </p:cNvPr>
          <p:cNvGrpSpPr/>
          <p:nvPr/>
        </p:nvGrpSpPr>
        <p:grpSpPr>
          <a:xfrm>
            <a:off x="6356473" y="2899786"/>
            <a:ext cx="252634" cy="259330"/>
            <a:chOff x="142075" y="4945638"/>
            <a:chExt cx="369881" cy="379683"/>
          </a:xfrm>
        </p:grpSpPr>
        <p:pic>
          <p:nvPicPr>
            <p:cNvPr id="223" name="Graphic 222">
              <a:extLst>
                <a:ext uri="{FF2B5EF4-FFF2-40B4-BE49-F238E27FC236}">
                  <a16:creationId xmlns:a16="http://schemas.microsoft.com/office/drawing/2014/main" id="{75FEC300-4070-89DD-E4CB-6E64111F189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4" name="TextBox 223">
              <a:extLst>
                <a:ext uri="{FF2B5EF4-FFF2-40B4-BE49-F238E27FC236}">
                  <a16:creationId xmlns:a16="http://schemas.microsoft.com/office/drawing/2014/main" id="{2CE92C3E-1B0A-BEDE-EDBB-E7993CF5844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5" name="Group 224">
            <a:extLst>
              <a:ext uri="{FF2B5EF4-FFF2-40B4-BE49-F238E27FC236}">
                <a16:creationId xmlns:a16="http://schemas.microsoft.com/office/drawing/2014/main" id="{AB8C140C-EEE3-C82C-C8F0-4D498607A141}"/>
              </a:ext>
              <a:ext uri="{C183D7F6-B498-43B3-948B-1728B52AA6E4}">
                <adec:decorative xmlns:adec="http://schemas.microsoft.com/office/drawing/2017/decorative" val="1"/>
              </a:ext>
            </a:extLst>
          </p:cNvPr>
          <p:cNvGrpSpPr/>
          <p:nvPr/>
        </p:nvGrpSpPr>
        <p:grpSpPr>
          <a:xfrm>
            <a:off x="6356473" y="3333798"/>
            <a:ext cx="252634" cy="259330"/>
            <a:chOff x="142075" y="4945638"/>
            <a:chExt cx="369881" cy="379683"/>
          </a:xfrm>
        </p:grpSpPr>
        <p:pic>
          <p:nvPicPr>
            <p:cNvPr id="226" name="Graphic 225">
              <a:extLst>
                <a:ext uri="{FF2B5EF4-FFF2-40B4-BE49-F238E27FC236}">
                  <a16:creationId xmlns:a16="http://schemas.microsoft.com/office/drawing/2014/main" id="{0DF77DF3-2F71-C0C0-4BCA-3F8ED7B1345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27" name="TextBox 226">
              <a:extLst>
                <a:ext uri="{FF2B5EF4-FFF2-40B4-BE49-F238E27FC236}">
                  <a16:creationId xmlns:a16="http://schemas.microsoft.com/office/drawing/2014/main" id="{50789305-FF7F-D7D7-6B92-DF6A83EEFEFD}"/>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28" name="Group 227">
            <a:extLst>
              <a:ext uri="{FF2B5EF4-FFF2-40B4-BE49-F238E27FC236}">
                <a16:creationId xmlns:a16="http://schemas.microsoft.com/office/drawing/2014/main" id="{47FB747F-7A7E-C511-0767-B44BA560E49C}"/>
              </a:ext>
              <a:ext uri="{C183D7F6-B498-43B3-948B-1728B52AA6E4}">
                <adec:decorative xmlns:adec="http://schemas.microsoft.com/office/drawing/2017/decorative" val="1"/>
              </a:ext>
            </a:extLst>
          </p:cNvPr>
          <p:cNvGrpSpPr/>
          <p:nvPr/>
        </p:nvGrpSpPr>
        <p:grpSpPr>
          <a:xfrm>
            <a:off x="6356473" y="3754663"/>
            <a:ext cx="252634" cy="259330"/>
            <a:chOff x="142075" y="4945638"/>
            <a:chExt cx="369881" cy="379683"/>
          </a:xfrm>
        </p:grpSpPr>
        <p:pic>
          <p:nvPicPr>
            <p:cNvPr id="229" name="Graphic 228">
              <a:extLst>
                <a:ext uri="{FF2B5EF4-FFF2-40B4-BE49-F238E27FC236}">
                  <a16:creationId xmlns:a16="http://schemas.microsoft.com/office/drawing/2014/main" id="{E6529B62-3638-D3A2-A3D2-B6646B99ADC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230" name="TextBox 229">
              <a:extLst>
                <a:ext uri="{FF2B5EF4-FFF2-40B4-BE49-F238E27FC236}">
                  <a16:creationId xmlns:a16="http://schemas.microsoft.com/office/drawing/2014/main" id="{063752ED-0DE5-9B3C-D616-91CD23F3FFE4}"/>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grpSp>
        <p:nvGrpSpPr>
          <p:cNvPr id="231" name="Group 230">
            <a:extLst>
              <a:ext uri="{FF2B5EF4-FFF2-40B4-BE49-F238E27FC236}">
                <a16:creationId xmlns:a16="http://schemas.microsoft.com/office/drawing/2014/main" id="{A0CF1911-784E-AAA3-62C3-47F8C087D7EA}"/>
              </a:ext>
              <a:ext uri="{C183D7F6-B498-43B3-948B-1728B52AA6E4}">
                <adec:decorative xmlns:adec="http://schemas.microsoft.com/office/drawing/2017/decorative" val="1"/>
              </a:ext>
            </a:extLst>
          </p:cNvPr>
          <p:cNvGrpSpPr/>
          <p:nvPr/>
        </p:nvGrpSpPr>
        <p:grpSpPr>
          <a:xfrm>
            <a:off x="6394222" y="4647227"/>
            <a:ext cx="177136" cy="259330"/>
            <a:chOff x="197343" y="3413628"/>
            <a:chExt cx="259345" cy="379686"/>
          </a:xfrm>
        </p:grpSpPr>
        <p:pic>
          <p:nvPicPr>
            <p:cNvPr id="232" name="Graphic 231">
              <a:extLst>
                <a:ext uri="{FF2B5EF4-FFF2-40B4-BE49-F238E27FC236}">
                  <a16:creationId xmlns:a16="http://schemas.microsoft.com/office/drawing/2014/main" id="{D18B69A2-5029-145E-E248-026F8A3426C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3" name="TextBox 232">
              <a:extLst>
                <a:ext uri="{FF2B5EF4-FFF2-40B4-BE49-F238E27FC236}">
                  <a16:creationId xmlns:a16="http://schemas.microsoft.com/office/drawing/2014/main" id="{E0847E84-480F-ED66-5DDA-D6443B4E49B5}"/>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34" name="Group 233">
            <a:extLst>
              <a:ext uri="{FF2B5EF4-FFF2-40B4-BE49-F238E27FC236}">
                <a16:creationId xmlns:a16="http://schemas.microsoft.com/office/drawing/2014/main" id="{14C2C935-AD40-58A7-F489-8050CCA1F22E}"/>
              </a:ext>
              <a:ext uri="{C183D7F6-B498-43B3-948B-1728B52AA6E4}">
                <adec:decorative xmlns:adec="http://schemas.microsoft.com/office/drawing/2017/decorative" val="1"/>
              </a:ext>
            </a:extLst>
          </p:cNvPr>
          <p:cNvGrpSpPr/>
          <p:nvPr/>
        </p:nvGrpSpPr>
        <p:grpSpPr>
          <a:xfrm>
            <a:off x="6394222" y="4221858"/>
            <a:ext cx="177136" cy="259330"/>
            <a:chOff x="197343" y="3413628"/>
            <a:chExt cx="259345" cy="379686"/>
          </a:xfrm>
        </p:grpSpPr>
        <p:pic>
          <p:nvPicPr>
            <p:cNvPr id="235" name="Graphic 234">
              <a:extLst>
                <a:ext uri="{FF2B5EF4-FFF2-40B4-BE49-F238E27FC236}">
                  <a16:creationId xmlns:a16="http://schemas.microsoft.com/office/drawing/2014/main" id="{556C0D68-B752-0C41-213F-035629951F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36" name="TextBox 235">
              <a:extLst>
                <a:ext uri="{FF2B5EF4-FFF2-40B4-BE49-F238E27FC236}">
                  <a16:creationId xmlns:a16="http://schemas.microsoft.com/office/drawing/2014/main" id="{58E04A8B-0911-A01A-F1CA-28A32A623E93}"/>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
        <p:nvSpPr>
          <p:cNvPr id="238" name="TextBox 237">
            <a:extLst>
              <a:ext uri="{FF2B5EF4-FFF2-40B4-BE49-F238E27FC236}">
                <a16:creationId xmlns:a16="http://schemas.microsoft.com/office/drawing/2014/main" id="{59818C00-7C3C-B631-291F-22CA8A3B90E8}"/>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8">
                  <a:extLst>
                    <a:ext uri="{A12FA001-AC4F-418D-AE19-62706E023703}">
                      <ahyp:hlinkClr xmlns:ahyp="http://schemas.microsoft.com/office/drawing/2018/hyperlinkcolor" val="tx"/>
                    </a:ext>
                  </a:extLst>
                </a:hlinkClick>
              </a:rPr>
              <a:t>Extend Microsoft 365 Copilot</a:t>
            </a:r>
            <a:br>
              <a:rPr kumimoji="0" lang="en-US" sz="1000" b="0" i="0" u="none" strike="noStrike" kern="1200" cap="none" spc="0" normalizeH="0" baseline="0" noProof="0">
                <a:ln>
                  <a:noFill/>
                </a:ln>
                <a:solidFill>
                  <a:srgbClr val="0078D4"/>
                </a:solidFill>
                <a:effectLst/>
                <a:uLnTx/>
                <a:uFillTx/>
                <a:latin typeface="Segoe UI"/>
                <a:ea typeface="+mn-ea"/>
                <a:cs typeface="Segoe UI"/>
              </a:rPr>
            </a:br>
            <a:endParaRPr kumimoji="0" lang="en-US" sz="1000" b="0" i="0" u="none" strike="noStrike" kern="1200" cap="none" spc="0" normalizeH="0" baseline="0" noProof="0">
              <a:ln>
                <a:noFill/>
              </a:ln>
              <a:solidFill>
                <a:srgbClr val="0078D4"/>
              </a:solidFill>
              <a:effectLst/>
              <a:uLnTx/>
              <a:uFillTx/>
              <a:latin typeface="Segoe UI"/>
              <a:ea typeface="+mn-ea"/>
              <a:cs typeface="Segoe UI"/>
            </a:endParaRP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39">
                  <a:extLst>
                    <a:ext uri="{A12FA001-AC4F-418D-AE19-62706E023703}">
                      <ahyp:hlinkClr xmlns:ahyp="http://schemas.microsoft.com/office/drawing/2018/hyperlinkcolor" val="tx"/>
                    </a:ext>
                  </a:extLst>
                </a:hlinkClick>
              </a:rPr>
              <a:t>Create agents with Microsoft Copilot Studio</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(4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0">
                  <a:extLst>
                    <a:ext uri="{A12FA001-AC4F-418D-AE19-62706E023703}">
                      <ahyp:hlinkClr xmlns:ahyp="http://schemas.microsoft.com/office/drawing/2018/hyperlinkcolor" val="tx"/>
                    </a:ext>
                  </a:extLst>
                </a:hlinkClick>
              </a:rPr>
              <a:t>Optimize and extend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(1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1">
                  <a:extLst>
                    <a:ext uri="{A12FA001-AC4F-418D-AE19-62706E023703}">
                      <ahyp:hlinkClr xmlns:ahyp="http://schemas.microsoft.com/office/drawing/2018/hyperlinkcolor" val="tx"/>
                    </a:ext>
                  </a:extLst>
                </a:hlinkClick>
              </a:rPr>
              <a:t>Extend and manage Microsoft Copilot Studio </a:t>
            </a:r>
            <a:r>
              <a:rPr kumimoji="0" lang="en-US" sz="1000" b="0" i="0" u="none" strike="noStrike" kern="1200" cap="none" spc="0" normalizeH="0" baseline="0" noProof="0">
                <a:ln>
                  <a:noFill/>
                </a:ln>
                <a:solidFill>
                  <a:srgbClr val="0078D4"/>
                </a:solidFill>
                <a:effectLst/>
                <a:uLnTx/>
                <a:uFillTx/>
                <a:latin typeface="Segoe UI"/>
                <a:ea typeface="+mn-ea"/>
                <a:cs typeface="Segoe UI"/>
              </a:rPr>
              <a:t>agents </a:t>
            </a:r>
            <a:r>
              <a:rPr kumimoji="0" lang="en-US" sz="800" b="0" i="0" u="none" strike="noStrike" kern="1200" cap="none" spc="0" normalizeH="0" baseline="0" noProof="0">
                <a:ln>
                  <a:noFill/>
                </a:ln>
                <a:solidFill>
                  <a:srgbClr val="000000"/>
                </a:solidFill>
                <a:effectLst/>
                <a:uLnTx/>
                <a:uFillTx/>
                <a:latin typeface="Segoe UI"/>
                <a:ea typeface="+mn-ea"/>
                <a:cs typeface="Segoe UI"/>
              </a:rPr>
              <a:t>(2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a:p>
            <a:pPr marL="0" marR="0" lvl="0" indent="0" algn="l" defTabSz="914367" rtl="0" eaLnBrk="1" fontAlgn="auto" latinLnBrk="0" hangingPunct="1">
              <a:lnSpc>
                <a:spcPct val="90000"/>
              </a:lnSpc>
              <a:spcBef>
                <a:spcPts val="1200"/>
              </a:spcBef>
              <a:spcAft>
                <a:spcPts val="0"/>
              </a:spcAft>
              <a:buClrTx/>
              <a:buSzTx/>
              <a:buFontTx/>
              <a:buNone/>
              <a:tabLst/>
              <a:defRPr/>
            </a:pPr>
            <a:r>
              <a:rPr kumimoji="0" lang="en-US" sz="1000" b="0" i="0" u="none" strike="noStrike" kern="1200" cap="none" spc="0" normalizeH="0" baseline="0" noProof="0">
                <a:ln>
                  <a:noFill/>
                </a:ln>
                <a:solidFill>
                  <a:srgbClr val="0078D4"/>
                </a:solidFill>
                <a:effectLst/>
                <a:uLnTx/>
                <a:uFillTx/>
                <a:latin typeface="Segoe UI"/>
                <a:ea typeface="+mn-ea"/>
                <a:cs typeface="Segoe UI"/>
                <a:hlinkClick r:id="rId42">
                  <a:extLst>
                    <a:ext uri="{A12FA001-AC4F-418D-AE19-62706E023703}">
                      <ahyp:hlinkClr xmlns:ahyp="http://schemas.microsoft.com/office/drawing/2018/hyperlinkcolor" val="tx"/>
                    </a:ext>
                  </a:extLst>
                </a:hlinkClick>
              </a:rPr>
              <a:t>Build connectors and plugins for Microsoft 365 Copilot</a:t>
            </a:r>
            <a:r>
              <a:rPr kumimoji="0" lang="en-US" sz="1000" b="0" i="0" u="none" strike="noStrike" kern="1200" cap="none" spc="0" normalizeH="0" baseline="0" noProof="0">
                <a:ln>
                  <a:noFill/>
                </a:ln>
                <a:solidFill>
                  <a:srgbClr val="0078D4"/>
                </a:solidFill>
                <a:effectLst/>
                <a:uLnTx/>
                <a:uFillTx/>
                <a:latin typeface="Segoe UI"/>
                <a:ea typeface="+mn-ea"/>
                <a:cs typeface="Segoe UI"/>
              </a:rPr>
              <a:t> </a:t>
            </a:r>
            <a:r>
              <a:rPr kumimoji="0" lang="en-US" sz="800" b="0" i="0" u="none" strike="noStrike" kern="1200" cap="none" spc="0" normalizeH="0" baseline="0" noProof="0">
                <a:ln>
                  <a:noFill/>
                </a:ln>
                <a:solidFill>
                  <a:srgbClr val="000000"/>
                </a:solidFill>
                <a:effectLst/>
                <a:uLnTx/>
                <a:uFillTx/>
                <a:latin typeface="Segoe UI"/>
                <a:ea typeface="+mn-ea"/>
                <a:cs typeface="Segoe UI"/>
              </a:rPr>
              <a:t>(3 </a:t>
            </a:r>
            <a:r>
              <a:rPr kumimoji="0" lang="en-US" sz="800" b="0" i="0" u="none" strike="noStrike" kern="1200" cap="none" spc="0" normalizeH="0" baseline="0" noProof="0" err="1">
                <a:ln>
                  <a:noFill/>
                </a:ln>
                <a:solidFill>
                  <a:srgbClr val="000000"/>
                </a:solidFill>
                <a:effectLst/>
                <a:uLnTx/>
                <a:uFillTx/>
                <a:latin typeface="Segoe UI"/>
                <a:ea typeface="+mn-ea"/>
                <a:cs typeface="Segoe UI"/>
              </a:rPr>
              <a:t>hrs</a:t>
            </a:r>
            <a:r>
              <a:rPr kumimoji="0" lang="en-US" sz="800" b="0" i="0" u="none" strike="noStrike" kern="1200" cap="none" spc="0" normalizeH="0" baseline="0" noProof="0">
                <a:ln>
                  <a:noFill/>
                </a:ln>
                <a:solidFill>
                  <a:srgbClr val="000000"/>
                </a:solidFill>
                <a:effectLst/>
                <a:uLnTx/>
                <a:uFillTx/>
                <a:latin typeface="Segoe UI"/>
                <a:ea typeface="+mn-ea"/>
                <a:cs typeface="Segoe UI"/>
              </a:rPr>
              <a:t>)</a:t>
            </a:r>
          </a:p>
        </p:txBody>
      </p:sp>
      <p:grpSp>
        <p:nvGrpSpPr>
          <p:cNvPr id="239" name="Group 238">
            <a:extLst>
              <a:ext uri="{FF2B5EF4-FFF2-40B4-BE49-F238E27FC236}">
                <a16:creationId xmlns:a16="http://schemas.microsoft.com/office/drawing/2014/main" id="{FE1E44B4-054C-DBF6-4997-0661E9AA7D60}"/>
              </a:ext>
              <a:ext uri="{C183D7F6-B498-43B3-948B-1728B52AA6E4}">
                <adec:decorative xmlns:adec="http://schemas.microsoft.com/office/drawing/2017/decorative" val="1"/>
              </a:ext>
            </a:extLst>
          </p:cNvPr>
          <p:cNvGrpSpPr/>
          <p:nvPr/>
        </p:nvGrpSpPr>
        <p:grpSpPr>
          <a:xfrm>
            <a:off x="9112760" y="1925795"/>
            <a:ext cx="177136" cy="259330"/>
            <a:chOff x="197343" y="3413628"/>
            <a:chExt cx="259345" cy="379686"/>
          </a:xfrm>
        </p:grpSpPr>
        <p:pic>
          <p:nvPicPr>
            <p:cNvPr id="240" name="Graphic 239">
              <a:extLst>
                <a:ext uri="{FF2B5EF4-FFF2-40B4-BE49-F238E27FC236}">
                  <a16:creationId xmlns:a16="http://schemas.microsoft.com/office/drawing/2014/main" id="{F1D4CDB9-8AD4-9298-3E3E-7BDD2A329E0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1" name="TextBox 240">
              <a:extLst>
                <a:ext uri="{FF2B5EF4-FFF2-40B4-BE49-F238E27FC236}">
                  <a16:creationId xmlns:a16="http://schemas.microsoft.com/office/drawing/2014/main" id="{37CD1FF1-7D3A-7E1E-6E90-96D064789E89}"/>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2" name="Group 241">
            <a:extLst>
              <a:ext uri="{FF2B5EF4-FFF2-40B4-BE49-F238E27FC236}">
                <a16:creationId xmlns:a16="http://schemas.microsoft.com/office/drawing/2014/main" id="{62309619-EB1B-F732-19B8-A529EF6B66A1}"/>
              </a:ext>
              <a:ext uri="{C183D7F6-B498-43B3-948B-1728B52AA6E4}">
                <adec:decorative xmlns:adec="http://schemas.microsoft.com/office/drawing/2017/decorative" val="1"/>
              </a:ext>
            </a:extLst>
          </p:cNvPr>
          <p:cNvGrpSpPr/>
          <p:nvPr/>
        </p:nvGrpSpPr>
        <p:grpSpPr>
          <a:xfrm>
            <a:off x="9112760" y="4221858"/>
            <a:ext cx="177136" cy="259330"/>
            <a:chOff x="197343" y="3413628"/>
            <a:chExt cx="259345" cy="379686"/>
          </a:xfrm>
        </p:grpSpPr>
        <p:pic>
          <p:nvPicPr>
            <p:cNvPr id="243" name="Graphic 242">
              <a:extLst>
                <a:ext uri="{FF2B5EF4-FFF2-40B4-BE49-F238E27FC236}">
                  <a16:creationId xmlns:a16="http://schemas.microsoft.com/office/drawing/2014/main" id="{A0F1A2D2-CEF6-9AE4-1D9E-7884E45EC69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244" name="TextBox 243">
              <a:extLst>
                <a:ext uri="{FF2B5EF4-FFF2-40B4-BE49-F238E27FC236}">
                  <a16:creationId xmlns:a16="http://schemas.microsoft.com/office/drawing/2014/main" id="{D8A52784-762E-806E-72A5-CC8DA349F9F8}"/>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grpSp>
        <p:nvGrpSpPr>
          <p:cNvPr id="245" name="Group 244">
            <a:extLst>
              <a:ext uri="{FF2B5EF4-FFF2-40B4-BE49-F238E27FC236}">
                <a16:creationId xmlns:a16="http://schemas.microsoft.com/office/drawing/2014/main" id="{D3AA5818-3427-5957-0DB8-9294E13046FE}"/>
              </a:ext>
              <a:ext uri="{C183D7F6-B498-43B3-948B-1728B52AA6E4}">
                <adec:decorative xmlns:adec="http://schemas.microsoft.com/office/drawing/2017/decorative" val="1"/>
              </a:ext>
            </a:extLst>
          </p:cNvPr>
          <p:cNvGrpSpPr/>
          <p:nvPr/>
        </p:nvGrpSpPr>
        <p:grpSpPr>
          <a:xfrm>
            <a:off x="9076454" y="4651731"/>
            <a:ext cx="249748" cy="259330"/>
            <a:chOff x="144189" y="3924298"/>
            <a:chExt cx="365656" cy="379686"/>
          </a:xfrm>
        </p:grpSpPr>
        <p:pic>
          <p:nvPicPr>
            <p:cNvPr id="246" name="Graphic 245">
              <a:extLst>
                <a:ext uri="{FF2B5EF4-FFF2-40B4-BE49-F238E27FC236}">
                  <a16:creationId xmlns:a16="http://schemas.microsoft.com/office/drawing/2014/main" id="{EFD93A61-719F-D55F-59B9-1237292B409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47" name="TextBox 246">
              <a:extLst>
                <a:ext uri="{FF2B5EF4-FFF2-40B4-BE49-F238E27FC236}">
                  <a16:creationId xmlns:a16="http://schemas.microsoft.com/office/drawing/2014/main" id="{A68E7620-E0A6-B027-F5E6-1DB2634E62B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48" name="Group 247">
            <a:extLst>
              <a:ext uri="{FF2B5EF4-FFF2-40B4-BE49-F238E27FC236}">
                <a16:creationId xmlns:a16="http://schemas.microsoft.com/office/drawing/2014/main" id="{518BDE39-ED78-BC2B-DAF2-D5963573165D}"/>
              </a:ext>
              <a:ext uri="{C183D7F6-B498-43B3-948B-1728B52AA6E4}">
                <adec:decorative xmlns:adec="http://schemas.microsoft.com/office/drawing/2017/decorative" val="1"/>
              </a:ext>
            </a:extLst>
          </p:cNvPr>
          <p:cNvGrpSpPr/>
          <p:nvPr/>
        </p:nvGrpSpPr>
        <p:grpSpPr>
          <a:xfrm>
            <a:off x="9076454" y="5072182"/>
            <a:ext cx="249748" cy="259330"/>
            <a:chOff x="144189" y="3924298"/>
            <a:chExt cx="365656" cy="379686"/>
          </a:xfrm>
        </p:grpSpPr>
        <p:pic>
          <p:nvPicPr>
            <p:cNvPr id="249" name="Graphic 248">
              <a:extLst>
                <a:ext uri="{FF2B5EF4-FFF2-40B4-BE49-F238E27FC236}">
                  <a16:creationId xmlns:a16="http://schemas.microsoft.com/office/drawing/2014/main" id="{D2E28131-0FC2-2353-6C73-428B3AF93A9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0" name="TextBox 249">
              <a:extLst>
                <a:ext uri="{FF2B5EF4-FFF2-40B4-BE49-F238E27FC236}">
                  <a16:creationId xmlns:a16="http://schemas.microsoft.com/office/drawing/2014/main" id="{6F288644-FA7B-4B52-A205-C109D3B06DA2}"/>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1" name="Group 250">
            <a:extLst>
              <a:ext uri="{FF2B5EF4-FFF2-40B4-BE49-F238E27FC236}">
                <a16:creationId xmlns:a16="http://schemas.microsoft.com/office/drawing/2014/main" id="{93F46E9B-D887-EC16-D5B9-AADA4446EB1B}"/>
              </a:ext>
              <a:ext uri="{C183D7F6-B498-43B3-948B-1728B52AA6E4}">
                <adec:decorative xmlns:adec="http://schemas.microsoft.com/office/drawing/2017/decorative" val="1"/>
              </a:ext>
            </a:extLst>
          </p:cNvPr>
          <p:cNvGrpSpPr/>
          <p:nvPr/>
        </p:nvGrpSpPr>
        <p:grpSpPr>
          <a:xfrm>
            <a:off x="9076454" y="5500610"/>
            <a:ext cx="249748" cy="259330"/>
            <a:chOff x="144189" y="3924298"/>
            <a:chExt cx="365656" cy="379686"/>
          </a:xfrm>
        </p:grpSpPr>
        <p:pic>
          <p:nvPicPr>
            <p:cNvPr id="252" name="Graphic 251">
              <a:extLst>
                <a:ext uri="{FF2B5EF4-FFF2-40B4-BE49-F238E27FC236}">
                  <a16:creationId xmlns:a16="http://schemas.microsoft.com/office/drawing/2014/main" id="{89AC3CF1-3135-5107-5B74-605C3BC91F6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3" name="TextBox 252">
              <a:extLst>
                <a:ext uri="{FF2B5EF4-FFF2-40B4-BE49-F238E27FC236}">
                  <a16:creationId xmlns:a16="http://schemas.microsoft.com/office/drawing/2014/main" id="{3D8A1E35-456C-254B-D534-A331E79EFCAF}"/>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grpSp>
        <p:nvGrpSpPr>
          <p:cNvPr id="254" name="Group 253">
            <a:extLst>
              <a:ext uri="{FF2B5EF4-FFF2-40B4-BE49-F238E27FC236}">
                <a16:creationId xmlns:a16="http://schemas.microsoft.com/office/drawing/2014/main" id="{0EE955F9-B128-0AD6-6BE9-D2C770BC838D}"/>
              </a:ext>
              <a:ext uri="{C183D7F6-B498-43B3-948B-1728B52AA6E4}">
                <adec:decorative xmlns:adec="http://schemas.microsoft.com/office/drawing/2017/decorative" val="1"/>
              </a:ext>
            </a:extLst>
          </p:cNvPr>
          <p:cNvGrpSpPr/>
          <p:nvPr/>
        </p:nvGrpSpPr>
        <p:grpSpPr>
          <a:xfrm>
            <a:off x="9076454" y="5933735"/>
            <a:ext cx="249748" cy="259330"/>
            <a:chOff x="144189" y="3924298"/>
            <a:chExt cx="365656" cy="379686"/>
          </a:xfrm>
        </p:grpSpPr>
        <p:pic>
          <p:nvPicPr>
            <p:cNvPr id="255" name="Graphic 254">
              <a:extLst>
                <a:ext uri="{FF2B5EF4-FFF2-40B4-BE49-F238E27FC236}">
                  <a16:creationId xmlns:a16="http://schemas.microsoft.com/office/drawing/2014/main" id="{3B9A1132-B9D4-BB9C-4AFD-A74C156295E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197343" y="3924298"/>
              <a:ext cx="259345" cy="259345"/>
            </a:xfrm>
            <a:prstGeom prst="rect">
              <a:avLst/>
            </a:prstGeom>
          </p:spPr>
        </p:pic>
        <p:sp>
          <p:nvSpPr>
            <p:cNvPr id="256" name="TextBox 255">
              <a:extLst>
                <a:ext uri="{FF2B5EF4-FFF2-40B4-BE49-F238E27FC236}">
                  <a16:creationId xmlns:a16="http://schemas.microsoft.com/office/drawing/2014/main" id="{BC1B0DB1-95CB-51CF-274D-12A719111E19}"/>
                </a:ext>
              </a:extLst>
            </p:cNvPr>
            <p:cNvSpPr txBox="1"/>
            <p:nvPr/>
          </p:nvSpPr>
          <p:spPr>
            <a:xfrm>
              <a:off x="144189" y="4191330"/>
              <a:ext cx="365656"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Course</a:t>
              </a:r>
            </a:p>
          </p:txBody>
        </p:sp>
      </p:grpSp>
      <p:cxnSp>
        <p:nvCxnSpPr>
          <p:cNvPr id="257" name="Straight Connector 256">
            <a:extLst>
              <a:ext uri="{FF2B5EF4-FFF2-40B4-BE49-F238E27FC236}">
                <a16:creationId xmlns:a16="http://schemas.microsoft.com/office/drawing/2014/main" id="{06C7E46D-3251-4322-475B-58FC4E7FD5B4}"/>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F6A5FA3D-B840-474C-AAA0-8B9941830EA9}"/>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CB9B7C91-CA54-CA7C-17A4-8AFE2FF0A79E}"/>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00C33BA7-61CF-163E-D8D1-C29A7ED848C8}"/>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2" name="Title 1">
            <a:extLst>
              <a:ext uri="{FF2B5EF4-FFF2-40B4-BE49-F238E27FC236}">
                <a16:creationId xmlns:a16="http://schemas.microsoft.com/office/drawing/2014/main" id="{AFB3EE10-9161-7E07-67E0-36B09145FE81}"/>
              </a:ext>
              <a:ext uri="{C183D7F6-B498-43B3-948B-1728B52AA6E4}">
                <adec:decorative xmlns:adec="http://schemas.microsoft.com/office/drawing/2017/decorative" val="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w="3175">
                  <a:noFill/>
                </a:ln>
                <a:solidFill>
                  <a:srgbClr val="0078D4"/>
                </a:solidFill>
                <a:effectLst/>
                <a:uLnTx/>
                <a:uFillTx/>
                <a:latin typeface="Segoe UI Semibold"/>
                <a:ea typeface="+mn-ea"/>
                <a:cs typeface="Segoe UI Semibold" panose="020B0502040204020203" pitchFamily="34" charset="0"/>
              </a:rPr>
              <a:t>Microsoft 365 Copilot</a:t>
            </a:r>
          </a:p>
        </p:txBody>
      </p:sp>
      <p:grpSp>
        <p:nvGrpSpPr>
          <p:cNvPr id="3" name="Group 2">
            <a:extLst>
              <a:ext uri="{FF2B5EF4-FFF2-40B4-BE49-F238E27FC236}">
                <a16:creationId xmlns:a16="http://schemas.microsoft.com/office/drawing/2014/main" id="{44C91862-F15A-E62B-590B-D81719F84861}"/>
              </a:ext>
              <a:ext uri="{C183D7F6-B498-43B3-948B-1728B52AA6E4}">
                <adec:decorative xmlns:adec="http://schemas.microsoft.com/office/drawing/2017/decorative" val="1"/>
              </a:ext>
            </a:extLst>
          </p:cNvPr>
          <p:cNvGrpSpPr/>
          <p:nvPr/>
        </p:nvGrpSpPr>
        <p:grpSpPr>
          <a:xfrm>
            <a:off x="3630145" y="5938615"/>
            <a:ext cx="252634" cy="259330"/>
            <a:chOff x="142075" y="4945638"/>
            <a:chExt cx="369881" cy="379683"/>
          </a:xfrm>
        </p:grpSpPr>
        <p:pic>
          <p:nvPicPr>
            <p:cNvPr id="4" name="Graphic 3">
              <a:extLst>
                <a:ext uri="{FF2B5EF4-FFF2-40B4-BE49-F238E27FC236}">
                  <a16:creationId xmlns:a16="http://schemas.microsoft.com/office/drawing/2014/main" id="{7F6B7517-2FDF-E272-F478-D005C018A2F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97343" y="4945638"/>
              <a:ext cx="259345" cy="259345"/>
            </a:xfrm>
            <a:prstGeom prst="rect">
              <a:avLst/>
            </a:prstGeom>
          </p:spPr>
        </p:pic>
        <p:sp>
          <p:nvSpPr>
            <p:cNvPr id="5" name="TextBox 4">
              <a:extLst>
                <a:ext uri="{FF2B5EF4-FFF2-40B4-BE49-F238E27FC236}">
                  <a16:creationId xmlns:a16="http://schemas.microsoft.com/office/drawing/2014/main" id="{DEA1F337-E67F-0C15-E753-F6195BA0A8E2}"/>
                </a:ext>
              </a:extLst>
            </p:cNvPr>
            <p:cNvSpPr txBox="1"/>
            <p:nvPr/>
          </p:nvSpPr>
          <p:spPr>
            <a:xfrm>
              <a:off x="142075" y="5212668"/>
              <a:ext cx="369881" cy="112653"/>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Article</a:t>
              </a:r>
            </a:p>
          </p:txBody>
        </p:sp>
      </p:grpSp>
      <p:cxnSp>
        <p:nvCxnSpPr>
          <p:cNvPr id="6" name="Straight Connector 5">
            <a:extLst>
              <a:ext uri="{FF2B5EF4-FFF2-40B4-BE49-F238E27FC236}">
                <a16:creationId xmlns:a16="http://schemas.microsoft.com/office/drawing/2014/main" id="{0135E4DE-B113-3782-21F3-A22280662AE5}"/>
              </a:ext>
              <a:ext uri="{C183D7F6-B498-43B3-948B-1728B52AA6E4}">
                <adec:decorative xmlns:adec="http://schemas.microsoft.com/office/drawing/2017/decorative" val="1"/>
              </a:ext>
            </a:extLst>
          </p:cNvPr>
          <p:cNvCxnSpPr>
            <a:cxnSpLocks/>
          </p:cNvCxnSpPr>
          <p:nvPr/>
        </p:nvCxnSpPr>
        <p:spPr>
          <a:xfrm>
            <a:off x="819807" y="573754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6C037BD2-17D0-20FC-D8AC-BBC0EFBB99BC}"/>
              </a:ext>
              <a:ext uri="{C183D7F6-B498-43B3-948B-1728B52AA6E4}">
                <adec:decorative xmlns:adec="http://schemas.microsoft.com/office/drawing/2017/decorative" val="1"/>
              </a:ext>
            </a:extLst>
          </p:cNvPr>
          <p:cNvGrpSpPr/>
          <p:nvPr/>
        </p:nvGrpSpPr>
        <p:grpSpPr>
          <a:xfrm>
            <a:off x="975010" y="5823932"/>
            <a:ext cx="177136" cy="259330"/>
            <a:chOff x="197343" y="3413628"/>
            <a:chExt cx="259345" cy="379686"/>
          </a:xfrm>
        </p:grpSpPr>
        <p:pic>
          <p:nvPicPr>
            <p:cNvPr id="10" name="Graphic 9">
              <a:extLst>
                <a:ext uri="{FF2B5EF4-FFF2-40B4-BE49-F238E27FC236}">
                  <a16:creationId xmlns:a16="http://schemas.microsoft.com/office/drawing/2014/main" id="{7968BFE4-22BC-CE0F-82BB-EB6283085E2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97343" y="3413628"/>
              <a:ext cx="259345" cy="259345"/>
            </a:xfrm>
            <a:prstGeom prst="rect">
              <a:avLst/>
            </a:prstGeom>
          </p:spPr>
        </p:pic>
        <p:sp>
          <p:nvSpPr>
            <p:cNvPr id="12" name="TextBox 11">
              <a:extLst>
                <a:ext uri="{FF2B5EF4-FFF2-40B4-BE49-F238E27FC236}">
                  <a16:creationId xmlns:a16="http://schemas.microsoft.com/office/drawing/2014/main" id="{F4E0AD03-A23A-0FFF-7452-0D1FFCFC9DA4}"/>
                </a:ext>
              </a:extLst>
            </p:cNvPr>
            <p:cNvSpPr txBox="1"/>
            <p:nvPr/>
          </p:nvSpPr>
          <p:spPr>
            <a:xfrm>
              <a:off x="198871" y="3680660"/>
              <a:ext cx="256289" cy="112654"/>
            </a:xfrm>
            <a:prstGeom prst="rect">
              <a:avLst/>
            </a:prstGeom>
            <a:noFill/>
          </p:spPr>
          <p:txBody>
            <a:bodyPr wrap="non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500" b="0" i="0" u="none" strike="noStrike" kern="1200" cap="all" spc="10" normalizeH="0" baseline="0" noProof="0">
                  <a:ln>
                    <a:noFill/>
                  </a:ln>
                  <a:solidFill>
                    <a:srgbClr val="000000"/>
                  </a:solidFill>
                  <a:effectLst/>
                  <a:uLnTx/>
                  <a:uFillTx/>
                  <a:latin typeface="Segoe UI Semibold"/>
                  <a:ea typeface="+mn-ea"/>
                  <a:cs typeface="+mn-cs"/>
                </a:rPr>
                <a:t>Docs</a:t>
              </a:r>
            </a:p>
          </p:txBody>
        </p:sp>
      </p:grpSp>
    </p:spTree>
    <p:extLst>
      <p:ext uri="{BB962C8B-B14F-4D97-AF65-F5344CB8AC3E}">
        <p14:creationId xmlns:p14="http://schemas.microsoft.com/office/powerpoint/2010/main" val="402185992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a:xfrm>
            <a:off x="588261" y="585216"/>
            <a:ext cx="11011601" cy="553998"/>
          </a:xfrm>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588261" y="1348014"/>
            <a:ext cx="5252371" cy="5060360"/>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The Copilot System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ChatGPT vs. Microsoft 365 Copilot: What's the difference?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Microsoft 365 Copilot works</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Graph connectors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Additional copilot experiences across the Microsoft Cloud</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Microsoft Dynamics 365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Copilot in Power Platform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Security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GitHub Copilot</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Copilot in Microsoft Stream</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Microsoft’s privacy policy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Microsoft Privacy Statement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Trust Center data protection and privacy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Data, privacy, and security for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Data, privacy, and security for Azure OpenAI Service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Role-based access control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2">
                  <a:extLst>
                    <a:ext uri="{A12FA001-AC4F-418D-AE19-62706E023703}">
                      <ahyp:hlinkClr xmlns:ahyp="http://schemas.microsoft.com/office/drawing/2018/hyperlinkcolor" val="tx"/>
                    </a:ext>
                  </a:extLst>
                </a:hlinkClick>
              </a:rPr>
              <a:t>User permissions and permission levels in SharePoint Server</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Customer Lockbox requests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Microsoft 365 isolation controls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Data Protection Addendum</a:t>
            </a:r>
            <a:endParaRPr kumimoji="0" lang="en-US" sz="1400" b="0" i="0" u="none" strike="noStrike" kern="1200" cap="none" spc="0" normalizeH="0" baseline="0" noProof="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30047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1.875E-6 7.40741E-7 L -1.875E-6 0.03542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88261" y="1352827"/>
            <a:ext cx="5252371" cy="478079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Data residency and storage</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EU Data Boundary</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Compliance</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General Data Protection Regulation (GDPR)</a:t>
            </a: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none"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Security</a:t>
            </a:r>
            <a:endPar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030159" y="1352827"/>
            <a:ext cx="5963915" cy="4652556"/>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How to prepare for Microsoft 365 Copilot</a:t>
            </a: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kumimoji="0" lang="en-US" sz="1400" b="0" i="0" u="sng" strike="noStrike" kern="1200" cap="none" spc="0" normalizeH="0" baseline="0" noProof="0">
              <a:ln>
                <a:noFill/>
              </a:ln>
              <a:solidFill>
                <a:srgbClr val="BF3AC4">
                  <a:lumMod val="50000"/>
                </a:srgbClr>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078D4"/>
                </a:solidFill>
                <a:effectLst/>
                <a:uLnTx/>
                <a:uFillTx/>
                <a:latin typeface="Segoe UI"/>
                <a:ea typeface="+mn-ea"/>
                <a:cs typeface="+mn-cs"/>
                <a:hlinkClick r:id="rId22"/>
              </a:rPr>
              <a:t>Get Ready for Microsoft 365 Copilot with SharePoint Advanced Management</a:t>
            </a:r>
            <a:endParaRPr kumimoji="0" lang="en-US" sz="1400" b="0" i="0" u="none" strike="noStrike" kern="1200" cap="none" spc="0" normalizeH="0" baseline="0" noProof="0">
              <a:ln>
                <a:noFill/>
              </a:ln>
              <a:solidFill>
                <a:srgbClr val="0078D4"/>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3"/>
              </a:rPr>
              <a:t>Microsoft deployment blueprint to implement internal oversharing protections for Microsoft 365 Copilot</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Responsible AI</a:t>
            </a:r>
          </a:p>
          <a:p>
            <a:pPr marL="285750" marR="0" lvl="0" indent="-28575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rPr>
              <a:t>Responsible AI core principles</a:t>
            </a:r>
            <a:endParaRPr kumimoji="0" lang="en-US" sz="1400" b="0" i="0" u="none" strike="noStrike" kern="1200" cap="none" spc="0" normalizeH="0" baseline="0" noProof="0">
              <a:ln>
                <a:noFill/>
              </a:ln>
              <a:solidFill>
                <a:srgbClr val="08080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Videos</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742933" marR="0" lvl="1" indent="-285750" algn="l" defTabSz="914367" rtl="0" eaLnBrk="1" fontAlgn="base"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Documentation</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Microsoft Responsible AI Standard</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285750" marR="0" lvl="0" indent="-28575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Governing AI: A Blueprint for the Future</a:t>
            </a:r>
            <a:endParaRPr kumimoji="0" lang="en-US" sz="1400" b="0" i="0" u="sng" strike="noStrike" kern="1200" cap="none" spc="0" normalizeH="0" baseline="0" noProof="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3779522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875E-6 -3.33333E-6 L -1.875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3.95833E-6 -7.40741E-7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72FD-2AD1-14A7-0122-F3DF47F60CF6}"/>
              </a:ext>
            </a:extLst>
          </p:cNvPr>
          <p:cNvSpPr>
            <a:spLocks noGrp="1"/>
          </p:cNvSpPr>
          <p:nvPr>
            <p:ph type="title"/>
          </p:nvPr>
        </p:nvSpPr>
        <p:spPr>
          <a:xfrm>
            <a:off x="569911" y="2492058"/>
            <a:ext cx="6092146" cy="1508105"/>
          </a:xfrm>
        </p:spPr>
        <p:txBody>
          <a:bodyPr/>
          <a:lstStyle/>
          <a:p>
            <a:r>
              <a:rPr lang="en-US" sz="1800" b="0">
                <a:latin typeface="+mn-lt"/>
                <a:ea typeface="+mn-ea"/>
                <a:cs typeface="Segoe UI" panose="020B0502040204020203" pitchFamily="34" charset="0"/>
              </a:rPr>
              <a:t>MICROSOFT 365 COPILOT TECHNICAL READINESS</a:t>
            </a:r>
            <a:br>
              <a:rPr lang="en-US" sz="4000">
                <a:latin typeface="+mn-lt"/>
              </a:rPr>
            </a:br>
            <a:r>
              <a:rPr lang="en-US"/>
              <a:t>Modern Management of Microsoft 365 Apps</a:t>
            </a:r>
          </a:p>
        </p:txBody>
      </p:sp>
      <p:sp>
        <p:nvSpPr>
          <p:cNvPr id="3" name="Text Placeholder 2">
            <a:extLst>
              <a:ext uri="{FF2B5EF4-FFF2-40B4-BE49-F238E27FC236}">
                <a16:creationId xmlns:a16="http://schemas.microsoft.com/office/drawing/2014/main" id="{3700F5A6-CBC2-8185-C898-9EDC12962087}"/>
              </a:ext>
            </a:extLst>
          </p:cNvPr>
          <p:cNvSpPr>
            <a:spLocks noGrp="1"/>
          </p:cNvSpPr>
          <p:nvPr>
            <p:ph type="body" sz="quarter" idx="12"/>
          </p:nvPr>
        </p:nvSpPr>
        <p:spPr>
          <a:xfrm>
            <a:off x="582042" y="4215827"/>
            <a:ext cx="8193024" cy="246221"/>
          </a:xfrm>
        </p:spPr>
        <p:txBody>
          <a:bodyPr/>
          <a:lstStyle/>
          <a:p>
            <a:r>
              <a:rPr lang="en-US"/>
              <a:t>The importance of monthly update channels</a:t>
            </a:r>
          </a:p>
        </p:txBody>
      </p:sp>
    </p:spTree>
    <p:extLst>
      <p:ext uri="{BB962C8B-B14F-4D97-AF65-F5344CB8AC3E}">
        <p14:creationId xmlns:p14="http://schemas.microsoft.com/office/powerpoint/2010/main" val="61549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809FB-9412-CE5B-B60B-1CD5DED85563}"/>
              </a:ext>
            </a:extLst>
          </p:cNvPr>
          <p:cNvSpPr>
            <a:spLocks noGrp="1"/>
          </p:cNvSpPr>
          <p:nvPr>
            <p:ph type="title"/>
          </p:nvPr>
        </p:nvSpPr>
        <p:spPr>
          <a:xfrm>
            <a:off x="588261" y="585216"/>
            <a:ext cx="11011601" cy="861774"/>
          </a:xfrm>
        </p:spPr>
        <p:txBody>
          <a:bodyPr/>
          <a:lstStyle/>
          <a:p>
            <a:r>
              <a:rPr lang="en-US"/>
              <a:t>Microsoft 365 Apps | update channels</a:t>
            </a:r>
            <a:br>
              <a:rPr lang="en-US"/>
            </a:br>
            <a:r>
              <a:rPr lang="en-US" sz="2000"/>
              <a:t>Choosing the right update channel that best fits the needs of your organization</a:t>
            </a:r>
          </a:p>
        </p:txBody>
      </p:sp>
      <p:sp>
        <p:nvSpPr>
          <p:cNvPr id="3" name="Rounded Rectangle 2">
            <a:extLst>
              <a:ext uri="{FF2B5EF4-FFF2-40B4-BE49-F238E27FC236}">
                <a16:creationId xmlns:a16="http://schemas.microsoft.com/office/drawing/2014/main" id="{C3A230F7-19A3-1361-6CBF-A3BD0F7CB1A7}"/>
              </a:ext>
              <a:ext uri="{C183D7F6-B498-43B3-948B-1728B52AA6E4}">
                <adec:decorative xmlns:adec="http://schemas.microsoft.com/office/drawing/2017/decorative" val="1"/>
              </a:ext>
            </a:extLst>
          </p:cNvPr>
          <p:cNvSpPr/>
          <p:nvPr/>
        </p:nvSpPr>
        <p:spPr>
          <a:xfrm>
            <a:off x="588262" y="2041743"/>
            <a:ext cx="7077667" cy="3998202"/>
          </a:xfrm>
          <a:prstGeom prst="roundRect">
            <a:avLst>
              <a:gd name="adj" fmla="val 3509"/>
            </a:avLst>
          </a:prstGeom>
          <a:solidFill>
            <a:srgbClr val="F4F3F5"/>
          </a:solidFill>
          <a:ln w="19050">
            <a:gradFill>
              <a:gsLst>
                <a:gs pos="0">
                  <a:schemeClr val="accent2"/>
                </a:gs>
                <a:gs pos="99000">
                  <a:srgbClr val="0078D4"/>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 Placeholder 3">
            <a:extLst>
              <a:ext uri="{FF2B5EF4-FFF2-40B4-BE49-F238E27FC236}">
                <a16:creationId xmlns:a16="http://schemas.microsoft.com/office/drawing/2014/main" id="{5101DDC3-BD5A-2AA1-CB01-A5C4028DAF8E}"/>
              </a:ext>
            </a:extLst>
          </p:cNvPr>
          <p:cNvSpPr txBox="1">
            <a:spLocks/>
          </p:cNvSpPr>
          <p:nvPr/>
        </p:nvSpPr>
        <p:spPr>
          <a:xfrm>
            <a:off x="588261" y="1667449"/>
            <a:ext cx="7466003" cy="262008"/>
          </a:xfrm>
          <a:prstGeom prst="rect">
            <a:avLst/>
          </a:prstGeom>
        </p:spPr>
        <p:txBody>
          <a:bodyPr lIns="27432"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More than </a:t>
            </a:r>
            <a:r>
              <a:rPr kumimoji="0" lang="en-US" sz="1400" b="1"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75%</a:t>
            </a:r>
            <a:r>
              <a:rPr kumimoji="0" lang="en-US" sz="1400" b="0" i="0" u="none" strike="noStrike" kern="1200" cap="none" spc="0" normalizeH="0" baseline="0" noProof="0">
                <a:ln>
                  <a:noFill/>
                </a:ln>
                <a:gradFill>
                  <a:gsLst>
                    <a:gs pos="10000">
                      <a:srgbClr val="0078D4"/>
                    </a:gs>
                    <a:gs pos="62000">
                      <a:srgbClr val="0078D4"/>
                    </a:gs>
                  </a:gsLst>
                  <a:lin ang="13500000" scaled="1"/>
                </a:gradFill>
                <a:effectLst/>
                <a:uLnTx/>
                <a:uFillTx/>
                <a:latin typeface="Segoe UI Semibold"/>
                <a:ea typeface="+mn-ea"/>
                <a:cs typeface="+mn-cs"/>
              </a:rPr>
              <a:t> of commercial devices are using a monthly update channel today! </a:t>
            </a:r>
          </a:p>
        </p:txBody>
      </p:sp>
      <p:sp>
        <p:nvSpPr>
          <p:cNvPr id="22" name="Rounded Rectangle 21">
            <a:extLst>
              <a:ext uri="{FF2B5EF4-FFF2-40B4-BE49-F238E27FC236}">
                <a16:creationId xmlns:a16="http://schemas.microsoft.com/office/drawing/2014/main" id="{356C2C40-138B-E896-1A31-0835B841C5DC}"/>
              </a:ext>
              <a:ext uri="{C183D7F6-B498-43B3-948B-1728B52AA6E4}">
                <adec:decorative xmlns:adec="http://schemas.microsoft.com/office/drawing/2017/decorative" val="1"/>
              </a:ext>
            </a:extLst>
          </p:cNvPr>
          <p:cNvSpPr/>
          <p:nvPr/>
        </p:nvSpPr>
        <p:spPr>
          <a:xfrm>
            <a:off x="715258" y="2776443"/>
            <a:ext cx="3070424" cy="3103730"/>
          </a:xfrm>
          <a:prstGeom prst="roundRect">
            <a:avLst>
              <a:gd name="adj" fmla="val 4156"/>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88C07E98-1036-0FF7-9996-62A5303496D1}"/>
              </a:ext>
            </a:extLst>
          </p:cNvPr>
          <p:cNvSpPr txBox="1"/>
          <p:nvPr/>
        </p:nvSpPr>
        <p:spPr>
          <a:xfrm>
            <a:off x="1644489" y="2212193"/>
            <a:ext cx="2057012" cy="400110"/>
          </a:xfrm>
          <a:prstGeom prst="rect">
            <a:avLst/>
          </a:prstGeom>
          <a:noFill/>
        </p:spPr>
        <p:txBody>
          <a:bodyPr wrap="square" lIns="91440" rIns="91440" rtlCol="0">
            <a:spAutoFit/>
          </a:bodyPr>
          <a:lstStyle>
            <a:defPPr>
              <a:defRPr lang="en-US"/>
            </a:defPPr>
            <a:lvl1pPr marR="0" lvl="0" indent="0" defTabSz="932742" fontAlgn="auto">
              <a:lnSpc>
                <a:spcPct val="100000"/>
              </a:lnSpc>
              <a:spcBef>
                <a:spcPts val="0"/>
              </a:spcBef>
              <a:spcAft>
                <a:spcPts val="0"/>
              </a:spcAft>
              <a:buClrTx/>
              <a:buSzTx/>
              <a:buFontTx/>
              <a:buNone/>
              <a:tabLst/>
              <a:defRPr kumimoji="0" sz="2000" b="0" i="0" u="none" strike="noStrike" cap="none" spc="0" normalizeH="0" baseline="0">
                <a:ln>
                  <a:noFill/>
                </a:ln>
                <a:solidFill>
                  <a:srgbClr val="4472C4"/>
                </a:solidFill>
                <a:effectLst/>
                <a:uLnTx/>
                <a:uFillTx/>
                <a:cs typeface="Segoe UI Semibold" panose="020B0702040204020203" pitchFamily="34" charset="0"/>
              </a:defRPr>
            </a:lvl1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Copilot ready!</a:t>
            </a:r>
          </a:p>
        </p:txBody>
      </p:sp>
      <p:pic>
        <p:nvPicPr>
          <p:cNvPr id="41" name="Picture 2">
            <a:extLst>
              <a:ext uri="{FF2B5EF4-FFF2-40B4-BE49-F238E27FC236}">
                <a16:creationId xmlns:a16="http://schemas.microsoft.com/office/drawing/2014/main" id="{6C3A66C5-2FD4-38AD-EF3F-8CF8A66D224C}"/>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6741" y="2163517"/>
            <a:ext cx="497462" cy="4974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30BED651-983E-EC97-5914-24E722A8CAA8}"/>
              </a:ext>
              <a:ext uri="{C183D7F6-B498-43B3-948B-1728B52AA6E4}">
                <adec:decorative xmlns:adec="http://schemas.microsoft.com/office/drawing/2017/decorative" val="1"/>
              </a:ext>
            </a:extLst>
          </p:cNvPr>
          <p:cNvGrpSpPr/>
          <p:nvPr/>
        </p:nvGrpSpPr>
        <p:grpSpPr>
          <a:xfrm>
            <a:off x="1037412" y="3380645"/>
            <a:ext cx="654370" cy="654370"/>
            <a:chOff x="1037412" y="3380645"/>
            <a:chExt cx="654370" cy="654370"/>
          </a:xfrm>
        </p:grpSpPr>
        <p:sp>
          <p:nvSpPr>
            <p:cNvPr id="44" name="Oval 43">
              <a:extLst>
                <a:ext uri="{FF2B5EF4-FFF2-40B4-BE49-F238E27FC236}">
                  <a16:creationId xmlns:a16="http://schemas.microsoft.com/office/drawing/2014/main" id="{A15E2FA2-1083-5E97-3304-6FBF7AE90C2F}"/>
                </a:ext>
                <a:ext uri="{C183D7F6-B498-43B3-948B-1728B52AA6E4}">
                  <adec:decorative xmlns:adec="http://schemas.microsoft.com/office/drawing/2017/decorative" val="1"/>
                </a:ext>
              </a:extLst>
            </p:cNvPr>
            <p:cNvSpPr/>
            <p:nvPr/>
          </p:nvSpPr>
          <p:spPr bwMode="auto">
            <a:xfrm>
              <a:off x="1037412" y="3380645"/>
              <a:ext cx="654370" cy="654370"/>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3" name="Graphic 42">
              <a:extLst>
                <a:ext uri="{FF2B5EF4-FFF2-40B4-BE49-F238E27FC236}">
                  <a16:creationId xmlns:a16="http://schemas.microsoft.com/office/drawing/2014/main" id="{51E70F4C-1166-A2AD-5B34-115D89B16AB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3336" y="3456569"/>
              <a:ext cx="502522" cy="502522"/>
            </a:xfrm>
            <a:prstGeom prst="rect">
              <a:avLst/>
            </a:prstGeom>
          </p:spPr>
        </p:pic>
      </p:grpSp>
      <p:sp>
        <p:nvSpPr>
          <p:cNvPr id="23" name="TextBox 22">
            <a:extLst>
              <a:ext uri="{FF2B5EF4-FFF2-40B4-BE49-F238E27FC236}">
                <a16:creationId xmlns:a16="http://schemas.microsoft.com/office/drawing/2014/main" id="{3DD0EE19-99E4-BF05-63F2-EDDB93BC4CAB}"/>
              </a:ext>
            </a:extLst>
          </p:cNvPr>
          <p:cNvSpPr txBox="1"/>
          <p:nvPr/>
        </p:nvSpPr>
        <p:spPr>
          <a:xfrm>
            <a:off x="825937" y="2962104"/>
            <a:ext cx="3181604"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Current Channel (CC)</a:t>
            </a:r>
            <a:endParaRPr kumimoji="0" lang="en-US" sz="1200" b="0" i="0" u="none" strike="noStrike" kern="1200" cap="none" spc="0" normalizeH="0" baseline="30000" noProof="0">
              <a:ln>
                <a:noFill/>
              </a:ln>
              <a:solidFill>
                <a:srgbClr val="0078D4"/>
              </a:solidFill>
              <a:effectLst/>
              <a:uLnTx/>
              <a:uFillTx/>
              <a:latin typeface="Segoe UI Semibold"/>
              <a:ea typeface="+mn-ea"/>
              <a:cs typeface="Segoe UI Semibold" panose="020B0702040204020203" pitchFamily="34" charset="0"/>
            </a:endParaRPr>
          </a:p>
        </p:txBody>
      </p:sp>
      <p:sp>
        <p:nvSpPr>
          <p:cNvPr id="24" name="TextBox 23">
            <a:extLst>
              <a:ext uri="{FF2B5EF4-FFF2-40B4-BE49-F238E27FC236}">
                <a16:creationId xmlns:a16="http://schemas.microsoft.com/office/drawing/2014/main" id="{A4216C4C-1201-5E98-2CC9-00F951FD39CE}"/>
              </a:ext>
            </a:extLst>
          </p:cNvPr>
          <p:cNvSpPr txBox="1"/>
          <p:nvPr/>
        </p:nvSpPr>
        <p:spPr>
          <a:xfrm>
            <a:off x="1795246" y="3338498"/>
            <a:ext cx="192507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devices, any type and size organization</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25" name="TextBox 24">
            <a:extLst>
              <a:ext uri="{FF2B5EF4-FFF2-40B4-BE49-F238E27FC236}">
                <a16:creationId xmlns:a16="http://schemas.microsoft.com/office/drawing/2014/main" id="{53852BC7-8F87-C036-F04B-78850E70100B}"/>
              </a:ext>
            </a:extLst>
          </p:cNvPr>
          <p:cNvSpPr txBox="1"/>
          <p:nvPr/>
        </p:nvSpPr>
        <p:spPr>
          <a:xfrm>
            <a:off x="825937" y="4242293"/>
            <a:ext cx="2875564" cy="9970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8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Most current Office features, latest security value, and performance improvements as soon as they are ready</a:t>
            </a:r>
          </a:p>
        </p:txBody>
      </p:sp>
      <p:sp>
        <p:nvSpPr>
          <p:cNvPr id="14" name="Rounded Rectangle 13">
            <a:extLst>
              <a:ext uri="{FF2B5EF4-FFF2-40B4-BE49-F238E27FC236}">
                <a16:creationId xmlns:a16="http://schemas.microsoft.com/office/drawing/2014/main" id="{DF7A44DF-8EA2-E22A-A8DE-CE089BD2A7F6}"/>
              </a:ext>
              <a:ext uri="{C183D7F6-B498-43B3-948B-1728B52AA6E4}">
                <adec:decorative xmlns:adec="http://schemas.microsoft.com/office/drawing/2017/decorative" val="1"/>
              </a:ext>
            </a:extLst>
          </p:cNvPr>
          <p:cNvSpPr/>
          <p:nvPr/>
        </p:nvSpPr>
        <p:spPr>
          <a:xfrm>
            <a:off x="3939524" y="2776443"/>
            <a:ext cx="3529883" cy="3103730"/>
          </a:xfrm>
          <a:prstGeom prst="roundRect">
            <a:avLst>
              <a:gd name="adj" fmla="val 411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ounded Rectangle 37">
            <a:extLst>
              <a:ext uri="{FF2B5EF4-FFF2-40B4-BE49-F238E27FC236}">
                <a16:creationId xmlns:a16="http://schemas.microsoft.com/office/drawing/2014/main" id="{45356C20-B0AC-8CDC-04E1-C1A3DD5A03BD}"/>
              </a:ext>
              <a:ext uri="{C183D7F6-B498-43B3-948B-1728B52AA6E4}">
                <adec:decorative xmlns:adec="http://schemas.microsoft.com/office/drawing/2017/decorative" val="1"/>
              </a:ext>
            </a:extLst>
          </p:cNvPr>
          <p:cNvSpPr/>
          <p:nvPr/>
        </p:nvSpPr>
        <p:spPr>
          <a:xfrm>
            <a:off x="3939524" y="2388477"/>
            <a:ext cx="3529882" cy="3491696"/>
          </a:xfrm>
          <a:prstGeom prst="roundRect">
            <a:avLst>
              <a:gd name="adj" fmla="val 4879"/>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9" name="TextBox 38">
            <a:extLst>
              <a:ext uri="{FF2B5EF4-FFF2-40B4-BE49-F238E27FC236}">
                <a16:creationId xmlns:a16="http://schemas.microsoft.com/office/drawing/2014/main" id="{892A83EB-F8D5-088F-A718-5E70EE5CFF7D}"/>
              </a:ext>
            </a:extLst>
          </p:cNvPr>
          <p:cNvSpPr txBox="1"/>
          <p:nvPr/>
        </p:nvSpPr>
        <p:spPr>
          <a:xfrm>
            <a:off x="4201723" y="2218829"/>
            <a:ext cx="3005485" cy="476071"/>
          </a:xfrm>
          <a:prstGeom prst="roundRect">
            <a:avLst>
              <a:gd name="adj" fmla="val 50000"/>
            </a:avLst>
          </a:prstGeom>
          <a:solidFill>
            <a:schemeClr val="accent2"/>
          </a:solid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Recommended for Enterprise</a:t>
            </a:r>
          </a:p>
        </p:txBody>
      </p:sp>
      <p:sp>
        <p:nvSpPr>
          <p:cNvPr id="15" name="TextBox 14">
            <a:extLst>
              <a:ext uri="{FF2B5EF4-FFF2-40B4-BE49-F238E27FC236}">
                <a16:creationId xmlns:a16="http://schemas.microsoft.com/office/drawing/2014/main" id="{552FF7D7-E100-C663-D2CF-6467207F7B27}"/>
              </a:ext>
            </a:extLst>
          </p:cNvPr>
          <p:cNvSpPr txBox="1"/>
          <p:nvPr/>
        </p:nvSpPr>
        <p:spPr>
          <a:xfrm>
            <a:off x="4132945" y="2962104"/>
            <a:ext cx="3272507"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Monthly Enterprise Channel (MEC) </a:t>
            </a:r>
          </a:p>
        </p:txBody>
      </p:sp>
      <p:sp>
        <p:nvSpPr>
          <p:cNvPr id="16" name="TextBox 15">
            <a:extLst>
              <a:ext uri="{FF2B5EF4-FFF2-40B4-BE49-F238E27FC236}">
                <a16:creationId xmlns:a16="http://schemas.microsoft.com/office/drawing/2014/main" id="{8134B790-3D90-41AB-58F6-661CB37AA389}"/>
              </a:ext>
            </a:extLst>
          </p:cNvPr>
          <p:cNvSpPr txBox="1"/>
          <p:nvPr/>
        </p:nvSpPr>
        <p:spPr>
          <a:xfrm>
            <a:off x="5106399" y="3338498"/>
            <a:ext cx="17840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General-purpose apps, large enterprises</a:t>
            </a:r>
            <a:endParaRPr kumimoji="0" lang="en-US" sz="1400" b="0" i="0" u="none" strike="noStrike" kern="1200" cap="none" spc="0" normalizeH="0" baseline="30000" noProof="0">
              <a:ln>
                <a:noFill/>
              </a:ln>
              <a:solidFill>
                <a:prstClr val="black"/>
              </a:solidFill>
              <a:effectLst/>
              <a:uLnTx/>
              <a:uFillTx/>
              <a:latin typeface="Segoe UI"/>
              <a:ea typeface="+mn-ea"/>
              <a:cs typeface="Segoe UI" panose="020B0502040204020203" pitchFamily="34" charset="0"/>
            </a:endParaRPr>
          </a:p>
        </p:txBody>
      </p:sp>
      <p:sp>
        <p:nvSpPr>
          <p:cNvPr id="17" name="TextBox 16">
            <a:extLst>
              <a:ext uri="{FF2B5EF4-FFF2-40B4-BE49-F238E27FC236}">
                <a16:creationId xmlns:a16="http://schemas.microsoft.com/office/drawing/2014/main" id="{08922B8B-F194-76B5-DD5F-E6FCC05AF7FB}"/>
              </a:ext>
            </a:extLst>
          </p:cNvPr>
          <p:cNvSpPr txBox="1"/>
          <p:nvPr/>
        </p:nvSpPr>
        <p:spPr>
          <a:xfrm>
            <a:off x="4178397" y="4242293"/>
            <a:ext cx="2984647" cy="1538723"/>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The latest features on a predictable monthly cadence, additional tools and controls</a:t>
            </a:r>
          </a:p>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All new features, security value, and performance improvements shipped once a month</a:t>
            </a:r>
          </a:p>
        </p:txBody>
      </p:sp>
      <p:sp>
        <p:nvSpPr>
          <p:cNvPr id="6" name="TextBox 5">
            <a:extLst>
              <a:ext uri="{FF2B5EF4-FFF2-40B4-BE49-F238E27FC236}">
                <a16:creationId xmlns:a16="http://schemas.microsoft.com/office/drawing/2014/main" id="{3094C7E6-1823-5178-8F6F-DB54D5749554}"/>
              </a:ext>
            </a:extLst>
          </p:cNvPr>
          <p:cNvSpPr txBox="1"/>
          <p:nvPr/>
        </p:nvSpPr>
        <p:spPr>
          <a:xfrm>
            <a:off x="8025541" y="2962104"/>
            <a:ext cx="3451201" cy="307777"/>
          </a:xfrm>
          <a:prstGeom prst="rect">
            <a:avLst/>
          </a:prstGeom>
          <a:noFill/>
        </p:spPr>
        <p:txBody>
          <a:bodyPr wrap="square" lIns="91440" rIns="9144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8D4"/>
                </a:solidFill>
                <a:effectLst/>
                <a:uLnTx/>
                <a:uFillTx/>
                <a:latin typeface="Segoe UI Semibold"/>
                <a:ea typeface="+mn-ea"/>
                <a:cs typeface="Segoe UI Semibold" panose="020B0702040204020203" pitchFamily="34" charset="0"/>
              </a:rPr>
              <a:t>Semi-Annual Enterprise Channel (SAEC)</a:t>
            </a:r>
          </a:p>
        </p:txBody>
      </p:sp>
      <p:sp>
        <p:nvSpPr>
          <p:cNvPr id="7" name="TextBox 6">
            <a:extLst>
              <a:ext uri="{FF2B5EF4-FFF2-40B4-BE49-F238E27FC236}">
                <a16:creationId xmlns:a16="http://schemas.microsoft.com/office/drawing/2014/main" id="{CC802E90-DAEC-1756-1286-F724DC64C6B8}"/>
              </a:ext>
            </a:extLst>
          </p:cNvPr>
          <p:cNvSpPr txBox="1"/>
          <p:nvPr/>
        </p:nvSpPr>
        <p:spPr>
          <a:xfrm>
            <a:off x="8948973" y="3338498"/>
            <a:ext cx="223979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Non-human devices, specialized and business-critical workloads</a:t>
            </a:r>
          </a:p>
        </p:txBody>
      </p:sp>
      <p:sp>
        <p:nvSpPr>
          <p:cNvPr id="8" name="TextBox 7">
            <a:extLst>
              <a:ext uri="{FF2B5EF4-FFF2-40B4-BE49-F238E27FC236}">
                <a16:creationId xmlns:a16="http://schemas.microsoft.com/office/drawing/2014/main" id="{E44FE81B-3523-2F28-9158-DA023A5083BB}"/>
              </a:ext>
            </a:extLst>
          </p:cNvPr>
          <p:cNvSpPr txBox="1"/>
          <p:nvPr/>
        </p:nvSpPr>
        <p:spPr>
          <a:xfrm>
            <a:off x="8125231" y="4242293"/>
            <a:ext cx="3181604" cy="803137"/>
          </a:xfrm>
          <a:prstGeom prst="rect">
            <a:avLst/>
          </a:prstGeom>
          <a:noFill/>
        </p:spPr>
        <p:txBody>
          <a:bodyPr wrap="square" lIns="91440" tIns="109649" rIns="91440" bIns="109649" rtlCol="0">
            <a:spAutoFit/>
          </a:bodyPr>
          <a:lstStyle/>
          <a:p>
            <a:pPr marL="0" marR="0" lvl="0" indent="0" algn="l" defTabSz="913499" rtl="0" eaLnBrk="1" fontAlgn="auto" latinLnBrk="0" hangingPunct="1">
              <a:lnSpc>
                <a:spcPct val="90000"/>
              </a:lnSpc>
              <a:spcBef>
                <a:spcPts val="0"/>
              </a:spcBef>
              <a:spcAft>
                <a:spcPts val="120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Segoe UI"/>
                <a:ea typeface="+mn-ea"/>
                <a:cs typeface="+mn-cs"/>
              </a:rPr>
              <a:t>For select devices in an org where end-users are not present to conduct specialized &amp; automation tasks</a:t>
            </a:r>
          </a:p>
        </p:txBody>
      </p:sp>
      <p:grpSp>
        <p:nvGrpSpPr>
          <p:cNvPr id="10" name="Group 9" descr="Dark box with the words &quot;No Copilot!&quot; over the Semi-annual Enterprise Channel option.">
            <a:extLst>
              <a:ext uri="{FF2B5EF4-FFF2-40B4-BE49-F238E27FC236}">
                <a16:creationId xmlns:a16="http://schemas.microsoft.com/office/drawing/2014/main" id="{4975CE4F-0337-8F3D-5A27-499BF7BC5BDD}"/>
              </a:ext>
            </a:extLst>
          </p:cNvPr>
          <p:cNvGrpSpPr/>
          <p:nvPr/>
        </p:nvGrpSpPr>
        <p:grpSpPr>
          <a:xfrm>
            <a:off x="7901205" y="2776443"/>
            <a:ext cx="3622581" cy="3103730"/>
            <a:chOff x="7901205" y="0"/>
            <a:chExt cx="3622581" cy="3103730"/>
          </a:xfrm>
        </p:grpSpPr>
        <p:sp>
          <p:nvSpPr>
            <p:cNvPr id="34" name="Rounded Rectangle 33">
              <a:extLst>
                <a:ext uri="{FF2B5EF4-FFF2-40B4-BE49-F238E27FC236}">
                  <a16:creationId xmlns:a16="http://schemas.microsoft.com/office/drawing/2014/main" id="{73B860EE-E3DD-A240-5409-C493C2D3374C}"/>
                </a:ext>
              </a:extLst>
            </p:cNvPr>
            <p:cNvSpPr/>
            <p:nvPr/>
          </p:nvSpPr>
          <p:spPr>
            <a:xfrm>
              <a:off x="7901205" y="0"/>
              <a:ext cx="3622581" cy="3103730"/>
            </a:xfrm>
            <a:prstGeom prst="roundRect">
              <a:avLst>
                <a:gd name="adj" fmla="val 4560"/>
              </a:avLst>
            </a:prstGeom>
            <a:gradFill flip="none" rotWithShape="1">
              <a:gsLst>
                <a:gs pos="23000">
                  <a:schemeClr val="tx1">
                    <a:alpha val="63000"/>
                  </a:schemeClr>
                </a:gs>
                <a:gs pos="99000">
                  <a:schemeClr val="tx1">
                    <a:alpha val="65952"/>
                  </a:schemeClr>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TextBox 34">
              <a:extLst>
                <a:ext uri="{FF2B5EF4-FFF2-40B4-BE49-F238E27FC236}">
                  <a16:creationId xmlns:a16="http://schemas.microsoft.com/office/drawing/2014/main" id="{B72BE190-B125-E435-E04E-B1EA3A20E4CD}"/>
                </a:ext>
              </a:extLst>
            </p:cNvPr>
            <p:cNvSpPr txBox="1"/>
            <p:nvPr/>
          </p:nvSpPr>
          <p:spPr>
            <a:xfrm rot="18900000">
              <a:off x="7922581" y="1167144"/>
              <a:ext cx="31422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FFFF"/>
                  </a:solidFill>
                  <a:effectLst/>
                  <a:uLnTx/>
                  <a:uFillTx/>
                  <a:latin typeface="Segoe UI Semibold"/>
                  <a:ea typeface="+mn-ea"/>
                  <a:cs typeface="+mn-cs"/>
                </a:rPr>
                <a:t>No Copilot!</a:t>
              </a:r>
            </a:p>
          </p:txBody>
        </p:sp>
      </p:grpSp>
      <p:sp>
        <p:nvSpPr>
          <p:cNvPr id="12" name="TextBox 11">
            <a:extLst>
              <a:ext uri="{FF2B5EF4-FFF2-40B4-BE49-F238E27FC236}">
                <a16:creationId xmlns:a16="http://schemas.microsoft.com/office/drawing/2014/main" id="{650B0560-F767-314B-C09B-1A86A73ADCF1}"/>
              </a:ext>
            </a:extLst>
          </p:cNvPr>
          <p:cNvSpPr txBox="1"/>
          <p:nvPr/>
        </p:nvSpPr>
        <p:spPr>
          <a:xfrm>
            <a:off x="821708" y="6107825"/>
            <a:ext cx="6999528"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6">
                  <a:extLst>
                    <a:ext uri="{A12FA001-AC4F-418D-AE19-62706E023703}">
                      <ahyp:hlinkClr xmlns:ahyp="http://schemas.microsoft.com/office/drawing/2018/hyperlinkcolor" val="tx"/>
                    </a:ext>
                  </a:extLst>
                </a:hlinkClick>
              </a:rPr>
              <a:t>Overview of update channels for Microsoft 365 Apps | Microsoft Learn</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sp>
        <p:nvSpPr>
          <p:cNvPr id="32" name="TextBox 31">
            <a:extLst>
              <a:ext uri="{FF2B5EF4-FFF2-40B4-BE49-F238E27FC236}">
                <a16:creationId xmlns:a16="http://schemas.microsoft.com/office/drawing/2014/main" id="{8CC0DF1B-0353-47DC-6B3D-A67969F20229}"/>
              </a:ext>
            </a:extLst>
          </p:cNvPr>
          <p:cNvSpPr txBox="1"/>
          <p:nvPr/>
        </p:nvSpPr>
        <p:spPr>
          <a:xfrm>
            <a:off x="8125231" y="6107825"/>
            <a:ext cx="3181604"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hlinkClick r:id="rId7">
                  <a:extLst>
                    <a:ext uri="{A12FA001-AC4F-418D-AE19-62706E023703}">
                      <ahyp:hlinkClr xmlns:ahyp="http://schemas.microsoft.com/office/drawing/2018/hyperlinkcolor" val="tx"/>
                    </a:ext>
                  </a:extLst>
                </a:hlinkClick>
              </a:rPr>
              <a:t>Channels explained | YouTube</a:t>
            </a:r>
            <a:endParaRPr kumimoji="0" lang="en-US" sz="1600" b="0" i="0" u="none" strike="noStrike" kern="1200" cap="none" spc="0" normalizeH="0" baseline="0" noProof="0">
              <a:ln>
                <a:noFill/>
              </a:ln>
              <a:gradFill>
                <a:gsLst>
                  <a:gs pos="0">
                    <a:srgbClr val="0078D4"/>
                  </a:gs>
                  <a:gs pos="100000">
                    <a:srgbClr val="0078D4"/>
                  </a:gs>
                </a:gsLst>
                <a:lin ang="5400000" scaled="0"/>
              </a:gradFill>
              <a:effectLst/>
              <a:uLnTx/>
              <a:uFillTx/>
              <a:latin typeface="Segoe UI Semibold"/>
              <a:ea typeface="+mn-ea"/>
              <a:cs typeface="+mn-cs"/>
            </a:endParaRPr>
          </a:p>
        </p:txBody>
      </p:sp>
      <p:grpSp>
        <p:nvGrpSpPr>
          <p:cNvPr id="5" name="Group 4">
            <a:extLst>
              <a:ext uri="{FF2B5EF4-FFF2-40B4-BE49-F238E27FC236}">
                <a16:creationId xmlns:a16="http://schemas.microsoft.com/office/drawing/2014/main" id="{1EABA283-4FBC-9B7A-A671-15FD341FAA0A}"/>
              </a:ext>
              <a:ext uri="{C183D7F6-B498-43B3-948B-1728B52AA6E4}">
                <adec:decorative xmlns:adec="http://schemas.microsoft.com/office/drawing/2017/decorative" val="1"/>
              </a:ext>
            </a:extLst>
          </p:cNvPr>
          <p:cNvGrpSpPr/>
          <p:nvPr/>
        </p:nvGrpSpPr>
        <p:grpSpPr>
          <a:xfrm>
            <a:off x="4317434" y="3380645"/>
            <a:ext cx="654370" cy="654370"/>
            <a:chOff x="4317434" y="3380645"/>
            <a:chExt cx="654370" cy="654370"/>
          </a:xfrm>
        </p:grpSpPr>
        <p:sp>
          <p:nvSpPr>
            <p:cNvPr id="45" name="Oval 44">
              <a:extLst>
                <a:ext uri="{FF2B5EF4-FFF2-40B4-BE49-F238E27FC236}">
                  <a16:creationId xmlns:a16="http://schemas.microsoft.com/office/drawing/2014/main" id="{A35953C2-6D26-EC0E-7281-2AEBFD4CA55A}"/>
                </a:ext>
                <a:ext uri="{C183D7F6-B498-43B3-948B-1728B52AA6E4}">
                  <adec:decorative xmlns:adec="http://schemas.microsoft.com/office/drawing/2017/decorative" val="1"/>
                </a:ext>
              </a:extLst>
            </p:cNvPr>
            <p:cNvSpPr/>
            <p:nvPr/>
          </p:nvSpPr>
          <p:spPr bwMode="auto">
            <a:xfrm>
              <a:off x="4317434" y="3380645"/>
              <a:ext cx="654370" cy="654370"/>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7" name="Graphic 46">
              <a:extLst>
                <a:ext uri="{FF2B5EF4-FFF2-40B4-BE49-F238E27FC236}">
                  <a16:creationId xmlns:a16="http://schemas.microsoft.com/office/drawing/2014/main" id="{14BC7BA6-9D60-BE0A-5B1D-379ECB5AF4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40942" y="3504153"/>
              <a:ext cx="407354" cy="407354"/>
            </a:xfrm>
            <a:prstGeom prst="rect">
              <a:avLst/>
            </a:prstGeom>
          </p:spPr>
        </p:pic>
      </p:grpSp>
      <p:grpSp>
        <p:nvGrpSpPr>
          <p:cNvPr id="9" name="Group 8">
            <a:extLst>
              <a:ext uri="{FF2B5EF4-FFF2-40B4-BE49-F238E27FC236}">
                <a16:creationId xmlns:a16="http://schemas.microsoft.com/office/drawing/2014/main" id="{7AA9BE04-2484-26DB-61CF-F70A62EFBEB5}"/>
              </a:ext>
              <a:ext uri="{C183D7F6-B498-43B3-948B-1728B52AA6E4}">
                <adec:decorative xmlns:adec="http://schemas.microsoft.com/office/drawing/2017/decorative" val="1"/>
              </a:ext>
            </a:extLst>
          </p:cNvPr>
          <p:cNvGrpSpPr/>
          <p:nvPr/>
        </p:nvGrpSpPr>
        <p:grpSpPr>
          <a:xfrm>
            <a:off x="8196146" y="3380645"/>
            <a:ext cx="654370" cy="654370"/>
            <a:chOff x="8196146" y="3380645"/>
            <a:chExt cx="654370" cy="654370"/>
          </a:xfrm>
        </p:grpSpPr>
        <p:sp>
          <p:nvSpPr>
            <p:cNvPr id="49" name="Oval 48">
              <a:extLst>
                <a:ext uri="{FF2B5EF4-FFF2-40B4-BE49-F238E27FC236}">
                  <a16:creationId xmlns:a16="http://schemas.microsoft.com/office/drawing/2014/main" id="{6A66A7F3-E1E4-1A87-910C-9CFEA50188CC}"/>
                </a:ext>
              </a:extLst>
            </p:cNvPr>
            <p:cNvSpPr/>
            <p:nvPr/>
          </p:nvSpPr>
          <p:spPr bwMode="auto">
            <a:xfrm>
              <a:off x="8196146" y="3380645"/>
              <a:ext cx="654370" cy="654370"/>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51" name="Graphic 50">
              <a:extLst>
                <a:ext uri="{FF2B5EF4-FFF2-40B4-BE49-F238E27FC236}">
                  <a16:creationId xmlns:a16="http://schemas.microsoft.com/office/drawing/2014/main" id="{CF3E1849-98FF-F26D-3864-046263574B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94603" y="3479102"/>
              <a:ext cx="457456" cy="457456"/>
            </a:xfrm>
            <a:prstGeom prst="rect">
              <a:avLst/>
            </a:prstGeom>
          </p:spPr>
        </p:pic>
      </p:grpSp>
    </p:spTree>
    <p:extLst>
      <p:ext uri="{BB962C8B-B14F-4D97-AF65-F5344CB8AC3E}">
        <p14:creationId xmlns:p14="http://schemas.microsoft.com/office/powerpoint/2010/main" val="4211070139"/>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6492-E096-AF27-CF9C-72ECF524C1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8EEAFE-4C8D-A889-15B7-F47A9BF4C724}"/>
              </a:ext>
            </a:extLst>
          </p:cNvPr>
          <p:cNvSpPr>
            <a:spLocks noGrp="1"/>
          </p:cNvSpPr>
          <p:nvPr>
            <p:ph type="title"/>
          </p:nvPr>
        </p:nvSpPr>
        <p:spPr/>
        <p:txBody>
          <a:bodyPr/>
          <a:lstStyle/>
          <a:p>
            <a:r>
              <a:rPr kumimoji="0" lang="en-US" sz="3600" b="0" i="0" u="none" strike="noStrike" kern="1200" cap="none" spc="-50" normalizeH="0" baseline="0" noProof="0">
                <a:ln w="3175">
                  <a:noFill/>
                </a:ln>
                <a:solidFill>
                  <a:srgbClr val="000000"/>
                </a:solidFill>
                <a:effectLst/>
                <a:uLnTx/>
                <a:uFillTx/>
              </a:rPr>
              <a:t>Modern </a:t>
            </a:r>
            <a:r>
              <a:rPr lang="en-US" spc="-50">
                <a:solidFill>
                  <a:srgbClr val="000000"/>
                </a:solidFill>
              </a:rPr>
              <a:t>management</a:t>
            </a:r>
            <a:r>
              <a:rPr kumimoji="0" lang="en-US" sz="3600" b="0" i="0" u="none" strike="noStrike" kern="1200" cap="none" spc="-50" normalizeH="0" baseline="0" noProof="0">
                <a:ln w="3175">
                  <a:noFill/>
                </a:ln>
                <a:solidFill>
                  <a:srgbClr val="000000"/>
                </a:solidFill>
                <a:effectLst/>
                <a:uLnTx/>
                <a:uFillTx/>
              </a:rPr>
              <a:t>:</a:t>
            </a:r>
            <a:r>
              <a:rPr lang="en-US"/>
              <a:t> Mo</a:t>
            </a:r>
            <a:r>
              <a:rPr kumimoji="0" lang="en-US" sz="3600" b="0" i="0" u="none" strike="noStrike" kern="1200" cap="none" spc="-50" normalizeH="0" baseline="0" noProof="0" err="1">
                <a:ln w="3175">
                  <a:noFill/>
                </a:ln>
                <a:solidFill>
                  <a:srgbClr val="000000"/>
                </a:solidFill>
                <a:effectLst/>
                <a:uLnTx/>
                <a:uFillTx/>
              </a:rPr>
              <a:t>nthly</a:t>
            </a:r>
            <a:r>
              <a:rPr kumimoji="0" lang="en-US" sz="3600" b="0" i="0" u="none" strike="noStrike" kern="1200" cap="none" spc="-50" normalizeH="0" baseline="0" noProof="0">
                <a:ln w="3175">
                  <a:noFill/>
                </a:ln>
                <a:solidFill>
                  <a:srgbClr val="000000"/>
                </a:solidFill>
                <a:effectLst/>
                <a:uLnTx/>
                <a:uFillTx/>
              </a:rPr>
              <a:t> </a:t>
            </a:r>
            <a:r>
              <a:rPr kumimoji="0" lang="en-US" sz="3600" b="0" i="0" u="sng" strike="noStrike" kern="1200" cap="none" spc="-50" normalizeH="0" baseline="0" noProof="0">
                <a:ln w="3175">
                  <a:noFill/>
                </a:ln>
                <a:solidFill>
                  <a:srgbClr val="0078D4"/>
                </a:solidFill>
                <a:effectLst/>
                <a:uLnTx/>
                <a:uFillTx/>
              </a:rPr>
              <a:t>Enterprise</a:t>
            </a:r>
            <a:r>
              <a:rPr kumimoji="0" lang="en-US" sz="3600" b="0" i="0" u="none" strike="noStrike" kern="1200" cap="none" spc="-50" normalizeH="0" baseline="0" noProof="0">
                <a:ln w="3175">
                  <a:noFill/>
                </a:ln>
                <a:solidFill>
                  <a:srgbClr val="000000"/>
                </a:solidFill>
                <a:effectLst/>
                <a:uLnTx/>
                <a:uFillTx/>
              </a:rPr>
              <a:t> Channel</a:t>
            </a:r>
            <a:endParaRPr lang="en-US"/>
          </a:p>
        </p:txBody>
      </p:sp>
      <p:sp>
        <p:nvSpPr>
          <p:cNvPr id="3" name="Rounded Rectangle 29">
            <a:extLst>
              <a:ext uri="{FF2B5EF4-FFF2-40B4-BE49-F238E27FC236}">
                <a16:creationId xmlns:a16="http://schemas.microsoft.com/office/drawing/2014/main" id="{ECFBF005-871D-56BF-BE55-15F5AF71FFC6}"/>
              </a:ext>
              <a:ext uri="{C183D7F6-B498-43B3-948B-1728B52AA6E4}">
                <adec:decorative xmlns:adec="http://schemas.microsoft.com/office/drawing/2017/decorative" val="1"/>
              </a:ext>
            </a:extLst>
          </p:cNvPr>
          <p:cNvSpPr/>
          <p:nvPr/>
        </p:nvSpPr>
        <p:spPr>
          <a:xfrm>
            <a:off x="588263"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TextBox 8">
            <a:extLst>
              <a:ext uri="{FF2B5EF4-FFF2-40B4-BE49-F238E27FC236}">
                <a16:creationId xmlns:a16="http://schemas.microsoft.com/office/drawing/2014/main" id="{348021C3-AFA0-1A79-3F4E-320D3960BD64}"/>
              </a:ext>
            </a:extLst>
          </p:cNvPr>
          <p:cNvSpPr txBox="1"/>
          <p:nvPr/>
        </p:nvSpPr>
        <p:spPr>
          <a:xfrm>
            <a:off x="2690420" y="1407934"/>
            <a:ext cx="1229061" cy="429215"/>
          </a:xfrm>
          <a:prstGeom prst="roundRect">
            <a:avLst>
              <a:gd name="adj" fmla="val 50000"/>
            </a:avLst>
          </a:prstGeom>
          <a:solidFill>
            <a:srgbClr val="0078D4"/>
          </a:solidFill>
        </p:spPr>
        <p:txBody>
          <a:bodyPr wrap="square" rtlCol="0" anchor="ctr">
            <a:spAutoFit/>
          </a:bodyPr>
          <a:lstStyle>
            <a:defPPr>
              <a:defRPr lang="en-US"/>
            </a:defPPr>
            <a:lvl1pPr algn="ctr">
              <a:defRPr sz="1600" b="1">
                <a:gradFill>
                  <a:gsLst>
                    <a:gs pos="10000">
                      <a:schemeClr val="bg1"/>
                    </a:gs>
                    <a:gs pos="62000">
                      <a:schemeClr val="bg1"/>
                    </a:gs>
                  </a:gsLst>
                  <a:lin ang="13500000" scaled="1"/>
                </a:gradFill>
                <a:latin typeface="+mj-lt"/>
              </a:defRPr>
            </a:lvl1pPr>
          </a:lstStyle>
          <a:p>
            <a:r>
              <a:rPr lang="en-US" sz="1800"/>
              <a:t>Drivers</a:t>
            </a:r>
          </a:p>
        </p:txBody>
      </p:sp>
      <p:sp>
        <p:nvSpPr>
          <p:cNvPr id="6" name="Text Placeholder 5">
            <a:extLst>
              <a:ext uri="{FF2B5EF4-FFF2-40B4-BE49-F238E27FC236}">
                <a16:creationId xmlns:a16="http://schemas.microsoft.com/office/drawing/2014/main" id="{F1BAD3E4-F424-90D9-5D64-B8F4884E7D6B}"/>
              </a:ext>
            </a:extLst>
          </p:cNvPr>
          <p:cNvSpPr txBox="1">
            <a:spLocks/>
          </p:cNvSpPr>
          <p:nvPr/>
        </p:nvSpPr>
        <p:spPr>
          <a:xfrm>
            <a:off x="767982" y="2025794"/>
            <a:ext cx="5073937" cy="2812905"/>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pPr>
            <a:r>
              <a:rPr lang="en-US"/>
              <a:t>Ensures great </a:t>
            </a:r>
            <a:r>
              <a:rPr lang="en-US" b="1" u="sng"/>
              <a:t>fundamentals</a:t>
            </a:r>
            <a:r>
              <a:rPr lang="en-US"/>
              <a:t> across performance, reliability, compliance, and accessibility</a:t>
            </a:r>
          </a:p>
          <a:p>
            <a:pPr>
              <a:spcBef>
                <a:spcPts val="0"/>
              </a:spcBef>
              <a:spcAft>
                <a:spcPts val="600"/>
              </a:spcAft>
            </a:pPr>
            <a:r>
              <a:rPr lang="en-US"/>
              <a:t>The most </a:t>
            </a:r>
            <a:r>
              <a:rPr lang="en-US" b="1"/>
              <a:t>secure</a:t>
            </a:r>
            <a:r>
              <a:rPr lang="en-US"/>
              <a:t> experiences </a:t>
            </a:r>
          </a:p>
          <a:p>
            <a:pPr>
              <a:spcBef>
                <a:spcPts val="0"/>
              </a:spcBef>
              <a:spcAft>
                <a:spcPts val="600"/>
              </a:spcAft>
            </a:pPr>
            <a:r>
              <a:rPr lang="en-US"/>
              <a:t>Minimize incidents and disruptions</a:t>
            </a:r>
          </a:p>
          <a:p>
            <a:pPr>
              <a:spcBef>
                <a:spcPts val="0"/>
              </a:spcBef>
              <a:spcAft>
                <a:spcPts val="600"/>
              </a:spcAft>
            </a:pPr>
            <a:r>
              <a:rPr lang="en-US"/>
              <a:t>Modern tools to empower end-users to do their best work</a:t>
            </a:r>
          </a:p>
          <a:p>
            <a:pPr>
              <a:spcBef>
                <a:spcPts val="0"/>
              </a:spcBef>
              <a:spcAft>
                <a:spcPts val="600"/>
              </a:spcAft>
            </a:pPr>
            <a:r>
              <a:rPr lang="en-US"/>
              <a:t>The best modern, connected, and collaborative experiences</a:t>
            </a:r>
          </a:p>
          <a:p>
            <a:pPr>
              <a:spcBef>
                <a:spcPts val="0"/>
              </a:spcBef>
              <a:spcAft>
                <a:spcPts val="600"/>
              </a:spcAft>
            </a:pPr>
            <a:r>
              <a:rPr lang="en-US"/>
              <a:t>Alignment with industry best practices for agility</a:t>
            </a:r>
          </a:p>
        </p:txBody>
      </p:sp>
      <p:sp>
        <p:nvSpPr>
          <p:cNvPr id="10" name="Rounded Rectangle 30">
            <a:extLst>
              <a:ext uri="{FF2B5EF4-FFF2-40B4-BE49-F238E27FC236}">
                <a16:creationId xmlns:a16="http://schemas.microsoft.com/office/drawing/2014/main" id="{BFC77485-A004-48BA-5B11-B6E326140242}"/>
              </a:ext>
              <a:ext uri="{C183D7F6-B498-43B3-948B-1728B52AA6E4}">
                <adec:decorative xmlns:adec="http://schemas.microsoft.com/office/drawing/2017/decorative" val="1"/>
              </a:ext>
            </a:extLst>
          </p:cNvPr>
          <p:cNvSpPr/>
          <p:nvPr/>
        </p:nvSpPr>
        <p:spPr>
          <a:xfrm>
            <a:off x="6241537" y="1628384"/>
            <a:ext cx="5433375" cy="3443107"/>
          </a:xfrm>
          <a:prstGeom prst="roundRect">
            <a:avLst>
              <a:gd name="adj" fmla="val 350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TextBox 11">
            <a:extLst>
              <a:ext uri="{FF2B5EF4-FFF2-40B4-BE49-F238E27FC236}">
                <a16:creationId xmlns:a16="http://schemas.microsoft.com/office/drawing/2014/main" id="{6DAA67EC-5420-20AB-95AE-835A0EE39B22}"/>
              </a:ext>
            </a:extLst>
          </p:cNvPr>
          <p:cNvSpPr txBox="1"/>
          <p:nvPr/>
        </p:nvSpPr>
        <p:spPr>
          <a:xfrm>
            <a:off x="8181956" y="1390976"/>
            <a:ext cx="1552536" cy="429215"/>
          </a:xfrm>
          <a:prstGeom prst="roundRect">
            <a:avLst>
              <a:gd name="adj" fmla="val 50000"/>
            </a:avLst>
          </a:prstGeom>
          <a:solidFill>
            <a:srgbClr val="0078D4"/>
          </a:solidFill>
        </p:spPr>
        <p:txBody>
          <a:bodyPr wrap="square" rtlCol="0" anchor="ctr">
            <a:spAutoFit/>
          </a:bodyPr>
          <a:lstStyle>
            <a:defPPr>
              <a:defRPr lang="en-US"/>
            </a:defPPr>
            <a:lvl1pPr algn="ctr">
              <a:defRPr sz="2000" b="1">
                <a:gradFill>
                  <a:gsLst>
                    <a:gs pos="10000">
                      <a:schemeClr val="bg1"/>
                    </a:gs>
                    <a:gs pos="62000">
                      <a:schemeClr val="bg1"/>
                    </a:gs>
                  </a:gsLst>
                  <a:lin ang="13500000" scaled="1"/>
                </a:gradFill>
                <a:latin typeface="+mj-lt"/>
              </a:defRPr>
            </a:lvl1pPr>
          </a:lstStyle>
          <a:p>
            <a:r>
              <a:rPr lang="en-US" sz="1800"/>
              <a:t>Benefits</a:t>
            </a:r>
          </a:p>
        </p:txBody>
      </p:sp>
      <p:sp>
        <p:nvSpPr>
          <p:cNvPr id="11" name="Text Placeholder 5">
            <a:extLst>
              <a:ext uri="{FF2B5EF4-FFF2-40B4-BE49-F238E27FC236}">
                <a16:creationId xmlns:a16="http://schemas.microsoft.com/office/drawing/2014/main" id="{27339544-1000-4EC8-3293-F39AF59514AF}"/>
              </a:ext>
            </a:extLst>
          </p:cNvPr>
          <p:cNvSpPr txBox="1">
            <a:spLocks/>
          </p:cNvSpPr>
          <p:nvPr/>
        </p:nvSpPr>
        <p:spPr>
          <a:xfrm>
            <a:off x="6608451" y="2086090"/>
            <a:ext cx="4699547" cy="280076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i="0" kern="1200" spc="0" baseline="0">
                <a:solidFill>
                  <a:srgbClr val="000000"/>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rgbClr val="000000"/>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rgbClr val="000000"/>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70% </a:t>
            </a:r>
            <a:r>
              <a:rPr kumimoji="0" lang="en-US" sz="1600" b="0" i="0" u="none" strike="noStrike" kern="1200" cap="none" spc="0" normalizeH="0" baseline="0" noProof="0">
                <a:ln>
                  <a:noFill/>
                </a:ln>
                <a:solidFill>
                  <a:schemeClr val="tx1"/>
                </a:solidFill>
                <a:effectLst/>
                <a:uLnTx/>
                <a:uFillTx/>
              </a:rPr>
              <a:t>of helpdesk claims eliminated</a:t>
            </a:r>
            <a:endParaRPr kumimoji="0" lang="en-US" sz="18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Increased</a:t>
            </a:r>
            <a:r>
              <a:rPr kumimoji="0" lang="en-US" sz="1600" b="1" i="0" u="none" strike="noStrike" kern="1200" cap="none" spc="0" normalizeH="0" baseline="0" noProof="0">
                <a:ln>
                  <a:noFill/>
                </a:ln>
                <a:solidFill>
                  <a:schemeClr val="tx1"/>
                </a:solidFill>
                <a:effectLst/>
                <a:uLnTx/>
                <a:uFillTx/>
              </a:rPr>
              <a:t> </a:t>
            </a:r>
            <a:r>
              <a:rPr kumimoji="0" lang="en-US" sz="1600" b="1" i="0" u="none" strike="noStrike" kern="1200" cap="none" spc="0" normalizeH="0" baseline="0" noProof="0">
                <a:ln>
                  <a:noFill/>
                </a:ln>
                <a:solidFill>
                  <a:srgbClr val="0070C0"/>
                </a:solidFill>
                <a:effectLst/>
                <a:uLnTx/>
                <a:uFillTx/>
              </a:rPr>
              <a:t>quality</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 6+ months faster fixes  </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0" i="0" u="none" strike="noStrike" kern="1200" cap="none" spc="0" normalizeH="0" baseline="0" noProof="0">
                <a:ln>
                  <a:noFill/>
                </a:ln>
                <a:solidFill>
                  <a:schemeClr val="tx1"/>
                </a:solidFill>
                <a:effectLst/>
                <a:uLnTx/>
                <a:uFillTx/>
              </a:rPr>
              <a:t>Better diagnostics for supportability</a:t>
            </a:r>
            <a:endParaRPr kumimoji="0" lang="en-US" sz="1200" b="0" i="0" u="none" strike="noStrike" kern="1200" cap="none" spc="0" normalizeH="0" baseline="0" noProof="0">
              <a:ln>
                <a:noFill/>
              </a:ln>
              <a:solidFill>
                <a:schemeClr val="tx1"/>
              </a:solidFill>
              <a:effectLst/>
              <a:uLnTx/>
              <a:uFillTx/>
            </a:endParaRP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Performance</a:t>
            </a:r>
            <a:r>
              <a:rPr kumimoji="0" lang="en-US" sz="1600" b="0" i="0" u="none" strike="noStrike" kern="1200" cap="none" spc="0" normalizeH="0" baseline="0" noProof="0">
                <a:ln>
                  <a:noFill/>
                </a:ln>
                <a:solidFill>
                  <a:schemeClr val="tx1"/>
                </a:solidFill>
                <a:effectLst/>
                <a:uLnTx/>
                <a:uFillTx/>
              </a:rPr>
              <a:t> increases (</a:t>
            </a:r>
            <a:r>
              <a:rPr kumimoji="0" lang="en-US" sz="1600" b="1" i="0" u="none" strike="noStrike" kern="1200" cap="none" spc="0" normalizeH="0" baseline="0" noProof="0">
                <a:ln>
                  <a:noFill/>
                </a:ln>
                <a:solidFill>
                  <a:srgbClr val="0070C0"/>
                </a:solidFill>
                <a:effectLst/>
                <a:uLnTx/>
                <a:uFillTx/>
              </a:rPr>
              <a:t>~15%</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SAEC*, </a:t>
            </a:r>
            <a:r>
              <a:rPr kumimoji="0" lang="en-US" sz="1600" b="1" i="0" u="none" strike="noStrike" kern="1200" cap="none" spc="0" normalizeH="0" baseline="0" noProof="0">
                <a:ln>
                  <a:noFill/>
                </a:ln>
                <a:solidFill>
                  <a:srgbClr val="0070C0"/>
                </a:solidFill>
                <a:effectLst/>
                <a:uLnTx/>
                <a:uFillTx/>
              </a:rPr>
              <a:t>~50%</a:t>
            </a:r>
            <a:r>
              <a:rPr kumimoji="0" lang="en-US" sz="1600" b="1" i="0" u="none" strike="noStrike" kern="1200" cap="none" spc="0" normalizeH="0" baseline="0" noProof="0">
                <a:ln>
                  <a:noFill/>
                </a:ln>
                <a:solidFill>
                  <a:schemeClr val="tx1"/>
                </a:solidFill>
                <a:effectLst/>
                <a:uLnTx/>
                <a:uFillTx/>
              </a:rPr>
              <a:t> </a:t>
            </a:r>
            <a:r>
              <a:rPr kumimoji="0" lang="en-US" sz="1600" b="0" i="0" u="none" strike="noStrike" kern="1200" cap="none" spc="0" normalizeH="0" baseline="0" noProof="0">
                <a:ln>
                  <a:noFill/>
                </a:ln>
                <a:solidFill>
                  <a:schemeClr val="tx1"/>
                </a:solidFill>
                <a:effectLst/>
                <a:uLnTx/>
                <a:uFillTx/>
              </a:rPr>
              <a:t>vs Office 2019)</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Security</a:t>
            </a:r>
            <a:r>
              <a:rPr kumimoji="0" lang="en-US" sz="1600" b="0" i="0" u="none" strike="noStrike" kern="1200" cap="none" spc="0" normalizeH="0" baseline="0" noProof="0">
                <a:ln>
                  <a:noFill/>
                </a:ln>
                <a:solidFill>
                  <a:schemeClr val="tx1"/>
                </a:solidFill>
                <a:effectLst/>
                <a:uLnTx/>
                <a:uFillTx/>
              </a:rPr>
              <a:t> features 6+ months faster</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lang="en-US" sz="1600" b="1">
                <a:solidFill>
                  <a:srgbClr val="0070C0"/>
                </a:solidFill>
              </a:rPr>
              <a:t>Higher end user satisfaction </a:t>
            </a:r>
            <a:r>
              <a:rPr kumimoji="0" lang="en-US" sz="1600" b="0" i="0" u="none" strike="noStrike" kern="1200" cap="none" spc="0" normalizeH="0" baseline="0" noProof="0">
                <a:ln>
                  <a:noFill/>
                </a:ln>
                <a:solidFill>
                  <a:schemeClr val="tx1"/>
                </a:solidFill>
                <a:effectLst/>
                <a:uLnTx/>
                <a:uFillTx/>
              </a:rPr>
              <a:t>(NPS +</a:t>
            </a:r>
            <a:r>
              <a:rPr kumimoji="0" lang="en-US" sz="1600" b="1" i="0" u="none" strike="noStrike" kern="1200" cap="none" spc="0" normalizeH="0" baseline="0" noProof="0">
                <a:ln>
                  <a:noFill/>
                </a:ln>
                <a:solidFill>
                  <a:srgbClr val="0070C0"/>
                </a:solidFill>
                <a:effectLst/>
                <a:uLnTx/>
                <a:uFillTx/>
              </a:rPr>
              <a:t>~3%</a:t>
            </a:r>
            <a:r>
              <a:rPr kumimoji="0" lang="en-US" sz="1600" b="0" i="0" u="none" strike="noStrike" kern="1200" cap="none" spc="0" normalizeH="0" baseline="0" noProof="0">
                <a:ln>
                  <a:noFill/>
                </a:ln>
                <a:solidFill>
                  <a:schemeClr val="tx1"/>
                </a:solidFill>
                <a:effectLst/>
                <a:uLnTx/>
                <a:uFillTx/>
              </a:rPr>
              <a:t>)</a:t>
            </a:r>
          </a:p>
          <a:p>
            <a:pPr marL="342900" marR="0" lvl="0" indent="-342900" algn="l" defTabSz="932742" rtl="0" eaLnBrk="1" fontAlgn="auto" latinLnBrk="0" hangingPunct="1">
              <a:spcBef>
                <a:spcPts val="0"/>
              </a:spcBef>
              <a:spcAft>
                <a:spcPts val="600"/>
              </a:spcAft>
              <a:buClr>
                <a:schemeClr val="tx1"/>
              </a:buClr>
              <a:buSzPct val="90000"/>
              <a:buFont typeface="Arial" panose="020B0604020202020204" pitchFamily="34" charset="0"/>
              <a:buChar char="•"/>
              <a:tabLst/>
              <a:defRPr/>
            </a:pPr>
            <a:r>
              <a:rPr kumimoji="0" lang="en-US" sz="1600" b="1" i="0" u="none" strike="noStrike" kern="1200" cap="none" spc="0" normalizeH="0" baseline="0" noProof="0">
                <a:ln>
                  <a:noFill/>
                </a:ln>
                <a:solidFill>
                  <a:srgbClr val="0070C0"/>
                </a:solidFill>
                <a:effectLst/>
                <a:uLnTx/>
                <a:uFillTx/>
              </a:rPr>
              <a:t>Modern Management</a:t>
            </a:r>
            <a:r>
              <a:rPr kumimoji="0" lang="en-US" sz="1600" b="0" i="0" u="none" strike="noStrike" kern="1200" cap="none" spc="0" normalizeH="0" baseline="0" noProof="0">
                <a:ln>
                  <a:noFill/>
                </a:ln>
                <a:solidFill>
                  <a:schemeClr val="tx1"/>
                </a:solidFill>
                <a:effectLst/>
                <a:uLnTx/>
                <a:uFillTx/>
              </a:rPr>
              <a:t>: Safety nets + Insights </a:t>
            </a:r>
            <a:r>
              <a:rPr kumimoji="0" lang="en-US" sz="1200" b="0" i="0" u="none" strike="noStrike" kern="1200" cap="none" spc="0" normalizeH="0" baseline="0" noProof="0">
                <a:ln>
                  <a:noFill/>
                </a:ln>
                <a:solidFill>
                  <a:schemeClr val="tx1"/>
                </a:solidFill>
                <a:effectLst/>
                <a:uLnTx/>
                <a:uFillTx/>
              </a:rPr>
              <a:t>(Rollback, Pause, Exclusion Dates, Servicing Profiles, Apps Health, Inventory, …)</a:t>
            </a:r>
          </a:p>
        </p:txBody>
      </p:sp>
      <p:sp>
        <p:nvSpPr>
          <p:cNvPr id="13" name="Rectangle: Rounded Corners 33">
            <a:extLst>
              <a:ext uri="{FF2B5EF4-FFF2-40B4-BE49-F238E27FC236}">
                <a16:creationId xmlns:a16="http://schemas.microsoft.com/office/drawing/2014/main" id="{3E1C5EF1-76CF-6389-8067-C8EBFEB71AE6}"/>
              </a:ext>
              <a:ext uri="{C183D7F6-B498-43B3-948B-1728B52AA6E4}">
                <adec:decorative xmlns:adec="http://schemas.microsoft.com/office/drawing/2017/decorative" val="1"/>
              </a:ext>
            </a:extLst>
          </p:cNvPr>
          <p:cNvSpPr/>
          <p:nvPr/>
        </p:nvSpPr>
        <p:spPr bwMode="auto">
          <a:xfrm>
            <a:off x="588261" y="5210707"/>
            <a:ext cx="11086651" cy="770993"/>
          </a:xfrm>
          <a:prstGeom prst="roundRect">
            <a:avLst>
              <a:gd name="adj" fmla="val 4583"/>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4" name="Title 1">
            <a:extLst>
              <a:ext uri="{FF2B5EF4-FFF2-40B4-BE49-F238E27FC236}">
                <a16:creationId xmlns:a16="http://schemas.microsoft.com/office/drawing/2014/main" id="{EA2E1DAC-9ABE-78CB-B4CF-19E69609C548}"/>
              </a:ext>
            </a:extLst>
          </p:cNvPr>
          <p:cNvSpPr txBox="1">
            <a:spLocks/>
          </p:cNvSpPr>
          <p:nvPr/>
        </p:nvSpPr>
        <p:spPr>
          <a:xfrm>
            <a:off x="767982" y="5367187"/>
            <a:ext cx="10540016" cy="318817"/>
          </a:xfrm>
          <a:prstGeom prst="rect">
            <a:avLst/>
          </a:prstGeom>
        </p:spPr>
        <p:txBody>
          <a:bodyPr vert="horz" wrap="square" lIns="0" tIns="0" rIns="0" bIns="0" rtlCol="0" anchor="t">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r>
              <a:rPr lang="en-CA" sz="1400">
                <a:latin typeface="+mn-lt"/>
              </a:rPr>
              <a:t>For more information on the benefits of the Monthly Enterprise Channel, review the </a:t>
            </a:r>
            <a:r>
              <a:rPr lang="en-CA" sz="1400" b="1">
                <a:latin typeface="+mn-lt"/>
              </a:rPr>
              <a:t>Forrester Total Economic Impact (TEI) </a:t>
            </a:r>
            <a:r>
              <a:rPr lang="en-CA" sz="1400">
                <a:latin typeface="+mn-lt"/>
              </a:rPr>
              <a:t>paper:</a:t>
            </a:r>
            <a:endParaRPr lang="en-CA" sz="1400">
              <a:solidFill>
                <a:srgbClr val="0078D4"/>
              </a:solidFill>
              <a:latin typeface="+mn-lt"/>
            </a:endParaRPr>
          </a:p>
        </p:txBody>
      </p:sp>
      <p:sp>
        <p:nvSpPr>
          <p:cNvPr id="15" name="TextBox 14">
            <a:extLst>
              <a:ext uri="{FF2B5EF4-FFF2-40B4-BE49-F238E27FC236}">
                <a16:creationId xmlns:a16="http://schemas.microsoft.com/office/drawing/2014/main" id="{E8E18018-D52E-1E9C-317F-0B36EA82BC96}"/>
              </a:ext>
            </a:extLst>
          </p:cNvPr>
          <p:cNvSpPr txBox="1"/>
          <p:nvPr/>
        </p:nvSpPr>
        <p:spPr>
          <a:xfrm>
            <a:off x="767982" y="5581849"/>
            <a:ext cx="2542272" cy="261610"/>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hlinkClick r:id="rId3"/>
              </a:rPr>
              <a:t>https://aka.ms/M365AppsTEIStudy</a:t>
            </a:r>
            <a:endParaRPr kumimoji="0" lang="en-US" sz="11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74746168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790D4-AE5F-3454-C655-AC88322C14F2}"/>
              </a:ext>
            </a:extLst>
          </p:cNvPr>
          <p:cNvSpPr>
            <a:spLocks noGrp="1"/>
          </p:cNvSpPr>
          <p:nvPr>
            <p:ph type="title"/>
          </p:nvPr>
        </p:nvSpPr>
        <p:spPr/>
        <p:txBody>
          <a:bodyPr/>
          <a:lstStyle/>
          <a:p>
            <a:r>
              <a:rPr lang="en-US"/>
              <a:t>Myths vs reality: semi-annual enterprise channel</a:t>
            </a:r>
          </a:p>
        </p:txBody>
      </p:sp>
      <p:sp>
        <p:nvSpPr>
          <p:cNvPr id="3" name="Text Placeholder 3">
            <a:extLst>
              <a:ext uri="{FF2B5EF4-FFF2-40B4-BE49-F238E27FC236}">
                <a16:creationId xmlns:a16="http://schemas.microsoft.com/office/drawing/2014/main" id="{33ABF3F2-99D6-077E-AA20-3A50C3464F9F}"/>
              </a:ext>
            </a:extLst>
          </p:cNvPr>
          <p:cNvSpPr txBox="1">
            <a:spLocks/>
          </p:cNvSpPr>
          <p:nvPr/>
        </p:nvSpPr>
        <p:spPr>
          <a:xfrm>
            <a:off x="588261" y="1329246"/>
            <a:ext cx="10184123" cy="553998"/>
          </a:xfrm>
          <a:prstGeom prst="rect">
            <a:avLst/>
          </a:prstGeom>
        </p:spPr>
        <p:txBody>
          <a:bodyPr lIns="0" tIns="0" rIns="0" bIns="0" anchor="t"/>
          <a:lstStyle>
            <a:lvl1pPr marL="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600" kern="1200" spc="0" baseline="0">
                <a:solidFill>
                  <a:srgbClr val="000000"/>
                </a:solidFill>
                <a:latin typeface="+mn-lt"/>
                <a:ea typeface="+mn-ea"/>
                <a:cs typeface="+mn-cs"/>
              </a:defRPr>
            </a:lvl1pPr>
            <a:lvl2pPr marL="2286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2000" kern="1200" spc="0" baseline="0">
                <a:solidFill>
                  <a:srgbClr val="000000"/>
                </a:solidFill>
                <a:latin typeface="+mn-lt"/>
                <a:ea typeface="+mn-ea"/>
                <a:cs typeface="+mn-cs"/>
              </a:defRPr>
            </a:lvl2pPr>
            <a:lvl3pPr marL="4572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3pPr>
            <a:lvl4pPr marL="6858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914400" marR="0" indent="0" algn="l" defTabSz="932742" rtl="0" eaLnBrk="1" fontAlgn="auto" latinLnBrk="0" hangingPunct="1">
              <a:lnSpc>
                <a:spcPct val="90000"/>
              </a:lnSpc>
              <a:spcBef>
                <a:spcPts val="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Microsoft 365 Apps is a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cloud service</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It is recommended that you stay up to date with the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latest features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like other productivity apps (Teams, OneDrive, Edge).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Semi-annual</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 is intended for </a:t>
            </a:r>
            <a:r>
              <a:rPr kumimoji="0" lang="en-US" sz="1400" b="0" i="0" u="none" strike="noStrike" kern="120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non-human devices </a:t>
            </a:r>
            <a:r>
              <a:rPr kumimoji="0" lang="en-US" sz="14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mn-cs"/>
              </a:rPr>
              <a:t>and is unique to the Windows client apps. Web, mobile, and macOS all run on monthly.</a:t>
            </a:r>
          </a:p>
        </p:txBody>
      </p:sp>
      <p:sp>
        <p:nvSpPr>
          <p:cNvPr id="4" name="Rectangle: Rounded Corners 25">
            <a:extLst>
              <a:ext uri="{FF2B5EF4-FFF2-40B4-BE49-F238E27FC236}">
                <a16:creationId xmlns:a16="http://schemas.microsoft.com/office/drawing/2014/main" id="{17CCF439-457A-B8B0-A1B1-42B1C4D3B8CE}"/>
              </a:ext>
            </a:extLst>
          </p:cNvPr>
          <p:cNvSpPr/>
          <p:nvPr/>
        </p:nvSpPr>
        <p:spPr>
          <a:xfrm>
            <a:off x="578273" y="207389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Copilot will be available for SAEC</a:t>
            </a:r>
          </a:p>
        </p:txBody>
      </p:sp>
      <p:sp>
        <p:nvSpPr>
          <p:cNvPr id="8" name="Rectangle: Rounded Corners 29">
            <a:extLst>
              <a:ext uri="{FF2B5EF4-FFF2-40B4-BE49-F238E27FC236}">
                <a16:creationId xmlns:a16="http://schemas.microsoft.com/office/drawing/2014/main" id="{306658A4-2D19-C302-1E85-9CE0D7239181}"/>
              </a:ext>
            </a:extLst>
          </p:cNvPr>
          <p:cNvSpPr/>
          <p:nvPr/>
        </p:nvSpPr>
        <p:spPr>
          <a:xfrm>
            <a:off x="5836073" y="207327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There are no plans to ship Copilot with SAEC (</a:t>
            </a:r>
            <a:r>
              <a:rPr kumimoji="0" lang="en-US" sz="1100" b="0" i="0" u="none" strike="noStrike" kern="0" cap="none" spc="-10" normalizeH="0" baseline="0" noProof="0">
                <a:ln>
                  <a:noFill/>
                </a:ln>
                <a:solidFill>
                  <a:srgbClr val="0078D4"/>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Link 1</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4">
                  <a:extLst>
                    <a:ext uri="{A12FA001-AC4F-418D-AE19-62706E023703}">
                      <ahyp:hlinkClr xmlns:ahyp="http://schemas.microsoft.com/office/drawing/2018/hyperlinkcolor" val="tx"/>
                    </a:ext>
                  </a:extLst>
                </a:hlinkClick>
              </a:rPr>
              <a:t>Link 2</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78D4"/>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Link 3</a:t>
            </a:r>
            <a:r>
              <a:rPr kumimoji="0" lang="en-US" sz="1100" b="0" i="0" u="none" strike="noStrike" kern="0" cap="none" spc="-10" normalizeH="0" baseline="0" noProof="0">
                <a:ln>
                  <a:noFill/>
                </a:ln>
                <a:solidFill>
                  <a:srgbClr val="000000"/>
                </a:solidFill>
                <a:effectLst/>
                <a:uLnTx/>
                <a:uFillTx/>
                <a:latin typeface="Segoe UI"/>
                <a:ea typeface="+mn-ea"/>
                <a:cs typeface="+mn-cs"/>
              </a:rPr>
              <a:t>)</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speed at which Copilot evolves makes it ineligible for SAEC</a:t>
            </a:r>
          </a:p>
        </p:txBody>
      </p:sp>
      <p:cxnSp>
        <p:nvCxnSpPr>
          <p:cNvPr id="28" name="Straight Arrow Connector 27">
            <a:extLst>
              <a:ext uri="{FF2B5EF4-FFF2-40B4-BE49-F238E27FC236}">
                <a16:creationId xmlns:a16="http://schemas.microsoft.com/office/drawing/2014/main" id="{C867A30B-52A7-0F88-F1A4-FD636DFFF369}"/>
              </a:ext>
              <a:ext uri="{C183D7F6-B498-43B3-948B-1728B52AA6E4}">
                <adec:decorative xmlns:adec="http://schemas.microsoft.com/office/drawing/2017/decorative" val="1"/>
              </a:ext>
            </a:extLst>
          </p:cNvPr>
          <p:cNvCxnSpPr>
            <a:cxnSpLocks/>
          </p:cNvCxnSpPr>
          <p:nvPr/>
        </p:nvCxnSpPr>
        <p:spPr>
          <a:xfrm>
            <a:off x="4697260" y="235035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1" name="Rectangle: Rounded Corners 32">
            <a:extLst>
              <a:ext uri="{FF2B5EF4-FFF2-40B4-BE49-F238E27FC236}">
                <a16:creationId xmlns:a16="http://schemas.microsoft.com/office/drawing/2014/main" id="{73B9FEB3-A277-BF0F-DC93-2CFB807D0D2B}"/>
              </a:ext>
            </a:extLst>
          </p:cNvPr>
          <p:cNvSpPr/>
          <p:nvPr/>
        </p:nvSpPr>
        <p:spPr>
          <a:xfrm>
            <a:off x="578273" y="2681560"/>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more reliable</a:t>
            </a:r>
          </a:p>
        </p:txBody>
      </p:sp>
      <p:sp>
        <p:nvSpPr>
          <p:cNvPr id="12" name="Rectangle: Rounded Corners 33">
            <a:extLst>
              <a:ext uri="{FF2B5EF4-FFF2-40B4-BE49-F238E27FC236}">
                <a16:creationId xmlns:a16="http://schemas.microsoft.com/office/drawing/2014/main" id="{523EABF4-6AF1-C84D-FF3A-E5FE77BFDE48}"/>
              </a:ext>
            </a:extLst>
          </p:cNvPr>
          <p:cNvSpPr/>
          <p:nvPr/>
        </p:nvSpPr>
        <p:spPr>
          <a:xfrm>
            <a:off x="5836073" y="2683260"/>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Non-blocking issues can stay unfixed for 6-12 months on SAEC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Issues are detected and fixed up to 5 months faster on monthly channels</a:t>
            </a:r>
          </a:p>
        </p:txBody>
      </p:sp>
      <p:cxnSp>
        <p:nvCxnSpPr>
          <p:cNvPr id="31" name="Straight Arrow Connector 30">
            <a:extLst>
              <a:ext uri="{FF2B5EF4-FFF2-40B4-BE49-F238E27FC236}">
                <a16:creationId xmlns:a16="http://schemas.microsoft.com/office/drawing/2014/main" id="{6D1867B4-BB5E-41A4-31A1-2A5CA6B402C3}"/>
              </a:ext>
              <a:ext uri="{C183D7F6-B498-43B3-948B-1728B52AA6E4}">
                <adec:decorative xmlns:adec="http://schemas.microsoft.com/office/drawing/2017/decorative" val="1"/>
              </a:ext>
            </a:extLst>
          </p:cNvPr>
          <p:cNvCxnSpPr>
            <a:cxnSpLocks/>
          </p:cNvCxnSpPr>
          <p:nvPr/>
        </p:nvCxnSpPr>
        <p:spPr>
          <a:xfrm>
            <a:off x="4697260" y="2958015"/>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5" name="Rectangle: Rounded Corners 26">
            <a:extLst>
              <a:ext uri="{FF2B5EF4-FFF2-40B4-BE49-F238E27FC236}">
                <a16:creationId xmlns:a16="http://schemas.microsoft.com/office/drawing/2014/main" id="{D951675A-4093-6C0D-CD4F-4E3F661683E0}"/>
              </a:ext>
            </a:extLst>
          </p:cNvPr>
          <p:cNvSpPr/>
          <p:nvPr/>
        </p:nvSpPr>
        <p:spPr>
          <a:xfrm>
            <a:off x="578273" y="3289222"/>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update channels are less secure</a:t>
            </a:r>
          </a:p>
        </p:txBody>
      </p:sp>
      <p:sp>
        <p:nvSpPr>
          <p:cNvPr id="9" name="Rectangle: Rounded Corners 30">
            <a:extLst>
              <a:ext uri="{FF2B5EF4-FFF2-40B4-BE49-F238E27FC236}">
                <a16:creationId xmlns:a16="http://schemas.microsoft.com/office/drawing/2014/main" id="{A6E88243-E3D8-BF85-C691-A54F2788F5F5}"/>
              </a:ext>
            </a:extLst>
          </p:cNvPr>
          <p:cNvSpPr/>
          <p:nvPr/>
        </p:nvSpPr>
        <p:spPr>
          <a:xfrm>
            <a:off x="5836073" y="3289222"/>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All channels have the same exposure to known vulnerabilities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 channels benefit from having access to the latest security </a:t>
            </a:r>
            <a:r>
              <a:rPr kumimoji="0" lang="en-US" sz="1100" b="0" i="1" u="none" strike="noStrike" kern="0" cap="none" spc="-10" normalizeH="0" baseline="0" noProof="0">
                <a:ln>
                  <a:noFill/>
                </a:ln>
                <a:solidFill>
                  <a:srgbClr val="000000"/>
                </a:solidFill>
                <a:effectLst/>
                <a:uLnTx/>
                <a:uFillTx/>
                <a:latin typeface="Segoe UI"/>
                <a:ea typeface="+mn-ea"/>
                <a:cs typeface="+mn-cs"/>
              </a:rPr>
              <a:t>features </a:t>
            </a:r>
            <a:r>
              <a:rPr kumimoji="0" lang="en-US" sz="1100" b="0" i="0" u="none" strike="noStrike" kern="0" cap="none" spc="-10" normalizeH="0" baseline="0" noProof="0">
                <a:ln>
                  <a:noFill/>
                </a:ln>
                <a:solidFill>
                  <a:srgbClr val="000000"/>
                </a:solidFill>
                <a:effectLst/>
                <a:uLnTx/>
                <a:uFillTx/>
                <a:latin typeface="Segoe UI"/>
                <a:ea typeface="+mn-ea"/>
                <a:cs typeface="+mn-cs"/>
              </a:rPr>
              <a:t>sooner</a:t>
            </a:r>
            <a:endParaRPr kumimoji="0" lang="en-US" sz="1100" b="0" i="1" u="none" strike="noStrike" kern="0" cap="none" spc="-10" normalizeH="0" baseline="0" noProof="0">
              <a:ln>
                <a:noFill/>
              </a:ln>
              <a:solidFill>
                <a:srgbClr val="000000"/>
              </a:solidFill>
              <a:effectLst/>
              <a:uLnTx/>
              <a:uFillTx/>
              <a:latin typeface="Segoe UI"/>
              <a:ea typeface="+mn-ea"/>
              <a:cs typeface="+mn-cs"/>
            </a:endParaRPr>
          </a:p>
        </p:txBody>
      </p:sp>
      <p:cxnSp>
        <p:nvCxnSpPr>
          <p:cNvPr id="32" name="Straight Arrow Connector 31">
            <a:extLst>
              <a:ext uri="{FF2B5EF4-FFF2-40B4-BE49-F238E27FC236}">
                <a16:creationId xmlns:a16="http://schemas.microsoft.com/office/drawing/2014/main" id="{3CBC28B4-ABB5-BC58-BED5-35C91F7AFD6F}"/>
              </a:ext>
              <a:ext uri="{C183D7F6-B498-43B3-948B-1728B52AA6E4}">
                <adec:decorative xmlns:adec="http://schemas.microsoft.com/office/drawing/2017/decorative" val="1"/>
              </a:ext>
            </a:extLst>
          </p:cNvPr>
          <p:cNvCxnSpPr>
            <a:cxnSpLocks/>
          </p:cNvCxnSpPr>
          <p:nvPr/>
        </p:nvCxnSpPr>
        <p:spPr>
          <a:xfrm>
            <a:off x="4697260" y="3565677"/>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6" name="Rectangle: Rounded Corners 27">
            <a:extLst>
              <a:ext uri="{FF2B5EF4-FFF2-40B4-BE49-F238E27FC236}">
                <a16:creationId xmlns:a16="http://schemas.microsoft.com/office/drawing/2014/main" id="{DC672285-831A-A049-FCBD-6F50E86812C0}"/>
              </a:ext>
            </a:extLst>
          </p:cNvPr>
          <p:cNvSpPr/>
          <p:nvPr/>
        </p:nvSpPr>
        <p:spPr>
          <a:xfrm>
            <a:off x="578273" y="389688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only needs to update once every 6 months</a:t>
            </a:r>
          </a:p>
        </p:txBody>
      </p:sp>
      <p:sp>
        <p:nvSpPr>
          <p:cNvPr id="10" name="Rectangle: Rounded Corners 31">
            <a:extLst>
              <a:ext uri="{FF2B5EF4-FFF2-40B4-BE49-F238E27FC236}">
                <a16:creationId xmlns:a16="http://schemas.microsoft.com/office/drawing/2014/main" id="{C74D39DA-1AC9-A512-8E33-B9966BDEC7B9}"/>
              </a:ext>
            </a:extLst>
          </p:cNvPr>
          <p:cNvSpPr/>
          <p:nvPr/>
        </p:nvSpPr>
        <p:spPr>
          <a:xfrm>
            <a:off x="5836073" y="3892566"/>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Regardless of channel, staying current requires updating at least once a month</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The difference is not when an update installs, but what is included in the update (e.g., security, quality, and features)</a:t>
            </a:r>
          </a:p>
        </p:txBody>
      </p:sp>
      <p:cxnSp>
        <p:nvCxnSpPr>
          <p:cNvPr id="33" name="Straight Arrow Connector 32">
            <a:extLst>
              <a:ext uri="{FF2B5EF4-FFF2-40B4-BE49-F238E27FC236}">
                <a16:creationId xmlns:a16="http://schemas.microsoft.com/office/drawing/2014/main" id="{86BC1ADB-F44B-DA8D-17A7-895F456ECEE0}"/>
              </a:ext>
              <a:ext uri="{C183D7F6-B498-43B3-948B-1728B52AA6E4}">
                <adec:decorative xmlns:adec="http://schemas.microsoft.com/office/drawing/2017/decorative" val="1"/>
              </a:ext>
            </a:extLst>
          </p:cNvPr>
          <p:cNvCxnSpPr>
            <a:cxnSpLocks/>
          </p:cNvCxnSpPr>
          <p:nvPr/>
        </p:nvCxnSpPr>
        <p:spPr>
          <a:xfrm>
            <a:off x="4697260" y="417333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22" name="Rectangle: Rounded Corners 43">
            <a:extLst>
              <a:ext uri="{FF2B5EF4-FFF2-40B4-BE49-F238E27FC236}">
                <a16:creationId xmlns:a16="http://schemas.microsoft.com/office/drawing/2014/main" id="{162806BC-7FCD-9536-4BCF-AEC2BFC67E5C}"/>
              </a:ext>
            </a:extLst>
          </p:cNvPr>
          <p:cNvSpPr/>
          <p:nvPr/>
        </p:nvSpPr>
        <p:spPr>
          <a:xfrm>
            <a:off x="578273" y="4504547"/>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Users cannot absorb monthly feature updates</a:t>
            </a:r>
          </a:p>
        </p:txBody>
      </p:sp>
      <p:sp>
        <p:nvSpPr>
          <p:cNvPr id="23" name="Rectangle: Rounded Corners 44">
            <a:extLst>
              <a:ext uri="{FF2B5EF4-FFF2-40B4-BE49-F238E27FC236}">
                <a16:creationId xmlns:a16="http://schemas.microsoft.com/office/drawing/2014/main" id="{A2118210-0FD3-9218-B142-4EC94CA4BA79}"/>
              </a:ext>
            </a:extLst>
          </p:cNvPr>
          <p:cNvSpPr/>
          <p:nvPr/>
        </p:nvSpPr>
        <p:spPr>
          <a:xfrm>
            <a:off x="5842087" y="4504545"/>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Higher end user satisfaction on MEC (NPS +~3%)</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SAEC delivers lump-sum feature releases, CC and MEC are incremental </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78D4"/>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Update Under Lock</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minimizes user disruption</a:t>
            </a:r>
          </a:p>
        </p:txBody>
      </p:sp>
      <p:cxnSp>
        <p:nvCxnSpPr>
          <p:cNvPr id="34" name="Straight Arrow Connector 33">
            <a:extLst>
              <a:ext uri="{FF2B5EF4-FFF2-40B4-BE49-F238E27FC236}">
                <a16:creationId xmlns:a16="http://schemas.microsoft.com/office/drawing/2014/main" id="{B60CA084-96E1-8666-1A4F-1C1CF8C63B26}"/>
              </a:ext>
              <a:ext uri="{C183D7F6-B498-43B3-948B-1728B52AA6E4}">
                <adec:decorative xmlns:adec="http://schemas.microsoft.com/office/drawing/2017/decorative" val="1"/>
              </a:ext>
            </a:extLst>
          </p:cNvPr>
          <p:cNvCxnSpPr>
            <a:cxnSpLocks/>
          </p:cNvCxnSpPr>
          <p:nvPr/>
        </p:nvCxnSpPr>
        <p:spPr>
          <a:xfrm>
            <a:off x="4697260" y="4781002"/>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6" name="Rectangle: Rounded Corners 37">
            <a:extLst>
              <a:ext uri="{FF2B5EF4-FFF2-40B4-BE49-F238E27FC236}">
                <a16:creationId xmlns:a16="http://schemas.microsoft.com/office/drawing/2014/main" id="{0BA4D11F-0C0F-E204-9B64-0C1D03B60997}"/>
              </a:ext>
            </a:extLst>
          </p:cNvPr>
          <p:cNvSpPr/>
          <p:nvPr/>
        </p:nvSpPr>
        <p:spPr>
          <a:xfrm>
            <a:off x="578273" y="5112209"/>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Monthly channel updates will kill my network</a:t>
            </a:r>
          </a:p>
        </p:txBody>
      </p:sp>
      <p:sp>
        <p:nvSpPr>
          <p:cNvPr id="17" name="Rectangle: Rounded Corners 38">
            <a:extLst>
              <a:ext uri="{FF2B5EF4-FFF2-40B4-BE49-F238E27FC236}">
                <a16:creationId xmlns:a16="http://schemas.microsoft.com/office/drawing/2014/main" id="{A16184CF-C69E-CDD1-51C4-F2BD6C60EB6F}"/>
              </a:ext>
            </a:extLst>
          </p:cNvPr>
          <p:cNvSpPr/>
          <p:nvPr/>
        </p:nvSpPr>
        <p:spPr>
          <a:xfrm>
            <a:off x="5842087" y="5112209"/>
            <a:ext cx="5669280" cy="552910"/>
          </a:xfrm>
          <a:prstGeom prst="roundRect">
            <a:avLst/>
          </a:prstGeom>
          <a:noFill/>
          <a:ln w="10795" cap="flat" cmpd="sng" algn="ctr">
            <a:solidFill>
              <a:srgbClr val="0078D4"/>
            </a:solidFill>
            <a:prstDash val="solid"/>
          </a:ln>
          <a:effectLst/>
        </p:spPr>
        <p:txBody>
          <a:bodyPr lIns="91440" tIns="45720" rIns="91440" bIns="45720"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Leverage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Delivery Optimization</a:t>
            </a:r>
            <a:r>
              <a:rPr kumimoji="0" lang="en-US" sz="1100" b="0" i="0" u="none" strike="noStrike" kern="0" cap="none" spc="-10" normalizeH="0" baseline="0" noProof="0">
                <a:ln>
                  <a:noFill/>
                </a:ln>
                <a:solidFill>
                  <a:srgbClr val="0078D4"/>
                </a:solidFill>
                <a:effectLst/>
                <a:uLnTx/>
                <a:uFillTx/>
                <a:latin typeface="Segoe UI"/>
                <a:ea typeface="+mn-ea"/>
                <a:cs typeface="+mn-cs"/>
              </a:rPr>
              <a:t> </a:t>
            </a:r>
            <a:r>
              <a:rPr kumimoji="0" lang="en-US" sz="1100" b="0" i="0" u="none" strike="noStrike" kern="0" cap="none" spc="-10" normalizeH="0" baseline="0" noProof="0">
                <a:ln>
                  <a:noFill/>
                </a:ln>
                <a:solidFill>
                  <a:srgbClr val="000000"/>
                </a:solidFill>
                <a:effectLst/>
                <a:uLnTx/>
                <a:uFillTx/>
                <a:latin typeface="Segoe UI"/>
                <a:ea typeface="+mn-ea"/>
                <a:cs typeface="+mn-cs"/>
              </a:rPr>
              <a:t>for Microsoft 365 Apps to minimize WAN usage</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Monthly updates are small and incremental, see </a:t>
            </a:r>
            <a:r>
              <a:rPr kumimoji="0" lang="en-US" sz="1100" b="0" i="0" u="none" strike="noStrike" kern="0" cap="none" spc="-10" normalizeH="0" baseline="0" noProof="0">
                <a:ln>
                  <a:noFill/>
                </a:ln>
                <a:solidFill>
                  <a:srgbClr val="0078D4"/>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update size</a:t>
            </a:r>
            <a:endParaRPr kumimoji="0" lang="en-US" sz="1100" b="0" i="0" u="none" strike="noStrike" kern="0" cap="none" spc="-10" normalizeH="0" baseline="0" noProof="0">
              <a:ln>
                <a:noFill/>
              </a:ln>
              <a:solidFill>
                <a:srgbClr val="0078D4"/>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040F7985-B49B-7FC9-7ECB-178F8F0C1FB3}"/>
              </a:ext>
              <a:ext uri="{C183D7F6-B498-43B3-948B-1728B52AA6E4}">
                <adec:decorative xmlns:adec="http://schemas.microsoft.com/office/drawing/2017/decorative" val="1"/>
              </a:ext>
            </a:extLst>
          </p:cNvPr>
          <p:cNvCxnSpPr>
            <a:cxnSpLocks/>
          </p:cNvCxnSpPr>
          <p:nvPr/>
        </p:nvCxnSpPr>
        <p:spPr>
          <a:xfrm>
            <a:off x="4697260" y="5388664"/>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19" name="Rectangle: Rounded Corners 40">
            <a:extLst>
              <a:ext uri="{FF2B5EF4-FFF2-40B4-BE49-F238E27FC236}">
                <a16:creationId xmlns:a16="http://schemas.microsoft.com/office/drawing/2014/main" id="{171EBD89-F87B-6DCF-C28C-B6A858DC4879}"/>
              </a:ext>
            </a:extLst>
          </p:cNvPr>
          <p:cNvSpPr/>
          <p:nvPr/>
        </p:nvSpPr>
        <p:spPr>
          <a:xfrm>
            <a:off x="578273" y="5719874"/>
            <a:ext cx="4114800" cy="552910"/>
          </a:xfrm>
          <a:prstGeom prst="roundRect">
            <a:avLst/>
          </a:prstGeom>
          <a:solidFill>
            <a:schemeClr val="bg1">
              <a:lumMod val="95000"/>
            </a:schemeClr>
          </a:solidFill>
          <a:ln>
            <a:noFill/>
          </a:ln>
          <a:effectLst/>
        </p:spPr>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gradFill>
                  <a:gsLst>
                    <a:gs pos="0">
                      <a:srgbClr val="0078D4"/>
                    </a:gs>
                    <a:gs pos="99000">
                      <a:srgbClr val="0078D4"/>
                    </a:gs>
                  </a:gsLst>
                  <a:lin ang="5400000" scaled="1"/>
                </a:gradFill>
                <a:effectLst/>
                <a:uLnTx/>
                <a:uFillTx/>
                <a:latin typeface="Segoe UI Semibold"/>
                <a:ea typeface="+mn-ea"/>
                <a:cs typeface="+mn-cs"/>
              </a:rPr>
              <a:t>SAEC is recommended for Enterprise</a:t>
            </a:r>
          </a:p>
        </p:txBody>
      </p:sp>
      <p:sp>
        <p:nvSpPr>
          <p:cNvPr id="20" name="Rectangle: Rounded Corners 41">
            <a:extLst>
              <a:ext uri="{FF2B5EF4-FFF2-40B4-BE49-F238E27FC236}">
                <a16:creationId xmlns:a16="http://schemas.microsoft.com/office/drawing/2014/main" id="{1CDA14A3-751D-D1CA-95C9-DED2F2641DE4}"/>
              </a:ext>
            </a:extLst>
          </p:cNvPr>
          <p:cNvSpPr/>
          <p:nvPr/>
        </p:nvSpPr>
        <p:spPr>
          <a:xfrm>
            <a:off x="5836073" y="5719874"/>
            <a:ext cx="5669280" cy="552910"/>
          </a:xfrm>
          <a:prstGeom prst="roundRect">
            <a:avLst/>
          </a:prstGeom>
          <a:noFill/>
          <a:ln w="10795" cap="flat" cmpd="sng" algn="ctr">
            <a:solidFill>
              <a:srgbClr val="0078D4"/>
            </a:solidFill>
            <a:prstDash val="solid"/>
          </a:ln>
          <a:effectLst/>
        </p:spPr>
        <p:txBody>
          <a:bodyPr rtlCol="0" anchor="ctr"/>
          <a:lstStyle/>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It was in the past, before we worked with customers to design MEC</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MEC is recommended for Enterprise, SAEC is designed for non-human devices</a:t>
            </a:r>
          </a:p>
          <a:p>
            <a:pPr marL="171450" marR="0" lvl="0" indent="-171450" algn="l" defTabSz="91436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100" b="0" i="0" u="none" strike="noStrike" kern="0" cap="none" spc="-10" normalizeH="0" baseline="0" noProof="0">
                <a:ln>
                  <a:noFill/>
                </a:ln>
                <a:solidFill>
                  <a:srgbClr val="000000"/>
                </a:solidFill>
                <a:effectLst/>
                <a:uLnTx/>
                <a:uFillTx/>
                <a:latin typeface="Segoe UI"/>
                <a:ea typeface="+mn-ea"/>
                <a:cs typeface="+mn-cs"/>
              </a:rPr>
              <a:t>CC and MEC are the leading update channels for Enterprise customers</a:t>
            </a:r>
          </a:p>
        </p:txBody>
      </p:sp>
      <p:cxnSp>
        <p:nvCxnSpPr>
          <p:cNvPr id="36" name="Straight Arrow Connector 35">
            <a:extLst>
              <a:ext uri="{FF2B5EF4-FFF2-40B4-BE49-F238E27FC236}">
                <a16:creationId xmlns:a16="http://schemas.microsoft.com/office/drawing/2014/main" id="{69CE7FB0-7424-8F20-B9F2-6E8465B05559}"/>
              </a:ext>
              <a:ext uri="{C183D7F6-B498-43B3-948B-1728B52AA6E4}">
                <adec:decorative xmlns:adec="http://schemas.microsoft.com/office/drawing/2017/decorative" val="1"/>
              </a:ext>
            </a:extLst>
          </p:cNvPr>
          <p:cNvCxnSpPr>
            <a:cxnSpLocks/>
          </p:cNvCxnSpPr>
          <p:nvPr/>
        </p:nvCxnSpPr>
        <p:spPr>
          <a:xfrm>
            <a:off x="4697260" y="5996329"/>
            <a:ext cx="1127343"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50085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FD192-10F0-E61B-EBFD-C2AFB7B69EAC}"/>
              </a:ext>
            </a:extLst>
          </p:cNvPr>
          <p:cNvSpPr>
            <a:spLocks noGrp="1"/>
          </p:cNvSpPr>
          <p:nvPr>
            <p:ph type="title"/>
          </p:nvPr>
        </p:nvSpPr>
        <p:spPr>
          <a:xfrm>
            <a:off x="569911" y="2769057"/>
            <a:ext cx="4989641" cy="1231106"/>
          </a:xfrm>
        </p:spPr>
        <p:txBody>
          <a:bodyPr/>
          <a:lstStyle/>
          <a:p>
            <a:r>
              <a:rPr lang="en-US"/>
              <a:t>Making the move to monthly</a:t>
            </a:r>
          </a:p>
        </p:txBody>
      </p:sp>
    </p:spTree>
    <p:extLst>
      <p:ext uri="{BB962C8B-B14F-4D97-AF65-F5344CB8AC3E}">
        <p14:creationId xmlns:p14="http://schemas.microsoft.com/office/powerpoint/2010/main" val="38443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FF37-D44A-A2BF-89E2-BB3B28170D9A}"/>
              </a:ext>
            </a:extLst>
          </p:cNvPr>
          <p:cNvSpPr>
            <a:spLocks noGrp="1"/>
          </p:cNvSpPr>
          <p:nvPr>
            <p:ph type="title"/>
          </p:nvPr>
        </p:nvSpPr>
        <p:spPr>
          <a:xfrm>
            <a:off x="588261" y="585216"/>
            <a:ext cx="11011601" cy="861774"/>
          </a:xfrm>
        </p:spPr>
        <p:txBody>
          <a:bodyPr/>
          <a:lstStyle/>
          <a:p>
            <a:r>
              <a:rPr lang="en-US"/>
              <a:t>Best practices: moving to monthly</a:t>
            </a:r>
            <a:br>
              <a:rPr lang="en-US"/>
            </a:br>
            <a:r>
              <a:rPr lang="en-US" sz="2000"/>
              <a:t>No need to reinvent the wheel, leverage tried and true update methodologies</a:t>
            </a:r>
          </a:p>
        </p:txBody>
      </p:sp>
      <p:sp>
        <p:nvSpPr>
          <p:cNvPr id="20" name="TextBox 19">
            <a:extLst>
              <a:ext uri="{FF2B5EF4-FFF2-40B4-BE49-F238E27FC236}">
                <a16:creationId xmlns:a16="http://schemas.microsoft.com/office/drawing/2014/main" id="{1782DE3B-E5A7-FA6D-AC09-92AA6B5A9308}"/>
              </a:ext>
            </a:extLst>
          </p:cNvPr>
          <p:cNvSpPr txBox="1"/>
          <p:nvPr/>
        </p:nvSpPr>
        <p:spPr>
          <a:xfrm>
            <a:off x="475608" y="2379913"/>
            <a:ext cx="369331" cy="631904"/>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Insiders</a:t>
            </a:r>
          </a:p>
        </p:txBody>
      </p:sp>
      <p:sp>
        <p:nvSpPr>
          <p:cNvPr id="12" name="Arrow: Down 24">
            <a:extLst>
              <a:ext uri="{FF2B5EF4-FFF2-40B4-BE49-F238E27FC236}">
                <a16:creationId xmlns:a16="http://schemas.microsoft.com/office/drawing/2014/main" id="{C5403B54-6F7E-0932-9DF9-39F35573E3F1}"/>
              </a:ext>
              <a:ext uri="{C183D7F6-B498-43B3-948B-1728B52AA6E4}">
                <adec:decorative xmlns:adec="http://schemas.microsoft.com/office/drawing/2017/decorative" val="1"/>
              </a:ext>
            </a:extLst>
          </p:cNvPr>
          <p:cNvSpPr/>
          <p:nvPr/>
        </p:nvSpPr>
        <p:spPr>
          <a:xfrm>
            <a:off x="1155495" y="223738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3" name="Freeform: Shape 26">
            <a:extLst>
              <a:ext uri="{FF2B5EF4-FFF2-40B4-BE49-F238E27FC236}">
                <a16:creationId xmlns:a16="http://schemas.microsoft.com/office/drawing/2014/main" id="{F33521CD-0C34-E01E-6A2F-4C83C1D21680}"/>
              </a:ext>
            </a:extLst>
          </p:cNvPr>
          <p:cNvSpPr/>
          <p:nvPr/>
        </p:nvSpPr>
        <p:spPr>
          <a:xfrm>
            <a:off x="789862" y="1741119"/>
            <a:ext cx="1071391"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Beta Channel</a:t>
            </a:r>
          </a:p>
        </p:txBody>
      </p:sp>
      <p:sp>
        <p:nvSpPr>
          <p:cNvPr id="10" name="Arrow: Down 29">
            <a:extLst>
              <a:ext uri="{FF2B5EF4-FFF2-40B4-BE49-F238E27FC236}">
                <a16:creationId xmlns:a16="http://schemas.microsoft.com/office/drawing/2014/main" id="{964CC184-3E9A-4CAA-5DB0-34DF429B17F7}"/>
              </a:ext>
              <a:ext uri="{C183D7F6-B498-43B3-948B-1728B52AA6E4}">
                <adec:decorative xmlns:adec="http://schemas.microsoft.com/office/drawing/2017/decorative" val="1"/>
              </a:ext>
            </a:extLst>
          </p:cNvPr>
          <p:cNvSpPr/>
          <p:nvPr/>
        </p:nvSpPr>
        <p:spPr>
          <a:xfrm>
            <a:off x="1151349" y="4859593"/>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26" name="TextBox 25">
            <a:extLst>
              <a:ext uri="{FF2B5EF4-FFF2-40B4-BE49-F238E27FC236}">
                <a16:creationId xmlns:a16="http://schemas.microsoft.com/office/drawing/2014/main" id="{B940E4E6-6B6E-490A-0C35-F5C2A8776672}"/>
              </a:ext>
            </a:extLst>
          </p:cNvPr>
          <p:cNvSpPr txBox="1"/>
          <p:nvPr/>
        </p:nvSpPr>
        <p:spPr>
          <a:xfrm>
            <a:off x="2065678" y="1741119"/>
            <a:ext cx="3745617"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released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weekly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insider channel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validate new features in active development</a:t>
            </a:r>
          </a:p>
        </p:txBody>
      </p:sp>
      <p:sp>
        <p:nvSpPr>
          <p:cNvPr id="27" name="TextBox 26">
            <a:extLst>
              <a:ext uri="{FF2B5EF4-FFF2-40B4-BE49-F238E27FC236}">
                <a16:creationId xmlns:a16="http://schemas.microsoft.com/office/drawing/2014/main" id="{AD4DD72C-F322-F9A4-3073-4A39BD6D53FD}"/>
              </a:ext>
            </a:extLst>
          </p:cNvPr>
          <p:cNvSpPr txBox="1"/>
          <p:nvPr/>
        </p:nvSpPr>
        <p:spPr>
          <a:xfrm flipH="1">
            <a:off x="1772802" y="2466502"/>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9" name="Freeform: Shape 38">
            <a:extLst>
              <a:ext uri="{FF2B5EF4-FFF2-40B4-BE49-F238E27FC236}">
                <a16:creationId xmlns:a16="http://schemas.microsoft.com/office/drawing/2014/main" id="{06222EDD-BB54-CB4D-B89B-B971883812A1}"/>
              </a:ext>
              <a:ext uri="{C183D7F6-B498-43B3-948B-1728B52AA6E4}">
                <adec:decorative xmlns:adec="http://schemas.microsoft.com/office/drawing/2017/decorative" val="0"/>
              </a:ext>
            </a:extLst>
          </p:cNvPr>
          <p:cNvSpPr/>
          <p:nvPr/>
        </p:nvSpPr>
        <p:spPr>
          <a:xfrm>
            <a:off x="784752" y="3061765"/>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 (Preview)</a:t>
            </a:r>
          </a:p>
        </p:txBody>
      </p:sp>
      <p:sp>
        <p:nvSpPr>
          <p:cNvPr id="24" name="TextBox 23">
            <a:extLst>
              <a:ext uri="{FF2B5EF4-FFF2-40B4-BE49-F238E27FC236}">
                <a16:creationId xmlns:a16="http://schemas.microsoft.com/office/drawing/2014/main" id="{2F330AFE-9F50-6A53-9660-99FFB49819FD}"/>
              </a:ext>
            </a:extLst>
          </p:cNvPr>
          <p:cNvSpPr txBox="1"/>
          <p:nvPr/>
        </p:nvSpPr>
        <p:spPr>
          <a:xfrm>
            <a:off x="2062255" y="3061764"/>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Use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to preview new features that are about to ship</a:t>
            </a:r>
          </a:p>
        </p:txBody>
      </p:sp>
      <p:sp>
        <p:nvSpPr>
          <p:cNvPr id="25" name="TextBox 24">
            <a:extLst>
              <a:ext uri="{FF2B5EF4-FFF2-40B4-BE49-F238E27FC236}">
                <a16:creationId xmlns:a16="http://schemas.microsoft.com/office/drawing/2014/main" id="{6EB3CB3F-5A74-7115-5AD7-014449D0912B}"/>
              </a:ext>
            </a:extLst>
          </p:cNvPr>
          <p:cNvSpPr txBox="1"/>
          <p:nvPr/>
        </p:nvSpPr>
        <p:spPr>
          <a:xfrm flipH="1">
            <a:off x="1772802" y="3779387"/>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based on feedback and quality </a:t>
            </a:r>
          </a:p>
        </p:txBody>
      </p:sp>
      <p:sp>
        <p:nvSpPr>
          <p:cNvPr id="18" name="TextBox 17">
            <a:extLst>
              <a:ext uri="{FF2B5EF4-FFF2-40B4-BE49-F238E27FC236}">
                <a16:creationId xmlns:a16="http://schemas.microsoft.com/office/drawing/2014/main" id="{31CBEBCA-A47D-5DCD-EE1F-987594AF4B91}"/>
              </a:ext>
            </a:extLst>
          </p:cNvPr>
          <p:cNvSpPr txBox="1"/>
          <p:nvPr/>
        </p:nvSpPr>
        <p:spPr>
          <a:xfrm>
            <a:off x="432751" y="4868973"/>
            <a:ext cx="277484" cy="862031"/>
          </a:xfrm>
          <a:prstGeom prst="rect">
            <a:avLst/>
          </a:prstGeom>
          <a:solidFill>
            <a:schemeClr val="bg1"/>
          </a:solidFill>
        </p:spPr>
        <p:txBody>
          <a:bodyPr vert="vert270"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a:ea typeface="+mn-ea"/>
                <a:cs typeface="+mn-cs"/>
              </a:rPr>
              <a:t>Production</a:t>
            </a:r>
          </a:p>
        </p:txBody>
      </p:sp>
      <p:sp>
        <p:nvSpPr>
          <p:cNvPr id="11" name="Freeform: Shape 32">
            <a:extLst>
              <a:ext uri="{FF2B5EF4-FFF2-40B4-BE49-F238E27FC236}">
                <a16:creationId xmlns:a16="http://schemas.microsoft.com/office/drawing/2014/main" id="{8F8B6BE2-599C-105A-F695-5602D36BFD49}"/>
              </a:ext>
            </a:extLst>
          </p:cNvPr>
          <p:cNvSpPr/>
          <p:nvPr/>
        </p:nvSpPr>
        <p:spPr>
          <a:xfrm>
            <a:off x="784752" y="436523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Current Channel</a:t>
            </a:r>
          </a:p>
        </p:txBody>
      </p:sp>
      <p:sp>
        <p:nvSpPr>
          <p:cNvPr id="28" name="TextBox 27">
            <a:extLst>
              <a:ext uri="{FF2B5EF4-FFF2-40B4-BE49-F238E27FC236}">
                <a16:creationId xmlns:a16="http://schemas.microsoft.com/office/drawing/2014/main" id="{95A6B073-06C8-4CAA-547F-77FAA4B5D3CB}"/>
              </a:ext>
            </a:extLst>
          </p:cNvPr>
          <p:cNvSpPr txBox="1"/>
          <p:nvPr/>
        </p:nvSpPr>
        <p:spPr>
          <a:xfrm>
            <a:off x="2062255" y="436523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multiple</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releases every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until the next version is released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users that want the latest on release</a:t>
            </a:r>
          </a:p>
        </p:txBody>
      </p:sp>
      <p:sp>
        <p:nvSpPr>
          <p:cNvPr id="29" name="TextBox 28">
            <a:extLst>
              <a:ext uri="{FF2B5EF4-FFF2-40B4-BE49-F238E27FC236}">
                <a16:creationId xmlns:a16="http://schemas.microsoft.com/office/drawing/2014/main" id="{4E2B5D4D-624A-5DD8-28D5-F2316204C341}"/>
              </a:ext>
            </a:extLst>
          </p:cNvPr>
          <p:cNvSpPr txBox="1"/>
          <p:nvPr/>
        </p:nvSpPr>
        <p:spPr>
          <a:xfrm flipH="1">
            <a:off x="1772802" y="5177201"/>
            <a:ext cx="3749039" cy="340270"/>
          </a:xfrm>
          <a:prstGeom prst="roundRect">
            <a:avLst>
              <a:gd name="adj" fmla="val 50000"/>
            </a:avLst>
          </a:prstGeom>
          <a:solidFill>
            <a:srgbClr val="0078D4"/>
          </a:solidFill>
        </p:spPr>
        <p:txBody>
          <a:bodyPr wrap="square" tIns="36000" bIns="36000" rtlCol="0" anchor="ctr">
            <a:spAutoFit/>
          </a:bodyPr>
          <a:lstStyle>
            <a:defPPr>
              <a:defRPr lang="en-US"/>
            </a:defPPr>
            <a:lvl1pPr algn="ctr">
              <a:defRPr sz="1800" b="1">
                <a:gradFill>
                  <a:gsLst>
                    <a:gs pos="10000">
                      <a:schemeClr val="bg1"/>
                    </a:gs>
                    <a:gs pos="62000">
                      <a:schemeClr val="bg1"/>
                    </a:gs>
                  </a:gsLst>
                  <a:lin ang="13500000" scaled="1"/>
                </a:gradFill>
                <a:latin typeface="+mj-lt"/>
              </a:defRPr>
            </a:lvl1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10000">
                      <a:srgbClr val="FFFFFF"/>
                    </a:gs>
                    <a:gs pos="62000">
                      <a:srgbClr val="FFFFFF"/>
                    </a:gs>
                  </a:gsLst>
                  <a:lin ang="13500000" scaled="1"/>
                </a:gradFill>
                <a:effectLst/>
                <a:uLnTx/>
                <a:uFillTx/>
                <a:latin typeface="Segoe UI Semibold"/>
                <a:ea typeface="+mn-ea"/>
                <a:cs typeface="+mn-cs"/>
              </a:rPr>
              <a:t>Changes added in 4-8 weeks</a:t>
            </a:r>
          </a:p>
        </p:txBody>
      </p:sp>
      <p:sp>
        <p:nvSpPr>
          <p:cNvPr id="4" name="Freeform: Shape 21">
            <a:extLst>
              <a:ext uri="{FF2B5EF4-FFF2-40B4-BE49-F238E27FC236}">
                <a16:creationId xmlns:a16="http://schemas.microsoft.com/office/drawing/2014/main" id="{378B441E-5EA7-5066-B1D4-47697709F3B9}"/>
              </a:ext>
            </a:extLst>
          </p:cNvPr>
          <p:cNvSpPr/>
          <p:nvPr/>
        </p:nvSpPr>
        <p:spPr>
          <a:xfrm>
            <a:off x="784752" y="5677568"/>
            <a:ext cx="1073318" cy="595217"/>
          </a:xfrm>
          <a:prstGeom prst="roundRect">
            <a:avLst/>
          </a:prstGeom>
          <a:gradFill flip="none" rotWithShape="1">
            <a:gsLst>
              <a:gs pos="0">
                <a:srgbClr val="2A446F"/>
              </a:gs>
              <a:gs pos="99000">
                <a:srgbClr val="0078D4"/>
              </a:gs>
            </a:gsLst>
            <a:lin ang="5400000" scaled="1"/>
            <a:tileRect/>
          </a:gradFill>
          <a:effectLst/>
          <a:scene3d>
            <a:camera prst="orthographicFront">
              <a:rot lat="0" lon="0" rev="0"/>
            </a:camera>
            <a:lightRig rig="twoPt" dir="tl"/>
          </a:scene3d>
          <a:sp3d prstMaterial="flat"/>
        </p:spPr>
        <p:style>
          <a:lnRef idx="0">
            <a:schemeClr val="lt1">
              <a:hueOff val="0"/>
              <a:satOff val="0"/>
              <a:lumOff val="0"/>
              <a:alphaOff val="0"/>
            </a:schemeClr>
          </a:lnRef>
          <a:fillRef idx="3">
            <a:schemeClr val="accent1">
              <a:shade val="80000"/>
              <a:hueOff val="0"/>
              <a:satOff val="0"/>
              <a:lumOff val="0"/>
              <a:alphaOff val="0"/>
            </a:schemeClr>
          </a:fillRef>
          <a:effectRef idx="3">
            <a:schemeClr val="accent1">
              <a:shade val="80000"/>
              <a:hueOff val="0"/>
              <a:satOff val="0"/>
              <a:lumOff val="0"/>
              <a:alphaOff val="0"/>
            </a:schemeClr>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rPr>
              <a:t>Monthly Enterprise Channel</a:t>
            </a:r>
          </a:p>
        </p:txBody>
      </p:sp>
      <p:sp>
        <p:nvSpPr>
          <p:cNvPr id="23" name="TextBox 22">
            <a:extLst>
              <a:ext uri="{FF2B5EF4-FFF2-40B4-BE49-F238E27FC236}">
                <a16:creationId xmlns:a16="http://schemas.microsoft.com/office/drawing/2014/main" id="{E8C0DD48-B75F-3C61-3943-80F22452F999}"/>
              </a:ext>
            </a:extLst>
          </p:cNvPr>
          <p:cNvSpPr txBox="1"/>
          <p:nvPr/>
        </p:nvSpPr>
        <p:spPr>
          <a:xfrm>
            <a:off x="2062255" y="5677567"/>
            <a:ext cx="3749040" cy="595217"/>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Scheduled</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 release on </a:t>
            </a: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Patch Tuesday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Supported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60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Recommended </a:t>
            </a:r>
            <a:r>
              <a:rPr kumimoji="0" lang="en-US" sz="1100" b="0" i="0" u="none" strike="noStrike" kern="1200" cap="none" spc="0" normalizeH="0" baseline="0" noProof="0">
                <a:ln>
                  <a:noFill/>
                </a:ln>
                <a:gradFill>
                  <a:gsLst>
                    <a:gs pos="0">
                      <a:srgbClr val="000000"/>
                    </a:gs>
                    <a:gs pos="99000">
                      <a:srgbClr val="000000"/>
                    </a:gs>
                  </a:gsLst>
                  <a:lin ang="5400000" scaled="1"/>
                </a:gradFill>
                <a:effectLst/>
                <a:uLnTx/>
                <a:uFillTx/>
                <a:latin typeface="Segoe UI"/>
                <a:ea typeface="+mn-ea"/>
                <a:cs typeface="+mn-cs"/>
              </a:rPr>
              <a:t>for enterprise customers</a:t>
            </a:r>
          </a:p>
        </p:txBody>
      </p:sp>
      <p:sp>
        <p:nvSpPr>
          <p:cNvPr id="60" name="TextBox 59">
            <a:extLst>
              <a:ext uri="{FF2B5EF4-FFF2-40B4-BE49-F238E27FC236}">
                <a16:creationId xmlns:a16="http://schemas.microsoft.com/office/drawing/2014/main" id="{FB48FE9E-884D-8952-4D0B-67C9838672A3}"/>
              </a:ext>
            </a:extLst>
          </p:cNvPr>
          <p:cNvSpPr txBox="1"/>
          <p:nvPr/>
        </p:nvSpPr>
        <p:spPr>
          <a:xfrm>
            <a:off x="5904341" y="1741119"/>
            <a:ext cx="5577815" cy="582757"/>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Define your user personas and leverage </a:t>
            </a:r>
            <a:r>
              <a:rPr kumimoji="0" lang="en-US" sz="1200" b="1" i="0" u="none" strike="noStrike" kern="1200" cap="none" spc="0" normalizeH="0" baseline="0" noProof="0">
                <a:ln>
                  <a:noFill/>
                </a:ln>
                <a:solidFill>
                  <a:prstClr val="black"/>
                </a:solidFill>
                <a:effectLst/>
                <a:uLnTx/>
                <a:uFillTx/>
                <a:latin typeface="Segoe UI"/>
                <a:ea typeface="+mn-ea"/>
                <a:cs typeface="+mn-cs"/>
              </a:rPr>
              <a:t>faster update channels </a:t>
            </a:r>
            <a:r>
              <a:rPr kumimoji="0" lang="en-US" sz="1200" b="0" i="0" u="none" strike="noStrike" kern="1200" cap="none" spc="0" normalizeH="0" baseline="0" noProof="0">
                <a:ln>
                  <a:noFill/>
                </a:ln>
                <a:solidFill>
                  <a:prstClr val="black"/>
                </a:solidFill>
                <a:effectLst/>
                <a:uLnTx/>
                <a:uFillTx/>
                <a:latin typeface="Segoe UI"/>
                <a:ea typeface="+mn-ea"/>
                <a:cs typeface="+mn-cs"/>
              </a:rPr>
              <a:t>to validate new features and changes </a:t>
            </a:r>
            <a:r>
              <a:rPr kumimoji="0" lang="en-US" sz="1200" b="1" i="0" u="none" strike="noStrike" kern="1200" cap="none" spc="0" normalizeH="0" baseline="0" noProof="0">
                <a:ln>
                  <a:noFill/>
                </a:ln>
                <a:solidFill>
                  <a:prstClr val="black"/>
                </a:solidFill>
                <a:effectLst/>
                <a:uLnTx/>
                <a:uFillTx/>
                <a:latin typeface="Segoe UI"/>
                <a:ea typeface="+mn-ea"/>
                <a:cs typeface="+mn-cs"/>
              </a:rPr>
              <a:t>before </a:t>
            </a:r>
            <a:r>
              <a:rPr kumimoji="0" lang="en-US" sz="1200" b="0" i="0" u="none" strike="noStrike" kern="1200" cap="none" spc="0" normalizeH="0" baseline="0" noProof="0">
                <a:ln>
                  <a:noFill/>
                </a:ln>
                <a:solidFill>
                  <a:prstClr val="black"/>
                </a:solidFill>
                <a:effectLst/>
                <a:uLnTx/>
                <a:uFillTx/>
                <a:latin typeface="Segoe UI"/>
                <a:ea typeface="+mn-ea"/>
                <a:cs typeface="+mn-cs"/>
              </a:rPr>
              <a:t>broad deployment</a:t>
            </a:r>
          </a:p>
        </p:txBody>
      </p:sp>
      <p:sp>
        <p:nvSpPr>
          <p:cNvPr id="72" name="TextBox 71">
            <a:extLst>
              <a:ext uri="{FF2B5EF4-FFF2-40B4-BE49-F238E27FC236}">
                <a16:creationId xmlns:a16="http://schemas.microsoft.com/office/drawing/2014/main" id="{4AAE41B5-6139-245F-F546-261BD8B043EC}"/>
              </a:ext>
            </a:extLst>
          </p:cNvPr>
          <p:cNvSpPr txBox="1"/>
          <p:nvPr/>
        </p:nvSpPr>
        <p:spPr>
          <a:xfrm>
            <a:off x="6061497" y="2337145"/>
            <a:ext cx="980427"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Beta 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CC (Preview)</a:t>
            </a:r>
          </a:p>
        </p:txBody>
      </p:sp>
      <p:sp>
        <p:nvSpPr>
          <p:cNvPr id="71" name="Rectangle: Diagonal Corners Snipped 7">
            <a:extLst>
              <a:ext uri="{FF2B5EF4-FFF2-40B4-BE49-F238E27FC236}">
                <a16:creationId xmlns:a16="http://schemas.microsoft.com/office/drawing/2014/main" id="{B073B793-579C-9079-82CE-FF912FB3EE67}"/>
              </a:ext>
            </a:extLst>
          </p:cNvPr>
          <p:cNvSpPr/>
          <p:nvPr/>
        </p:nvSpPr>
        <p:spPr>
          <a:xfrm>
            <a:off x="609874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Pioneers</a:t>
            </a:r>
          </a:p>
        </p:txBody>
      </p:sp>
      <p:sp>
        <p:nvSpPr>
          <p:cNvPr id="70" name="TextBox 69">
            <a:extLst>
              <a:ext uri="{FF2B5EF4-FFF2-40B4-BE49-F238E27FC236}">
                <a16:creationId xmlns:a16="http://schemas.microsoft.com/office/drawing/2014/main" id="{37FD449F-AD49-2710-9E2F-BDA46732DA90}"/>
              </a:ext>
            </a:extLst>
          </p:cNvPr>
          <p:cNvSpPr txBox="1"/>
          <p:nvPr/>
        </p:nvSpPr>
        <p:spPr>
          <a:xfrm>
            <a:off x="7593494" y="2337145"/>
            <a:ext cx="915761" cy="416255"/>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Current Channel</a:t>
            </a:r>
          </a:p>
        </p:txBody>
      </p:sp>
      <p:sp>
        <p:nvSpPr>
          <p:cNvPr id="69" name="Rectangle: Diagonal Corners Snipped 8">
            <a:extLst>
              <a:ext uri="{FF2B5EF4-FFF2-40B4-BE49-F238E27FC236}">
                <a16:creationId xmlns:a16="http://schemas.microsoft.com/office/drawing/2014/main" id="{3340E79D-4C86-4749-B192-ED91FBE708B8}"/>
              </a:ext>
            </a:extLst>
          </p:cNvPr>
          <p:cNvSpPr/>
          <p:nvPr/>
        </p:nvSpPr>
        <p:spPr>
          <a:xfrm>
            <a:off x="7593494"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Early adopters</a:t>
            </a:r>
          </a:p>
        </p:txBody>
      </p:sp>
      <p:sp>
        <p:nvSpPr>
          <p:cNvPr id="68" name="TextBox 67">
            <a:extLst>
              <a:ext uri="{FF2B5EF4-FFF2-40B4-BE49-F238E27FC236}">
                <a16:creationId xmlns:a16="http://schemas.microsoft.com/office/drawing/2014/main" id="{B496957D-789E-FC3C-EE0E-9EFD9A7EAF1A}"/>
              </a:ext>
            </a:extLst>
          </p:cNvPr>
          <p:cNvSpPr txBox="1"/>
          <p:nvPr/>
        </p:nvSpPr>
        <p:spPr>
          <a:xfrm>
            <a:off x="9075462" y="2510526"/>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MEC</a:t>
            </a:r>
          </a:p>
        </p:txBody>
      </p:sp>
      <p:sp>
        <p:nvSpPr>
          <p:cNvPr id="67" name="Rectangle: Diagonal Corners Snipped 9">
            <a:extLst>
              <a:ext uri="{FF2B5EF4-FFF2-40B4-BE49-F238E27FC236}">
                <a16:creationId xmlns:a16="http://schemas.microsoft.com/office/drawing/2014/main" id="{D394598E-2B31-84BE-2611-AE7FD64BBC7F}"/>
              </a:ext>
            </a:extLst>
          </p:cNvPr>
          <p:cNvSpPr/>
          <p:nvPr/>
        </p:nvSpPr>
        <p:spPr>
          <a:xfrm>
            <a:off x="9075462" y="2762622"/>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Broad userbase </a:t>
            </a:r>
          </a:p>
        </p:txBody>
      </p:sp>
      <p:sp>
        <p:nvSpPr>
          <p:cNvPr id="66" name="TextBox 65">
            <a:extLst>
              <a:ext uri="{FF2B5EF4-FFF2-40B4-BE49-F238E27FC236}">
                <a16:creationId xmlns:a16="http://schemas.microsoft.com/office/drawing/2014/main" id="{D658FD41-9855-543E-D75B-2AFD1106AD52}"/>
              </a:ext>
            </a:extLst>
          </p:cNvPr>
          <p:cNvSpPr txBox="1"/>
          <p:nvPr/>
        </p:nvSpPr>
        <p:spPr>
          <a:xfrm>
            <a:off x="10557429" y="25104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SAEC</a:t>
            </a:r>
          </a:p>
        </p:txBody>
      </p:sp>
      <p:sp>
        <p:nvSpPr>
          <p:cNvPr id="65" name="Rectangle: Diagonal Corners Snipped 10">
            <a:extLst>
              <a:ext uri="{FF2B5EF4-FFF2-40B4-BE49-F238E27FC236}">
                <a16:creationId xmlns:a16="http://schemas.microsoft.com/office/drawing/2014/main" id="{007884BA-303F-A6A8-B860-B3CD2A448F06}"/>
              </a:ext>
            </a:extLst>
          </p:cNvPr>
          <p:cNvSpPr/>
          <p:nvPr/>
        </p:nvSpPr>
        <p:spPr>
          <a:xfrm>
            <a:off x="10570213" y="2760279"/>
            <a:ext cx="915761" cy="582757"/>
          </a:xfrm>
          <a:prstGeom prst="roundRect">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spcFirstLastPara="0" vert="horz" wrap="square" lIns="81356" tIns="81356" rIns="81356" bIns="81356"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Non-human devices </a:t>
            </a:r>
          </a:p>
        </p:txBody>
      </p:sp>
      <p:sp>
        <p:nvSpPr>
          <p:cNvPr id="38" name="TextBox 37">
            <a:extLst>
              <a:ext uri="{FF2B5EF4-FFF2-40B4-BE49-F238E27FC236}">
                <a16:creationId xmlns:a16="http://schemas.microsoft.com/office/drawing/2014/main" id="{38EB7EDD-A253-D42E-C820-7E91B9E2C497}"/>
              </a:ext>
            </a:extLst>
          </p:cNvPr>
          <p:cNvSpPr txBox="1"/>
          <p:nvPr/>
        </p:nvSpPr>
        <p:spPr>
          <a:xfrm>
            <a:off x="5947701" y="3510532"/>
            <a:ext cx="5577815" cy="803838"/>
          </a:xfrm>
          <a:prstGeom prst="rect">
            <a:avLst/>
          </a:prstGeom>
          <a:noFill/>
        </p:spPr>
        <p:txBody>
          <a:bodyPr wrap="square" rtlCol="0">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For broad deployment, implement </a:t>
            </a:r>
            <a:r>
              <a:rPr kumimoji="0" lang="en-US" sz="1200" b="1" i="0" u="none" strike="noStrike" kern="1200" cap="none" spc="0" normalizeH="0" baseline="0" noProof="0">
                <a:ln>
                  <a:noFill/>
                </a:ln>
                <a:solidFill>
                  <a:prstClr val="black"/>
                </a:solidFill>
                <a:effectLst/>
                <a:uLnTx/>
                <a:uFillTx/>
                <a:latin typeface="Segoe UI"/>
                <a:ea typeface="+mn-ea"/>
                <a:cs typeface="+mn-cs"/>
              </a:rPr>
              <a:t>custom rollout waves</a:t>
            </a:r>
            <a:r>
              <a:rPr kumimoji="0" lang="en-US" sz="1200" b="0" i="0" u="none" strike="noStrike" kern="1200" cap="none" spc="0" normalizeH="0" baseline="0" noProof="0">
                <a:ln>
                  <a:noFill/>
                </a:ln>
                <a:solidFill>
                  <a:prstClr val="black"/>
                </a:solidFill>
                <a:effectLst/>
                <a:uLnTx/>
                <a:uFillTx/>
                <a:latin typeface="Segoe UI"/>
                <a:ea typeface="+mn-ea"/>
                <a:cs typeface="+mn-cs"/>
              </a:rPr>
              <a:t>, controlling which users go first, while giving sufficient time to pause and rollback if the need arises</a:t>
            </a:r>
          </a:p>
        </p:txBody>
      </p:sp>
      <p:sp>
        <p:nvSpPr>
          <p:cNvPr id="8" name="Arrow: Down 35">
            <a:extLst>
              <a:ext uri="{FF2B5EF4-FFF2-40B4-BE49-F238E27FC236}">
                <a16:creationId xmlns:a16="http://schemas.microsoft.com/office/drawing/2014/main" id="{2C266E0D-723B-F5B4-1CDC-9837A6078D95}"/>
              </a:ext>
              <a:ext uri="{C183D7F6-B498-43B3-948B-1728B52AA6E4}">
                <adec:decorative xmlns:adec="http://schemas.microsoft.com/office/drawing/2017/decorative" val="1"/>
              </a:ext>
            </a:extLst>
          </p:cNvPr>
          <p:cNvSpPr/>
          <p:nvPr/>
        </p:nvSpPr>
        <p:spPr>
          <a:xfrm>
            <a:off x="1151349" y="3536371"/>
            <a:ext cx="340124" cy="680248"/>
          </a:xfrm>
          <a:prstGeom prst="downArrow">
            <a:avLst/>
          </a:prstGeom>
          <a:gradFill>
            <a:gsLst>
              <a:gs pos="0">
                <a:srgbClr val="D9D9D6">
                  <a:alpha val="0"/>
                </a:srgbClr>
              </a:gs>
              <a:gs pos="99000">
                <a:srgbClr val="D9D9D6"/>
              </a:gs>
            </a:gsLst>
            <a:lin ang="5400000" scaled="1"/>
          </a:gradFill>
          <a:ln>
            <a:noFill/>
          </a:ln>
          <a:effectLst/>
          <a:scene3d>
            <a:camera prst="orthographicFront">
              <a:rot lat="0" lon="0" rev="0"/>
            </a:camera>
            <a:lightRig rig="twoPt" dir="tl"/>
          </a:scene3d>
          <a:sp3d prstMaterial="flat"/>
        </p:spPr>
        <p:style>
          <a:lnRef idx="0">
            <a:schemeClr val="lt1">
              <a:hueOff val="0"/>
              <a:satOff val="0"/>
              <a:lumOff val="0"/>
              <a:alphaOff val="0"/>
            </a:schemeClr>
          </a:lnRef>
          <a:fillRef idx="1">
            <a:schemeClr val="accent1">
              <a:tint val="50000"/>
              <a:hueOff val="0"/>
              <a:satOff val="0"/>
              <a:lumOff val="0"/>
              <a:alphaOff val="0"/>
            </a:schemeClr>
          </a:fillRef>
          <a:effectRef idx="3">
            <a:schemeClr val="accent1">
              <a:tint val="50000"/>
              <a:hueOff val="0"/>
              <a:satOff val="0"/>
              <a:lumOff val="0"/>
              <a:alphaOff val="0"/>
            </a:schemeClr>
          </a:effectRef>
          <a:fontRef idx="minor">
            <a:schemeClr val="lt1">
              <a:hueOff val="0"/>
              <a:satOff val="0"/>
              <a:lumOff val="0"/>
              <a:alphaOff val="0"/>
            </a:schemeClr>
          </a:fontRef>
        </p:style>
        <p:txBody>
          <a:bodyPr vert="horz"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hueOff val="0"/>
                  <a:satOff val="0"/>
                  <a:lumOff val="0"/>
                  <a:alphaOff val="0"/>
                </a:prstClr>
              </a:solidFill>
              <a:effectLst/>
              <a:uLnTx/>
              <a:uFillTx/>
              <a:latin typeface="Segoe UI Semibold"/>
              <a:ea typeface="+mn-ea"/>
              <a:cs typeface="Segoe UI" panose="020B0502040204020203" pitchFamily="34" charset="0"/>
            </a:endParaRPr>
          </a:p>
        </p:txBody>
      </p:sp>
      <p:sp>
        <p:nvSpPr>
          <p:cNvPr id="19" name="Left Brace 18">
            <a:extLst>
              <a:ext uri="{FF2B5EF4-FFF2-40B4-BE49-F238E27FC236}">
                <a16:creationId xmlns:a16="http://schemas.microsoft.com/office/drawing/2014/main" id="{2DA91EF0-8633-CAD4-A3D3-A361A9242834}"/>
              </a:ext>
              <a:ext uri="{C183D7F6-B498-43B3-948B-1728B52AA6E4}">
                <adec:decorative xmlns:adec="http://schemas.microsoft.com/office/drawing/2017/decorative" val="1"/>
              </a:ext>
            </a:extLst>
          </p:cNvPr>
          <p:cNvSpPr/>
          <p:nvPr/>
        </p:nvSpPr>
        <p:spPr>
          <a:xfrm>
            <a:off x="558442" y="2033538"/>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Left Brace 16">
            <a:extLst>
              <a:ext uri="{FF2B5EF4-FFF2-40B4-BE49-F238E27FC236}">
                <a16:creationId xmlns:a16="http://schemas.microsoft.com/office/drawing/2014/main" id="{6CFB81B4-6241-9BB6-E138-AEE7075DAC33}"/>
              </a:ext>
              <a:ext uri="{C183D7F6-B498-43B3-948B-1728B52AA6E4}">
                <adec:decorative xmlns:adec="http://schemas.microsoft.com/office/drawing/2017/decorative" val="1"/>
              </a:ext>
            </a:extLst>
          </p:cNvPr>
          <p:cNvSpPr/>
          <p:nvPr/>
        </p:nvSpPr>
        <p:spPr>
          <a:xfrm>
            <a:off x="549175" y="4637661"/>
            <a:ext cx="177777" cy="1325835"/>
          </a:xfrm>
          <a:prstGeom prst="leftBrace">
            <a:avLst/>
          </a:prstGeom>
          <a:ln w="9525">
            <a:solidFill>
              <a:srgbClr val="B1B3B3"/>
            </a:solidFill>
          </a:ln>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30" name="Straight Arrow Connector 29">
            <a:extLst>
              <a:ext uri="{FF2B5EF4-FFF2-40B4-BE49-F238E27FC236}">
                <a16:creationId xmlns:a16="http://schemas.microsoft.com/office/drawing/2014/main" id="{E138B4A9-C889-FB3D-D74B-2878383A9998}"/>
              </a:ext>
              <a:ext uri="{C183D7F6-B498-43B3-948B-1728B52AA6E4}">
                <adec:decorative xmlns:adec="http://schemas.microsoft.com/office/drawing/2017/decorative" val="1"/>
              </a:ext>
            </a:extLst>
          </p:cNvPr>
          <p:cNvCxnSpPr>
            <a:cxnSpLocks/>
          </p:cNvCxnSpPr>
          <p:nvPr/>
        </p:nvCxnSpPr>
        <p:spPr>
          <a:xfrm flipH="1">
            <a:off x="1491473" y="2636637"/>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ADB79C1-4AA1-E95D-DB1E-C743182F3D56}"/>
              </a:ext>
              <a:ext uri="{C183D7F6-B498-43B3-948B-1728B52AA6E4}">
                <adec:decorative xmlns:adec="http://schemas.microsoft.com/office/drawing/2017/decorative" val="1"/>
              </a:ext>
            </a:extLst>
          </p:cNvPr>
          <p:cNvCxnSpPr>
            <a:cxnSpLocks/>
          </p:cNvCxnSpPr>
          <p:nvPr/>
        </p:nvCxnSpPr>
        <p:spPr>
          <a:xfrm flipH="1">
            <a:off x="1491473" y="3949522"/>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955BFD5-579F-F05D-0379-95BA9AE1A093}"/>
              </a:ext>
              <a:ext uri="{C183D7F6-B498-43B3-948B-1728B52AA6E4}">
                <adec:decorative xmlns:adec="http://schemas.microsoft.com/office/drawing/2017/decorative" val="1"/>
              </a:ext>
            </a:extLst>
          </p:cNvPr>
          <p:cNvCxnSpPr>
            <a:cxnSpLocks/>
          </p:cNvCxnSpPr>
          <p:nvPr/>
        </p:nvCxnSpPr>
        <p:spPr>
          <a:xfrm flipH="1">
            <a:off x="1491473" y="5347336"/>
            <a:ext cx="449087" cy="0"/>
          </a:xfrm>
          <a:prstGeom prst="straightConnector1">
            <a:avLst/>
          </a:prstGeom>
          <a:ln w="19050">
            <a:solidFill>
              <a:srgbClr val="0078D4"/>
            </a:solidFill>
            <a:headEnd type="none" w="lg" len="med"/>
            <a:tailEnd type="arrow" w="lg" len="sm"/>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BEF736F-4CA2-BEE2-8DC8-2A6E1DE94A28}"/>
              </a:ext>
            </a:extLst>
          </p:cNvPr>
          <p:cNvSpPr txBox="1"/>
          <p:nvPr/>
        </p:nvSpPr>
        <p:spPr>
          <a:xfrm>
            <a:off x="6997554" y="5119029"/>
            <a:ext cx="582211"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7 days</a:t>
            </a:r>
          </a:p>
        </p:txBody>
      </p:sp>
      <p:sp>
        <p:nvSpPr>
          <p:cNvPr id="47" name="TextBox 46">
            <a:extLst>
              <a:ext uri="{FF2B5EF4-FFF2-40B4-BE49-F238E27FC236}">
                <a16:creationId xmlns:a16="http://schemas.microsoft.com/office/drawing/2014/main" id="{83FE9311-2646-825F-2621-430A99CAE9E8}"/>
              </a:ext>
            </a:extLst>
          </p:cNvPr>
          <p:cNvSpPr txBox="1"/>
          <p:nvPr/>
        </p:nvSpPr>
        <p:spPr>
          <a:xfrm>
            <a:off x="6179708"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1 (UV)</a:t>
            </a:r>
          </a:p>
        </p:txBody>
      </p:sp>
      <p:sp>
        <p:nvSpPr>
          <p:cNvPr id="53" name="TextBox 52">
            <a:extLst>
              <a:ext uri="{FF2B5EF4-FFF2-40B4-BE49-F238E27FC236}">
                <a16:creationId xmlns:a16="http://schemas.microsoft.com/office/drawing/2014/main" id="{77DE438B-2DA4-C620-9D49-E3B897CDD1E7}"/>
              </a:ext>
            </a:extLst>
          </p:cNvPr>
          <p:cNvSpPr txBox="1"/>
          <p:nvPr/>
        </p:nvSpPr>
        <p:spPr>
          <a:xfrm>
            <a:off x="5874607"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1-10% representation</a:t>
            </a:r>
          </a:p>
        </p:txBody>
      </p:sp>
      <p:sp>
        <p:nvSpPr>
          <p:cNvPr id="44" name="TextBox 43">
            <a:extLst>
              <a:ext uri="{FF2B5EF4-FFF2-40B4-BE49-F238E27FC236}">
                <a16:creationId xmlns:a16="http://schemas.microsoft.com/office/drawing/2014/main" id="{AE096E29-5895-A7F2-AC9D-7B7B6E8897AE}"/>
              </a:ext>
            </a:extLst>
          </p:cNvPr>
          <p:cNvSpPr txBox="1"/>
          <p:nvPr/>
        </p:nvSpPr>
        <p:spPr>
          <a:xfrm>
            <a:off x="8297232"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8" name="TextBox 47">
            <a:extLst>
              <a:ext uri="{FF2B5EF4-FFF2-40B4-BE49-F238E27FC236}">
                <a16:creationId xmlns:a16="http://schemas.microsoft.com/office/drawing/2014/main" id="{B9C54F28-6E04-E5B9-31CE-FFE8CF144EED}"/>
              </a:ext>
            </a:extLst>
          </p:cNvPr>
          <p:cNvSpPr txBox="1"/>
          <p:nvPr/>
        </p:nvSpPr>
        <p:spPr>
          <a:xfrm>
            <a:off x="7557735"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2</a:t>
            </a:r>
          </a:p>
        </p:txBody>
      </p:sp>
      <p:sp>
        <p:nvSpPr>
          <p:cNvPr id="52" name="TextBox 51">
            <a:extLst>
              <a:ext uri="{FF2B5EF4-FFF2-40B4-BE49-F238E27FC236}">
                <a16:creationId xmlns:a16="http://schemas.microsoft.com/office/drawing/2014/main" id="{7A4B7734-8574-81AD-6C3A-7E004538899D}"/>
              </a:ext>
            </a:extLst>
          </p:cNvPr>
          <p:cNvSpPr txBox="1"/>
          <p:nvPr/>
        </p:nvSpPr>
        <p:spPr>
          <a:xfrm>
            <a:off x="7267001"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46" name="TextBox 45">
            <a:extLst>
              <a:ext uri="{FF2B5EF4-FFF2-40B4-BE49-F238E27FC236}">
                <a16:creationId xmlns:a16="http://schemas.microsoft.com/office/drawing/2014/main" id="{680E2F1F-C44B-8080-4B71-A41DD0F7C7C8}"/>
              </a:ext>
            </a:extLst>
          </p:cNvPr>
          <p:cNvSpPr txBox="1"/>
          <p:nvPr/>
        </p:nvSpPr>
        <p:spPr>
          <a:xfrm>
            <a:off x="9703587" y="5119029"/>
            <a:ext cx="713657" cy="2616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Segoe UI"/>
                <a:ea typeface="+mn-ea"/>
                <a:cs typeface="+mn-cs"/>
              </a:rPr>
              <a:t>1-5 days</a:t>
            </a:r>
          </a:p>
        </p:txBody>
      </p:sp>
      <p:sp>
        <p:nvSpPr>
          <p:cNvPr id="49" name="TextBox 48">
            <a:extLst>
              <a:ext uri="{FF2B5EF4-FFF2-40B4-BE49-F238E27FC236}">
                <a16:creationId xmlns:a16="http://schemas.microsoft.com/office/drawing/2014/main" id="{2F5DE474-0F1B-981E-E65D-BE4B902A6EFE}"/>
              </a:ext>
            </a:extLst>
          </p:cNvPr>
          <p:cNvSpPr txBox="1"/>
          <p:nvPr/>
        </p:nvSpPr>
        <p:spPr>
          <a:xfrm>
            <a:off x="8935762"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3</a:t>
            </a:r>
          </a:p>
        </p:txBody>
      </p:sp>
      <p:sp>
        <p:nvSpPr>
          <p:cNvPr id="54" name="TextBox 53">
            <a:extLst>
              <a:ext uri="{FF2B5EF4-FFF2-40B4-BE49-F238E27FC236}">
                <a16:creationId xmlns:a16="http://schemas.microsoft.com/office/drawing/2014/main" id="{1800EE63-0748-5B75-A2A9-E5222C9410CB}"/>
              </a:ext>
            </a:extLst>
          </p:cNvPr>
          <p:cNvSpPr txBox="1"/>
          <p:nvPr/>
        </p:nvSpPr>
        <p:spPr>
          <a:xfrm>
            <a:off x="8659395"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10-15% of users</a:t>
            </a:r>
          </a:p>
        </p:txBody>
      </p:sp>
      <p:sp>
        <p:nvSpPr>
          <p:cNvPr id="50" name="TextBox 49">
            <a:extLst>
              <a:ext uri="{FF2B5EF4-FFF2-40B4-BE49-F238E27FC236}">
                <a16:creationId xmlns:a16="http://schemas.microsoft.com/office/drawing/2014/main" id="{F035799D-B4F7-8CE2-8DC3-173EA3D9AEA7}"/>
              </a:ext>
            </a:extLst>
          </p:cNvPr>
          <p:cNvSpPr txBox="1"/>
          <p:nvPr/>
        </p:nvSpPr>
        <p:spPr>
          <a:xfrm>
            <a:off x="10311633" y="4360367"/>
            <a:ext cx="915761" cy="249753"/>
          </a:xfrm>
          <a:prstGeom prst="rect">
            <a:avLst/>
          </a:prstGeom>
          <a:noFill/>
          <a:ln>
            <a:noFill/>
          </a:ln>
        </p:spPr>
        <p:txBody>
          <a:bodyPr wrap="square"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Segoe UI"/>
                <a:ea typeface="+mn-ea"/>
                <a:cs typeface="+mn-cs"/>
              </a:rPr>
              <a:t>Wave 4</a:t>
            </a:r>
          </a:p>
        </p:txBody>
      </p:sp>
      <p:sp>
        <p:nvSpPr>
          <p:cNvPr id="51" name="TextBox 50">
            <a:extLst>
              <a:ext uri="{FF2B5EF4-FFF2-40B4-BE49-F238E27FC236}">
                <a16:creationId xmlns:a16="http://schemas.microsoft.com/office/drawing/2014/main" id="{21007FB1-2C9D-0E05-EA06-8E6B2FDDAF0D}"/>
              </a:ext>
            </a:extLst>
          </p:cNvPr>
          <p:cNvSpPr txBox="1"/>
          <p:nvPr/>
        </p:nvSpPr>
        <p:spPr>
          <a:xfrm>
            <a:off x="10051790" y="4619524"/>
            <a:ext cx="1581768" cy="499505"/>
          </a:xfrm>
          <a:prstGeom prst="chevron">
            <a:avLst/>
          </a:prstGeom>
          <a:solidFill>
            <a:srgbClr val="0078D4"/>
          </a:solidFill>
          <a:ln>
            <a:noFill/>
          </a:ln>
        </p:spPr>
        <p:style>
          <a:lnRef idx="0">
            <a:scrgbClr r="0" g="0" b="0"/>
          </a:lnRef>
          <a:fillRef idx="0">
            <a:scrgbClr r="0" g="0" b="0"/>
          </a:fillRef>
          <a:effectRef idx="0">
            <a:scrgbClr r="0" g="0" b="0"/>
          </a:effectRef>
          <a:fontRef idx="minor">
            <a:schemeClr val="lt1"/>
          </a:fontRef>
        </p:style>
        <p:txBody>
          <a:bodyPr spcFirstLastPara="0" vert="horz" wrap="square" lIns="81356" tIns="81356" rIns="81356" bIns="81356" numCol="1" spcCol="1270" anchor="ctr" anchorCtr="0">
            <a:noAutofit/>
          </a:bodyPr>
          <a:lstStyle>
            <a:defPPr>
              <a:defRPr lang="en-US"/>
            </a:defPPr>
            <a:lvl1pPr lvl="0" indent="0" algn="ctr" defTabSz="488950">
              <a:lnSpc>
                <a:spcPct val="90000"/>
              </a:lnSpc>
              <a:spcBef>
                <a:spcPct val="0"/>
              </a:spcBef>
              <a:spcAft>
                <a:spcPct val="35000"/>
              </a:spcAft>
              <a:buNone/>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a:ln>
                  <a:noFill/>
                </a:ln>
                <a:solidFill>
                  <a:prstClr val="white"/>
                </a:solidFill>
                <a:effectLst/>
                <a:uLnTx/>
                <a:uFillTx/>
                <a:latin typeface="Segoe UI"/>
                <a:ea typeface="+mn-ea"/>
                <a:cs typeface="+mn-cs"/>
              </a:rPr>
              <a:t>All remaining devices</a:t>
            </a:r>
          </a:p>
        </p:txBody>
      </p:sp>
      <p:sp>
        <p:nvSpPr>
          <p:cNvPr id="36" name="TextBox 35">
            <a:extLst>
              <a:ext uri="{FF2B5EF4-FFF2-40B4-BE49-F238E27FC236}">
                <a16:creationId xmlns:a16="http://schemas.microsoft.com/office/drawing/2014/main" id="{6FB680E9-B1B2-41C6-0A63-D89CD56CE82D}"/>
              </a:ext>
            </a:extLst>
          </p:cNvPr>
          <p:cNvSpPr txBox="1"/>
          <p:nvPr/>
        </p:nvSpPr>
        <p:spPr>
          <a:xfrm>
            <a:off x="5895374" y="5516209"/>
            <a:ext cx="5630135" cy="756576"/>
          </a:xfrm>
          <a:prstGeom prst="rect">
            <a:avLst/>
          </a:prstGeom>
          <a:noFill/>
        </p:spPr>
        <p:txBody>
          <a:bodyPr wrap="square">
            <a:no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Confidently move to a monthly update channel to take advantage of Microsoft 365 Copilot apps while knowing </a:t>
            </a:r>
            <a:r>
              <a:rPr kumimoji="0" lang="en-US" sz="1200" b="0" i="0" u="none" strike="noStrike" kern="1200" cap="none" spc="0" normalizeH="0" baseline="0" noProof="0">
                <a:ln>
                  <a:noFill/>
                </a:ln>
                <a:solidFill>
                  <a:srgbClr val="000000"/>
                </a:solidFill>
                <a:effectLst/>
                <a:uLnTx/>
                <a:uFillTx/>
                <a:latin typeface="Segoe UI"/>
                <a:ea typeface="+mn-ea"/>
                <a:cs typeface="Segoe UI"/>
              </a:rPr>
              <a:t>App Assure </a:t>
            </a:r>
            <a:r>
              <a:rPr kumimoji="0" lang="en-US" sz="1200" b="0" i="0" u="none" strike="noStrike" kern="1200" cap="none" spc="0" normalizeH="0" baseline="0" noProof="0">
                <a:ln>
                  <a:noFill/>
                </a:ln>
                <a:solidFill>
                  <a:prstClr val="black"/>
                </a:solidFill>
                <a:effectLst/>
                <a:uLnTx/>
                <a:uFillTx/>
                <a:latin typeface="Segoe UI"/>
                <a:ea typeface="+mn-ea"/>
                <a:cs typeface="+mn-cs"/>
              </a:rPr>
              <a:t>will help </a:t>
            </a:r>
            <a:r>
              <a:rPr kumimoji="0" lang="en-US" sz="1200" b="1" i="0" u="none" strike="noStrike" kern="1200" cap="none" spc="0" normalizeH="0" baseline="0" noProof="0">
                <a:ln>
                  <a:noFill/>
                </a:ln>
                <a:solidFill>
                  <a:prstClr val="black"/>
                </a:solidFill>
                <a:effectLst/>
                <a:uLnTx/>
                <a:uFillTx/>
                <a:latin typeface="Segoe UI"/>
                <a:ea typeface="+mn-ea"/>
                <a:cs typeface="+mn-cs"/>
              </a:rPr>
              <a:t>remediate</a:t>
            </a:r>
            <a:r>
              <a:rPr kumimoji="0" lang="en-US" sz="1200" b="0" i="0" u="none" strike="noStrike" kern="1200" cap="none" spc="0" normalizeH="0" baseline="0" noProof="0">
                <a:ln>
                  <a:noFill/>
                </a:ln>
                <a:solidFill>
                  <a:prstClr val="black"/>
                </a:solidFill>
                <a:effectLst/>
                <a:uLnTx/>
                <a:uFillTx/>
                <a:latin typeface="Segoe UI"/>
                <a:ea typeface="+mn-ea"/>
                <a:cs typeface="+mn-cs"/>
              </a:rPr>
              <a:t> any </a:t>
            </a:r>
            <a:r>
              <a:rPr kumimoji="0" lang="en-US" sz="1200" b="1" i="0" u="none" strike="noStrike" kern="1200" cap="none" spc="0" normalizeH="0" baseline="0" noProof="0">
                <a:ln>
                  <a:noFill/>
                </a:ln>
                <a:solidFill>
                  <a:prstClr val="black"/>
                </a:solidFill>
                <a:effectLst/>
                <a:uLnTx/>
                <a:uFillTx/>
                <a:latin typeface="Segoe UI"/>
                <a:ea typeface="+mn-ea"/>
                <a:cs typeface="+mn-cs"/>
              </a:rPr>
              <a:t>app compatibility </a:t>
            </a:r>
            <a:r>
              <a:rPr kumimoji="0" lang="en-US" sz="1200" b="0" i="0" u="none" strike="noStrike" kern="1200" cap="none" spc="0" normalizeH="0" baseline="0" noProof="0">
                <a:ln>
                  <a:noFill/>
                </a:ln>
                <a:solidFill>
                  <a:prstClr val="black"/>
                </a:solidFill>
                <a:effectLst/>
                <a:uLnTx/>
                <a:uFillTx/>
                <a:latin typeface="Segoe UI"/>
                <a:ea typeface="+mn-ea"/>
                <a:cs typeface="+mn-cs"/>
              </a:rPr>
              <a:t>issues: </a:t>
            </a:r>
            <a:r>
              <a:rPr kumimoji="0" lang="en-US" sz="1200" b="0" i="0" u="none" strike="noStrike" kern="1200" cap="none" spc="0" normalizeH="0" baseline="0" noProof="0">
                <a:ln>
                  <a:noFill/>
                </a:ln>
                <a:solidFill>
                  <a:prstClr val="black"/>
                </a:solidFill>
                <a:effectLst/>
                <a:uLnTx/>
                <a:uFillTx/>
                <a:latin typeface="Segoe UI"/>
                <a:ea typeface="+mn-ea"/>
                <a:cs typeface="+mn-cs"/>
                <a:hlinkClick r:id="rId3"/>
              </a:rPr>
              <a:t>http://aka.ms/AppAssure</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41" name="Left Bracket 40">
            <a:extLst>
              <a:ext uri="{FF2B5EF4-FFF2-40B4-BE49-F238E27FC236}">
                <a16:creationId xmlns:a16="http://schemas.microsoft.com/office/drawing/2014/main" id="{9712EEC1-B3B4-C34C-CDE8-CEF45FB7C848}"/>
              </a:ext>
              <a:ext uri="{C183D7F6-B498-43B3-948B-1728B52AA6E4}">
                <adec:decorative xmlns:adec="http://schemas.microsoft.com/office/drawing/2017/decorative" val="1"/>
              </a:ext>
            </a:extLst>
          </p:cNvPr>
          <p:cNvSpPr/>
          <p:nvPr/>
        </p:nvSpPr>
        <p:spPr>
          <a:xfrm rot="16200000">
            <a:off x="722537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3" name="Left Bracket 42">
            <a:extLst>
              <a:ext uri="{FF2B5EF4-FFF2-40B4-BE49-F238E27FC236}">
                <a16:creationId xmlns:a16="http://schemas.microsoft.com/office/drawing/2014/main" id="{F586C029-62C2-994E-3C9B-8A92B6B20164}"/>
              </a:ext>
              <a:ext uri="{C183D7F6-B498-43B3-948B-1728B52AA6E4}">
                <adec:decorative xmlns:adec="http://schemas.microsoft.com/office/drawing/2017/decorative" val="1"/>
              </a:ext>
            </a:extLst>
          </p:cNvPr>
          <p:cNvSpPr/>
          <p:nvPr/>
        </p:nvSpPr>
        <p:spPr>
          <a:xfrm rot="16200000">
            <a:off x="8577086"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5" name="Left Bracket 44">
            <a:extLst>
              <a:ext uri="{FF2B5EF4-FFF2-40B4-BE49-F238E27FC236}">
                <a16:creationId xmlns:a16="http://schemas.microsoft.com/office/drawing/2014/main" id="{F3E872AF-3E26-A3DF-3316-9A582D0C9072}"/>
              </a:ext>
              <a:ext uri="{C183D7F6-B498-43B3-948B-1728B52AA6E4}">
                <adec:decorative xmlns:adec="http://schemas.microsoft.com/office/drawing/2017/decorative" val="1"/>
              </a:ext>
            </a:extLst>
          </p:cNvPr>
          <p:cNvSpPr/>
          <p:nvPr/>
        </p:nvSpPr>
        <p:spPr>
          <a:xfrm rot="16200000">
            <a:off x="9974769" y="4699091"/>
            <a:ext cx="83251" cy="999012"/>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57" name="Plus Sign 86">
            <a:extLst>
              <a:ext uri="{FF2B5EF4-FFF2-40B4-BE49-F238E27FC236}">
                <a16:creationId xmlns:a16="http://schemas.microsoft.com/office/drawing/2014/main" id="{2A04A713-F57A-4436-EDD7-01414492E086}"/>
              </a:ext>
              <a:ext uri="{C183D7F6-B498-43B3-948B-1728B52AA6E4}">
                <adec:decorative xmlns:adec="http://schemas.microsoft.com/office/drawing/2017/decorative" val="1"/>
              </a:ext>
            </a:extLst>
          </p:cNvPr>
          <p:cNvSpPr/>
          <p:nvPr/>
        </p:nvSpPr>
        <p:spPr>
          <a:xfrm>
            <a:off x="7168121"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8" name="Plus Sign 87">
            <a:extLst>
              <a:ext uri="{FF2B5EF4-FFF2-40B4-BE49-F238E27FC236}">
                <a16:creationId xmlns:a16="http://schemas.microsoft.com/office/drawing/2014/main" id="{A5D8AEF4-2D54-71F2-95B5-3C6B1A315CDF}"/>
              </a:ext>
              <a:ext uri="{C183D7F6-B498-43B3-948B-1728B52AA6E4}">
                <adec:decorative xmlns:adec="http://schemas.microsoft.com/office/drawing/2017/decorative" val="1"/>
              </a:ext>
            </a:extLst>
          </p:cNvPr>
          <p:cNvSpPr/>
          <p:nvPr/>
        </p:nvSpPr>
        <p:spPr>
          <a:xfrm>
            <a:off x="8672243" y="293793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sp>
        <p:nvSpPr>
          <p:cNvPr id="59" name="Plus Sign 88">
            <a:extLst>
              <a:ext uri="{FF2B5EF4-FFF2-40B4-BE49-F238E27FC236}">
                <a16:creationId xmlns:a16="http://schemas.microsoft.com/office/drawing/2014/main" id="{0C044D9A-AD44-7977-09F7-9B4BFE6BB2C8}"/>
              </a:ext>
              <a:ext uri="{C183D7F6-B498-43B3-948B-1728B52AA6E4}">
                <adec:decorative xmlns:adec="http://schemas.microsoft.com/office/drawing/2017/decorative" val="1"/>
              </a:ext>
            </a:extLst>
          </p:cNvPr>
          <p:cNvSpPr/>
          <p:nvPr/>
        </p:nvSpPr>
        <p:spPr>
          <a:xfrm>
            <a:off x="10166995" y="2928914"/>
            <a:ext cx="227446" cy="227446"/>
          </a:xfrm>
          <a:prstGeom prst="mathPlus">
            <a:avLst/>
          </a:prstGeom>
          <a:solidFill>
            <a:srgbClr val="8DC8E8"/>
          </a:solidFill>
          <a:ln>
            <a:no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a:ea typeface="+mn-ea"/>
              <a:cs typeface="+mn-cs"/>
            </a:endParaRPr>
          </a:p>
        </p:txBody>
      </p:sp>
      <p:cxnSp>
        <p:nvCxnSpPr>
          <p:cNvPr id="75" name="Straight Connector 74">
            <a:extLst>
              <a:ext uri="{FF2B5EF4-FFF2-40B4-BE49-F238E27FC236}">
                <a16:creationId xmlns:a16="http://schemas.microsoft.com/office/drawing/2014/main" id="{008832BD-4F9A-0BDC-AAFC-923530E2A809}"/>
              </a:ext>
              <a:ext uri="{C183D7F6-B498-43B3-948B-1728B52AA6E4}">
                <adec:decorative xmlns:adec="http://schemas.microsoft.com/office/drawing/2017/decorative" val="1"/>
              </a:ext>
            </a:extLst>
          </p:cNvPr>
          <p:cNvCxnSpPr/>
          <p:nvPr/>
        </p:nvCxnSpPr>
        <p:spPr>
          <a:xfrm>
            <a:off x="5745035" y="1741119"/>
            <a:ext cx="0" cy="4593420"/>
          </a:xfrm>
          <a:prstGeom prst="line">
            <a:avLst/>
          </a:prstGeom>
          <a:ln>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358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42" presetClass="path" presetSubtype="0" decel="100000" fill="hold" nodeType="withEffect">
                                  <p:stCondLst>
                                    <p:cond delay="0"/>
                                  </p:stCondLst>
                                  <p:childTnLst>
                                    <p:animMotion origin="layout" path="M 3.54167E-6 -7.40741E-7 L 3.54167E-6 0.03542 " pathEditMode="relative" rAng="0" ptsTypes="AA">
                                      <p:cBhvr>
                                        <p:cTn id="9" dur="700" spd="-100000" fill="hold"/>
                                        <p:tgtEl>
                                          <p:spTgt spid="75"/>
                                        </p:tgtEl>
                                        <p:attrNameLst>
                                          <p:attrName>ppt_x</p:attrName>
                                          <p:attrName>ppt_y</p:attrName>
                                        </p:attrNameLst>
                                      </p:cBhvr>
                                      <p:rCtr x="0" y="1759"/>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42" presetClass="path" presetSubtype="0" decel="100000" fill="hold" grpId="1" nodeType="withEffect">
                                  <p:stCondLst>
                                    <p:cond delay="0"/>
                                  </p:stCondLst>
                                  <p:childTnLst>
                                    <p:animMotion origin="layout" path="M 3.54167E-6 -7.40741E-7 L 3.54167E-6 0.03542 " pathEditMode="relative" rAng="0" ptsTypes="AA">
                                      <p:cBhvr>
                                        <p:cTn id="16" dur="700" spd="-100000" fill="hold"/>
                                        <p:tgtEl>
                                          <p:spTgt spid="3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F587-A708-145C-3B91-11B77A9CACCB}"/>
              </a:ext>
            </a:extLst>
          </p:cNvPr>
          <p:cNvSpPr>
            <a:spLocks noGrp="1"/>
          </p:cNvSpPr>
          <p:nvPr>
            <p:ph type="title"/>
          </p:nvPr>
        </p:nvSpPr>
        <p:spPr>
          <a:xfrm>
            <a:off x="588261" y="585216"/>
            <a:ext cx="11011601" cy="523220"/>
          </a:xfrm>
        </p:spPr>
        <p:txBody>
          <a:bodyPr/>
          <a:lstStyle/>
          <a:p>
            <a:pPr algn="ctr"/>
            <a:r>
              <a:rPr lang="en-US" sz="3400"/>
              <a:t>Confidently use </a:t>
            </a:r>
            <a:r>
              <a:rPr lang="en-US" sz="3400">
                <a:gradFill>
                  <a:gsLst>
                    <a:gs pos="0">
                      <a:srgbClr val="0078D4"/>
                    </a:gs>
                    <a:gs pos="99000">
                      <a:srgbClr val="0078D4"/>
                    </a:gs>
                  </a:gsLst>
                  <a:lin ang="5400000" scaled="1"/>
                </a:gradFill>
              </a:rPr>
              <a:t>Microsoft 365 Copilot</a:t>
            </a:r>
            <a:r>
              <a:rPr lang="en-US" sz="3400"/>
              <a:t> with </a:t>
            </a:r>
            <a:r>
              <a:rPr lang="en-US" sz="3400">
                <a:gradFill>
                  <a:gsLst>
                    <a:gs pos="0">
                      <a:srgbClr val="0078D4"/>
                    </a:gs>
                    <a:gs pos="99000">
                      <a:srgbClr val="0078D4"/>
                    </a:gs>
                  </a:gsLst>
                  <a:lin ang="5400000" scaled="1"/>
                </a:gradFill>
              </a:rPr>
              <a:t>App Assure</a:t>
            </a:r>
          </a:p>
        </p:txBody>
      </p:sp>
      <p:pic>
        <p:nvPicPr>
          <p:cNvPr id="15" name="Picture 14">
            <a:extLst>
              <a:ext uri="{FF2B5EF4-FFF2-40B4-BE49-F238E27FC236}">
                <a16:creationId xmlns:a16="http://schemas.microsoft.com/office/drawing/2014/main" id="{69D4AD10-5C91-FAE0-86EE-AB6D2CA5893A}"/>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p:blipFill>
        <p:spPr>
          <a:xfrm>
            <a:off x="600961" y="1277613"/>
            <a:ext cx="10990078" cy="2361558"/>
          </a:xfrm>
          <a:prstGeom prst="roundRect">
            <a:avLst>
              <a:gd name="adj" fmla="val 5960"/>
            </a:avLst>
          </a:prstGeom>
        </p:spPr>
      </p:pic>
      <p:sp>
        <p:nvSpPr>
          <p:cNvPr id="17" name="Rectangle: Rounded Corners 16" descr="A person walking in a warehouse&#10;&#10;Description automatically generated with low confidence">
            <a:extLst>
              <a:ext uri="{FF2B5EF4-FFF2-40B4-BE49-F238E27FC236}">
                <a16:creationId xmlns:a16="http://schemas.microsoft.com/office/drawing/2014/main" id="{6C3E2DEA-202C-BF5A-2FDE-6CD4AD8736B9}"/>
              </a:ext>
            </a:extLst>
          </p:cNvPr>
          <p:cNvSpPr/>
          <p:nvPr/>
        </p:nvSpPr>
        <p:spPr>
          <a:xfrm>
            <a:off x="1236904" y="1858228"/>
            <a:ext cx="9718192" cy="1269980"/>
          </a:xfrm>
          <a:prstGeom prst="roundRect">
            <a:avLst>
              <a:gd name="adj" fmla="val 9973"/>
            </a:avLst>
          </a:prstGeom>
          <a:noFill/>
          <a:effectLst>
            <a:softEdge rad="63500"/>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a:ea typeface="+mn-ea"/>
                <a:cs typeface="Segoe UI"/>
              </a:rPr>
              <a:t>Confidently move to Monthly Enterprise Channel or Current Channel to take advantage of Microsoft 365 Copilot while knowing your apps will just work. Microsoft is committed to ensuring your apps work with the latest versions of our software. If you encounter any app compatibility issues, App Assure will help remediate them at no additional cost!</a:t>
            </a:r>
          </a:p>
        </p:txBody>
      </p:sp>
      <p:sp>
        <p:nvSpPr>
          <p:cNvPr id="5" name="Rounded Rectangle 4">
            <a:extLst>
              <a:ext uri="{FF2B5EF4-FFF2-40B4-BE49-F238E27FC236}">
                <a16:creationId xmlns:a16="http://schemas.microsoft.com/office/drawing/2014/main" id="{A8ECFC50-C98F-1100-34BF-0E35FC7476CE}"/>
              </a:ext>
              <a:ext uri="{C183D7F6-B498-43B3-948B-1728B52AA6E4}">
                <adec:decorative xmlns:adec="http://schemas.microsoft.com/office/drawing/2017/decorative" val="1"/>
              </a:ext>
            </a:extLst>
          </p:cNvPr>
          <p:cNvSpPr/>
          <p:nvPr/>
        </p:nvSpPr>
        <p:spPr>
          <a:xfrm>
            <a:off x="588263" y="3843130"/>
            <a:ext cx="11002776" cy="1889615"/>
          </a:xfrm>
          <a:prstGeom prst="roundRect">
            <a:avLst>
              <a:gd name="adj" fmla="val 10699"/>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Rectangle 5">
            <a:extLst>
              <a:ext uri="{FF2B5EF4-FFF2-40B4-BE49-F238E27FC236}">
                <a16:creationId xmlns:a16="http://schemas.microsoft.com/office/drawing/2014/main" id="{1B23275E-0B6D-A152-8533-6B97DBB76752}"/>
              </a:ext>
            </a:extLst>
          </p:cNvPr>
          <p:cNvSpPr/>
          <p:nvPr/>
        </p:nvSpPr>
        <p:spPr>
          <a:xfrm>
            <a:off x="1440513" y="4239836"/>
            <a:ext cx="256709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hlinkClick r:id="rId5">
                  <a:extLst>
                    <a:ext uri="{A12FA001-AC4F-418D-AE19-62706E023703}">
                      <ahyp:hlinkClr xmlns:ahyp="http://schemas.microsoft.com/office/drawing/2018/hyperlinkcolor" val="tx"/>
                    </a:ext>
                  </a:extLst>
                </a:hlinkClick>
              </a:rPr>
              <a:t>App Assure</a:t>
            </a:r>
            <a:r>
              <a:rPr kumimoji="0" lang="en-US" sz="1600" b="0" i="0" u="none" strike="noStrike" kern="1200" cap="none" spc="0" normalizeH="0" baseline="0" noProof="0">
                <a:ln>
                  <a:noFill/>
                </a:ln>
                <a:solidFill>
                  <a:srgbClr val="0078D4">
                    <a:lumMod val="75000"/>
                  </a:srgbClr>
                </a:solidFill>
                <a:effectLst/>
                <a:uLnTx/>
                <a:uFillTx/>
                <a:latin typeface="Segoe UI Semibold"/>
                <a:ea typeface="Calibri" panose="020F0502020204030204" pitchFamily="34" charset="0"/>
                <a:cs typeface="Segoe UI"/>
              </a:rPr>
              <a:t> </a:t>
            </a: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helps customers troubleshoot, root cause and resolve app compatibility issues</a:t>
            </a:r>
            <a:endPar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ea"/>
              <a:cs typeface="Segoe UI"/>
            </a:endParaRPr>
          </a:p>
        </p:txBody>
      </p:sp>
      <p:sp>
        <p:nvSpPr>
          <p:cNvPr id="7" name="Rectangle 6">
            <a:extLst>
              <a:ext uri="{FF2B5EF4-FFF2-40B4-BE49-F238E27FC236}">
                <a16:creationId xmlns:a16="http://schemas.microsoft.com/office/drawing/2014/main" id="{D6A355C9-1BF1-5EF8-8201-46D1511DF1D1}"/>
              </a:ext>
            </a:extLst>
          </p:cNvPr>
          <p:cNvSpPr/>
          <p:nvPr/>
        </p:nvSpPr>
        <p:spPr>
          <a:xfrm>
            <a:off x="5005051" y="4371570"/>
            <a:ext cx="2510232" cy="863378"/>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Included as part of your license, this service is at no additional cost</a:t>
            </a:r>
          </a:p>
        </p:txBody>
      </p:sp>
      <p:sp>
        <p:nvSpPr>
          <p:cNvPr id="8" name="Rectangle 7">
            <a:extLst>
              <a:ext uri="{FF2B5EF4-FFF2-40B4-BE49-F238E27FC236}">
                <a16:creationId xmlns:a16="http://schemas.microsoft.com/office/drawing/2014/main" id="{CDDAF6CF-DCDC-1F9B-A7B2-35FF89A598CF}"/>
              </a:ext>
            </a:extLst>
          </p:cNvPr>
          <p:cNvSpPr/>
          <p:nvPr/>
        </p:nvSpPr>
        <p:spPr>
          <a:xfrm>
            <a:off x="8685118" y="4239836"/>
            <a:ext cx="2510232" cy="11268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a:ln>
                  <a:noFill/>
                </a:ln>
                <a:gradFill>
                  <a:gsLst>
                    <a:gs pos="0">
                      <a:srgbClr val="000000"/>
                    </a:gs>
                    <a:gs pos="99000">
                      <a:srgbClr val="000000"/>
                    </a:gs>
                  </a:gsLst>
                  <a:lin ang="5400000" scaled="1"/>
                </a:gradFill>
                <a:effectLst/>
                <a:uLnTx/>
                <a:uFillTx/>
                <a:latin typeface="Segoe UI Semibold"/>
                <a:ea typeface="+mn-lt"/>
                <a:cs typeface="Segoe UI"/>
              </a:rPr>
              <a:t>Customers get a direct line of communication to Microsoft product engineering teams</a:t>
            </a:r>
          </a:p>
        </p:txBody>
      </p:sp>
      <p:sp>
        <p:nvSpPr>
          <p:cNvPr id="11" name="Graphic 9">
            <a:extLst>
              <a:ext uri="{FF2B5EF4-FFF2-40B4-BE49-F238E27FC236}">
                <a16:creationId xmlns:a16="http://schemas.microsoft.com/office/drawing/2014/main" id="{7BD4C0EA-3B2C-ED3F-C289-4694C4ECBE4A}"/>
              </a:ext>
              <a:ext uri="{C183D7F6-B498-43B3-948B-1728B52AA6E4}">
                <adec:decorative xmlns:adec="http://schemas.microsoft.com/office/drawing/2017/decorative" val="1"/>
              </a:ext>
            </a:extLst>
          </p:cNvPr>
          <p:cNvSpPr/>
          <p:nvPr/>
        </p:nvSpPr>
        <p:spPr>
          <a:xfrm>
            <a:off x="904603" y="4529280"/>
            <a:ext cx="438426" cy="547940"/>
          </a:xfrm>
          <a:custGeom>
            <a:avLst/>
            <a:gdLst>
              <a:gd name="connsiteX0" fmla="*/ 438426 w 438426"/>
              <a:gd name="connsiteY0" fmla="*/ 390326 h 547940"/>
              <a:gd name="connsiteX1" fmla="*/ 376800 w 438426"/>
              <a:gd name="connsiteY1" fmla="*/ 328700 h 547940"/>
              <a:gd name="connsiteX2" fmla="*/ 376772 w 438426"/>
              <a:gd name="connsiteY2" fmla="*/ 328700 h 547940"/>
              <a:gd name="connsiteX3" fmla="*/ 61654 w 438426"/>
              <a:gd name="connsiteY3" fmla="*/ 328700 h 547940"/>
              <a:gd name="connsiteX4" fmla="*/ 0 w 438426"/>
              <a:gd name="connsiteY4" fmla="*/ 390299 h 547940"/>
              <a:gd name="connsiteX5" fmla="*/ 0 w 438426"/>
              <a:gd name="connsiteY5" fmla="*/ 390353 h 547940"/>
              <a:gd name="connsiteX6" fmla="*/ 0 w 438426"/>
              <a:gd name="connsiteY6" fmla="*/ 415563 h 547940"/>
              <a:gd name="connsiteX7" fmla="*/ 13975 w 438426"/>
              <a:gd name="connsiteY7" fmla="*/ 459268 h 547940"/>
              <a:gd name="connsiteX8" fmla="*/ 219103 w 438426"/>
              <a:gd name="connsiteY8" fmla="*/ 547940 h 547940"/>
              <a:gd name="connsiteX9" fmla="*/ 424342 w 438426"/>
              <a:gd name="connsiteY9" fmla="*/ 459296 h 547940"/>
              <a:gd name="connsiteX10" fmla="*/ 438426 w 438426"/>
              <a:gd name="connsiteY10" fmla="*/ 415536 h 547940"/>
              <a:gd name="connsiteX11" fmla="*/ 438426 w 438426"/>
              <a:gd name="connsiteY11" fmla="*/ 390353 h 547940"/>
              <a:gd name="connsiteX12" fmla="*/ 356139 w 438426"/>
              <a:gd name="connsiteY12" fmla="*/ 137025 h 547940"/>
              <a:gd name="connsiteX13" fmla="*/ 219147 w 438426"/>
              <a:gd name="connsiteY13" fmla="*/ 0 h 547940"/>
              <a:gd name="connsiteX14" fmla="*/ 108839 w 438426"/>
              <a:gd name="connsiteY14" fmla="*/ 55725 h 547940"/>
              <a:gd name="connsiteX15" fmla="*/ 102701 w 438426"/>
              <a:gd name="connsiteY15" fmla="*/ 54766 h 547940"/>
              <a:gd name="connsiteX16" fmla="*/ 34252 w 438426"/>
              <a:gd name="connsiteY16" fmla="*/ 54766 h 547940"/>
              <a:gd name="connsiteX17" fmla="*/ 13701 w 438426"/>
              <a:gd name="connsiteY17" fmla="*/ 75317 h 547940"/>
              <a:gd name="connsiteX18" fmla="*/ 13701 w 438426"/>
              <a:gd name="connsiteY18" fmla="*/ 225971 h 547940"/>
              <a:gd name="connsiteX19" fmla="*/ 89000 w 438426"/>
              <a:gd name="connsiteY19" fmla="*/ 301380 h 547940"/>
              <a:gd name="connsiteX20" fmla="*/ 89055 w 438426"/>
              <a:gd name="connsiteY20" fmla="*/ 301380 h 547940"/>
              <a:gd name="connsiteX21" fmla="*/ 95906 w 438426"/>
              <a:gd name="connsiteY21" fmla="*/ 301380 h 547940"/>
              <a:gd name="connsiteX22" fmla="*/ 95906 w 438426"/>
              <a:gd name="connsiteY22" fmla="*/ 301271 h 547940"/>
              <a:gd name="connsiteX23" fmla="*/ 96180 w 438426"/>
              <a:gd name="connsiteY23" fmla="*/ 301271 h 547940"/>
              <a:gd name="connsiteX24" fmla="*/ 123569 w 438426"/>
              <a:gd name="connsiteY24" fmla="*/ 273968 h 547940"/>
              <a:gd name="connsiteX25" fmla="*/ 96265 w 438426"/>
              <a:gd name="connsiteY25" fmla="*/ 246577 h 547940"/>
              <a:gd name="connsiteX26" fmla="*/ 74642 w 438426"/>
              <a:gd name="connsiteY26" fmla="*/ 257127 h 547940"/>
              <a:gd name="connsiteX27" fmla="*/ 54803 w 438426"/>
              <a:gd name="connsiteY27" fmla="*/ 225998 h 547940"/>
              <a:gd name="connsiteX28" fmla="*/ 54803 w 438426"/>
              <a:gd name="connsiteY28" fmla="*/ 219175 h 547940"/>
              <a:gd name="connsiteX29" fmla="*/ 75300 w 438426"/>
              <a:gd name="connsiteY29" fmla="*/ 219175 h 547940"/>
              <a:gd name="connsiteX30" fmla="*/ 103249 w 438426"/>
              <a:gd name="connsiteY30" fmla="*/ 210188 h 547940"/>
              <a:gd name="connsiteX31" fmla="*/ 292225 w 438426"/>
              <a:gd name="connsiteY31" fmla="*/ 252975 h 547940"/>
              <a:gd name="connsiteX32" fmla="*/ 356139 w 438426"/>
              <a:gd name="connsiteY32" fmla="*/ 137025 h 547940"/>
              <a:gd name="connsiteX33" fmla="*/ 82123 w 438426"/>
              <a:gd name="connsiteY33" fmla="*/ 134121 h 547940"/>
              <a:gd name="connsiteX34" fmla="*/ 82123 w 438426"/>
              <a:gd name="connsiteY34" fmla="*/ 139930 h 547940"/>
              <a:gd name="connsiteX35" fmla="*/ 82123 w 438426"/>
              <a:gd name="connsiteY35" fmla="*/ 171195 h 547940"/>
              <a:gd name="connsiteX36" fmla="*/ 75272 w 438426"/>
              <a:gd name="connsiteY36" fmla="*/ 178046 h 547940"/>
              <a:gd name="connsiteX37" fmla="*/ 54803 w 438426"/>
              <a:gd name="connsiteY37" fmla="*/ 178046 h 547940"/>
              <a:gd name="connsiteX38" fmla="*/ 54803 w 438426"/>
              <a:gd name="connsiteY38" fmla="*/ 95896 h 547940"/>
              <a:gd name="connsiteX39" fmla="*/ 82150 w 438426"/>
              <a:gd name="connsiteY39" fmla="*/ 95896 h 547940"/>
              <a:gd name="connsiteX40" fmla="*/ 82150 w 438426"/>
              <a:gd name="connsiteY40" fmla="*/ 134121 h 54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8426" h="547940">
                <a:moveTo>
                  <a:pt x="438426" y="390326"/>
                </a:moveTo>
                <a:cubicBezTo>
                  <a:pt x="438426" y="356290"/>
                  <a:pt x="410835" y="328700"/>
                  <a:pt x="376800" y="328700"/>
                </a:cubicBezTo>
                <a:cubicBezTo>
                  <a:pt x="376792" y="328700"/>
                  <a:pt x="376781" y="328700"/>
                  <a:pt x="376772" y="328700"/>
                </a:cubicBezTo>
                <a:lnTo>
                  <a:pt x="61654" y="328700"/>
                </a:lnTo>
                <a:cubicBezTo>
                  <a:pt x="27618" y="328683"/>
                  <a:pt x="15" y="356263"/>
                  <a:pt x="0" y="390299"/>
                </a:cubicBezTo>
                <a:cubicBezTo>
                  <a:pt x="0" y="390318"/>
                  <a:pt x="0" y="390334"/>
                  <a:pt x="0" y="390353"/>
                </a:cubicBezTo>
                <a:lnTo>
                  <a:pt x="0" y="415563"/>
                </a:lnTo>
                <a:cubicBezTo>
                  <a:pt x="0" y="431209"/>
                  <a:pt x="4877" y="446499"/>
                  <a:pt x="13975" y="459268"/>
                </a:cubicBezTo>
                <a:cubicBezTo>
                  <a:pt x="56256" y="518566"/>
                  <a:pt x="125362" y="547940"/>
                  <a:pt x="219103" y="547940"/>
                </a:cubicBezTo>
                <a:cubicBezTo>
                  <a:pt x="312817" y="547940"/>
                  <a:pt x="382006" y="518593"/>
                  <a:pt x="424342" y="459296"/>
                </a:cubicBezTo>
                <a:cubicBezTo>
                  <a:pt x="433480" y="446532"/>
                  <a:pt x="438404" y="431234"/>
                  <a:pt x="438426" y="415536"/>
                </a:cubicBezTo>
                <a:lnTo>
                  <a:pt x="438426" y="390353"/>
                </a:lnTo>
                <a:close/>
                <a:moveTo>
                  <a:pt x="356139" y="137025"/>
                </a:moveTo>
                <a:cubicBezTo>
                  <a:pt x="356147" y="61358"/>
                  <a:pt x="294814" y="10"/>
                  <a:pt x="219147" y="0"/>
                </a:cubicBezTo>
                <a:cubicBezTo>
                  <a:pt x="175614" y="-5"/>
                  <a:pt x="134667" y="20679"/>
                  <a:pt x="108839" y="55725"/>
                </a:cubicBezTo>
                <a:cubicBezTo>
                  <a:pt x="106854" y="55096"/>
                  <a:pt x="104784" y="54773"/>
                  <a:pt x="102701" y="54766"/>
                </a:cubicBezTo>
                <a:lnTo>
                  <a:pt x="34252" y="54766"/>
                </a:lnTo>
                <a:cubicBezTo>
                  <a:pt x="22902" y="54766"/>
                  <a:pt x="13701" y="63967"/>
                  <a:pt x="13701" y="75317"/>
                </a:cubicBezTo>
                <a:lnTo>
                  <a:pt x="13701" y="225971"/>
                </a:lnTo>
                <a:cubicBezTo>
                  <a:pt x="13671" y="267589"/>
                  <a:pt x="47383" y="301350"/>
                  <a:pt x="89000" y="301380"/>
                </a:cubicBezTo>
                <a:cubicBezTo>
                  <a:pt x="89019" y="301380"/>
                  <a:pt x="89037" y="301380"/>
                  <a:pt x="89055" y="301380"/>
                </a:cubicBezTo>
                <a:lnTo>
                  <a:pt x="95906" y="301380"/>
                </a:lnTo>
                <a:lnTo>
                  <a:pt x="95906" y="301271"/>
                </a:lnTo>
                <a:lnTo>
                  <a:pt x="96180" y="301271"/>
                </a:lnTo>
                <a:cubicBezTo>
                  <a:pt x="111283" y="301295"/>
                  <a:pt x="123545" y="289069"/>
                  <a:pt x="123569" y="273968"/>
                </a:cubicBezTo>
                <a:cubicBezTo>
                  <a:pt x="123592" y="258864"/>
                  <a:pt x="111368" y="246602"/>
                  <a:pt x="96265" y="246577"/>
                </a:cubicBezTo>
                <a:cubicBezTo>
                  <a:pt x="87814" y="246563"/>
                  <a:pt x="79832" y="250457"/>
                  <a:pt x="74642" y="257127"/>
                </a:cubicBezTo>
                <a:cubicBezTo>
                  <a:pt x="62526" y="251507"/>
                  <a:pt x="54781" y="239354"/>
                  <a:pt x="54803" y="225998"/>
                </a:cubicBezTo>
                <a:lnTo>
                  <a:pt x="54803" y="219175"/>
                </a:lnTo>
                <a:lnTo>
                  <a:pt x="75300" y="219175"/>
                </a:lnTo>
                <a:cubicBezTo>
                  <a:pt x="85712" y="219175"/>
                  <a:pt x="95385" y="215832"/>
                  <a:pt x="103249" y="210188"/>
                </a:cubicBezTo>
                <a:cubicBezTo>
                  <a:pt x="143618" y="274187"/>
                  <a:pt x="228225" y="293343"/>
                  <a:pt x="292225" y="252975"/>
                </a:cubicBezTo>
                <a:cubicBezTo>
                  <a:pt x="332031" y="227867"/>
                  <a:pt x="356164" y="184087"/>
                  <a:pt x="356139" y="137025"/>
                </a:cubicBezTo>
                <a:close/>
                <a:moveTo>
                  <a:pt x="82123" y="134121"/>
                </a:moveTo>
                <a:cubicBezTo>
                  <a:pt x="82083" y="136057"/>
                  <a:pt x="82083" y="137994"/>
                  <a:pt x="82123" y="139930"/>
                </a:cubicBezTo>
                <a:lnTo>
                  <a:pt x="82123" y="171195"/>
                </a:lnTo>
                <a:cubicBezTo>
                  <a:pt x="82123" y="174979"/>
                  <a:pt x="79056" y="178046"/>
                  <a:pt x="75272" y="178046"/>
                </a:cubicBezTo>
                <a:lnTo>
                  <a:pt x="54803" y="178046"/>
                </a:lnTo>
                <a:lnTo>
                  <a:pt x="54803" y="95896"/>
                </a:lnTo>
                <a:lnTo>
                  <a:pt x="82150" y="95896"/>
                </a:lnTo>
                <a:lnTo>
                  <a:pt x="82150" y="134121"/>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Graphic 11">
            <a:extLst>
              <a:ext uri="{FF2B5EF4-FFF2-40B4-BE49-F238E27FC236}">
                <a16:creationId xmlns:a16="http://schemas.microsoft.com/office/drawing/2014/main" id="{B6669D0B-D0F9-C283-BE09-74B0C5AC3967}"/>
              </a:ext>
              <a:ext uri="{C183D7F6-B498-43B3-948B-1728B52AA6E4}">
                <adec:decorative xmlns:adec="http://schemas.microsoft.com/office/drawing/2017/decorative" val="1"/>
              </a:ext>
            </a:extLst>
          </p:cNvPr>
          <p:cNvSpPr/>
          <p:nvPr/>
        </p:nvSpPr>
        <p:spPr>
          <a:xfrm>
            <a:off x="4445081" y="4556644"/>
            <a:ext cx="493229" cy="493229"/>
          </a:xfrm>
          <a:custGeom>
            <a:avLst/>
            <a:gdLst>
              <a:gd name="connsiteX0" fmla="*/ 89055 w 493229"/>
              <a:gd name="connsiteY0" fmla="*/ 0 h 493229"/>
              <a:gd name="connsiteX1" fmla="*/ 0 w 493229"/>
              <a:gd name="connsiteY1" fmla="*/ 89055 h 493229"/>
              <a:gd name="connsiteX2" fmla="*/ 0 w 493229"/>
              <a:gd name="connsiteY2" fmla="*/ 404174 h 493229"/>
              <a:gd name="connsiteX3" fmla="*/ 89055 w 493229"/>
              <a:gd name="connsiteY3" fmla="*/ 493229 h 493229"/>
              <a:gd name="connsiteX4" fmla="*/ 404174 w 493229"/>
              <a:gd name="connsiteY4" fmla="*/ 493229 h 493229"/>
              <a:gd name="connsiteX5" fmla="*/ 493229 w 493229"/>
              <a:gd name="connsiteY5" fmla="*/ 404174 h 493229"/>
              <a:gd name="connsiteX6" fmla="*/ 493229 w 493229"/>
              <a:gd name="connsiteY6" fmla="*/ 89055 h 493229"/>
              <a:gd name="connsiteX7" fmla="*/ 404174 w 493229"/>
              <a:gd name="connsiteY7" fmla="*/ 0 h 493229"/>
              <a:gd name="connsiteX8" fmla="*/ 89055 w 493229"/>
              <a:gd name="connsiteY8" fmla="*/ 0 h 493229"/>
              <a:gd name="connsiteX9" fmla="*/ 363894 w 493229"/>
              <a:gd name="connsiteY9" fmla="*/ 185783 h 493229"/>
              <a:gd name="connsiteX10" fmla="*/ 226885 w 493229"/>
              <a:gd name="connsiteY10" fmla="*/ 322791 h 493229"/>
              <a:gd name="connsiteX11" fmla="*/ 197840 w 493229"/>
              <a:gd name="connsiteY11" fmla="*/ 322791 h 493229"/>
              <a:gd name="connsiteX12" fmla="*/ 142927 w 493229"/>
              <a:gd name="connsiteY12" fmla="*/ 267878 h 493229"/>
              <a:gd name="connsiteX13" fmla="*/ 141902 w 493229"/>
              <a:gd name="connsiteY13" fmla="*/ 238833 h 493229"/>
              <a:gd name="connsiteX14" fmla="*/ 170947 w 493229"/>
              <a:gd name="connsiteY14" fmla="*/ 237808 h 493229"/>
              <a:gd name="connsiteX15" fmla="*/ 171973 w 493229"/>
              <a:gd name="connsiteY15" fmla="*/ 238833 h 493229"/>
              <a:gd name="connsiteX16" fmla="*/ 212363 w 493229"/>
              <a:gd name="connsiteY16" fmla="*/ 279195 h 493229"/>
              <a:gd name="connsiteX17" fmla="*/ 334848 w 493229"/>
              <a:gd name="connsiteY17" fmla="*/ 156710 h 493229"/>
              <a:gd name="connsiteX18" fmla="*/ 363907 w 493229"/>
              <a:gd name="connsiteY18" fmla="*/ 156219 h 493229"/>
              <a:gd name="connsiteX19" fmla="*/ 364398 w 493229"/>
              <a:gd name="connsiteY19" fmla="*/ 185278 h 493229"/>
              <a:gd name="connsiteX20" fmla="*/ 363894 w 493229"/>
              <a:gd name="connsiteY20" fmla="*/ 185783 h 4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3229" h="493229">
                <a:moveTo>
                  <a:pt x="89055" y="0"/>
                </a:moveTo>
                <a:cubicBezTo>
                  <a:pt x="39871" y="0"/>
                  <a:pt x="0" y="39871"/>
                  <a:pt x="0" y="89055"/>
                </a:cubicBezTo>
                <a:lnTo>
                  <a:pt x="0" y="404174"/>
                </a:lnTo>
                <a:cubicBezTo>
                  <a:pt x="0" y="453357"/>
                  <a:pt x="39871" y="493229"/>
                  <a:pt x="89055" y="493229"/>
                </a:cubicBezTo>
                <a:lnTo>
                  <a:pt x="404174" y="493229"/>
                </a:lnTo>
                <a:cubicBezTo>
                  <a:pt x="453357" y="493229"/>
                  <a:pt x="493229" y="453357"/>
                  <a:pt x="493229" y="404174"/>
                </a:cubicBezTo>
                <a:lnTo>
                  <a:pt x="493229" y="89055"/>
                </a:lnTo>
                <a:cubicBezTo>
                  <a:pt x="493229" y="39871"/>
                  <a:pt x="453357" y="0"/>
                  <a:pt x="404174" y="0"/>
                </a:cubicBezTo>
                <a:lnTo>
                  <a:pt x="89055" y="0"/>
                </a:lnTo>
                <a:close/>
                <a:moveTo>
                  <a:pt x="363894" y="185783"/>
                </a:moveTo>
                <a:lnTo>
                  <a:pt x="226885" y="322791"/>
                </a:lnTo>
                <a:cubicBezTo>
                  <a:pt x="218862" y="330806"/>
                  <a:pt x="205863" y="330806"/>
                  <a:pt x="197840" y="322791"/>
                </a:cubicBezTo>
                <a:lnTo>
                  <a:pt x="142927" y="267878"/>
                </a:lnTo>
                <a:cubicBezTo>
                  <a:pt x="134623" y="260140"/>
                  <a:pt x="134164" y="247135"/>
                  <a:pt x="141902" y="238833"/>
                </a:cubicBezTo>
                <a:cubicBezTo>
                  <a:pt x="149639" y="230530"/>
                  <a:pt x="162643" y="230070"/>
                  <a:pt x="170947" y="237808"/>
                </a:cubicBezTo>
                <a:cubicBezTo>
                  <a:pt x="171301" y="238137"/>
                  <a:pt x="171643" y="238479"/>
                  <a:pt x="171973" y="238833"/>
                </a:cubicBezTo>
                <a:lnTo>
                  <a:pt x="212363" y="279195"/>
                </a:lnTo>
                <a:lnTo>
                  <a:pt x="334848" y="156710"/>
                </a:lnTo>
                <a:cubicBezTo>
                  <a:pt x="342737" y="148550"/>
                  <a:pt x="355747" y="148330"/>
                  <a:pt x="363907" y="156219"/>
                </a:cubicBezTo>
                <a:cubicBezTo>
                  <a:pt x="372068" y="164108"/>
                  <a:pt x="372287" y="177118"/>
                  <a:pt x="364398" y="185278"/>
                </a:cubicBezTo>
                <a:cubicBezTo>
                  <a:pt x="364233" y="185450"/>
                  <a:pt x="364063" y="185618"/>
                  <a:pt x="363894" y="18578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 name="Graphic 13">
            <a:extLst>
              <a:ext uri="{FF2B5EF4-FFF2-40B4-BE49-F238E27FC236}">
                <a16:creationId xmlns:a16="http://schemas.microsoft.com/office/drawing/2014/main" id="{99ABB679-AE25-2ED9-053A-936A20AB08C8}"/>
              </a:ext>
              <a:ext uri="{C183D7F6-B498-43B3-948B-1728B52AA6E4}">
                <adec:decorative xmlns:adec="http://schemas.microsoft.com/office/drawing/2017/decorative" val="1"/>
              </a:ext>
            </a:extLst>
          </p:cNvPr>
          <p:cNvSpPr/>
          <p:nvPr/>
        </p:nvSpPr>
        <p:spPr>
          <a:xfrm>
            <a:off x="7963948" y="4556644"/>
            <a:ext cx="549877" cy="493332"/>
          </a:xfrm>
          <a:custGeom>
            <a:avLst/>
            <a:gdLst>
              <a:gd name="connsiteX0" fmla="*/ 205572 w 549877"/>
              <a:gd name="connsiteY0" fmla="*/ 0 h 493332"/>
              <a:gd name="connsiteX1" fmla="*/ 0 w 549877"/>
              <a:gd name="connsiteY1" fmla="*/ 205452 h 493332"/>
              <a:gd name="connsiteX2" fmla="*/ 19323 w 549877"/>
              <a:gd name="connsiteY2" fmla="*/ 292512 h 493332"/>
              <a:gd name="connsiteX3" fmla="*/ 663 w 549877"/>
              <a:gd name="connsiteY3" fmla="*/ 378608 h 493332"/>
              <a:gd name="connsiteX4" fmla="*/ 22263 w 549877"/>
              <a:gd name="connsiteY4" fmla="*/ 410594 h 493332"/>
              <a:gd name="connsiteX5" fmla="*/ 32257 w 549877"/>
              <a:gd name="connsiteY5" fmla="*/ 410668 h 493332"/>
              <a:gd name="connsiteX6" fmla="*/ 120929 w 549877"/>
              <a:gd name="connsiteY6" fmla="*/ 392857 h 493332"/>
              <a:gd name="connsiteX7" fmla="*/ 392755 w 549877"/>
              <a:gd name="connsiteY7" fmla="*/ 289994 h 493332"/>
              <a:gd name="connsiteX8" fmla="*/ 289893 w 549877"/>
              <a:gd name="connsiteY8" fmla="*/ 18167 h 493332"/>
              <a:gd name="connsiteX9" fmla="*/ 205572 w 549877"/>
              <a:gd name="connsiteY9" fmla="*/ 0 h 493332"/>
              <a:gd name="connsiteX10" fmla="*/ 204531 w 549877"/>
              <a:gd name="connsiteY10" fmla="*/ 438426 h 493332"/>
              <a:gd name="connsiteX11" fmla="*/ 344279 w 549877"/>
              <a:gd name="connsiteY11" fmla="*/ 493229 h 493332"/>
              <a:gd name="connsiteX12" fmla="*/ 428895 w 549877"/>
              <a:gd name="connsiteY12" fmla="*/ 475062 h 493332"/>
              <a:gd name="connsiteX13" fmla="*/ 508716 w 549877"/>
              <a:gd name="connsiteY13" fmla="*/ 492599 h 493332"/>
              <a:gd name="connsiteX14" fmla="*/ 549079 w 549877"/>
              <a:gd name="connsiteY14" fmla="*/ 466239 h 493332"/>
              <a:gd name="connsiteX15" fmla="*/ 548915 w 549877"/>
              <a:gd name="connsiteY15" fmla="*/ 451497 h 493332"/>
              <a:gd name="connsiteX16" fmla="*/ 530528 w 549877"/>
              <a:gd name="connsiteY16" fmla="*/ 374690 h 493332"/>
              <a:gd name="connsiteX17" fmla="*/ 431203 w 549877"/>
              <a:gd name="connsiteY17" fmla="*/ 101427 h 493332"/>
              <a:gd name="connsiteX18" fmla="*/ 411495 w 549877"/>
              <a:gd name="connsiteY18" fmla="*/ 93440 h 493332"/>
              <a:gd name="connsiteX19" fmla="*/ 433417 w 549877"/>
              <a:gd name="connsiteY19" fmla="*/ 149558 h 493332"/>
              <a:gd name="connsiteX20" fmla="*/ 508689 w 549877"/>
              <a:gd name="connsiteY20" fmla="*/ 287717 h 493332"/>
              <a:gd name="connsiteX21" fmla="*/ 490467 w 549877"/>
              <a:gd name="connsiteY21" fmla="*/ 362989 h 493332"/>
              <a:gd name="connsiteX22" fmla="*/ 486905 w 549877"/>
              <a:gd name="connsiteY22" fmla="*/ 369922 h 493332"/>
              <a:gd name="connsiteX23" fmla="*/ 488823 w 549877"/>
              <a:gd name="connsiteY23" fmla="*/ 377485 h 493332"/>
              <a:gd name="connsiteX24" fmla="*/ 506415 w 549877"/>
              <a:gd name="connsiteY24" fmla="*/ 450099 h 493332"/>
              <a:gd name="connsiteX25" fmla="*/ 431334 w 549877"/>
              <a:gd name="connsiteY25" fmla="*/ 433384 h 493332"/>
              <a:gd name="connsiteX26" fmla="*/ 424100 w 549877"/>
              <a:gd name="connsiteY26" fmla="*/ 431685 h 493332"/>
              <a:gd name="connsiteX27" fmla="*/ 417442 w 549877"/>
              <a:gd name="connsiteY27" fmla="*/ 435001 h 493332"/>
              <a:gd name="connsiteX28" fmla="*/ 344279 w 549877"/>
              <a:gd name="connsiteY28" fmla="*/ 452127 h 493332"/>
              <a:gd name="connsiteX29" fmla="*/ 264267 w 549877"/>
              <a:gd name="connsiteY29" fmla="*/ 431411 h 493332"/>
              <a:gd name="connsiteX30" fmla="*/ 204531 w 549877"/>
              <a:gd name="connsiteY30" fmla="*/ 438426 h 49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877" h="493332">
                <a:moveTo>
                  <a:pt x="205572" y="0"/>
                </a:moveTo>
                <a:cubicBezTo>
                  <a:pt x="92071" y="-33"/>
                  <a:pt x="33" y="91951"/>
                  <a:pt x="0" y="205452"/>
                </a:cubicBezTo>
                <a:cubicBezTo>
                  <a:pt x="-9" y="235536"/>
                  <a:pt x="6588" y="265256"/>
                  <a:pt x="19323" y="292512"/>
                </a:cubicBezTo>
                <a:cubicBezTo>
                  <a:pt x="12426" y="321059"/>
                  <a:pt x="6205" y="349768"/>
                  <a:pt x="663" y="378608"/>
                </a:cubicBezTo>
                <a:cubicBezTo>
                  <a:pt x="-2205" y="393405"/>
                  <a:pt x="7465" y="407728"/>
                  <a:pt x="22263" y="410594"/>
                </a:cubicBezTo>
                <a:cubicBezTo>
                  <a:pt x="25561" y="411235"/>
                  <a:pt x="28950" y="411260"/>
                  <a:pt x="32257" y="410668"/>
                </a:cubicBezTo>
                <a:cubicBezTo>
                  <a:pt x="49328" y="407654"/>
                  <a:pt x="86457" y="400804"/>
                  <a:pt x="120929" y="392857"/>
                </a:cubicBezTo>
                <a:cubicBezTo>
                  <a:pt x="224397" y="439514"/>
                  <a:pt x="346096" y="393463"/>
                  <a:pt x="392755" y="289994"/>
                </a:cubicBezTo>
                <a:cubicBezTo>
                  <a:pt x="439412" y="186526"/>
                  <a:pt x="393358" y="64825"/>
                  <a:pt x="289893" y="18167"/>
                </a:cubicBezTo>
                <a:cubicBezTo>
                  <a:pt x="263387" y="6215"/>
                  <a:pt x="234648" y="23"/>
                  <a:pt x="205572" y="0"/>
                </a:cubicBezTo>
                <a:close/>
                <a:moveTo>
                  <a:pt x="204531" y="438426"/>
                </a:moveTo>
                <a:cubicBezTo>
                  <a:pt x="242499" y="473725"/>
                  <a:pt x="292438" y="493309"/>
                  <a:pt x="344279" y="493229"/>
                </a:cubicBezTo>
                <a:cubicBezTo>
                  <a:pt x="374421" y="493229"/>
                  <a:pt x="403056" y="486735"/>
                  <a:pt x="428895" y="475062"/>
                </a:cubicBezTo>
                <a:cubicBezTo>
                  <a:pt x="457475" y="481748"/>
                  <a:pt x="488795" y="488434"/>
                  <a:pt x="508716" y="492599"/>
                </a:cubicBezTo>
                <a:cubicBezTo>
                  <a:pt x="527141" y="496465"/>
                  <a:pt x="545213" y="484664"/>
                  <a:pt x="549079" y="466239"/>
                </a:cubicBezTo>
                <a:cubicBezTo>
                  <a:pt x="550101" y="461372"/>
                  <a:pt x="550044" y="456341"/>
                  <a:pt x="548915" y="451497"/>
                </a:cubicBezTo>
                <a:cubicBezTo>
                  <a:pt x="544476" y="432233"/>
                  <a:pt x="537461" y="402311"/>
                  <a:pt x="530528" y="374690"/>
                </a:cubicBezTo>
                <a:cubicBezTo>
                  <a:pt x="578560" y="271802"/>
                  <a:pt x="534090" y="149459"/>
                  <a:pt x="431203" y="101427"/>
                </a:cubicBezTo>
                <a:cubicBezTo>
                  <a:pt x="424777" y="98426"/>
                  <a:pt x="418198" y="95760"/>
                  <a:pt x="411495" y="93440"/>
                </a:cubicBezTo>
                <a:cubicBezTo>
                  <a:pt x="421218" y="111110"/>
                  <a:pt x="428589" y="129976"/>
                  <a:pt x="433417" y="149558"/>
                </a:cubicBezTo>
                <a:cubicBezTo>
                  <a:pt x="480364" y="179819"/>
                  <a:pt x="508719" y="231862"/>
                  <a:pt x="508689" y="287717"/>
                </a:cubicBezTo>
                <a:cubicBezTo>
                  <a:pt x="508689" y="314899"/>
                  <a:pt x="502113" y="340465"/>
                  <a:pt x="490467" y="362989"/>
                </a:cubicBezTo>
                <a:lnTo>
                  <a:pt x="486905" y="369922"/>
                </a:lnTo>
                <a:lnTo>
                  <a:pt x="488823" y="377485"/>
                </a:lnTo>
                <a:cubicBezTo>
                  <a:pt x="495070" y="402009"/>
                  <a:pt x="501619" y="429548"/>
                  <a:pt x="506415" y="450099"/>
                </a:cubicBezTo>
                <a:cubicBezTo>
                  <a:pt x="485206" y="445633"/>
                  <a:pt x="456598" y="439412"/>
                  <a:pt x="431334" y="433384"/>
                </a:cubicBezTo>
                <a:lnTo>
                  <a:pt x="424100" y="431685"/>
                </a:lnTo>
                <a:lnTo>
                  <a:pt x="417442" y="435001"/>
                </a:lnTo>
                <a:cubicBezTo>
                  <a:pt x="395411" y="445961"/>
                  <a:pt x="370585" y="452127"/>
                  <a:pt x="344279" y="452127"/>
                </a:cubicBezTo>
                <a:cubicBezTo>
                  <a:pt x="316275" y="452179"/>
                  <a:pt x="288725" y="445046"/>
                  <a:pt x="264267" y="431411"/>
                </a:cubicBezTo>
                <a:cubicBezTo>
                  <a:pt x="244740" y="436316"/>
                  <a:pt x="224663" y="438675"/>
                  <a:pt x="204531" y="43842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0" name="Straight Connector 19">
            <a:extLst>
              <a:ext uri="{FF2B5EF4-FFF2-40B4-BE49-F238E27FC236}">
                <a16:creationId xmlns:a16="http://schemas.microsoft.com/office/drawing/2014/main" id="{0650FDF9-D48C-1426-0EFA-94D53FB5F6FE}"/>
              </a:ext>
              <a:ext uri="{C183D7F6-B498-43B3-948B-1728B52AA6E4}">
                <adec:decorative xmlns:adec="http://schemas.microsoft.com/office/drawing/2017/decorative" val="1"/>
              </a:ext>
            </a:extLst>
          </p:cNvPr>
          <p:cNvCxnSpPr/>
          <p:nvPr/>
        </p:nvCxnSpPr>
        <p:spPr>
          <a:xfrm>
            <a:off x="4121427"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979007-5926-E2E1-65D8-9F1487CED8AA}"/>
              </a:ext>
              <a:ext uri="{C183D7F6-B498-43B3-948B-1728B52AA6E4}">
                <adec:decorative xmlns:adec="http://schemas.microsoft.com/office/drawing/2017/decorative" val="1"/>
              </a:ext>
            </a:extLst>
          </p:cNvPr>
          <p:cNvCxnSpPr/>
          <p:nvPr/>
        </p:nvCxnSpPr>
        <p:spPr>
          <a:xfrm>
            <a:off x="7646505" y="3858451"/>
            <a:ext cx="0" cy="188961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A534FDC-4892-B064-48AF-A57330F04D75}"/>
              </a:ext>
            </a:extLst>
          </p:cNvPr>
          <p:cNvSpPr txBox="1"/>
          <p:nvPr/>
        </p:nvSpPr>
        <p:spPr>
          <a:xfrm>
            <a:off x="579438" y="5972433"/>
            <a:ext cx="11011601" cy="302955"/>
          </a:xfrm>
          <a:prstGeom prst="roundRect">
            <a:avLst>
              <a:gd name="adj" fmla="val 50000"/>
            </a:avLst>
          </a:prstGeom>
          <a:solidFill>
            <a:schemeClr val="accent2"/>
          </a:solid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a:ea typeface="+mn-ea"/>
                <a:cs typeface="+mn-cs"/>
              </a:rPr>
              <a:t>Questions?        </a:t>
            </a:r>
            <a:r>
              <a:rPr kumimoji="0" lang="en-US" sz="1400" b="0" i="0" u="none" strike="noStrike" kern="1200" cap="none" spc="0" normalizeH="0" baseline="0" noProof="0">
                <a:ln>
                  <a:noFill/>
                </a:ln>
                <a:solidFill>
                  <a:srgbClr val="FFFFFF"/>
                </a:solidFill>
                <a:effectLst/>
                <a:uLnTx/>
                <a:uFillTx/>
                <a:latin typeface="Segoe UI"/>
                <a:ea typeface="+mn-ea"/>
                <a:cs typeface="+mn-cs"/>
              </a:rPr>
              <a:t>Email: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achelp@microsoft.com</a:t>
            </a:r>
            <a:r>
              <a:rPr kumimoji="0" lang="en-US" sz="1400" b="0" i="0" u="none" strike="noStrike" kern="1200" cap="none" spc="0" normalizeH="0" baseline="0" noProof="0">
                <a:ln>
                  <a:noFill/>
                </a:ln>
                <a:solidFill>
                  <a:srgbClr val="FFFFFF"/>
                </a:solidFill>
                <a:effectLst/>
                <a:uLnTx/>
                <a:uFillTx/>
                <a:latin typeface="Segoe UI"/>
                <a:ea typeface="+mn-ea"/>
                <a:cs typeface="+mn-cs"/>
              </a:rPr>
              <a:t>    |    Submit a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7">
                  <a:extLst>
                    <a:ext uri="{A12FA001-AC4F-418D-AE19-62706E023703}">
                      <ahyp:hlinkClr xmlns:ahyp="http://schemas.microsoft.com/office/drawing/2018/hyperlinkcolor" val="tx"/>
                    </a:ext>
                  </a:extLst>
                </a:hlinkClick>
              </a:rPr>
              <a:t>Request for assistance</a:t>
            </a:r>
            <a:r>
              <a:rPr kumimoji="0" lang="en-US" sz="1400" b="0" i="0" u="none" strike="noStrike" kern="1200" cap="none" spc="0" normalizeH="0" baseline="0" noProof="0">
                <a:ln>
                  <a:noFill/>
                </a:ln>
                <a:solidFill>
                  <a:srgbClr val="FFFFFF"/>
                </a:solidFill>
                <a:effectLst/>
                <a:uLnTx/>
                <a:uFillTx/>
                <a:latin typeface="Segoe UI"/>
                <a:ea typeface="+mn-ea"/>
                <a:cs typeface="+mn-cs"/>
              </a:rPr>
              <a:t>    |    For more information visit </a:t>
            </a:r>
            <a:r>
              <a:rPr kumimoji="0" lang="en-US" sz="1400" b="0" i="0" u="none" strike="noStrike" kern="1200" cap="none" spc="0" normalizeH="0" baseline="0" noProof="0">
                <a:ln>
                  <a:noFill/>
                </a:ln>
                <a:solidFill>
                  <a:srgbClr val="FFFFFF"/>
                </a:solidFill>
                <a:effectLst/>
                <a:uLnTx/>
                <a:uFillTx/>
                <a:latin typeface="Segoe UI"/>
                <a:ea typeface="+mn-ea"/>
                <a:cs typeface="+mn-cs"/>
                <a:hlinkClick r:id="rId8">
                  <a:extLst>
                    <a:ext uri="{A12FA001-AC4F-418D-AE19-62706E023703}">
                      <ahyp:hlinkClr xmlns:ahyp="http://schemas.microsoft.com/office/drawing/2018/hyperlinkcolor" val="tx"/>
                    </a:ext>
                  </a:extLst>
                </a:hlinkClick>
              </a:rPr>
              <a:t>aka.ms/AppAssure</a:t>
            </a:r>
            <a:endParaRPr kumimoji="0" lang="en-US" sz="1400" b="0" i="0" u="none" strike="noStrike" kern="1200" cap="none" spc="0" normalizeH="0" baseline="0" noProof="0">
              <a:ln>
                <a:noFill/>
              </a:ln>
              <a:solidFill>
                <a:srgbClr val="FFFFFF"/>
              </a:solidFill>
              <a:effectLst/>
              <a:uLnTx/>
              <a:uFillTx/>
              <a:latin typeface="Segoe UI"/>
              <a:ea typeface="+mn-ea"/>
              <a:cs typeface="Segoe UI"/>
            </a:endParaRPr>
          </a:p>
        </p:txBody>
      </p:sp>
    </p:spTree>
    <p:extLst>
      <p:ext uri="{BB962C8B-B14F-4D97-AF65-F5344CB8AC3E}">
        <p14:creationId xmlns:p14="http://schemas.microsoft.com/office/powerpoint/2010/main" val="1759050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00"/>
                                  </p:stCondLst>
                                  <p:childTnLst>
                                    <p:animMotion origin="layout" path="M 3.54167E-6 -7.40741E-7 L 3.54167E-6 0.03542 " pathEditMode="relative" rAng="0" ptsTypes="AA">
                                      <p:cBhvr>
                                        <p:cTn id="9"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Microsoft 365 Copilot implementation</a:t>
            </a:r>
            <a:endParaRPr lang="en-US"/>
          </a:p>
        </p:txBody>
      </p:sp>
      <p:sp useBgFill="1">
        <p:nvSpPr>
          <p:cNvPr id="83" name="Rounded Rectangle 82">
            <a:extLst>
              <a:ext uri="{FF2B5EF4-FFF2-40B4-BE49-F238E27FC236}">
                <a16:creationId xmlns:a16="http://schemas.microsoft.com/office/drawing/2014/main" id="{181F6711-7FDB-F371-6688-0C4D156E33F2}"/>
              </a:ext>
              <a:ext uri="{C183D7F6-B498-43B3-948B-1728B52AA6E4}">
                <adec:decorative xmlns:adec="http://schemas.microsoft.com/office/drawing/2017/decorative" val="1"/>
              </a:ext>
            </a:extLst>
          </p:cNvPr>
          <p:cNvSpPr/>
          <p:nvPr/>
        </p:nvSpPr>
        <p:spPr bwMode="auto">
          <a:xfrm>
            <a:off x="618066" y="1350352"/>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84" name="Picture 83">
            <a:extLst>
              <a:ext uri="{FF2B5EF4-FFF2-40B4-BE49-F238E27FC236}">
                <a16:creationId xmlns:a16="http://schemas.microsoft.com/office/drawing/2014/main" id="{13FDFFC3-CF22-2F72-87F9-D7D60098CB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sp>
        <p:nvSpPr>
          <p:cNvPr id="85" name="TextBox 84">
            <a:extLst>
              <a:ext uri="{FF2B5EF4-FFF2-40B4-BE49-F238E27FC236}">
                <a16:creationId xmlns:a16="http://schemas.microsoft.com/office/drawing/2014/main" id="{2D5AD40A-D362-9FDF-2A83-C1BA5D11693D}"/>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grpSp>
        <p:nvGrpSpPr>
          <p:cNvPr id="86" name="Group 85">
            <a:extLst>
              <a:ext uri="{FF2B5EF4-FFF2-40B4-BE49-F238E27FC236}">
                <a16:creationId xmlns:a16="http://schemas.microsoft.com/office/drawing/2014/main" id="{A9C7A64F-6E2A-97D6-50BA-0B481EEE4FB7}"/>
              </a:ext>
              <a:ext uri="{C183D7F6-B498-43B3-948B-1728B52AA6E4}">
                <adec:decorative xmlns:adec="http://schemas.microsoft.com/office/drawing/2017/decorative" val="1"/>
              </a:ext>
            </a:extLst>
          </p:cNvPr>
          <p:cNvGrpSpPr/>
          <p:nvPr/>
        </p:nvGrpSpPr>
        <p:grpSpPr>
          <a:xfrm>
            <a:off x="3224334" y="2204375"/>
            <a:ext cx="8044789" cy="2495508"/>
            <a:chOff x="3314740" y="2191367"/>
            <a:chExt cx="7954383" cy="2495508"/>
          </a:xfrm>
        </p:grpSpPr>
        <p:grpSp>
          <p:nvGrpSpPr>
            <p:cNvPr id="87" name="Group 86">
              <a:extLst>
                <a:ext uri="{FF2B5EF4-FFF2-40B4-BE49-F238E27FC236}">
                  <a16:creationId xmlns:a16="http://schemas.microsoft.com/office/drawing/2014/main" id="{2B7050F6-58DA-241F-EAE4-D902801D3C4E}"/>
                </a:ext>
              </a:extLst>
            </p:cNvPr>
            <p:cNvGrpSpPr/>
            <p:nvPr/>
          </p:nvGrpSpPr>
          <p:grpSpPr>
            <a:xfrm>
              <a:off x="5765798" y="2191367"/>
              <a:ext cx="5503325" cy="2495508"/>
              <a:chOff x="5765798" y="2217508"/>
              <a:chExt cx="5503325" cy="2495508"/>
            </a:xfrm>
          </p:grpSpPr>
          <p:sp>
            <p:nvSpPr>
              <p:cNvPr id="89" name="Freeform 88">
                <a:extLst>
                  <a:ext uri="{FF2B5EF4-FFF2-40B4-BE49-F238E27FC236}">
                    <a16:creationId xmlns:a16="http://schemas.microsoft.com/office/drawing/2014/main" id="{277874C0-F2B7-7ADD-3412-480D83040329}"/>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0" name="Freeform 89">
                <a:extLst>
                  <a:ext uri="{FF2B5EF4-FFF2-40B4-BE49-F238E27FC236}">
                    <a16:creationId xmlns:a16="http://schemas.microsoft.com/office/drawing/2014/main" id="{9ABF6858-851F-AED6-85E8-0A4A36E5C488}"/>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88" name="Straight Connector 87">
              <a:extLst>
                <a:ext uri="{FF2B5EF4-FFF2-40B4-BE49-F238E27FC236}">
                  <a16:creationId xmlns:a16="http://schemas.microsoft.com/office/drawing/2014/main" id="{13FB0F2A-0B30-9250-5697-09B5008A55CF}"/>
                </a:ext>
              </a:extLst>
            </p:cNvPr>
            <p:cNvCxnSpPr>
              <a:cxnSpLocks/>
            </p:cNvCxnSpPr>
            <p:nvPr/>
          </p:nvCxnSpPr>
          <p:spPr>
            <a:xfrm>
              <a:off x="3314740" y="3516443"/>
              <a:ext cx="2451058"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grpSp>
      <p:grpSp>
        <p:nvGrpSpPr>
          <p:cNvPr id="91" name="Group 90" descr="Copilot essentials checklist: Sponsor, Scenarios, Security.">
            <a:extLst>
              <a:ext uri="{FF2B5EF4-FFF2-40B4-BE49-F238E27FC236}">
                <a16:creationId xmlns:a16="http://schemas.microsoft.com/office/drawing/2014/main" id="{3538455C-2B2B-AC06-A52A-D728D7186A71}"/>
              </a:ext>
            </a:extLst>
          </p:cNvPr>
          <p:cNvGrpSpPr/>
          <p:nvPr/>
        </p:nvGrpSpPr>
        <p:grpSpPr>
          <a:xfrm>
            <a:off x="3481149" y="2726945"/>
            <a:ext cx="1354422" cy="1602456"/>
            <a:chOff x="3563005" y="2606965"/>
            <a:chExt cx="1374013" cy="1591796"/>
          </a:xfrm>
        </p:grpSpPr>
        <p:sp>
          <p:nvSpPr>
            <p:cNvPr id="92" name="Rectangle: Rounded Corners 25">
              <a:extLst>
                <a:ext uri="{FF2B5EF4-FFF2-40B4-BE49-F238E27FC236}">
                  <a16:creationId xmlns:a16="http://schemas.microsoft.com/office/drawing/2014/main" id="{509BFEE4-079E-9DE3-2170-666055776530}"/>
                </a:ext>
              </a:extLst>
            </p:cNvPr>
            <p:cNvSpPr/>
            <p:nvPr/>
          </p:nvSpPr>
          <p:spPr>
            <a:xfrm>
              <a:off x="3563005" y="2606965"/>
              <a:ext cx="1374013" cy="159179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93" name="TextBox 92">
              <a:extLst>
                <a:ext uri="{FF2B5EF4-FFF2-40B4-BE49-F238E27FC236}">
                  <a16:creationId xmlns:a16="http://schemas.microsoft.com/office/drawing/2014/main" id="{EFA91714-8B97-D4A0-4BAB-546651E49F4B}"/>
                </a:ext>
              </a:extLst>
            </p:cNvPr>
            <p:cNvSpPr txBox="1"/>
            <p:nvPr/>
          </p:nvSpPr>
          <p:spPr>
            <a:xfrm>
              <a:off x="3821001" y="3435384"/>
              <a:ext cx="777777" cy="7027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sp>
          <p:nvSpPr>
            <p:cNvPr id="94" name="Graphic 69">
              <a:extLst>
                <a:ext uri="{FF2B5EF4-FFF2-40B4-BE49-F238E27FC236}">
                  <a16:creationId xmlns:a16="http://schemas.microsoft.com/office/drawing/2014/main" id="{1BC51AAB-3309-73C2-0288-EED8B151DBC9}"/>
                </a:ext>
              </a:extLst>
            </p:cNvPr>
            <p:cNvSpPr/>
            <p:nvPr/>
          </p:nvSpPr>
          <p:spPr>
            <a:xfrm>
              <a:off x="3704313" y="351154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5" name="Graphic 69">
              <a:extLst>
                <a:ext uri="{FF2B5EF4-FFF2-40B4-BE49-F238E27FC236}">
                  <a16:creationId xmlns:a16="http://schemas.microsoft.com/office/drawing/2014/main" id="{4D628354-C3AA-A8EE-ADA8-278520C2E780}"/>
                </a:ext>
              </a:extLst>
            </p:cNvPr>
            <p:cNvSpPr/>
            <p:nvPr/>
          </p:nvSpPr>
          <p:spPr>
            <a:xfrm>
              <a:off x="3704313" y="372722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6" name="Graphic 69">
              <a:extLst>
                <a:ext uri="{FF2B5EF4-FFF2-40B4-BE49-F238E27FC236}">
                  <a16:creationId xmlns:a16="http://schemas.microsoft.com/office/drawing/2014/main" id="{35255880-A2C8-6BC1-31D5-7AC8BD8358C3}"/>
                </a:ext>
              </a:extLst>
            </p:cNvPr>
            <p:cNvSpPr/>
            <p:nvPr/>
          </p:nvSpPr>
          <p:spPr>
            <a:xfrm>
              <a:off x="3704313" y="3942909"/>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7" name="TextBox 96">
              <a:extLst>
                <a:ext uri="{FF2B5EF4-FFF2-40B4-BE49-F238E27FC236}">
                  <a16:creationId xmlns:a16="http://schemas.microsoft.com/office/drawing/2014/main" id="{2375F659-EC90-B7BB-E702-BFB0115841BD}"/>
                </a:ext>
              </a:extLst>
            </p:cNvPr>
            <p:cNvSpPr txBox="1"/>
            <p:nvPr/>
          </p:nvSpPr>
          <p:spPr>
            <a:xfrm>
              <a:off x="3613806" y="2727128"/>
              <a:ext cx="866683" cy="646331"/>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cxnSp>
          <p:nvCxnSpPr>
            <p:cNvPr id="98" name="Straight Connector 97">
              <a:extLst>
                <a:ext uri="{FF2B5EF4-FFF2-40B4-BE49-F238E27FC236}">
                  <a16:creationId xmlns:a16="http://schemas.microsoft.com/office/drawing/2014/main" id="{D18053D1-C303-7D06-5619-A7E0CBFBC3DF}"/>
                </a:ext>
              </a:extLst>
            </p:cNvPr>
            <p:cNvCxnSpPr>
              <a:cxnSpLocks/>
            </p:cNvCxnSpPr>
            <p:nvPr/>
          </p:nvCxnSpPr>
          <p:spPr>
            <a:xfrm>
              <a:off x="3613806" y="3404132"/>
              <a:ext cx="1255626"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grpSp>
      <p:grpSp>
        <p:nvGrpSpPr>
          <p:cNvPr id="99" name="Group 98" descr="Location icon indicating &quot;you are here&quot;, after the Copilot essentials checklist and at the fork between the User Enablement and Technical Readiness paths.">
            <a:extLst>
              <a:ext uri="{FF2B5EF4-FFF2-40B4-BE49-F238E27FC236}">
                <a16:creationId xmlns:a16="http://schemas.microsoft.com/office/drawing/2014/main" id="{0BC23CD1-A2E8-F83A-41A2-7A9D03854E63}"/>
              </a:ext>
            </a:extLst>
          </p:cNvPr>
          <p:cNvGrpSpPr/>
          <p:nvPr/>
        </p:nvGrpSpPr>
        <p:grpSpPr>
          <a:xfrm>
            <a:off x="5068350" y="2728221"/>
            <a:ext cx="1374013" cy="1602457"/>
            <a:chOff x="5068350" y="2661769"/>
            <a:chExt cx="1374013" cy="1602457"/>
          </a:xfrm>
        </p:grpSpPr>
        <p:sp>
          <p:nvSpPr>
            <p:cNvPr id="100" name="Rectangle: Rounded Corners 25">
              <a:extLst>
                <a:ext uri="{FF2B5EF4-FFF2-40B4-BE49-F238E27FC236}">
                  <a16:creationId xmlns:a16="http://schemas.microsoft.com/office/drawing/2014/main" id="{00228D4F-E5C2-53F8-64BD-EC49C55739E9}"/>
                </a:ext>
              </a:extLst>
            </p:cNvPr>
            <p:cNvSpPr/>
            <p:nvPr/>
          </p:nvSpPr>
          <p:spPr>
            <a:xfrm>
              <a:off x="5068350" y="2661769"/>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101" name="Graphic 7">
              <a:extLst>
                <a:ext uri="{FF2B5EF4-FFF2-40B4-BE49-F238E27FC236}">
                  <a16:creationId xmlns:a16="http://schemas.microsoft.com/office/drawing/2014/main" id="{5F0D9D8D-A689-B868-0EE0-B86162729F55}"/>
                </a:ext>
              </a:extLst>
            </p:cNvPr>
            <p:cNvSpPr/>
            <p:nvPr/>
          </p:nvSpPr>
          <p:spPr>
            <a:xfrm>
              <a:off x="5563897" y="2926273"/>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grpSp>
        <p:nvGrpSpPr>
          <p:cNvPr id="102" name="Group 101" descr="User Enablement: Prepare organization and employees for the AI transformation journey.">
            <a:extLst>
              <a:ext uri="{FF2B5EF4-FFF2-40B4-BE49-F238E27FC236}">
                <a16:creationId xmlns:a16="http://schemas.microsoft.com/office/drawing/2014/main" id="{864BCA5E-91C2-E88F-E90C-B1039610787E}"/>
              </a:ext>
            </a:extLst>
          </p:cNvPr>
          <p:cNvGrpSpPr/>
          <p:nvPr/>
        </p:nvGrpSpPr>
        <p:grpSpPr>
          <a:xfrm>
            <a:off x="6696222" y="1550748"/>
            <a:ext cx="4383985" cy="1314317"/>
            <a:chOff x="6696222" y="1484296"/>
            <a:chExt cx="4383985" cy="1314317"/>
          </a:xfrm>
        </p:grpSpPr>
        <p:sp>
          <p:nvSpPr>
            <p:cNvPr id="103" name="Rectangle: Rounded Corners 15">
              <a:extLst>
                <a:ext uri="{FF2B5EF4-FFF2-40B4-BE49-F238E27FC236}">
                  <a16:creationId xmlns:a16="http://schemas.microsoft.com/office/drawing/2014/main" id="{88433C36-F3BC-7CBE-9407-CA6CF7ADD80D}"/>
                </a:ext>
              </a:extLst>
            </p:cNvPr>
            <p:cNvSpPr/>
            <p:nvPr/>
          </p:nvSpPr>
          <p:spPr>
            <a:xfrm>
              <a:off x="6696222" y="1642950"/>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04" name="TextBox 103">
              <a:extLst>
                <a:ext uri="{FF2B5EF4-FFF2-40B4-BE49-F238E27FC236}">
                  <a16:creationId xmlns:a16="http://schemas.microsoft.com/office/drawing/2014/main" id="{AD484BB5-7062-B612-1921-C2F72FC13C0B}"/>
                </a:ext>
              </a:extLst>
            </p:cNvPr>
            <p:cNvSpPr txBox="1"/>
            <p:nvPr/>
          </p:nvSpPr>
          <p:spPr>
            <a:xfrm>
              <a:off x="6755290" y="1711621"/>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105" name="Group 104">
              <a:extLst>
                <a:ext uri="{FF2B5EF4-FFF2-40B4-BE49-F238E27FC236}">
                  <a16:creationId xmlns:a16="http://schemas.microsoft.com/office/drawing/2014/main" id="{BB103861-45DB-F628-DBFA-0824BD6D066D}"/>
                </a:ext>
              </a:extLst>
            </p:cNvPr>
            <p:cNvGrpSpPr/>
            <p:nvPr/>
          </p:nvGrpSpPr>
          <p:grpSpPr>
            <a:xfrm>
              <a:off x="10255431" y="1484296"/>
              <a:ext cx="460064" cy="460064"/>
              <a:chOff x="9329369" y="1297527"/>
              <a:chExt cx="556677" cy="556677"/>
            </a:xfrm>
          </p:grpSpPr>
          <p:sp>
            <p:nvSpPr>
              <p:cNvPr id="107" name="Oval 106">
                <a:extLst>
                  <a:ext uri="{FF2B5EF4-FFF2-40B4-BE49-F238E27FC236}">
                    <a16:creationId xmlns:a16="http://schemas.microsoft.com/office/drawing/2014/main" id="{3177A217-F156-307D-C43B-625919971A2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08" name="Picture 107">
                <a:extLst>
                  <a:ext uri="{FF2B5EF4-FFF2-40B4-BE49-F238E27FC236}">
                    <a16:creationId xmlns:a16="http://schemas.microsoft.com/office/drawing/2014/main" id="{76D34B35-A8CF-4F06-EA9B-46D5894E4EDA}"/>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06" name="TextBox 105">
              <a:extLst>
                <a:ext uri="{FF2B5EF4-FFF2-40B4-BE49-F238E27FC236}">
                  <a16:creationId xmlns:a16="http://schemas.microsoft.com/office/drawing/2014/main" id="{7E22578D-3986-69AC-EC72-016BBFD007F0}"/>
                </a:ext>
              </a:extLst>
            </p:cNvPr>
            <p:cNvSpPr txBox="1"/>
            <p:nvPr/>
          </p:nvSpPr>
          <p:spPr>
            <a:xfrm>
              <a:off x="6752299" y="2120499"/>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user enablement 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grpSp>
      <p:cxnSp>
        <p:nvCxnSpPr>
          <p:cNvPr id="110" name="Straight Connector 109">
            <a:extLst>
              <a:ext uri="{FF2B5EF4-FFF2-40B4-BE49-F238E27FC236}">
                <a16:creationId xmlns:a16="http://schemas.microsoft.com/office/drawing/2014/main" id="{5D2C1C5B-3AF7-C4E9-E05F-9E8C08E1EE59}"/>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111" name="Rectangle: Rounded Corners 15">
            <a:extLst>
              <a:ext uri="{FF2B5EF4-FFF2-40B4-BE49-F238E27FC236}">
                <a16:creationId xmlns:a16="http://schemas.microsoft.com/office/drawing/2014/main" id="{380275E8-CCB8-719B-8B98-94BE9138EC60}"/>
              </a:ext>
              <a:ext uri="{C183D7F6-B498-43B3-948B-1728B52AA6E4}">
                <adec:decorative xmlns:adec="http://schemas.microsoft.com/office/drawing/2017/decorative" val="0"/>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122" name="TextBox 121">
            <a:extLst>
              <a:ext uri="{FF2B5EF4-FFF2-40B4-BE49-F238E27FC236}">
                <a16:creationId xmlns:a16="http://schemas.microsoft.com/office/drawing/2014/main" id="{1CB092FD-9524-72C8-2424-40F4C99EE5CA}"/>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grpSp>
        <p:nvGrpSpPr>
          <p:cNvPr id="112" name="Group 111" descr="Technical Readiness:">
            <a:extLst>
              <a:ext uri="{FF2B5EF4-FFF2-40B4-BE49-F238E27FC236}">
                <a16:creationId xmlns:a16="http://schemas.microsoft.com/office/drawing/2014/main" id="{918974A9-DD19-DA8D-A149-56B2B4239615}"/>
              </a:ext>
            </a:extLst>
          </p:cNvPr>
          <p:cNvGrpSpPr/>
          <p:nvPr/>
        </p:nvGrpSpPr>
        <p:grpSpPr>
          <a:xfrm>
            <a:off x="6696221" y="4049654"/>
            <a:ext cx="4596215" cy="1314317"/>
            <a:chOff x="6696221" y="3983202"/>
            <a:chExt cx="4596215" cy="1314317"/>
          </a:xfrm>
        </p:grpSpPr>
        <p:sp>
          <p:nvSpPr>
            <p:cNvPr id="113" name="Rectangle: Rounded Corners 15">
              <a:extLst>
                <a:ext uri="{FF2B5EF4-FFF2-40B4-BE49-F238E27FC236}">
                  <a16:creationId xmlns:a16="http://schemas.microsoft.com/office/drawing/2014/main" id="{F8CC6432-DE83-D98F-6E7F-844A16EDFC64}"/>
                </a:ext>
              </a:extLst>
            </p:cNvPr>
            <p:cNvSpPr/>
            <p:nvPr/>
          </p:nvSpPr>
          <p:spPr>
            <a:xfrm>
              <a:off x="6696221" y="4141856"/>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114" name="TextBox 113">
              <a:extLst>
                <a:ext uri="{FF2B5EF4-FFF2-40B4-BE49-F238E27FC236}">
                  <a16:creationId xmlns:a16="http://schemas.microsoft.com/office/drawing/2014/main" id="{5AFB5757-F48D-119C-9892-2AFDBCF1D704}"/>
                </a:ext>
              </a:extLst>
            </p:cNvPr>
            <p:cNvSpPr txBox="1"/>
            <p:nvPr/>
          </p:nvSpPr>
          <p:spPr>
            <a:xfrm>
              <a:off x="6754584" y="4253789"/>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115" name="Group 114">
              <a:extLst>
                <a:ext uri="{FF2B5EF4-FFF2-40B4-BE49-F238E27FC236}">
                  <a16:creationId xmlns:a16="http://schemas.microsoft.com/office/drawing/2014/main" id="{21937C60-2F5B-A4F8-B5D1-FE5E59304CDB}"/>
                </a:ext>
              </a:extLst>
            </p:cNvPr>
            <p:cNvGrpSpPr/>
            <p:nvPr/>
          </p:nvGrpSpPr>
          <p:grpSpPr>
            <a:xfrm>
              <a:off x="10255431" y="3983202"/>
              <a:ext cx="460064" cy="460064"/>
              <a:chOff x="9329369" y="1297527"/>
              <a:chExt cx="556677" cy="556677"/>
            </a:xfrm>
          </p:grpSpPr>
          <p:sp>
            <p:nvSpPr>
              <p:cNvPr id="117" name="Oval 116">
                <a:extLst>
                  <a:ext uri="{FF2B5EF4-FFF2-40B4-BE49-F238E27FC236}">
                    <a16:creationId xmlns:a16="http://schemas.microsoft.com/office/drawing/2014/main" id="{063B14F3-42F7-C2CB-16C5-FA13BB2EE1ED}"/>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118" name="Picture 117">
                <a:extLst>
                  <a:ext uri="{FF2B5EF4-FFF2-40B4-BE49-F238E27FC236}">
                    <a16:creationId xmlns:a16="http://schemas.microsoft.com/office/drawing/2014/main" id="{1DC7E57C-F970-FE48-9332-139B82FCA85E}"/>
                  </a:ext>
                </a:extLst>
              </p:cNvPr>
              <p:cNvPicPr>
                <a:picLocks/>
              </p:cNvPicPr>
              <p:nvPr/>
            </p:nvPicPr>
            <p:blipFill>
              <a:blip r:embed="rId4" cstate="screen">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116" name="TextBox 115">
              <a:extLst>
                <a:ext uri="{FF2B5EF4-FFF2-40B4-BE49-F238E27FC236}">
                  <a16:creationId xmlns:a16="http://schemas.microsoft.com/office/drawing/2014/main" id="{A84EBEE8-EBC5-3451-E8F8-1DB79F4C6338}"/>
                </a:ext>
              </a:extLst>
            </p:cNvPr>
            <p:cNvSpPr txBox="1"/>
            <p:nvPr/>
          </p:nvSpPr>
          <p:spPr>
            <a:xfrm>
              <a:off x="6751593" y="4632407"/>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grpSp>
        <p:nvGrpSpPr>
          <p:cNvPr id="119" name="Group 118" descr="Straight arrow indicating that the leadership journey is a third and separate path.">
            <a:extLst>
              <a:ext uri="{FF2B5EF4-FFF2-40B4-BE49-F238E27FC236}">
                <a16:creationId xmlns:a16="http://schemas.microsoft.com/office/drawing/2014/main" id="{9071ED45-46EE-4F48-EA14-90C4D8C48994}"/>
              </a:ext>
            </a:extLst>
          </p:cNvPr>
          <p:cNvGrpSpPr/>
          <p:nvPr/>
        </p:nvGrpSpPr>
        <p:grpSpPr>
          <a:xfrm>
            <a:off x="915900" y="5478779"/>
            <a:ext cx="10360200" cy="519351"/>
            <a:chOff x="915900" y="5478779"/>
            <a:chExt cx="10360200" cy="519351"/>
          </a:xfrm>
        </p:grpSpPr>
        <p:cxnSp>
          <p:nvCxnSpPr>
            <p:cNvPr id="120" name="Straight Arrow Connector 119">
              <a:extLst>
                <a:ext uri="{FF2B5EF4-FFF2-40B4-BE49-F238E27FC236}">
                  <a16:creationId xmlns:a16="http://schemas.microsoft.com/office/drawing/2014/main" id="{6F9953EC-DFA9-FC20-41BC-A464C97E3A4D}"/>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121" name="Rounded Rectangle 120">
              <a:extLst>
                <a:ext uri="{FF2B5EF4-FFF2-40B4-BE49-F238E27FC236}">
                  <a16:creationId xmlns:a16="http://schemas.microsoft.com/office/drawing/2014/main" id="{A2D50B08-0D4A-FA9C-4DB4-D648087B01BB}"/>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wipe(left)">
                                      <p:cBhvr>
                                        <p:cTn id="7" dur="700"/>
                                        <p:tgtEl>
                                          <p:spTgt spid="86"/>
                                        </p:tgtEl>
                                      </p:cBhvr>
                                    </p:animEffect>
                                  </p:childTnLst>
                                </p:cTn>
                              </p:par>
                              <p:par>
                                <p:cTn id="8" presetID="10" presetClass="entr" presetSubtype="0" fill="hold" nodeType="withEffect">
                                  <p:stCondLst>
                                    <p:cond delay="50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par>
                                <p:cTn id="11" presetID="42" presetClass="path" presetSubtype="0" decel="50000" fill="hold" nodeType="withEffect">
                                  <p:stCondLst>
                                    <p:cond delay="500"/>
                                  </p:stCondLst>
                                  <p:childTnLst>
                                    <p:animMotion origin="layout" path="M -0.01744 0.00093 L 0.00092 0.00093 " pathEditMode="relative" rAng="0" ptsTypes="AA">
                                      <p:cBhvr>
                                        <p:cTn id="12" dur="500" fill="hold"/>
                                        <p:tgtEl>
                                          <p:spTgt spid="91"/>
                                        </p:tgtEl>
                                        <p:attrNameLst>
                                          <p:attrName>ppt_x</p:attrName>
                                          <p:attrName>ppt_y</p:attrName>
                                        </p:attrNameLst>
                                      </p:cBhvr>
                                      <p:rCtr x="911" y="0"/>
                                    </p:animMotion>
                                  </p:childTnLst>
                                </p:cTn>
                              </p:par>
                              <p:par>
                                <p:cTn id="13" presetID="10" presetClass="entr" presetSubtype="0" fill="hold" nodeType="withEffect">
                                  <p:stCondLst>
                                    <p:cond delay="800"/>
                                  </p:stCondLst>
                                  <p:childTnLst>
                                    <p:set>
                                      <p:cBhvr>
                                        <p:cTn id="14" dur="1" fill="hold">
                                          <p:stCondLst>
                                            <p:cond delay="0"/>
                                          </p:stCondLst>
                                        </p:cTn>
                                        <p:tgtEl>
                                          <p:spTgt spid="99"/>
                                        </p:tgtEl>
                                        <p:attrNameLst>
                                          <p:attrName>style.visibility</p:attrName>
                                        </p:attrNameLst>
                                      </p:cBhvr>
                                      <p:to>
                                        <p:strVal val="visible"/>
                                      </p:to>
                                    </p:set>
                                    <p:animEffect transition="in" filter="fade">
                                      <p:cBhvr>
                                        <p:cTn id="15" dur="500"/>
                                        <p:tgtEl>
                                          <p:spTgt spid="99"/>
                                        </p:tgtEl>
                                      </p:cBhvr>
                                    </p:animEffect>
                                  </p:childTnLst>
                                </p:cTn>
                              </p:par>
                              <p:par>
                                <p:cTn id="16" presetID="6" presetClass="emph" presetSubtype="0" accel="50000" autoRev="1" fill="hold" nodeType="withEffect">
                                  <p:stCondLst>
                                    <p:cond delay="500"/>
                                  </p:stCondLst>
                                  <p:childTnLst>
                                    <p:animScale>
                                      <p:cBhvr>
                                        <p:cTn id="17" dur="300" fill="hold"/>
                                        <p:tgtEl>
                                          <p:spTgt spid="99"/>
                                        </p:tgtEl>
                                      </p:cBhvr>
                                      <p:by x="85000" y="85000"/>
                                    </p:animScale>
                                  </p:childTnLst>
                                </p:cTn>
                              </p:par>
                              <p:par>
                                <p:cTn id="18" presetID="10" presetClass="entr" presetSubtype="0" fill="hold" nodeType="withEffect">
                                  <p:stCondLst>
                                    <p:cond delay="1000"/>
                                  </p:stCondLst>
                                  <p:childTnLst>
                                    <p:set>
                                      <p:cBhvr>
                                        <p:cTn id="19" dur="1" fill="hold">
                                          <p:stCondLst>
                                            <p:cond delay="0"/>
                                          </p:stCondLst>
                                        </p:cTn>
                                        <p:tgtEl>
                                          <p:spTgt spid="102"/>
                                        </p:tgtEl>
                                        <p:attrNameLst>
                                          <p:attrName>style.visibility</p:attrName>
                                        </p:attrNameLst>
                                      </p:cBhvr>
                                      <p:to>
                                        <p:strVal val="visible"/>
                                      </p:to>
                                    </p:set>
                                    <p:animEffect transition="in" filter="fade">
                                      <p:cBhvr>
                                        <p:cTn id="20" dur="500"/>
                                        <p:tgtEl>
                                          <p:spTgt spid="102"/>
                                        </p:tgtEl>
                                      </p:cBhvr>
                                    </p:animEffect>
                                  </p:childTnLst>
                                </p:cTn>
                              </p:par>
                              <p:par>
                                <p:cTn id="21" presetID="42" presetClass="path" presetSubtype="0" decel="100000" fill="hold" nodeType="withEffect">
                                  <p:stCondLst>
                                    <p:cond delay="1000"/>
                                  </p:stCondLst>
                                  <p:childTnLst>
                                    <p:animMotion origin="layout" path="M 3.54167E-6 -7.40741E-7 L 3.54167E-6 0.03542 " pathEditMode="relative" rAng="0" ptsTypes="AA">
                                      <p:cBhvr>
                                        <p:cTn id="22" dur="700" spd="-100000" fill="hold"/>
                                        <p:tgtEl>
                                          <p:spTgt spid="102"/>
                                        </p:tgtEl>
                                        <p:attrNameLst>
                                          <p:attrName>ppt_x</p:attrName>
                                          <p:attrName>ppt_y</p:attrName>
                                        </p:attrNameLst>
                                      </p:cBhvr>
                                      <p:rCtr x="0" y="1759"/>
                                    </p:animMotion>
                                  </p:childTnLst>
                                </p:cTn>
                              </p:par>
                              <p:par>
                                <p:cTn id="23" presetID="10" presetClass="entr" presetSubtype="0" fill="hold" nodeType="withEffect">
                                  <p:stCondLst>
                                    <p:cond delay="100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500"/>
                                        <p:tgtEl>
                                          <p:spTgt spid="112"/>
                                        </p:tgtEl>
                                      </p:cBhvr>
                                    </p:animEffect>
                                  </p:childTnLst>
                                </p:cTn>
                              </p:par>
                              <p:par>
                                <p:cTn id="26" presetID="42" presetClass="path" presetSubtype="0" decel="100000" fill="hold" nodeType="withEffect">
                                  <p:stCondLst>
                                    <p:cond delay="1000"/>
                                  </p:stCondLst>
                                  <p:childTnLst>
                                    <p:animMotion origin="layout" path="M -2.08333E-7 -2.59259E-6 L -2.08333E-7 -0.03287 " pathEditMode="relative" rAng="0" ptsTypes="AA">
                                      <p:cBhvr>
                                        <p:cTn id="27" dur="700" spd="-100000" fill="hold"/>
                                        <p:tgtEl>
                                          <p:spTgt spid="112"/>
                                        </p:tgtEl>
                                        <p:attrNameLst>
                                          <p:attrName>ppt_x</p:attrName>
                                          <p:attrName>ppt_y</p:attrName>
                                        </p:attrNameLst>
                                      </p:cBhvr>
                                      <p:rCtr x="0" y="-1644"/>
                                    </p:animMotion>
                                  </p:childTnLst>
                                </p:cTn>
                              </p:par>
                              <p:par>
                                <p:cTn id="28" presetID="10" presetClass="entr" presetSubtype="0" fill="hold" grpId="0" nodeType="withEffect">
                                  <p:stCondLst>
                                    <p:cond delay="500"/>
                                  </p:stCondLst>
                                  <p:childTnLst>
                                    <p:set>
                                      <p:cBhvr>
                                        <p:cTn id="29" dur="1" fill="hold">
                                          <p:stCondLst>
                                            <p:cond delay="0"/>
                                          </p:stCondLst>
                                        </p:cTn>
                                        <p:tgtEl>
                                          <p:spTgt spid="122"/>
                                        </p:tgtEl>
                                        <p:attrNameLst>
                                          <p:attrName>style.visibility</p:attrName>
                                        </p:attrNameLst>
                                      </p:cBhvr>
                                      <p:to>
                                        <p:strVal val="visible"/>
                                      </p:to>
                                    </p:set>
                                    <p:animEffect transition="in" filter="fade">
                                      <p:cBhvr>
                                        <p:cTn id="30" dur="500"/>
                                        <p:tgtEl>
                                          <p:spTgt spid="122"/>
                                        </p:tgtEl>
                                      </p:cBhvr>
                                    </p:animEffect>
                                  </p:childTnLst>
                                </p:cTn>
                              </p:par>
                              <p:par>
                                <p:cTn id="31" presetID="42" presetClass="path" presetSubtype="0" decel="100000" fill="hold" grpId="1" nodeType="withEffect">
                                  <p:stCondLst>
                                    <p:cond delay="500"/>
                                  </p:stCondLst>
                                  <p:childTnLst>
                                    <p:animMotion origin="layout" path="M -3.54167E-6 2.96296E-6 L -0.01966 -0.0007 " pathEditMode="relative" rAng="0" ptsTypes="AA">
                                      <p:cBhvr>
                                        <p:cTn id="32" dur="700" spd="-100000" fill="hold"/>
                                        <p:tgtEl>
                                          <p:spTgt spid="122"/>
                                        </p:tgtEl>
                                        <p:attrNameLst>
                                          <p:attrName>ppt_x</p:attrName>
                                          <p:attrName>ppt_y</p:attrName>
                                        </p:attrNameLst>
                                      </p:cBhvr>
                                      <p:rCtr x="-990" y="-46"/>
                                    </p:animMotion>
                                  </p:childTnLst>
                                </p:cTn>
                              </p:par>
                            </p:childTnLst>
                          </p:cTn>
                        </p:par>
                        <p:par>
                          <p:cTn id="33" fill="hold">
                            <p:stCondLst>
                              <p:cond delay="1700"/>
                            </p:stCondLst>
                            <p:childTnLst>
                              <p:par>
                                <p:cTn id="34" presetID="10" presetClass="entr" presetSubtype="0" fill="hold" nodeType="afterEffect">
                                  <p:stCondLst>
                                    <p:cond delay="0"/>
                                  </p:stCondLst>
                                  <p:childTnLst>
                                    <p:set>
                                      <p:cBhvr>
                                        <p:cTn id="35" dur="1" fill="hold">
                                          <p:stCondLst>
                                            <p:cond delay="0"/>
                                          </p:stCondLst>
                                        </p:cTn>
                                        <p:tgtEl>
                                          <p:spTgt spid="119"/>
                                        </p:tgtEl>
                                        <p:attrNameLst>
                                          <p:attrName>style.visibility</p:attrName>
                                        </p:attrNameLst>
                                      </p:cBhvr>
                                      <p:to>
                                        <p:strVal val="visible"/>
                                      </p:to>
                                    </p:set>
                                    <p:animEffect transition="in" filter="fade">
                                      <p:cBhvr>
                                        <p:cTn id="3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22"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6B59D-485E-2BCA-A068-B2C6BCE8631D}"/>
              </a:ext>
            </a:extLst>
          </p:cNvPr>
          <p:cNvSpPr>
            <a:spLocks noGrp="1"/>
          </p:cNvSpPr>
          <p:nvPr>
            <p:ph type="title"/>
          </p:nvPr>
        </p:nvSpPr>
        <p:spPr>
          <a:xfrm>
            <a:off x="588261" y="585216"/>
            <a:ext cx="11011601" cy="861774"/>
          </a:xfrm>
        </p:spPr>
        <p:txBody>
          <a:bodyPr/>
          <a:lstStyle/>
          <a:p>
            <a:r>
              <a:rPr lang="en-US"/>
              <a:t>Management tools for Microsoft 365 Apps</a:t>
            </a:r>
            <a:br>
              <a:rPr lang="en-US"/>
            </a:br>
            <a:r>
              <a:rPr lang="en-US" sz="2000"/>
              <a:t>Planning your update management strategy</a:t>
            </a:r>
          </a:p>
        </p:txBody>
      </p:sp>
      <p:sp>
        <p:nvSpPr>
          <p:cNvPr id="4" name="TextBox 3">
            <a:extLst>
              <a:ext uri="{FF2B5EF4-FFF2-40B4-BE49-F238E27FC236}">
                <a16:creationId xmlns:a16="http://schemas.microsoft.com/office/drawing/2014/main" id="{EEA0AC05-7B1F-9686-BE80-5E46351BFEF9}"/>
              </a:ext>
            </a:extLst>
          </p:cNvPr>
          <p:cNvSpPr txBox="1"/>
          <p:nvPr/>
        </p:nvSpPr>
        <p:spPr>
          <a:xfrm>
            <a:off x="588261" y="1632834"/>
            <a:ext cx="10420562" cy="687111"/>
          </a:xfrm>
          <a:prstGeom prst="rect">
            <a:avLst/>
          </a:prstGeom>
          <a:noFill/>
        </p:spPr>
        <p:txBody>
          <a:bodyPr wrap="square" rtlCol="0">
            <a:spAutoFit/>
          </a:bodyPr>
          <a:lstStyle/>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There are multiple tools available for managing Microsoft 365 Apps</a:t>
            </a:r>
          </a:p>
          <a:p>
            <a:pPr marL="285750" marR="0" lvl="0" indent="-285750" algn="l" defTabSz="9143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Microsoft recommends </a:t>
            </a:r>
            <a:r>
              <a:rPr kumimoji="0" lang="en-US" sz="1600" b="0" i="0" u="none" strike="noStrike" kern="1200" cap="none" spc="0" normalizeH="0" baseline="0" noProof="0">
                <a:ln>
                  <a:noFill/>
                </a:ln>
                <a:solidFill>
                  <a:srgbClr val="000000"/>
                </a:solidFill>
                <a:effectLst/>
                <a:uLnTx/>
                <a:uFillTx/>
                <a:latin typeface="Segoe UI Semibold"/>
                <a:ea typeface="+mn-ea"/>
                <a:cs typeface="+mn-cs"/>
                <a:hlinkClick r:id="rId3"/>
              </a:rPr>
              <a:t>Cloud Update</a:t>
            </a:r>
            <a:r>
              <a:rPr kumimoji="0" lang="en-US" sz="1600" b="0" i="0" u="none" strike="noStrike" kern="1200" cap="none" spc="0" normalizeH="0" baseline="0" noProof="0">
                <a:ln>
                  <a:noFill/>
                </a:ln>
                <a:solidFill>
                  <a:srgbClr val="000000"/>
                </a:solidFill>
                <a:effectLst/>
                <a:uLnTx/>
                <a:uFillTx/>
                <a:latin typeface="Segoe UI Semibold"/>
                <a:ea typeface="+mn-ea"/>
                <a:cs typeface="+mn-cs"/>
              </a:rPr>
              <a:t> for managing Microsoft 365 Apps across your organization</a:t>
            </a:r>
          </a:p>
        </p:txBody>
      </p:sp>
      <p:graphicFrame>
        <p:nvGraphicFramePr>
          <p:cNvPr id="3" name="Table 2">
            <a:extLst>
              <a:ext uri="{FF2B5EF4-FFF2-40B4-BE49-F238E27FC236}">
                <a16:creationId xmlns:a16="http://schemas.microsoft.com/office/drawing/2014/main" id="{AEEEA2C7-425B-5E14-485A-A8CC1BEB441E}"/>
              </a:ext>
            </a:extLst>
          </p:cNvPr>
          <p:cNvGraphicFramePr>
            <a:graphicFrameLocks noGrp="1"/>
          </p:cNvGraphicFramePr>
          <p:nvPr/>
        </p:nvGraphicFramePr>
        <p:xfrm>
          <a:off x="588261" y="2534234"/>
          <a:ext cx="11011602" cy="1838960"/>
        </p:xfrm>
        <a:graphic>
          <a:graphicData uri="http://schemas.openxmlformats.org/drawingml/2006/table">
            <a:tbl>
              <a:tblPr firstRow="1" bandRow="1">
                <a:tableStyleId>{5C22544A-7EE6-4342-B048-85BDC9FD1C3A}</a:tableStyleId>
              </a:tblPr>
              <a:tblGrid>
                <a:gridCol w="2318232">
                  <a:extLst>
                    <a:ext uri="{9D8B030D-6E8A-4147-A177-3AD203B41FA5}">
                      <a16:colId xmlns:a16="http://schemas.microsoft.com/office/drawing/2014/main" val="2945523536"/>
                    </a:ext>
                  </a:extLst>
                </a:gridCol>
                <a:gridCol w="1738674">
                  <a:extLst>
                    <a:ext uri="{9D8B030D-6E8A-4147-A177-3AD203B41FA5}">
                      <a16:colId xmlns:a16="http://schemas.microsoft.com/office/drawing/2014/main" val="1116924590"/>
                    </a:ext>
                  </a:extLst>
                </a:gridCol>
                <a:gridCol w="1738674">
                  <a:extLst>
                    <a:ext uri="{9D8B030D-6E8A-4147-A177-3AD203B41FA5}">
                      <a16:colId xmlns:a16="http://schemas.microsoft.com/office/drawing/2014/main" val="873338005"/>
                    </a:ext>
                  </a:extLst>
                </a:gridCol>
                <a:gridCol w="1738674">
                  <a:extLst>
                    <a:ext uri="{9D8B030D-6E8A-4147-A177-3AD203B41FA5}">
                      <a16:colId xmlns:a16="http://schemas.microsoft.com/office/drawing/2014/main" val="244412487"/>
                    </a:ext>
                  </a:extLst>
                </a:gridCol>
                <a:gridCol w="1738674">
                  <a:extLst>
                    <a:ext uri="{9D8B030D-6E8A-4147-A177-3AD203B41FA5}">
                      <a16:colId xmlns:a16="http://schemas.microsoft.com/office/drawing/2014/main" val="4210992618"/>
                    </a:ext>
                  </a:extLst>
                </a:gridCol>
                <a:gridCol w="1738674">
                  <a:extLst>
                    <a:ext uri="{9D8B030D-6E8A-4147-A177-3AD203B41FA5}">
                      <a16:colId xmlns:a16="http://schemas.microsoft.com/office/drawing/2014/main" val="3552897139"/>
                    </a:ext>
                  </a:extLst>
                </a:gridCol>
              </a:tblGrid>
              <a:tr h="370840">
                <a:tc>
                  <a:txBody>
                    <a:bodyPr/>
                    <a:lstStyle/>
                    <a:p>
                      <a:r>
                        <a:rPr lang="en-US" sz="1600" b="0">
                          <a:gradFill>
                            <a:gsLst>
                              <a:gs pos="0">
                                <a:srgbClr val="0078D4"/>
                              </a:gs>
                              <a:gs pos="100000">
                                <a:srgbClr val="0078D4"/>
                              </a:gs>
                            </a:gsLst>
                            <a:lin ang="5400000" scaled="1"/>
                          </a:gradFill>
                          <a:latin typeface="+mj-lt"/>
                        </a:rPr>
                        <a:t>Planning</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Group Policy</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Microsoft Intune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Windows Autopatch</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Configuration Manager</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gradFill>
                            <a:gsLst>
                              <a:gs pos="0">
                                <a:srgbClr val="0078D4"/>
                              </a:gs>
                              <a:gs pos="100000">
                                <a:srgbClr val="0078D4"/>
                              </a:gs>
                            </a:gsLst>
                            <a:lin ang="5400000" scaled="1"/>
                          </a:gradFill>
                          <a:latin typeface="+mj-lt"/>
                        </a:rPr>
                        <a:t>Cloud Update</a:t>
                      </a:r>
                    </a:p>
                  </a:txBody>
                  <a:tcPr anchor="ctr">
                    <a:lnL w="12700" cmpd="sng">
                      <a:noFill/>
                    </a:lnL>
                    <a:lnR w="12700" cmpd="sng">
                      <a:noFill/>
                    </a:lnR>
                    <a:lnT w="12700" cmpd="sng">
                      <a:noFill/>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597373"/>
                  </a:ext>
                </a:extLst>
              </a:tr>
              <a:tr h="370840">
                <a:tc>
                  <a:txBody>
                    <a:bodyPr/>
                    <a:lstStyle/>
                    <a:p>
                      <a:r>
                        <a:rPr lang="en-US" sz="1400">
                          <a:solidFill>
                            <a:schemeClr val="tx1"/>
                          </a:solidFill>
                        </a:rPr>
                        <a:t>TCO</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Medium</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High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Low</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54594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1"/>
                          </a:solidFill>
                        </a:rPr>
                        <a:t>Enterprise controls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Lightweight</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chemeClr val="tx1"/>
                          </a:solidFill>
                        </a:rPr>
                        <a:t>Extensive</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a:solidFill>
                            <a:schemeClr val="tx1"/>
                          </a:solidFill>
                        </a:rPr>
                        <a:t>Enterprise Ready</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ap="flat" cmpd="sng" algn="ctr">
                      <a:solidFill>
                        <a:srgbClr val="D9D9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6163908"/>
                  </a:ext>
                </a:extLst>
              </a:tr>
              <a:tr h="370840">
                <a:tc>
                  <a:txBody>
                    <a:bodyPr/>
                    <a:lstStyle/>
                    <a:p>
                      <a:r>
                        <a:rPr lang="en-US" sz="1400">
                          <a:solidFill>
                            <a:schemeClr val="tx1"/>
                          </a:solidFill>
                        </a:rPr>
                        <a:t>Supported enclaves</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a:solidFill>
                            <a:schemeClr val="tx1"/>
                          </a:solidFill>
                        </a:rPr>
                        <a:t>Commercial, GCC, GCC-H, DoD, AG</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400" b="0" dirty="0">
                          <a:solidFill>
                            <a:schemeClr val="tx1"/>
                          </a:solidFill>
                        </a:rPr>
                        <a:t>Commercial</a:t>
                      </a:r>
                    </a:p>
                  </a:txBody>
                  <a:tcPr anchor="ctr">
                    <a:lnL w="12700" cmpd="sng">
                      <a:noFill/>
                    </a:lnL>
                    <a:lnR w="12700" cmpd="sng">
                      <a:noFill/>
                    </a:lnR>
                    <a:lnT w="12700" cap="flat" cmpd="sng" algn="ctr">
                      <a:solidFill>
                        <a:srgbClr val="D9D9D6"/>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1523444"/>
                  </a:ext>
                </a:extLst>
              </a:tr>
            </a:tbl>
          </a:graphicData>
        </a:graphic>
      </p:graphicFrame>
      <p:sp>
        <p:nvSpPr>
          <p:cNvPr id="31" name="Rounded Rectangle 30">
            <a:extLst>
              <a:ext uri="{FF2B5EF4-FFF2-40B4-BE49-F238E27FC236}">
                <a16:creationId xmlns:a16="http://schemas.microsoft.com/office/drawing/2014/main" id="{53205C57-0385-5D0F-14A9-72720F8E34D0}"/>
              </a:ext>
              <a:ext uri="{C183D7F6-B498-43B3-948B-1728B52AA6E4}">
                <adec:decorative xmlns:adec="http://schemas.microsoft.com/office/drawing/2017/decorative" val="1"/>
              </a:ext>
            </a:extLst>
          </p:cNvPr>
          <p:cNvSpPr/>
          <p:nvPr/>
        </p:nvSpPr>
        <p:spPr bwMode="auto">
          <a:xfrm>
            <a:off x="9846365" y="2517579"/>
            <a:ext cx="1753496" cy="1878868"/>
          </a:xfrm>
          <a:prstGeom prst="roundRect">
            <a:avLst>
              <a:gd name="adj" fmla="val 8623"/>
            </a:avLst>
          </a:prstGeom>
          <a:solidFill>
            <a:srgbClr val="8DC8E8">
              <a:alpha val="41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Rounded Rectangle 29">
            <a:extLst>
              <a:ext uri="{FF2B5EF4-FFF2-40B4-BE49-F238E27FC236}">
                <a16:creationId xmlns:a16="http://schemas.microsoft.com/office/drawing/2014/main" id="{E7E8286A-710D-8658-C48A-366012B2B716}"/>
              </a:ext>
              <a:ext uri="{C183D7F6-B498-43B3-948B-1728B52AA6E4}">
                <adec:decorative xmlns:adec="http://schemas.microsoft.com/office/drawing/2017/decorative" val="1"/>
              </a:ext>
            </a:extLst>
          </p:cNvPr>
          <p:cNvSpPr/>
          <p:nvPr/>
        </p:nvSpPr>
        <p:spPr bwMode="auto">
          <a:xfrm>
            <a:off x="588259" y="2517579"/>
            <a:ext cx="11011602" cy="1878868"/>
          </a:xfrm>
          <a:prstGeom prst="roundRect">
            <a:avLst>
              <a:gd name="adj" fmla="val 9613"/>
            </a:avLst>
          </a:prstGeom>
          <a:noFill/>
          <a:ln w="15875">
            <a:solidFill>
              <a:srgbClr val="B1B3B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TextBox 28">
            <a:extLst>
              <a:ext uri="{FF2B5EF4-FFF2-40B4-BE49-F238E27FC236}">
                <a16:creationId xmlns:a16="http://schemas.microsoft.com/office/drawing/2014/main" id="{C8540F30-77C3-EF4D-DE6B-DE443CFA97FE}"/>
              </a:ext>
            </a:extLst>
          </p:cNvPr>
          <p:cNvSpPr txBox="1"/>
          <p:nvPr/>
        </p:nvSpPr>
        <p:spPr>
          <a:xfrm>
            <a:off x="588261" y="4706894"/>
            <a:ext cx="3237410" cy="1554480"/>
          </a:xfrm>
          <a:prstGeom prst="roundRect">
            <a:avLst>
              <a:gd name="adj" fmla="val 10699"/>
            </a:avLst>
          </a:prstGeom>
          <a:solidFill>
            <a:srgbClr val="0078D4"/>
          </a:solidFill>
          <a:ln>
            <a:no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chorCtr="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The benefits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0">
                      <a:srgbClr val="FFFFFF"/>
                    </a:gs>
                    <a:gs pos="100000">
                      <a:srgbClr val="FFFFFF"/>
                    </a:gs>
                  </a:gsLst>
                  <a:lin ang="5400000" scaled="1"/>
                </a:gradFill>
                <a:effectLst/>
                <a:uLnTx/>
                <a:uFillTx/>
                <a:latin typeface="Segoe UI Semibold"/>
                <a:ea typeface="+mn-ea"/>
                <a:cs typeface="+mn-cs"/>
              </a:rPr>
              <a:t>of Cloud Update</a:t>
            </a:r>
          </a:p>
        </p:txBody>
      </p:sp>
      <p:sp>
        <p:nvSpPr>
          <p:cNvPr id="16" name="TextBox 15">
            <a:extLst>
              <a:ext uri="{FF2B5EF4-FFF2-40B4-BE49-F238E27FC236}">
                <a16:creationId xmlns:a16="http://schemas.microsoft.com/office/drawing/2014/main" id="{73A70294-86CF-149A-F6B8-FA03D4AB00C3}"/>
              </a:ext>
            </a:extLst>
          </p:cNvPr>
          <p:cNvSpPr txBox="1"/>
          <p:nvPr/>
        </p:nvSpPr>
        <p:spPr>
          <a:xfrm>
            <a:off x="4472355" y="4647334"/>
            <a:ext cx="1595438"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27% more</a:t>
            </a:r>
          </a:p>
        </p:txBody>
      </p:sp>
      <p:sp>
        <p:nvSpPr>
          <p:cNvPr id="14" name="TextBox 13">
            <a:extLst>
              <a:ext uri="{FF2B5EF4-FFF2-40B4-BE49-F238E27FC236}">
                <a16:creationId xmlns:a16="http://schemas.microsoft.com/office/drawing/2014/main" id="{DF7D9BA0-BE82-FCDD-46F7-E2FCC8E299DB}"/>
              </a:ext>
            </a:extLst>
          </p:cNvPr>
          <p:cNvSpPr txBox="1"/>
          <p:nvPr/>
        </p:nvSpPr>
        <p:spPr>
          <a:xfrm>
            <a:off x="4397872" y="5875442"/>
            <a:ext cx="17444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apps updated at the end of the month</a:t>
            </a:r>
          </a:p>
        </p:txBody>
      </p:sp>
      <p:sp>
        <p:nvSpPr>
          <p:cNvPr id="13" name="TextBox 12">
            <a:extLst>
              <a:ext uri="{FF2B5EF4-FFF2-40B4-BE49-F238E27FC236}">
                <a16:creationId xmlns:a16="http://schemas.microsoft.com/office/drawing/2014/main" id="{7B984164-F4C8-1C0D-07AA-5D891E11BB40}"/>
              </a:ext>
            </a:extLst>
          </p:cNvPr>
          <p:cNvSpPr txBox="1"/>
          <p:nvPr/>
        </p:nvSpPr>
        <p:spPr>
          <a:xfrm>
            <a:off x="6871737" y="4647335"/>
            <a:ext cx="1577975" cy="276999"/>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Less than 1%</a:t>
            </a:r>
          </a:p>
        </p:txBody>
      </p:sp>
      <p:sp>
        <p:nvSpPr>
          <p:cNvPr id="11" name="TextBox 10">
            <a:extLst>
              <a:ext uri="{FF2B5EF4-FFF2-40B4-BE49-F238E27FC236}">
                <a16:creationId xmlns:a16="http://schemas.microsoft.com/office/drawing/2014/main" id="{21821CEC-2787-D110-3ED8-274A76C0E12A}"/>
              </a:ext>
            </a:extLst>
          </p:cNvPr>
          <p:cNvSpPr txBox="1"/>
          <p:nvPr/>
        </p:nvSpPr>
        <p:spPr>
          <a:xfrm>
            <a:off x="6751112" y="5875441"/>
            <a:ext cx="189439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Light" panose="020B0502040204020203" pitchFamily="34" charset="0"/>
              </a:rPr>
              <a:t>install errors detected using automation</a:t>
            </a:r>
          </a:p>
        </p:txBody>
      </p:sp>
      <p:sp>
        <p:nvSpPr>
          <p:cNvPr id="10" name="TextBox 9">
            <a:extLst>
              <a:ext uri="{FF2B5EF4-FFF2-40B4-BE49-F238E27FC236}">
                <a16:creationId xmlns:a16="http://schemas.microsoft.com/office/drawing/2014/main" id="{3F062CA9-1C59-485B-BC23-95641F626C42}"/>
              </a:ext>
            </a:extLst>
          </p:cNvPr>
          <p:cNvSpPr txBox="1"/>
          <p:nvPr/>
        </p:nvSpPr>
        <p:spPr>
          <a:xfrm>
            <a:off x="9253655" y="4632836"/>
            <a:ext cx="1741349" cy="285281"/>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0">
                      <a:srgbClr val="0078D4"/>
                    </a:gs>
                    <a:gs pos="100000">
                      <a:srgbClr val="0078D4"/>
                    </a:gs>
                  </a:gsLst>
                  <a:lin ang="5400000" scaled="1"/>
                </a:gradFill>
                <a:effectLst/>
                <a:uLnTx/>
                <a:uFillTx/>
                <a:latin typeface="Segoe UI Semibold"/>
                <a:ea typeface="+mn-ea"/>
                <a:cs typeface="+mn-cs"/>
              </a:rPr>
              <a:t>More than 6hrs</a:t>
            </a:r>
          </a:p>
        </p:txBody>
      </p:sp>
      <p:sp>
        <p:nvSpPr>
          <p:cNvPr id="8" name="TextBox 7">
            <a:extLst>
              <a:ext uri="{FF2B5EF4-FFF2-40B4-BE49-F238E27FC236}">
                <a16:creationId xmlns:a16="http://schemas.microsoft.com/office/drawing/2014/main" id="{B7E6919F-3764-652B-6B1D-DA67BAF03FA7}"/>
              </a:ext>
            </a:extLst>
          </p:cNvPr>
          <p:cNvSpPr txBox="1"/>
          <p:nvPr/>
        </p:nvSpPr>
        <p:spPr>
          <a:xfrm>
            <a:off x="9046070" y="5869225"/>
            <a:ext cx="200624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saved per week troubleshooting updates</a:t>
            </a:r>
          </a:p>
        </p:txBody>
      </p:sp>
      <p:cxnSp>
        <p:nvCxnSpPr>
          <p:cNvPr id="7" name="Straight Connector 6">
            <a:extLst>
              <a:ext uri="{FF2B5EF4-FFF2-40B4-BE49-F238E27FC236}">
                <a16:creationId xmlns:a16="http://schemas.microsoft.com/office/drawing/2014/main" id="{FCFCCA41-C13A-AEAC-BC53-473084E9118F}"/>
              </a:ext>
              <a:ext uri="{C183D7F6-B498-43B3-948B-1728B52AA6E4}">
                <adec:decorative xmlns:adec="http://schemas.microsoft.com/office/drawing/2017/decorative" val="1"/>
              </a:ext>
            </a:extLst>
          </p:cNvPr>
          <p:cNvCxnSpPr>
            <a:cxnSpLocks/>
          </p:cNvCxnSpPr>
          <p:nvPr/>
        </p:nvCxnSpPr>
        <p:spPr>
          <a:xfrm>
            <a:off x="3856383" y="5391211"/>
            <a:ext cx="7246321" cy="0"/>
          </a:xfrm>
          <a:prstGeom prst="line">
            <a:avLst/>
          </a:prstGeom>
          <a:ln w="25400" cap="rnd">
            <a:solidFill>
              <a:schemeClr val="tx2"/>
            </a:solidFill>
            <a:prstDash val="sysDot"/>
            <a:headEnd type="none" w="med" len="med"/>
            <a:tailEnd type="arrow" w="lg" len="med"/>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71F45E7-60C0-4CBF-FDBA-EC4F70C4CDD1}"/>
              </a:ext>
              <a:ext uri="{C183D7F6-B498-43B3-948B-1728B52AA6E4}">
                <adec:decorative xmlns:adec="http://schemas.microsoft.com/office/drawing/2017/decorative" val="1"/>
              </a:ext>
            </a:extLst>
          </p:cNvPr>
          <p:cNvSpPr/>
          <p:nvPr/>
        </p:nvSpPr>
        <p:spPr bwMode="auto">
          <a:xfrm>
            <a:off x="9633529" y="4992607"/>
            <a:ext cx="835688" cy="835688"/>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3" name="Oval 22">
            <a:extLst>
              <a:ext uri="{FF2B5EF4-FFF2-40B4-BE49-F238E27FC236}">
                <a16:creationId xmlns:a16="http://schemas.microsoft.com/office/drawing/2014/main" id="{0927981D-CC67-49B4-1A0F-01C68B574EAF}"/>
              </a:ext>
              <a:ext uri="{C183D7F6-B498-43B3-948B-1728B52AA6E4}">
                <adec:decorative xmlns:adec="http://schemas.microsoft.com/office/drawing/2017/decorative" val="1"/>
              </a:ext>
            </a:extLst>
          </p:cNvPr>
          <p:cNvSpPr/>
          <p:nvPr/>
        </p:nvSpPr>
        <p:spPr bwMode="auto">
          <a:xfrm>
            <a:off x="7242880" y="4992607"/>
            <a:ext cx="835688" cy="835688"/>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Oval 18">
            <a:extLst>
              <a:ext uri="{FF2B5EF4-FFF2-40B4-BE49-F238E27FC236}">
                <a16:creationId xmlns:a16="http://schemas.microsoft.com/office/drawing/2014/main" id="{5D62639D-A750-E5E2-F971-3CFFDFB403C8}"/>
              </a:ext>
              <a:ext uri="{C183D7F6-B498-43B3-948B-1728B52AA6E4}">
                <adec:decorative xmlns:adec="http://schemas.microsoft.com/office/drawing/2017/decorative" val="1"/>
              </a:ext>
            </a:extLst>
          </p:cNvPr>
          <p:cNvSpPr/>
          <p:nvPr/>
        </p:nvSpPr>
        <p:spPr bwMode="auto">
          <a:xfrm>
            <a:off x="4852231" y="4992607"/>
            <a:ext cx="835688" cy="835688"/>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34" name="Graphic 33">
            <a:extLst>
              <a:ext uri="{FF2B5EF4-FFF2-40B4-BE49-F238E27FC236}">
                <a16:creationId xmlns:a16="http://schemas.microsoft.com/office/drawing/2014/main" id="{812739B3-3C96-DA0A-3FE9-8812C1593EC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53751" y="5194128"/>
            <a:ext cx="432650" cy="432648"/>
          </a:xfrm>
          <a:prstGeom prst="rect">
            <a:avLst/>
          </a:prstGeom>
        </p:spPr>
      </p:pic>
      <p:pic>
        <p:nvPicPr>
          <p:cNvPr id="36" name="Graphic 35">
            <a:extLst>
              <a:ext uri="{FF2B5EF4-FFF2-40B4-BE49-F238E27FC236}">
                <a16:creationId xmlns:a16="http://schemas.microsoft.com/office/drawing/2014/main" id="{6717C774-92E6-5102-86DD-64B692B71686}"/>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44400" y="5192239"/>
            <a:ext cx="432650" cy="432648"/>
          </a:xfrm>
          <a:prstGeom prst="rect">
            <a:avLst/>
          </a:prstGeom>
        </p:spPr>
      </p:pic>
      <p:pic>
        <p:nvPicPr>
          <p:cNvPr id="38" name="Graphic 37">
            <a:extLst>
              <a:ext uri="{FF2B5EF4-FFF2-40B4-BE49-F238E27FC236}">
                <a16:creationId xmlns:a16="http://schemas.microsoft.com/office/drawing/2014/main" id="{8CA94C0F-44BE-A1EC-ABB9-4AAE8535AB7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35049" y="5194128"/>
            <a:ext cx="432650" cy="432648"/>
          </a:xfrm>
          <a:prstGeom prst="rect">
            <a:avLst/>
          </a:prstGeom>
        </p:spPr>
      </p:pic>
    </p:spTree>
    <p:extLst>
      <p:ext uri="{BB962C8B-B14F-4D97-AF65-F5344CB8AC3E}">
        <p14:creationId xmlns:p14="http://schemas.microsoft.com/office/powerpoint/2010/main" val="1796506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5EEB4423-D137-83BA-EB5E-7F0FEEE2203F}"/>
              </a:ext>
              <a:ext uri="{C183D7F6-B498-43B3-948B-1728B52AA6E4}">
                <adec:decorative xmlns:adec="http://schemas.microsoft.com/office/drawing/2017/decorative" val="1"/>
              </a:ext>
            </a:extLst>
          </p:cNvPr>
          <p:cNvSpPr/>
          <p:nvPr/>
        </p:nvSpPr>
        <p:spPr>
          <a:xfrm>
            <a:off x="3371958"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384E155D-6E9B-0AF6-DE12-18497075A7D0}"/>
              </a:ext>
            </a:extLst>
          </p:cNvPr>
          <p:cNvSpPr>
            <a:spLocks noGrp="1"/>
          </p:cNvSpPr>
          <p:nvPr>
            <p:ph type="title"/>
          </p:nvPr>
        </p:nvSpPr>
        <p:spPr/>
        <p:txBody>
          <a:bodyPr/>
          <a:lstStyle/>
          <a:p>
            <a:r>
              <a:rPr lang="en-US"/>
              <a:t>The benefits of cloud update</a:t>
            </a:r>
            <a:br>
              <a:rPr lang="en-US"/>
            </a:br>
            <a:r>
              <a:rPr lang="en-US" sz="2000"/>
              <a:t>Microsoft 365 Apps admin center (config.office.com)</a:t>
            </a:r>
          </a:p>
        </p:txBody>
      </p:sp>
      <p:sp>
        <p:nvSpPr>
          <p:cNvPr id="4" name="Rounded Rectangle 3">
            <a:extLst>
              <a:ext uri="{FF2B5EF4-FFF2-40B4-BE49-F238E27FC236}">
                <a16:creationId xmlns:a16="http://schemas.microsoft.com/office/drawing/2014/main" id="{4CC3A2A1-4A07-E6F1-8DB4-CED4C7E2BCD4}"/>
              </a:ext>
              <a:ext uri="{C183D7F6-B498-43B3-948B-1728B52AA6E4}">
                <adec:decorative xmlns:adec="http://schemas.microsoft.com/office/drawing/2017/decorative" val="1"/>
              </a:ext>
            </a:extLst>
          </p:cNvPr>
          <p:cNvSpPr/>
          <p:nvPr/>
        </p:nvSpPr>
        <p:spPr>
          <a:xfrm>
            <a:off x="58826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30129385-2320-897A-400C-93E2CF0AACEC}"/>
              </a:ext>
            </a:extLst>
          </p:cNvPr>
          <p:cNvSpPr txBox="1"/>
          <p:nvPr/>
        </p:nvSpPr>
        <p:spPr>
          <a:xfrm>
            <a:off x="71323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Rich data insights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 informed about the Microsoft 365 Apps across your organization</a:t>
            </a:r>
          </a:p>
        </p:txBody>
      </p:sp>
      <p:sp>
        <p:nvSpPr>
          <p:cNvPr id="25" name="TextBox 24">
            <a:extLst>
              <a:ext uri="{FF2B5EF4-FFF2-40B4-BE49-F238E27FC236}">
                <a16:creationId xmlns:a16="http://schemas.microsoft.com/office/drawing/2014/main" id="{139621E7-9806-9ED8-6852-1A79C4D210AB}"/>
              </a:ext>
            </a:extLst>
          </p:cNvPr>
          <p:cNvSpPr txBox="1"/>
          <p:nvPr/>
        </p:nvSpPr>
        <p:spPr>
          <a:xfrm>
            <a:off x="3496926"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Automatic updates </a:t>
            </a:r>
            <a:r>
              <a:rPr kumimoji="0" lang="en-US" sz="1600" b="0" i="0" u="none" strike="noStrike" kern="1200" cap="none" spc="0" normalizeH="0" baseline="0" noProof="0">
                <a:ln>
                  <a:noFill/>
                </a:ln>
                <a:solidFill>
                  <a:srgbClr val="000000"/>
                </a:solidFill>
                <a:effectLst/>
                <a:uLnTx/>
                <a:uFillTx/>
                <a:latin typeface="Segoe UI"/>
                <a:ea typeface="+mn-ea"/>
                <a:cs typeface="+mn-cs"/>
              </a:rPr>
              <a:t>that keep your apps up to date with the least amount of effort</a:t>
            </a:r>
          </a:p>
        </p:txBody>
      </p:sp>
      <p:sp>
        <p:nvSpPr>
          <p:cNvPr id="13" name="Freeform 12">
            <a:extLst>
              <a:ext uri="{FF2B5EF4-FFF2-40B4-BE49-F238E27FC236}">
                <a16:creationId xmlns:a16="http://schemas.microsoft.com/office/drawing/2014/main" id="{4403BC09-3ED4-746D-3D2A-731CD5E79E3D}"/>
              </a:ext>
              <a:ext uri="{C183D7F6-B498-43B3-948B-1728B52AA6E4}">
                <adec:decorative xmlns:adec="http://schemas.microsoft.com/office/drawing/2017/decorative" val="1"/>
              </a:ext>
            </a:extLst>
          </p:cNvPr>
          <p:cNvSpPr/>
          <p:nvPr/>
        </p:nvSpPr>
        <p:spPr>
          <a:xfrm>
            <a:off x="825935" y="1982950"/>
            <a:ext cx="358180" cy="358180"/>
          </a:xfrm>
          <a:custGeom>
            <a:avLst/>
            <a:gdLst>
              <a:gd name="connsiteX0" fmla="*/ 0 w 358180"/>
              <a:gd name="connsiteY0" fmla="*/ 14924 h 358180"/>
              <a:gd name="connsiteX1" fmla="*/ 14924 w 358180"/>
              <a:gd name="connsiteY1" fmla="*/ 0 h 358180"/>
              <a:gd name="connsiteX2" fmla="*/ 29848 w 358180"/>
              <a:gd name="connsiteY2" fmla="*/ 14924 h 358180"/>
              <a:gd name="connsiteX3" fmla="*/ 29848 w 358180"/>
              <a:gd name="connsiteY3" fmla="*/ 328332 h 358180"/>
              <a:gd name="connsiteX4" fmla="*/ 343256 w 358180"/>
              <a:gd name="connsiteY4" fmla="*/ 328332 h 358180"/>
              <a:gd name="connsiteX5" fmla="*/ 358181 w 358180"/>
              <a:gd name="connsiteY5" fmla="*/ 343256 h 358180"/>
              <a:gd name="connsiteX6" fmla="*/ 343256 w 358180"/>
              <a:gd name="connsiteY6" fmla="*/ 358181 h 358180"/>
              <a:gd name="connsiteX7" fmla="*/ 14924 w 358180"/>
              <a:gd name="connsiteY7" fmla="*/ 358181 h 358180"/>
              <a:gd name="connsiteX8" fmla="*/ 0 w 358180"/>
              <a:gd name="connsiteY8" fmla="*/ 343256 h 358180"/>
              <a:gd name="connsiteX9" fmla="*/ 0 w 358180"/>
              <a:gd name="connsiteY9" fmla="*/ 14924 h 35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180" h="358180">
                <a:moveTo>
                  <a:pt x="0" y="14924"/>
                </a:moveTo>
                <a:cubicBezTo>
                  <a:pt x="0" y="6682"/>
                  <a:pt x="6682" y="0"/>
                  <a:pt x="14924" y="0"/>
                </a:cubicBezTo>
                <a:cubicBezTo>
                  <a:pt x="23167" y="0"/>
                  <a:pt x="29848" y="6682"/>
                  <a:pt x="29848" y="14924"/>
                </a:cubicBezTo>
                <a:lnTo>
                  <a:pt x="29848" y="328332"/>
                </a:lnTo>
                <a:lnTo>
                  <a:pt x="343256" y="328332"/>
                </a:lnTo>
                <a:cubicBezTo>
                  <a:pt x="351498" y="328332"/>
                  <a:pt x="358181" y="335014"/>
                  <a:pt x="358181" y="343256"/>
                </a:cubicBezTo>
                <a:cubicBezTo>
                  <a:pt x="358181" y="351498"/>
                  <a:pt x="351498" y="358181"/>
                  <a:pt x="343256" y="358181"/>
                </a:cubicBezTo>
                <a:lnTo>
                  <a:pt x="14924" y="358181"/>
                </a:lnTo>
                <a:cubicBezTo>
                  <a:pt x="6682" y="358181"/>
                  <a:pt x="0" y="351498"/>
                  <a:pt x="0" y="343256"/>
                </a:cubicBezTo>
                <a:lnTo>
                  <a:pt x="0"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Freeform 20">
            <a:extLst>
              <a:ext uri="{FF2B5EF4-FFF2-40B4-BE49-F238E27FC236}">
                <a16:creationId xmlns:a16="http://schemas.microsoft.com/office/drawing/2014/main" id="{456CFB9A-4288-A592-9CD3-944FEEF92EDD}"/>
              </a:ext>
              <a:ext uri="{C183D7F6-B498-43B3-948B-1728B52AA6E4}">
                <adec:decorative xmlns:adec="http://schemas.microsoft.com/office/drawing/2017/decorative" val="1"/>
              </a:ext>
            </a:extLst>
          </p:cNvPr>
          <p:cNvSpPr/>
          <p:nvPr/>
        </p:nvSpPr>
        <p:spPr>
          <a:xfrm>
            <a:off x="875683" y="2042647"/>
            <a:ext cx="278584" cy="248736"/>
          </a:xfrm>
          <a:custGeom>
            <a:avLst/>
            <a:gdLst>
              <a:gd name="connsiteX0" fmla="*/ 278585 w 278584"/>
              <a:gd name="connsiteY0" fmla="*/ 14924 h 248736"/>
              <a:gd name="connsiteX1" fmla="*/ 263661 w 278584"/>
              <a:gd name="connsiteY1" fmla="*/ 0 h 248736"/>
              <a:gd name="connsiteX2" fmla="*/ 254706 w 278584"/>
              <a:gd name="connsiteY2" fmla="*/ 2985 h 248736"/>
              <a:gd name="connsiteX3" fmla="*/ 143272 w 278584"/>
              <a:gd name="connsiteY3" fmla="*/ 86560 h 248736"/>
              <a:gd name="connsiteX4" fmla="*/ 67258 w 278584"/>
              <a:gd name="connsiteY4" fmla="*/ 41867 h 248736"/>
              <a:gd name="connsiteX5" fmla="*/ 53031 w 278584"/>
              <a:gd name="connsiteY5" fmla="*/ 41370 h 248736"/>
              <a:gd name="connsiteX6" fmla="*/ 0 w 278584"/>
              <a:gd name="connsiteY6" fmla="*/ 67875 h 248736"/>
              <a:gd name="connsiteX7" fmla="*/ 0 w 278584"/>
              <a:gd name="connsiteY7" fmla="*/ 248736 h 248736"/>
              <a:gd name="connsiteX8" fmla="*/ 278585 w 278584"/>
              <a:gd name="connsiteY8" fmla="*/ 248736 h 248736"/>
              <a:gd name="connsiteX9" fmla="*/ 278585 w 278584"/>
              <a:gd name="connsiteY9" fmla="*/ 14924 h 24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584" h="248736">
                <a:moveTo>
                  <a:pt x="278585" y="14924"/>
                </a:moveTo>
                <a:cubicBezTo>
                  <a:pt x="278585" y="6682"/>
                  <a:pt x="271903" y="0"/>
                  <a:pt x="263661" y="0"/>
                </a:cubicBezTo>
                <a:cubicBezTo>
                  <a:pt x="260431" y="0"/>
                  <a:pt x="257289" y="1047"/>
                  <a:pt x="254706" y="2985"/>
                </a:cubicBezTo>
                <a:lnTo>
                  <a:pt x="143272" y="86560"/>
                </a:lnTo>
                <a:lnTo>
                  <a:pt x="67258" y="41867"/>
                </a:lnTo>
                <a:cubicBezTo>
                  <a:pt x="62905" y="39304"/>
                  <a:pt x="57552" y="39117"/>
                  <a:pt x="53031" y="41370"/>
                </a:cubicBezTo>
                <a:lnTo>
                  <a:pt x="0" y="67875"/>
                </a:lnTo>
                <a:lnTo>
                  <a:pt x="0" y="248736"/>
                </a:lnTo>
                <a:lnTo>
                  <a:pt x="278585" y="248736"/>
                </a:lnTo>
                <a:lnTo>
                  <a:pt x="278585" y="1492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5" name="Rounded Rectangle 14">
            <a:extLst>
              <a:ext uri="{FF2B5EF4-FFF2-40B4-BE49-F238E27FC236}">
                <a16:creationId xmlns:a16="http://schemas.microsoft.com/office/drawing/2014/main" id="{EDD01F4B-ECA1-D38F-D9EF-10E07A5F1604}"/>
              </a:ext>
              <a:ext uri="{C183D7F6-B498-43B3-948B-1728B52AA6E4}">
                <adec:decorative xmlns:adec="http://schemas.microsoft.com/office/drawing/2017/decorative" val="1"/>
              </a:ext>
            </a:extLst>
          </p:cNvPr>
          <p:cNvSpPr/>
          <p:nvPr/>
        </p:nvSpPr>
        <p:spPr>
          <a:xfrm>
            <a:off x="6155653"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8" name="TextBox 27">
            <a:extLst>
              <a:ext uri="{FF2B5EF4-FFF2-40B4-BE49-F238E27FC236}">
                <a16:creationId xmlns:a16="http://schemas.microsoft.com/office/drawing/2014/main" id="{AFCBDAD0-31CB-33FD-0F93-A9F81A908539}"/>
              </a:ext>
            </a:extLst>
          </p:cNvPr>
          <p:cNvSpPr txBox="1"/>
          <p:nvPr/>
        </p:nvSpPr>
        <p:spPr>
          <a:xfrm>
            <a:off x="6280621" y="2431258"/>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Channel management </a:t>
            </a:r>
            <a:r>
              <a:rPr kumimoji="0" lang="en-US" sz="1600" b="0" i="0" u="none" strike="noStrike" kern="1200" cap="none" spc="0" normalizeH="0" baseline="0" noProof="0">
                <a:ln>
                  <a:noFill/>
                </a:ln>
                <a:solidFill>
                  <a:srgbClr val="000000"/>
                </a:solidFill>
                <a:effectLst/>
                <a:uLnTx/>
                <a:uFillTx/>
                <a:latin typeface="Segoe UI"/>
                <a:ea typeface="+mn-ea"/>
                <a:cs typeface="+mn-cs"/>
              </a:rPr>
              <a:t>simplifies the task of changing update channels and prevents configuration drift</a:t>
            </a:r>
          </a:p>
        </p:txBody>
      </p:sp>
      <p:sp>
        <p:nvSpPr>
          <p:cNvPr id="3" name="Graphic 47">
            <a:extLst>
              <a:ext uri="{FF2B5EF4-FFF2-40B4-BE49-F238E27FC236}">
                <a16:creationId xmlns:a16="http://schemas.microsoft.com/office/drawing/2014/main" id="{39370DA4-D56E-3A9C-B35C-C9CC7DC77260}"/>
              </a:ext>
              <a:ext uri="{C183D7F6-B498-43B3-948B-1728B52AA6E4}">
                <adec:decorative xmlns:adec="http://schemas.microsoft.com/office/drawing/2017/decorative" val="1"/>
              </a:ext>
            </a:extLst>
          </p:cNvPr>
          <p:cNvSpPr/>
          <p:nvPr/>
        </p:nvSpPr>
        <p:spPr>
          <a:xfrm>
            <a:off x="6373426" y="1983049"/>
            <a:ext cx="397978" cy="377980"/>
          </a:xfrm>
          <a:custGeom>
            <a:avLst/>
            <a:gdLst>
              <a:gd name="connsiteX0" fmla="*/ 81327 w 397978"/>
              <a:gd name="connsiteY0" fmla="*/ 94421 h 377980"/>
              <a:gd name="connsiteX1" fmla="*/ 214071 w 397978"/>
              <a:gd name="connsiteY1" fmla="*/ 1790 h 377980"/>
              <a:gd name="connsiteX2" fmla="*/ 306702 w 397978"/>
              <a:gd name="connsiteY2" fmla="*/ 94421 h 377980"/>
              <a:gd name="connsiteX3" fmla="*/ 308433 w 397978"/>
              <a:gd name="connsiteY3" fmla="*/ 94421 h 377980"/>
              <a:gd name="connsiteX4" fmla="*/ 388035 w 397978"/>
              <a:gd name="connsiteY4" fmla="*/ 174011 h 377980"/>
              <a:gd name="connsiteX5" fmla="*/ 387273 w 397978"/>
              <a:gd name="connsiteY5" fmla="*/ 185001 h 377980"/>
              <a:gd name="connsiteX6" fmla="*/ 204957 w 397978"/>
              <a:gd name="connsiteY6" fmla="*/ 169816 h 377980"/>
              <a:gd name="connsiteX7" fmla="*/ 160027 w 397978"/>
              <a:gd name="connsiteY7" fmla="*/ 253612 h 377980"/>
              <a:gd name="connsiteX8" fmla="*/ 79596 w 397978"/>
              <a:gd name="connsiteY8" fmla="*/ 253612 h 377980"/>
              <a:gd name="connsiteX9" fmla="*/ 0 w 397978"/>
              <a:gd name="connsiteY9" fmla="*/ 174017 h 377980"/>
              <a:gd name="connsiteX10" fmla="*/ 79596 w 397978"/>
              <a:gd name="connsiteY10" fmla="*/ 94421 h 377980"/>
              <a:gd name="connsiteX11" fmla="*/ 81327 w 397978"/>
              <a:gd name="connsiteY11" fmla="*/ 94421 h 377980"/>
              <a:gd name="connsiteX12" fmla="*/ 397978 w 397978"/>
              <a:gd name="connsiteY12" fmla="*/ 268537 h 377980"/>
              <a:gd name="connsiteX13" fmla="*/ 288534 w 397978"/>
              <a:gd name="connsiteY13" fmla="*/ 159093 h 377980"/>
              <a:gd name="connsiteX14" fmla="*/ 179090 w 397978"/>
              <a:gd name="connsiteY14" fmla="*/ 268537 h 377980"/>
              <a:gd name="connsiteX15" fmla="*/ 288534 w 397978"/>
              <a:gd name="connsiteY15" fmla="*/ 377981 h 377980"/>
              <a:gd name="connsiteX16" fmla="*/ 397978 w 397978"/>
              <a:gd name="connsiteY16" fmla="*/ 268537 h 377980"/>
              <a:gd name="connsiteX17" fmla="*/ 278585 w 397978"/>
              <a:gd name="connsiteY17" fmla="*/ 208840 h 377980"/>
              <a:gd name="connsiteX18" fmla="*/ 288534 w 397978"/>
              <a:gd name="connsiteY18" fmla="*/ 198890 h 377980"/>
              <a:gd name="connsiteX19" fmla="*/ 298484 w 397978"/>
              <a:gd name="connsiteY19" fmla="*/ 208840 h 377980"/>
              <a:gd name="connsiteX20" fmla="*/ 298484 w 397978"/>
              <a:gd name="connsiteY20" fmla="*/ 304215 h 377980"/>
              <a:gd name="connsiteX21" fmla="*/ 331237 w 397978"/>
              <a:gd name="connsiteY21" fmla="*/ 271442 h 377980"/>
              <a:gd name="connsiteX22" fmla="*/ 345326 w 397978"/>
              <a:gd name="connsiteY22" fmla="*/ 271442 h 377980"/>
              <a:gd name="connsiteX23" fmla="*/ 345326 w 397978"/>
              <a:gd name="connsiteY23" fmla="*/ 285530 h 377980"/>
              <a:gd name="connsiteX24" fmla="*/ 295579 w 397978"/>
              <a:gd name="connsiteY24" fmla="*/ 335278 h 377980"/>
              <a:gd name="connsiteX25" fmla="*/ 281508 w 397978"/>
              <a:gd name="connsiteY25" fmla="*/ 335295 h 377980"/>
              <a:gd name="connsiteX26" fmla="*/ 281490 w 397978"/>
              <a:gd name="connsiteY26" fmla="*/ 335278 h 377980"/>
              <a:gd name="connsiteX27" fmla="*/ 231743 w 397978"/>
              <a:gd name="connsiteY27" fmla="*/ 285530 h 377980"/>
              <a:gd name="connsiteX28" fmla="*/ 231743 w 397978"/>
              <a:gd name="connsiteY28" fmla="*/ 271442 h 377980"/>
              <a:gd name="connsiteX29" fmla="*/ 245831 w 397978"/>
              <a:gd name="connsiteY29" fmla="*/ 271442 h 377980"/>
              <a:gd name="connsiteX30" fmla="*/ 278585 w 397978"/>
              <a:gd name="connsiteY30" fmla="*/ 304215 h 377980"/>
              <a:gd name="connsiteX31" fmla="*/ 278585 w 397978"/>
              <a:gd name="connsiteY31" fmla="*/ 208840 h 37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97978" h="377980">
                <a:moveTo>
                  <a:pt x="81327" y="94421"/>
                </a:moveTo>
                <a:cubicBezTo>
                  <a:pt x="92404" y="32185"/>
                  <a:pt x="151836" y="-9287"/>
                  <a:pt x="214071" y="1790"/>
                </a:cubicBezTo>
                <a:cubicBezTo>
                  <a:pt x="261313" y="10198"/>
                  <a:pt x="298295" y="47180"/>
                  <a:pt x="306702" y="94421"/>
                </a:cubicBezTo>
                <a:lnTo>
                  <a:pt x="308433" y="94421"/>
                </a:lnTo>
                <a:cubicBezTo>
                  <a:pt x="352392" y="94418"/>
                  <a:pt x="388031" y="130052"/>
                  <a:pt x="388035" y="174011"/>
                </a:cubicBezTo>
                <a:cubicBezTo>
                  <a:pt x="388035" y="177688"/>
                  <a:pt x="387780" y="181359"/>
                  <a:pt x="387273" y="185001"/>
                </a:cubicBezTo>
                <a:cubicBezTo>
                  <a:pt x="341121" y="130463"/>
                  <a:pt x="259496" y="123664"/>
                  <a:pt x="204957" y="169816"/>
                </a:cubicBezTo>
                <a:cubicBezTo>
                  <a:pt x="179886" y="191032"/>
                  <a:pt x="163824" y="220990"/>
                  <a:pt x="160027" y="253612"/>
                </a:cubicBezTo>
                <a:lnTo>
                  <a:pt x="79596" y="253612"/>
                </a:lnTo>
                <a:cubicBezTo>
                  <a:pt x="35636" y="253612"/>
                  <a:pt x="0" y="217975"/>
                  <a:pt x="0" y="174017"/>
                </a:cubicBezTo>
                <a:cubicBezTo>
                  <a:pt x="0" y="130057"/>
                  <a:pt x="35636" y="94421"/>
                  <a:pt x="79596" y="94421"/>
                </a:cubicBezTo>
                <a:lnTo>
                  <a:pt x="81327" y="94421"/>
                </a:lnTo>
                <a:close/>
                <a:moveTo>
                  <a:pt x="397978" y="268537"/>
                </a:moveTo>
                <a:cubicBezTo>
                  <a:pt x="397978" y="208092"/>
                  <a:pt x="348979" y="159093"/>
                  <a:pt x="288534" y="159093"/>
                </a:cubicBezTo>
                <a:cubicBezTo>
                  <a:pt x="228089" y="159093"/>
                  <a:pt x="179090" y="208092"/>
                  <a:pt x="179090" y="268537"/>
                </a:cubicBezTo>
                <a:cubicBezTo>
                  <a:pt x="179090" y="328982"/>
                  <a:pt x="228089" y="377981"/>
                  <a:pt x="288534" y="377981"/>
                </a:cubicBezTo>
                <a:cubicBezTo>
                  <a:pt x="348979" y="377981"/>
                  <a:pt x="397978" y="328982"/>
                  <a:pt x="397978" y="268537"/>
                </a:cubicBezTo>
                <a:close/>
                <a:moveTo>
                  <a:pt x="278585" y="208840"/>
                </a:moveTo>
                <a:cubicBezTo>
                  <a:pt x="278585" y="203346"/>
                  <a:pt x="283040" y="198890"/>
                  <a:pt x="288534" y="198890"/>
                </a:cubicBezTo>
                <a:cubicBezTo>
                  <a:pt x="294028" y="198890"/>
                  <a:pt x="298484" y="203346"/>
                  <a:pt x="298484" y="208840"/>
                </a:cubicBezTo>
                <a:lnTo>
                  <a:pt x="298484" y="304215"/>
                </a:lnTo>
                <a:lnTo>
                  <a:pt x="331237" y="271442"/>
                </a:lnTo>
                <a:cubicBezTo>
                  <a:pt x="335128" y="267552"/>
                  <a:pt x="341436" y="267552"/>
                  <a:pt x="345326" y="271442"/>
                </a:cubicBezTo>
                <a:cubicBezTo>
                  <a:pt x="349216" y="275332"/>
                  <a:pt x="349216" y="281640"/>
                  <a:pt x="345326" y="285530"/>
                </a:cubicBezTo>
                <a:lnTo>
                  <a:pt x="295579" y="335278"/>
                </a:lnTo>
                <a:cubicBezTo>
                  <a:pt x="291698" y="339168"/>
                  <a:pt x="285398" y="339176"/>
                  <a:pt x="281508" y="335295"/>
                </a:cubicBezTo>
                <a:cubicBezTo>
                  <a:pt x="281502" y="335289"/>
                  <a:pt x="281496" y="335283"/>
                  <a:pt x="281490" y="335278"/>
                </a:cubicBezTo>
                <a:lnTo>
                  <a:pt x="231743" y="285530"/>
                </a:lnTo>
                <a:cubicBezTo>
                  <a:pt x="227853" y="281640"/>
                  <a:pt x="227853" y="275332"/>
                  <a:pt x="231743" y="271442"/>
                </a:cubicBezTo>
                <a:cubicBezTo>
                  <a:pt x="235633" y="267552"/>
                  <a:pt x="241941" y="267552"/>
                  <a:pt x="245831" y="271442"/>
                </a:cubicBezTo>
                <a:lnTo>
                  <a:pt x="278585" y="304215"/>
                </a:lnTo>
                <a:lnTo>
                  <a:pt x="278585" y="208840"/>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7" name="Freeform 6">
            <a:extLst>
              <a:ext uri="{FF2B5EF4-FFF2-40B4-BE49-F238E27FC236}">
                <a16:creationId xmlns:a16="http://schemas.microsoft.com/office/drawing/2014/main" id="{74917E1A-425D-BE1C-7C70-D489C520F5A5}"/>
              </a:ext>
              <a:ext uri="{C183D7F6-B498-43B3-948B-1728B52AA6E4}">
                <adec:decorative xmlns:adec="http://schemas.microsoft.com/office/drawing/2017/decorative" val="1"/>
              </a:ext>
            </a:extLst>
          </p:cNvPr>
          <p:cNvSpPr/>
          <p:nvPr/>
        </p:nvSpPr>
        <p:spPr>
          <a:xfrm>
            <a:off x="3589688" y="1963091"/>
            <a:ext cx="398061" cy="397938"/>
          </a:xfrm>
          <a:custGeom>
            <a:avLst/>
            <a:gdLst>
              <a:gd name="connsiteX0" fmla="*/ 179134 w 398061"/>
              <a:gd name="connsiteY0" fmla="*/ 288495 h 397938"/>
              <a:gd name="connsiteX1" fmla="*/ 137426 w 398061"/>
              <a:gd name="connsiteY1" fmla="*/ 288495 h 397938"/>
              <a:gd name="connsiteX2" fmla="*/ 138580 w 398061"/>
              <a:gd name="connsiteY2" fmla="*/ 294365 h 397938"/>
              <a:gd name="connsiteX3" fmla="*/ 199033 w 398061"/>
              <a:gd name="connsiteY3" fmla="*/ 397939 h 397938"/>
              <a:gd name="connsiteX4" fmla="*/ 227866 w 398061"/>
              <a:gd name="connsiteY4" fmla="*/ 378060 h 397938"/>
              <a:gd name="connsiteX5" fmla="*/ 218932 w 398061"/>
              <a:gd name="connsiteY5" fmla="*/ 378060 h 397938"/>
              <a:gd name="connsiteX6" fmla="*/ 179134 w 398061"/>
              <a:gd name="connsiteY6" fmla="*/ 338262 h 397938"/>
              <a:gd name="connsiteX7" fmla="*/ 179134 w 398061"/>
              <a:gd name="connsiteY7" fmla="*/ 288514 h 397938"/>
              <a:gd name="connsiteX8" fmla="*/ 179134 w 398061"/>
              <a:gd name="connsiteY8" fmla="*/ 258646 h 397938"/>
              <a:gd name="connsiteX9" fmla="*/ 132849 w 398061"/>
              <a:gd name="connsiteY9" fmla="*/ 258646 h 397938"/>
              <a:gd name="connsiteX10" fmla="*/ 130222 w 398061"/>
              <a:gd name="connsiteY10" fmla="*/ 168862 h 397938"/>
              <a:gd name="connsiteX11" fmla="*/ 130899 w 398061"/>
              <a:gd name="connsiteY11" fmla="*/ 159152 h 397938"/>
              <a:gd name="connsiteX12" fmla="*/ 267186 w 398061"/>
              <a:gd name="connsiteY12" fmla="*/ 159152 h 397938"/>
              <a:gd name="connsiteX13" fmla="*/ 268719 w 398061"/>
              <a:gd name="connsiteY13" fmla="*/ 198949 h 397938"/>
              <a:gd name="connsiteX14" fmla="*/ 218932 w 398061"/>
              <a:gd name="connsiteY14" fmla="*/ 198949 h 397938"/>
              <a:gd name="connsiteX15" fmla="*/ 179134 w 398061"/>
              <a:gd name="connsiteY15" fmla="*/ 238747 h 397938"/>
              <a:gd name="connsiteX16" fmla="*/ 179134 w 398061"/>
              <a:gd name="connsiteY16" fmla="*/ 258646 h 397938"/>
              <a:gd name="connsiteX17" fmla="*/ 398062 w 398061"/>
              <a:gd name="connsiteY17" fmla="*/ 198949 h 397938"/>
              <a:gd name="connsiteX18" fmla="*/ 298567 w 398061"/>
              <a:gd name="connsiteY18" fmla="*/ 198949 h 397938"/>
              <a:gd name="connsiteX19" fmla="*/ 297930 w 398061"/>
              <a:gd name="connsiteY19" fmla="*/ 172225 h 397938"/>
              <a:gd name="connsiteX20" fmla="*/ 297174 w 398061"/>
              <a:gd name="connsiteY20" fmla="*/ 159152 h 397938"/>
              <a:gd name="connsiteX21" fmla="*/ 394082 w 398061"/>
              <a:gd name="connsiteY21" fmla="*/ 159152 h 397938"/>
              <a:gd name="connsiteX22" fmla="*/ 398062 w 398061"/>
              <a:gd name="connsiteY22" fmla="*/ 198929 h 397938"/>
              <a:gd name="connsiteX23" fmla="*/ 106940 w 398061"/>
              <a:gd name="connsiteY23" fmla="*/ 288495 h 397938"/>
              <a:gd name="connsiteX24" fmla="*/ 21256 w 398061"/>
              <a:gd name="connsiteY24" fmla="*/ 288514 h 397938"/>
              <a:gd name="connsiteX25" fmla="*/ 24161 w 398061"/>
              <a:gd name="connsiteY25" fmla="*/ 294066 h 397938"/>
              <a:gd name="connsiteX26" fmla="*/ 142599 w 398061"/>
              <a:gd name="connsiteY26" fmla="*/ 389860 h 397938"/>
              <a:gd name="connsiteX27" fmla="*/ 106940 w 398061"/>
              <a:gd name="connsiteY27" fmla="*/ 288514 h 397938"/>
              <a:gd name="connsiteX28" fmla="*/ 100911 w 398061"/>
              <a:gd name="connsiteY28" fmla="*/ 159152 h 397938"/>
              <a:gd name="connsiteX29" fmla="*/ 4003 w 398061"/>
              <a:gd name="connsiteY29" fmla="*/ 159152 h 397938"/>
              <a:gd name="connsiteX30" fmla="*/ 9117 w 398061"/>
              <a:gd name="connsiteY30" fmla="*/ 258646 h 397938"/>
              <a:gd name="connsiteX31" fmla="*/ 102722 w 398061"/>
              <a:gd name="connsiteY31" fmla="*/ 258646 h 397938"/>
              <a:gd name="connsiteX32" fmla="*/ 101588 w 398061"/>
              <a:gd name="connsiteY32" fmla="*/ 247105 h 397938"/>
              <a:gd name="connsiteX33" fmla="*/ 100911 w 398061"/>
              <a:gd name="connsiteY33" fmla="*/ 159152 h 397938"/>
              <a:gd name="connsiteX34" fmla="*/ 255466 w 398061"/>
              <a:gd name="connsiteY34" fmla="*/ 8059 h 397938"/>
              <a:gd name="connsiteX35" fmla="*/ 257615 w 398061"/>
              <a:gd name="connsiteY35" fmla="*/ 11442 h 397938"/>
              <a:gd name="connsiteX36" fmla="*/ 294169 w 398061"/>
              <a:gd name="connsiteY36" fmla="*/ 129303 h 397938"/>
              <a:gd name="connsiteX37" fmla="*/ 385525 w 398061"/>
              <a:gd name="connsiteY37" fmla="*/ 129303 h 397938"/>
              <a:gd name="connsiteX38" fmla="*/ 255466 w 398061"/>
              <a:gd name="connsiteY38" fmla="*/ 8059 h 397938"/>
              <a:gd name="connsiteX39" fmla="*/ 142599 w 398061"/>
              <a:gd name="connsiteY39" fmla="*/ 8059 h 397938"/>
              <a:gd name="connsiteX40" fmla="*/ 140172 w 398061"/>
              <a:gd name="connsiteY40" fmla="*/ 8795 h 397938"/>
              <a:gd name="connsiteX41" fmla="*/ 12540 w 398061"/>
              <a:gd name="connsiteY41" fmla="*/ 129303 h 397938"/>
              <a:gd name="connsiteX42" fmla="*/ 103916 w 398061"/>
              <a:gd name="connsiteY42" fmla="*/ 129303 h 397938"/>
              <a:gd name="connsiteX43" fmla="*/ 105150 w 398061"/>
              <a:gd name="connsiteY43" fmla="*/ 120548 h 397938"/>
              <a:gd name="connsiteX44" fmla="*/ 142619 w 398061"/>
              <a:gd name="connsiteY44" fmla="*/ 8059 h 397938"/>
              <a:gd name="connsiteX45" fmla="*/ 262988 w 398061"/>
              <a:gd name="connsiteY45" fmla="*/ 123035 h 397938"/>
              <a:gd name="connsiteX46" fmla="*/ 199033 w 398061"/>
              <a:gd name="connsiteY46" fmla="*/ 0 h 397938"/>
              <a:gd name="connsiteX47" fmla="*/ 134162 w 398061"/>
              <a:gd name="connsiteY47" fmla="*/ 129303 h 397938"/>
              <a:gd name="connsiteX48" fmla="*/ 263903 w 398061"/>
              <a:gd name="connsiteY48" fmla="*/ 129303 h 397938"/>
              <a:gd name="connsiteX49" fmla="*/ 262988 w 398061"/>
              <a:gd name="connsiteY49" fmla="*/ 123035 h 397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8061" h="397938">
                <a:moveTo>
                  <a:pt x="179134" y="288495"/>
                </a:moveTo>
                <a:lnTo>
                  <a:pt x="137426" y="288495"/>
                </a:lnTo>
                <a:lnTo>
                  <a:pt x="138580" y="294365"/>
                </a:lnTo>
                <a:cubicBezTo>
                  <a:pt x="151275" y="356250"/>
                  <a:pt x="175214" y="397939"/>
                  <a:pt x="199033" y="397939"/>
                </a:cubicBezTo>
                <a:cubicBezTo>
                  <a:pt x="208883" y="397939"/>
                  <a:pt x="218772" y="390815"/>
                  <a:pt x="227866" y="378060"/>
                </a:cubicBezTo>
                <a:lnTo>
                  <a:pt x="218932" y="378060"/>
                </a:lnTo>
                <a:cubicBezTo>
                  <a:pt x="196951" y="378060"/>
                  <a:pt x="179134" y="360242"/>
                  <a:pt x="179134" y="338262"/>
                </a:cubicBezTo>
                <a:lnTo>
                  <a:pt x="179134" y="288514"/>
                </a:lnTo>
                <a:close/>
                <a:moveTo>
                  <a:pt x="179134" y="258646"/>
                </a:moveTo>
                <a:lnTo>
                  <a:pt x="132849" y="258646"/>
                </a:lnTo>
                <a:cubicBezTo>
                  <a:pt x="129371" y="228851"/>
                  <a:pt x="128492" y="198810"/>
                  <a:pt x="130222" y="168862"/>
                </a:cubicBezTo>
                <a:lnTo>
                  <a:pt x="130899" y="159152"/>
                </a:lnTo>
                <a:lnTo>
                  <a:pt x="267186" y="159152"/>
                </a:lnTo>
                <a:cubicBezTo>
                  <a:pt x="268181" y="172006"/>
                  <a:pt x="268719" y="185299"/>
                  <a:pt x="268719" y="198949"/>
                </a:cubicBezTo>
                <a:lnTo>
                  <a:pt x="218932" y="198949"/>
                </a:lnTo>
                <a:cubicBezTo>
                  <a:pt x="196951" y="198949"/>
                  <a:pt x="179134" y="216767"/>
                  <a:pt x="179134" y="238747"/>
                </a:cubicBezTo>
                <a:lnTo>
                  <a:pt x="179134" y="258646"/>
                </a:lnTo>
                <a:close/>
                <a:moveTo>
                  <a:pt x="398062" y="198949"/>
                </a:moveTo>
                <a:lnTo>
                  <a:pt x="298567" y="198949"/>
                </a:lnTo>
                <a:cubicBezTo>
                  <a:pt x="298567" y="189915"/>
                  <a:pt x="298348" y="181001"/>
                  <a:pt x="297930" y="172225"/>
                </a:cubicBezTo>
                <a:lnTo>
                  <a:pt x="297174" y="159152"/>
                </a:lnTo>
                <a:lnTo>
                  <a:pt x="394082" y="159152"/>
                </a:lnTo>
                <a:cubicBezTo>
                  <a:pt x="396669" y="171986"/>
                  <a:pt x="398062" y="185299"/>
                  <a:pt x="398062" y="198929"/>
                </a:cubicBezTo>
                <a:close/>
                <a:moveTo>
                  <a:pt x="106940" y="288495"/>
                </a:moveTo>
                <a:lnTo>
                  <a:pt x="21256" y="288514"/>
                </a:lnTo>
                <a:lnTo>
                  <a:pt x="24161" y="294066"/>
                </a:lnTo>
                <a:cubicBezTo>
                  <a:pt x="49422" y="340401"/>
                  <a:pt x="92007" y="374844"/>
                  <a:pt x="142599" y="389860"/>
                </a:cubicBezTo>
                <a:cubicBezTo>
                  <a:pt x="126481" y="365185"/>
                  <a:pt x="114184" y="329944"/>
                  <a:pt x="106940" y="288514"/>
                </a:cubicBezTo>
                <a:close/>
                <a:moveTo>
                  <a:pt x="100911" y="159152"/>
                </a:moveTo>
                <a:lnTo>
                  <a:pt x="4003" y="159152"/>
                </a:lnTo>
                <a:cubicBezTo>
                  <a:pt x="-2715" y="192218"/>
                  <a:pt x="-956" y="226444"/>
                  <a:pt x="9117" y="258646"/>
                </a:cubicBezTo>
                <a:lnTo>
                  <a:pt x="102722" y="258646"/>
                </a:lnTo>
                <a:lnTo>
                  <a:pt x="101588" y="247105"/>
                </a:lnTo>
                <a:cubicBezTo>
                  <a:pt x="99062" y="217849"/>
                  <a:pt x="98836" y="188443"/>
                  <a:pt x="100911" y="159152"/>
                </a:cubicBezTo>
                <a:close/>
                <a:moveTo>
                  <a:pt x="255466" y="8059"/>
                </a:moveTo>
                <a:lnTo>
                  <a:pt x="257615" y="11442"/>
                </a:lnTo>
                <a:cubicBezTo>
                  <a:pt x="275126" y="39897"/>
                  <a:pt x="287901" y="81227"/>
                  <a:pt x="294169" y="129303"/>
                </a:cubicBezTo>
                <a:lnTo>
                  <a:pt x="385525" y="129303"/>
                </a:lnTo>
                <a:cubicBezTo>
                  <a:pt x="363571" y="70737"/>
                  <a:pt x="315425" y="25855"/>
                  <a:pt x="255466" y="8059"/>
                </a:cubicBezTo>
                <a:close/>
                <a:moveTo>
                  <a:pt x="142599" y="8059"/>
                </a:moveTo>
                <a:lnTo>
                  <a:pt x="140172" y="8795"/>
                </a:lnTo>
                <a:cubicBezTo>
                  <a:pt x="81296" y="27091"/>
                  <a:pt x="34183" y="71574"/>
                  <a:pt x="12540" y="129303"/>
                </a:cubicBezTo>
                <a:lnTo>
                  <a:pt x="103916" y="129303"/>
                </a:lnTo>
                <a:lnTo>
                  <a:pt x="105150" y="120548"/>
                </a:lnTo>
                <a:cubicBezTo>
                  <a:pt x="112054" y="74303"/>
                  <a:pt x="125088" y="34903"/>
                  <a:pt x="142619" y="8059"/>
                </a:cubicBezTo>
                <a:close/>
                <a:moveTo>
                  <a:pt x="262988" y="123035"/>
                </a:moveTo>
                <a:cubicBezTo>
                  <a:pt x="251685" y="50583"/>
                  <a:pt x="225299" y="0"/>
                  <a:pt x="199033" y="0"/>
                </a:cubicBezTo>
                <a:cubicBezTo>
                  <a:pt x="172050" y="0"/>
                  <a:pt x="144888" y="53508"/>
                  <a:pt x="134162" y="129303"/>
                </a:cubicBezTo>
                <a:lnTo>
                  <a:pt x="263903" y="129303"/>
                </a:lnTo>
                <a:lnTo>
                  <a:pt x="262988" y="123035"/>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 name="Freeform 7">
            <a:extLst>
              <a:ext uri="{FF2B5EF4-FFF2-40B4-BE49-F238E27FC236}">
                <a16:creationId xmlns:a16="http://schemas.microsoft.com/office/drawing/2014/main" id="{854E3094-6654-71B2-C3F4-22A928296D12}"/>
              </a:ext>
              <a:ext uri="{C183D7F6-B498-43B3-948B-1728B52AA6E4}">
                <adec:decorative xmlns:adec="http://schemas.microsoft.com/office/drawing/2017/decorative" val="1"/>
              </a:ext>
            </a:extLst>
          </p:cNvPr>
          <p:cNvSpPr/>
          <p:nvPr/>
        </p:nvSpPr>
        <p:spPr>
          <a:xfrm>
            <a:off x="3788721" y="2181939"/>
            <a:ext cx="218888" cy="198989"/>
          </a:xfrm>
          <a:custGeom>
            <a:avLst/>
            <a:gdLst>
              <a:gd name="connsiteX0" fmla="*/ 0 w 218888"/>
              <a:gd name="connsiteY0" fmla="*/ 19899 h 198989"/>
              <a:gd name="connsiteX1" fmla="*/ 19899 w 218888"/>
              <a:gd name="connsiteY1" fmla="*/ 0 h 198989"/>
              <a:gd name="connsiteX2" fmla="*/ 198989 w 218888"/>
              <a:gd name="connsiteY2" fmla="*/ 0 h 198989"/>
              <a:gd name="connsiteX3" fmla="*/ 218888 w 218888"/>
              <a:gd name="connsiteY3" fmla="*/ 19899 h 198989"/>
              <a:gd name="connsiteX4" fmla="*/ 218888 w 218888"/>
              <a:gd name="connsiteY4" fmla="*/ 119394 h 198989"/>
              <a:gd name="connsiteX5" fmla="*/ 198989 w 218888"/>
              <a:gd name="connsiteY5" fmla="*/ 139292 h 198989"/>
              <a:gd name="connsiteX6" fmla="*/ 139292 w 218888"/>
              <a:gd name="connsiteY6" fmla="*/ 139292 h 198989"/>
              <a:gd name="connsiteX7" fmla="*/ 139292 w 218888"/>
              <a:gd name="connsiteY7" fmla="*/ 179090 h 198989"/>
              <a:gd name="connsiteX8" fmla="*/ 149242 w 218888"/>
              <a:gd name="connsiteY8" fmla="*/ 179090 h 198989"/>
              <a:gd name="connsiteX9" fmla="*/ 159191 w 218888"/>
              <a:gd name="connsiteY9" fmla="*/ 189040 h 198989"/>
              <a:gd name="connsiteX10" fmla="*/ 149242 w 218888"/>
              <a:gd name="connsiteY10" fmla="*/ 198989 h 198989"/>
              <a:gd name="connsiteX11" fmla="*/ 69646 w 218888"/>
              <a:gd name="connsiteY11" fmla="*/ 198989 h 198989"/>
              <a:gd name="connsiteX12" fmla="*/ 59697 w 218888"/>
              <a:gd name="connsiteY12" fmla="*/ 189040 h 198989"/>
              <a:gd name="connsiteX13" fmla="*/ 69646 w 218888"/>
              <a:gd name="connsiteY13" fmla="*/ 179090 h 198989"/>
              <a:gd name="connsiteX14" fmla="*/ 79596 w 218888"/>
              <a:gd name="connsiteY14" fmla="*/ 179090 h 198989"/>
              <a:gd name="connsiteX15" fmla="*/ 79596 w 218888"/>
              <a:gd name="connsiteY15" fmla="*/ 139292 h 198989"/>
              <a:gd name="connsiteX16" fmla="*/ 19899 w 218888"/>
              <a:gd name="connsiteY16" fmla="*/ 139292 h 198989"/>
              <a:gd name="connsiteX17" fmla="*/ 0 w 218888"/>
              <a:gd name="connsiteY17" fmla="*/ 119394 h 198989"/>
              <a:gd name="connsiteX18" fmla="*/ 0 w 218888"/>
              <a:gd name="connsiteY18" fmla="*/ 19899 h 19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8888" h="198989">
                <a:moveTo>
                  <a:pt x="0" y="19899"/>
                </a:moveTo>
                <a:cubicBezTo>
                  <a:pt x="0" y="8909"/>
                  <a:pt x="8909" y="0"/>
                  <a:pt x="19899" y="0"/>
                </a:cubicBezTo>
                <a:lnTo>
                  <a:pt x="198989" y="0"/>
                </a:lnTo>
                <a:cubicBezTo>
                  <a:pt x="209979" y="0"/>
                  <a:pt x="218888" y="8909"/>
                  <a:pt x="218888" y="19899"/>
                </a:cubicBezTo>
                <a:lnTo>
                  <a:pt x="218888" y="119394"/>
                </a:lnTo>
                <a:cubicBezTo>
                  <a:pt x="218888" y="130384"/>
                  <a:pt x="209979" y="139292"/>
                  <a:pt x="198989" y="139292"/>
                </a:cubicBezTo>
                <a:lnTo>
                  <a:pt x="139292" y="139292"/>
                </a:lnTo>
                <a:lnTo>
                  <a:pt x="139292" y="179090"/>
                </a:lnTo>
                <a:lnTo>
                  <a:pt x="149242" y="179090"/>
                </a:lnTo>
                <a:cubicBezTo>
                  <a:pt x="154736" y="179090"/>
                  <a:pt x="159191" y="183546"/>
                  <a:pt x="159191" y="189040"/>
                </a:cubicBezTo>
                <a:cubicBezTo>
                  <a:pt x="159191" y="194534"/>
                  <a:pt x="154736" y="198989"/>
                  <a:pt x="149242" y="198989"/>
                </a:cubicBezTo>
                <a:lnTo>
                  <a:pt x="69646" y="198989"/>
                </a:lnTo>
                <a:cubicBezTo>
                  <a:pt x="64152" y="198989"/>
                  <a:pt x="59697" y="194534"/>
                  <a:pt x="59697" y="189040"/>
                </a:cubicBezTo>
                <a:cubicBezTo>
                  <a:pt x="59697" y="183546"/>
                  <a:pt x="64152" y="179090"/>
                  <a:pt x="69646" y="179090"/>
                </a:cubicBezTo>
                <a:lnTo>
                  <a:pt x="79596" y="179090"/>
                </a:lnTo>
                <a:lnTo>
                  <a:pt x="79596" y="139292"/>
                </a:lnTo>
                <a:lnTo>
                  <a:pt x="19899" y="139292"/>
                </a:lnTo>
                <a:cubicBezTo>
                  <a:pt x="8909" y="139292"/>
                  <a:pt x="0" y="130384"/>
                  <a:pt x="0" y="119394"/>
                </a:cubicBezTo>
                <a:lnTo>
                  <a:pt x="0" y="19899"/>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 name="Rounded Rectangle 15">
            <a:extLst>
              <a:ext uri="{FF2B5EF4-FFF2-40B4-BE49-F238E27FC236}">
                <a16:creationId xmlns:a16="http://schemas.microsoft.com/office/drawing/2014/main" id="{5346DB8F-F754-9E8F-17E1-284A54F2E120}"/>
              </a:ext>
              <a:ext uri="{C183D7F6-B498-43B3-948B-1728B52AA6E4}">
                <adec:decorative xmlns:adec="http://schemas.microsoft.com/office/drawing/2017/decorative" val="1"/>
              </a:ext>
            </a:extLst>
          </p:cNvPr>
          <p:cNvSpPr/>
          <p:nvPr/>
        </p:nvSpPr>
        <p:spPr>
          <a:xfrm>
            <a:off x="8939347" y="1789042"/>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1" name="TextBox 30">
            <a:extLst>
              <a:ext uri="{FF2B5EF4-FFF2-40B4-BE49-F238E27FC236}">
                <a16:creationId xmlns:a16="http://schemas.microsoft.com/office/drawing/2014/main" id="{8CF9F070-E1B3-9C03-4261-1D8FDE5714BA}"/>
              </a:ext>
            </a:extLst>
          </p:cNvPr>
          <p:cNvSpPr txBox="1"/>
          <p:nvPr/>
        </p:nvSpPr>
        <p:spPr>
          <a:xfrm>
            <a:off x="9064315" y="2431258"/>
            <a:ext cx="2410578"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Custom waves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customize your rollout and define which users goes first</a:t>
            </a:r>
          </a:p>
        </p:txBody>
      </p:sp>
      <p:sp>
        <p:nvSpPr>
          <p:cNvPr id="11" name="Graphic 51">
            <a:extLst>
              <a:ext uri="{FF2B5EF4-FFF2-40B4-BE49-F238E27FC236}">
                <a16:creationId xmlns:a16="http://schemas.microsoft.com/office/drawing/2014/main" id="{C5D7F7F3-A09C-30ED-8B2E-DD8642073FAE}"/>
              </a:ext>
              <a:ext uri="{C183D7F6-B498-43B3-948B-1728B52AA6E4}">
                <adec:decorative xmlns:adec="http://schemas.microsoft.com/office/drawing/2017/decorative" val="1"/>
              </a:ext>
            </a:extLst>
          </p:cNvPr>
          <p:cNvSpPr/>
          <p:nvPr/>
        </p:nvSpPr>
        <p:spPr>
          <a:xfrm>
            <a:off x="9169843" y="1968026"/>
            <a:ext cx="372591" cy="388017"/>
          </a:xfrm>
          <a:custGeom>
            <a:avLst/>
            <a:gdLst>
              <a:gd name="connsiteX0" fmla="*/ 186505 w 372591"/>
              <a:gd name="connsiteY0" fmla="*/ 0 h 388017"/>
              <a:gd name="connsiteX1" fmla="*/ 229924 w 372591"/>
              <a:gd name="connsiteY1" fmla="*/ 5034 h 388017"/>
              <a:gd name="connsiteX2" fmla="*/ 241505 w 372591"/>
              <a:gd name="connsiteY2" fmla="*/ 17949 h 388017"/>
              <a:gd name="connsiteX3" fmla="*/ 244888 w 372591"/>
              <a:gd name="connsiteY3" fmla="*/ 48334 h 388017"/>
              <a:gd name="connsiteX4" fmla="*/ 275310 w 372591"/>
              <a:gd name="connsiteY4" fmla="*/ 72653 h 388017"/>
              <a:gd name="connsiteX5" fmla="*/ 283233 w 372591"/>
              <a:gd name="connsiteY5" fmla="*/ 70542 h 388017"/>
              <a:gd name="connsiteX6" fmla="*/ 311112 w 372591"/>
              <a:gd name="connsiteY6" fmla="*/ 58304 h 388017"/>
              <a:gd name="connsiteX7" fmla="*/ 328026 w 372591"/>
              <a:gd name="connsiteY7" fmla="*/ 61766 h 388017"/>
              <a:gd name="connsiteX8" fmla="*/ 371883 w 372591"/>
              <a:gd name="connsiteY8" fmla="*/ 137223 h 388017"/>
              <a:gd name="connsiteX9" fmla="*/ 366491 w 372591"/>
              <a:gd name="connsiteY9" fmla="*/ 153640 h 388017"/>
              <a:gd name="connsiteX10" fmla="*/ 341776 w 372591"/>
              <a:gd name="connsiteY10" fmla="*/ 171867 h 388017"/>
              <a:gd name="connsiteX11" fmla="*/ 335898 w 372591"/>
              <a:gd name="connsiteY11" fmla="*/ 210284 h 388017"/>
              <a:gd name="connsiteX12" fmla="*/ 341776 w 372591"/>
              <a:gd name="connsiteY12" fmla="*/ 216162 h 388017"/>
              <a:gd name="connsiteX13" fmla="*/ 366510 w 372591"/>
              <a:gd name="connsiteY13" fmla="*/ 234369 h 388017"/>
              <a:gd name="connsiteX14" fmla="*/ 371923 w 372591"/>
              <a:gd name="connsiteY14" fmla="*/ 250806 h 388017"/>
              <a:gd name="connsiteX15" fmla="*/ 328066 w 372591"/>
              <a:gd name="connsiteY15" fmla="*/ 326263 h 388017"/>
              <a:gd name="connsiteX16" fmla="*/ 311191 w 372591"/>
              <a:gd name="connsiteY16" fmla="*/ 329745 h 388017"/>
              <a:gd name="connsiteX17" fmla="*/ 283194 w 372591"/>
              <a:gd name="connsiteY17" fmla="*/ 317467 h 388017"/>
              <a:gd name="connsiteX18" fmla="*/ 247017 w 372591"/>
              <a:gd name="connsiteY18" fmla="*/ 331590 h 388017"/>
              <a:gd name="connsiteX19" fmla="*/ 244868 w 372591"/>
              <a:gd name="connsiteY19" fmla="*/ 339635 h 388017"/>
              <a:gd name="connsiteX20" fmla="*/ 241505 w 372591"/>
              <a:gd name="connsiteY20" fmla="*/ 370000 h 388017"/>
              <a:gd name="connsiteX21" fmla="*/ 230123 w 372591"/>
              <a:gd name="connsiteY21" fmla="*/ 382875 h 388017"/>
              <a:gd name="connsiteX22" fmla="*/ 142449 w 372591"/>
              <a:gd name="connsiteY22" fmla="*/ 382875 h 388017"/>
              <a:gd name="connsiteX23" fmla="*/ 131066 w 372591"/>
              <a:gd name="connsiteY23" fmla="*/ 370000 h 388017"/>
              <a:gd name="connsiteX24" fmla="*/ 127723 w 372591"/>
              <a:gd name="connsiteY24" fmla="*/ 339675 h 388017"/>
              <a:gd name="connsiteX25" fmla="*/ 97284 w 372591"/>
              <a:gd name="connsiteY25" fmla="*/ 315467 h 388017"/>
              <a:gd name="connsiteX26" fmla="*/ 89398 w 372591"/>
              <a:gd name="connsiteY26" fmla="*/ 317587 h 388017"/>
              <a:gd name="connsiteX27" fmla="*/ 61420 w 372591"/>
              <a:gd name="connsiteY27" fmla="*/ 329844 h 388017"/>
              <a:gd name="connsiteX28" fmla="*/ 44526 w 372591"/>
              <a:gd name="connsiteY28" fmla="*/ 326362 h 388017"/>
              <a:gd name="connsiteX29" fmla="*/ 669 w 372591"/>
              <a:gd name="connsiteY29" fmla="*/ 250826 h 388017"/>
              <a:gd name="connsiteX30" fmla="*/ 6081 w 372591"/>
              <a:gd name="connsiteY30" fmla="*/ 234389 h 388017"/>
              <a:gd name="connsiteX31" fmla="*/ 30816 w 372591"/>
              <a:gd name="connsiteY31" fmla="*/ 216162 h 388017"/>
              <a:gd name="connsiteX32" fmla="*/ 36728 w 372591"/>
              <a:gd name="connsiteY32" fmla="*/ 177779 h 388017"/>
              <a:gd name="connsiteX33" fmla="*/ 30816 w 372591"/>
              <a:gd name="connsiteY33" fmla="*/ 171867 h 388017"/>
              <a:gd name="connsiteX34" fmla="*/ 6081 w 372591"/>
              <a:gd name="connsiteY34" fmla="*/ 153679 h 388017"/>
              <a:gd name="connsiteX35" fmla="*/ 689 w 372591"/>
              <a:gd name="connsiteY35" fmla="*/ 137243 h 388017"/>
              <a:gd name="connsiteX36" fmla="*/ 44546 w 372591"/>
              <a:gd name="connsiteY36" fmla="*/ 61786 h 388017"/>
              <a:gd name="connsiteX37" fmla="*/ 61460 w 372591"/>
              <a:gd name="connsiteY37" fmla="*/ 58324 h 388017"/>
              <a:gd name="connsiteX38" fmla="*/ 89319 w 372591"/>
              <a:gd name="connsiteY38" fmla="*/ 70562 h 388017"/>
              <a:gd name="connsiteX39" fmla="*/ 125619 w 372591"/>
              <a:gd name="connsiteY39" fmla="*/ 56216 h 388017"/>
              <a:gd name="connsiteX40" fmla="*/ 127723 w 372591"/>
              <a:gd name="connsiteY40" fmla="*/ 48315 h 388017"/>
              <a:gd name="connsiteX41" fmla="*/ 131106 w 372591"/>
              <a:gd name="connsiteY41" fmla="*/ 17949 h 388017"/>
              <a:gd name="connsiteX42" fmla="*/ 142707 w 372591"/>
              <a:gd name="connsiteY42" fmla="*/ 5015 h 388017"/>
              <a:gd name="connsiteX43" fmla="*/ 186505 w 372591"/>
              <a:gd name="connsiteY43" fmla="*/ 0 h 388017"/>
              <a:gd name="connsiteX44" fmla="*/ 186266 w 372591"/>
              <a:gd name="connsiteY44" fmla="*/ 134318 h 388017"/>
              <a:gd name="connsiteX45" fmla="*/ 126569 w 372591"/>
              <a:gd name="connsiteY45" fmla="*/ 194014 h 388017"/>
              <a:gd name="connsiteX46" fmla="*/ 186266 w 372591"/>
              <a:gd name="connsiteY46" fmla="*/ 253711 h 388017"/>
              <a:gd name="connsiteX47" fmla="*/ 245963 w 372591"/>
              <a:gd name="connsiteY47" fmla="*/ 194014 h 388017"/>
              <a:gd name="connsiteX48" fmla="*/ 186266 w 372591"/>
              <a:gd name="connsiteY48" fmla="*/ 134318 h 38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2591" h="388017">
                <a:moveTo>
                  <a:pt x="186505" y="0"/>
                </a:moveTo>
                <a:cubicBezTo>
                  <a:pt x="201111" y="159"/>
                  <a:pt x="215657" y="1851"/>
                  <a:pt x="229924" y="5034"/>
                </a:cubicBezTo>
                <a:cubicBezTo>
                  <a:pt x="236147" y="6423"/>
                  <a:pt x="240799" y="11612"/>
                  <a:pt x="241505" y="17949"/>
                </a:cubicBezTo>
                <a:lnTo>
                  <a:pt x="244888" y="48334"/>
                </a:lnTo>
                <a:cubicBezTo>
                  <a:pt x="246574" y="63451"/>
                  <a:pt x="260195" y="74339"/>
                  <a:pt x="275310" y="72653"/>
                </a:cubicBezTo>
                <a:cubicBezTo>
                  <a:pt x="278042" y="72349"/>
                  <a:pt x="280712" y="71637"/>
                  <a:pt x="283233" y="70542"/>
                </a:cubicBezTo>
                <a:lnTo>
                  <a:pt x="311112" y="58304"/>
                </a:lnTo>
                <a:cubicBezTo>
                  <a:pt x="316912" y="55749"/>
                  <a:pt x="323696" y="57137"/>
                  <a:pt x="328026" y="61766"/>
                </a:cubicBezTo>
                <a:cubicBezTo>
                  <a:pt x="348162" y="83279"/>
                  <a:pt x="363157" y="109078"/>
                  <a:pt x="371883" y="137223"/>
                </a:cubicBezTo>
                <a:cubicBezTo>
                  <a:pt x="373758" y="143285"/>
                  <a:pt x="371595" y="149870"/>
                  <a:pt x="366491" y="153640"/>
                </a:cubicBezTo>
                <a:lnTo>
                  <a:pt x="341776" y="171867"/>
                </a:lnTo>
                <a:cubicBezTo>
                  <a:pt x="329544" y="180851"/>
                  <a:pt x="326912" y="198052"/>
                  <a:pt x="335898" y="210284"/>
                </a:cubicBezTo>
                <a:cubicBezTo>
                  <a:pt x="337548" y="212528"/>
                  <a:pt x="339530" y="214512"/>
                  <a:pt x="341776" y="216162"/>
                </a:cubicBezTo>
                <a:lnTo>
                  <a:pt x="366510" y="234369"/>
                </a:lnTo>
                <a:cubicBezTo>
                  <a:pt x="371630" y="238136"/>
                  <a:pt x="373803" y="244733"/>
                  <a:pt x="371923" y="250806"/>
                </a:cubicBezTo>
                <a:cubicBezTo>
                  <a:pt x="363193" y="278949"/>
                  <a:pt x="348199" y="304748"/>
                  <a:pt x="328066" y="326263"/>
                </a:cubicBezTo>
                <a:cubicBezTo>
                  <a:pt x="323746" y="330881"/>
                  <a:pt x="316986" y="332276"/>
                  <a:pt x="311191" y="329745"/>
                </a:cubicBezTo>
                <a:lnTo>
                  <a:pt x="283194" y="317467"/>
                </a:lnTo>
                <a:cubicBezTo>
                  <a:pt x="269304" y="311376"/>
                  <a:pt x="253107" y="317700"/>
                  <a:pt x="247017" y="331590"/>
                </a:cubicBezTo>
                <a:cubicBezTo>
                  <a:pt x="245897" y="334147"/>
                  <a:pt x="245171" y="336859"/>
                  <a:pt x="244868" y="339635"/>
                </a:cubicBezTo>
                <a:lnTo>
                  <a:pt x="241505" y="370000"/>
                </a:lnTo>
                <a:cubicBezTo>
                  <a:pt x="240811" y="376265"/>
                  <a:pt x="236256" y="381418"/>
                  <a:pt x="230123" y="382875"/>
                </a:cubicBezTo>
                <a:cubicBezTo>
                  <a:pt x="201300" y="389732"/>
                  <a:pt x="171272" y="389732"/>
                  <a:pt x="142449" y="382875"/>
                </a:cubicBezTo>
                <a:cubicBezTo>
                  <a:pt x="136317" y="381418"/>
                  <a:pt x="131761" y="376265"/>
                  <a:pt x="131066" y="370000"/>
                </a:cubicBezTo>
                <a:lnTo>
                  <a:pt x="127723" y="339675"/>
                </a:lnTo>
                <a:cubicBezTo>
                  <a:pt x="126003" y="324585"/>
                  <a:pt x="112375" y="313746"/>
                  <a:pt x="97284" y="315467"/>
                </a:cubicBezTo>
                <a:cubicBezTo>
                  <a:pt x="94565" y="315778"/>
                  <a:pt x="91907" y="316492"/>
                  <a:pt x="89398" y="317587"/>
                </a:cubicBezTo>
                <a:lnTo>
                  <a:pt x="61420" y="329844"/>
                </a:lnTo>
                <a:cubicBezTo>
                  <a:pt x="55620" y="332386"/>
                  <a:pt x="48849" y="330989"/>
                  <a:pt x="44526" y="326362"/>
                </a:cubicBezTo>
                <a:cubicBezTo>
                  <a:pt x="24383" y="304824"/>
                  <a:pt x="9387" y="278997"/>
                  <a:pt x="669" y="250826"/>
                </a:cubicBezTo>
                <a:cubicBezTo>
                  <a:pt x="-1212" y="244753"/>
                  <a:pt x="961" y="238156"/>
                  <a:pt x="6081" y="234389"/>
                </a:cubicBezTo>
                <a:lnTo>
                  <a:pt x="30816" y="216162"/>
                </a:lnTo>
                <a:cubicBezTo>
                  <a:pt x="43047" y="207195"/>
                  <a:pt x="45695" y="190011"/>
                  <a:pt x="36728" y="177779"/>
                </a:cubicBezTo>
                <a:cubicBezTo>
                  <a:pt x="35071" y="175518"/>
                  <a:pt x="33077" y="173525"/>
                  <a:pt x="30816" y="171867"/>
                </a:cubicBezTo>
                <a:lnTo>
                  <a:pt x="6081" y="153679"/>
                </a:lnTo>
                <a:cubicBezTo>
                  <a:pt x="968" y="149907"/>
                  <a:pt x="-1196" y="143311"/>
                  <a:pt x="689" y="137243"/>
                </a:cubicBezTo>
                <a:cubicBezTo>
                  <a:pt x="9415" y="109098"/>
                  <a:pt x="24410" y="83299"/>
                  <a:pt x="44546" y="61786"/>
                </a:cubicBezTo>
                <a:cubicBezTo>
                  <a:pt x="48877" y="57157"/>
                  <a:pt x="55659" y="55769"/>
                  <a:pt x="61460" y="58324"/>
                </a:cubicBezTo>
                <a:lnTo>
                  <a:pt x="89319" y="70562"/>
                </a:lnTo>
                <a:cubicBezTo>
                  <a:pt x="103304" y="76624"/>
                  <a:pt x="119556" y="70201"/>
                  <a:pt x="125619" y="56216"/>
                </a:cubicBezTo>
                <a:cubicBezTo>
                  <a:pt x="126709" y="53701"/>
                  <a:pt x="127418" y="51038"/>
                  <a:pt x="127723" y="48315"/>
                </a:cubicBezTo>
                <a:lnTo>
                  <a:pt x="131106" y="17949"/>
                </a:lnTo>
                <a:cubicBezTo>
                  <a:pt x="131806" y="11599"/>
                  <a:pt x="136471" y="6398"/>
                  <a:pt x="142707" y="5015"/>
                </a:cubicBezTo>
                <a:cubicBezTo>
                  <a:pt x="156975" y="1851"/>
                  <a:pt x="171561" y="179"/>
                  <a:pt x="186505" y="0"/>
                </a:cubicBezTo>
                <a:close/>
                <a:moveTo>
                  <a:pt x="186266" y="134318"/>
                </a:moveTo>
                <a:cubicBezTo>
                  <a:pt x="153296" y="134318"/>
                  <a:pt x="126569" y="161044"/>
                  <a:pt x="126569" y="194014"/>
                </a:cubicBezTo>
                <a:cubicBezTo>
                  <a:pt x="126569" y="226985"/>
                  <a:pt x="153296" y="253711"/>
                  <a:pt x="186266" y="253711"/>
                </a:cubicBezTo>
                <a:cubicBezTo>
                  <a:pt x="219237" y="253711"/>
                  <a:pt x="245963" y="226985"/>
                  <a:pt x="245963" y="194014"/>
                </a:cubicBezTo>
                <a:cubicBezTo>
                  <a:pt x="245963" y="161044"/>
                  <a:pt x="219237" y="134318"/>
                  <a:pt x="186266" y="13431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 name="Rounded Rectangle 16">
            <a:extLst>
              <a:ext uri="{FF2B5EF4-FFF2-40B4-BE49-F238E27FC236}">
                <a16:creationId xmlns:a16="http://schemas.microsoft.com/office/drawing/2014/main" id="{DBC4A3FC-EEE0-94CE-BA52-C1FCDF1DC222}"/>
              </a:ext>
              <a:ext uri="{C183D7F6-B498-43B3-948B-1728B52AA6E4}">
                <adec:decorative xmlns:adec="http://schemas.microsoft.com/office/drawing/2017/decorative" val="1"/>
              </a:ext>
            </a:extLst>
          </p:cNvPr>
          <p:cNvSpPr/>
          <p:nvPr/>
        </p:nvSpPr>
        <p:spPr>
          <a:xfrm>
            <a:off x="58826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E59BDA74-781A-3BA8-F5C9-2E7D5A342F12}"/>
              </a:ext>
            </a:extLst>
          </p:cNvPr>
          <p:cNvSpPr txBox="1"/>
          <p:nvPr/>
        </p:nvSpPr>
        <p:spPr>
          <a:xfrm>
            <a:off x="713231" y="4721819"/>
            <a:ext cx="2410578"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Update validation </a:t>
            </a:r>
            <a:r>
              <a:rPr kumimoji="0" lang="en-US" sz="1600" b="0" i="0" u="none" strike="noStrike" kern="1200" cap="none" spc="0" normalizeH="0" baseline="0" noProof="0">
                <a:ln>
                  <a:noFill/>
                </a:ln>
                <a:solidFill>
                  <a:srgbClr val="000000"/>
                </a:solidFill>
                <a:effectLst/>
                <a:uLnTx/>
                <a:uFillTx/>
                <a:latin typeface="Segoe UI"/>
                <a:ea typeface="+mn-ea"/>
                <a:cs typeface="+mn-cs"/>
              </a:rPr>
              <a:t>enables you to validate the latest build before you reach broad deployment</a:t>
            </a:r>
          </a:p>
        </p:txBody>
      </p:sp>
      <p:sp>
        <p:nvSpPr>
          <p:cNvPr id="9" name="Graphic 53">
            <a:extLst>
              <a:ext uri="{FF2B5EF4-FFF2-40B4-BE49-F238E27FC236}">
                <a16:creationId xmlns:a16="http://schemas.microsoft.com/office/drawing/2014/main" id="{55A8A24F-3D1F-8F50-8512-EA37B0A0DB4A}"/>
              </a:ext>
              <a:ext uri="{C183D7F6-B498-43B3-948B-1728B52AA6E4}">
                <adec:decorative xmlns:adec="http://schemas.microsoft.com/office/drawing/2017/decorative" val="1"/>
              </a:ext>
            </a:extLst>
          </p:cNvPr>
          <p:cNvSpPr/>
          <p:nvPr/>
        </p:nvSpPr>
        <p:spPr>
          <a:xfrm>
            <a:off x="845834" y="4214972"/>
            <a:ext cx="318382" cy="397978"/>
          </a:xfrm>
          <a:custGeom>
            <a:avLst/>
            <a:gdLst>
              <a:gd name="connsiteX0" fmla="*/ 194014 w 318382"/>
              <a:gd name="connsiteY0" fmla="*/ 0 h 397978"/>
              <a:gd name="connsiteX1" fmla="*/ 124368 w 318382"/>
              <a:gd name="connsiteY1" fmla="*/ 0 h 397978"/>
              <a:gd name="connsiteX2" fmla="*/ 79874 w 318382"/>
              <a:gd name="connsiteY2" fmla="*/ 39798 h 397978"/>
              <a:gd name="connsiteX3" fmla="*/ 44773 w 318382"/>
              <a:gd name="connsiteY3" fmla="*/ 39798 h 397978"/>
              <a:gd name="connsiteX4" fmla="*/ 0 w 318382"/>
              <a:gd name="connsiteY4" fmla="*/ 84570 h 397978"/>
              <a:gd name="connsiteX5" fmla="*/ 0 w 318382"/>
              <a:gd name="connsiteY5" fmla="*/ 353206 h 397978"/>
              <a:gd name="connsiteX6" fmla="*/ 44773 w 318382"/>
              <a:gd name="connsiteY6" fmla="*/ 397978 h 397978"/>
              <a:gd name="connsiteX7" fmla="*/ 273610 w 318382"/>
              <a:gd name="connsiteY7" fmla="*/ 397978 h 397978"/>
              <a:gd name="connsiteX8" fmla="*/ 318383 w 318382"/>
              <a:gd name="connsiteY8" fmla="*/ 353206 h 397978"/>
              <a:gd name="connsiteX9" fmla="*/ 318383 w 318382"/>
              <a:gd name="connsiteY9" fmla="*/ 84570 h 397978"/>
              <a:gd name="connsiteX10" fmla="*/ 273610 w 318382"/>
              <a:gd name="connsiteY10" fmla="*/ 39798 h 397978"/>
              <a:gd name="connsiteX11" fmla="*/ 238508 w 318382"/>
              <a:gd name="connsiteY11" fmla="*/ 39798 h 397978"/>
              <a:gd name="connsiteX12" fmla="*/ 194014 w 318382"/>
              <a:gd name="connsiteY12" fmla="*/ 0 h 397978"/>
              <a:gd name="connsiteX13" fmla="*/ 124368 w 318382"/>
              <a:gd name="connsiteY13" fmla="*/ 29848 h 397978"/>
              <a:gd name="connsiteX14" fmla="*/ 194014 w 318382"/>
              <a:gd name="connsiteY14" fmla="*/ 29848 h 397978"/>
              <a:gd name="connsiteX15" fmla="*/ 208939 w 318382"/>
              <a:gd name="connsiteY15" fmla="*/ 44773 h 397978"/>
              <a:gd name="connsiteX16" fmla="*/ 194014 w 318382"/>
              <a:gd name="connsiteY16" fmla="*/ 59697 h 397978"/>
              <a:gd name="connsiteX17" fmla="*/ 124368 w 318382"/>
              <a:gd name="connsiteY17" fmla="*/ 59697 h 397978"/>
              <a:gd name="connsiteX18" fmla="*/ 109444 w 318382"/>
              <a:gd name="connsiteY18" fmla="*/ 44773 h 397978"/>
              <a:gd name="connsiteX19" fmla="*/ 124368 w 318382"/>
              <a:gd name="connsiteY19" fmla="*/ 29848 h 397978"/>
              <a:gd name="connsiteX20" fmla="*/ 264258 w 318382"/>
              <a:gd name="connsiteY20" fmla="*/ 133721 h 397978"/>
              <a:gd name="connsiteX21" fmla="*/ 264258 w 318382"/>
              <a:gd name="connsiteY21" fmla="*/ 154814 h 397978"/>
              <a:gd name="connsiteX22" fmla="*/ 224460 w 318382"/>
              <a:gd name="connsiteY22" fmla="*/ 194611 h 397978"/>
              <a:gd name="connsiteX23" fmla="*/ 203367 w 318382"/>
              <a:gd name="connsiteY23" fmla="*/ 194611 h 397978"/>
              <a:gd name="connsiteX24" fmla="*/ 183468 w 318382"/>
              <a:gd name="connsiteY24" fmla="*/ 174712 h 397978"/>
              <a:gd name="connsiteX25" fmla="*/ 182724 w 318382"/>
              <a:gd name="connsiteY25" fmla="*/ 153620 h 397978"/>
              <a:gd name="connsiteX26" fmla="*/ 203817 w 318382"/>
              <a:gd name="connsiteY26" fmla="*/ 152875 h 397978"/>
              <a:gd name="connsiteX27" fmla="*/ 204561 w 318382"/>
              <a:gd name="connsiteY27" fmla="*/ 153620 h 397978"/>
              <a:gd name="connsiteX28" fmla="*/ 213913 w 318382"/>
              <a:gd name="connsiteY28" fmla="*/ 162972 h 397978"/>
              <a:gd name="connsiteX29" fmla="*/ 243165 w 318382"/>
              <a:gd name="connsiteY29" fmla="*/ 133721 h 397978"/>
              <a:gd name="connsiteX30" fmla="*/ 264258 w 318382"/>
              <a:gd name="connsiteY30" fmla="*/ 133721 h 397978"/>
              <a:gd name="connsiteX31" fmla="*/ 264258 w 318382"/>
              <a:gd name="connsiteY31" fmla="*/ 264258 h 397978"/>
              <a:gd name="connsiteX32" fmla="*/ 224460 w 318382"/>
              <a:gd name="connsiteY32" fmla="*/ 304055 h 397978"/>
              <a:gd name="connsiteX33" fmla="*/ 203367 w 318382"/>
              <a:gd name="connsiteY33" fmla="*/ 304055 h 397978"/>
              <a:gd name="connsiteX34" fmla="*/ 183468 w 318382"/>
              <a:gd name="connsiteY34" fmla="*/ 284157 h 397978"/>
              <a:gd name="connsiteX35" fmla="*/ 182724 w 318382"/>
              <a:gd name="connsiteY35" fmla="*/ 263064 h 397978"/>
              <a:gd name="connsiteX36" fmla="*/ 203817 w 318382"/>
              <a:gd name="connsiteY36" fmla="*/ 262319 h 397978"/>
              <a:gd name="connsiteX37" fmla="*/ 204561 w 318382"/>
              <a:gd name="connsiteY37" fmla="*/ 263064 h 397978"/>
              <a:gd name="connsiteX38" fmla="*/ 213913 w 318382"/>
              <a:gd name="connsiteY38" fmla="*/ 272416 h 397978"/>
              <a:gd name="connsiteX39" fmla="*/ 243165 w 318382"/>
              <a:gd name="connsiteY39" fmla="*/ 243165 h 397978"/>
              <a:gd name="connsiteX40" fmla="*/ 264258 w 318382"/>
              <a:gd name="connsiteY40" fmla="*/ 242421 h 397978"/>
              <a:gd name="connsiteX41" fmla="*/ 265002 w 318382"/>
              <a:gd name="connsiteY41" fmla="*/ 263513 h 397978"/>
              <a:gd name="connsiteX42" fmla="*/ 264258 w 318382"/>
              <a:gd name="connsiteY42" fmla="*/ 264258 h 397978"/>
              <a:gd name="connsiteX43" fmla="*/ 59697 w 318382"/>
              <a:gd name="connsiteY43" fmla="*/ 164166 h 397978"/>
              <a:gd name="connsiteX44" fmla="*/ 74621 w 318382"/>
              <a:gd name="connsiteY44" fmla="*/ 149242 h 397978"/>
              <a:gd name="connsiteX45" fmla="*/ 144267 w 318382"/>
              <a:gd name="connsiteY45" fmla="*/ 149242 h 397978"/>
              <a:gd name="connsiteX46" fmla="*/ 159191 w 318382"/>
              <a:gd name="connsiteY46" fmla="*/ 164166 h 397978"/>
              <a:gd name="connsiteX47" fmla="*/ 144267 w 318382"/>
              <a:gd name="connsiteY47" fmla="*/ 179090 h 397978"/>
              <a:gd name="connsiteX48" fmla="*/ 74621 w 318382"/>
              <a:gd name="connsiteY48" fmla="*/ 179090 h 397978"/>
              <a:gd name="connsiteX49" fmla="*/ 59697 w 318382"/>
              <a:gd name="connsiteY49" fmla="*/ 164166 h 397978"/>
              <a:gd name="connsiteX50" fmla="*/ 74621 w 318382"/>
              <a:gd name="connsiteY50" fmla="*/ 258686 h 397978"/>
              <a:gd name="connsiteX51" fmla="*/ 144267 w 318382"/>
              <a:gd name="connsiteY51" fmla="*/ 258686 h 397978"/>
              <a:gd name="connsiteX52" fmla="*/ 159191 w 318382"/>
              <a:gd name="connsiteY52" fmla="*/ 273610 h 397978"/>
              <a:gd name="connsiteX53" fmla="*/ 144267 w 318382"/>
              <a:gd name="connsiteY53" fmla="*/ 288534 h 397978"/>
              <a:gd name="connsiteX54" fmla="*/ 74621 w 318382"/>
              <a:gd name="connsiteY54" fmla="*/ 288534 h 397978"/>
              <a:gd name="connsiteX55" fmla="*/ 59697 w 318382"/>
              <a:gd name="connsiteY55" fmla="*/ 273610 h 397978"/>
              <a:gd name="connsiteX56" fmla="*/ 74621 w 318382"/>
              <a:gd name="connsiteY56" fmla="*/ 258686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18382" h="397978">
                <a:moveTo>
                  <a:pt x="194014" y="0"/>
                </a:moveTo>
                <a:lnTo>
                  <a:pt x="124368" y="0"/>
                </a:lnTo>
                <a:cubicBezTo>
                  <a:pt x="101567" y="1"/>
                  <a:pt x="82408" y="17137"/>
                  <a:pt x="79874" y="39798"/>
                </a:cubicBezTo>
                <a:lnTo>
                  <a:pt x="44773" y="39798"/>
                </a:lnTo>
                <a:cubicBezTo>
                  <a:pt x="20045" y="39798"/>
                  <a:pt x="0" y="59843"/>
                  <a:pt x="0" y="84570"/>
                </a:cubicBezTo>
                <a:lnTo>
                  <a:pt x="0" y="353206"/>
                </a:lnTo>
                <a:cubicBezTo>
                  <a:pt x="0" y="377932"/>
                  <a:pt x="20045" y="397978"/>
                  <a:pt x="44773" y="397978"/>
                </a:cubicBezTo>
                <a:lnTo>
                  <a:pt x="273610" y="397978"/>
                </a:lnTo>
                <a:cubicBezTo>
                  <a:pt x="298337" y="397978"/>
                  <a:pt x="318383" y="377932"/>
                  <a:pt x="318383" y="353206"/>
                </a:cubicBezTo>
                <a:lnTo>
                  <a:pt x="318383" y="84570"/>
                </a:lnTo>
                <a:cubicBezTo>
                  <a:pt x="318383" y="59843"/>
                  <a:pt x="298337" y="39798"/>
                  <a:pt x="273610" y="39798"/>
                </a:cubicBezTo>
                <a:lnTo>
                  <a:pt x="238508" y="39798"/>
                </a:lnTo>
                <a:cubicBezTo>
                  <a:pt x="235975" y="17137"/>
                  <a:pt x="216817" y="1"/>
                  <a:pt x="194014" y="0"/>
                </a:cubicBezTo>
                <a:close/>
                <a:moveTo>
                  <a:pt x="124368" y="29848"/>
                </a:moveTo>
                <a:lnTo>
                  <a:pt x="194014" y="29848"/>
                </a:lnTo>
                <a:cubicBezTo>
                  <a:pt x="202257" y="29848"/>
                  <a:pt x="208939" y="36530"/>
                  <a:pt x="208939" y="44773"/>
                </a:cubicBezTo>
                <a:cubicBezTo>
                  <a:pt x="208939" y="53015"/>
                  <a:pt x="202257" y="59697"/>
                  <a:pt x="194014" y="59697"/>
                </a:cubicBezTo>
                <a:lnTo>
                  <a:pt x="124368" y="59697"/>
                </a:lnTo>
                <a:cubicBezTo>
                  <a:pt x="116126" y="59697"/>
                  <a:pt x="109444" y="53015"/>
                  <a:pt x="109444" y="44773"/>
                </a:cubicBezTo>
                <a:cubicBezTo>
                  <a:pt x="109444" y="36530"/>
                  <a:pt x="116126" y="29848"/>
                  <a:pt x="124368" y="29848"/>
                </a:cubicBezTo>
                <a:close/>
                <a:moveTo>
                  <a:pt x="264258" y="133721"/>
                </a:moveTo>
                <a:cubicBezTo>
                  <a:pt x="270078" y="139548"/>
                  <a:pt x="270078" y="148987"/>
                  <a:pt x="264258" y="154814"/>
                </a:cubicBezTo>
                <a:lnTo>
                  <a:pt x="224460" y="194611"/>
                </a:lnTo>
                <a:cubicBezTo>
                  <a:pt x="218633" y="200432"/>
                  <a:pt x="209193" y="200432"/>
                  <a:pt x="203367" y="194611"/>
                </a:cubicBezTo>
                <a:lnTo>
                  <a:pt x="183468" y="174712"/>
                </a:lnTo>
                <a:cubicBezTo>
                  <a:pt x="177439" y="169093"/>
                  <a:pt x="177104" y="159649"/>
                  <a:pt x="182724" y="153620"/>
                </a:cubicBezTo>
                <a:cubicBezTo>
                  <a:pt x="188343" y="147589"/>
                  <a:pt x="197785" y="147256"/>
                  <a:pt x="203817" y="152875"/>
                </a:cubicBezTo>
                <a:cubicBezTo>
                  <a:pt x="204073" y="153114"/>
                  <a:pt x="204322" y="153363"/>
                  <a:pt x="204561" y="153620"/>
                </a:cubicBezTo>
                <a:lnTo>
                  <a:pt x="213913" y="162972"/>
                </a:lnTo>
                <a:lnTo>
                  <a:pt x="243165" y="133721"/>
                </a:lnTo>
                <a:cubicBezTo>
                  <a:pt x="248991" y="127901"/>
                  <a:pt x="258431" y="127901"/>
                  <a:pt x="264258" y="133721"/>
                </a:cubicBezTo>
                <a:close/>
                <a:moveTo>
                  <a:pt x="264258" y="264258"/>
                </a:moveTo>
                <a:lnTo>
                  <a:pt x="224460" y="304055"/>
                </a:lnTo>
                <a:cubicBezTo>
                  <a:pt x="218633" y="309876"/>
                  <a:pt x="209193" y="309876"/>
                  <a:pt x="203367" y="304055"/>
                </a:cubicBezTo>
                <a:lnTo>
                  <a:pt x="183468" y="284157"/>
                </a:lnTo>
                <a:cubicBezTo>
                  <a:pt x="177439" y="278537"/>
                  <a:pt x="177104" y="269093"/>
                  <a:pt x="182724" y="263064"/>
                </a:cubicBezTo>
                <a:cubicBezTo>
                  <a:pt x="188343" y="257034"/>
                  <a:pt x="197785" y="256700"/>
                  <a:pt x="203817" y="262319"/>
                </a:cubicBezTo>
                <a:cubicBezTo>
                  <a:pt x="204073" y="262558"/>
                  <a:pt x="204322" y="262807"/>
                  <a:pt x="204561" y="263064"/>
                </a:cubicBezTo>
                <a:lnTo>
                  <a:pt x="213913" y="272416"/>
                </a:lnTo>
                <a:lnTo>
                  <a:pt x="243165" y="243165"/>
                </a:lnTo>
                <a:cubicBezTo>
                  <a:pt x="248784" y="237135"/>
                  <a:pt x="258228" y="236801"/>
                  <a:pt x="264258" y="242421"/>
                </a:cubicBezTo>
                <a:cubicBezTo>
                  <a:pt x="270287" y="248040"/>
                  <a:pt x="270621" y="257482"/>
                  <a:pt x="265002" y="263513"/>
                </a:cubicBezTo>
                <a:cubicBezTo>
                  <a:pt x="264763" y="263770"/>
                  <a:pt x="264514" y="264019"/>
                  <a:pt x="264258" y="264258"/>
                </a:cubicBezTo>
                <a:close/>
                <a:moveTo>
                  <a:pt x="59697" y="164166"/>
                </a:moveTo>
                <a:cubicBezTo>
                  <a:pt x="59697" y="155924"/>
                  <a:pt x="66379" y="149242"/>
                  <a:pt x="74621" y="149242"/>
                </a:cubicBezTo>
                <a:lnTo>
                  <a:pt x="144267" y="149242"/>
                </a:lnTo>
                <a:cubicBezTo>
                  <a:pt x="152509" y="149242"/>
                  <a:pt x="159191" y="155924"/>
                  <a:pt x="159191" y="164166"/>
                </a:cubicBezTo>
                <a:cubicBezTo>
                  <a:pt x="159191" y="172408"/>
                  <a:pt x="152509" y="179090"/>
                  <a:pt x="144267" y="179090"/>
                </a:cubicBezTo>
                <a:lnTo>
                  <a:pt x="74621" y="179090"/>
                </a:lnTo>
                <a:cubicBezTo>
                  <a:pt x="66379" y="179090"/>
                  <a:pt x="59697" y="172408"/>
                  <a:pt x="59697" y="164166"/>
                </a:cubicBezTo>
                <a:close/>
                <a:moveTo>
                  <a:pt x="74621" y="258686"/>
                </a:moveTo>
                <a:lnTo>
                  <a:pt x="144267" y="258686"/>
                </a:lnTo>
                <a:cubicBezTo>
                  <a:pt x="152509" y="258686"/>
                  <a:pt x="159191" y="265368"/>
                  <a:pt x="159191" y="273610"/>
                </a:cubicBezTo>
                <a:cubicBezTo>
                  <a:pt x="159191" y="281852"/>
                  <a:pt x="152509" y="288534"/>
                  <a:pt x="144267" y="288534"/>
                </a:cubicBezTo>
                <a:lnTo>
                  <a:pt x="74621" y="288534"/>
                </a:lnTo>
                <a:cubicBezTo>
                  <a:pt x="66379" y="288534"/>
                  <a:pt x="59697" y="281852"/>
                  <a:pt x="59697" y="273610"/>
                </a:cubicBezTo>
                <a:cubicBezTo>
                  <a:pt x="59697" y="265368"/>
                  <a:pt x="66379" y="258686"/>
                  <a:pt x="74621" y="25868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 name="Rounded Rectangle 17">
            <a:extLst>
              <a:ext uri="{FF2B5EF4-FFF2-40B4-BE49-F238E27FC236}">
                <a16:creationId xmlns:a16="http://schemas.microsoft.com/office/drawing/2014/main" id="{4947D012-F012-1652-0C33-8D4885201CDB}"/>
              </a:ext>
              <a:ext uri="{C183D7F6-B498-43B3-948B-1728B52AA6E4}">
                <adec:decorative xmlns:adec="http://schemas.microsoft.com/office/drawing/2017/decorative" val="1"/>
              </a:ext>
            </a:extLst>
          </p:cNvPr>
          <p:cNvSpPr/>
          <p:nvPr/>
        </p:nvSpPr>
        <p:spPr>
          <a:xfrm>
            <a:off x="3371958"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7" name="TextBox 36">
            <a:extLst>
              <a:ext uri="{FF2B5EF4-FFF2-40B4-BE49-F238E27FC236}">
                <a16:creationId xmlns:a16="http://schemas.microsoft.com/office/drawing/2014/main" id="{FF72F26E-38E5-8B27-7694-D5729FD57661}"/>
              </a:ext>
            </a:extLst>
          </p:cNvPr>
          <p:cNvSpPr txBox="1"/>
          <p:nvPr/>
        </p:nvSpPr>
        <p:spPr>
          <a:xfrm>
            <a:off x="3496925" y="4721819"/>
            <a:ext cx="2410579" cy="83099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Pause</a:t>
            </a:r>
            <a:r>
              <a:rPr kumimoji="0" lang="en-US" sz="1600" b="0" i="0" u="none" strike="noStrike" kern="1200" cap="none" spc="0" normalizeH="0" baseline="0" noProof="0">
                <a:ln>
                  <a:noFill/>
                </a:ln>
                <a:solidFill>
                  <a:srgbClr val="000000"/>
                </a:solidFill>
                <a:effectLst/>
                <a:uLnTx/>
                <a:uFillTx/>
                <a:latin typeface="Segoe UI"/>
                <a:ea typeface="+mn-ea"/>
                <a:cs typeface="+mn-cs"/>
              </a:rPr>
              <a:t> your deployments at any time, for as long as you need</a:t>
            </a:r>
          </a:p>
        </p:txBody>
      </p:sp>
      <p:sp>
        <p:nvSpPr>
          <p:cNvPr id="5" name="Graphic 55">
            <a:extLst>
              <a:ext uri="{FF2B5EF4-FFF2-40B4-BE49-F238E27FC236}">
                <a16:creationId xmlns:a16="http://schemas.microsoft.com/office/drawing/2014/main" id="{F376F20C-D416-3C38-B17F-ED854FC7AF69}"/>
              </a:ext>
              <a:ext uri="{C183D7F6-B498-43B3-948B-1728B52AA6E4}">
                <adec:decorative xmlns:adec="http://schemas.microsoft.com/office/drawing/2017/decorative" val="1"/>
              </a:ext>
            </a:extLst>
          </p:cNvPr>
          <p:cNvSpPr/>
          <p:nvPr/>
        </p:nvSpPr>
        <p:spPr>
          <a:xfrm>
            <a:off x="3589731" y="4214972"/>
            <a:ext cx="397978" cy="397978"/>
          </a:xfrm>
          <a:custGeom>
            <a:avLst/>
            <a:gdLst>
              <a:gd name="connsiteX0" fmla="*/ 198989 w 397978"/>
              <a:gd name="connsiteY0" fmla="*/ 0 h 397978"/>
              <a:gd name="connsiteX1" fmla="*/ 0 w 397978"/>
              <a:gd name="connsiteY1" fmla="*/ 198989 h 397978"/>
              <a:gd name="connsiteX2" fmla="*/ 198989 w 397978"/>
              <a:gd name="connsiteY2" fmla="*/ 397978 h 397978"/>
              <a:gd name="connsiteX3" fmla="*/ 397978 w 397978"/>
              <a:gd name="connsiteY3" fmla="*/ 198989 h 397978"/>
              <a:gd name="connsiteX4" fmla="*/ 198989 w 397978"/>
              <a:gd name="connsiteY4" fmla="*/ 0 h 397978"/>
              <a:gd name="connsiteX5" fmla="*/ 169141 w 397978"/>
              <a:gd name="connsiteY5" fmla="*/ 124368 h 397978"/>
              <a:gd name="connsiteX6" fmla="*/ 169141 w 397978"/>
              <a:gd name="connsiteY6" fmla="*/ 273610 h 397978"/>
              <a:gd name="connsiteX7" fmla="*/ 154217 w 397978"/>
              <a:gd name="connsiteY7" fmla="*/ 288534 h 397978"/>
              <a:gd name="connsiteX8" fmla="*/ 139292 w 397978"/>
              <a:gd name="connsiteY8" fmla="*/ 273610 h 397978"/>
              <a:gd name="connsiteX9" fmla="*/ 139292 w 397978"/>
              <a:gd name="connsiteY9" fmla="*/ 124368 h 397978"/>
              <a:gd name="connsiteX10" fmla="*/ 154217 w 397978"/>
              <a:gd name="connsiteY10" fmla="*/ 109444 h 397978"/>
              <a:gd name="connsiteX11" fmla="*/ 169141 w 397978"/>
              <a:gd name="connsiteY11" fmla="*/ 124368 h 397978"/>
              <a:gd name="connsiteX12" fmla="*/ 258686 w 397978"/>
              <a:gd name="connsiteY12" fmla="*/ 124368 h 397978"/>
              <a:gd name="connsiteX13" fmla="*/ 258686 w 397978"/>
              <a:gd name="connsiteY13" fmla="*/ 273610 h 397978"/>
              <a:gd name="connsiteX14" fmla="*/ 243762 w 397978"/>
              <a:gd name="connsiteY14" fmla="*/ 288534 h 397978"/>
              <a:gd name="connsiteX15" fmla="*/ 228838 w 397978"/>
              <a:gd name="connsiteY15" fmla="*/ 273610 h 397978"/>
              <a:gd name="connsiteX16" fmla="*/ 228838 w 397978"/>
              <a:gd name="connsiteY16" fmla="*/ 124368 h 397978"/>
              <a:gd name="connsiteX17" fmla="*/ 243762 w 397978"/>
              <a:gd name="connsiteY17" fmla="*/ 109444 h 397978"/>
              <a:gd name="connsiteX18" fmla="*/ 258686 w 397978"/>
              <a:gd name="connsiteY18" fmla="*/ 124368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978" h="397978">
                <a:moveTo>
                  <a:pt x="198989" y="0"/>
                </a:moveTo>
                <a:cubicBezTo>
                  <a:pt x="89087" y="0"/>
                  <a:pt x="0" y="89087"/>
                  <a:pt x="0" y="198989"/>
                </a:cubicBezTo>
                <a:cubicBezTo>
                  <a:pt x="0" y="308891"/>
                  <a:pt x="89087" y="397978"/>
                  <a:pt x="198989" y="397978"/>
                </a:cubicBezTo>
                <a:cubicBezTo>
                  <a:pt x="308891" y="397978"/>
                  <a:pt x="397978" y="308891"/>
                  <a:pt x="397978" y="198989"/>
                </a:cubicBezTo>
                <a:cubicBezTo>
                  <a:pt x="397978" y="89087"/>
                  <a:pt x="308891" y="0"/>
                  <a:pt x="198989" y="0"/>
                </a:cubicBezTo>
                <a:close/>
                <a:moveTo>
                  <a:pt x="169141" y="124368"/>
                </a:moveTo>
                <a:lnTo>
                  <a:pt x="169141" y="273610"/>
                </a:lnTo>
                <a:cubicBezTo>
                  <a:pt x="169141" y="281852"/>
                  <a:pt x="162459" y="288534"/>
                  <a:pt x="154217" y="288534"/>
                </a:cubicBezTo>
                <a:cubicBezTo>
                  <a:pt x="145974" y="288534"/>
                  <a:pt x="139292" y="281852"/>
                  <a:pt x="139292" y="273610"/>
                </a:cubicBezTo>
                <a:lnTo>
                  <a:pt x="139292" y="124368"/>
                </a:lnTo>
                <a:cubicBezTo>
                  <a:pt x="139292" y="116126"/>
                  <a:pt x="145974" y="109444"/>
                  <a:pt x="154217" y="109444"/>
                </a:cubicBezTo>
                <a:cubicBezTo>
                  <a:pt x="162459" y="109444"/>
                  <a:pt x="169141" y="116126"/>
                  <a:pt x="169141" y="124368"/>
                </a:cubicBezTo>
                <a:close/>
                <a:moveTo>
                  <a:pt x="258686" y="124368"/>
                </a:moveTo>
                <a:lnTo>
                  <a:pt x="258686" y="273610"/>
                </a:lnTo>
                <a:cubicBezTo>
                  <a:pt x="258686" y="281852"/>
                  <a:pt x="252004" y="288534"/>
                  <a:pt x="243762" y="288534"/>
                </a:cubicBezTo>
                <a:cubicBezTo>
                  <a:pt x="235520" y="288534"/>
                  <a:pt x="228838" y="281852"/>
                  <a:pt x="228838" y="273610"/>
                </a:cubicBezTo>
                <a:lnTo>
                  <a:pt x="228838" y="124368"/>
                </a:lnTo>
                <a:cubicBezTo>
                  <a:pt x="228838" y="116126"/>
                  <a:pt x="235520" y="109444"/>
                  <a:pt x="243762" y="109444"/>
                </a:cubicBezTo>
                <a:cubicBezTo>
                  <a:pt x="252004" y="109444"/>
                  <a:pt x="258686" y="116126"/>
                  <a:pt x="258686" y="124368"/>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9" name="Rounded Rectangle 18">
            <a:extLst>
              <a:ext uri="{FF2B5EF4-FFF2-40B4-BE49-F238E27FC236}">
                <a16:creationId xmlns:a16="http://schemas.microsoft.com/office/drawing/2014/main" id="{3EB678CE-1798-F1FA-003E-012D3AB6D98E}"/>
              </a:ext>
              <a:ext uri="{C183D7F6-B498-43B3-948B-1728B52AA6E4}">
                <adec:decorative xmlns:adec="http://schemas.microsoft.com/office/drawing/2017/decorative" val="1"/>
              </a:ext>
            </a:extLst>
          </p:cNvPr>
          <p:cNvSpPr/>
          <p:nvPr/>
        </p:nvSpPr>
        <p:spPr>
          <a:xfrm>
            <a:off x="6155653"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3" name="TextBox 42">
            <a:extLst>
              <a:ext uri="{FF2B5EF4-FFF2-40B4-BE49-F238E27FC236}">
                <a16:creationId xmlns:a16="http://schemas.microsoft.com/office/drawing/2014/main" id="{C45C1501-9258-84BF-F9BD-4CCC91CAAB1D}"/>
              </a:ext>
            </a:extLst>
          </p:cNvPr>
          <p:cNvSpPr txBox="1"/>
          <p:nvPr/>
        </p:nvSpPr>
        <p:spPr>
          <a:xfrm>
            <a:off x="6280620" y="4721819"/>
            <a:ext cx="2410579" cy="1077218"/>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Exclusion windows </a:t>
            </a:r>
            <a:r>
              <a:rPr kumimoji="0" lang="en-US" sz="1600" b="0" i="0" u="none" strike="noStrike" kern="1200" cap="none" spc="0" normalizeH="0" baseline="0" noProof="0">
                <a:ln>
                  <a:noFill/>
                </a:ln>
                <a:solidFill>
                  <a:srgbClr val="000000"/>
                </a:solidFill>
                <a:effectLst/>
                <a:uLnTx/>
                <a:uFillTx/>
                <a:latin typeface="Segoe UI"/>
                <a:ea typeface="+mn-ea"/>
                <a:cs typeface="+mn-cs"/>
              </a:rPr>
              <a:t>enable you to schedule updates around critical freeze periods</a:t>
            </a:r>
          </a:p>
        </p:txBody>
      </p:sp>
      <p:sp>
        <p:nvSpPr>
          <p:cNvPr id="23" name="Graphic 57">
            <a:extLst>
              <a:ext uri="{FF2B5EF4-FFF2-40B4-BE49-F238E27FC236}">
                <a16:creationId xmlns:a16="http://schemas.microsoft.com/office/drawing/2014/main" id="{0488E235-1255-14E1-0002-B11D8C913577}"/>
              </a:ext>
              <a:ext uri="{C183D7F6-B498-43B3-948B-1728B52AA6E4}">
                <adec:decorative xmlns:adec="http://schemas.microsoft.com/office/drawing/2017/decorative" val="1"/>
              </a:ext>
            </a:extLst>
          </p:cNvPr>
          <p:cNvSpPr/>
          <p:nvPr/>
        </p:nvSpPr>
        <p:spPr>
          <a:xfrm>
            <a:off x="6393325" y="4234871"/>
            <a:ext cx="397978" cy="397978"/>
          </a:xfrm>
          <a:custGeom>
            <a:avLst/>
            <a:gdLst>
              <a:gd name="connsiteX0" fmla="*/ 288534 w 397978"/>
              <a:gd name="connsiteY0" fmla="*/ 179090 h 397978"/>
              <a:gd name="connsiteX1" fmla="*/ 397978 w 397978"/>
              <a:gd name="connsiteY1" fmla="*/ 288534 h 397978"/>
              <a:gd name="connsiteX2" fmla="*/ 288534 w 397978"/>
              <a:gd name="connsiteY2" fmla="*/ 397978 h 397978"/>
              <a:gd name="connsiteX3" fmla="*/ 179090 w 397978"/>
              <a:gd name="connsiteY3" fmla="*/ 288534 h 397978"/>
              <a:gd name="connsiteX4" fmla="*/ 288534 w 397978"/>
              <a:gd name="connsiteY4" fmla="*/ 179090 h 397978"/>
              <a:gd name="connsiteX5" fmla="*/ 239265 w 397978"/>
              <a:gd name="connsiteY5" fmla="*/ 239265 h 397978"/>
              <a:gd name="connsiteX6" fmla="*/ 239265 w 397978"/>
              <a:gd name="connsiteY6" fmla="*/ 253333 h 397978"/>
              <a:gd name="connsiteX7" fmla="*/ 274466 w 397978"/>
              <a:gd name="connsiteY7" fmla="*/ 288554 h 397978"/>
              <a:gd name="connsiteX8" fmla="*/ 239304 w 397978"/>
              <a:gd name="connsiteY8" fmla="*/ 323696 h 397978"/>
              <a:gd name="connsiteX9" fmla="*/ 239294 w 397978"/>
              <a:gd name="connsiteY9" fmla="*/ 337774 h 397978"/>
              <a:gd name="connsiteX10" fmla="*/ 253373 w 397978"/>
              <a:gd name="connsiteY10" fmla="*/ 337784 h 397978"/>
              <a:gd name="connsiteX11" fmla="*/ 288534 w 397978"/>
              <a:gd name="connsiteY11" fmla="*/ 302623 h 397978"/>
              <a:gd name="connsiteX12" fmla="*/ 323755 w 397978"/>
              <a:gd name="connsiteY12" fmla="*/ 337824 h 397978"/>
              <a:gd name="connsiteX13" fmla="*/ 337824 w 397978"/>
              <a:gd name="connsiteY13" fmla="*/ 338069 h 397978"/>
              <a:gd name="connsiteX14" fmla="*/ 338069 w 397978"/>
              <a:gd name="connsiteY14" fmla="*/ 324000 h 397978"/>
              <a:gd name="connsiteX15" fmla="*/ 337824 w 397978"/>
              <a:gd name="connsiteY15" fmla="*/ 323755 h 397978"/>
              <a:gd name="connsiteX16" fmla="*/ 302623 w 397978"/>
              <a:gd name="connsiteY16" fmla="*/ 288534 h 397978"/>
              <a:gd name="connsiteX17" fmla="*/ 337864 w 397978"/>
              <a:gd name="connsiteY17" fmla="*/ 253313 h 397978"/>
              <a:gd name="connsiteX18" fmla="*/ 337619 w 397978"/>
              <a:gd name="connsiteY18" fmla="*/ 239245 h 397978"/>
              <a:gd name="connsiteX19" fmla="*/ 323795 w 397978"/>
              <a:gd name="connsiteY19" fmla="*/ 239245 h 397978"/>
              <a:gd name="connsiteX20" fmla="*/ 288554 w 397978"/>
              <a:gd name="connsiteY20" fmla="*/ 274466 h 397978"/>
              <a:gd name="connsiteX21" fmla="*/ 253333 w 397978"/>
              <a:gd name="connsiteY21" fmla="*/ 239245 h 397978"/>
              <a:gd name="connsiteX22" fmla="*/ 239265 w 397978"/>
              <a:gd name="connsiteY22" fmla="*/ 239245 h 397978"/>
              <a:gd name="connsiteX23" fmla="*/ 358181 w 397978"/>
              <a:gd name="connsiteY23" fmla="*/ 109444 h 397978"/>
              <a:gd name="connsiteX24" fmla="*/ 358200 w 397978"/>
              <a:gd name="connsiteY24" fmla="*/ 179548 h 397978"/>
              <a:gd name="connsiteX25" fmla="*/ 179528 w 397978"/>
              <a:gd name="connsiteY25" fmla="*/ 218733 h 397978"/>
              <a:gd name="connsiteX26" fmla="*/ 179528 w 397978"/>
              <a:gd name="connsiteY26" fmla="*/ 358220 h 397978"/>
              <a:gd name="connsiteX27" fmla="*/ 64671 w 397978"/>
              <a:gd name="connsiteY27" fmla="*/ 358181 h 397978"/>
              <a:gd name="connsiteX28" fmla="*/ 0 w 397978"/>
              <a:gd name="connsiteY28" fmla="*/ 293509 h 397978"/>
              <a:gd name="connsiteX29" fmla="*/ 0 w 397978"/>
              <a:gd name="connsiteY29" fmla="*/ 109444 h 397978"/>
              <a:gd name="connsiteX30" fmla="*/ 358181 w 397978"/>
              <a:gd name="connsiteY30" fmla="*/ 109444 h 397978"/>
              <a:gd name="connsiteX31" fmla="*/ 293509 w 397978"/>
              <a:gd name="connsiteY31" fmla="*/ 0 h 397978"/>
              <a:gd name="connsiteX32" fmla="*/ 358181 w 397978"/>
              <a:gd name="connsiteY32" fmla="*/ 64671 h 397978"/>
              <a:gd name="connsiteX33" fmla="*/ 358181 w 397978"/>
              <a:gd name="connsiteY33" fmla="*/ 79596 h 397978"/>
              <a:gd name="connsiteX34" fmla="*/ 0 w 397978"/>
              <a:gd name="connsiteY34" fmla="*/ 79596 h 397978"/>
              <a:gd name="connsiteX35" fmla="*/ 0 w 397978"/>
              <a:gd name="connsiteY35" fmla="*/ 64671 h 397978"/>
              <a:gd name="connsiteX36" fmla="*/ 64671 w 397978"/>
              <a:gd name="connsiteY36" fmla="*/ 0 h 397978"/>
              <a:gd name="connsiteX37" fmla="*/ 293509 w 397978"/>
              <a:gd name="connsiteY37" fmla="*/ 0 h 39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7978" h="397978">
                <a:moveTo>
                  <a:pt x="288534" y="179090"/>
                </a:moveTo>
                <a:cubicBezTo>
                  <a:pt x="348979" y="179090"/>
                  <a:pt x="397978" y="228089"/>
                  <a:pt x="397978" y="288534"/>
                </a:cubicBezTo>
                <a:cubicBezTo>
                  <a:pt x="397978" y="348979"/>
                  <a:pt x="348979" y="397978"/>
                  <a:pt x="288534" y="397978"/>
                </a:cubicBezTo>
                <a:cubicBezTo>
                  <a:pt x="228089" y="397978"/>
                  <a:pt x="179090" y="348979"/>
                  <a:pt x="179090" y="288534"/>
                </a:cubicBezTo>
                <a:cubicBezTo>
                  <a:pt x="179090" y="228089"/>
                  <a:pt x="228089" y="179090"/>
                  <a:pt x="288534" y="179090"/>
                </a:cubicBezTo>
                <a:close/>
                <a:moveTo>
                  <a:pt x="239265" y="239265"/>
                </a:moveTo>
                <a:cubicBezTo>
                  <a:pt x="235380" y="243149"/>
                  <a:pt x="235380" y="249449"/>
                  <a:pt x="239265" y="253333"/>
                </a:cubicBezTo>
                <a:lnTo>
                  <a:pt x="274466" y="288554"/>
                </a:lnTo>
                <a:lnTo>
                  <a:pt x="239304" y="323696"/>
                </a:lnTo>
                <a:cubicBezTo>
                  <a:pt x="235414" y="327580"/>
                  <a:pt x="235410" y="333884"/>
                  <a:pt x="239294" y="337774"/>
                </a:cubicBezTo>
                <a:cubicBezTo>
                  <a:pt x="243179" y="341664"/>
                  <a:pt x="249483" y="341668"/>
                  <a:pt x="253373" y="337784"/>
                </a:cubicBezTo>
                <a:lnTo>
                  <a:pt x="288534" y="302623"/>
                </a:lnTo>
                <a:lnTo>
                  <a:pt x="323755" y="337824"/>
                </a:lnTo>
                <a:cubicBezTo>
                  <a:pt x="327572" y="341776"/>
                  <a:pt x="333872" y="341885"/>
                  <a:pt x="337824" y="338069"/>
                </a:cubicBezTo>
                <a:cubicBezTo>
                  <a:pt x="341776" y="334250"/>
                  <a:pt x="341885" y="327952"/>
                  <a:pt x="338069" y="324000"/>
                </a:cubicBezTo>
                <a:cubicBezTo>
                  <a:pt x="337989" y="323917"/>
                  <a:pt x="337907" y="323835"/>
                  <a:pt x="337824" y="323755"/>
                </a:cubicBezTo>
                <a:lnTo>
                  <a:pt x="302623" y="288534"/>
                </a:lnTo>
                <a:lnTo>
                  <a:pt x="337864" y="253313"/>
                </a:lnTo>
                <a:cubicBezTo>
                  <a:pt x="341680" y="249361"/>
                  <a:pt x="341571" y="243061"/>
                  <a:pt x="337619" y="239245"/>
                </a:cubicBezTo>
                <a:cubicBezTo>
                  <a:pt x="333763" y="235522"/>
                  <a:pt x="327652" y="235522"/>
                  <a:pt x="323795" y="239245"/>
                </a:cubicBezTo>
                <a:lnTo>
                  <a:pt x="288554" y="274466"/>
                </a:lnTo>
                <a:lnTo>
                  <a:pt x="253333" y="239245"/>
                </a:lnTo>
                <a:cubicBezTo>
                  <a:pt x="249449" y="235360"/>
                  <a:pt x="243149" y="235360"/>
                  <a:pt x="239265" y="239245"/>
                </a:cubicBezTo>
                <a:close/>
                <a:moveTo>
                  <a:pt x="358181" y="109444"/>
                </a:moveTo>
                <a:lnTo>
                  <a:pt x="358200" y="179548"/>
                </a:lnTo>
                <a:cubicBezTo>
                  <a:pt x="298042" y="141030"/>
                  <a:pt x="218046" y="158572"/>
                  <a:pt x="179528" y="218733"/>
                </a:cubicBezTo>
                <a:cubicBezTo>
                  <a:pt x="152308" y="261245"/>
                  <a:pt x="152308" y="315708"/>
                  <a:pt x="179528" y="358220"/>
                </a:cubicBezTo>
                <a:lnTo>
                  <a:pt x="64671" y="358181"/>
                </a:lnTo>
                <a:cubicBezTo>
                  <a:pt x="28954" y="358181"/>
                  <a:pt x="0" y="329226"/>
                  <a:pt x="0" y="293509"/>
                </a:cubicBezTo>
                <a:lnTo>
                  <a:pt x="0" y="109444"/>
                </a:lnTo>
                <a:lnTo>
                  <a:pt x="358181" y="109444"/>
                </a:lnTo>
                <a:close/>
                <a:moveTo>
                  <a:pt x="293509" y="0"/>
                </a:moveTo>
                <a:cubicBezTo>
                  <a:pt x="329226" y="0"/>
                  <a:pt x="358181" y="28954"/>
                  <a:pt x="358181" y="64671"/>
                </a:cubicBezTo>
                <a:lnTo>
                  <a:pt x="358181" y="79596"/>
                </a:lnTo>
                <a:lnTo>
                  <a:pt x="0" y="79596"/>
                </a:lnTo>
                <a:lnTo>
                  <a:pt x="0" y="64671"/>
                </a:lnTo>
                <a:cubicBezTo>
                  <a:pt x="0" y="28954"/>
                  <a:pt x="28954" y="0"/>
                  <a:pt x="64671" y="0"/>
                </a:cubicBezTo>
                <a:lnTo>
                  <a:pt x="293509" y="0"/>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0" name="Rounded Rectangle 19">
            <a:extLst>
              <a:ext uri="{FF2B5EF4-FFF2-40B4-BE49-F238E27FC236}">
                <a16:creationId xmlns:a16="http://schemas.microsoft.com/office/drawing/2014/main" id="{FB702569-2C7E-47AB-957F-2B292FE84B3B}"/>
              </a:ext>
              <a:ext uri="{C183D7F6-B498-43B3-948B-1728B52AA6E4}">
                <adec:decorative xmlns:adec="http://schemas.microsoft.com/office/drawing/2017/decorative" val="1"/>
              </a:ext>
            </a:extLst>
          </p:cNvPr>
          <p:cNvSpPr/>
          <p:nvPr/>
        </p:nvSpPr>
        <p:spPr>
          <a:xfrm>
            <a:off x="8939347" y="4041911"/>
            <a:ext cx="2660515" cy="2133602"/>
          </a:xfrm>
          <a:prstGeom prst="roundRect">
            <a:avLst>
              <a:gd name="adj" fmla="val 4488"/>
            </a:avLst>
          </a:prstGeom>
          <a:solidFill>
            <a:srgbClr val="F4F3F5"/>
          </a:solid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0" name="TextBox 39">
            <a:extLst>
              <a:ext uri="{FF2B5EF4-FFF2-40B4-BE49-F238E27FC236}">
                <a16:creationId xmlns:a16="http://schemas.microsoft.com/office/drawing/2014/main" id="{7E6E7871-F89F-C22D-B293-A5FD10A7104D}"/>
              </a:ext>
            </a:extLst>
          </p:cNvPr>
          <p:cNvSpPr txBox="1"/>
          <p:nvPr/>
        </p:nvSpPr>
        <p:spPr>
          <a:xfrm>
            <a:off x="9064315" y="4721819"/>
            <a:ext cx="2410579" cy="132343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8D4"/>
                </a:solidFill>
                <a:effectLst/>
                <a:uLnTx/>
                <a:uFillTx/>
                <a:latin typeface="Segoe UI Semibold"/>
                <a:ea typeface="+mn-ea"/>
                <a:cs typeface="+mn-cs"/>
              </a:rPr>
              <a:t>Rollback</a:t>
            </a:r>
            <a:r>
              <a:rPr kumimoji="0" lang="en-US" sz="1600" b="1" i="0" u="none" strike="noStrike" kern="1200" cap="none" spc="0" normalizeH="0" baseline="0" noProof="0">
                <a:ln>
                  <a:noFill/>
                </a:ln>
                <a:solidFill>
                  <a:srgbClr val="091F2E">
                    <a:lumMod val="75000"/>
                    <a:lumOff val="25000"/>
                  </a:srgbClr>
                </a:solidFill>
                <a:effectLst/>
                <a:uLnTx/>
                <a:uFillTx/>
                <a:latin typeface="Segoe UI"/>
                <a:ea typeface="+mn-ea"/>
                <a:cs typeface="+mn-cs"/>
              </a:rPr>
              <a:t> </a:t>
            </a:r>
            <a:r>
              <a:rPr kumimoji="0" lang="en-US" sz="1600" b="0" i="0" u="none" strike="noStrike" kern="1200" cap="none" spc="0" normalizeH="0" baseline="0" noProof="0">
                <a:ln>
                  <a:noFill/>
                </a:ln>
                <a:solidFill>
                  <a:srgbClr val="000000"/>
                </a:solidFill>
                <a:effectLst/>
                <a:uLnTx/>
                <a:uFillTx/>
                <a:latin typeface="Segoe UI"/>
                <a:ea typeface="+mn-ea"/>
                <a:cs typeface="+mn-cs"/>
              </a:rPr>
              <a:t>offers a safety net, enabling you to rollback to the previous build with flexible targeting</a:t>
            </a:r>
          </a:p>
        </p:txBody>
      </p:sp>
      <p:sp>
        <p:nvSpPr>
          <p:cNvPr id="10" name="Graphic 59">
            <a:extLst>
              <a:ext uri="{FF2B5EF4-FFF2-40B4-BE49-F238E27FC236}">
                <a16:creationId xmlns:a16="http://schemas.microsoft.com/office/drawing/2014/main" id="{F0123ADE-6E82-CEEE-15A6-ADE984AD588B}"/>
              </a:ext>
              <a:ext uri="{C183D7F6-B498-43B3-948B-1728B52AA6E4}">
                <adec:decorative xmlns:adec="http://schemas.microsoft.com/office/drawing/2017/decorative" val="1"/>
              </a:ext>
            </a:extLst>
          </p:cNvPr>
          <p:cNvSpPr/>
          <p:nvPr/>
        </p:nvSpPr>
        <p:spPr>
          <a:xfrm>
            <a:off x="9172020" y="4229894"/>
            <a:ext cx="368168" cy="368149"/>
          </a:xfrm>
          <a:custGeom>
            <a:avLst/>
            <a:gdLst>
              <a:gd name="connsiteX0" fmla="*/ 184089 w 368168"/>
              <a:gd name="connsiteY0" fmla="*/ 39801 h 368149"/>
              <a:gd name="connsiteX1" fmla="*/ 328350 w 368168"/>
              <a:gd name="connsiteY1" fmla="*/ 184074 h 368149"/>
              <a:gd name="connsiteX2" fmla="*/ 184077 w 368168"/>
              <a:gd name="connsiteY2" fmla="*/ 328335 h 368149"/>
              <a:gd name="connsiteX3" fmla="*/ 39816 w 368168"/>
              <a:gd name="connsiteY3" fmla="*/ 184062 h 368149"/>
              <a:gd name="connsiteX4" fmla="*/ 40797 w 368168"/>
              <a:gd name="connsiteY4" fmla="*/ 167273 h 368149"/>
              <a:gd name="connsiteX5" fmla="*/ 21893 w 368168"/>
              <a:gd name="connsiteY5" fmla="*/ 144270 h 368149"/>
              <a:gd name="connsiteX6" fmla="*/ 1397 w 368168"/>
              <a:gd name="connsiteY6" fmla="*/ 161582 h 368149"/>
              <a:gd name="connsiteX7" fmla="*/ 161600 w 368168"/>
              <a:gd name="connsiteY7" fmla="*/ 366752 h 368149"/>
              <a:gd name="connsiteX8" fmla="*/ 366771 w 368168"/>
              <a:gd name="connsiteY8" fmla="*/ 206549 h 368149"/>
              <a:gd name="connsiteX9" fmla="*/ 206567 w 368168"/>
              <a:gd name="connsiteY9" fmla="*/ 1379 h 368149"/>
              <a:gd name="connsiteX10" fmla="*/ 69671 w 368168"/>
              <a:gd name="connsiteY10" fmla="*/ 39880 h 368149"/>
              <a:gd name="connsiteX11" fmla="*/ 69671 w 368168"/>
              <a:gd name="connsiteY11" fmla="*/ 29851 h 368149"/>
              <a:gd name="connsiteX12" fmla="*/ 49762 w 368168"/>
              <a:gd name="connsiteY12" fmla="*/ 9942 h 368149"/>
              <a:gd name="connsiteX13" fmla="*/ 29853 w 368168"/>
              <a:gd name="connsiteY13" fmla="*/ 29851 h 368149"/>
              <a:gd name="connsiteX14" fmla="*/ 29853 w 368168"/>
              <a:gd name="connsiteY14" fmla="*/ 83538 h 368149"/>
              <a:gd name="connsiteX15" fmla="*/ 29196 w 368168"/>
              <a:gd name="connsiteY15" fmla="*/ 84573 h 368149"/>
              <a:gd name="connsiteX16" fmla="*/ 29873 w 368168"/>
              <a:gd name="connsiteY16" fmla="*/ 84573 h 368149"/>
              <a:gd name="connsiteX17" fmla="*/ 29873 w 368168"/>
              <a:gd name="connsiteY17" fmla="*/ 89548 h 368149"/>
              <a:gd name="connsiteX18" fmla="*/ 49772 w 368168"/>
              <a:gd name="connsiteY18" fmla="*/ 109447 h 368149"/>
              <a:gd name="connsiteX19" fmla="*/ 109468 w 368168"/>
              <a:gd name="connsiteY19" fmla="*/ 109447 h 368149"/>
              <a:gd name="connsiteX20" fmla="*/ 129367 w 368168"/>
              <a:gd name="connsiteY20" fmla="*/ 89548 h 368149"/>
              <a:gd name="connsiteX21" fmla="*/ 109468 w 368168"/>
              <a:gd name="connsiteY21" fmla="*/ 69649 h 368149"/>
              <a:gd name="connsiteX22" fmla="*/ 96216 w 368168"/>
              <a:gd name="connsiteY22" fmla="*/ 69649 h 368149"/>
              <a:gd name="connsiteX23" fmla="*/ 184089 w 368168"/>
              <a:gd name="connsiteY23" fmla="*/ 39801 h 36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8168" h="368149">
                <a:moveTo>
                  <a:pt x="184089" y="39801"/>
                </a:moveTo>
                <a:cubicBezTo>
                  <a:pt x="263767" y="39804"/>
                  <a:pt x="328354" y="104397"/>
                  <a:pt x="328350" y="184074"/>
                </a:cubicBezTo>
                <a:cubicBezTo>
                  <a:pt x="328347" y="263751"/>
                  <a:pt x="263755" y="328339"/>
                  <a:pt x="184077" y="328335"/>
                </a:cubicBezTo>
                <a:cubicBezTo>
                  <a:pt x="104401" y="328331"/>
                  <a:pt x="39813" y="263739"/>
                  <a:pt x="39816" y="184062"/>
                </a:cubicBezTo>
                <a:cubicBezTo>
                  <a:pt x="39817" y="178452"/>
                  <a:pt x="40144" y="172845"/>
                  <a:pt x="40797" y="167273"/>
                </a:cubicBezTo>
                <a:cubicBezTo>
                  <a:pt x="42150" y="155572"/>
                  <a:pt x="33653" y="144270"/>
                  <a:pt x="21893" y="144270"/>
                </a:cubicBezTo>
                <a:cubicBezTo>
                  <a:pt x="11645" y="144270"/>
                  <a:pt x="2631" y="151394"/>
                  <a:pt x="1397" y="161582"/>
                </a:cubicBezTo>
                <a:cubicBezTo>
                  <a:pt x="-11020" y="262477"/>
                  <a:pt x="60705" y="354335"/>
                  <a:pt x="161600" y="366752"/>
                </a:cubicBezTo>
                <a:cubicBezTo>
                  <a:pt x="262495" y="379171"/>
                  <a:pt x="354352" y="307445"/>
                  <a:pt x="366771" y="206549"/>
                </a:cubicBezTo>
                <a:cubicBezTo>
                  <a:pt x="379188" y="105655"/>
                  <a:pt x="307463" y="13797"/>
                  <a:pt x="206567" y="1379"/>
                </a:cubicBezTo>
                <a:cubicBezTo>
                  <a:pt x="157620" y="-4645"/>
                  <a:pt x="108302" y="9225"/>
                  <a:pt x="69671" y="39880"/>
                </a:cubicBezTo>
                <a:lnTo>
                  <a:pt x="69671" y="29851"/>
                </a:lnTo>
                <a:cubicBezTo>
                  <a:pt x="69671" y="18856"/>
                  <a:pt x="60757" y="9942"/>
                  <a:pt x="49762" y="9942"/>
                </a:cubicBezTo>
                <a:cubicBezTo>
                  <a:pt x="38766" y="9942"/>
                  <a:pt x="29853" y="18856"/>
                  <a:pt x="29853" y="29851"/>
                </a:cubicBezTo>
                <a:lnTo>
                  <a:pt x="29853" y="83538"/>
                </a:lnTo>
                <a:cubicBezTo>
                  <a:pt x="29633" y="83883"/>
                  <a:pt x="29414" y="84227"/>
                  <a:pt x="29196" y="84573"/>
                </a:cubicBezTo>
                <a:lnTo>
                  <a:pt x="29873" y="84573"/>
                </a:lnTo>
                <a:lnTo>
                  <a:pt x="29873" y="89548"/>
                </a:lnTo>
                <a:cubicBezTo>
                  <a:pt x="29873" y="100538"/>
                  <a:pt x="38782" y="109447"/>
                  <a:pt x="49772" y="109447"/>
                </a:cubicBezTo>
                <a:lnTo>
                  <a:pt x="109468" y="109447"/>
                </a:lnTo>
                <a:cubicBezTo>
                  <a:pt x="120458" y="109447"/>
                  <a:pt x="129367" y="100538"/>
                  <a:pt x="129367" y="89548"/>
                </a:cubicBezTo>
                <a:cubicBezTo>
                  <a:pt x="129367" y="78558"/>
                  <a:pt x="120458" y="69649"/>
                  <a:pt x="109468" y="69649"/>
                </a:cubicBezTo>
                <a:lnTo>
                  <a:pt x="96216" y="69649"/>
                </a:lnTo>
                <a:cubicBezTo>
                  <a:pt x="121398" y="50251"/>
                  <a:pt x="152303" y="39754"/>
                  <a:pt x="184089" y="39801"/>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Tree>
    <p:extLst>
      <p:ext uri="{BB962C8B-B14F-4D97-AF65-F5344CB8AC3E}">
        <p14:creationId xmlns:p14="http://schemas.microsoft.com/office/powerpoint/2010/main" val="271268912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a:xfrm>
            <a:off x="588261" y="922436"/>
            <a:ext cx="11011601" cy="553998"/>
          </a:xfrm>
        </p:spPr>
        <p:txBody>
          <a:bodyPr/>
          <a:lstStyle/>
          <a:p>
            <a:pPr algn="ctr"/>
            <a:r>
              <a:rPr lang="en-US"/>
              <a:t>Essentials for Copilot success</a:t>
            </a:r>
          </a:p>
        </p:txBody>
      </p:sp>
      <p:sp>
        <p:nvSpPr>
          <p:cNvPr id="10" name="Rounded Rectangle 1">
            <a:extLst>
              <a:ext uri="{FF2B5EF4-FFF2-40B4-BE49-F238E27FC236}">
                <a16:creationId xmlns:a16="http://schemas.microsoft.com/office/drawing/2014/main" id="{97221CE5-3385-BCD2-00A4-83C8E4E0E8D0}"/>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11" name="Rounded Rectangle 1">
            <a:extLst>
              <a:ext uri="{FF2B5EF4-FFF2-40B4-BE49-F238E27FC236}">
                <a16:creationId xmlns:a16="http://schemas.microsoft.com/office/drawing/2014/main" id="{E6C1EA12-020C-7647-688E-EDC5FA4E48EE}"/>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2" name="Rounded Rectangle 1">
            <a:extLst>
              <a:ext uri="{FF2B5EF4-FFF2-40B4-BE49-F238E27FC236}">
                <a16:creationId xmlns:a16="http://schemas.microsoft.com/office/drawing/2014/main" id="{813F768B-DDDD-E919-691A-AA79CC5DD2EE}"/>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TextBox 14">
            <a:extLst>
              <a:ext uri="{FF2B5EF4-FFF2-40B4-BE49-F238E27FC236}">
                <a16:creationId xmlns:a16="http://schemas.microsoft.com/office/drawing/2014/main" id="{E9470DDE-8A03-D5A1-54AB-6361EE3EC6AF}"/>
              </a:ext>
              <a:ext uri="{C183D7F6-B498-43B3-948B-1728B52AA6E4}">
                <adec:decorative xmlns:adec="http://schemas.microsoft.com/office/drawing/2017/decorative" val="0"/>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13" name="TextBox 12">
            <a:extLst>
              <a:ext uri="{FF2B5EF4-FFF2-40B4-BE49-F238E27FC236}">
                <a16:creationId xmlns:a16="http://schemas.microsoft.com/office/drawing/2014/main" id="{7B0FC43B-3BCC-F73F-8E2E-0B327CF4AF04}"/>
              </a:ext>
              <a:ext uri="{C183D7F6-B498-43B3-948B-1728B52AA6E4}">
                <adec:decorative xmlns:adec="http://schemas.microsoft.com/office/drawing/2017/decorative" val="0"/>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14" name="TextBox 13">
            <a:extLst>
              <a:ext uri="{FF2B5EF4-FFF2-40B4-BE49-F238E27FC236}">
                <a16:creationId xmlns:a16="http://schemas.microsoft.com/office/drawing/2014/main" id="{E6C2DF16-ACD8-4A24-5EAB-C1A361478DAD}"/>
              </a:ext>
              <a:ext uri="{C183D7F6-B498-43B3-948B-1728B52AA6E4}">
                <adec:decorative xmlns:adec="http://schemas.microsoft.com/office/drawing/2017/decorative" val="0"/>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16" name="Graphic 27">
            <a:extLst>
              <a:ext uri="{FF2B5EF4-FFF2-40B4-BE49-F238E27FC236}">
                <a16:creationId xmlns:a16="http://schemas.microsoft.com/office/drawing/2014/main" id="{96137AB6-554B-2FAD-C7EE-436F777098C6}"/>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7" name="Graphic 31">
            <a:extLst>
              <a:ext uri="{FF2B5EF4-FFF2-40B4-BE49-F238E27FC236}">
                <a16:creationId xmlns:a16="http://schemas.microsoft.com/office/drawing/2014/main" id="{4F111B1C-B71F-FA4B-E026-0CD39157F2E3}"/>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8" name="Graphic 36">
            <a:extLst>
              <a:ext uri="{FF2B5EF4-FFF2-40B4-BE49-F238E27FC236}">
                <a16:creationId xmlns:a16="http://schemas.microsoft.com/office/drawing/2014/main" id="{BBC2D0FE-0982-6893-599D-C84126597C6B}"/>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0988307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15"/>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11"/>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17"/>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13"/>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10"/>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16"/>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1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5" grpId="0"/>
      <p:bldP spid="15" grpId="1"/>
      <p:bldP spid="13" grpId="0"/>
      <p:bldP spid="13" grpId="1"/>
      <p:bldP spid="14" grpId="0"/>
      <p:bldP spid="14" grpId="1"/>
      <p:bldP spid="16" grpId="0" animBg="1"/>
      <p:bldP spid="16" grpId="1" animBg="1"/>
      <p:bldP spid="17" grpId="0" animBg="1"/>
      <p:bldP spid="17" grpId="1" animBg="1"/>
      <p:bldP spid="18" grpId="0" animBg="1"/>
      <p:bldP spid="1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ounded Rectangle 11">
            <a:extLst>
              <a:ext uri="{FF2B5EF4-FFF2-40B4-BE49-F238E27FC236}">
                <a16:creationId xmlns:a16="http://schemas.microsoft.com/office/drawing/2014/main" id="{4C2CAB0D-31EB-6901-FDB9-900A4B4A77BB}"/>
              </a:ext>
              <a:ext uri="{C183D7F6-B498-43B3-948B-1728B52AA6E4}">
                <adec:decorative xmlns:adec="http://schemas.microsoft.com/office/drawing/2017/decorative" val="1"/>
              </a:ext>
            </a:extLst>
          </p:cNvPr>
          <p:cNvSpPr/>
          <p:nvPr/>
        </p:nvSpPr>
        <p:spPr bwMode="auto">
          <a:xfrm>
            <a:off x="625976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3" name="Rounded Rectangle 82">
            <a:extLst>
              <a:ext uri="{FF2B5EF4-FFF2-40B4-BE49-F238E27FC236}">
                <a16:creationId xmlns:a16="http://schemas.microsoft.com/office/drawing/2014/main" id="{5414B454-EEB0-82C8-69E7-E2542C5C1AA7}"/>
              </a:ext>
              <a:ext uri="{C183D7F6-B498-43B3-948B-1728B52AA6E4}">
                <adec:decorative xmlns:adec="http://schemas.microsoft.com/office/drawing/2017/decorative" val="1"/>
              </a:ext>
            </a:extLst>
          </p:cNvPr>
          <p:cNvSpPr/>
          <p:nvPr/>
        </p:nvSpPr>
        <p:spPr bwMode="auto">
          <a:xfrm>
            <a:off x="353978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4" name="Rounded Rectangle 13">
            <a:extLst>
              <a:ext uri="{FF2B5EF4-FFF2-40B4-BE49-F238E27FC236}">
                <a16:creationId xmlns:a16="http://schemas.microsoft.com/office/drawing/2014/main" id="{F5387BF8-DA40-30B1-ABF9-CDC84C7E5463}"/>
              </a:ext>
              <a:ext uri="{C183D7F6-B498-43B3-948B-1728B52AA6E4}">
                <adec:decorative xmlns:adec="http://schemas.microsoft.com/office/drawing/2017/decorative" val="1"/>
              </a:ext>
            </a:extLst>
          </p:cNvPr>
          <p:cNvSpPr/>
          <p:nvPr/>
        </p:nvSpPr>
        <p:spPr bwMode="auto">
          <a:xfrm>
            <a:off x="8979748"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6" name="Rounded Rectangle 14">
            <a:extLst>
              <a:ext uri="{FF2B5EF4-FFF2-40B4-BE49-F238E27FC236}">
                <a16:creationId xmlns:a16="http://schemas.microsoft.com/office/drawing/2014/main" id="{8955AFAC-DAC3-C31E-D6B2-16C298244FC7}"/>
              </a:ext>
              <a:ext uri="{C183D7F6-B498-43B3-948B-1728B52AA6E4}">
                <adec:decorative xmlns:adec="http://schemas.microsoft.com/office/drawing/2017/decorative" val="1"/>
              </a:ext>
            </a:extLst>
          </p:cNvPr>
          <p:cNvSpPr/>
          <p:nvPr/>
        </p:nvSpPr>
        <p:spPr bwMode="auto">
          <a:xfrm>
            <a:off x="819807" y="4300697"/>
            <a:ext cx="2620113" cy="178205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Rounded Rectangle 11">
            <a:extLst>
              <a:ext uri="{FF2B5EF4-FFF2-40B4-BE49-F238E27FC236}">
                <a16:creationId xmlns:a16="http://schemas.microsoft.com/office/drawing/2014/main" id="{F449BBA6-B25C-FE9C-2B2F-28F5690EBE92}"/>
              </a:ext>
              <a:ext uri="{C183D7F6-B498-43B3-948B-1728B52AA6E4}">
                <adec:decorative xmlns:adec="http://schemas.microsoft.com/office/drawing/2017/decorative" val="1"/>
              </a:ext>
            </a:extLst>
          </p:cNvPr>
          <p:cNvSpPr/>
          <p:nvPr/>
        </p:nvSpPr>
        <p:spPr bwMode="auto">
          <a:xfrm>
            <a:off x="625976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ounded Rectangle 12">
            <a:extLst>
              <a:ext uri="{FF2B5EF4-FFF2-40B4-BE49-F238E27FC236}">
                <a16:creationId xmlns:a16="http://schemas.microsoft.com/office/drawing/2014/main" id="{0C37B5A5-3E5A-AF01-1E9F-EE26DFF99CF1}"/>
              </a:ext>
              <a:ext uri="{C183D7F6-B498-43B3-948B-1728B52AA6E4}">
                <adec:decorative xmlns:adec="http://schemas.microsoft.com/office/drawing/2017/decorative" val="1"/>
              </a:ext>
            </a:extLst>
          </p:cNvPr>
          <p:cNvSpPr/>
          <p:nvPr/>
        </p:nvSpPr>
        <p:spPr bwMode="auto">
          <a:xfrm>
            <a:off x="353978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 name="Rounded Rectangle 13">
            <a:extLst>
              <a:ext uri="{FF2B5EF4-FFF2-40B4-BE49-F238E27FC236}">
                <a16:creationId xmlns:a16="http://schemas.microsoft.com/office/drawing/2014/main" id="{3D9CC1E3-980A-60F8-E084-9632CFBC268D}"/>
              </a:ext>
              <a:ext uri="{C183D7F6-B498-43B3-948B-1728B52AA6E4}">
                <adec:decorative xmlns:adec="http://schemas.microsoft.com/office/drawing/2017/decorative" val="1"/>
              </a:ext>
            </a:extLst>
          </p:cNvPr>
          <p:cNvSpPr/>
          <p:nvPr/>
        </p:nvSpPr>
        <p:spPr bwMode="auto">
          <a:xfrm>
            <a:off x="8979748"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0" name="Rounded Rectangle 14">
            <a:extLst>
              <a:ext uri="{FF2B5EF4-FFF2-40B4-BE49-F238E27FC236}">
                <a16:creationId xmlns:a16="http://schemas.microsoft.com/office/drawing/2014/main" id="{13DE24E6-E942-71E4-BAD6-D57A2756BFEF}"/>
              </a:ext>
              <a:ext uri="{C183D7F6-B498-43B3-948B-1728B52AA6E4}">
                <adec:decorative xmlns:adec="http://schemas.microsoft.com/office/drawing/2017/decorative" val="1"/>
              </a:ext>
            </a:extLst>
          </p:cNvPr>
          <p:cNvSpPr/>
          <p:nvPr/>
        </p:nvSpPr>
        <p:spPr bwMode="auto">
          <a:xfrm>
            <a:off x="819807" y="1646105"/>
            <a:ext cx="2620113" cy="2624060"/>
          </a:xfrm>
          <a:prstGeom prst="roundRect">
            <a:avLst>
              <a:gd name="adj" fmla="val 335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62" name="Title 1">
            <a:extLst>
              <a:ext uri="{FF2B5EF4-FFF2-40B4-BE49-F238E27FC236}">
                <a16:creationId xmlns:a16="http://schemas.microsoft.com/office/drawing/2014/main" id="{AFB3EE10-9161-7E07-67E0-36B09145FE8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2" name="Title 1">
            <a:extLst>
              <a:ext uri="{FF2B5EF4-FFF2-40B4-BE49-F238E27FC236}">
                <a16:creationId xmlns:a16="http://schemas.microsoft.com/office/drawing/2014/main" id="{8EC2693D-1152-DFC9-DF13-9DF760214ACE}"/>
              </a:ext>
            </a:extLst>
          </p:cNvPr>
          <p:cNvSpPr>
            <a:spLocks noGrp="1"/>
          </p:cNvSpPr>
          <p:nvPr>
            <p:ph type="title"/>
          </p:nvPr>
        </p:nvSpPr>
        <p:spPr>
          <a:xfrm>
            <a:off x="588261" y="585216"/>
            <a:ext cx="11011601" cy="553998"/>
          </a:xfrm>
        </p:spPr>
        <p:txBody>
          <a:bodyPr/>
          <a:lstStyle/>
          <a:p>
            <a:pPr algn="ctr"/>
            <a:r>
              <a:rPr lang="en-US" noProof="0"/>
              <a:t>Implementation overview</a:t>
            </a:r>
          </a:p>
        </p:txBody>
      </p:sp>
      <p:sp>
        <p:nvSpPr>
          <p:cNvPr id="58" name="TextBox 57">
            <a:extLst>
              <a:ext uri="{FF2B5EF4-FFF2-40B4-BE49-F238E27FC236}">
                <a16:creationId xmlns:a16="http://schemas.microsoft.com/office/drawing/2014/main" id="{660B89E6-9867-C4DB-6F62-F05D371A2C60}"/>
              </a:ext>
            </a:extLst>
          </p:cNvPr>
          <p:cNvSpPr txBox="1"/>
          <p:nvPr/>
        </p:nvSpPr>
        <p:spPr>
          <a:xfrm rot="16200000">
            <a:off x="-258072" y="3131088"/>
            <a:ext cx="1609034" cy="138499"/>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US" sz="1000" b="1" cap="all" spc="300">
                <a:solidFill>
                  <a:srgbClr val="C03BC4"/>
                </a:solidFill>
                <a:latin typeface="Segoe UI Semibold"/>
                <a:cs typeface="Segoe UI"/>
              </a:rPr>
              <a:t>Human Change</a:t>
            </a:r>
            <a:endParaRPr kumimoji="0" lang="en-US" sz="1000" b="1" i="0" u="none" strike="noStrike" kern="1200" cap="all" spc="300" normalizeH="0" baseline="0" noProof="0">
              <a:ln>
                <a:noFill/>
              </a:ln>
              <a:solidFill>
                <a:srgbClr val="C03BC4"/>
              </a:solidFill>
              <a:effectLst/>
              <a:uLnTx/>
              <a:uFillTx/>
              <a:latin typeface="Segoe UI Semibold"/>
              <a:ea typeface="+mn-ea"/>
              <a:cs typeface="Segoe UI" panose="020B0502040204020203" pitchFamily="34" charset="0"/>
            </a:endParaRPr>
          </a:p>
        </p:txBody>
      </p:sp>
      <p:sp>
        <p:nvSpPr>
          <p:cNvPr id="18" name="Rectangle: Rounded Corners 10">
            <a:extLst>
              <a:ext uri="{FF2B5EF4-FFF2-40B4-BE49-F238E27FC236}">
                <a16:creationId xmlns:a16="http://schemas.microsoft.com/office/drawing/2014/main" id="{007DD702-9C6A-6B10-B7DC-B7D8A7D7F721}"/>
              </a:ext>
              <a:ext uri="{C183D7F6-B498-43B3-948B-1728B52AA6E4}">
                <adec:decorative xmlns:adec="http://schemas.microsoft.com/office/drawing/2017/decorative" val="0"/>
              </a:ext>
            </a:extLst>
          </p:cNvPr>
          <p:cNvSpPr/>
          <p:nvPr/>
        </p:nvSpPr>
        <p:spPr>
          <a:xfrm>
            <a:off x="89282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5" name="TextBox 34">
            <a:extLst>
              <a:ext uri="{FF2B5EF4-FFF2-40B4-BE49-F238E27FC236}">
                <a16:creationId xmlns:a16="http://schemas.microsoft.com/office/drawing/2014/main" id="{6782D7C1-4A3F-A660-81CD-E92F2CE80E29}"/>
              </a:ext>
            </a:extLst>
          </p:cNvPr>
          <p:cNvSpPr txBox="1"/>
          <p:nvPr/>
        </p:nvSpPr>
        <p:spPr>
          <a:xfrm>
            <a:off x="885656" y="190720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User Enablement Workstream</a:t>
            </a:r>
          </a:p>
        </p:txBody>
      </p:sp>
      <p:sp>
        <p:nvSpPr>
          <p:cNvPr id="6" name="TextBox 5">
            <a:extLst>
              <a:ext uri="{FF2B5EF4-FFF2-40B4-BE49-F238E27FC236}">
                <a16:creationId xmlns:a16="http://schemas.microsoft.com/office/drawing/2014/main" id="{ACCA87BF-2A24-699D-ABA7-CEDA89D5D66B}"/>
              </a:ext>
            </a:extLst>
          </p:cNvPr>
          <p:cNvSpPr txBox="1"/>
          <p:nvPr/>
        </p:nvSpPr>
        <p:spPr>
          <a:xfrm>
            <a:off x="884992" y="208706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Secure exec sponsorship, create AI Council, and define RAI principles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Identify success owners, Champions, and early adopter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Detail high value scenarios and personas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Be intentional with assignment and concentrate seats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a:rPr>
              <a:t>Define success criteria, KPIs, and success measurement plan</a:t>
            </a:r>
          </a:p>
        </p:txBody>
      </p:sp>
      <p:sp>
        <p:nvSpPr>
          <p:cNvPr id="20" name="Rectangle: Rounded Corners 10">
            <a:extLst>
              <a:ext uri="{FF2B5EF4-FFF2-40B4-BE49-F238E27FC236}">
                <a16:creationId xmlns:a16="http://schemas.microsoft.com/office/drawing/2014/main" id="{3545D9AB-FCC9-C125-26BE-026CC3BC59F6}"/>
              </a:ext>
            </a:extLst>
          </p:cNvPr>
          <p:cNvSpPr/>
          <p:nvPr/>
        </p:nvSpPr>
        <p:spPr>
          <a:xfrm>
            <a:off x="3612802" y="1444451"/>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4" name="TextBox 3">
            <a:extLst>
              <a:ext uri="{FF2B5EF4-FFF2-40B4-BE49-F238E27FC236}">
                <a16:creationId xmlns:a16="http://schemas.microsoft.com/office/drawing/2014/main" id="{237F1539-94B1-200C-231B-A71547655559}"/>
              </a:ext>
            </a:extLst>
          </p:cNvPr>
          <p:cNvSpPr txBox="1"/>
          <p:nvPr/>
        </p:nvSpPr>
        <p:spPr>
          <a:xfrm>
            <a:off x="3544682" y="187203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Complete User Enablement Strategy training</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Define user experience and feedback strategy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and deploy training and engagement community (Center of Excellence/Champion Platform)</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Launch employee communications and Champion program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Onboard executives and user cohorts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user Champions and support staff training</a:t>
            </a:r>
          </a:p>
        </p:txBody>
      </p:sp>
      <p:sp>
        <p:nvSpPr>
          <p:cNvPr id="22" name="Rectangle: Rounded Corners 10">
            <a:extLst>
              <a:ext uri="{FF2B5EF4-FFF2-40B4-BE49-F238E27FC236}">
                <a16:creationId xmlns:a16="http://schemas.microsoft.com/office/drawing/2014/main" id="{064CC058-517D-433C-C2E3-0262B1585A1A}"/>
              </a:ext>
            </a:extLst>
          </p:cNvPr>
          <p:cNvSpPr/>
          <p:nvPr/>
        </p:nvSpPr>
        <p:spPr>
          <a:xfrm>
            <a:off x="6332782" y="1440408"/>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5" name="TextBox 4">
            <a:extLst>
              <a:ext uri="{FF2B5EF4-FFF2-40B4-BE49-F238E27FC236}">
                <a16:creationId xmlns:a16="http://schemas.microsoft.com/office/drawing/2014/main" id="{D466380A-22B2-247D-56C1-661539BE8419}"/>
              </a:ext>
            </a:extLst>
          </p:cNvPr>
          <p:cNvSpPr txBox="1"/>
          <p:nvPr/>
        </p:nvSpPr>
        <p:spPr>
          <a:xfrm>
            <a:off x="6267519" y="1872039"/>
            <a:ext cx="2552400" cy="2065181"/>
          </a:xfrm>
          <a:prstGeom prst="rect">
            <a:avLst/>
          </a:prstGeom>
          <a:noFill/>
        </p:spPr>
        <p:txBody>
          <a:bodyPr wrap="square" lIns="360000" tIns="146304" rIns="182880" bIns="146304" rtlCol="0" anchor="t">
            <a:spAutoFit/>
          </a:body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Review success measures and user survey results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Conduct feedback and reporting analysis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extended training and adoption support</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Identify additional optimization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Iterate user experience strategy</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Gather and amplify success stories</a:t>
            </a:r>
          </a:p>
        </p:txBody>
      </p:sp>
      <p:sp>
        <p:nvSpPr>
          <p:cNvPr id="24" name="Rectangle: Rounded Corners 10">
            <a:extLst>
              <a:ext uri="{FF2B5EF4-FFF2-40B4-BE49-F238E27FC236}">
                <a16:creationId xmlns:a16="http://schemas.microsoft.com/office/drawing/2014/main" id="{ECB8E486-9E06-D40A-4FD4-2096D6841CAE}"/>
              </a:ext>
            </a:extLst>
          </p:cNvPr>
          <p:cNvSpPr/>
          <p:nvPr/>
        </p:nvSpPr>
        <p:spPr>
          <a:xfrm>
            <a:off x="9052763" y="1451359"/>
            <a:ext cx="2474082" cy="39705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
        <p:nvSpPr>
          <p:cNvPr id="3" name="TextBox 2">
            <a:extLst>
              <a:ext uri="{FF2B5EF4-FFF2-40B4-BE49-F238E27FC236}">
                <a16:creationId xmlns:a16="http://schemas.microsoft.com/office/drawing/2014/main" id="{3CB6F778-7FB1-27B3-54F3-D6DD67FB12A9}"/>
              </a:ext>
            </a:extLst>
          </p:cNvPr>
          <p:cNvSpPr txBox="1"/>
          <p:nvPr/>
        </p:nvSpPr>
        <p:spPr>
          <a:xfrm>
            <a:off x="9014758" y="187203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Extend to new high value scenarios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Deliver business process transformation with Copilot Studio, plugins, and connectors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Drive group and cross-organizational productivity and innovation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Understand custom line of business opportunities</a:t>
            </a:r>
          </a:p>
        </p:txBody>
      </p:sp>
      <p:sp>
        <p:nvSpPr>
          <p:cNvPr id="59" name="Rectangle: Rounded Corners 17">
            <a:extLst>
              <a:ext uri="{FF2B5EF4-FFF2-40B4-BE49-F238E27FC236}">
                <a16:creationId xmlns:a16="http://schemas.microsoft.com/office/drawing/2014/main" id="{DD18E9CD-DDFD-0382-259D-25DBB6308D9A}"/>
              </a:ext>
            </a:extLst>
          </p:cNvPr>
          <p:cNvSpPr/>
          <p:nvPr/>
        </p:nvSpPr>
        <p:spPr>
          <a:xfrm>
            <a:off x="509764" y="5807864"/>
            <a:ext cx="550720" cy="663398"/>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cs typeface="Segoe UI Semibold"/>
              </a:rPr>
              <a:t>You are here</a:t>
            </a:r>
            <a:endParaRPr lang="en-GB" sz="800" b="1" i="0" u="none" strike="noStrike" kern="1200" cap="none" spc="0" normalizeH="0" baseline="0" noProof="0">
              <a:ln>
                <a:noFill/>
              </a:ln>
              <a:solidFill>
                <a:prstClr val="white"/>
              </a:solidFill>
              <a:effectLst/>
              <a:uLnTx/>
              <a:uFillTx/>
              <a:latin typeface="Segoe UI Semibold"/>
              <a:cs typeface="Segoe UI Semibold"/>
            </a:endParaRPr>
          </a:p>
        </p:txBody>
      </p:sp>
      <p:sp>
        <p:nvSpPr>
          <p:cNvPr id="61" name="TextBox 60">
            <a:extLst>
              <a:ext uri="{FF2B5EF4-FFF2-40B4-BE49-F238E27FC236}">
                <a16:creationId xmlns:a16="http://schemas.microsoft.com/office/drawing/2014/main" id="{912E5219-DA1B-3804-AF63-38EE290A13DB}"/>
              </a:ext>
            </a:extLst>
          </p:cNvPr>
          <p:cNvSpPr txBox="1"/>
          <p:nvPr/>
        </p:nvSpPr>
        <p:spPr>
          <a:xfrm rot="16200000">
            <a:off x="2694" y="4891422"/>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Technical Readiness</a:t>
            </a:r>
          </a:p>
        </p:txBody>
      </p:sp>
      <p:sp>
        <p:nvSpPr>
          <p:cNvPr id="36" name="TextBox 35">
            <a:extLst>
              <a:ext uri="{FF2B5EF4-FFF2-40B4-BE49-F238E27FC236}">
                <a16:creationId xmlns:a16="http://schemas.microsoft.com/office/drawing/2014/main" id="{D8E906AF-47FB-03F0-5900-B5DDDBE1B0B0}"/>
              </a:ext>
            </a:extLst>
          </p:cNvPr>
          <p:cNvSpPr txBox="1"/>
          <p:nvPr/>
        </p:nvSpPr>
        <p:spPr>
          <a:xfrm>
            <a:off x="885656" y="437630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23" name="TextBox 22">
            <a:extLst>
              <a:ext uri="{FF2B5EF4-FFF2-40B4-BE49-F238E27FC236}">
                <a16:creationId xmlns:a16="http://schemas.microsoft.com/office/drawing/2014/main" id="{4CB98AAA-253F-D5ED-43CE-D31FDA933881}"/>
              </a:ext>
            </a:extLst>
          </p:cNvPr>
          <p:cNvSpPr txBox="1"/>
          <p:nvPr/>
        </p:nvSpPr>
        <p:spPr>
          <a:xfrm>
            <a:off x="884992" y="4573399"/>
            <a:ext cx="2552400" cy="10649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25" name="TextBox 24">
            <a:extLst>
              <a:ext uri="{FF2B5EF4-FFF2-40B4-BE49-F238E27FC236}">
                <a16:creationId xmlns:a16="http://schemas.microsoft.com/office/drawing/2014/main" id="{7A17F623-284A-AF00-05BA-5C1F7C7495FF}"/>
              </a:ext>
            </a:extLst>
          </p:cNvPr>
          <p:cNvSpPr txBox="1"/>
          <p:nvPr/>
        </p:nvSpPr>
        <p:spPr>
          <a:xfrm>
            <a:off x="3544682" y="430937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Assign permissions by role to provide access to the Microsoft 365 Copilot usage report</a:t>
            </a:r>
          </a:p>
        </p:txBody>
      </p:sp>
      <p:sp>
        <p:nvSpPr>
          <p:cNvPr id="28" name="TextBox 27">
            <a:extLst>
              <a:ext uri="{FF2B5EF4-FFF2-40B4-BE49-F238E27FC236}">
                <a16:creationId xmlns:a16="http://schemas.microsoft.com/office/drawing/2014/main" id="{648FA528-F05E-8E20-D65B-F1DB3FF52BD5}"/>
              </a:ext>
            </a:extLst>
          </p:cNvPr>
          <p:cNvSpPr txBox="1"/>
          <p:nvPr/>
        </p:nvSpPr>
        <p:spPr>
          <a:xfrm>
            <a:off x="6267519" y="430937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32" name="TextBox 31">
            <a:extLst>
              <a:ext uri="{FF2B5EF4-FFF2-40B4-BE49-F238E27FC236}">
                <a16:creationId xmlns:a16="http://schemas.microsoft.com/office/drawing/2014/main" id="{D1680652-6228-9B40-4B75-B092F2EEE303}"/>
              </a:ext>
            </a:extLst>
          </p:cNvPr>
          <p:cNvSpPr txBox="1"/>
          <p:nvPr/>
        </p:nvSpPr>
        <p:spPr>
          <a:xfrm>
            <a:off x="9042532" y="4285488"/>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7" name="Graphic 17">
            <a:extLst>
              <a:ext uri="{FF2B5EF4-FFF2-40B4-BE49-F238E27FC236}">
                <a16:creationId xmlns:a16="http://schemas.microsoft.com/office/drawing/2014/main" id="{98243905-80D6-3062-A2B7-FBD20D786A66}"/>
              </a:ext>
              <a:ext uri="{C183D7F6-B498-43B3-948B-1728B52AA6E4}">
                <adec:decorative xmlns:adec="http://schemas.microsoft.com/office/drawing/2017/decorative" val="1"/>
              </a:ext>
            </a:extLst>
          </p:cNvPr>
          <p:cNvSpPr>
            <a:spLocks noChangeAspect="1"/>
          </p:cNvSpPr>
          <p:nvPr/>
        </p:nvSpPr>
        <p:spPr>
          <a:xfrm>
            <a:off x="1009755" y="224083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8" name="Graphic 17">
            <a:extLst>
              <a:ext uri="{FF2B5EF4-FFF2-40B4-BE49-F238E27FC236}">
                <a16:creationId xmlns:a16="http://schemas.microsoft.com/office/drawing/2014/main" id="{485F5E5F-531C-7253-7E8B-272DFF2A2EF4}"/>
              </a:ext>
              <a:ext uri="{C183D7F6-B498-43B3-948B-1728B52AA6E4}">
                <adec:decorative xmlns:adec="http://schemas.microsoft.com/office/drawing/2017/decorative" val="1"/>
              </a:ext>
            </a:extLst>
          </p:cNvPr>
          <p:cNvSpPr>
            <a:spLocks noChangeAspect="1"/>
          </p:cNvSpPr>
          <p:nvPr/>
        </p:nvSpPr>
        <p:spPr>
          <a:xfrm>
            <a:off x="1009755" y="258861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9" name="Graphic 17">
            <a:extLst>
              <a:ext uri="{FF2B5EF4-FFF2-40B4-BE49-F238E27FC236}">
                <a16:creationId xmlns:a16="http://schemas.microsoft.com/office/drawing/2014/main" id="{38A18FFB-239F-CDF8-0AAF-A0BE47DB62D5}"/>
              </a:ext>
              <a:ext uri="{C183D7F6-B498-43B3-948B-1728B52AA6E4}">
                <adec:decorative xmlns:adec="http://schemas.microsoft.com/office/drawing/2017/decorative" val="1"/>
              </a:ext>
            </a:extLst>
          </p:cNvPr>
          <p:cNvSpPr>
            <a:spLocks noChangeAspect="1"/>
          </p:cNvSpPr>
          <p:nvPr/>
        </p:nvSpPr>
        <p:spPr>
          <a:xfrm>
            <a:off x="3665943"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0" name="Graphic 17">
            <a:extLst>
              <a:ext uri="{FF2B5EF4-FFF2-40B4-BE49-F238E27FC236}">
                <a16:creationId xmlns:a16="http://schemas.microsoft.com/office/drawing/2014/main" id="{573A1C1E-48C9-C7B8-5E21-859F53C55CB1}"/>
              </a:ext>
              <a:ext uri="{C183D7F6-B498-43B3-948B-1728B52AA6E4}">
                <adec:decorative xmlns:adec="http://schemas.microsoft.com/office/drawing/2017/decorative" val="1"/>
              </a:ext>
            </a:extLst>
          </p:cNvPr>
          <p:cNvSpPr>
            <a:spLocks noChangeAspect="1"/>
          </p:cNvSpPr>
          <p:nvPr/>
        </p:nvSpPr>
        <p:spPr>
          <a:xfrm>
            <a:off x="3665943" y="236452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a:extLst>
              <a:ext uri="{FF2B5EF4-FFF2-40B4-BE49-F238E27FC236}">
                <a16:creationId xmlns:a16="http://schemas.microsoft.com/office/drawing/2014/main" id="{4E49868E-EF58-8260-3351-89A9865C2173}"/>
              </a:ext>
              <a:ext uri="{C183D7F6-B498-43B3-948B-1728B52AA6E4}">
                <adec:decorative xmlns:adec="http://schemas.microsoft.com/office/drawing/2017/decorative" val="1"/>
              </a:ext>
            </a:extLst>
          </p:cNvPr>
          <p:cNvSpPr>
            <a:spLocks noChangeAspect="1"/>
          </p:cNvSpPr>
          <p:nvPr/>
        </p:nvSpPr>
        <p:spPr>
          <a:xfrm>
            <a:off x="3665943" y="27224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Graphic 17">
            <a:extLst>
              <a:ext uri="{FF2B5EF4-FFF2-40B4-BE49-F238E27FC236}">
                <a16:creationId xmlns:a16="http://schemas.microsoft.com/office/drawing/2014/main" id="{CA90090C-A6EF-645E-971D-9B9B51976F66}"/>
              </a:ext>
              <a:ext uri="{C183D7F6-B498-43B3-948B-1728B52AA6E4}">
                <adec:decorative xmlns:adec="http://schemas.microsoft.com/office/drawing/2017/decorative" val="1"/>
              </a:ext>
            </a:extLst>
          </p:cNvPr>
          <p:cNvSpPr>
            <a:spLocks noChangeAspect="1"/>
          </p:cNvSpPr>
          <p:nvPr/>
        </p:nvSpPr>
        <p:spPr>
          <a:xfrm>
            <a:off x="6385278" y="201810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6" name="Graphic 17">
            <a:extLst>
              <a:ext uri="{FF2B5EF4-FFF2-40B4-BE49-F238E27FC236}">
                <a16:creationId xmlns:a16="http://schemas.microsoft.com/office/drawing/2014/main" id="{F854F63C-3E19-B6CE-818B-6C6786D7EE4C}"/>
              </a:ext>
              <a:ext uri="{C183D7F6-B498-43B3-948B-1728B52AA6E4}">
                <adec:decorative xmlns:adec="http://schemas.microsoft.com/office/drawing/2017/decorative" val="1"/>
              </a:ext>
            </a:extLst>
          </p:cNvPr>
          <p:cNvSpPr>
            <a:spLocks noChangeAspect="1"/>
          </p:cNvSpPr>
          <p:nvPr/>
        </p:nvSpPr>
        <p:spPr>
          <a:xfrm>
            <a:off x="6385278" y="236473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Graphic 17">
            <a:extLst>
              <a:ext uri="{FF2B5EF4-FFF2-40B4-BE49-F238E27FC236}">
                <a16:creationId xmlns:a16="http://schemas.microsoft.com/office/drawing/2014/main" id="{6CF16FA1-3CBE-03F9-9E59-7C02BEB50108}"/>
              </a:ext>
              <a:ext uri="{C183D7F6-B498-43B3-948B-1728B52AA6E4}">
                <adec:decorative xmlns:adec="http://schemas.microsoft.com/office/drawing/2017/decorative" val="1"/>
              </a:ext>
            </a:extLst>
          </p:cNvPr>
          <p:cNvSpPr>
            <a:spLocks noChangeAspect="1"/>
          </p:cNvSpPr>
          <p:nvPr/>
        </p:nvSpPr>
        <p:spPr>
          <a:xfrm>
            <a:off x="9129016" y="20066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a:extLst>
              <a:ext uri="{FF2B5EF4-FFF2-40B4-BE49-F238E27FC236}">
                <a16:creationId xmlns:a16="http://schemas.microsoft.com/office/drawing/2014/main" id="{A0362EB7-05B0-73D9-1451-0075A2013367}"/>
              </a:ext>
              <a:ext uri="{C183D7F6-B498-43B3-948B-1728B52AA6E4}">
                <adec:decorative xmlns:adec="http://schemas.microsoft.com/office/drawing/2017/decorative" val="1"/>
              </a:ext>
            </a:extLst>
          </p:cNvPr>
          <p:cNvSpPr>
            <a:spLocks noChangeAspect="1"/>
          </p:cNvSpPr>
          <p:nvPr/>
        </p:nvSpPr>
        <p:spPr>
          <a:xfrm>
            <a:off x="9129016" y="22252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a:extLst>
              <a:ext uri="{FF2B5EF4-FFF2-40B4-BE49-F238E27FC236}">
                <a16:creationId xmlns:a16="http://schemas.microsoft.com/office/drawing/2014/main" id="{4769A65F-363D-1369-365A-D11DB1BE5A17}"/>
              </a:ext>
              <a:ext uri="{C183D7F6-B498-43B3-948B-1728B52AA6E4}">
                <adec:decorative xmlns:adec="http://schemas.microsoft.com/office/drawing/2017/decorative" val="1"/>
              </a:ext>
            </a:extLst>
          </p:cNvPr>
          <p:cNvSpPr>
            <a:spLocks noChangeAspect="1"/>
          </p:cNvSpPr>
          <p:nvPr/>
        </p:nvSpPr>
        <p:spPr>
          <a:xfrm>
            <a:off x="9129016"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6" name="Graphic 17">
            <a:extLst>
              <a:ext uri="{FF2B5EF4-FFF2-40B4-BE49-F238E27FC236}">
                <a16:creationId xmlns:a16="http://schemas.microsoft.com/office/drawing/2014/main" id="{4F7B5EF0-0D8E-E7E2-032B-1BF63BAB15C5}"/>
              </a:ext>
              <a:ext uri="{C183D7F6-B498-43B3-948B-1728B52AA6E4}">
                <adec:decorative xmlns:adec="http://schemas.microsoft.com/office/drawing/2017/decorative" val="1"/>
              </a:ext>
            </a:extLst>
          </p:cNvPr>
          <p:cNvSpPr>
            <a:spLocks noChangeAspect="1"/>
          </p:cNvSpPr>
          <p:nvPr/>
        </p:nvSpPr>
        <p:spPr>
          <a:xfrm>
            <a:off x="3665943"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Graphic 17">
            <a:extLst>
              <a:ext uri="{FF2B5EF4-FFF2-40B4-BE49-F238E27FC236}">
                <a16:creationId xmlns:a16="http://schemas.microsoft.com/office/drawing/2014/main" id="{C78B66C6-1F39-0915-F9C8-CEAD8E57654B}"/>
              </a:ext>
              <a:ext uri="{C183D7F6-B498-43B3-948B-1728B52AA6E4}">
                <adec:decorative xmlns:adec="http://schemas.microsoft.com/office/drawing/2017/decorative" val="1"/>
              </a:ext>
            </a:extLst>
          </p:cNvPr>
          <p:cNvSpPr>
            <a:spLocks noChangeAspect="1"/>
          </p:cNvSpPr>
          <p:nvPr/>
        </p:nvSpPr>
        <p:spPr>
          <a:xfrm>
            <a:off x="3665943"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9" name="Graphic 17">
            <a:extLst>
              <a:ext uri="{FF2B5EF4-FFF2-40B4-BE49-F238E27FC236}">
                <a16:creationId xmlns:a16="http://schemas.microsoft.com/office/drawing/2014/main" id="{30805EFB-1CC9-2384-6BD5-E265E0CF3ECE}"/>
              </a:ext>
              <a:ext uri="{C183D7F6-B498-43B3-948B-1728B52AA6E4}">
                <adec:decorative xmlns:adec="http://schemas.microsoft.com/office/drawing/2017/decorative" val="1"/>
              </a:ext>
            </a:extLst>
          </p:cNvPr>
          <p:cNvSpPr>
            <a:spLocks noChangeAspect="1"/>
          </p:cNvSpPr>
          <p:nvPr/>
        </p:nvSpPr>
        <p:spPr>
          <a:xfrm>
            <a:off x="6385278"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1" name="Graphic 17">
            <a:extLst>
              <a:ext uri="{FF2B5EF4-FFF2-40B4-BE49-F238E27FC236}">
                <a16:creationId xmlns:a16="http://schemas.microsoft.com/office/drawing/2014/main" id="{51F794FA-461E-CDB3-A2B5-A1F988311FF5}"/>
              </a:ext>
              <a:ext uri="{C183D7F6-B498-43B3-948B-1728B52AA6E4}">
                <adec:decorative xmlns:adec="http://schemas.microsoft.com/office/drawing/2017/decorative" val="1"/>
              </a:ext>
            </a:extLst>
          </p:cNvPr>
          <p:cNvSpPr>
            <a:spLocks noChangeAspect="1"/>
          </p:cNvSpPr>
          <p:nvPr/>
        </p:nvSpPr>
        <p:spPr>
          <a:xfrm>
            <a:off x="6385278" y="468003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3" name="Graphic 17">
            <a:extLst>
              <a:ext uri="{FF2B5EF4-FFF2-40B4-BE49-F238E27FC236}">
                <a16:creationId xmlns:a16="http://schemas.microsoft.com/office/drawing/2014/main" id="{0CF6D18C-CE39-B48B-C207-11E6DDA6A39F}"/>
              </a:ext>
              <a:ext uri="{C183D7F6-B498-43B3-948B-1728B52AA6E4}">
                <adec:decorative xmlns:adec="http://schemas.microsoft.com/office/drawing/2017/decorative" val="1"/>
              </a:ext>
            </a:extLst>
          </p:cNvPr>
          <p:cNvSpPr>
            <a:spLocks noChangeAspect="1"/>
          </p:cNvSpPr>
          <p:nvPr/>
        </p:nvSpPr>
        <p:spPr>
          <a:xfrm>
            <a:off x="9129016" y="44647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4" name="Graphic 17">
            <a:extLst>
              <a:ext uri="{FF2B5EF4-FFF2-40B4-BE49-F238E27FC236}">
                <a16:creationId xmlns:a16="http://schemas.microsoft.com/office/drawing/2014/main" id="{1E22A4E9-1EC8-C1F4-5B2D-3D141293D78F}"/>
              </a:ext>
              <a:ext uri="{C183D7F6-B498-43B3-948B-1728B52AA6E4}">
                <adec:decorative xmlns:adec="http://schemas.microsoft.com/office/drawing/2017/decorative" val="1"/>
              </a:ext>
            </a:extLst>
          </p:cNvPr>
          <p:cNvSpPr>
            <a:spLocks noChangeAspect="1"/>
          </p:cNvSpPr>
          <p:nvPr/>
        </p:nvSpPr>
        <p:spPr>
          <a:xfrm>
            <a:off x="9129016" y="4800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7" name="Graphic 17">
            <a:extLst>
              <a:ext uri="{FF2B5EF4-FFF2-40B4-BE49-F238E27FC236}">
                <a16:creationId xmlns:a16="http://schemas.microsoft.com/office/drawing/2014/main" id="{7BD645DC-D613-8051-2133-908C44CC8A02}"/>
              </a:ext>
              <a:ext uri="{C183D7F6-B498-43B3-948B-1728B52AA6E4}">
                <adec:decorative xmlns:adec="http://schemas.microsoft.com/office/drawing/2017/decorative" val="1"/>
              </a:ext>
            </a:extLst>
          </p:cNvPr>
          <p:cNvSpPr>
            <a:spLocks noChangeAspect="1"/>
          </p:cNvSpPr>
          <p:nvPr/>
        </p:nvSpPr>
        <p:spPr>
          <a:xfrm>
            <a:off x="1009755" y="30670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8" name="Graphic 17">
            <a:extLst>
              <a:ext uri="{FF2B5EF4-FFF2-40B4-BE49-F238E27FC236}">
                <a16:creationId xmlns:a16="http://schemas.microsoft.com/office/drawing/2014/main" id="{7CD6496C-D075-DAC5-B14C-F2BFBBB792DD}"/>
              </a:ext>
              <a:ext uri="{C183D7F6-B498-43B3-948B-1728B52AA6E4}">
                <adec:decorative xmlns:adec="http://schemas.microsoft.com/office/drawing/2017/decorative" val="1"/>
              </a:ext>
            </a:extLst>
          </p:cNvPr>
          <p:cNvSpPr>
            <a:spLocks noChangeAspect="1"/>
          </p:cNvSpPr>
          <p:nvPr/>
        </p:nvSpPr>
        <p:spPr>
          <a:xfrm>
            <a:off x="1007834" y="34477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9" name="Graphic 17">
            <a:extLst>
              <a:ext uri="{FF2B5EF4-FFF2-40B4-BE49-F238E27FC236}">
                <a16:creationId xmlns:a16="http://schemas.microsoft.com/office/drawing/2014/main" id="{53C40551-B78F-A4DB-1CFA-C125A4522779}"/>
              </a:ext>
              <a:ext uri="{C183D7F6-B498-43B3-948B-1728B52AA6E4}">
                <adec:decorative xmlns:adec="http://schemas.microsoft.com/office/drawing/2017/decorative" val="1"/>
              </a:ext>
            </a:extLst>
          </p:cNvPr>
          <p:cNvSpPr>
            <a:spLocks noChangeAspect="1"/>
          </p:cNvSpPr>
          <p:nvPr/>
        </p:nvSpPr>
        <p:spPr>
          <a:xfrm>
            <a:off x="3665943" y="320551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0" name="Graphic 17">
            <a:extLst>
              <a:ext uri="{FF2B5EF4-FFF2-40B4-BE49-F238E27FC236}">
                <a16:creationId xmlns:a16="http://schemas.microsoft.com/office/drawing/2014/main" id="{E965B766-3B8C-8D38-C983-250F6330F169}"/>
              </a:ext>
              <a:ext uri="{C183D7F6-B498-43B3-948B-1728B52AA6E4}">
                <adec:decorative xmlns:adec="http://schemas.microsoft.com/office/drawing/2017/decorative" val="1"/>
              </a:ext>
            </a:extLst>
          </p:cNvPr>
          <p:cNvSpPr>
            <a:spLocks noChangeAspect="1"/>
          </p:cNvSpPr>
          <p:nvPr/>
        </p:nvSpPr>
        <p:spPr>
          <a:xfrm>
            <a:off x="3665943" y="35620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1" name="Graphic 17">
            <a:extLst>
              <a:ext uri="{FF2B5EF4-FFF2-40B4-BE49-F238E27FC236}">
                <a16:creationId xmlns:a16="http://schemas.microsoft.com/office/drawing/2014/main" id="{D5412BEB-2EEA-2A90-31DE-AEEDA61A0117}"/>
              </a:ext>
              <a:ext uri="{C183D7F6-B498-43B3-948B-1728B52AA6E4}">
                <adec:decorative xmlns:adec="http://schemas.microsoft.com/office/drawing/2017/decorative" val="1"/>
              </a:ext>
            </a:extLst>
          </p:cNvPr>
          <p:cNvSpPr>
            <a:spLocks noChangeAspect="1"/>
          </p:cNvSpPr>
          <p:nvPr/>
        </p:nvSpPr>
        <p:spPr>
          <a:xfrm>
            <a:off x="3665943" y="37681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2" name="Graphic 17">
            <a:extLst>
              <a:ext uri="{FF2B5EF4-FFF2-40B4-BE49-F238E27FC236}">
                <a16:creationId xmlns:a16="http://schemas.microsoft.com/office/drawing/2014/main" id="{4B619473-10A9-87BF-929C-63F55338D3E9}"/>
              </a:ext>
              <a:ext uri="{C183D7F6-B498-43B3-948B-1728B52AA6E4}">
                <adec:decorative xmlns:adec="http://schemas.microsoft.com/office/drawing/2017/decorative" val="1"/>
              </a:ext>
            </a:extLst>
          </p:cNvPr>
          <p:cNvSpPr>
            <a:spLocks noChangeAspect="1"/>
          </p:cNvSpPr>
          <p:nvPr/>
        </p:nvSpPr>
        <p:spPr>
          <a:xfrm>
            <a:off x="3672179" y="546878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3" name="Graphic 17">
            <a:extLst>
              <a:ext uri="{FF2B5EF4-FFF2-40B4-BE49-F238E27FC236}">
                <a16:creationId xmlns:a16="http://schemas.microsoft.com/office/drawing/2014/main" id="{FF3245BB-F10A-C2BE-41A2-4E6B3BBD0C8A}"/>
              </a:ext>
              <a:ext uri="{C183D7F6-B498-43B3-948B-1728B52AA6E4}">
                <adec:decorative xmlns:adec="http://schemas.microsoft.com/office/drawing/2017/decorative" val="1"/>
              </a:ext>
            </a:extLst>
          </p:cNvPr>
          <p:cNvSpPr>
            <a:spLocks noChangeAspect="1"/>
          </p:cNvSpPr>
          <p:nvPr/>
        </p:nvSpPr>
        <p:spPr>
          <a:xfrm>
            <a:off x="6385278" y="272129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4" name="Graphic 17">
            <a:extLst>
              <a:ext uri="{FF2B5EF4-FFF2-40B4-BE49-F238E27FC236}">
                <a16:creationId xmlns:a16="http://schemas.microsoft.com/office/drawing/2014/main" id="{7FBCDB43-8718-11E0-B818-5E9022FB1CBC}"/>
              </a:ext>
              <a:ext uri="{C183D7F6-B498-43B3-948B-1728B52AA6E4}">
                <adec:decorative xmlns:adec="http://schemas.microsoft.com/office/drawing/2017/decorative" val="1"/>
              </a:ext>
            </a:extLst>
          </p:cNvPr>
          <p:cNvSpPr>
            <a:spLocks noChangeAspect="1"/>
          </p:cNvSpPr>
          <p:nvPr/>
        </p:nvSpPr>
        <p:spPr>
          <a:xfrm>
            <a:off x="6385278" y="306634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5" name="Graphic 17">
            <a:extLst>
              <a:ext uri="{FF2B5EF4-FFF2-40B4-BE49-F238E27FC236}">
                <a16:creationId xmlns:a16="http://schemas.microsoft.com/office/drawing/2014/main" id="{886F8962-0EA8-5E0E-CB7A-A2A1E989629E}"/>
              </a:ext>
              <a:ext uri="{C183D7F6-B498-43B3-948B-1728B52AA6E4}">
                <adec:decorative xmlns:adec="http://schemas.microsoft.com/office/drawing/2017/decorative" val="1"/>
              </a:ext>
            </a:extLst>
          </p:cNvPr>
          <p:cNvSpPr>
            <a:spLocks noChangeAspect="1"/>
          </p:cNvSpPr>
          <p:nvPr/>
        </p:nvSpPr>
        <p:spPr>
          <a:xfrm>
            <a:off x="6385278" y="341715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6" name="Graphic 17">
            <a:extLst>
              <a:ext uri="{FF2B5EF4-FFF2-40B4-BE49-F238E27FC236}">
                <a16:creationId xmlns:a16="http://schemas.microsoft.com/office/drawing/2014/main" id="{27CAB6F3-9A3F-A01F-826E-82369EEB46E1}"/>
              </a:ext>
              <a:ext uri="{C183D7F6-B498-43B3-948B-1728B52AA6E4}">
                <adec:decorative xmlns:adec="http://schemas.microsoft.com/office/drawing/2017/decorative" val="1"/>
              </a:ext>
            </a:extLst>
          </p:cNvPr>
          <p:cNvSpPr>
            <a:spLocks noChangeAspect="1"/>
          </p:cNvSpPr>
          <p:nvPr/>
        </p:nvSpPr>
        <p:spPr>
          <a:xfrm>
            <a:off x="6385278" y="36317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7" name="Graphic 17">
            <a:extLst>
              <a:ext uri="{FF2B5EF4-FFF2-40B4-BE49-F238E27FC236}">
                <a16:creationId xmlns:a16="http://schemas.microsoft.com/office/drawing/2014/main" id="{3EC3FCB4-776E-50A9-3CCD-A85323BD9C7F}"/>
              </a:ext>
              <a:ext uri="{C183D7F6-B498-43B3-948B-1728B52AA6E4}">
                <adec:decorative xmlns:adec="http://schemas.microsoft.com/office/drawing/2017/decorative" val="1"/>
              </a:ext>
            </a:extLst>
          </p:cNvPr>
          <p:cNvSpPr>
            <a:spLocks noChangeAspect="1"/>
          </p:cNvSpPr>
          <p:nvPr/>
        </p:nvSpPr>
        <p:spPr>
          <a:xfrm>
            <a:off x="9129016" y="320437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8" name="Graphic 17">
            <a:extLst>
              <a:ext uri="{FF2B5EF4-FFF2-40B4-BE49-F238E27FC236}">
                <a16:creationId xmlns:a16="http://schemas.microsoft.com/office/drawing/2014/main" id="{A615D526-C6F9-9E47-2B8F-7E53796CBAA5}"/>
              </a:ext>
              <a:ext uri="{C183D7F6-B498-43B3-948B-1728B52AA6E4}">
                <adec:decorative xmlns:adec="http://schemas.microsoft.com/office/drawing/2017/decorative" val="1"/>
              </a:ext>
            </a:extLst>
          </p:cNvPr>
          <p:cNvSpPr>
            <a:spLocks noChangeAspect="1"/>
          </p:cNvSpPr>
          <p:nvPr/>
        </p:nvSpPr>
        <p:spPr>
          <a:xfrm>
            <a:off x="1007834" y="376354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49" name="Graphic 17">
            <a:extLst>
              <a:ext uri="{FF2B5EF4-FFF2-40B4-BE49-F238E27FC236}">
                <a16:creationId xmlns:a16="http://schemas.microsoft.com/office/drawing/2014/main" id="{C1730BDF-7353-9462-04DE-2732A4AE3041}"/>
              </a:ext>
              <a:ext uri="{C183D7F6-B498-43B3-948B-1728B52AA6E4}">
                <adec:decorative xmlns:adec="http://schemas.microsoft.com/office/drawing/2017/decorative" val="1"/>
              </a:ext>
            </a:extLst>
          </p:cNvPr>
          <p:cNvSpPr>
            <a:spLocks noChangeAspect="1"/>
          </p:cNvSpPr>
          <p:nvPr/>
        </p:nvSpPr>
        <p:spPr>
          <a:xfrm>
            <a:off x="1009755" y="472879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0" name="Graphic 17">
            <a:extLst>
              <a:ext uri="{FF2B5EF4-FFF2-40B4-BE49-F238E27FC236}">
                <a16:creationId xmlns:a16="http://schemas.microsoft.com/office/drawing/2014/main" id="{057E8E74-CE37-C508-CB07-869636CAB391}"/>
              </a:ext>
              <a:ext uri="{C183D7F6-B498-43B3-948B-1728B52AA6E4}">
                <adec:decorative xmlns:adec="http://schemas.microsoft.com/office/drawing/2017/decorative" val="1"/>
              </a:ext>
            </a:extLst>
          </p:cNvPr>
          <p:cNvSpPr>
            <a:spLocks noChangeAspect="1"/>
          </p:cNvSpPr>
          <p:nvPr/>
        </p:nvSpPr>
        <p:spPr>
          <a:xfrm>
            <a:off x="1009755" y="5096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3" name="Left Bracket 52">
            <a:extLst>
              <a:ext uri="{FF2B5EF4-FFF2-40B4-BE49-F238E27FC236}">
                <a16:creationId xmlns:a16="http://schemas.microsoft.com/office/drawing/2014/main" id="{8DF29212-2458-F281-7614-28655B26BE4C}"/>
              </a:ext>
              <a:ext uri="{C183D7F6-B498-43B3-948B-1728B52AA6E4}">
                <adec:decorative xmlns:adec="http://schemas.microsoft.com/office/drawing/2017/decorative" val="1"/>
              </a:ext>
            </a:extLst>
          </p:cNvPr>
          <p:cNvSpPr/>
          <p:nvPr/>
        </p:nvSpPr>
        <p:spPr>
          <a:xfrm>
            <a:off x="228893" y="1833340"/>
            <a:ext cx="206953" cy="4171879"/>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cxnSp>
        <p:nvCxnSpPr>
          <p:cNvPr id="54" name="Straight Connector 53">
            <a:extLst>
              <a:ext uri="{FF2B5EF4-FFF2-40B4-BE49-F238E27FC236}">
                <a16:creationId xmlns:a16="http://schemas.microsoft.com/office/drawing/2014/main" id="{0F2760AB-8E2D-845D-B2CD-F1019F8A4FF8}"/>
              </a:ext>
              <a:ext uri="{C183D7F6-B498-43B3-948B-1728B52AA6E4}">
                <adec:decorative xmlns:adec="http://schemas.microsoft.com/office/drawing/2017/decorative" val="1"/>
              </a:ext>
            </a:extLst>
          </p:cNvPr>
          <p:cNvCxnSpPr>
            <a:cxnSpLocks/>
          </p:cNvCxnSpPr>
          <p:nvPr/>
        </p:nvCxnSpPr>
        <p:spPr>
          <a:xfrm>
            <a:off x="435846" y="1833340"/>
            <a:ext cx="324000"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D105B6CB-F83B-608F-918D-8FBDC6FE1134}"/>
              </a:ext>
              <a:ext uri="{C183D7F6-B498-43B3-948B-1728B52AA6E4}">
                <adec:decorative xmlns:adec="http://schemas.microsoft.com/office/drawing/2017/decorative" val="1"/>
              </a:ext>
            </a:extLst>
          </p:cNvPr>
          <p:cNvCxnSpPr>
            <a:cxnSpLocks/>
          </p:cNvCxnSpPr>
          <p:nvPr/>
        </p:nvCxnSpPr>
        <p:spPr>
          <a:xfrm>
            <a:off x="435846" y="6005222"/>
            <a:ext cx="324000"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9CD33503-A0D3-4868-1A2A-B44604D055BC}"/>
              </a:ext>
              <a:ext uri="{C183D7F6-B498-43B3-948B-1728B52AA6E4}">
                <adec:decorative xmlns:adec="http://schemas.microsoft.com/office/drawing/2017/decorative" val="1"/>
              </a:ext>
            </a:extLst>
          </p:cNvPr>
          <p:cNvSpPr/>
          <p:nvPr/>
        </p:nvSpPr>
        <p:spPr>
          <a:xfrm>
            <a:off x="14437" y="4079045"/>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endParaRPr>
          </a:p>
        </p:txBody>
      </p:sp>
      <p:pic>
        <p:nvPicPr>
          <p:cNvPr id="80" name="Graphic 79">
            <a:extLst>
              <a:ext uri="{FF2B5EF4-FFF2-40B4-BE49-F238E27FC236}">
                <a16:creationId xmlns:a16="http://schemas.microsoft.com/office/drawing/2014/main" id="{5402D000-CF07-9825-6828-95691089DDF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902" y="4151686"/>
            <a:ext cx="228600" cy="228600"/>
          </a:xfrm>
          <a:prstGeom prst="rect">
            <a:avLst/>
          </a:prstGeom>
        </p:spPr>
      </p:pic>
      <p:cxnSp>
        <p:nvCxnSpPr>
          <p:cNvPr id="81" name="Straight Connector 80">
            <a:extLst>
              <a:ext uri="{FF2B5EF4-FFF2-40B4-BE49-F238E27FC236}">
                <a16:creationId xmlns:a16="http://schemas.microsoft.com/office/drawing/2014/main" id="{462420E8-73DE-02A5-9ABF-7C2571C6978D}"/>
              </a:ext>
              <a:ext uri="{C183D7F6-B498-43B3-948B-1728B52AA6E4}">
                <adec:decorative xmlns:adec="http://schemas.microsoft.com/office/drawing/2017/decorative" val="1"/>
              </a:ext>
            </a:extLst>
          </p:cNvPr>
          <p:cNvCxnSpPr>
            <a:cxnSpLocks/>
          </p:cNvCxnSpPr>
          <p:nvPr/>
        </p:nvCxnSpPr>
        <p:spPr>
          <a:xfrm flipH="1">
            <a:off x="435844" y="4265986"/>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60" name="Graphic 7">
            <a:extLst>
              <a:ext uri="{FF2B5EF4-FFF2-40B4-BE49-F238E27FC236}">
                <a16:creationId xmlns:a16="http://schemas.microsoft.com/office/drawing/2014/main" id="{B62DAF33-6D51-24E2-ADC6-DF91513B3216}"/>
              </a:ext>
              <a:ext uri="{C183D7F6-B498-43B3-948B-1728B52AA6E4}">
                <adec:decorative xmlns:adec="http://schemas.microsoft.com/office/drawing/2017/decorative" val="1"/>
              </a:ext>
            </a:extLst>
          </p:cNvPr>
          <p:cNvSpPr/>
          <p:nvPr/>
        </p:nvSpPr>
        <p:spPr>
          <a:xfrm>
            <a:off x="708384" y="5907548"/>
            <a:ext cx="153478" cy="181900"/>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sp>
        <p:nvSpPr>
          <p:cNvPr id="56" name="Rounded Rectangle 2">
            <a:extLst>
              <a:ext uri="{FF2B5EF4-FFF2-40B4-BE49-F238E27FC236}">
                <a16:creationId xmlns:a16="http://schemas.microsoft.com/office/drawing/2014/main" id="{35D3862C-2C7A-8D4B-0AC5-A91DC002C2A7}"/>
              </a:ext>
              <a:ext uri="{C183D7F6-B498-43B3-948B-1728B52AA6E4}">
                <adec:decorative xmlns:adec="http://schemas.microsoft.com/office/drawing/2017/decorative" val="1"/>
              </a:ext>
            </a:extLst>
          </p:cNvPr>
          <p:cNvSpPr/>
          <p:nvPr/>
        </p:nvSpPr>
        <p:spPr>
          <a:xfrm>
            <a:off x="858798" y="4309373"/>
            <a:ext cx="10768140" cy="1778470"/>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760408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dirty="0">
                <a:ln w="3175">
                  <a:noFill/>
                </a:ln>
                <a:solidFill>
                  <a:srgbClr val="000000"/>
                </a:solidFill>
                <a:effectLst/>
                <a:uLnTx/>
                <a:uFillTx/>
                <a:latin typeface="Segoe UI Semibold"/>
                <a:ea typeface="+mn-ea"/>
                <a:cs typeface="Segoe UI" pitchFamily="34" charset="0"/>
              </a:rPr>
              <a:t>Microsoft 365 Copilot</a:t>
            </a:r>
            <a:endParaRPr kumimoji="0" lang="en-CA" sz="36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endParaRPr>
          </a:p>
        </p:txBody>
      </p:sp>
      <p:sp>
        <p:nvSpPr>
          <p:cNvPr id="7" name="TextBox 6">
            <a:extLst>
              <a:ext uri="{FF2B5EF4-FFF2-40B4-BE49-F238E27FC236}">
                <a16:creationId xmlns:a16="http://schemas.microsoft.com/office/drawing/2014/main" id="{8499BCAD-88D3-E5E5-D492-4A47FD5AB3CD}"/>
              </a:ext>
            </a:extLst>
          </p:cNvPr>
          <p:cNvSpPr txBox="1"/>
          <p:nvPr/>
        </p:nvSpPr>
        <p:spPr>
          <a:xfrm>
            <a:off x="835850" y="832502"/>
            <a:ext cx="10517127" cy="627864"/>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5" y="2880803"/>
            <a:ext cx="1609034" cy="276999"/>
          </a:xfrm>
          <a:prstGeom prst="rect">
            <a:avLst/>
          </a:prstGeom>
          <a:noFill/>
        </p:spPr>
        <p:txBody>
          <a:bodyPr wrap="square" lIns="0" tIns="0" rIns="0" bIns="0" rtlCol="0" anchor="t">
            <a:spAutoFit/>
          </a:bodyPr>
          <a:lstStyle/>
          <a:p>
            <a:pPr marL="0" marR="0" lvl="0" indent="0" algn="ctr" defTabSz="914367"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dirty="0">
                <a:ln>
                  <a:noFill/>
                </a:ln>
                <a:solidFill>
                  <a:srgbClr val="0078D4"/>
                </a:solidFill>
                <a:effectLst/>
                <a:uLnTx/>
                <a:uFillTx/>
                <a:latin typeface="Segoe UI Semibold"/>
                <a:ea typeface="+mn-ea"/>
                <a:cs typeface="Segoe UI" panose="020B0502040204020203" pitchFamily="34" charset="0"/>
              </a:rPr>
              <a:t>TECHNICAL READINESS</a:t>
            </a: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765" b="1" i="0" u="none" strike="noStrike" kern="1200" cap="none" spc="0" normalizeH="0" baseline="0" noProof="0" dirty="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Support continuous learning and optimization</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Get ready</a:t>
            </a:r>
          </a:p>
        </p:txBody>
      </p:sp>
      <p:sp>
        <p:nvSpPr>
          <p:cNvPr id="2" name="TextBox 1">
            <a:extLst>
              <a:ext uri="{FF2B5EF4-FFF2-40B4-BE49-F238E27FC236}">
                <a16:creationId xmlns:a16="http://schemas.microsoft.com/office/drawing/2014/main" id="{17307561-8880-ECEC-16CE-043DF63750AE}"/>
              </a:ext>
            </a:extLst>
          </p:cNvPr>
          <p:cNvSpPr txBox="1"/>
          <p:nvPr/>
        </p:nvSpPr>
        <p:spPr>
          <a:xfrm>
            <a:off x="710442" y="1937779"/>
            <a:ext cx="2552400" cy="10649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Onboard &amp; engage</a:t>
            </a:r>
          </a:p>
        </p:txBody>
      </p:sp>
      <p:sp>
        <p:nvSpPr>
          <p:cNvPr id="3" name="TextBox 2">
            <a:extLst>
              <a:ext uri="{FF2B5EF4-FFF2-40B4-BE49-F238E27FC236}">
                <a16:creationId xmlns:a16="http://schemas.microsoft.com/office/drawing/2014/main" id="{0BD21B0F-EE0F-2DEE-BFCC-383B77E5E045}"/>
              </a:ext>
            </a:extLst>
          </p:cNvPr>
          <p:cNvSpPr txBox="1"/>
          <p:nvPr/>
        </p:nvSpPr>
        <p:spPr>
          <a:xfrm>
            <a:off x="3556101" y="1938804"/>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Apply appropriate data security and governance controls </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Prepare your organization for Microsoft 365 Copilot with setup guide: deploy Microsoft 365 apps, if needed; assign licenses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Assign permissions by role to provide access to the Microsoft 365 Copilot usage report</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Deliver impact</a:t>
            </a:r>
          </a:p>
        </p:txBody>
      </p:sp>
      <p:sp>
        <p:nvSpPr>
          <p:cNvPr id="8" name="TextBox 7">
            <a:extLst>
              <a:ext uri="{FF2B5EF4-FFF2-40B4-BE49-F238E27FC236}">
                <a16:creationId xmlns:a16="http://schemas.microsoft.com/office/drawing/2014/main" id="{E2912866-5F13-B14B-61FF-2D3FA2D3C7B3}"/>
              </a:ext>
            </a:extLst>
          </p:cNvPr>
          <p:cNvSpPr txBox="1"/>
          <p:nvPr/>
        </p:nvSpPr>
        <p:spPr>
          <a:xfrm>
            <a:off x="6278938" y="1938804"/>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Segoe UI Semibold"/>
                <a:ea typeface="+mn-ea"/>
                <a:cs typeface="Segoe UI" panose="020B0502040204020203" pitchFamily="34" charset="0"/>
              </a:rPr>
              <a:t>Extend &amp; optimize</a:t>
            </a:r>
          </a:p>
        </p:txBody>
      </p:sp>
      <p:sp>
        <p:nvSpPr>
          <p:cNvPr id="17" name="TextBox 16">
            <a:extLst>
              <a:ext uri="{FF2B5EF4-FFF2-40B4-BE49-F238E27FC236}">
                <a16:creationId xmlns:a16="http://schemas.microsoft.com/office/drawing/2014/main" id="{D6FBE05E-5412-1BB1-46BD-B40F345A3F68}"/>
              </a:ext>
            </a:extLst>
          </p:cNvPr>
          <p:cNvSpPr txBox="1"/>
          <p:nvPr/>
        </p:nvSpPr>
        <p:spPr>
          <a:xfrm>
            <a:off x="9053951" y="1914919"/>
            <a:ext cx="2552400" cy="92640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Design, build, and publish Copilot agents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959642"/>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6" y="5595725"/>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b="0" i="0" u="none" strike="noStrike" kern="1200" cap="all" spc="300" normalizeH="0" baseline="0" noProof="0" dirty="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l="-293"/>
          <a:stretch/>
        </p:blipFill>
        <p:spPr>
          <a:xfrm>
            <a:off x="823813" y="5829221"/>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27539" y="5119898"/>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5204" y="5124102"/>
            <a:ext cx="937971" cy="554909"/>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5117901"/>
            <a:ext cx="3857905"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rPr>
              <a:t>Microsoft Adoption</a:t>
            </a: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Segoe UI"/>
              </a:rPr>
              <a:t>Resources to ensure you are delivering employee satisfaction and business value.</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940296" y="5116047"/>
            <a:ext cx="4576634"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7">
                  <a:extLst>
                    <a:ext uri="{A12FA001-AC4F-418D-AE19-62706E023703}">
                      <ahyp:hlinkClr xmlns:ahyp="http://schemas.microsoft.com/office/drawing/2018/hyperlinkcolor" val="tx"/>
                    </a:ext>
                  </a:extLst>
                </a:hlinkClick>
              </a:rPr>
              <a:t>Copilot learning hub</a:t>
            </a:r>
            <a:endParaRPr kumimoji="0" lang="en-US" sz="1200" b="0"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8">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Build your skills across Microsoft Copilot with industry leading online training and certification programs.</a:t>
            </a:r>
          </a:p>
        </p:txBody>
      </p:sp>
      <p:sp>
        <p:nvSpPr>
          <p:cNvPr id="26" name="TextBox 25">
            <a:extLst>
              <a:ext uri="{FF2B5EF4-FFF2-40B4-BE49-F238E27FC236}">
                <a16:creationId xmlns:a16="http://schemas.microsoft.com/office/drawing/2014/main" id="{639B42C2-94AD-7949-04D8-92956B5AD34A}"/>
              </a:ext>
            </a:extLst>
          </p:cNvPr>
          <p:cNvSpPr txBox="1"/>
          <p:nvPr/>
        </p:nvSpPr>
        <p:spPr>
          <a:xfrm>
            <a:off x="1910677" y="5831066"/>
            <a:ext cx="3932199" cy="558614"/>
          </a:xfrm>
          <a:prstGeom prst="rect">
            <a:avLst/>
          </a:prstGeom>
          <a:noFill/>
        </p:spPr>
        <p:txBody>
          <a:bodyPr wrap="square" lIns="0" tIns="0" rIns="0" bIns="0" rtlCol="0" anchor="t">
            <a:spAutoFit/>
          </a:bodyPr>
          <a:lstStyle>
            <a:defPPr>
              <a:defRPr lang="en-US"/>
            </a:defPPr>
            <a:lvl1pPr marR="0" lvl="0" indent="0" defTabSz="932472" fontAlgn="base">
              <a:lnSpc>
                <a:spcPct val="90000"/>
              </a:lnSpc>
              <a:spcBef>
                <a:spcPct val="0"/>
              </a:spcBef>
              <a:spcAft>
                <a:spcPts val="900"/>
              </a:spcAft>
              <a:buClrTx/>
              <a:buSzTx/>
              <a:buFontTx/>
              <a:buNone/>
              <a:tabLst/>
              <a:defRPr kumimoji="0" sz="1200" b="1" i="0" u="none" strike="noStrike" cap="none" spc="0" normalizeH="0" baseline="0">
                <a:ln>
                  <a:noFill/>
                </a:ln>
                <a:gradFill>
                  <a:gsLst>
                    <a:gs pos="0">
                      <a:srgbClr val="0078D4"/>
                    </a:gs>
                    <a:gs pos="100000">
                      <a:srgbClr val="0078D4"/>
                    </a:gs>
                  </a:gsLst>
                  <a:lin ang="0" scaled="1"/>
                </a:gradFill>
                <a:effectLst/>
                <a:uLnTx/>
                <a:uFillTx/>
                <a:latin typeface="Segoe UI Semibold"/>
                <a:cs typeface="Segoe UI Semibold"/>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9">
                  <a:extLst>
                    <a:ext uri="{A12FA001-AC4F-418D-AE19-62706E023703}">
                      <ahyp:hlinkClr xmlns:ahyp="http://schemas.microsoft.com/office/drawing/2018/hyperlinkcolor" val="tx"/>
                    </a:ext>
                  </a:extLst>
                </a:hlinkClick>
              </a:rPr>
              <a:t>Microsoft FastTrack</a:t>
            </a:r>
            <a:endPar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endParaRPr>
          </a:p>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Segoe UI"/>
                <a:ea typeface="+mn-ea"/>
                <a:cs typeface="Segoe UI"/>
              </a:rPr>
              <a:t>FastTrack is a Microsoft delivered benefit designed to help you deploy Microsoft 365.</a:t>
            </a:r>
          </a:p>
        </p:txBody>
      </p:sp>
      <p:sp>
        <p:nvSpPr>
          <p:cNvPr id="96" name="TextBox 95">
            <a:extLst>
              <a:ext uri="{FF2B5EF4-FFF2-40B4-BE49-F238E27FC236}">
                <a16:creationId xmlns:a16="http://schemas.microsoft.com/office/drawing/2014/main" id="{59D1293B-1C3E-10D2-1AAC-2C9A32F30658}"/>
              </a:ext>
            </a:extLst>
          </p:cNvPr>
          <p:cNvSpPr txBox="1"/>
          <p:nvPr/>
        </p:nvSpPr>
        <p:spPr>
          <a:xfrm>
            <a:off x="6949478" y="5831066"/>
            <a:ext cx="4644905" cy="420115"/>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900"/>
              </a:spcAft>
              <a:buClrTx/>
              <a:buSzTx/>
              <a:buFontTx/>
              <a:buNone/>
              <a:tabLst/>
              <a:defRPr/>
            </a:pPr>
            <a:r>
              <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rPr>
              <a:t>Copilot Dashboard</a:t>
            </a:r>
            <a:endParaRPr kumimoji="0" lang="en-US" sz="1200" b="1" i="0" u="none" strike="noStrike" kern="1200" cap="none" spc="0" normalizeH="0" baseline="0" noProof="0" dirty="0">
              <a:ln>
                <a:noFill/>
              </a:ln>
              <a:gradFill>
                <a:gsLst>
                  <a:gs pos="0">
                    <a:srgbClr val="0078D4"/>
                  </a:gs>
                  <a:gs pos="100000">
                    <a:srgbClr val="0078D4"/>
                  </a:gs>
                </a:gsLst>
                <a:lin ang="0" scaled="1"/>
              </a:gradFill>
              <a:effectLst/>
              <a:uLnTx/>
              <a:uFillTx/>
              <a:latin typeface="Segoe UI Semibold"/>
              <a:ea typeface="+mn-ea"/>
              <a:cs typeface="Segoe UI Semibold"/>
              <a:hlinkClick r:id="rId6">
                <a:extLst>
                  <a:ext uri="{A12FA001-AC4F-418D-AE19-62706E023703}">
                    <ahyp:hlinkClr xmlns:ahyp="http://schemas.microsoft.com/office/drawing/2018/hyperlinkcolor" val="tx"/>
                  </a:ext>
                </a:extLst>
              </a:hlinkClick>
            </a:endParaRPr>
          </a:p>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Segoe UI"/>
                <a:ea typeface="+mn-ea"/>
                <a:cs typeface="Segoe UI"/>
              </a:rPr>
              <a:t>Measure the impact of your Copilot investment with the Copilot Dashboard.</a:t>
            </a:r>
          </a:p>
        </p:txBody>
      </p:sp>
      <p:sp>
        <p:nvSpPr>
          <p:cNvPr id="4" name="Graphic 17">
            <a:extLst>
              <a:ext uri="{FF2B5EF4-FFF2-40B4-BE49-F238E27FC236}">
                <a16:creationId xmlns:a16="http://schemas.microsoft.com/office/drawing/2014/main" id="{395D7C16-17FE-69A6-424C-0A0524F6B782}"/>
              </a:ext>
              <a:ext uri="{C183D7F6-B498-43B3-948B-1728B52AA6E4}">
                <adec:decorative xmlns:adec="http://schemas.microsoft.com/office/drawing/2017/decorative" val="1"/>
              </a:ext>
            </a:extLst>
          </p:cNvPr>
          <p:cNvSpPr>
            <a:spLocks noChangeAspect="1"/>
          </p:cNvSpPr>
          <p:nvPr/>
        </p:nvSpPr>
        <p:spPr>
          <a:xfrm>
            <a:off x="3677362"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6" name="Graphic 17">
            <a:extLst>
              <a:ext uri="{FF2B5EF4-FFF2-40B4-BE49-F238E27FC236}">
                <a16:creationId xmlns:a16="http://schemas.microsoft.com/office/drawing/2014/main" id="{8DBECAF6-4273-4E1E-0AF6-33AA219C0BB5}"/>
              </a:ext>
              <a:ext uri="{C183D7F6-B498-43B3-948B-1728B52AA6E4}">
                <adec:decorative xmlns:adec="http://schemas.microsoft.com/office/drawing/2017/decorative" val="1"/>
              </a:ext>
            </a:extLst>
          </p:cNvPr>
          <p:cNvSpPr>
            <a:spLocks noChangeAspect="1"/>
          </p:cNvSpPr>
          <p:nvPr/>
        </p:nvSpPr>
        <p:spPr>
          <a:xfrm>
            <a:off x="3677362"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1" name="Graphic 17">
            <a:extLst>
              <a:ext uri="{FF2B5EF4-FFF2-40B4-BE49-F238E27FC236}">
                <a16:creationId xmlns:a16="http://schemas.microsoft.com/office/drawing/2014/main" id="{E1BE4262-329F-43B0-9E39-F52F57AE7EBC}"/>
              </a:ext>
              <a:ext uri="{C183D7F6-B498-43B3-948B-1728B52AA6E4}">
                <adec:decorative xmlns:adec="http://schemas.microsoft.com/office/drawing/2017/decorative" val="1"/>
              </a:ext>
            </a:extLst>
          </p:cNvPr>
          <p:cNvSpPr>
            <a:spLocks noChangeAspect="1"/>
          </p:cNvSpPr>
          <p:nvPr/>
        </p:nvSpPr>
        <p:spPr>
          <a:xfrm>
            <a:off x="6396697" y="209420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2" name="Graphic 17">
            <a:extLst>
              <a:ext uri="{FF2B5EF4-FFF2-40B4-BE49-F238E27FC236}">
                <a16:creationId xmlns:a16="http://schemas.microsoft.com/office/drawing/2014/main" id="{A53D521E-606A-2845-D82D-0DDC0B72F5B4}"/>
              </a:ext>
              <a:ext uri="{C183D7F6-B498-43B3-948B-1728B52AA6E4}">
                <adec:decorative xmlns:adec="http://schemas.microsoft.com/office/drawing/2017/decorative" val="1"/>
              </a:ext>
            </a:extLst>
          </p:cNvPr>
          <p:cNvSpPr>
            <a:spLocks noChangeAspect="1"/>
          </p:cNvSpPr>
          <p:nvPr/>
        </p:nvSpPr>
        <p:spPr>
          <a:xfrm>
            <a:off x="6396697" y="230946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8" name="Graphic 17">
            <a:extLst>
              <a:ext uri="{FF2B5EF4-FFF2-40B4-BE49-F238E27FC236}">
                <a16:creationId xmlns:a16="http://schemas.microsoft.com/office/drawing/2014/main" id="{A9DBFCCE-7E5A-7EA3-E8D3-77DC54CEBDC4}"/>
              </a:ext>
              <a:ext uri="{C183D7F6-B498-43B3-948B-1728B52AA6E4}">
                <adec:decorative xmlns:adec="http://schemas.microsoft.com/office/drawing/2017/decorative" val="1"/>
              </a:ext>
            </a:extLst>
          </p:cNvPr>
          <p:cNvSpPr>
            <a:spLocks noChangeAspect="1"/>
          </p:cNvSpPr>
          <p:nvPr/>
        </p:nvSpPr>
        <p:spPr>
          <a:xfrm>
            <a:off x="9140435" y="207078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9" name="Graphic 17">
            <a:extLst>
              <a:ext uri="{FF2B5EF4-FFF2-40B4-BE49-F238E27FC236}">
                <a16:creationId xmlns:a16="http://schemas.microsoft.com/office/drawing/2014/main" id="{BCB90429-4005-DC2D-7E87-3FE59273C04B}"/>
              </a:ext>
              <a:ext uri="{C183D7F6-B498-43B3-948B-1728B52AA6E4}">
                <adec:decorative xmlns:adec="http://schemas.microsoft.com/office/drawing/2017/decorative" val="1"/>
              </a:ext>
            </a:extLst>
          </p:cNvPr>
          <p:cNvSpPr>
            <a:spLocks noChangeAspect="1"/>
          </p:cNvSpPr>
          <p:nvPr/>
        </p:nvSpPr>
        <p:spPr>
          <a:xfrm>
            <a:off x="9140435" y="25405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0" name="Graphic 17">
            <a:extLst>
              <a:ext uri="{FF2B5EF4-FFF2-40B4-BE49-F238E27FC236}">
                <a16:creationId xmlns:a16="http://schemas.microsoft.com/office/drawing/2014/main" id="{C54EAB26-D7F0-471E-E1DD-797A8029D1AD}"/>
              </a:ext>
              <a:ext uri="{C183D7F6-B498-43B3-948B-1728B52AA6E4}">
                <adec:decorative xmlns:adec="http://schemas.microsoft.com/office/drawing/2017/decorative" val="1"/>
              </a:ext>
            </a:extLst>
          </p:cNvPr>
          <p:cNvSpPr>
            <a:spLocks noChangeAspect="1"/>
          </p:cNvSpPr>
          <p:nvPr/>
        </p:nvSpPr>
        <p:spPr>
          <a:xfrm>
            <a:off x="3683598" y="305910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Graphic 17">
            <a:extLst>
              <a:ext uri="{FF2B5EF4-FFF2-40B4-BE49-F238E27FC236}">
                <a16:creationId xmlns:a16="http://schemas.microsoft.com/office/drawing/2014/main" id="{466BD646-2DA7-3F92-88D3-E87F12897828}"/>
              </a:ext>
              <a:ext uri="{C183D7F6-B498-43B3-948B-1728B52AA6E4}">
                <adec:decorative xmlns:adec="http://schemas.microsoft.com/office/drawing/2017/decorative" val="1"/>
              </a:ext>
            </a:extLst>
          </p:cNvPr>
          <p:cNvSpPr>
            <a:spLocks noChangeAspect="1"/>
          </p:cNvSpPr>
          <p:nvPr/>
        </p:nvSpPr>
        <p:spPr>
          <a:xfrm>
            <a:off x="835205" y="20944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2" name="Graphic 17">
            <a:extLst>
              <a:ext uri="{FF2B5EF4-FFF2-40B4-BE49-F238E27FC236}">
                <a16:creationId xmlns:a16="http://schemas.microsoft.com/office/drawing/2014/main" id="{0DA817F5-7DA0-CAA6-2516-A349D3C60E77}"/>
              </a:ext>
              <a:ext uri="{C183D7F6-B498-43B3-948B-1728B52AA6E4}">
                <adec:decorative xmlns:adec="http://schemas.microsoft.com/office/drawing/2017/decorative" val="1"/>
              </a:ext>
            </a:extLst>
          </p:cNvPr>
          <p:cNvSpPr>
            <a:spLocks noChangeAspect="1"/>
          </p:cNvSpPr>
          <p:nvPr/>
        </p:nvSpPr>
        <p:spPr>
          <a:xfrm>
            <a:off x="835205" y="243022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24" name="Picture 23">
            <a:extLst>
              <a:ext uri="{FF2B5EF4-FFF2-40B4-BE49-F238E27FC236}">
                <a16:creationId xmlns:a16="http://schemas.microsoft.com/office/drawing/2014/main" id="{2B59228F-AE0E-1CE1-9D86-7AC849931902}"/>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31736" y="5831066"/>
            <a:ext cx="929921" cy="579944"/>
          </a:xfrm>
          <a:prstGeom prst="roundRect">
            <a:avLst>
              <a:gd name="adj" fmla="val 8014"/>
            </a:avLst>
          </a:prstGeom>
          <a:ln w="3175">
            <a:solidFill>
              <a:schemeClr val="bg1">
                <a:lumMod val="50000"/>
              </a:schemeClr>
            </a:solidFill>
          </a:ln>
        </p:spPr>
      </p:pic>
    </p:spTree>
    <p:extLst>
      <p:ext uri="{BB962C8B-B14F-4D97-AF65-F5344CB8AC3E}">
        <p14:creationId xmlns:p14="http://schemas.microsoft.com/office/powerpoint/2010/main" val="58128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4903428" y="1049481"/>
            <a:ext cx="2742913"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Shared milestone view</a:t>
            </a:r>
          </a:p>
        </p:txBody>
      </p:sp>
      <p:sp>
        <p:nvSpPr>
          <p:cNvPr id="5" name="Text Placeholder 6">
            <a:extLst>
              <a:ext uri="{FF2B5EF4-FFF2-40B4-BE49-F238E27FC236}">
                <a16:creationId xmlns:a16="http://schemas.microsoft.com/office/drawing/2014/main" id="{12B3F72D-DCAC-AC80-2A51-EFD0C27B3171}"/>
              </a:ext>
              <a:ext uri="{C183D7F6-B498-43B3-948B-1728B52AA6E4}">
                <adec:decorative xmlns:adec="http://schemas.microsoft.com/office/drawing/2017/decorative" val="0"/>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a:t>First 30 days</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058132"/>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Purchase decision</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87522" y="1803152"/>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Complete foundational learning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Assemble team</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Share prioritized scenarios</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36267" y="1803151"/>
            <a:ext cx="2329377" cy="1133529"/>
          </a:xfrm>
          <a:prstGeom prst="roundRect">
            <a:avLst>
              <a:gd name="adj" fmla="val 7782"/>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Select and validate initial cohort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Helpdesk onboarding</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Review community management plan</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Launch training content and </a:t>
            </a:r>
            <a:b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b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office hours</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468468"/>
            <a:ext cx="1321545" cy="977159"/>
          </a:xfrm>
          <a:prstGeom prst="roundRect">
            <a:avLst>
              <a:gd name="adj" fmla="val 8723"/>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Stakeholder alignment</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Define comms ROB and tools</a:t>
            </a:r>
          </a:p>
        </p:txBody>
      </p:sp>
      <p:sp>
        <p:nvSpPr>
          <p:cNvPr id="233" name="Text Placeholder 4">
            <a:extLst>
              <a:ext uri="{FF2B5EF4-FFF2-40B4-BE49-F238E27FC236}">
                <a16:creationId xmlns:a16="http://schemas.microsoft.com/office/drawing/2014/main" id="{CD4F7168-C589-74EC-E584-CC43DB810FFE}"/>
              </a:ext>
              <a:ext uri="{C183D7F6-B498-43B3-948B-1728B52AA6E4}">
                <adec:decorative xmlns:adec="http://schemas.microsoft.com/office/drawing/2017/decorative" val="0"/>
              </a:ext>
            </a:extLst>
          </p:cNvPr>
          <p:cNvSpPr txBox="1">
            <a:spLocks/>
          </p:cNvSpPr>
          <p:nvPr/>
        </p:nvSpPr>
        <p:spPr>
          <a:xfrm>
            <a:off x="2723276" y="4468468"/>
            <a:ext cx="1403899" cy="982636"/>
          </a:xfrm>
          <a:prstGeom prst="roundRect">
            <a:avLst>
              <a:gd name="adj" fmla="val 10851"/>
            </a:avLst>
          </a:prstGeom>
          <a:solidFill>
            <a:srgbClr val="D59ED7">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Deliver shared implementation plan </a:t>
            </a:r>
          </a:p>
        </p:txBody>
      </p:sp>
      <p:sp>
        <p:nvSpPr>
          <p:cNvPr id="8" name="Rectangle: Rounded Corners 7">
            <a:extLst>
              <a:ext uri="{FF2B5EF4-FFF2-40B4-BE49-F238E27FC236}">
                <a16:creationId xmlns:a16="http://schemas.microsoft.com/office/drawing/2014/main" id="{AB866447-FEA1-0A40-A0DD-AE0A1EB8E420}"/>
              </a:ext>
              <a:ext uri="{C183D7F6-B498-43B3-948B-1728B52AA6E4}">
                <adec:decorative xmlns:adec="http://schemas.microsoft.com/office/drawing/2017/decorative" val="0"/>
              </a:ext>
            </a:extLst>
          </p:cNvPr>
          <p:cNvSpPr/>
          <p:nvPr/>
        </p:nvSpPr>
        <p:spPr>
          <a:xfrm>
            <a:off x="4211547" y="4462995"/>
            <a:ext cx="1283053" cy="982633"/>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effectLst/>
                <a:uLnTx/>
                <a:uFillTx/>
                <a:latin typeface="Segoe UI"/>
                <a:ea typeface="+mn-ea"/>
                <a:cs typeface="Segoe UI"/>
              </a:rPr>
              <a:t>Ensure data security</a:t>
            </a:r>
            <a:br>
              <a:rPr kumimoji="0" lang="en-US" sz="1200" b="0" i="0" u="none" strike="noStrike" kern="1200" cap="none" spc="0" normalizeH="0" baseline="0" noProof="0">
                <a:ln>
                  <a:noFill/>
                </a:ln>
                <a:effectLst/>
                <a:uLnTx/>
                <a:uFillTx/>
                <a:latin typeface="Segoe UI"/>
                <a:ea typeface="+mn-ea"/>
                <a:cs typeface="Segoe UI"/>
              </a:rPr>
            </a:br>
            <a:r>
              <a:rPr kumimoji="0" lang="en-US" sz="1050" b="0" i="0" u="none" strike="noStrike" kern="1200" cap="none" spc="0" normalizeH="0" baseline="0" noProof="0">
                <a:ln>
                  <a:noFill/>
                </a:ln>
                <a:effectLst/>
                <a:uLnTx/>
                <a:uFillTx/>
                <a:latin typeface="Segoe UI"/>
                <a:ea typeface="+mn-ea"/>
                <a:cs typeface="Segoe UI"/>
              </a:rPr>
              <a:t>controls are in place</a:t>
            </a:r>
          </a:p>
          <a:p>
            <a:pPr marL="0" marR="0" lvl="0" indent="0" algn="ctr" defTabSz="914400" rtl="0" eaLnBrk="1" fontAlgn="auto" latinLnBrk="0" hangingPunct="1">
              <a:lnSpc>
                <a:spcPct val="90000"/>
              </a:lnSpc>
              <a:spcBef>
                <a:spcPts val="400"/>
              </a:spcBef>
              <a:spcAft>
                <a:spcPts val="0"/>
              </a:spcAft>
              <a:buClr>
                <a:srgbClr val="8E006C"/>
              </a:buClr>
              <a:buSzTx/>
              <a:buFontTx/>
              <a:buNone/>
              <a:tabLst/>
              <a:defRPr/>
            </a:pPr>
            <a:r>
              <a:rPr kumimoji="0" lang="en-US" sz="1050" b="0" i="0" u="none" strike="noStrike" kern="1200" cap="none" spc="0" normalizeH="0" baseline="0" noProof="0">
                <a:ln>
                  <a:noFill/>
                </a:ln>
                <a:effectLst/>
                <a:uLnTx/>
                <a:uFillTx/>
                <a:latin typeface="Segoe UI"/>
                <a:ea typeface="+mn-ea"/>
                <a:cs typeface="Segoe UI"/>
              </a:rPr>
              <a:t>Install apps, assign licenses</a:t>
            </a:r>
            <a:endParaRPr kumimoji="0" lang="en-US" sz="1050" b="0"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endParaRPr>
          </a:p>
        </p:txBody>
      </p:sp>
      <p:sp>
        <p:nvSpPr>
          <p:cNvPr id="6" name="Text Placeholder 6">
            <a:extLst>
              <a:ext uri="{FF2B5EF4-FFF2-40B4-BE49-F238E27FC236}">
                <a16:creationId xmlns:a16="http://schemas.microsoft.com/office/drawing/2014/main" id="{A4411576-5835-B77F-A9EB-51C6D78A9B9C}"/>
              </a:ext>
              <a:ext uri="{C183D7F6-B498-43B3-948B-1728B52AA6E4}">
                <adec:decorative xmlns:adec="http://schemas.microsoft.com/office/drawing/2017/decorative" val="0"/>
              </a:ext>
            </a:extLst>
          </p:cNvPr>
          <p:cNvSpPr txBox="1">
            <a:spLocks/>
          </p:cNvSpPr>
          <p:nvPr/>
        </p:nvSpPr>
        <p:spPr>
          <a:xfrm>
            <a:off x="10267979" y="828440"/>
            <a:ext cx="1165460" cy="324815"/>
          </a:xfrm>
          <a:prstGeom prst="roundRect">
            <a:avLst>
              <a:gd name="adj" fmla="val 7782"/>
            </a:avLst>
          </a:prstGeom>
          <a:solidFill>
            <a:srgbClr val="8DC8E8">
              <a:alpha val="25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a:t>30-60 days</a:t>
            </a:r>
          </a:p>
        </p:txBody>
      </p:sp>
      <p:sp>
        <p:nvSpPr>
          <p:cNvPr id="239" name="Text Placeholder 4">
            <a:extLst>
              <a:ext uri="{FF2B5EF4-FFF2-40B4-BE49-F238E27FC236}">
                <a16:creationId xmlns:a16="http://schemas.microsoft.com/office/drawing/2014/main" id="{9D64D732-D187-FF47-95E6-81D0730C80A6}"/>
              </a:ext>
              <a:ext uri="{C183D7F6-B498-43B3-948B-1728B52AA6E4}">
                <adec:decorative xmlns:adec="http://schemas.microsoft.com/office/drawing/2017/decorative" val="0"/>
              </a:ext>
            </a:extLst>
          </p:cNvPr>
          <p:cNvSpPr txBox="1">
            <a:spLocks/>
          </p:cNvSpPr>
          <p:nvPr/>
        </p:nvSpPr>
        <p:spPr>
          <a:xfrm>
            <a:off x="5793660" y="2120337"/>
            <a:ext cx="2200442" cy="816776"/>
          </a:xfrm>
          <a:prstGeom prst="roundRect">
            <a:avLst>
              <a:gd name="adj" fmla="val 9052"/>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Triage of daily feedback</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Review shared support process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Launch progressive skilling content</a:t>
            </a:r>
          </a:p>
        </p:txBody>
      </p:sp>
      <p:sp>
        <p:nvSpPr>
          <p:cNvPr id="236" name="Text Placeholder 4">
            <a:extLst>
              <a:ext uri="{FF2B5EF4-FFF2-40B4-BE49-F238E27FC236}">
                <a16:creationId xmlns:a16="http://schemas.microsoft.com/office/drawing/2014/main" id="{CDB92B18-36F5-CBE8-9DDB-18D79C75C548}"/>
              </a:ext>
              <a:ext uri="{C183D7F6-B498-43B3-948B-1728B52AA6E4}">
                <adec:decorative xmlns:adec="http://schemas.microsoft.com/office/drawing/2017/decorative" val="0"/>
              </a:ext>
            </a:extLst>
          </p:cNvPr>
          <p:cNvSpPr txBox="1">
            <a:spLocks/>
          </p:cNvSpPr>
          <p:nvPr/>
        </p:nvSpPr>
        <p:spPr>
          <a:xfrm>
            <a:off x="5793661" y="4462995"/>
            <a:ext cx="2265162" cy="982631"/>
          </a:xfrm>
          <a:prstGeom prst="roundRect">
            <a:avLst>
              <a:gd name="adj" fmla="val 8296"/>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a:ea typeface="+mn-ea"/>
                <a:cs typeface="Segoe UI"/>
              </a:rPr>
              <a:t>Ensure reporting roles assigned</a:t>
            </a:r>
            <a:endPar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Update support systems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Enhance Center of Excellence</a:t>
            </a:r>
          </a:p>
        </p:txBody>
      </p:sp>
      <p:sp>
        <p:nvSpPr>
          <p:cNvPr id="240" name="Text Placeholder 4">
            <a:extLst>
              <a:ext uri="{FF2B5EF4-FFF2-40B4-BE49-F238E27FC236}">
                <a16:creationId xmlns:a16="http://schemas.microsoft.com/office/drawing/2014/main" id="{AE113645-517A-EAF9-C3A7-A1A9F039196C}"/>
              </a:ext>
              <a:ext uri="{C183D7F6-B498-43B3-948B-1728B52AA6E4}">
                <adec:decorative xmlns:adec="http://schemas.microsoft.com/office/drawing/2017/decorative" val="0"/>
              </a:ext>
            </a:extLst>
          </p:cNvPr>
          <p:cNvSpPr txBox="1">
            <a:spLocks/>
          </p:cNvSpPr>
          <p:nvPr/>
        </p:nvSpPr>
        <p:spPr>
          <a:xfrm>
            <a:off x="8294257" y="4462995"/>
            <a:ext cx="2063356" cy="982631"/>
          </a:xfrm>
          <a:prstGeom prst="roundRect">
            <a:avLst>
              <a:gd name="adj" fmla="val 8863"/>
            </a:avLst>
          </a:prstGeom>
          <a:solidFill>
            <a:srgbClr val="8DC8E8">
              <a:alpha val="25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Analyze usage reports and Dashboard data</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Summarize risk, issues, and opportunities</a:t>
            </a:r>
          </a:p>
        </p:txBody>
      </p:sp>
      <p:sp>
        <p:nvSpPr>
          <p:cNvPr id="7" name="Text Placeholder 6">
            <a:extLst>
              <a:ext uri="{FF2B5EF4-FFF2-40B4-BE49-F238E27FC236}">
                <a16:creationId xmlns:a16="http://schemas.microsoft.com/office/drawing/2014/main" id="{08271FF1-E51C-00E8-F763-751959B4A3ED}"/>
              </a:ext>
              <a:ext uri="{C183D7F6-B498-43B3-948B-1728B52AA6E4}">
                <adec:decorative xmlns:adec="http://schemas.microsoft.com/office/drawing/2017/decorative" val="0"/>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defTabSz="914400"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defTabSz="914400">
              <a:lnSpc>
                <a:spcPct val="90000"/>
              </a:lnSpc>
              <a:spcBef>
                <a:spcPts val="500"/>
              </a:spcBef>
              <a:buFont typeface="Arial" panose="020B0604020202020204" pitchFamily="34" charset="0"/>
              <a:buChar char="•"/>
              <a:defRPr sz="1400">
                <a:solidFill>
                  <a:schemeClr val="tx2"/>
                </a:solidFill>
              </a:defRPr>
            </a:lvl2pPr>
            <a:lvl3pPr marL="1143000" indent="-228600" defTabSz="914400">
              <a:lnSpc>
                <a:spcPct val="90000"/>
              </a:lnSpc>
              <a:spcBef>
                <a:spcPts val="500"/>
              </a:spcBef>
              <a:buFont typeface="Arial" panose="020B0604020202020204" pitchFamily="34" charset="0"/>
              <a:buChar char="•"/>
              <a:defRPr sz="1400">
                <a:solidFill>
                  <a:schemeClr val="tx2"/>
                </a:solidFill>
              </a:defRPr>
            </a:lvl3pPr>
            <a:lvl4pPr marL="1600200" indent="-228600" defTabSz="914400">
              <a:lnSpc>
                <a:spcPct val="90000"/>
              </a:lnSpc>
              <a:spcBef>
                <a:spcPts val="500"/>
              </a:spcBef>
              <a:buFont typeface="Arial" panose="020B0604020202020204" pitchFamily="34" charset="0"/>
              <a:buChar char="•"/>
              <a:defRPr sz="1400">
                <a:solidFill>
                  <a:schemeClr val="tx2"/>
                </a:solidFill>
              </a:defRPr>
            </a:lvl4pPr>
            <a:lvl5pPr marL="2057400" indent="-228600" defTabSz="914400">
              <a:lnSpc>
                <a:spcPct val="90000"/>
              </a:lnSpc>
              <a:spcBef>
                <a:spcPts val="500"/>
              </a:spcBef>
              <a:buFont typeface="Arial" panose="020B0604020202020204" pitchFamily="34" charset="0"/>
              <a:buChar char="•"/>
              <a:defRPr sz="1400">
                <a:solidFill>
                  <a:schemeClr val="tx2"/>
                </a:solidFill>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a:t>Recurring tasks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294256" y="2119901"/>
            <a:ext cx="3010593" cy="821041"/>
          </a:xfrm>
          <a:prstGeom prst="roundRect">
            <a:avLst>
              <a:gd name="adj" fmla="val 10479"/>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Prepare for and conduct Service Health Review</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Summarize scenario and user recommendations</a:t>
            </a:r>
          </a:p>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Launch extensibility skilling content</a:t>
            </a:r>
          </a:p>
        </p:txBody>
      </p:sp>
      <p:sp>
        <p:nvSpPr>
          <p:cNvPr id="3" name="Text Placeholder 4">
            <a:extLst>
              <a:ext uri="{FF2B5EF4-FFF2-40B4-BE49-F238E27FC236}">
                <a16:creationId xmlns:a16="http://schemas.microsoft.com/office/drawing/2014/main" id="{09C2328B-0A5A-0201-796F-E7A431CECA43}"/>
              </a:ext>
              <a:ext uri="{C183D7F6-B498-43B3-948B-1728B52AA6E4}">
                <adec:decorative xmlns:adec="http://schemas.microsoft.com/office/drawing/2017/decorative" val="0"/>
              </a:ext>
            </a:extLst>
          </p:cNvPr>
          <p:cNvSpPr txBox="1">
            <a:spLocks/>
          </p:cNvSpPr>
          <p:nvPr/>
        </p:nvSpPr>
        <p:spPr>
          <a:xfrm>
            <a:off x="10471784" y="4462995"/>
            <a:ext cx="864903" cy="691156"/>
          </a:xfrm>
          <a:prstGeom prst="roundRect">
            <a:avLst>
              <a:gd name="adj" fmla="val 9843"/>
            </a:avLst>
          </a:prstGeom>
          <a:solidFill>
            <a:srgbClr val="E8E6DF">
              <a:alpha val="47000"/>
            </a:srgbClr>
          </a:solidFill>
        </p:spPr>
        <p:txBody>
          <a:bodyPr vert="horz" lIns="0" tIns="91440" rIns="0" bIns="45720" rtlCol="0" anchor="ctr" anchorCtr="0">
            <a:noAutofit/>
          </a:bodyPr>
          <a:lstStyle>
            <a:lvl1pPr marL="144000" marR="0" indent="-144000" algn="l" defTabSz="914400" rtl="0" eaLnBrk="1" fontAlgn="auto" latinLnBrk="0" hangingPunct="1">
              <a:lnSpc>
                <a:spcPct val="90000"/>
              </a:lnSpc>
              <a:spcBef>
                <a:spcPts val="400"/>
              </a:spcBef>
              <a:spcAft>
                <a:spcPts val="0"/>
              </a:spcAft>
              <a:buClr>
                <a:schemeClr val="tx1"/>
              </a:buClr>
              <a:buSzTx/>
              <a:buFont typeface="Arial" panose="020B0604020202020204" pitchFamily="34" charset="0"/>
              <a:buChar char="•"/>
              <a:tabLst/>
              <a:defRPr sz="1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400"/>
              </a:spcBef>
              <a:spcAft>
                <a:spcPts val="0"/>
              </a:spcAft>
              <a:buClr>
                <a:srgbClr val="8E006C"/>
              </a:buClr>
              <a:buSzTx/>
              <a:buFont typeface="Arial" panose="020B0604020202020204" pitchFamily="34" charset="0"/>
              <a:buNone/>
              <a:tabLst/>
              <a:defRPr/>
            </a:pPr>
            <a:r>
              <a:rPr kumimoji="0" lang="en-US" sz="1050" b="0" i="0" u="none" strike="noStrike" kern="1200" cap="none" spc="0" normalizeH="0" baseline="0" noProof="0">
                <a:ln>
                  <a:noFill/>
                </a:ln>
                <a:solidFill>
                  <a:schemeClr val="tx1"/>
                </a:solidFill>
                <a:effectLst/>
                <a:uLnTx/>
                <a:uFillTx/>
                <a:latin typeface="Segoe UI" panose="020B0502040204020203" pitchFamily="34" charset="0"/>
                <a:ea typeface="+mn-ea"/>
                <a:cs typeface="Segoe UI" panose="020B0502040204020203" pitchFamily="34" charset="0"/>
              </a:rPr>
              <a:t>Prepare AI Council insights</a:t>
            </a:r>
          </a:p>
        </p:txBody>
      </p:sp>
      <p:grpSp>
        <p:nvGrpSpPr>
          <p:cNvPr id="4" name="Group 3">
            <a:extLst>
              <a:ext uri="{FF2B5EF4-FFF2-40B4-BE49-F238E27FC236}">
                <a16:creationId xmlns:a16="http://schemas.microsoft.com/office/drawing/2014/main" id="{6DFEA2E7-EA79-AAB2-929C-2A7048342FC2}"/>
              </a:ext>
              <a:ext uri="{C183D7F6-B498-43B3-948B-1728B52AA6E4}">
                <adec:decorative xmlns:adec="http://schemas.microsoft.com/office/drawing/2017/decorative" val="1"/>
              </a:ext>
            </a:extLst>
          </p:cNvPr>
          <p:cNvGrpSpPr/>
          <p:nvPr/>
        </p:nvGrpSpPr>
        <p:grpSpPr>
          <a:xfrm>
            <a:off x="236960" y="2936678"/>
            <a:ext cx="11067889" cy="1372502"/>
            <a:chOff x="236960" y="2936678"/>
            <a:chExt cx="11067889" cy="1372502"/>
          </a:xfrm>
        </p:grpSpPr>
        <p:sp>
          <p:nvSpPr>
            <p:cNvPr id="47" name="Text Placeholder 11">
              <a:extLst>
                <a:ext uri="{FF2B5EF4-FFF2-40B4-BE49-F238E27FC236}">
                  <a16:creationId xmlns:a16="http://schemas.microsoft.com/office/drawing/2014/main" id="{7CADEDB2-8B05-9151-A476-F8C44DF6BF39}"/>
                </a:ext>
              </a:extLst>
            </p:cNvPr>
            <p:cNvSpPr txBox="1">
              <a:spLocks/>
            </p:cNvSpPr>
            <p:nvPr/>
          </p:nvSpPr>
          <p:spPr>
            <a:xfrm>
              <a:off x="180221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48" name="Text Placeholder 12">
              <a:extLst>
                <a:ext uri="{FF2B5EF4-FFF2-40B4-BE49-F238E27FC236}">
                  <a16:creationId xmlns:a16="http://schemas.microsoft.com/office/drawing/2014/main" id="{A369BDD4-85D8-62A5-EBB8-45F19EEC44DC}"/>
                </a:ext>
              </a:extLst>
            </p:cNvPr>
            <p:cNvSpPr txBox="1">
              <a:spLocks/>
            </p:cNvSpPr>
            <p:nvPr/>
          </p:nvSpPr>
          <p:spPr>
            <a:xfrm>
              <a:off x="261372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9" name="Text Placeholder 19">
              <a:extLst>
                <a:ext uri="{FF2B5EF4-FFF2-40B4-BE49-F238E27FC236}">
                  <a16:creationId xmlns:a16="http://schemas.microsoft.com/office/drawing/2014/main" id="{02A09F74-BDD7-F5A2-BA27-B0C1CFF60814}"/>
                </a:ext>
              </a:extLst>
            </p:cNvPr>
            <p:cNvSpPr txBox="1">
              <a:spLocks/>
            </p:cNvSpPr>
            <p:nvPr/>
          </p:nvSpPr>
          <p:spPr>
            <a:xfrm>
              <a:off x="342522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51" name="Text Placeholder 18">
              <a:extLst>
                <a:ext uri="{FF2B5EF4-FFF2-40B4-BE49-F238E27FC236}">
                  <a16:creationId xmlns:a16="http://schemas.microsoft.com/office/drawing/2014/main" id="{4916632F-B1FE-8CE4-71CA-B0CCC1B6A97C}"/>
                </a:ext>
              </a:extLst>
            </p:cNvPr>
            <p:cNvSpPr txBox="1">
              <a:spLocks/>
            </p:cNvSpPr>
            <p:nvPr/>
          </p:nvSpPr>
          <p:spPr>
            <a:xfrm>
              <a:off x="423673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2" name="Text Placeholder 17">
              <a:extLst>
                <a:ext uri="{FF2B5EF4-FFF2-40B4-BE49-F238E27FC236}">
                  <a16:creationId xmlns:a16="http://schemas.microsoft.com/office/drawing/2014/main" id="{72A265EB-9EF7-69A7-DD73-B33147CFE3F6}"/>
                </a:ext>
              </a:extLst>
            </p:cNvPr>
            <p:cNvSpPr txBox="1">
              <a:spLocks/>
            </p:cNvSpPr>
            <p:nvPr/>
          </p:nvSpPr>
          <p:spPr>
            <a:xfrm>
              <a:off x="504823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55" name="Text Placeholder 15">
              <a:extLst>
                <a:ext uri="{FF2B5EF4-FFF2-40B4-BE49-F238E27FC236}">
                  <a16:creationId xmlns:a16="http://schemas.microsoft.com/office/drawing/2014/main" id="{694009DC-D363-015B-04EF-97CE7E24FB1E}"/>
                </a:ext>
              </a:extLst>
            </p:cNvPr>
            <p:cNvSpPr txBox="1">
              <a:spLocks/>
            </p:cNvSpPr>
            <p:nvPr/>
          </p:nvSpPr>
          <p:spPr>
            <a:xfrm>
              <a:off x="667124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56" name="Text Placeholder 20">
              <a:extLst>
                <a:ext uri="{FF2B5EF4-FFF2-40B4-BE49-F238E27FC236}">
                  <a16:creationId xmlns:a16="http://schemas.microsoft.com/office/drawing/2014/main" id="{804E8B00-5D7F-378E-A672-47CBD7F05D4D}"/>
                </a:ext>
              </a:extLst>
            </p:cNvPr>
            <p:cNvSpPr txBox="1">
              <a:spLocks/>
            </p:cNvSpPr>
            <p:nvPr/>
          </p:nvSpPr>
          <p:spPr>
            <a:xfrm>
              <a:off x="748275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59" name="Text Placeholder 21">
              <a:extLst>
                <a:ext uri="{FF2B5EF4-FFF2-40B4-BE49-F238E27FC236}">
                  <a16:creationId xmlns:a16="http://schemas.microsoft.com/office/drawing/2014/main" id="{07712879-CDD7-1583-C7E0-6A3E6881538C}"/>
                </a:ext>
              </a:extLst>
            </p:cNvPr>
            <p:cNvSpPr txBox="1">
              <a:spLocks/>
            </p:cNvSpPr>
            <p:nvPr/>
          </p:nvSpPr>
          <p:spPr>
            <a:xfrm>
              <a:off x="910576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60" name="Text Placeholder 13">
              <a:extLst>
                <a:ext uri="{FF2B5EF4-FFF2-40B4-BE49-F238E27FC236}">
                  <a16:creationId xmlns:a16="http://schemas.microsoft.com/office/drawing/2014/main" id="{750A1845-C9CF-7527-B7B6-EBDB3B18F0B5}"/>
                </a:ext>
              </a:extLst>
            </p:cNvPr>
            <p:cNvSpPr txBox="1">
              <a:spLocks/>
            </p:cNvSpPr>
            <p:nvPr/>
          </p:nvSpPr>
          <p:spPr>
            <a:xfrm>
              <a:off x="991726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65" name="Text Placeholder 22">
              <a:extLst>
                <a:ext uri="{FF2B5EF4-FFF2-40B4-BE49-F238E27FC236}">
                  <a16:creationId xmlns:a16="http://schemas.microsoft.com/office/drawing/2014/main" id="{1BC07FD0-796D-57FF-D2A3-29D3BFBC0DE4}"/>
                </a:ext>
              </a:extLst>
            </p:cNvPr>
            <p:cNvSpPr txBox="1">
              <a:spLocks/>
            </p:cNvSpPr>
            <p:nvPr/>
          </p:nvSpPr>
          <p:spPr>
            <a:xfrm>
              <a:off x="236960" y="3294856"/>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schemeClr val="tx1"/>
                  </a:solidFill>
                  <a:effectLst/>
                  <a:uLnTx/>
                  <a:uFillTx/>
                  <a:latin typeface="Segoe UI Semibold"/>
                  <a:ea typeface="+mn-ea"/>
                  <a:cs typeface="+mn-cs"/>
                </a:rPr>
                <a:t>Weeks</a:t>
              </a:r>
            </a:p>
          </p:txBody>
        </p:sp>
        <p:grpSp>
          <p:nvGrpSpPr>
            <p:cNvPr id="139" name="Group 138">
              <a:extLst>
                <a:ext uri="{FF2B5EF4-FFF2-40B4-BE49-F238E27FC236}">
                  <a16:creationId xmlns:a16="http://schemas.microsoft.com/office/drawing/2014/main" id="{C80A5F34-E9DF-037B-45C7-CDF121B8AE9C}"/>
                </a:ext>
              </a:extLst>
            </p:cNvPr>
            <p:cNvGrpSpPr/>
            <p:nvPr/>
          </p:nvGrpSpPr>
          <p:grpSpPr>
            <a:xfrm>
              <a:off x="1150731" y="2936678"/>
              <a:ext cx="256032" cy="1367350"/>
              <a:chOff x="1098343" y="3580937"/>
              <a:chExt cx="256032" cy="1426311"/>
            </a:xfrm>
          </p:grpSpPr>
          <p:cxnSp>
            <p:nvCxnSpPr>
              <p:cNvPr id="140" name="Straight Connector 139">
                <a:extLst>
                  <a:ext uri="{FF2B5EF4-FFF2-40B4-BE49-F238E27FC236}">
                    <a16:creationId xmlns:a16="http://schemas.microsoft.com/office/drawing/2014/main" id="{4385ED97-424B-B67F-85F3-7F00CB4C786D}"/>
                  </a:ext>
                </a:extLst>
              </p:cNvPr>
              <p:cNvCxnSpPr>
                <a:cxnSpLocks/>
                <a:endCxn id="235" idx="2"/>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141" name="Oval 140">
                <a:extLst>
                  <a:ext uri="{FF2B5EF4-FFF2-40B4-BE49-F238E27FC236}">
                    <a16:creationId xmlns:a16="http://schemas.microsoft.com/office/drawing/2014/main" id="{EEBDF4EC-38E1-1B72-4A7D-157A5917EAB8}"/>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cxnSp>
          <p:nvCxnSpPr>
            <p:cNvPr id="138" name="Straight Connector 137">
              <a:extLst>
                <a:ext uri="{FF2B5EF4-FFF2-40B4-BE49-F238E27FC236}">
                  <a16:creationId xmlns:a16="http://schemas.microsoft.com/office/drawing/2014/main" id="{CD693A56-9D75-BB10-466D-B232B2B44688}"/>
                </a:ext>
              </a:extLst>
            </p:cNvPr>
            <p:cNvCxnSpPr/>
            <p:nvPr/>
          </p:nvCxnSpPr>
          <p:spPr>
            <a:xfrm>
              <a:off x="1278747" y="4175168"/>
              <a:ext cx="9736242" cy="0"/>
            </a:xfrm>
            <a:prstGeom prst="line">
              <a:avLst/>
            </a:prstGeom>
            <a:noFill/>
            <a:ln w="36068" cap="flat" cmpd="sng" algn="ctr">
              <a:solidFill>
                <a:srgbClr val="C03BC4"/>
              </a:solidFill>
              <a:prstDash val="solid"/>
              <a:miter lim="800000"/>
            </a:ln>
            <a:effectLst/>
          </p:spPr>
        </p:cxnSp>
        <p:grpSp>
          <p:nvGrpSpPr>
            <p:cNvPr id="142" name="Group 141">
              <a:extLst>
                <a:ext uri="{FF2B5EF4-FFF2-40B4-BE49-F238E27FC236}">
                  <a16:creationId xmlns:a16="http://schemas.microsoft.com/office/drawing/2014/main" id="{2F442E63-A004-0F3C-FEA4-311972968992}"/>
                </a:ext>
              </a:extLst>
            </p:cNvPr>
            <p:cNvGrpSpPr/>
            <p:nvPr/>
          </p:nvGrpSpPr>
          <p:grpSpPr>
            <a:xfrm>
              <a:off x="2047429" y="3736399"/>
              <a:ext cx="128016" cy="502920"/>
              <a:chOff x="1973856" y="4439619"/>
              <a:chExt cx="128016" cy="502920"/>
            </a:xfrm>
          </p:grpSpPr>
          <p:cxnSp>
            <p:nvCxnSpPr>
              <p:cNvPr id="143" name="Straight Connector 142">
                <a:extLst>
                  <a:ext uri="{FF2B5EF4-FFF2-40B4-BE49-F238E27FC236}">
                    <a16:creationId xmlns:a16="http://schemas.microsoft.com/office/drawing/2014/main" id="{2A345C6D-BB2A-995A-5E0F-D3988CF8F86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4" name="Oval 143">
                <a:extLst>
                  <a:ext uri="{FF2B5EF4-FFF2-40B4-BE49-F238E27FC236}">
                    <a16:creationId xmlns:a16="http://schemas.microsoft.com/office/drawing/2014/main" id="{1E852972-1CDB-2C8F-A279-1C96A5B2E86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5" name="Group 144">
              <a:extLst>
                <a:ext uri="{FF2B5EF4-FFF2-40B4-BE49-F238E27FC236}">
                  <a16:creationId xmlns:a16="http://schemas.microsoft.com/office/drawing/2014/main" id="{1A1ACE16-D531-257A-1C79-1AE932598551}"/>
                </a:ext>
              </a:extLst>
            </p:cNvPr>
            <p:cNvGrpSpPr/>
            <p:nvPr/>
          </p:nvGrpSpPr>
          <p:grpSpPr>
            <a:xfrm>
              <a:off x="2837508" y="3736399"/>
              <a:ext cx="128016" cy="502920"/>
              <a:chOff x="1973856" y="4439619"/>
              <a:chExt cx="128016" cy="502920"/>
            </a:xfrm>
          </p:grpSpPr>
          <p:cxnSp>
            <p:nvCxnSpPr>
              <p:cNvPr id="146" name="Straight Connector 145">
                <a:extLst>
                  <a:ext uri="{FF2B5EF4-FFF2-40B4-BE49-F238E27FC236}">
                    <a16:creationId xmlns:a16="http://schemas.microsoft.com/office/drawing/2014/main" id="{CCBAF38A-FC34-996C-A7CF-F66064F629B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47" name="Oval 146">
                <a:extLst>
                  <a:ext uri="{FF2B5EF4-FFF2-40B4-BE49-F238E27FC236}">
                    <a16:creationId xmlns:a16="http://schemas.microsoft.com/office/drawing/2014/main" id="{0331E170-BAF3-4A47-BE9E-FA4816CF25C0}"/>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48" name="Group 147">
              <a:extLst>
                <a:ext uri="{FF2B5EF4-FFF2-40B4-BE49-F238E27FC236}">
                  <a16:creationId xmlns:a16="http://schemas.microsoft.com/office/drawing/2014/main" id="{2028DFCC-92D2-9A2F-3190-A7D3C6668350}"/>
                </a:ext>
              </a:extLst>
            </p:cNvPr>
            <p:cNvGrpSpPr/>
            <p:nvPr/>
          </p:nvGrpSpPr>
          <p:grpSpPr>
            <a:xfrm>
              <a:off x="4464154" y="3736399"/>
              <a:ext cx="128016" cy="502920"/>
              <a:chOff x="1973856" y="4439619"/>
              <a:chExt cx="128016" cy="502920"/>
            </a:xfrm>
          </p:grpSpPr>
          <p:cxnSp>
            <p:nvCxnSpPr>
              <p:cNvPr id="149" name="Straight Connector 148">
                <a:extLst>
                  <a:ext uri="{FF2B5EF4-FFF2-40B4-BE49-F238E27FC236}">
                    <a16:creationId xmlns:a16="http://schemas.microsoft.com/office/drawing/2014/main" id="{39B8CD95-086B-7756-159D-38CFA6C38A5B}"/>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0" name="Oval 149">
                <a:extLst>
                  <a:ext uri="{FF2B5EF4-FFF2-40B4-BE49-F238E27FC236}">
                    <a16:creationId xmlns:a16="http://schemas.microsoft.com/office/drawing/2014/main" id="{161926C6-959B-B22E-70FF-9845E782EE37}"/>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1" name="Group 150">
              <a:extLst>
                <a:ext uri="{FF2B5EF4-FFF2-40B4-BE49-F238E27FC236}">
                  <a16:creationId xmlns:a16="http://schemas.microsoft.com/office/drawing/2014/main" id="{9A84A1EE-420A-408F-17D8-049218D1DE25}"/>
                </a:ext>
              </a:extLst>
            </p:cNvPr>
            <p:cNvGrpSpPr/>
            <p:nvPr/>
          </p:nvGrpSpPr>
          <p:grpSpPr>
            <a:xfrm>
              <a:off x="5271841" y="3736399"/>
              <a:ext cx="128016" cy="502920"/>
              <a:chOff x="1973856" y="4439619"/>
              <a:chExt cx="128016" cy="502920"/>
            </a:xfrm>
          </p:grpSpPr>
          <p:cxnSp>
            <p:nvCxnSpPr>
              <p:cNvPr id="152" name="Straight Connector 151">
                <a:extLst>
                  <a:ext uri="{FF2B5EF4-FFF2-40B4-BE49-F238E27FC236}">
                    <a16:creationId xmlns:a16="http://schemas.microsoft.com/office/drawing/2014/main" id="{00795C90-EB7F-464D-69E9-ECC943EEE3FD}"/>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53" name="Oval 152">
                <a:extLst>
                  <a:ext uri="{FF2B5EF4-FFF2-40B4-BE49-F238E27FC236}">
                    <a16:creationId xmlns:a16="http://schemas.microsoft.com/office/drawing/2014/main" id="{01741351-E588-A809-4960-2FC9979C4D39}"/>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4" name="Group 153">
              <a:extLst>
                <a:ext uri="{FF2B5EF4-FFF2-40B4-BE49-F238E27FC236}">
                  <a16:creationId xmlns:a16="http://schemas.microsoft.com/office/drawing/2014/main" id="{671CE640-A99D-BE4D-0CA3-D949D2257517}"/>
                </a:ext>
              </a:extLst>
            </p:cNvPr>
            <p:cNvGrpSpPr/>
            <p:nvPr/>
          </p:nvGrpSpPr>
          <p:grpSpPr>
            <a:xfrm>
              <a:off x="6893881" y="3736399"/>
              <a:ext cx="128016" cy="502920"/>
              <a:chOff x="6841493" y="4439619"/>
              <a:chExt cx="128016" cy="502920"/>
            </a:xfrm>
          </p:grpSpPr>
          <p:cxnSp>
            <p:nvCxnSpPr>
              <p:cNvPr id="155" name="Straight Connector 154">
                <a:extLst>
                  <a:ext uri="{FF2B5EF4-FFF2-40B4-BE49-F238E27FC236}">
                    <a16:creationId xmlns:a16="http://schemas.microsoft.com/office/drawing/2014/main" id="{E26EF808-4852-8E98-A225-523360DBFE23}"/>
                  </a:ext>
                </a:extLst>
              </p:cNvPr>
              <p:cNvCxnSpPr>
                <a:cxnSpLocks/>
              </p:cNvCxnSpPr>
              <p:nvPr userDrawn="1"/>
            </p:nvCxnSpPr>
            <p:spPr>
              <a:xfrm rot="16200000">
                <a:off x="6686045" y="4659075"/>
                <a:ext cx="438912" cy="0"/>
              </a:xfrm>
              <a:prstGeom prst="line">
                <a:avLst/>
              </a:prstGeom>
              <a:noFill/>
              <a:ln w="6350" cap="flat" cmpd="sng" algn="ctr">
                <a:solidFill>
                  <a:srgbClr val="9399A1"/>
                </a:solidFill>
                <a:prstDash val="solid"/>
                <a:miter lim="800000"/>
              </a:ln>
              <a:effectLst/>
            </p:spPr>
          </p:cxnSp>
          <p:sp>
            <p:nvSpPr>
              <p:cNvPr id="156" name="Oval 155">
                <a:extLst>
                  <a:ext uri="{FF2B5EF4-FFF2-40B4-BE49-F238E27FC236}">
                    <a16:creationId xmlns:a16="http://schemas.microsoft.com/office/drawing/2014/main" id="{615C8B61-72E7-0B9D-46DA-03D0BC9EE920}"/>
                  </a:ext>
                </a:extLst>
              </p:cNvPr>
              <p:cNvSpPr/>
              <p:nvPr userDrawn="1"/>
            </p:nvSpPr>
            <p:spPr>
              <a:xfrm>
                <a:off x="6841493"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59" name="Group 158">
              <a:extLst>
                <a:ext uri="{FF2B5EF4-FFF2-40B4-BE49-F238E27FC236}">
                  <a16:creationId xmlns:a16="http://schemas.microsoft.com/office/drawing/2014/main" id="{DF5334FC-F3DD-1E98-8A3D-263A8FFF714F}"/>
                </a:ext>
              </a:extLst>
            </p:cNvPr>
            <p:cNvGrpSpPr/>
            <p:nvPr/>
          </p:nvGrpSpPr>
          <p:grpSpPr>
            <a:xfrm>
              <a:off x="7705902" y="3736399"/>
              <a:ext cx="128016" cy="502920"/>
              <a:chOff x="1973856" y="4439619"/>
              <a:chExt cx="128016" cy="502920"/>
            </a:xfrm>
          </p:grpSpPr>
          <p:cxnSp>
            <p:nvCxnSpPr>
              <p:cNvPr id="160" name="Straight Connector 159">
                <a:extLst>
                  <a:ext uri="{FF2B5EF4-FFF2-40B4-BE49-F238E27FC236}">
                    <a16:creationId xmlns:a16="http://schemas.microsoft.com/office/drawing/2014/main" id="{C6B05AD3-D05D-C91D-2B5E-FD9E5E83F519}"/>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1" name="Oval 160">
                <a:extLst>
                  <a:ext uri="{FF2B5EF4-FFF2-40B4-BE49-F238E27FC236}">
                    <a16:creationId xmlns:a16="http://schemas.microsoft.com/office/drawing/2014/main" id="{E95B2830-C325-0DEA-52E5-0507AE41C3D8}"/>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2" name="Group 161">
              <a:extLst>
                <a:ext uri="{FF2B5EF4-FFF2-40B4-BE49-F238E27FC236}">
                  <a16:creationId xmlns:a16="http://schemas.microsoft.com/office/drawing/2014/main" id="{946264B7-124B-CE90-84CB-25CC1CB2CBD2}"/>
                </a:ext>
              </a:extLst>
            </p:cNvPr>
            <p:cNvGrpSpPr/>
            <p:nvPr/>
          </p:nvGrpSpPr>
          <p:grpSpPr>
            <a:xfrm>
              <a:off x="9327941" y="3736399"/>
              <a:ext cx="128016" cy="502920"/>
              <a:chOff x="1973856" y="4439619"/>
              <a:chExt cx="128016" cy="502920"/>
            </a:xfrm>
          </p:grpSpPr>
          <p:cxnSp>
            <p:nvCxnSpPr>
              <p:cNvPr id="163" name="Straight Connector 162">
                <a:extLst>
                  <a:ext uri="{FF2B5EF4-FFF2-40B4-BE49-F238E27FC236}">
                    <a16:creationId xmlns:a16="http://schemas.microsoft.com/office/drawing/2014/main" id="{B4F379FE-4F85-1D0F-E461-80F3A1829CF3}"/>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5" name="Oval 164">
                <a:extLst>
                  <a:ext uri="{FF2B5EF4-FFF2-40B4-BE49-F238E27FC236}">
                    <a16:creationId xmlns:a16="http://schemas.microsoft.com/office/drawing/2014/main" id="{7DDB68DD-D6CD-8C25-5AFA-98804D197F1F}"/>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6" name="Group 165">
              <a:extLst>
                <a:ext uri="{FF2B5EF4-FFF2-40B4-BE49-F238E27FC236}">
                  <a16:creationId xmlns:a16="http://schemas.microsoft.com/office/drawing/2014/main" id="{819CC14C-8AAA-6B24-0437-545FE5C807D1}"/>
                </a:ext>
              </a:extLst>
            </p:cNvPr>
            <p:cNvGrpSpPr/>
            <p:nvPr/>
          </p:nvGrpSpPr>
          <p:grpSpPr>
            <a:xfrm>
              <a:off x="10139962" y="3736399"/>
              <a:ext cx="128016" cy="502920"/>
              <a:chOff x="1973856" y="4439619"/>
              <a:chExt cx="128016" cy="502920"/>
            </a:xfrm>
          </p:grpSpPr>
          <p:cxnSp>
            <p:nvCxnSpPr>
              <p:cNvPr id="167" name="Straight Connector 166">
                <a:extLst>
                  <a:ext uri="{FF2B5EF4-FFF2-40B4-BE49-F238E27FC236}">
                    <a16:creationId xmlns:a16="http://schemas.microsoft.com/office/drawing/2014/main" id="{EFA84D4C-D592-1552-2ED4-6ADF95C232CE}"/>
                  </a:ext>
                </a:extLst>
              </p:cNvPr>
              <p:cNvCxnSpPr>
                <a:cxnSpLocks/>
              </p:cNvCxnSpPr>
              <p:nvPr userDrawn="1"/>
            </p:nvCxnSpPr>
            <p:spPr>
              <a:xfrm rot="16200000">
                <a:off x="1818408" y="4659075"/>
                <a:ext cx="438912" cy="0"/>
              </a:xfrm>
              <a:prstGeom prst="line">
                <a:avLst/>
              </a:prstGeom>
              <a:noFill/>
              <a:ln w="6350" cap="flat" cmpd="sng" algn="ctr">
                <a:solidFill>
                  <a:srgbClr val="9399A1"/>
                </a:solidFill>
                <a:prstDash val="solid"/>
                <a:miter lim="800000"/>
              </a:ln>
              <a:effectLst/>
            </p:spPr>
          </p:cxnSp>
          <p:sp>
            <p:nvSpPr>
              <p:cNvPr id="168" name="Oval 167">
                <a:extLst>
                  <a:ext uri="{FF2B5EF4-FFF2-40B4-BE49-F238E27FC236}">
                    <a16:creationId xmlns:a16="http://schemas.microsoft.com/office/drawing/2014/main" id="{ED7CC672-8E95-15DF-C5C8-638A820E2C22}"/>
                  </a:ext>
                </a:extLst>
              </p:cNvPr>
              <p:cNvSpPr/>
              <p:nvPr userDrawn="1"/>
            </p:nvSpPr>
            <p:spPr>
              <a:xfrm>
                <a:off x="1973856" y="4814523"/>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69" name="Group 168">
              <a:extLst>
                <a:ext uri="{FF2B5EF4-FFF2-40B4-BE49-F238E27FC236}">
                  <a16:creationId xmlns:a16="http://schemas.microsoft.com/office/drawing/2014/main" id="{E57FABF8-C9CD-DE83-6F09-FFAD36D7A845}"/>
                </a:ext>
              </a:extLst>
            </p:cNvPr>
            <p:cNvGrpSpPr/>
            <p:nvPr/>
          </p:nvGrpSpPr>
          <p:grpSpPr>
            <a:xfrm>
              <a:off x="3584792" y="3736399"/>
              <a:ext cx="256032" cy="567629"/>
              <a:chOff x="3532404" y="4439619"/>
              <a:chExt cx="256032" cy="567629"/>
            </a:xfrm>
          </p:grpSpPr>
          <p:cxnSp>
            <p:nvCxnSpPr>
              <p:cNvPr id="170" name="Straight Connector 169">
                <a:extLst>
                  <a:ext uri="{FF2B5EF4-FFF2-40B4-BE49-F238E27FC236}">
                    <a16:creationId xmlns:a16="http://schemas.microsoft.com/office/drawing/2014/main" id="{2F3912D4-8386-876D-B05F-2FB867B023C1}"/>
                  </a:ext>
                </a:extLst>
              </p:cNvPr>
              <p:cNvCxnSpPr>
                <a:cxnSpLocks/>
                <a:endCxn id="49" idx="2"/>
              </p:cNvCxnSpPr>
              <p:nvPr userDrawn="1"/>
            </p:nvCxnSpPr>
            <p:spPr>
              <a:xfrm flipV="1">
                <a:off x="3660874" y="4439619"/>
                <a:ext cx="0" cy="567629"/>
              </a:xfrm>
              <a:prstGeom prst="line">
                <a:avLst/>
              </a:prstGeom>
              <a:noFill/>
              <a:ln w="6350" cap="flat" cmpd="sng" algn="ctr">
                <a:solidFill>
                  <a:srgbClr val="9399A1"/>
                </a:solidFill>
                <a:prstDash val="solid"/>
                <a:miter lim="800000"/>
              </a:ln>
              <a:effectLst/>
            </p:spPr>
          </p:cxnSp>
          <p:sp>
            <p:nvSpPr>
              <p:cNvPr id="171" name="Oval 170">
                <a:extLst>
                  <a:ext uri="{FF2B5EF4-FFF2-40B4-BE49-F238E27FC236}">
                    <a16:creationId xmlns:a16="http://schemas.microsoft.com/office/drawing/2014/main" id="{CF1AAC4B-E3AA-54A3-5E59-A0F9C3418F17}"/>
                  </a:ext>
                </a:extLst>
              </p:cNvPr>
              <p:cNvSpPr/>
              <p:nvPr userDrawn="1"/>
            </p:nvSpPr>
            <p:spPr>
              <a:xfrm>
                <a:off x="3532404"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2" name="Group 171">
              <a:extLst>
                <a:ext uri="{FF2B5EF4-FFF2-40B4-BE49-F238E27FC236}">
                  <a16:creationId xmlns:a16="http://schemas.microsoft.com/office/drawing/2014/main" id="{95E292F0-3E3C-EBDA-0752-6E5EA7CAFE4C}"/>
                </a:ext>
              </a:extLst>
            </p:cNvPr>
            <p:cNvGrpSpPr/>
            <p:nvPr/>
          </p:nvGrpSpPr>
          <p:grpSpPr>
            <a:xfrm>
              <a:off x="6018853" y="3390445"/>
              <a:ext cx="256032" cy="913583"/>
              <a:chOff x="5966465" y="4093665"/>
              <a:chExt cx="256032" cy="913583"/>
            </a:xfrm>
          </p:grpSpPr>
          <p:cxnSp>
            <p:nvCxnSpPr>
              <p:cNvPr id="173" name="Straight Connector 172">
                <a:extLst>
                  <a:ext uri="{FF2B5EF4-FFF2-40B4-BE49-F238E27FC236}">
                    <a16:creationId xmlns:a16="http://schemas.microsoft.com/office/drawing/2014/main" id="{33B0D0E6-CA07-51C7-2B05-16D7E6165FA5}"/>
                  </a:ext>
                </a:extLst>
              </p:cNvPr>
              <p:cNvCxnSpPr>
                <a:cxnSpLocks/>
              </p:cNvCxnSpPr>
              <p:nvPr/>
            </p:nvCxnSpPr>
            <p:spPr>
              <a:xfrm flipV="1">
                <a:off x="6094481" y="4093665"/>
                <a:ext cx="0" cy="813152"/>
              </a:xfrm>
              <a:prstGeom prst="line">
                <a:avLst/>
              </a:prstGeom>
              <a:noFill/>
              <a:ln w="6350" cap="flat" cmpd="sng" algn="ctr">
                <a:solidFill>
                  <a:srgbClr val="9399A1"/>
                </a:solidFill>
                <a:prstDash val="solid"/>
                <a:miter lim="800000"/>
              </a:ln>
              <a:effectLst/>
            </p:spPr>
          </p:cxnSp>
          <p:sp>
            <p:nvSpPr>
              <p:cNvPr id="174" name="Oval 173">
                <a:extLst>
                  <a:ext uri="{FF2B5EF4-FFF2-40B4-BE49-F238E27FC236}">
                    <a16:creationId xmlns:a16="http://schemas.microsoft.com/office/drawing/2014/main" id="{0DEDC587-2E4C-04AD-53DB-4167F58DEEF6}"/>
                  </a:ext>
                </a:extLst>
              </p:cNvPr>
              <p:cNvSpPr/>
              <p:nvPr userDrawn="1"/>
            </p:nvSpPr>
            <p:spPr>
              <a:xfrm>
                <a:off x="596646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5" name="Group 174">
              <a:extLst>
                <a:ext uri="{FF2B5EF4-FFF2-40B4-BE49-F238E27FC236}">
                  <a16:creationId xmlns:a16="http://schemas.microsoft.com/office/drawing/2014/main" id="{D28B3195-DA98-236C-D7DF-EE309F83FA61}"/>
                </a:ext>
              </a:extLst>
            </p:cNvPr>
            <p:cNvGrpSpPr/>
            <p:nvPr/>
          </p:nvGrpSpPr>
          <p:grpSpPr>
            <a:xfrm>
              <a:off x="8452913" y="3390445"/>
              <a:ext cx="256032" cy="913583"/>
              <a:chOff x="8400525" y="4093665"/>
              <a:chExt cx="256032" cy="913583"/>
            </a:xfrm>
          </p:grpSpPr>
          <p:cxnSp>
            <p:nvCxnSpPr>
              <p:cNvPr id="176" name="Straight Connector 175">
                <a:extLst>
                  <a:ext uri="{FF2B5EF4-FFF2-40B4-BE49-F238E27FC236}">
                    <a16:creationId xmlns:a16="http://schemas.microsoft.com/office/drawing/2014/main" id="{F7B8B1CF-A95A-3F59-4DE0-EC26FE611989}"/>
                  </a:ext>
                </a:extLst>
              </p:cNvPr>
              <p:cNvCxnSpPr>
                <a:cxnSpLocks/>
              </p:cNvCxnSpPr>
              <p:nvPr userDrawn="1"/>
            </p:nvCxnSpPr>
            <p:spPr>
              <a:xfrm flipV="1">
                <a:off x="8528541" y="4093665"/>
                <a:ext cx="0" cy="813152"/>
              </a:xfrm>
              <a:prstGeom prst="line">
                <a:avLst/>
              </a:prstGeom>
              <a:noFill/>
              <a:ln w="6350" cap="flat" cmpd="sng" algn="ctr">
                <a:solidFill>
                  <a:srgbClr val="9399A1"/>
                </a:solidFill>
                <a:prstDash val="solid"/>
                <a:miter lim="800000"/>
              </a:ln>
              <a:effectLst/>
            </p:spPr>
          </p:cxnSp>
          <p:sp>
            <p:nvSpPr>
              <p:cNvPr id="177" name="Oval 176">
                <a:extLst>
                  <a:ext uri="{FF2B5EF4-FFF2-40B4-BE49-F238E27FC236}">
                    <a16:creationId xmlns:a16="http://schemas.microsoft.com/office/drawing/2014/main" id="{DB67D412-9B94-0F07-110D-F19CF9691E9F}"/>
                  </a:ext>
                </a:extLst>
              </p:cNvPr>
              <p:cNvSpPr/>
              <p:nvPr userDrawn="1"/>
            </p:nvSpPr>
            <p:spPr>
              <a:xfrm>
                <a:off x="8400525"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grpSp>
          <p:nvGrpSpPr>
            <p:cNvPr id="178" name="Group 177">
              <a:extLst>
                <a:ext uri="{FF2B5EF4-FFF2-40B4-BE49-F238E27FC236}">
                  <a16:creationId xmlns:a16="http://schemas.microsoft.com/office/drawing/2014/main" id="{A7DF5731-B8C4-3E7B-47FC-D2308F694743}"/>
                </a:ext>
              </a:extLst>
            </p:cNvPr>
            <p:cNvGrpSpPr/>
            <p:nvPr/>
          </p:nvGrpSpPr>
          <p:grpSpPr>
            <a:xfrm>
              <a:off x="10886973" y="2936678"/>
              <a:ext cx="256032" cy="1372502"/>
              <a:chOff x="10834585" y="3660289"/>
              <a:chExt cx="256032" cy="1352111"/>
            </a:xfrm>
          </p:grpSpPr>
          <p:cxnSp>
            <p:nvCxnSpPr>
              <p:cNvPr id="180" name="Straight Connector 179">
                <a:extLst>
                  <a:ext uri="{FF2B5EF4-FFF2-40B4-BE49-F238E27FC236}">
                    <a16:creationId xmlns:a16="http://schemas.microsoft.com/office/drawing/2014/main" id="{30E11E4D-A202-247A-D41D-B4797F4B4AAC}"/>
                  </a:ext>
                </a:extLst>
              </p:cNvPr>
              <p:cNvCxnSpPr>
                <a:cxnSpLocks/>
              </p:cNvCxnSpPr>
              <p:nvPr userDrawn="1"/>
            </p:nvCxnSpPr>
            <p:spPr>
              <a:xfrm flipV="1">
                <a:off x="10962601" y="3660289"/>
                <a:ext cx="0" cy="1246528"/>
              </a:xfrm>
              <a:prstGeom prst="line">
                <a:avLst/>
              </a:prstGeom>
              <a:noFill/>
              <a:ln w="6350" cap="flat" cmpd="sng" algn="ctr">
                <a:solidFill>
                  <a:srgbClr val="9399A1"/>
                </a:solidFill>
                <a:prstDash val="solid"/>
                <a:miter lim="800000"/>
              </a:ln>
              <a:effectLst/>
            </p:spPr>
          </p:cxnSp>
          <p:sp>
            <p:nvSpPr>
              <p:cNvPr id="181" name="Oval 180">
                <a:extLst>
                  <a:ext uri="{FF2B5EF4-FFF2-40B4-BE49-F238E27FC236}">
                    <a16:creationId xmlns:a16="http://schemas.microsoft.com/office/drawing/2014/main" id="{956BE044-8CDB-C9BA-D3F2-6DB8CC6E3D85}"/>
                  </a:ext>
                </a:extLst>
              </p:cNvPr>
              <p:cNvSpPr/>
              <p:nvPr userDrawn="1"/>
            </p:nvSpPr>
            <p:spPr>
              <a:xfrm>
                <a:off x="10834585" y="4756368"/>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46" name="Text Placeholder 5">
              <a:extLst>
                <a:ext uri="{FF2B5EF4-FFF2-40B4-BE49-F238E27FC236}">
                  <a16:creationId xmlns:a16="http://schemas.microsoft.com/office/drawing/2014/main" id="{1629CAF6-FCF6-07A2-12AD-0E5E38055730}"/>
                </a:ext>
              </a:extLst>
            </p:cNvPr>
            <p:cNvSpPr txBox="1">
              <a:spLocks/>
            </p:cNvSpPr>
            <p:nvPr/>
          </p:nvSpPr>
          <p:spPr>
            <a:xfrm>
              <a:off x="99071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53" name="Text Placeholder 16">
              <a:extLst>
                <a:ext uri="{FF2B5EF4-FFF2-40B4-BE49-F238E27FC236}">
                  <a16:creationId xmlns:a16="http://schemas.microsoft.com/office/drawing/2014/main" id="{DEEB9612-7F17-C10E-0E93-B23119BD3E32}"/>
                </a:ext>
              </a:extLst>
            </p:cNvPr>
            <p:cNvSpPr txBox="1">
              <a:spLocks/>
            </p:cNvSpPr>
            <p:nvPr/>
          </p:nvSpPr>
          <p:spPr>
            <a:xfrm>
              <a:off x="5859741"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57" name="Text Placeholder 14">
              <a:extLst>
                <a:ext uri="{FF2B5EF4-FFF2-40B4-BE49-F238E27FC236}">
                  <a16:creationId xmlns:a16="http://schemas.microsoft.com/office/drawing/2014/main" id="{86A5B0AA-14C0-5780-419B-FFBC75425E09}"/>
                </a:ext>
              </a:extLst>
            </p:cNvPr>
            <p:cNvSpPr txBox="1">
              <a:spLocks/>
            </p:cNvSpPr>
            <p:nvPr/>
          </p:nvSpPr>
          <p:spPr>
            <a:xfrm>
              <a:off x="8294256"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61" name="Text Placeholder 10">
              <a:extLst>
                <a:ext uri="{FF2B5EF4-FFF2-40B4-BE49-F238E27FC236}">
                  <a16:creationId xmlns:a16="http://schemas.microsoft.com/office/drawing/2014/main" id="{F6EB3F06-ACF2-4777-32B8-CCDB456E0639}"/>
                </a:ext>
              </a:extLst>
            </p:cNvPr>
            <p:cNvSpPr txBox="1">
              <a:spLocks/>
            </p:cNvSpPr>
            <p:nvPr/>
          </p:nvSpPr>
          <p:spPr>
            <a:xfrm>
              <a:off x="10728777" y="3160327"/>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grpSp>
    </p:spTree>
    <p:extLst>
      <p:ext uri="{BB962C8B-B14F-4D97-AF65-F5344CB8AC3E}">
        <p14:creationId xmlns:p14="http://schemas.microsoft.com/office/powerpoint/2010/main" val="39278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CpostID xmlns="324d2b90-11f2-4fdf-990a-54fa46247cf8" xsi:nil="true"/>
    <MCpostdate xmlns="324d2b90-11f2-4fdf-990a-54fa46247cf8" xsi:nil="true"/>
    <_ip_UnifiedCompliancePolicyUIAction xmlns="http://schemas.microsoft.com/sharepoint/v3" xsi:nil="true"/>
    <Recipients xmlns="324d2b90-11f2-4fdf-990a-54fa46247cf8" xsi:nil="true"/>
    <_ip_UnifiedCompliancePolicyProperties xmlns="http://schemas.microsoft.com/sharepoint/v3" xsi:nil="true"/>
    <SharedWithUsers xmlns="b817b00b-f121-400f-976b-40959b1c7d14">
      <UserInfo>
        <DisplayName/>
        <AccountId xsi:nil="true"/>
        <AccountType/>
      </UserInfo>
    </SharedWithUsers>
    <lcf76f155ced4ddcb4097134ff3c332f xmlns="324d2b90-11f2-4fdf-990a-54fa46247cf8">
      <Terms xmlns="http://schemas.microsoft.com/office/infopath/2007/PartnerControls"/>
    </lcf76f155ced4ddcb4097134ff3c332f>
    <TaxCatchAll xmlns="b817b00b-f121-400f-976b-40959b1c7d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9D57F4-3AED-42BA-A260-5F362E334B9C}">
  <ds:schemaRefs>
    <ds:schemaRef ds:uri="http://schemas.microsoft.com/office/2006/metadata/properties"/>
    <ds:schemaRef ds:uri="http://schemas.microsoft.com/office/2006/documentManagement/types"/>
    <ds:schemaRef ds:uri="http://purl.org/dc/terms/"/>
    <ds:schemaRef ds:uri="http://schemas.microsoft.com/sharepoint/v3"/>
    <ds:schemaRef ds:uri="http://purl.org/dc/elements/1.1/"/>
    <ds:schemaRef ds:uri="http://www.w3.org/XML/1998/namespace"/>
    <ds:schemaRef ds:uri="324d2b90-11f2-4fdf-990a-54fa46247cf8"/>
    <ds:schemaRef ds:uri="http://schemas.microsoft.com/office/infopath/2007/PartnerControls"/>
    <ds:schemaRef ds:uri="http://schemas.openxmlformats.org/package/2006/metadata/core-properties"/>
    <ds:schemaRef ds:uri="b817b00b-f121-400f-976b-40959b1c7d14"/>
    <ds:schemaRef ds:uri="http://purl.org/dc/dcmitype/"/>
  </ds:schemaRefs>
</ds:datastoreItem>
</file>

<file path=customXml/itemProps2.xml><?xml version="1.0" encoding="utf-8"?>
<ds:datastoreItem xmlns:ds="http://schemas.openxmlformats.org/officeDocument/2006/customXml" ds:itemID="{17848B59-0CCA-4F61-8B17-E6C8F695B0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286B9F-A2A0-48C2-B77F-76B9D73CFAF5}">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LIGHT MODE</Template>
  <TotalTime>0</TotalTime>
  <Words>9718</Words>
  <Application>Microsoft Office PowerPoint</Application>
  <PresentationFormat>Widescreen</PresentationFormat>
  <Paragraphs>934</Paragraphs>
  <Slides>51</Slides>
  <Notes>34</Notes>
  <HiddenSlides>1</HiddenSlides>
  <MMClips>1</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LIGHT MODE</vt:lpstr>
      <vt:lpstr>Speaker notes</vt:lpstr>
      <vt:lpstr>Microsoft 365 Copilot Chat Technical Readiness Guide</vt:lpstr>
      <vt:lpstr>Table of contents</vt:lpstr>
      <vt:lpstr>The journey to becoming AI powered</vt:lpstr>
      <vt:lpstr>Microsoft 365 Copilot implementation</vt:lpstr>
      <vt:lpstr>Essentials for Copilot success</vt:lpstr>
      <vt:lpstr>Implementation overview</vt:lpstr>
      <vt:lpstr>Microsoft 365 Copilot</vt:lpstr>
      <vt:lpstr>Implementation project summary</vt:lpstr>
      <vt:lpstr>Get ready</vt:lpstr>
      <vt:lpstr>Take the  Security for AI Assessment</vt:lpstr>
      <vt:lpstr>Take the Security for AI assessment</vt:lpstr>
      <vt:lpstr>Address security, governance, and data access questions</vt:lpstr>
      <vt:lpstr>Address security, governance,  and data access questions</vt:lpstr>
      <vt:lpstr>Build Microsoft 365 Copilot Chat implementation plan</vt:lpstr>
      <vt:lpstr>Build an implementation plan</vt:lpstr>
      <vt:lpstr>Onboard &amp; engage</vt:lpstr>
      <vt:lpstr>Prepare your organization for Microsoft 365 Copilot with setup guides</vt:lpstr>
      <vt:lpstr>Readout to the shared team</vt:lpstr>
      <vt:lpstr>Microsoft 365 Apps: Leverage App Assure if you encounter in application compatibility issue moving to a monthly update channel!</vt:lpstr>
      <vt:lpstr>Pinning Microsoft Copilot</vt:lpstr>
      <vt:lpstr>Assign permissions by role (usage reports)</vt:lpstr>
      <vt:lpstr>Onboard &amp; engage: Assign permissions by role</vt:lpstr>
      <vt:lpstr>Deliver impact</vt:lpstr>
      <vt:lpstr>Establish a service management plan</vt:lpstr>
      <vt:lpstr>Deliver impact: Establish service management plan</vt:lpstr>
      <vt:lpstr>Shared deliverable: Service Health Reviews</vt:lpstr>
      <vt:lpstr>Analyze usage reports</vt:lpstr>
      <vt:lpstr>Deliver impact: Access usage reports</vt:lpstr>
      <vt:lpstr>Deliver impact: Analyze usage reports</vt:lpstr>
      <vt:lpstr>Extend &amp; optimize</vt:lpstr>
      <vt:lpstr>Design, build, and deploy agents</vt:lpstr>
      <vt:lpstr>Extend &amp; optimize: Design, build, and deploy agents</vt:lpstr>
      <vt:lpstr>Copilot Studio in a Day</vt:lpstr>
      <vt:lpstr>Next steps &amp; resources</vt:lpstr>
      <vt:lpstr>Microsoft investments to accelerate your time to value</vt:lpstr>
      <vt:lpstr>Copilot resources on Microsoft Adoption</vt:lpstr>
      <vt:lpstr>Skilling experiences</vt:lpstr>
      <vt:lpstr>Copilot Scenario Library</vt:lpstr>
      <vt:lpstr>Training and documentation by phase</vt:lpstr>
      <vt:lpstr>Links to learn more (1 of 2)</vt:lpstr>
      <vt:lpstr>Links to learn more (2 of 2)</vt:lpstr>
      <vt:lpstr>MICROSOFT 365 COPILOT TECHNICAL READINESS Modern Management of Microsoft 365 Apps</vt:lpstr>
      <vt:lpstr>Microsoft 365 Apps | update channels Choosing the right update channel that best fits the needs of your organization</vt:lpstr>
      <vt:lpstr>Modern management: Monthly Enterprise Channel</vt:lpstr>
      <vt:lpstr>Myths vs reality: semi-annual enterprise channel</vt:lpstr>
      <vt:lpstr>Making the move to monthly</vt:lpstr>
      <vt:lpstr>Best practices: moving to monthly No need to reinvent the wheel, leverage tried and true update methodologies</vt:lpstr>
      <vt:lpstr>Confidently use Microsoft 365 Copilot with App Assure</vt:lpstr>
      <vt:lpstr>Management tools for Microsoft 365 Apps Planning your update management strategy</vt:lpstr>
      <vt:lpstr>The benefits of cloud update Microsoft 365 Apps admin center (config.office.com)</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2</cp:revision>
  <dcterms:created xsi:type="dcterms:W3CDTF">2025-09-12T16:25:17Z</dcterms:created>
  <dcterms:modified xsi:type="dcterms:W3CDTF">2025-10-14T17:15:18Z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Application">
    <vt:lpwstr>Microsoft Azure Information Protection</vt:lpwstr>
  </property>
  <property fmtid="{D5CDD505-2E9C-101B-9397-08002B2CF9AE}" pid="3" name="MSIP_Label_f42aa342-8706-4288-bd11-ebb85995028c_Enabled">
    <vt:lpwstr>True</vt:lpwstr>
  </property>
  <property fmtid="{D5CDD505-2E9C-101B-9397-08002B2CF9AE}" pid="4" name="xd_ProgID">
    <vt:lpwstr/>
  </property>
  <property fmtid="{D5CDD505-2E9C-101B-9397-08002B2CF9AE}" pid="5" name="MediaServiceImageTags">
    <vt:lpwstr/>
  </property>
  <property fmtid="{D5CDD505-2E9C-101B-9397-08002B2CF9AE}" pid="6" name="ContentTypeId">
    <vt:lpwstr>0x010100CAB4D63BEF6CE74A98DE71B79A4EFA2E</vt:lpwstr>
  </property>
  <property fmtid="{D5CDD505-2E9C-101B-9397-08002B2CF9AE}" pid="7" name="Audience">
    <vt:lpwstr/>
  </property>
  <property fmtid="{D5CDD505-2E9C-101B-9397-08002B2CF9AE}" pid="8" name="ComplianceAssetId">
    <vt:lpwstr/>
  </property>
  <property fmtid="{D5CDD505-2E9C-101B-9397-08002B2CF9AE}" pid="9" name="TemplateUrl">
    <vt:lpwstr/>
  </property>
  <property fmtid="{D5CDD505-2E9C-101B-9397-08002B2CF9AE}" pid="10" name="MSIP_Label_f42aa342-8706-4288-bd11-ebb85995028c_SetDate">
    <vt:lpwstr>2017-08-29T14:27:20.8568347-07:00</vt:lpwstr>
  </property>
  <property fmtid="{D5CDD505-2E9C-101B-9397-08002B2CF9AE}" pid="11" name="MSIP_Label_f42aa342-8706-4288-bd11-ebb85995028c_SiteId">
    <vt:lpwstr>72f988bf-86f1-41af-91ab-2d7cd011db47</vt:lpwstr>
  </property>
  <property fmtid="{D5CDD505-2E9C-101B-9397-08002B2CF9AE}" pid="12" name="MSIP_Label_f42aa342-8706-4288-bd11-ebb85995028c_Name">
    <vt:lpwstr>General</vt:lpwstr>
  </property>
  <property fmtid="{D5CDD505-2E9C-101B-9397-08002B2CF9AE}" pid="13" name="_ExtendedDescription">
    <vt:lpwstr/>
  </property>
  <property fmtid="{D5CDD505-2E9C-101B-9397-08002B2CF9AE}" pid="14" name="MSIP_Label_f42aa342-8706-4288-bd11-ebb85995028c_Extended_MSFT_Method">
    <vt:lpwstr>Automatic</vt:lpwstr>
  </property>
  <property fmtid="{D5CDD505-2E9C-101B-9397-08002B2CF9AE}" pid="15" name="MSIP_Label_f42aa342-8706-4288-bd11-ebb85995028c_Owner">
    <vt:lpwstr>maryfj@microsoft.com</vt:lpwstr>
  </property>
  <property fmtid="{D5CDD505-2E9C-101B-9397-08002B2CF9AE}" pid="16" name="IsMyDocuments">
    <vt:bool>true</vt:bool>
  </property>
  <property fmtid="{D5CDD505-2E9C-101B-9397-08002B2CF9AE}" pid="17" name="Sensitivity">
    <vt:lpwstr>General</vt:lpwstr>
  </property>
  <property fmtid="{D5CDD505-2E9C-101B-9397-08002B2CF9AE}" pid="18" name="xd_Signature">
    <vt:lpwstr/>
  </property>
  <property fmtid="{D5CDD505-2E9C-101B-9397-08002B2CF9AE}" pid="19" name="MSIP_Label_f42aa342-8706-4288-bd11-ebb85995028c_Ref">
    <vt:lpwstr>https://api.informationprotection.azure.com/api/72f988bf-86f1-41af-91ab-2d7cd011db47</vt:lpwstr>
  </property>
  <property fmtid="{D5CDD505-2E9C-101B-9397-08002B2CF9AE}" pid="20" name="Product">
    <vt:lpwstr/>
  </property>
  <property fmtid="{D5CDD505-2E9C-101B-9397-08002B2CF9AE}" pid="21" name="Event Location">
    <vt:lpwstr/>
  </property>
  <property fmtid="{D5CDD505-2E9C-101B-9397-08002B2CF9AE}" pid="22" name="Event1">
    <vt:lpwstr>622;#Unassigned|2c8af875-f38a-40b8-a0a9-056aed3fc8c0</vt:lpwstr>
  </property>
  <property fmtid="{D5CDD505-2E9C-101B-9397-08002B2CF9AE}" pid="23" name="Campaign">
    <vt:lpwstr/>
  </property>
  <property fmtid="{D5CDD505-2E9C-101B-9397-08002B2CF9AE}" pid="24" name="TriggerFlowInfo">
    <vt:lpwstr/>
  </property>
  <property fmtid="{D5CDD505-2E9C-101B-9397-08002B2CF9AE}" pid="25" name="Track">
    <vt:lpwstr/>
  </property>
  <property fmtid="{D5CDD505-2E9C-101B-9397-08002B2CF9AE}" pid="26" name="Event Venue">
    <vt:lpwstr/>
  </property>
</Properties>
</file>