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5" r:id="rId3"/>
    <p:sldId id="267" r:id="rId4"/>
    <p:sldId id="268" r:id="rId5"/>
    <p:sldId id="269" r:id="rId6"/>
    <p:sldId id="286" r:id="rId7"/>
    <p:sldId id="282" r:id="rId8"/>
    <p:sldId id="283" r:id="rId9"/>
    <p:sldId id="284" r:id="rId10"/>
    <p:sldId id="287" r:id="rId11"/>
    <p:sldId id="288" r:id="rId12"/>
    <p:sldId id="289" r:id="rId13"/>
    <p:sldId id="2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B2A0D-39E4-4C24-80D0-1178F55AFF1C}" type="datetimeFigureOut">
              <a:rPr lang="en-US" smtClean="0"/>
              <a:t>11/10/2015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E96EF-28B9-4E84-B764-4838C1748953}" type="slidenum">
              <a:rPr lang="en-US" smtClean="0"/>
              <a:t>‹#›</a:t>
            </a:fld>
            <a:endParaRPr lang="en-US"/>
          </a:p>
        </p:txBody>
      </p:sp>
    </p:spTree>
    <p:extLst>
      <p:ext uri="{BB962C8B-B14F-4D97-AF65-F5344CB8AC3E}">
        <p14:creationId xmlns:p14="http://schemas.microsoft.com/office/powerpoint/2010/main" val="3711896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Similar to a classroom, a s</a:t>
            </a:r>
            <a:r>
              <a:rPr lang="en-US" dirty="0" smtClean="0"/>
              <a:t>tudent is directed by a teacher</a:t>
            </a:r>
            <a:r>
              <a:rPr lang="en-US" baseline="0" dirty="0" smtClean="0"/>
              <a:t> to learn new information or skills. </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3</a:t>
            </a:fld>
            <a:endParaRPr lang="en-US"/>
          </a:p>
        </p:txBody>
      </p:sp>
    </p:spTree>
    <p:extLst>
      <p:ext uri="{BB962C8B-B14F-4D97-AF65-F5344CB8AC3E}">
        <p14:creationId xmlns:p14="http://schemas.microsoft.com/office/powerpoint/2010/main" val="3747723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ribbon or bar above can be clicked without logging on. You can browse the subjects and investigate.</a:t>
            </a:r>
          </a:p>
          <a:p>
            <a:r>
              <a:rPr lang="en-US" dirty="0" smtClean="0"/>
              <a:t> </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12</a:t>
            </a:fld>
            <a:endParaRPr lang="en-US"/>
          </a:p>
        </p:txBody>
      </p:sp>
    </p:spTree>
    <p:extLst>
      <p:ext uri="{BB962C8B-B14F-4D97-AF65-F5344CB8AC3E}">
        <p14:creationId xmlns:p14="http://schemas.microsoft.com/office/powerpoint/2010/main" val="400592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late 1990’s educators began to talk about the potential for what was called at the time “distance learning.” At first distance learning, happened as a transaction driven by the student via email and </a:t>
            </a:r>
            <a:r>
              <a:rPr lang="en-US" baseline="0" dirty="0" err="1" smtClean="0"/>
              <a:t>listserve</a:t>
            </a:r>
            <a:r>
              <a:rPr lang="en-US" baseline="0" dirty="0" smtClean="0"/>
              <a:t> groups. It was slow and had high drop out rates. Very few students completed a course. As internet speed improved the ability to work real time, teachers began to see new potential. Universities all over the world began to develop courses which could include real time participation AND stored for future review.</a:t>
            </a:r>
          </a:p>
          <a:p>
            <a:r>
              <a:rPr lang="en-US" dirty="0" smtClean="0"/>
              <a:t>We are still discovering how online</a:t>
            </a:r>
            <a:r>
              <a:rPr lang="en-US" baseline="0" dirty="0" smtClean="0"/>
              <a:t> learning can happen. </a:t>
            </a:r>
          </a:p>
          <a:p>
            <a:r>
              <a:rPr lang="en-US" baseline="0" dirty="0" smtClean="0"/>
              <a:t>It is has unknown potential because this type (both teachers and tools) of resource has never been accessible to so many people.</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4</a:t>
            </a:fld>
            <a:endParaRPr lang="en-US"/>
          </a:p>
        </p:txBody>
      </p:sp>
    </p:spTree>
    <p:extLst>
      <p:ext uri="{BB962C8B-B14F-4D97-AF65-F5344CB8AC3E}">
        <p14:creationId xmlns:p14="http://schemas.microsoft.com/office/powerpoint/2010/main" val="333607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now,</a:t>
            </a:r>
            <a:r>
              <a:rPr lang="en-US" baseline="0" dirty="0" smtClean="0"/>
              <a:t> there are two standard models for how online learning happens: Traditional and Crowd Sourced. Traditional is a lot like the schools we are used to. A student signs up to watch a video of an instructor or you read and watch a mix of things, but basically—it feels very similar to what we’ve done in school.  You might decide, in general what you want to learn about, then a teacher guides you through the material. Both Khan and TED follow this model. TED is a lecture. Khan offers lecture with problem solving.</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5</a:t>
            </a:fld>
            <a:endParaRPr lang="en-US"/>
          </a:p>
        </p:txBody>
      </p:sp>
    </p:spTree>
    <p:extLst>
      <p:ext uri="{BB962C8B-B14F-4D97-AF65-F5344CB8AC3E}">
        <p14:creationId xmlns:p14="http://schemas.microsoft.com/office/powerpoint/2010/main" val="488960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TED? </a:t>
            </a:r>
            <a:r>
              <a:rPr lang="en-US" baseline="0" dirty="0" smtClean="0"/>
              <a:t> (Technology, Entertainment &amp; Design-originally  tech entertainment &amp; design people; now philosophers, politicians, etc.) “Ideas worth spreading.” Conference began in 1990. When it started is was held in So Cal, $6000 to attend. Exclusive Prom for nerds. 18 minute maximum. Now run as a non-profit using Creative Commons copyright. Headquarters in US &amp; Canada. British newspaper magnate Chris Anderson runs it as a “curator.” This is a word worth noting—lots of people who work with the internet/web think of curating as the next important step in making use of the mass of info available.</a:t>
            </a:r>
          </a:p>
          <a:p>
            <a:endParaRPr lang="en-US" baseline="0" dirty="0" smtClean="0"/>
          </a:p>
          <a:p>
            <a:r>
              <a:rPr lang="en-US" baseline="0" dirty="0" smtClean="0"/>
              <a:t>Over 200 talks available. In 2012 views reached 1 billion.   </a:t>
            </a:r>
            <a:endParaRPr lang="en-US" dirty="0" smtClean="0"/>
          </a:p>
        </p:txBody>
      </p:sp>
      <p:sp>
        <p:nvSpPr>
          <p:cNvPr id="4" name="Slide Number Placeholder 3"/>
          <p:cNvSpPr>
            <a:spLocks noGrp="1"/>
          </p:cNvSpPr>
          <p:nvPr>
            <p:ph type="sldNum" sz="quarter" idx="10"/>
          </p:nvPr>
        </p:nvSpPr>
        <p:spPr/>
        <p:txBody>
          <a:bodyPr/>
          <a:lstStyle/>
          <a:p>
            <a:fld id="{F81E96EF-28B9-4E84-B764-4838C1748953}" type="slidenum">
              <a:rPr lang="en-US" smtClean="0"/>
              <a:t>6</a:t>
            </a:fld>
            <a:endParaRPr lang="en-US"/>
          </a:p>
        </p:txBody>
      </p:sp>
    </p:spTree>
    <p:extLst>
      <p:ext uri="{BB962C8B-B14F-4D97-AF65-F5344CB8AC3E}">
        <p14:creationId xmlns:p14="http://schemas.microsoft.com/office/powerpoint/2010/main" val="369982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to start? With 2000 talks,</a:t>
            </a:r>
            <a:r>
              <a:rPr lang="en-US" baseline="0" dirty="0" smtClean="0"/>
              <a:t> we need to curate a bit. I recommend looking at the most popular first—because they are usually very well done. Even if you aren’t interested in the subject matter. They are fun to listen to! </a:t>
            </a:r>
          </a:p>
          <a:p>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7</a:t>
            </a:fld>
            <a:endParaRPr lang="en-US"/>
          </a:p>
        </p:txBody>
      </p:sp>
    </p:spTree>
    <p:extLst>
      <p:ext uri="{BB962C8B-B14F-4D97-AF65-F5344CB8AC3E}">
        <p14:creationId xmlns:p14="http://schemas.microsoft.com/office/powerpoint/2010/main" val="94445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ways to listen to TED talks. You can register at the website. Create a login.</a:t>
            </a:r>
            <a:r>
              <a:rPr lang="en-US" baseline="0" dirty="0" smtClean="0"/>
              <a:t> Or you can google the person/ talk you are </a:t>
            </a:r>
            <a:r>
              <a:rPr lang="en-US" baseline="0" dirty="0" err="1" smtClean="0"/>
              <a:t>intreested</a:t>
            </a:r>
            <a:r>
              <a:rPr lang="en-US" baseline="0" dirty="0" smtClean="0"/>
              <a:t> in and go directly to the talk through You Tube.</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8</a:t>
            </a:fld>
            <a:endParaRPr lang="en-US"/>
          </a:p>
        </p:txBody>
      </p:sp>
    </p:spTree>
    <p:extLst>
      <p:ext uri="{BB962C8B-B14F-4D97-AF65-F5344CB8AC3E}">
        <p14:creationId xmlns:p14="http://schemas.microsoft.com/office/powerpoint/2010/main" val="95505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can also google to see if someone you are interested in has DONE a TED talk. Of if you’ve vaguely heard of a talk, here ‘s the way I find them. This is a great one! Now it has spread to </a:t>
            </a:r>
            <a:r>
              <a:rPr lang="en-US" dirty="0" err="1" smtClean="0"/>
              <a:t>TEDx</a:t>
            </a:r>
            <a:r>
              <a:rPr lang="en-US" dirty="0" smtClean="0"/>
              <a:t>—which are additional local conferences held all over the US. </a:t>
            </a:r>
            <a:r>
              <a:rPr lang="en-US" dirty="0" err="1" smtClean="0"/>
              <a:t>TEDmed</a:t>
            </a:r>
            <a:r>
              <a:rPr lang="en-US" dirty="0" smtClean="0"/>
              <a:t>,</a:t>
            </a:r>
            <a:r>
              <a:rPr lang="en-US" baseline="0" dirty="0" smtClean="0"/>
              <a:t> </a:t>
            </a:r>
            <a:r>
              <a:rPr lang="en-US" baseline="0" dirty="0" err="1" smtClean="0"/>
              <a:t>TEDed</a:t>
            </a:r>
            <a:r>
              <a:rPr lang="en-US" baseline="0" dirty="0" smtClean="0"/>
              <a:t>…etcetera…</a:t>
            </a:r>
            <a:endParaRPr lang="en-US" dirty="0" smtClean="0"/>
          </a:p>
          <a:p>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9</a:t>
            </a:fld>
            <a:endParaRPr lang="en-US"/>
          </a:p>
        </p:txBody>
      </p:sp>
    </p:spTree>
    <p:extLst>
      <p:ext uri="{BB962C8B-B14F-4D97-AF65-F5344CB8AC3E}">
        <p14:creationId xmlns:p14="http://schemas.microsoft.com/office/powerpoint/2010/main" val="2122732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a:t>
            </a:r>
            <a:r>
              <a:rPr lang="en-US" baseline="0" dirty="0" smtClean="0"/>
              <a:t> leads us to –check it out—the guy who invented KHAN academy! What is Khan? It’s online lessons –it started with math and science. This guys was tutoring his cousins, and recording it on YouTube, and it caught on big time. It is a </a:t>
            </a:r>
            <a:r>
              <a:rPr lang="en-US" baseline="0" smtClean="0"/>
              <a:t>FREE service.</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10</a:t>
            </a:fld>
            <a:endParaRPr lang="en-US"/>
          </a:p>
        </p:txBody>
      </p:sp>
    </p:spTree>
    <p:extLst>
      <p:ext uri="{BB962C8B-B14F-4D97-AF65-F5344CB8AC3E}">
        <p14:creationId xmlns:p14="http://schemas.microsoft.com/office/powerpoint/2010/main" val="3429426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it’s a huge website with many topics. Still strongest in the hard</a:t>
            </a:r>
            <a:r>
              <a:rPr lang="en-US" baseline="0" dirty="0" smtClean="0"/>
              <a:t> sciences, but they are expanding. I’ll let you here him tell the story of the start. </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11</a:t>
            </a:fld>
            <a:endParaRPr lang="en-US"/>
          </a:p>
        </p:txBody>
      </p:sp>
    </p:spTree>
    <p:extLst>
      <p:ext uri="{BB962C8B-B14F-4D97-AF65-F5344CB8AC3E}">
        <p14:creationId xmlns:p14="http://schemas.microsoft.com/office/powerpoint/2010/main" val="3342802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7D159-CC23-4409-8DCB-7BC416528F55}"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319307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7D159-CC23-4409-8DCB-7BC416528F55}"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324641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7D159-CC23-4409-8DCB-7BC416528F55}"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70942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7D159-CC23-4409-8DCB-7BC416528F55}"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1442843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7D159-CC23-4409-8DCB-7BC416528F55}"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20472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7D159-CC23-4409-8DCB-7BC416528F55}"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404848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7D159-CC23-4409-8DCB-7BC416528F55}" type="datetimeFigureOut">
              <a:rPr lang="en-US" smtClean="0"/>
              <a:t>11/10/2015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402512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7D159-CC23-4409-8DCB-7BC416528F55}" type="datetimeFigureOut">
              <a:rPr lang="en-US" smtClean="0"/>
              <a:t>11/10/2015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224415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7D159-CC23-4409-8DCB-7BC416528F55}" type="datetimeFigureOut">
              <a:rPr lang="en-US" smtClean="0"/>
              <a:t>11/10/2015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366943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7D159-CC23-4409-8DCB-7BC416528F55}"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32488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7D159-CC23-4409-8DCB-7BC416528F55}"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223959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7D159-CC23-4409-8DCB-7BC416528F55}" type="datetimeFigureOut">
              <a:rPr lang="en-US" smtClean="0"/>
              <a:t>11/10/2015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28B7E-80EF-4733-A8F1-98A28A764577}" type="slidenum">
              <a:rPr lang="en-US" smtClean="0"/>
              <a:t>‹#›</a:t>
            </a:fld>
            <a:endParaRPr lang="en-US"/>
          </a:p>
        </p:txBody>
      </p:sp>
    </p:spTree>
    <p:extLst>
      <p:ext uri="{BB962C8B-B14F-4D97-AF65-F5344CB8AC3E}">
        <p14:creationId xmlns:p14="http://schemas.microsoft.com/office/powerpoint/2010/main" val="2432942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ted.com/talks/salman_khan_let_s_use_video_to_reinvent_education?language=e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29000"/>
            <a:ext cx="6400800" cy="1752600"/>
          </a:xfrm>
        </p:spPr>
        <p:txBody>
          <a:bodyPr/>
          <a:lstStyle/>
          <a:p>
            <a:endParaRPr lang="en-US" dirty="0"/>
          </a:p>
        </p:txBody>
      </p:sp>
      <p:pic>
        <p:nvPicPr>
          <p:cNvPr id="9218" name="Picture 2" descr="C:\Users\JWachowski\AppData\Local\Microsoft\Windows\Temporary Internet Files\Content.IE5\J8QYL8QT\monitor-558021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13353"/>
            <a:ext cx="8001000" cy="62760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Online Learning #2</a:t>
            </a:r>
            <a:endParaRPr lang="en-US" dirty="0"/>
          </a:p>
        </p:txBody>
      </p:sp>
      <p:pic>
        <p:nvPicPr>
          <p:cNvPr id="1026" name="Picture 2" descr="http://tse1.mm.bing.net/th?&amp;id=OIP.M10f994f53ee580a1d06c72a806416699H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841" y="3480503"/>
            <a:ext cx="2133600" cy="112369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502915"/>
            <a:ext cx="28575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539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9707880" cy="606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806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5638800"/>
            <a:ext cx="4572000" cy="369332"/>
          </a:xfrm>
          <a:prstGeom prst="rect">
            <a:avLst/>
          </a:prstGeom>
        </p:spPr>
        <p:txBody>
          <a:bodyPr>
            <a:spAutoFit/>
          </a:bodyPr>
          <a:lstStyle/>
          <a:p>
            <a:r>
              <a:rPr lang="en-US" dirty="0" smtClean="0">
                <a:hlinkClick r:id="rId3"/>
              </a:rPr>
              <a:t>TED Talk on KHAN</a:t>
            </a:r>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533400"/>
            <a:ext cx="76200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52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143000"/>
            <a:ext cx="713232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390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Wachowski\AppData\Local\Microsoft\Windows\Temporary Internet Files\Content.IE5\J8QYL8QT\monitor-558021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13353"/>
            <a:ext cx="8001000" cy="62760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a:xfrm>
            <a:off x="1371600" y="3429000"/>
            <a:ext cx="6400800" cy="1752600"/>
          </a:xfrm>
        </p:spPr>
        <p:txBody>
          <a:bodyPr/>
          <a:lstStyle/>
          <a:p>
            <a:r>
              <a:rPr lang="en-US" dirty="0" smtClean="0"/>
              <a:t>Let’s experiment!</a:t>
            </a:r>
            <a:endParaRPr lang="en-US" dirty="0"/>
          </a:p>
        </p:txBody>
      </p:sp>
    </p:spTree>
    <p:extLst>
      <p:ext uri="{BB962C8B-B14F-4D97-AF65-F5344CB8AC3E}">
        <p14:creationId xmlns:p14="http://schemas.microsoft.com/office/powerpoint/2010/main" val="1798097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Wachowski\AppData\Local\Microsoft\Windows\Temporary Internet Files\Content.IE5\J8QYL8QT\monitor-558021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88" y="613353"/>
            <a:ext cx="8001000" cy="6276023"/>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371600" y="3429000"/>
            <a:ext cx="6400800" cy="1752600"/>
          </a:xfrm>
        </p:spPr>
        <p:txBody>
          <a:bodyPr/>
          <a:lstStyle/>
          <a:p>
            <a:r>
              <a:rPr lang="en-US" dirty="0" smtClean="0"/>
              <a:t>More Liberal Arts for Everyone!</a:t>
            </a:r>
            <a:endParaRPr lang="en-US" dirty="0"/>
          </a:p>
        </p:txBody>
      </p:sp>
      <p:sp>
        <p:nvSpPr>
          <p:cNvPr id="2" name="Title 1"/>
          <p:cNvSpPr>
            <a:spLocks noGrp="1"/>
          </p:cNvSpPr>
          <p:nvPr>
            <p:ph type="ctrTitle"/>
          </p:nvPr>
        </p:nvSpPr>
        <p:spPr/>
        <p:txBody>
          <a:bodyPr/>
          <a:lstStyle/>
          <a:p>
            <a:r>
              <a:rPr lang="en-US" dirty="0" smtClean="0"/>
              <a:t>Life Long Learning!</a:t>
            </a:r>
            <a:endParaRPr lang="en-US" dirty="0"/>
          </a:p>
        </p:txBody>
      </p:sp>
    </p:spTree>
    <p:extLst>
      <p:ext uri="{BB962C8B-B14F-4D97-AF65-F5344CB8AC3E}">
        <p14:creationId xmlns:p14="http://schemas.microsoft.com/office/powerpoint/2010/main" val="315723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Traditional teaching model:</a:t>
            </a:r>
            <a:endParaRPr lang="en-US" dirty="0"/>
          </a:p>
        </p:txBody>
      </p:sp>
      <p:pic>
        <p:nvPicPr>
          <p:cNvPr id="5122" name="Picture 2" descr="C:\Users\JWachowski\AppData\Local\Microsoft\Windows\Temporary Internet Files\Content.IE5\2MS8GGM9\student-clip-art-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58050"/>
            <a:ext cx="3003960" cy="36122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JWachowski\AppData\Local\Microsoft\Windows\Temporary Internet Files\Content.IE5\R3EXH7GR\128698006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3747" y="3095993"/>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36341" y="5091953"/>
            <a:ext cx="1548181" cy="523220"/>
          </a:xfrm>
          <a:prstGeom prst="rect">
            <a:avLst/>
          </a:prstGeom>
          <a:noFill/>
        </p:spPr>
        <p:txBody>
          <a:bodyPr wrap="none" rtlCol="0">
            <a:spAutoFit/>
          </a:bodyPr>
          <a:lstStyle/>
          <a:p>
            <a:r>
              <a:rPr lang="en-US" sz="2800" dirty="0" smtClean="0"/>
              <a:t>a teacher</a:t>
            </a:r>
            <a:endParaRPr lang="en-US" sz="2800" dirty="0"/>
          </a:p>
        </p:txBody>
      </p:sp>
      <p:sp>
        <p:nvSpPr>
          <p:cNvPr id="4" name="TextBox 3"/>
          <p:cNvSpPr txBox="1"/>
          <p:nvPr/>
        </p:nvSpPr>
        <p:spPr>
          <a:xfrm>
            <a:off x="3197386" y="1996440"/>
            <a:ext cx="1594347" cy="523220"/>
          </a:xfrm>
          <a:prstGeom prst="rect">
            <a:avLst/>
          </a:prstGeom>
          <a:noFill/>
        </p:spPr>
        <p:txBody>
          <a:bodyPr wrap="none" rtlCol="0">
            <a:spAutoFit/>
          </a:bodyPr>
          <a:lstStyle/>
          <a:p>
            <a:r>
              <a:rPr lang="en-US" sz="2800" dirty="0" smtClean="0"/>
              <a:t>A student</a:t>
            </a:r>
            <a:endParaRPr lang="en-US" sz="2800" dirty="0"/>
          </a:p>
        </p:txBody>
      </p:sp>
      <p:pic>
        <p:nvPicPr>
          <p:cNvPr id="6146" name="Picture 2" descr="C:\Users\JWachowski\AppData\Local\Microsoft\Windows\Temporary Internet Files\Content.IE5\J8QYL8QT\teacher-309533_64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497655"/>
            <a:ext cx="2829583" cy="3304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56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69366"/>
          </a:xfrm>
        </p:spPr>
        <p:txBody>
          <a:bodyPr>
            <a:normAutofit/>
          </a:bodyPr>
          <a:lstStyle/>
          <a:p>
            <a:r>
              <a:rPr lang="en-US" dirty="0" smtClean="0"/>
              <a:t>	&amp;	  		are more like:</a:t>
            </a:r>
            <a:endParaRPr lang="en-US" dirty="0"/>
          </a:p>
        </p:txBody>
      </p:sp>
      <p:pic>
        <p:nvPicPr>
          <p:cNvPr id="5122" name="Picture 2" descr="C:\Users\JWachowski\AppData\Local\Microsoft\Windows\Temporary Internet Files\Content.IE5\2MS8GGM9\student-clip-art-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18" y="2670243"/>
            <a:ext cx="1652825" cy="19875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4457" y="3858895"/>
            <a:ext cx="2314416" cy="523220"/>
          </a:xfrm>
          <a:prstGeom prst="rect">
            <a:avLst/>
          </a:prstGeom>
          <a:noFill/>
        </p:spPr>
        <p:txBody>
          <a:bodyPr wrap="none" rtlCol="0">
            <a:spAutoFit/>
          </a:bodyPr>
          <a:lstStyle/>
          <a:p>
            <a:r>
              <a:rPr lang="en-US" sz="2800" dirty="0" smtClean="0"/>
              <a:t>many teachers</a:t>
            </a:r>
            <a:endParaRPr lang="en-US" sz="2800" dirty="0"/>
          </a:p>
        </p:txBody>
      </p:sp>
      <p:sp>
        <p:nvSpPr>
          <p:cNvPr id="4" name="TextBox 3"/>
          <p:cNvSpPr txBox="1"/>
          <p:nvPr/>
        </p:nvSpPr>
        <p:spPr>
          <a:xfrm>
            <a:off x="1038359" y="4928882"/>
            <a:ext cx="1594347" cy="523220"/>
          </a:xfrm>
          <a:prstGeom prst="rect">
            <a:avLst/>
          </a:prstGeom>
          <a:noFill/>
        </p:spPr>
        <p:txBody>
          <a:bodyPr wrap="none" rtlCol="0">
            <a:spAutoFit/>
          </a:bodyPr>
          <a:lstStyle/>
          <a:p>
            <a:r>
              <a:rPr lang="en-US" sz="2800" dirty="0" smtClean="0"/>
              <a:t>A student</a:t>
            </a:r>
            <a:endParaRPr lang="en-US" sz="2800" dirty="0"/>
          </a:p>
        </p:txBody>
      </p:sp>
      <p:pic>
        <p:nvPicPr>
          <p:cNvPr id="6146" name="Picture 2" descr="C:\Users\JWachowski\AppData\Local\Microsoft\Windows\Temporary Internet Files\Content.IE5\J8QYL8QT\teacher-309533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4457" y="2105029"/>
            <a:ext cx="1241115" cy="14494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Wachowski\AppData\Local\Microsoft\Windows\Temporary Internet Files\Content.IE5\J8QYL8QT\teacher-309533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2076" y="4503757"/>
            <a:ext cx="1241115" cy="1449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JWachowski\AppData\Local\Microsoft\Windows\Temporary Internet Files\Content.IE5\J8QYL8QT\teacher-309533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3757" y="4465754"/>
            <a:ext cx="1241115" cy="14494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JWachowski\AppData\Local\Microsoft\Windows\Temporary Internet Files\Content.IE5\J8QYL8QT\teacher-309533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3900" y="4503757"/>
            <a:ext cx="1241115" cy="14494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JWachowski\AppData\Local\Microsoft\Windows\Temporary Internet Files\Content.IE5\R3EXH7GR\128698006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0651" y="3124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tse1.mm.bing.net/th?&amp;id=OIP.M10f994f53ee580a1d06c72a806416699H0&amp;w=300&amp;h=300&amp;c=0&amp;pid=1.9&amp;rs=0&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704" y="887505"/>
            <a:ext cx="2133600" cy="11236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tse1.mm.bing.net/th?&amp;id=OIP.M016869dfb0a77ceec16e862d8fc30b70o0&amp;w=300&amp;h=300&amp;c=0&amp;pid=1.9&amp;rs=0&amp;p=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584" y="257607"/>
            <a:ext cx="28575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04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Instruction Model </a:t>
            </a:r>
            <a:endParaRPr lang="en-US" dirty="0"/>
          </a:p>
        </p:txBody>
      </p:sp>
      <p:sp>
        <p:nvSpPr>
          <p:cNvPr id="3" name="Content Placeholder 2"/>
          <p:cNvSpPr>
            <a:spLocks noGrp="1"/>
          </p:cNvSpPr>
          <p:nvPr>
            <p:ph sz="half" idx="1"/>
          </p:nvPr>
        </p:nvSpPr>
        <p:spPr/>
        <p:txBody>
          <a:bodyPr/>
          <a:lstStyle/>
          <a:p>
            <a:pPr marL="0" indent="0">
              <a:buNone/>
            </a:pPr>
            <a:r>
              <a:rPr lang="en-US" b="1" dirty="0" smtClean="0"/>
              <a:t>Instruction</a:t>
            </a:r>
          </a:p>
          <a:p>
            <a:r>
              <a:rPr lang="en-US" dirty="0" smtClean="0"/>
              <a:t>Lesson/Lecture </a:t>
            </a:r>
          </a:p>
          <a:p>
            <a:r>
              <a:rPr lang="en-US" dirty="0"/>
              <a:t>I</a:t>
            </a:r>
            <a:r>
              <a:rPr lang="en-US" dirty="0" smtClean="0"/>
              <a:t>nstructor Driven</a:t>
            </a:r>
          </a:p>
          <a:p>
            <a:r>
              <a:rPr lang="en-US" dirty="0" smtClean="0"/>
              <a:t>Similar to Classroom Instruction</a:t>
            </a:r>
            <a:endParaRPr lang="en-US" dirty="0"/>
          </a:p>
          <a:p>
            <a:endParaRPr lang="en-US" dirty="0"/>
          </a:p>
        </p:txBody>
      </p:sp>
      <p:pic>
        <p:nvPicPr>
          <p:cNvPr id="3074" name="Picture 2" descr="http://tse1.mm.bing.net/th?&amp;id=OIP.M7285956eaf0521bf31fa07468cab805eo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5260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se1.mm.bing.net/th?&amp;id=OIP.Mede9f35bb1ab5d91b1150b29856d79b8o2&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343399"/>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90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10439400" cy="652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105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irtualspeechcoach.com/wp-content/uploads/2013/11/TOP10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57200"/>
            <a:ext cx="5943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257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8336280"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54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100584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54296" y="2000071"/>
            <a:ext cx="4586384" cy="2616101"/>
          </a:xfrm>
          <a:prstGeom prst="rect">
            <a:avLst/>
          </a:prstGeom>
          <a:noFill/>
        </p:spPr>
        <p:txBody>
          <a:bodyPr wrap="none" rtlCol="0">
            <a:spAutoFit/>
          </a:bodyPr>
          <a:lstStyle/>
          <a:p>
            <a:endParaRPr lang="en-US" dirty="0" smtClean="0"/>
          </a:p>
          <a:p>
            <a:r>
              <a:rPr lang="en-US" sz="2000" b="1" dirty="0" smtClean="0">
                <a:solidFill>
                  <a:srgbClr val="00B0F0"/>
                </a:solidFill>
              </a:rPr>
              <a:t>Some of My Favorites</a:t>
            </a:r>
            <a:r>
              <a:rPr lang="en-US" sz="2000" b="1" dirty="0" smtClean="0">
                <a:solidFill>
                  <a:schemeClr val="accent4"/>
                </a:solidFill>
              </a:rPr>
              <a:t> </a:t>
            </a:r>
          </a:p>
          <a:p>
            <a:pPr marL="285750" indent="-285750">
              <a:buFont typeface="Arial" panose="020B0604020202020204" pitchFamily="34" charset="0"/>
              <a:buChar char="•"/>
            </a:pPr>
            <a:r>
              <a:rPr lang="en-US" dirty="0" smtClean="0"/>
              <a:t>Karen Armstrong: Charter for Compassion</a:t>
            </a:r>
          </a:p>
          <a:p>
            <a:pPr marL="285750" indent="-285750">
              <a:buFont typeface="Arial" panose="020B0604020202020204" pitchFamily="34" charset="0"/>
              <a:buChar char="•"/>
            </a:pPr>
            <a:r>
              <a:rPr lang="en-US" dirty="0" err="1" smtClean="0"/>
              <a:t>Sugata</a:t>
            </a:r>
            <a:r>
              <a:rPr lang="en-US" dirty="0" smtClean="0"/>
              <a:t> </a:t>
            </a:r>
            <a:r>
              <a:rPr lang="en-US" dirty="0" err="1" smtClean="0"/>
              <a:t>Mitra</a:t>
            </a:r>
            <a:r>
              <a:rPr lang="en-US" dirty="0" smtClean="0"/>
              <a:t>: School in the Cloud</a:t>
            </a:r>
          </a:p>
          <a:p>
            <a:pPr marL="285750" indent="-285750">
              <a:buFont typeface="Arial" panose="020B0604020202020204" pitchFamily="34" charset="0"/>
              <a:buChar char="•"/>
            </a:pPr>
            <a:r>
              <a:rPr lang="en-US" dirty="0" smtClean="0"/>
              <a:t>Amy Cuddy: Your Body Shapes Who You Are</a:t>
            </a:r>
          </a:p>
          <a:p>
            <a:pPr marL="285750" indent="-285750">
              <a:buFont typeface="Arial" panose="020B0604020202020204" pitchFamily="34" charset="0"/>
              <a:buChar char="•"/>
            </a:pPr>
            <a:r>
              <a:rPr lang="en-US" dirty="0" smtClean="0"/>
              <a:t>Dan Gilbert: Happiness</a:t>
            </a:r>
          </a:p>
          <a:p>
            <a:endParaRPr lang="en-US" dirty="0" smtClean="0"/>
          </a:p>
          <a:p>
            <a:endParaRPr lang="en-US" dirty="0" smtClean="0"/>
          </a:p>
          <a:p>
            <a:endParaRPr lang="en-US" dirty="0"/>
          </a:p>
        </p:txBody>
      </p:sp>
    </p:spTree>
    <p:extLst>
      <p:ext uri="{BB962C8B-B14F-4D97-AF65-F5344CB8AC3E}">
        <p14:creationId xmlns:p14="http://schemas.microsoft.com/office/powerpoint/2010/main" val="3746616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731</Words>
  <Application>Microsoft Office PowerPoint</Application>
  <PresentationFormat>On-screen Show (4:3)</PresentationFormat>
  <Paragraphs>49</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Online Learning #2</vt:lpstr>
      <vt:lpstr>Life Long Learning!</vt:lpstr>
      <vt:lpstr>Traditional teaching model:</vt:lpstr>
      <vt:lpstr> &amp;     are more like:</vt:lpstr>
      <vt:lpstr>Traditional Instruction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Peoples Resource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Learning</dc:title>
  <dc:creator>pcrc</dc:creator>
  <cp:lastModifiedBy>Mary Blair</cp:lastModifiedBy>
  <cp:revision>44</cp:revision>
  <dcterms:created xsi:type="dcterms:W3CDTF">2015-10-23T15:52:01Z</dcterms:created>
  <dcterms:modified xsi:type="dcterms:W3CDTF">2015-11-10T18:49:12Z</dcterms:modified>
</cp:coreProperties>
</file>