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08" r:id="rId1"/>
  </p:sldMasterIdLst>
  <p:notesMasterIdLst>
    <p:notesMasterId r:id="rId68"/>
  </p:notesMasterIdLst>
  <p:sldIdLst>
    <p:sldId id="2147481814" r:id="rId2"/>
    <p:sldId id="2147481858" r:id="rId3"/>
    <p:sldId id="262" r:id="rId4"/>
    <p:sldId id="2147481857" r:id="rId5"/>
    <p:sldId id="268" r:id="rId6"/>
    <p:sldId id="2147481823" r:id="rId7"/>
    <p:sldId id="282" r:id="rId8"/>
    <p:sldId id="295" r:id="rId9"/>
    <p:sldId id="292" r:id="rId10"/>
    <p:sldId id="377" r:id="rId11"/>
    <p:sldId id="2147481810" r:id="rId12"/>
    <p:sldId id="2147481824" r:id="rId13"/>
    <p:sldId id="2147483615" r:id="rId14"/>
    <p:sldId id="2147481845" r:id="rId15"/>
    <p:sldId id="256" r:id="rId16"/>
    <p:sldId id="2147481846" r:id="rId17"/>
    <p:sldId id="2147483616" r:id="rId18"/>
    <p:sldId id="2147481825" r:id="rId19"/>
    <p:sldId id="2147481850" r:id="rId20"/>
    <p:sldId id="2147481848" r:id="rId21"/>
    <p:sldId id="2147481859" r:id="rId22"/>
    <p:sldId id="2147481860" r:id="rId23"/>
    <p:sldId id="2147481861" r:id="rId24"/>
    <p:sldId id="2147481862" r:id="rId25"/>
    <p:sldId id="2147481863" r:id="rId26"/>
    <p:sldId id="304" r:id="rId27"/>
    <p:sldId id="2147481832" r:id="rId28"/>
    <p:sldId id="309" r:id="rId29"/>
    <p:sldId id="319" r:id="rId30"/>
    <p:sldId id="2147481864" r:id="rId31"/>
    <p:sldId id="2147483194" r:id="rId32"/>
    <p:sldId id="2147483163" r:id="rId33"/>
    <p:sldId id="2147483178" r:id="rId34"/>
    <p:sldId id="2147483174" r:id="rId35"/>
    <p:sldId id="2147481865" r:id="rId36"/>
    <p:sldId id="2147483156" r:id="rId37"/>
    <p:sldId id="2147483172" r:id="rId38"/>
    <p:sldId id="2147483176" r:id="rId39"/>
    <p:sldId id="2147483186" r:id="rId40"/>
    <p:sldId id="2147483198" r:id="rId41"/>
    <p:sldId id="2147483208" r:id="rId42"/>
    <p:sldId id="2147483216" r:id="rId43"/>
    <p:sldId id="2147481855" r:id="rId44"/>
    <p:sldId id="2147483614" r:id="rId45"/>
    <p:sldId id="270" r:id="rId46"/>
    <p:sldId id="339" r:id="rId47"/>
    <p:sldId id="324" r:id="rId48"/>
    <p:sldId id="2147483219" r:id="rId49"/>
    <p:sldId id="2147483220" r:id="rId50"/>
    <p:sldId id="285" r:id="rId51"/>
    <p:sldId id="2147481838" r:id="rId52"/>
    <p:sldId id="2147481842" r:id="rId53"/>
    <p:sldId id="2147481852" r:id="rId54"/>
    <p:sldId id="2147481843" r:id="rId55"/>
    <p:sldId id="258" r:id="rId56"/>
    <p:sldId id="287" r:id="rId57"/>
    <p:sldId id="278" r:id="rId58"/>
    <p:sldId id="288" r:id="rId59"/>
    <p:sldId id="2147481788" r:id="rId60"/>
    <p:sldId id="2147481779" r:id="rId61"/>
    <p:sldId id="2147481780" r:id="rId62"/>
    <p:sldId id="2147481781" r:id="rId63"/>
    <p:sldId id="2147481784" r:id="rId64"/>
    <p:sldId id="2147481782" r:id="rId65"/>
    <p:sldId id="2147481783" r:id="rId66"/>
    <p:sldId id="214748178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86C6A85-60EF-4E0E-9B54-08F33FF4D86D}">
          <p14:sldIdLst>
            <p14:sldId id="2147481814"/>
            <p14:sldId id="2147481858"/>
            <p14:sldId id="262"/>
            <p14:sldId id="2147481857"/>
            <p14:sldId id="268"/>
            <p14:sldId id="2147481823"/>
            <p14:sldId id="282"/>
            <p14:sldId id="295"/>
            <p14:sldId id="292"/>
            <p14:sldId id="377"/>
            <p14:sldId id="2147481810"/>
          </p14:sldIdLst>
        </p14:section>
        <p14:section name="Start with a template" id="{8415BD39-AA59-4B3C-9AEF-038BE282A974}">
          <p14:sldIdLst>
            <p14:sldId id="2147481824"/>
            <p14:sldId id="2147483615"/>
            <p14:sldId id="2147481845"/>
            <p14:sldId id="256"/>
            <p14:sldId id="2147481846"/>
            <p14:sldId id="2147483616"/>
          </p14:sldIdLst>
        </p14:section>
        <p14:section name="Build an agent from scratch" id="{0FC21E3E-3A56-41F7-9A29-67A20CA95577}">
          <p14:sldIdLst>
            <p14:sldId id="2147481825"/>
            <p14:sldId id="2147481850"/>
            <p14:sldId id="2147481848"/>
            <p14:sldId id="2147481859"/>
            <p14:sldId id="2147481860"/>
            <p14:sldId id="2147481861"/>
            <p14:sldId id="2147481862"/>
            <p14:sldId id="2147481863"/>
            <p14:sldId id="304"/>
            <p14:sldId id="2147481832"/>
            <p14:sldId id="309"/>
            <p14:sldId id="319"/>
            <p14:sldId id="2147481864"/>
            <p14:sldId id="2147483194"/>
            <p14:sldId id="2147483163"/>
            <p14:sldId id="2147483178"/>
            <p14:sldId id="2147483174"/>
            <p14:sldId id="2147481865"/>
            <p14:sldId id="2147483156"/>
            <p14:sldId id="2147483172"/>
            <p14:sldId id="2147483176"/>
            <p14:sldId id="2147483186"/>
            <p14:sldId id="2147483198"/>
            <p14:sldId id="2147483208"/>
            <p14:sldId id="2147483216"/>
          </p14:sldIdLst>
        </p14:section>
        <p14:section name="Build and connect to your existing agents" id="{49024EBD-8BFD-44F8-8025-DB882B157590}">
          <p14:sldIdLst>
            <p14:sldId id="2147481855"/>
            <p14:sldId id="2147483614"/>
            <p14:sldId id="270"/>
            <p14:sldId id="339"/>
            <p14:sldId id="324"/>
          </p14:sldIdLst>
        </p14:section>
        <p14:section name="Connectors" id="{60B713F3-4A20-47A8-ADDB-BEA27795B8AB}">
          <p14:sldIdLst>
            <p14:sldId id="2147483219"/>
            <p14:sldId id="2147483220"/>
            <p14:sldId id="285"/>
          </p14:sldIdLst>
        </p14:section>
        <p14:section name="Resources" id="{FC9431EC-633D-47CB-8DE5-CE4D4D775791}">
          <p14:sldIdLst>
            <p14:sldId id="2147481838"/>
            <p14:sldId id="2147481842"/>
          </p14:sldIdLst>
        </p14:section>
        <p14:section name="Appendix" id="{AC771EF8-169A-4B26-BC54-375D3FE78273}">
          <p14:sldIdLst>
            <p14:sldId id="2147481852"/>
            <p14:sldId id="2147481843"/>
            <p14:sldId id="258"/>
            <p14:sldId id="287"/>
            <p14:sldId id="278"/>
            <p14:sldId id="288"/>
            <p14:sldId id="2147481788"/>
            <p14:sldId id="2147481779"/>
            <p14:sldId id="2147481780"/>
            <p14:sldId id="2147481781"/>
            <p14:sldId id="2147481784"/>
            <p14:sldId id="2147481782"/>
            <p14:sldId id="2147481783"/>
            <p14:sldId id="21474817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FFFFF"/>
    <a:srgbClr val="9377D2"/>
    <a:srgbClr val="D1A3E6"/>
    <a:srgbClr val="B1ADE7"/>
    <a:srgbClr val="A25ECD"/>
    <a:srgbClr val="3D75D2"/>
    <a:srgbClr val="2277D4"/>
    <a:srgbClr val="ECD3ED"/>
    <a:srgbClr val="B7E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B48CE-F92A-4C5C-A5B6-6C37DD310E4D}" v="34" dt="2026-01-09T20:42:11.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97" autoAdjust="0"/>
  </p:normalViewPr>
  <p:slideViewPr>
    <p:cSldViewPr snapToGrid="0">
      <p:cViewPr varScale="1">
        <p:scale>
          <a:sx n="87" d="100"/>
          <a:sy n="87" d="100"/>
        </p:scale>
        <p:origin x="31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75C59-DA86-4333-8729-1C4C0896CFAA}"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1EAE3-013A-4F73-8174-14C48CD2D868}" type="slidenum">
              <a:rPr lang="en-US" smtClean="0"/>
              <a:t>‹#›</a:t>
            </a:fld>
            <a:endParaRPr lang="en-US"/>
          </a:p>
        </p:txBody>
      </p:sp>
    </p:spTree>
    <p:extLst>
      <p:ext uri="{BB962C8B-B14F-4D97-AF65-F5344CB8AC3E}">
        <p14:creationId xmlns:p14="http://schemas.microsoft.com/office/powerpoint/2010/main" val="170839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microsoft.sharepoint.com/:i:/t/VivaEEMarketing/Eb8nemd9FIVCu85Jo22fw3UByqwwuaZXOvK48oIbiJYb1g?e=FW7Yo1&amp;xsdata=MDV8MDJ8fDEzMGVhMzBlODZiNTQ3ODBjNjczMDhkZDdkZTM4MWI4fDcyZjk4OGJmODZmMTQxYWY5MWFiMmQ3Y2QwMTFkYjQ3fDB8MHw2Mzg4MDUxMzgyNDM4OTY5NDd8VW5rbm93bnxWR1ZoYlhOVFpXTjFjbWwwZVZObGNuWnBZMlY4ZXlKV0lqb2lNQzR3TGpBd01EQWlMQ0pRSWpvaVYybHVNeklpTENKQlRpSTZJazkwYUdWeUlpd2lWMVFpT2pFeGZRPT18MXxMMk5vWVhSekx6RTVPbUZoTVRFd1pESXpMV0kzTkdFdE5EY3pNaTFpWW1SbUxURXhaREU0TldRNFkyWTFORjlpWkdJM05XSTVOQzFsTlRReExUUXhPR1F0T0RFeU1TMDFPVGd3T1Rrd05HTTNZVFJBZFc1eExtZGliQzV6Y0dGalpYTXZiV1Z6YzJGblpYTXZNVGMwTkRreE56QXlNekl5TkE9PXxmZGFjNmZiZGY3MTU0MWRjYzY3MzA4ZGQ3ZGUzODFiOHxiYTgwYWVjNzIyYzI0MDUyYmRiOTE0ZWFmNGJhOTcwMQ%3D%3D&amp;sdata=ME90SmpEYi9rU3VGaU5FdGlTTytVY0dMY3NmbWg3SzRNQTBrcng4dHB5WT0%3D&amp;ovuser=72f988bf-86f1-41af-91ab-2d7cd011db47%2Cvivnguyen%40microsoft.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https://openai.com/index/improvements-to-data-analysis-in-chatgp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https://developers.googleblog.com/en/data-science-agent-in-colab-with-gemin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1</a:t>
            </a:fld>
            <a:endParaRPr lang="en-US"/>
          </a:p>
        </p:txBody>
      </p:sp>
    </p:spTree>
    <p:extLst>
      <p:ext uri="{BB962C8B-B14F-4D97-AF65-F5344CB8AC3E}">
        <p14:creationId xmlns:p14="http://schemas.microsoft.com/office/powerpoint/2010/main" val="105118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9DFD-91F4-47DB-AE85-5424B5863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94BD-780E-3C5B-2CA5-BFAE22818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2A7BB-C925-36D3-0CD5-53217F364084}"/>
              </a:ext>
            </a:extLst>
          </p:cNvPr>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a:extLst>
              <a:ext uri="{FF2B5EF4-FFF2-40B4-BE49-F238E27FC236}">
                <a16:creationId xmlns:a16="http://schemas.microsoft.com/office/drawing/2014/main" id="{90094195-BA1D-B4B2-2892-69C9018C5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68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12</a:t>
            </a:fld>
            <a:endParaRPr lang="en-US"/>
          </a:p>
        </p:txBody>
      </p:sp>
    </p:spTree>
    <p:extLst>
      <p:ext uri="{BB962C8B-B14F-4D97-AF65-F5344CB8AC3E}">
        <p14:creationId xmlns:p14="http://schemas.microsoft.com/office/powerpoint/2010/main" val="247064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D353-81F8-C01A-DEDE-C3AD25324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B243E-B567-FAB1-F203-F7E3089B16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10A02C-B808-9A14-F0EB-4439BE9DC05A}"/>
              </a:ext>
            </a:extLst>
          </p:cNvPr>
          <p:cNvSpPr>
            <a:spLocks noGrp="1"/>
          </p:cNvSpPr>
          <p:nvPr>
            <p:ph type="body" idx="1"/>
          </p:nvPr>
        </p:nvSpPr>
        <p:spPr/>
        <p:txBody>
          <a:bodyPr/>
          <a:lstStyle/>
          <a:p>
            <a:pPr algn="l" rtl="0" fontAlgn="base">
              <a:lnSpc>
                <a:spcPts val="1275"/>
              </a:lnSpc>
              <a:buNone/>
            </a:pPr>
            <a:r>
              <a:rPr lang="en-US" sz="1200" b="0" i="0" dirty="0">
                <a:solidFill>
                  <a:srgbClr val="000000"/>
                </a:solidFill>
                <a:effectLst/>
                <a:latin typeface="Aptos" panose="020B0004020202020204" pitchFamily="34" charset="0"/>
              </a:rPr>
              <a:t>You’ll notice that some of these templates also appear as Microsoft agents. In these cases, Microsoft has created a version of the agent already that you can try out. If you want to modify the agent such as by adding knowledge sources you can use the template to create a new agent that better meets your needs.</a:t>
            </a:r>
            <a:endParaRPr lang="en-US" dirty="0"/>
          </a:p>
        </p:txBody>
      </p:sp>
      <p:sp>
        <p:nvSpPr>
          <p:cNvPr id="4" name="Slide Number Placeholder 3">
            <a:extLst>
              <a:ext uri="{FF2B5EF4-FFF2-40B4-BE49-F238E27FC236}">
                <a16:creationId xmlns:a16="http://schemas.microsoft.com/office/drawing/2014/main" id="{9C16AC12-9E47-FD81-B5C3-F630DE9EEB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61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14</a:t>
            </a:fld>
            <a:endParaRPr lang="en-US"/>
          </a:p>
        </p:txBody>
      </p:sp>
    </p:spTree>
    <p:extLst>
      <p:ext uri="{BB962C8B-B14F-4D97-AF65-F5344CB8AC3E}">
        <p14:creationId xmlns:p14="http://schemas.microsoft.com/office/powerpoint/2010/main" val="46132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1/13/2026 12:02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48833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6275-2851-565B-1FA7-0C18BBE72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EA636-6184-0263-AEE3-679E8B3276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C4EEAE-4C8C-3A4A-306A-027B393F6D46}"/>
              </a:ext>
            </a:extLst>
          </p:cNvPr>
          <p:cNvSpPr>
            <a:spLocks noGrp="1"/>
          </p:cNvSpPr>
          <p:nvPr>
            <p:ph type="body" idx="1"/>
          </p:nvPr>
        </p:nvSpPr>
        <p:spPr/>
        <p:txBody>
          <a:bodyPr/>
          <a:lstStyle/>
          <a:p>
            <a:pPr algn="l" rtl="0" fontAlgn="base">
              <a:lnSpc>
                <a:spcPts val="1275"/>
              </a:lnSpc>
              <a:buNone/>
            </a:pPr>
            <a:endParaRPr lang="en-US" dirty="0"/>
          </a:p>
        </p:txBody>
      </p:sp>
      <p:sp>
        <p:nvSpPr>
          <p:cNvPr id="4" name="Slide Number Placeholder 3">
            <a:extLst>
              <a:ext uri="{FF2B5EF4-FFF2-40B4-BE49-F238E27FC236}">
                <a16:creationId xmlns:a16="http://schemas.microsoft.com/office/drawing/2014/main" id="{F322AAFB-9CB5-D2F7-D21C-C6F4EFDD8E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348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18</a:t>
            </a:fld>
            <a:endParaRPr lang="en-US"/>
          </a:p>
        </p:txBody>
      </p:sp>
    </p:spTree>
    <p:extLst>
      <p:ext uri="{BB962C8B-B14F-4D97-AF65-F5344CB8AC3E}">
        <p14:creationId xmlns:p14="http://schemas.microsoft.com/office/powerpoint/2010/main" val="106957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19</a:t>
            </a:fld>
            <a:endParaRPr lang="en-US"/>
          </a:p>
        </p:txBody>
      </p:sp>
    </p:spTree>
    <p:extLst>
      <p:ext uri="{BB962C8B-B14F-4D97-AF65-F5344CB8AC3E}">
        <p14:creationId xmlns:p14="http://schemas.microsoft.com/office/powerpoint/2010/main" val="337228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20</a:t>
            </a:fld>
            <a:endParaRPr lang="en-US"/>
          </a:p>
        </p:txBody>
      </p:sp>
    </p:spTree>
    <p:extLst>
      <p:ext uri="{BB962C8B-B14F-4D97-AF65-F5344CB8AC3E}">
        <p14:creationId xmlns:p14="http://schemas.microsoft.com/office/powerpoint/2010/main" val="378490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2</a:t>
            </a:fld>
            <a:endParaRPr lang="en-US"/>
          </a:p>
        </p:txBody>
      </p:sp>
    </p:spTree>
    <p:extLst>
      <p:ext uri="{BB962C8B-B14F-4D97-AF65-F5344CB8AC3E}">
        <p14:creationId xmlns:p14="http://schemas.microsoft.com/office/powerpoint/2010/main" val="2128054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1/13/2026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88331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Now that you’ve seen the components of an agent, you can choose how you want to build them, whether that’s with natural language, drag and drop, or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1" i="0" u="none" strike="noStrike" kern="1200" cap="none" spc="0" normalizeH="0" baseline="0" noProof="0">
                <a:ln>
                  <a:noFill/>
                </a:ln>
                <a:effectLst/>
                <a:uLnTx/>
                <a:uFillTx/>
                <a:ea typeface="+mn-ea"/>
                <a:cs typeface="+mn-cs"/>
              </a:rPr>
              <a:t>Natural language: </a:t>
            </a:r>
            <a:r>
              <a:rPr kumimoji="0" lang="en-IN" sz="1200" b="0" i="0" u="none" strike="noStrike" kern="1200" cap="none" spc="0" normalizeH="0" baseline="0" noProof="0">
                <a:ln>
                  <a:noFill/>
                </a:ln>
                <a:effectLst/>
                <a:uLnTx/>
                <a:uFillTx/>
                <a:ea typeface="+mn-ea"/>
                <a:cs typeface="+mn-cs"/>
              </a:rPr>
              <a:t>Start building by describing what you want your agent to do and watch AI do the heavy lifting for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1" i="0" u="none" strike="noStrike" kern="1200" cap="none" spc="0" normalizeH="0" baseline="0" noProof="0">
                <a:ln>
                  <a:noFill/>
                </a:ln>
                <a:effectLst/>
                <a:uLnTx/>
                <a:uFillTx/>
                <a:ea typeface="+mn-ea"/>
                <a:cs typeface="+mn-cs"/>
              </a:rPr>
              <a:t>Visual canvas: </a:t>
            </a:r>
            <a:r>
              <a:rPr kumimoji="0" lang="en-IN" sz="1200" b="0" i="0" u="none" strike="noStrike" kern="1200" cap="none" spc="0" normalizeH="0" baseline="0" noProof="0">
                <a:ln>
                  <a:noFill/>
                </a:ln>
                <a:effectLst/>
                <a:uLnTx/>
                <a:uFillTx/>
                <a:ea typeface="+mn-ea"/>
                <a:cs typeface="+mn-cs"/>
              </a:rPr>
              <a:t>Design your agent by adding knowledge and tools with a few clicks, uploading files, and providing instructions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1" i="0" u="none" strike="noStrike" kern="1200" cap="none" spc="0" normalizeH="0" baseline="0" noProof="0">
                <a:ln>
                  <a:noFill/>
                </a:ln>
                <a:effectLst/>
                <a:uLnTx/>
                <a:uFillTx/>
                <a:ea typeface="+mn-ea"/>
                <a:cs typeface="+mn-cs"/>
              </a:rPr>
              <a:t>Code: </a:t>
            </a:r>
            <a:r>
              <a:rPr kumimoji="0" lang="en-IN" sz="1200" b="0" i="0" u="none" strike="noStrike" kern="1200" cap="none" spc="0" normalizeH="0" baseline="0" noProof="0">
                <a:ln>
                  <a:noFill/>
                </a:ln>
                <a:effectLst/>
                <a:uLnTx/>
                <a:uFillTx/>
                <a:ea typeface="+mn-ea"/>
                <a:cs typeface="+mn-cs"/>
              </a:rPr>
              <a:t>Develop agents using the Agents SDK or Azure AI Foundry services for highly customized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F0BFB-E1E1-4209-BBE7-213BAB0E3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3448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27</a:t>
            </a:fld>
            <a:endParaRPr lang="en-US"/>
          </a:p>
        </p:txBody>
      </p:sp>
    </p:spTree>
    <p:extLst>
      <p:ext uri="{BB962C8B-B14F-4D97-AF65-F5344CB8AC3E}">
        <p14:creationId xmlns:p14="http://schemas.microsoft.com/office/powerpoint/2010/main" val="3601750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Segoe UI"/>
                <a:ea typeface="+mn-ea"/>
                <a:cs typeface="Segoe UI" pitchFamily="34" charset="0"/>
              </a:rPr>
              <a:t>You can publish and deploy to your channels of choice with a single click, including Facebook, Twilio, WhatsApp, SharePoint, Email, Teams,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a:ln>
                  <a:noFill/>
                </a:ln>
                <a:solidFill>
                  <a:srgbClr val="000000"/>
                </a:solidFill>
                <a:effectLst/>
                <a:uLnTx/>
                <a:uFillTx/>
                <a:latin typeface="Segoe UI"/>
                <a:ea typeface="+mn-ea"/>
                <a:cs typeface="Segoe UI" pitchFamily="34" charset="0"/>
              </a:rPr>
              <a:t>Add </a:t>
            </a:r>
            <a:r>
              <a:rPr lang="en-US" sz="1200" kern="0">
                <a:solidFill>
                  <a:srgbClr val="000000"/>
                </a:solidFill>
                <a:latin typeface="Segoe UI"/>
                <a:cs typeface="Segoe UI" pitchFamily="34" charset="0"/>
              </a:rPr>
              <a:t>your agent to a custom app built with Power Apps or a custom website built with Power Pages.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a:solidFill>
                  <a:srgbClr val="000000"/>
                </a:solidFill>
                <a:latin typeface="Segoe UI"/>
                <a:cs typeface="Segoe UI" pitchFamily="34" charset="0"/>
              </a:rPr>
              <a:t>You can access even more channels through </a:t>
            </a:r>
            <a:r>
              <a:rPr kumimoji="0" lang="en-US" sz="1200" b="0" i="0" u="none" strike="noStrike" kern="0" cap="none" spc="0" normalizeH="0" baseline="0" noProof="0">
                <a:ln>
                  <a:noFill/>
                </a:ln>
                <a:solidFill>
                  <a:srgbClr val="000000"/>
                </a:solidFill>
                <a:effectLst/>
                <a:uLnTx/>
                <a:uFillTx/>
                <a:latin typeface="Segoe UI"/>
                <a:ea typeface="+mn-ea"/>
                <a:cs typeface="Segoe UI" pitchFamily="34" charset="0"/>
              </a:rPr>
              <a:t>ISVs, including Google and Apple Messages for Business, WeChat, and custom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a:ln>
                <a:noFill/>
              </a:ln>
              <a:solidFill>
                <a:srgbClr val="000000"/>
              </a:solidFill>
              <a:effectLst/>
              <a:uLnTx/>
              <a:uFillTx/>
              <a:latin typeface="Segoe UI"/>
              <a:ea typeface="+mn-ea"/>
              <a:cs typeface="Segoe UI"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476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6B677-5283-4AF4-58E5-3EBA104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6B75C-206E-D12B-670C-EC4205772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5B365-6B30-B47C-D719-9C04C33BAA23}"/>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880BF75-0A8F-FE9F-7B76-B245B0ADAF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040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30</a:t>
            </a:fld>
            <a:endParaRPr lang="en-US"/>
          </a:p>
        </p:txBody>
      </p:sp>
    </p:spTree>
    <p:extLst>
      <p:ext uri="{BB962C8B-B14F-4D97-AF65-F5344CB8AC3E}">
        <p14:creationId xmlns:p14="http://schemas.microsoft.com/office/powerpoint/2010/main" val="183334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77D3A-3BE7-E60D-C863-DD26E80D3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A1684-BAFD-EDF7-EBC2-38CD5D26F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EBCED-5490-D664-1F82-F09995F0B312}"/>
              </a:ext>
            </a:extLst>
          </p:cNvPr>
          <p:cNvSpPr>
            <a:spLocks noGrp="1"/>
          </p:cNvSpPr>
          <p:nvPr>
            <p:ph type="body" idx="1"/>
          </p:nvPr>
        </p:nvSpPr>
        <p:spPr/>
        <p:txBody>
          <a:bodyPr/>
          <a:lstStyle/>
          <a:p>
            <a:pPr marL="285750" indent="-285750" defTabSz="1003343">
              <a:buFont typeface="Arial" panose="020B0604020202020204" pitchFamily="34" charset="0"/>
              <a:buChar char="•"/>
              <a:defRPr/>
            </a:pPr>
            <a:r>
              <a:rPr lang="en-US" sz="1300" b="0">
                <a:solidFill>
                  <a:srgbClr val="000000"/>
                </a:solidFill>
                <a:latin typeface="Segoe UI"/>
              </a:rPr>
              <a:t>So what are agents?</a:t>
            </a:r>
          </a:p>
          <a:p>
            <a:pPr marL="285750" indent="-285750" defTabSz="1003343">
              <a:buFont typeface="Arial" panose="020B0604020202020204" pitchFamily="34" charset="0"/>
              <a:buChar char="•"/>
              <a:defRPr/>
            </a:pPr>
            <a:r>
              <a:rPr lang="en-US" sz="1300" b="1">
                <a:solidFill>
                  <a:srgbClr val="000000"/>
                </a:solidFill>
                <a:latin typeface="Segoe UI"/>
              </a:rPr>
              <a:t>Agents exist on a spectrum. </a:t>
            </a:r>
            <a:r>
              <a:rPr lang="en-US" sz="1300">
                <a:solidFill>
                  <a:srgbClr val="000000"/>
                </a:solidFill>
                <a:latin typeface="Segoe UI"/>
              </a:rPr>
              <a:t>Different organizations are at different stages of their AI transformation. Some are advanced and building the next generation of agents with autonomous capabilities. Others are still building out their AI agents to focus on getting information and completing tasks. </a:t>
            </a:r>
          </a:p>
          <a:p>
            <a:pPr marL="285750" indent="-285750" defTabSz="1003343">
              <a:buFont typeface="Arial" panose="020B0604020202020204" pitchFamily="34" charset="0"/>
              <a:buChar char="•"/>
              <a:defRPr/>
            </a:pPr>
            <a:r>
              <a:rPr lang="en-US" sz="1300">
                <a:solidFill>
                  <a:srgbClr val="000000"/>
                </a:solidFill>
                <a:latin typeface="Segoe UI"/>
              </a:rPr>
              <a:t>In 2025 agents are mostly associated with the right side of autonomy. However, we believe agents live on a spectrum of capabilities:</a:t>
            </a:r>
            <a:endParaRPr lang="en-US" sz="1300" b="0">
              <a:solidFill>
                <a:srgbClr val="000000"/>
              </a:solidFill>
              <a:latin typeface="Segoe UI"/>
            </a:endParaRPr>
          </a:p>
          <a:p>
            <a:pPr marL="285750" indent="-285750" defTabSz="1003343">
              <a:buFont typeface="Arial" panose="020B0604020202020204" pitchFamily="34" charset="0"/>
              <a:buChar char="•"/>
              <a:defRPr/>
            </a:pPr>
            <a:r>
              <a:rPr lang="en-US" sz="1300" b="1">
                <a:solidFill>
                  <a:srgbClr val="000000"/>
                </a:solidFill>
                <a:latin typeface="Segoe UI"/>
              </a:rPr>
              <a:t>Retrieval: </a:t>
            </a:r>
            <a:r>
              <a:rPr lang="en-US" sz="1300">
                <a:solidFill>
                  <a:srgbClr val="000000"/>
                </a:solidFill>
                <a:latin typeface="Segoe UI"/>
              </a:rPr>
              <a:t>Designed with specific instructions on how to behave, their personality, and their overall objectives. They follow predefined rules and guidelines set by the creators.</a:t>
            </a:r>
          </a:p>
          <a:p>
            <a:pPr marL="285750" indent="-285750" defTabSz="1003343">
              <a:buFont typeface="Arial" panose="020B0604020202020204" pitchFamily="34" charset="0"/>
              <a:buChar char="•"/>
              <a:defRPr/>
            </a:pPr>
            <a:r>
              <a:rPr lang="en-US" sz="1300" b="1">
                <a:solidFill>
                  <a:srgbClr val="000000"/>
                </a:solidFill>
                <a:latin typeface="Segoe UI"/>
              </a:rPr>
              <a:t>Task: </a:t>
            </a:r>
            <a:r>
              <a:rPr lang="en-US" sz="1300">
                <a:solidFill>
                  <a:srgbClr val="000000"/>
                </a:solidFill>
                <a:latin typeface="Segoe UI"/>
              </a:rPr>
              <a:t>connected to specific workflows or processes. They operate based on knowledge, skills, and rules based automation. Their primary purpose is to automate repetitive tasks.</a:t>
            </a:r>
          </a:p>
          <a:p>
            <a:pPr marL="285750" indent="-285750" defTabSz="1003343">
              <a:buFont typeface="Arial" panose="020B0604020202020204" pitchFamily="34" charset="0"/>
              <a:buChar char="•"/>
              <a:defRPr/>
            </a:pPr>
            <a:r>
              <a:rPr lang="en-US" sz="1300" b="1">
                <a:solidFill>
                  <a:srgbClr val="000000"/>
                </a:solidFill>
                <a:latin typeface="Segoe UI"/>
              </a:rPr>
              <a:t>Autonomous: </a:t>
            </a:r>
            <a:r>
              <a:rPr lang="en-US" sz="1300">
                <a:solidFill>
                  <a:srgbClr val="000000"/>
                </a:solidFill>
                <a:latin typeface="Segoe UI"/>
              </a:rPr>
              <a:t>Operate independently, dynamically planning and learning from the processes. They adapt to changing conditions and make decisions without human intervention.</a:t>
            </a:r>
          </a:p>
          <a:p>
            <a:pPr defTabSz="1003343">
              <a:defRPr/>
            </a:pPr>
            <a:endParaRPr lang="en-US" sz="1300">
              <a:solidFill>
                <a:srgbClr val="000000"/>
              </a:solidFill>
              <a:latin typeface="Segoe UI"/>
            </a:endParaRPr>
          </a:p>
          <a:p>
            <a:endParaRPr lang="en-US"/>
          </a:p>
        </p:txBody>
      </p:sp>
      <p:sp>
        <p:nvSpPr>
          <p:cNvPr id="4" name="Slide Number Placeholder 3">
            <a:extLst>
              <a:ext uri="{FF2B5EF4-FFF2-40B4-BE49-F238E27FC236}">
                <a16:creationId xmlns:a16="http://schemas.microsoft.com/office/drawing/2014/main" id="{8504B587-BD73-7940-3595-38826BEB82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898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E336-13FE-73F8-ECE4-4E755F442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C87DC-BB76-3933-EBA7-A5852946F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8F6E1-D713-A28D-BEC0-37492C995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1C8077-E108-8773-5AB7-A89F49B565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836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2391-569C-53B6-9ECC-130311531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09C53-57CE-A0C4-647F-6272B2B2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B9F3E-49B2-3AA3-98E3-4BA330CBE2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31F4B2-67D7-C3FA-EFD8-E71AB1ED5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54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35</a:t>
            </a:fld>
            <a:endParaRPr lang="en-US"/>
          </a:p>
        </p:txBody>
      </p:sp>
    </p:spTree>
    <p:extLst>
      <p:ext uri="{BB962C8B-B14F-4D97-AF65-F5344CB8AC3E}">
        <p14:creationId xmlns:p14="http://schemas.microsoft.com/office/powerpoint/2010/main" val="3642968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A6E7-A448-4B5B-99AB-1CBB3E28C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5AE59-D1A4-191A-1298-0F4D0DB67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0DBE0-FE7C-EBCB-18AE-7DCB014E77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5DDCDC-2D0E-3C8D-0F25-9706CD10B1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047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B84-7BB3-EC19-4553-F015AAD61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C840F-D278-763F-847C-40D982414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21E67-25B2-E02A-82C6-AED9628644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02EF8B-D5B7-4F65-65FC-A6F441904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062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9B37-653D-AAE1-AB68-3D6A0DEF9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25190-8104-C8D1-DBDD-496E522D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6384E-9DA2-F985-6E97-ECAF6572B3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5B9B49-5673-8077-FE18-A58B6DCBF4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3583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AB18-547A-9CB1-E62C-70F4BE91F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5A3B5-FE6A-7A3B-4A9A-9435EA811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9525C-726E-0012-62AD-AAD30C6228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6F1639-BEFE-A5E4-9C99-B8A8C4C983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420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BCF7-A1AB-C451-3E8F-5E85F6C6B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5BC0F-191B-13F8-BBCB-E33050D90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CE72A-F863-E676-7106-9B4099C931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4D1541-61E3-3A88-08F6-18CC7D87C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79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4</a:t>
            </a:fld>
            <a:endParaRPr lang="en-US"/>
          </a:p>
        </p:txBody>
      </p:sp>
    </p:spTree>
    <p:extLst>
      <p:ext uri="{BB962C8B-B14F-4D97-AF65-F5344CB8AC3E}">
        <p14:creationId xmlns:p14="http://schemas.microsoft.com/office/powerpoint/2010/main" val="2892661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72686-49A7-531D-05AC-C80217FF8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CF9E3-D0B5-9094-DA15-0EE2679FE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7CF4-C1D6-123E-9EC7-4B9250E66D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AE84AE-200A-5A8F-A2EE-E4697C697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994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70EA-3BBC-BF02-8DB2-834112840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FF012-086D-CC81-1B26-B9A78672C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C544C-9E89-9A48-F2B4-1C0C7E9727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F48F85-4115-894E-CAA3-C7E24C57E0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8821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43</a:t>
            </a:fld>
            <a:endParaRPr lang="en-US"/>
          </a:p>
        </p:txBody>
      </p:sp>
    </p:spTree>
    <p:extLst>
      <p:ext uri="{BB962C8B-B14F-4D97-AF65-F5344CB8AC3E}">
        <p14:creationId xmlns:p14="http://schemas.microsoft.com/office/powerpoint/2010/main" val="71493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65E08-6CB0-9B2D-8BE6-49D5C6890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44984-8B03-F4F6-1819-90D2B25AF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61B3C-7E9F-C309-63E2-0655FAB45FA9}"/>
              </a:ext>
            </a:extLst>
          </p:cNvPr>
          <p:cNvSpPr>
            <a:spLocks noGrp="1"/>
          </p:cNvSpPr>
          <p:nvPr>
            <p:ph type="body" idx="1"/>
          </p:nvPr>
        </p:nvSpPr>
        <p:spPr/>
        <p:txBody>
          <a:bodyPr/>
          <a:lstStyle/>
          <a:p>
            <a:pPr marL="171450" indent="-171450">
              <a:buFont typeface="Arial" panose="020B0604020202020204" pitchFamily="34" charset="0"/>
              <a:buChar char="•"/>
            </a:pPr>
            <a:r>
              <a:rPr lang="en-US"/>
              <a:t>Using the M365 Agents SDK, you can connect Copilot Studio agents with other agents, regardless of where they’re built, so that they work better for you.</a:t>
            </a:r>
          </a:p>
        </p:txBody>
      </p:sp>
      <p:sp>
        <p:nvSpPr>
          <p:cNvPr id="4" name="Slide Number Placeholder 3">
            <a:extLst>
              <a:ext uri="{FF2B5EF4-FFF2-40B4-BE49-F238E27FC236}">
                <a16:creationId xmlns:a16="http://schemas.microsoft.com/office/drawing/2014/main" id="{EE2A2E47-CFF0-B2C9-89B1-2B908877A6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C9712-05E4-4D02-B545-0DE9625B2F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471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FE85-9440-DF35-5837-3BA334273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F2757-1BE8-C88A-4ECC-EA6460FD2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E957E-0B36-C908-C6D1-645BE214134D}"/>
              </a:ext>
            </a:extLst>
          </p:cNvPr>
          <p:cNvSpPr>
            <a:spLocks noGrp="1"/>
          </p:cNvSpPr>
          <p:nvPr>
            <p:ph type="body" idx="1"/>
          </p:nvPr>
        </p:nvSpPr>
        <p:spPr/>
        <p:txBody>
          <a:bodyPr/>
          <a:lstStyle/>
          <a:p>
            <a:pPr marL="171450" indent="-171450">
              <a:buFont typeface="Arial" panose="020B0604020202020204" pitchFamily="34" charset="0"/>
              <a:buChar char="•"/>
            </a:pPr>
            <a:r>
              <a:rPr lang="en-US"/>
              <a:t>When you have agents working together, we call it multi-agent orchestration</a:t>
            </a:r>
          </a:p>
          <a:p>
            <a:pPr marL="171450" indent="-171450">
              <a:buFont typeface="Arial" panose="020B0604020202020204" pitchFamily="34" charset="0"/>
              <a:buChar char="•"/>
            </a:pPr>
            <a:r>
              <a:rPr lang="en-US"/>
              <a:t>That’s when agents can exchange data, collaborate, and complete processes for you more effectively than a single agent on its own</a:t>
            </a:r>
          </a:p>
          <a:p>
            <a:pPr marL="171450" indent="-171450">
              <a:buFont typeface="Arial" panose="020B0604020202020204" pitchFamily="34" charset="0"/>
              <a:buChar char="•"/>
            </a:pPr>
            <a:r>
              <a:rPr lang="en-US"/>
              <a:t>Again, Copilot Studio is great because you need a platform that can handle thousands to millions of agents down the line</a:t>
            </a:r>
          </a:p>
        </p:txBody>
      </p:sp>
      <p:sp>
        <p:nvSpPr>
          <p:cNvPr id="4" name="Slide Number Placeholder 3">
            <a:extLst>
              <a:ext uri="{FF2B5EF4-FFF2-40B4-BE49-F238E27FC236}">
                <a16:creationId xmlns:a16="http://schemas.microsoft.com/office/drawing/2014/main" id="{1EE68FBC-12EE-A4C1-78BF-9FAF111296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0539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means by Bringing your own agents developers have two powerful paths:</a:t>
            </a:r>
            <a:endParaRPr lang="en-US">
              <a:solidFill>
                <a:srgbClr val="444444"/>
              </a:solidFill>
            </a:endParaRPr>
          </a:p>
          <a:p>
            <a:r>
              <a:rPr lang="en-US"/>
              <a:t>Connect agents into Copilot Studio to build multi-agent systems that orchestrate across specialized flows.</a:t>
            </a:r>
            <a:endParaRPr lang="en-US">
              <a:solidFill>
                <a:srgbClr val="444444"/>
              </a:solidFill>
            </a:endParaRPr>
          </a:p>
          <a:p>
            <a:r>
              <a:rPr lang="en-US"/>
              <a:t>And bring agents directly into Microsoft 365 Copilot, enabling them to operate natively across the Copilot experience—without needing to rebuild or rehost, powered by the M365 Agents SDK and Toolkit</a:t>
            </a:r>
            <a:endParaRPr lang="en-US">
              <a:solidFill>
                <a:srgbClr val="444444"/>
              </a:solidFill>
            </a:endParaRPr>
          </a:p>
          <a:p>
            <a:endParaRPr lang="en-US">
              <a:solidFill>
                <a:srgbClr val="000000"/>
              </a:solidFill>
            </a:endParaRPr>
          </a:p>
          <a:p>
            <a:r>
              <a:rPr lang="en-US"/>
              <a:t>NOTE FOR SELLERS</a:t>
            </a:r>
          </a:p>
          <a:p>
            <a:r>
              <a:rPr lang="en-US"/>
              <a:t>Why it matters</a:t>
            </a:r>
          </a:p>
          <a:p>
            <a:r>
              <a:rPr lang="en-US"/>
              <a:t>For the Field:</a:t>
            </a:r>
            <a:br>
              <a:rPr lang="en-US">
                <a:cs typeface="+mn-lt"/>
              </a:rPr>
            </a:br>
            <a:r>
              <a:rPr lang="en-US"/>
              <a:t>This unlocks a powerful new value prop: Bring your own agent enables customers to integrate their existing agents or build custom ones to work directly in Microsoft 365 Copilot or power multi-agent systems in Copilot Studio. This means faster time-to-value, stronger differentiation in competitive deals, and a compelling reason to re-engage Azure AI Foundry customers with Copilot Chat. It’s a clear path to drive Copilot Chat MAU and Agent MAU.</a:t>
            </a:r>
          </a:p>
          <a:p>
            <a:r>
              <a:rPr lang="en-US"/>
              <a:t>‌</a:t>
            </a:r>
          </a:p>
          <a:p>
            <a:r>
              <a:rPr lang="en-US"/>
              <a:t>For Post-Sales &amp; Adoption Teams:</a:t>
            </a:r>
            <a:br>
              <a:rPr lang="en-US">
                <a:cs typeface="+mn-lt"/>
              </a:rPr>
            </a:br>
            <a:r>
              <a:rPr lang="en-US"/>
              <a:t>This simplifies the agent landscape. Customers no longer need to choose between their custom agents and Copilot—they can have both. This unification boosts adoption, reduces friction, and helps you land broader usage across workloads. It’s a win for retention, and expansion.</a:t>
            </a:r>
          </a:p>
          <a:p>
            <a:r>
              <a:rPr lang="en-US"/>
              <a:t> </a:t>
            </a:r>
          </a:p>
          <a:p>
            <a:r>
              <a:rPr lang="en-US"/>
              <a:t>‌For Everyone:</a:t>
            </a:r>
          </a:p>
          <a:p>
            <a:r>
              <a:rPr lang="en-US"/>
              <a:t>This is a strategic lever. Bringing your own agent into Microsoft 365 Copilot aligns directly with our AI strategy—positioning Copilot as the ‘UI for AI’. It transforms Copilot into the central interface for enterprise intelligence. Every agent integrated strengthens engagement, accelerates adoption, and drives measurable business impact.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EE4FD-A653-41A1-BD7D-47F0C993E4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079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ALT FOR MORE TECHNICAL DECKS</a:t>
            </a:r>
          </a:p>
          <a:p>
            <a:endParaRPr lang="en-US">
              <a:solidFill>
                <a:srgbClr val="000000"/>
              </a:solidFill>
            </a:endParaRPr>
          </a:p>
          <a:p>
            <a:r>
              <a:rPr lang="en-US">
                <a:solidFill>
                  <a:srgbClr val="000000"/>
                </a:solidFill>
              </a:rPr>
              <a:t>Whether you’ve built agents using Azure AI Foundry, Visual Studio, or any other AI stack, the Microsoft 365 Agents Toolkit and SDK make it easy to integrate them directly into Copilot.</a:t>
            </a:r>
            <a:endParaRPr lang="en-US"/>
          </a:p>
          <a:p>
            <a:r>
              <a:rPr lang="en-US">
                <a:solidFill>
                  <a:srgbClr val="000000"/>
                </a:solidFill>
              </a:rPr>
              <a:t> </a:t>
            </a:r>
            <a:endParaRPr lang="en-US"/>
          </a:p>
          <a:p>
            <a:r>
              <a:rPr lang="en-US">
                <a:solidFill>
                  <a:srgbClr val="000000"/>
                </a:solidFill>
              </a:rPr>
              <a:t>You get full developer control—from defining workflows and integrating APIs to using your own fine-tuned models.</a:t>
            </a:r>
            <a:endParaRPr lang="en-US"/>
          </a:p>
          <a:p>
            <a:r>
              <a:rPr lang="en-US">
                <a:solidFill>
                  <a:srgbClr val="000000"/>
                </a:solidFill>
              </a:rPr>
              <a:t> </a:t>
            </a:r>
            <a:endParaRPr lang="en-US"/>
          </a:p>
          <a:p>
            <a:r>
              <a:rPr lang="en-US">
                <a:solidFill>
                  <a:srgbClr val="000000"/>
                </a:solidFill>
              </a:rPr>
              <a:t>These agents can now support asynchronous capabilities like long-running tasks and proactive alerts, keeping users productive while agents work in the background.</a:t>
            </a:r>
            <a:endParaRPr lang="en-US"/>
          </a:p>
          <a:p>
            <a:r>
              <a:rPr lang="en-US">
                <a:solidFill>
                  <a:srgbClr val="000000"/>
                </a:solidFill>
              </a:rPr>
              <a:t> </a:t>
            </a:r>
            <a:endParaRPr lang="en-US"/>
          </a:p>
          <a:p>
            <a:r>
              <a:rPr lang="en-US">
                <a:solidFill>
                  <a:srgbClr val="000000"/>
                </a:solidFill>
              </a:rPr>
              <a:t>And because they’re enterprise-ready, you can deploy them securely across Microsoft 365 Copilot and Teams with built-in compliance and governance.</a:t>
            </a:r>
            <a:endParaRPr lang="en-US"/>
          </a:p>
          <a:p>
            <a:r>
              <a:rPr lang="en-US">
                <a:solidFill>
                  <a:srgbClr val="000000"/>
                </a:solidFill>
              </a:rPr>
              <a:t> </a:t>
            </a:r>
            <a:endParaRPr lang="en-US"/>
          </a:p>
          <a:p>
            <a:r>
              <a:rPr lang="en-US">
                <a:solidFill>
                  <a:srgbClr val="000000"/>
                </a:solidFill>
              </a:rPr>
              <a:t>Best of all, these agents show up natively in Copilot Chat via the Agent Store—no extra installation needed.</a:t>
            </a:r>
            <a:endParaRPr lang="en-US"/>
          </a:p>
          <a:p>
            <a:r>
              <a:rPr lang="en-US">
                <a:solidFill>
                  <a:srgbClr val="000000"/>
                </a:solidFill>
              </a:rPr>
              <a:t> </a:t>
            </a:r>
            <a:endParaRPr lang="en-US"/>
          </a:p>
          <a:p>
            <a:r>
              <a:rPr lang="en-US">
                <a:solidFill>
                  <a:srgbClr val="000000"/>
                </a:solidFill>
              </a:rPr>
              <a:t>So whether you’re building from scratch or extending existing solutions, you can now bring your own agents into the flow of work—securely, flexibly, and at scale</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EE4FD-A653-41A1-BD7D-47F0C993E4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6167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5D985-B52B-EC34-A8C4-7677016D5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E9BBB-7E61-B478-A912-F13BB7C27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5850F-F765-1FE7-EE1A-C3656B37D6E4}"/>
              </a:ext>
            </a:extLst>
          </p:cNvPr>
          <p:cNvSpPr>
            <a:spLocks noGrp="1"/>
          </p:cNvSpPr>
          <p:nvPr>
            <p:ph type="body" idx="1"/>
          </p:nvPr>
        </p:nvSpPr>
        <p:spPr/>
        <p:txBody>
          <a:bodyPr/>
          <a:lstStyle/>
          <a:p>
            <a:pPr marL="171450" indent="-171450">
              <a:buFont typeface="Arial" panose="020B0604020202020204" pitchFamily="34" charset="0"/>
              <a:buChar char="•"/>
            </a:pPr>
            <a:r>
              <a:rPr lang="en-US"/>
              <a:t>We believe you can achieve goals faster by connecting your agents to your organizations existing data, systems, and even agents.</a:t>
            </a:r>
          </a:p>
          <a:p>
            <a:pPr marL="171450" indent="-171450">
              <a:buFont typeface="Arial" panose="020B0604020202020204" pitchFamily="34" charset="0"/>
              <a:buChar char="•"/>
            </a:pPr>
            <a:r>
              <a:rPr lang="en-US"/>
              <a:t>This is through the Microsoft Graph, extensive integrations, including to your LOB apps, Copilot and Azure AI, and multi-agent orchestration</a:t>
            </a:r>
          </a:p>
        </p:txBody>
      </p:sp>
      <p:sp>
        <p:nvSpPr>
          <p:cNvPr id="4" name="Slide Number Placeholder 3">
            <a:extLst>
              <a:ext uri="{FF2B5EF4-FFF2-40B4-BE49-F238E27FC236}">
                <a16:creationId xmlns:a16="http://schemas.microsoft.com/office/drawing/2014/main" id="{DB754181-34C7-80B7-2E01-F456C7D904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0763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0D5A-A835-9D5C-0D38-434112A88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B1BD8-D8F5-CADC-57E7-0D8147DD0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35013-D69F-268E-A1A7-2FC6CC77F1E6}"/>
              </a:ext>
            </a:extLst>
          </p:cNvPr>
          <p:cNvSpPr>
            <a:spLocks noGrp="1"/>
          </p:cNvSpPr>
          <p:nvPr>
            <p:ph type="body" idx="1"/>
          </p:nvPr>
        </p:nvSpPr>
        <p:spPr/>
        <p:txBody>
          <a:bodyPr/>
          <a:lstStyle/>
          <a:p>
            <a:pPr marL="0" indent="0">
              <a:buFont typeface="+mj-lt"/>
              <a:buNone/>
            </a:pPr>
            <a:r>
              <a:rPr lang="en-US" b="0"/>
              <a:t>The first concept here is the Microsoft graph. Graph data helps provide personalized experiences for customers when they use Copilot and agents, by pulling details from emails, chats, documents, and more work artifacts.</a:t>
            </a:r>
          </a:p>
          <a:p>
            <a:pPr marL="228600" indent="-228600">
              <a:buFont typeface="+mj-lt"/>
              <a:buAutoNum type="arabicPeriod"/>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0F0FA31F-80DC-78A7-03F5-B65B8EA105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6422F-7D67-4F10-A800-FA3FCC5C9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1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2118-C1AA-818B-8C0B-3494AD254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6B4C7-A907-4747-17AA-6E9C19060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7D485-632B-65E0-096A-6E3C751CBA95}"/>
              </a:ext>
            </a:extLst>
          </p:cNvPr>
          <p:cNvSpPr>
            <a:spLocks noGrp="1"/>
          </p:cNvSpPr>
          <p:nvPr>
            <p:ph type="body" idx="1"/>
          </p:nvPr>
        </p:nvSpPr>
        <p:spPr/>
        <p:txBody>
          <a:bodyPr/>
          <a:lstStyle/>
          <a:p>
            <a:pPr marL="0" indent="0">
              <a:buFont typeface="Arial" panose="020B0604020202020204" pitchFamily="34" charset="0"/>
              <a:buNone/>
            </a:pPr>
            <a:r>
              <a:rPr lang="en-US"/>
              <a:t>But productivity data is only one piece of it. Copilot Studio also connects to developer tools, business data, analytics and external systems, including Salesforce, ServiceNow, SAP, Oracle, Databricks, and so much more.</a:t>
            </a:r>
          </a:p>
        </p:txBody>
      </p:sp>
      <p:sp>
        <p:nvSpPr>
          <p:cNvPr id="4" name="Slide Number Placeholder 3">
            <a:extLst>
              <a:ext uri="{FF2B5EF4-FFF2-40B4-BE49-F238E27FC236}">
                <a16:creationId xmlns:a16="http://schemas.microsoft.com/office/drawing/2014/main" id="{97CD192F-581D-7D9C-F389-146DD97F0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C9712-05E4-4D02-B545-0DE9625B2F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13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en-US"/>
              <a:t>Get inspired by a wide selection of pre-built agents that are ready to configure and deploy, by building your own, or bringing your own agent.</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51</a:t>
            </a:fld>
            <a:endParaRPr lang="en-US"/>
          </a:p>
        </p:txBody>
      </p:sp>
    </p:spTree>
    <p:extLst>
      <p:ext uri="{BB962C8B-B14F-4D97-AF65-F5344CB8AC3E}">
        <p14:creationId xmlns:p14="http://schemas.microsoft.com/office/powerpoint/2010/main" val="854650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00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53</a:t>
            </a:fld>
            <a:endParaRPr lang="en-US"/>
          </a:p>
        </p:txBody>
      </p:sp>
    </p:spTree>
    <p:extLst>
      <p:ext uri="{BB962C8B-B14F-4D97-AF65-F5344CB8AC3E}">
        <p14:creationId xmlns:p14="http://schemas.microsoft.com/office/powerpoint/2010/main" val="2702774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54</a:t>
            </a:fld>
            <a:endParaRPr lang="en-US"/>
          </a:p>
        </p:txBody>
      </p:sp>
    </p:spTree>
    <p:extLst>
      <p:ext uri="{BB962C8B-B14F-4D97-AF65-F5344CB8AC3E}">
        <p14:creationId xmlns:p14="http://schemas.microsoft.com/office/powerpoint/2010/main" val="4752793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BC0FA-22ED-A57D-4051-2F97A0515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E71F9-0372-2C56-851D-8F822BEC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85609-AF6C-7FF7-732C-4BFF07CE8C1C}"/>
              </a:ext>
            </a:extLst>
          </p:cNvPr>
          <p:cNvSpPr>
            <a:spLocks noGrp="1"/>
          </p:cNvSpPr>
          <p:nvPr>
            <p:ph type="body" idx="1"/>
          </p:nvPr>
        </p:nvSpPr>
        <p:spPr/>
        <p:txBody>
          <a:bodyPr/>
          <a:lstStyle/>
          <a:p>
            <a:pPr marL="0" indent="0">
              <a:buFont typeface="Arial" panose="020B0604020202020204" pitchFamily="34" charset="0"/>
              <a:buNone/>
            </a:pPr>
            <a:r>
              <a:rPr lang="en-US" b="0" i="0">
                <a:solidFill>
                  <a:srgbClr val="000000"/>
                </a:solidFill>
                <a:effectLst/>
                <a:latin typeface="Segoe UI" panose="020B0502040204020203" pitchFamily="34" charset="0"/>
              </a:rPr>
              <a:t>The Skills agent is built on top of the new People Skills data layer. It provides a direct 1P agent access point to People Skills. </a:t>
            </a:r>
          </a:p>
          <a:p>
            <a:pPr marL="0" indent="0">
              <a:buFont typeface="Arial" panose="020B0604020202020204" pitchFamily="34" charset="0"/>
              <a:buNone/>
            </a:pPr>
            <a:endParaRPr lang="en-US" b="0" i="0">
              <a:solidFill>
                <a:srgbClr val="000000"/>
              </a:solidFill>
              <a:effectLst/>
              <a:latin typeface="Segoe UI" panose="020B0502040204020203" pitchFamily="34" charset="0"/>
            </a:endParaRPr>
          </a:p>
          <a:p>
            <a:pPr marL="285750" indent="-285750">
              <a:buFont typeface="Arial" panose="020B0604020202020204" pitchFamily="34" charset="0"/>
              <a:buChar char="•"/>
            </a:pPr>
            <a:r>
              <a:rPr lang="en-CA" sz="1800" b="0" i="0">
                <a:solidFill>
                  <a:srgbClr val="000000"/>
                </a:solidFill>
                <a:effectLst/>
                <a:latin typeface="Calibri" panose="020F0502020204030204" pitchFamily="34" charset="0"/>
              </a:rPr>
              <a:t>People Skills is an intelligent data layer in Microsoft 365 Copilot that infers skills derived from user activity mapped to a customizable built-in skill taxonomy, enhancing Copilot Chat, Microsoft 365, and Viva experiences with contextualized information about the people in your organization.</a:t>
            </a:r>
          </a:p>
          <a:p>
            <a:pPr marL="285750" indent="-285750">
              <a:buFont typeface="Arial" panose="020B0604020202020204" pitchFamily="34" charset="0"/>
              <a:buChar char="•"/>
            </a:pPr>
            <a:r>
              <a:rPr lang="en-CA" sz="1800" b="0" i="0">
                <a:solidFill>
                  <a:srgbClr val="000000"/>
                </a:solidFill>
                <a:effectLst/>
                <a:latin typeface="Calibri" panose="020F0502020204030204" pitchFamily="34" charset="0"/>
              </a:rPr>
              <a:t>With this advanced AI inferencing methodology, Microsoft 365 Copilot can equip leaders with critical workforce insights to prepare and accelerate their AI transformation while empowering employees with personalized skill profiles and development tools. </a:t>
            </a:r>
          </a:p>
          <a:p>
            <a:pPr marL="285750" indent="-285750">
              <a:buFont typeface="Arial" panose="020B0604020202020204" pitchFamily="34" charset="0"/>
              <a:buChar char="•"/>
            </a:pPr>
            <a:r>
              <a:rPr lang="en-CA" sz="1800" b="0" i="0">
                <a:solidFill>
                  <a:srgbClr val="000000"/>
                </a:solidFill>
                <a:effectLst/>
                <a:latin typeface="Calibri" panose="020F0502020204030204" pitchFamily="34" charset="0"/>
              </a:rPr>
              <a:t>Whether identifying critical skill gaps, finding colleagues with specific expertise, or fostering continuous learning, People Skills in Microsoft 365 Copilot helps organizations stay agile, informed, and ready to thrive.</a:t>
            </a:r>
          </a:p>
          <a:p>
            <a:pPr marL="285750" indent="-285750">
              <a:buFont typeface="Arial" panose="020B0604020202020204" pitchFamily="34" charset="0"/>
              <a:buChar char="•"/>
            </a:pPr>
            <a:endParaRPr lang="en-US" sz="1000" b="0" i="0">
              <a:solidFill>
                <a:srgbClr val="000000"/>
              </a:solidFill>
              <a:effectLst/>
              <a:latin typeface="Calibri" panose="020F0502020204030204" pitchFamily="34" charset="0"/>
            </a:endParaRPr>
          </a:p>
          <a:p>
            <a:pPr marL="0" indent="0">
              <a:buFontTx/>
              <a:buNone/>
            </a:pPr>
            <a:r>
              <a:rPr lang="en-US" sz="1000" b="1" i="0">
                <a:solidFill>
                  <a:srgbClr val="000000"/>
                </a:solidFill>
                <a:effectLst/>
                <a:latin typeface="Calibri" panose="020F0502020204030204" pitchFamily="34" charset="0"/>
              </a:rPr>
              <a:t>COMPETITIVE DIFFERENTIATION</a:t>
            </a:r>
          </a:p>
          <a:p>
            <a:pPr algn="l" rtl="0" fontAlgn="base">
              <a:lnSpc>
                <a:spcPts val="1200"/>
              </a:lnSpc>
              <a:spcBef>
                <a:spcPts val="600"/>
              </a:spcBef>
              <a:spcAft>
                <a:spcPts val="600"/>
              </a:spcAft>
              <a:buNone/>
            </a:pPr>
            <a:r>
              <a:rPr lang="en-US" sz="1200" b="0" i="0">
                <a:solidFill>
                  <a:srgbClr val="000000"/>
                </a:solidFill>
                <a:effectLst/>
                <a:latin typeface="Segoe UI" panose="020B0502040204020203" pitchFamily="34" charset="0"/>
              </a:rPr>
              <a:t>The inference model is differentiated in two key areas: </a:t>
            </a:r>
          </a:p>
          <a:p>
            <a:pPr marL="342900" indent="-342900" algn="l" rtl="0" fontAlgn="base">
              <a:lnSpc>
                <a:spcPts val="1200"/>
              </a:lnSpc>
              <a:spcBef>
                <a:spcPts val="600"/>
              </a:spcBef>
              <a:spcAft>
                <a:spcPts val="600"/>
              </a:spcAft>
              <a:buFont typeface="+mj-lt"/>
              <a:buAutoNum type="arabicPeriod"/>
            </a:pPr>
            <a:r>
              <a:rPr lang="en-US" sz="1200" b="0" i="0">
                <a:solidFill>
                  <a:srgbClr val="000000"/>
                </a:solidFill>
                <a:effectLst/>
                <a:latin typeface="Segoe UI" panose="020B0502040204020203" pitchFamily="34" charset="0"/>
              </a:rPr>
              <a:t>it does not require user action to derive skill inferences</a:t>
            </a:r>
          </a:p>
          <a:p>
            <a:pPr marL="342900" indent="-342900" algn="l" rtl="0" fontAlgn="base">
              <a:lnSpc>
                <a:spcPts val="1200"/>
              </a:lnSpc>
              <a:spcBef>
                <a:spcPts val="600"/>
              </a:spcBef>
              <a:spcAft>
                <a:spcPts val="600"/>
              </a:spcAft>
              <a:buFont typeface="+mj-lt"/>
              <a:buAutoNum type="arabicPeriod"/>
            </a:pPr>
            <a:r>
              <a:rPr lang="en-US" sz="1200" b="0" i="0">
                <a:solidFill>
                  <a:srgbClr val="000000"/>
                </a:solidFill>
                <a:effectLst/>
                <a:latin typeface="Segoe UI" panose="020B0502040204020203" pitchFamily="34" charset="0"/>
              </a:rPr>
              <a:t>inferences are highly accurate (~85%). </a:t>
            </a:r>
          </a:p>
          <a:p>
            <a:pPr marL="342900" indent="-342900" algn="l" rtl="0" fontAlgn="base">
              <a:lnSpc>
                <a:spcPts val="1200"/>
              </a:lnSpc>
              <a:spcBef>
                <a:spcPts val="600"/>
              </a:spcBef>
              <a:spcAft>
                <a:spcPts val="600"/>
              </a:spcAft>
              <a:buFont typeface="+mj-lt"/>
              <a:buAutoNum type="arabicPeriod"/>
            </a:pPr>
            <a:endParaRPr lang="en-US" sz="1200" b="0" i="0">
              <a:solidFill>
                <a:srgbClr val="000000"/>
              </a:solidFill>
              <a:effectLst/>
              <a:latin typeface="Segoe UI" panose="020B0502040204020203" pitchFamily="34" charset="0"/>
            </a:endParaRPr>
          </a:p>
          <a:p>
            <a:pPr marL="0" indent="0" algn="l" rtl="0" fontAlgn="base">
              <a:lnSpc>
                <a:spcPts val="1200"/>
              </a:lnSpc>
              <a:spcBef>
                <a:spcPts val="600"/>
              </a:spcBef>
              <a:spcAft>
                <a:spcPts val="600"/>
              </a:spcAft>
              <a:buFontTx/>
              <a:buNone/>
            </a:pPr>
            <a:r>
              <a:rPr lang="en-US" sz="1200" b="0" i="0">
                <a:solidFill>
                  <a:srgbClr val="000000"/>
                </a:solidFill>
                <a:effectLst/>
                <a:latin typeface="Segoe UI" panose="020B0502040204020203" pitchFamily="34" charset="0"/>
              </a:rPr>
              <a:t>With the People Skills data layer built into M365 Copilot, Copilot will now deeply understand people context in addition to business context for a better user experience. This people context component is highly differentiated for a </a:t>
            </a:r>
            <a:r>
              <a:rPr lang="en-US" sz="1200" b="0" i="0" err="1">
                <a:solidFill>
                  <a:srgbClr val="000000"/>
                </a:solidFill>
                <a:effectLst/>
                <a:latin typeface="Segoe UI" panose="020B0502040204020203" pitchFamily="34" charset="0"/>
              </a:rPr>
              <a:t>genai</a:t>
            </a:r>
            <a:r>
              <a:rPr lang="en-US" sz="1200" b="0" i="0">
                <a:solidFill>
                  <a:srgbClr val="000000"/>
                </a:solidFill>
                <a:effectLst/>
                <a:latin typeface="Segoe UI" panose="020B0502040204020203" pitchFamily="34" charset="0"/>
              </a:rPr>
              <a:t> solution. </a:t>
            </a:r>
            <a:r>
              <a:rPr lang="en-US" sz="1200" b="0" i="0">
                <a:solidFill>
                  <a:srgbClr val="000000"/>
                </a:solidFill>
                <a:effectLst/>
                <a:latin typeface="Calibri" panose="020F0502020204030204" pitchFamily="34" charset="0"/>
              </a:rPr>
              <a:t>Our strategic vision for Microsoft 365 Copilot Search is to capitalize on the power of generative AI/LLMs to provide employees and customers with accurate and personalized answers leveraging the Graph—thus enhancing their experiences and increasing productivity. We enable customers to find the right information at the right time in the context of their work. Microsoft 365 Copilot Search will deliver parity with our competitors in addition to bringing more personalized answers, leveraging the Graph that our competitors cannot deliver.</a:t>
            </a:r>
          </a:p>
          <a:p>
            <a:pPr marL="0" indent="0" algn="l" rtl="0" fontAlgn="base">
              <a:lnSpc>
                <a:spcPts val="1200"/>
              </a:lnSpc>
              <a:spcBef>
                <a:spcPts val="600"/>
              </a:spcBef>
              <a:spcAft>
                <a:spcPts val="600"/>
              </a:spcAft>
              <a:buFontTx/>
              <a:buNone/>
            </a:pPr>
            <a:endParaRPr lang="en-US" sz="1200" b="0" i="0">
              <a:solidFill>
                <a:srgbClr val="000000"/>
              </a:solidFill>
              <a:effectLst/>
              <a:latin typeface="Calibri" panose="020F0502020204030204" pitchFamily="34" charset="0"/>
            </a:endParaRPr>
          </a:p>
          <a:p>
            <a:pPr marL="0" indent="0" algn="l" rtl="0" fontAlgn="base">
              <a:lnSpc>
                <a:spcPts val="1200"/>
              </a:lnSpc>
              <a:spcBef>
                <a:spcPts val="600"/>
              </a:spcBef>
              <a:spcAft>
                <a:spcPts val="600"/>
              </a:spcAft>
              <a:buFontTx/>
              <a:buNone/>
            </a:pPr>
            <a:r>
              <a:rPr lang="en-US" sz="2800" b="0" i="0">
                <a:solidFill>
                  <a:srgbClr val="000000"/>
                </a:solidFill>
                <a:effectLst/>
                <a:latin typeface="Segoe UI" panose="020B0502040204020203" pitchFamily="34" charset="0"/>
              </a:rPr>
              <a:t>People Skills will not be available to EDU customers at GA.</a:t>
            </a:r>
          </a:p>
          <a:p>
            <a:pPr marL="0" indent="0" algn="l" rtl="0" fontAlgn="base">
              <a:lnSpc>
                <a:spcPts val="1200"/>
              </a:lnSpc>
              <a:spcBef>
                <a:spcPts val="600"/>
              </a:spcBef>
              <a:spcAft>
                <a:spcPts val="600"/>
              </a:spcAft>
              <a:buFontTx/>
              <a:buNone/>
            </a:pPr>
            <a:r>
              <a:rPr lang="en-US" sz="4000">
                <a:hlinkClick r:id="rId3" tooltip="https://microsoft.sharepoint.com/:i:/t/vivaeemarketing/eb8nemd9fivcu85jo22fw3ubyqwwuazxovk48oibijyb1g?e=fw7yo1&amp;xsdata=mdv8mdj8fdezmgvhmzblodzintq3odbjnjczmdhkzddkztm4mwi4fdcyzjk4ogjmodzmmtqxywy5mwfimmq3y2qwmtfkyjq3fdb8mhw2mzg4mduxmzgyndm4oty5ndd8vw5rbm93bnxwr1zoylhovfpxtjfjbwwwzvzobgnuwnbzmly4zxlkv0lqb2lnqzr3tgpbd01eqwlmq0prswpvavyybhvneklptenkqlrpstzjazkwyudweulpd2lwmvfpt2pfegzrpt18mxxmmk5vwvhsekx6rtvpbuzotvrfd1pesxpmv0kztkdfde5ey3pnatfpww1sbuxurxhareu0tldrnfkywtforjlpwkdjm05xstvoqzfstlrreexuuxhpr1f0t0rfeu1tmdfpvgd3t1rrd05httnzvfjbzfc1eextzgliqzv6y0dgalpytxziv1z6yzjgblpytxznvgmwtkrree56qxlnekl5tke9pxxmzgfjnmzizgy3mtu0mwrjyzy3mza4zgq3zguzodfiohxiytgwywvjnziyyzi0mduyymriote0zwfmngjhotcwmq%3d%3d&amp;sdata=me90smpeyi9ru3vgau5fdglttytvy0dmy3nmbwg3szrnqtbrcng4dhb5wt0%3d&amp;ovuser=72f988bf-86f1-41af-91ab-2d7cd011db47%2cvivnguyen%40microsoft.com"/>
              </a:rPr>
              <a:t>Skill Discovery agent.png</a:t>
            </a:r>
            <a:endParaRPr lang="en-US" sz="2800" b="0" i="0">
              <a:solidFill>
                <a:srgbClr val="000000"/>
              </a:solidFill>
              <a:effectLst/>
              <a:latin typeface="Segoe UI" panose="020B0502040204020203" pitchFamily="34" charset="0"/>
            </a:endParaRPr>
          </a:p>
          <a:p>
            <a:pPr marL="0" indent="0">
              <a:buFont typeface="Arial" panose="020B0604020202020204" pitchFamily="34" charset="0"/>
              <a:buNone/>
            </a:pP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ECCF9D99-B4B9-12F5-F6E8-56AC9615F9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141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A8A7B-63FB-26DA-F801-ACC088B78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7939A-D73F-5DBE-7A7F-F510821BE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542CB-64DE-0DA9-C0B3-55D8E0835BA1}"/>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7C638DF6-A780-44DB-BE74-DFE40F05AA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2F6F-D1AB-FD12-4FB4-63A48DC50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A42E7-2BF0-ABBC-8385-F34A268F1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EEC7C-863C-0F5A-F2FC-BA8952933958}"/>
              </a:ext>
            </a:extLst>
          </p:cNvPr>
          <p:cNvSpPr>
            <a:spLocks noGrp="1"/>
          </p:cNvSpPr>
          <p:nvPr>
            <p:ph type="body" idx="1"/>
          </p:nvPr>
        </p:nvSpPr>
        <p:spPr/>
        <p:txBody>
          <a:bodyPr/>
          <a:lstStyle/>
          <a:p>
            <a:pPr marL="0" marR="0">
              <a:lnSpc>
                <a:spcPct val="115000"/>
              </a:lnSpc>
              <a:spcBef>
                <a:spcPts val="0"/>
              </a:spcBef>
              <a:spcAft>
                <a:spcPts val="800"/>
              </a:spcAft>
            </a:pPr>
            <a:r>
              <a:rPr lang="en-US" sz="1800" b="0" i="0">
                <a:solidFill>
                  <a:srgbClr val="000000"/>
                </a:solidFill>
                <a:effectLst/>
                <a:latin typeface="Aptos" panose="020B0004020202020204" pitchFamily="34" charset="0"/>
              </a:rPr>
              <a:t>With the new </a:t>
            </a:r>
            <a:r>
              <a:rPr lang="en-US" sz="1800" b="1" i="0">
                <a:solidFill>
                  <a:srgbClr val="000000"/>
                </a:solidFill>
                <a:effectLst/>
                <a:latin typeface="Aptos" panose="020B0004020202020204" pitchFamily="34" charset="0"/>
              </a:rPr>
              <a:t>Interpreter</a:t>
            </a:r>
            <a:r>
              <a:rPr lang="en-US" sz="1800" b="0" i="0">
                <a:solidFill>
                  <a:srgbClr val="000000"/>
                </a:solidFill>
                <a:effectLst/>
                <a:latin typeface="Aptos" panose="020B0004020202020204" pitchFamily="34" charset="0"/>
              </a:rPr>
              <a:t> agent, each participant can enable real-time speech-to-speech interpretation in Teams meetings so they can speak and listen in the language of their choice, instantly overcoming language barriers.</a:t>
            </a:r>
          </a:p>
          <a:p>
            <a:pPr marL="0" marR="0">
              <a:lnSpc>
                <a:spcPct val="115000"/>
              </a:lnSpc>
              <a:spcBef>
                <a:spcPts val="0"/>
              </a:spcBef>
              <a:spcAft>
                <a:spcPts val="800"/>
              </a:spcAft>
            </a:pPr>
            <a:r>
              <a:rPr lang="en-US" sz="1800" b="0" i="0">
                <a:solidFill>
                  <a:srgbClr val="000000"/>
                </a:solidFill>
                <a:effectLst/>
                <a:latin typeface="Aptos" panose="020B0004020202020204" pitchFamily="34" charset="0"/>
              </a:rPr>
              <a:t> Meeting participants can also have the Interpreter simulate their personal voice for a more inclusive experience.</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F74A17-B8F8-2854-92AF-6EC94621D3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2856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5068-196C-465F-D1CF-B4BC94874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8CD3F-8A77-54A9-E11A-481F71EA4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EA50E-ABA1-E77F-DAD8-6B6523A11EFA}"/>
              </a:ext>
            </a:extLst>
          </p:cNvPr>
          <p:cNvSpPr>
            <a:spLocks noGrp="1"/>
          </p:cNvSpPr>
          <p:nvPr>
            <p:ph type="body" idx="1"/>
          </p:nvPr>
        </p:nvSpPr>
        <p:spPr/>
        <p:txBody>
          <a:bodyPr/>
          <a:lstStyle/>
          <a:p>
            <a:pPr marL="0" marR="0">
              <a:lnSpc>
                <a:spcPct val="115000"/>
              </a:lnSpc>
              <a:spcBef>
                <a:spcPts val="0"/>
              </a:spcBef>
              <a:spcAft>
                <a:spcPts val="800"/>
              </a:spcAft>
            </a:pPr>
            <a:r>
              <a:rPr lang="en-US" sz="1800" b="0" i="0">
                <a:solidFill>
                  <a:srgbClr val="000000"/>
                </a:solidFill>
                <a:effectLst/>
                <a:latin typeface="Aptos" panose="020B0004020202020204" pitchFamily="34" charset="0"/>
              </a:rPr>
              <a:t>The new </a:t>
            </a:r>
            <a:r>
              <a:rPr lang="en-US" sz="1800" b="1" i="0">
                <a:solidFill>
                  <a:srgbClr val="000000"/>
                </a:solidFill>
                <a:effectLst/>
                <a:latin typeface="Aptos" panose="020B0004020202020204" pitchFamily="34" charset="0"/>
              </a:rPr>
              <a:t>Project Manager </a:t>
            </a:r>
            <a:r>
              <a:rPr lang="en-US" sz="1800" b="0" i="0">
                <a:solidFill>
                  <a:srgbClr val="000000"/>
                </a:solidFill>
                <a:effectLst/>
                <a:latin typeface="Aptos" panose="020B0004020202020204" pitchFamily="34" charset="0"/>
              </a:rPr>
              <a:t>agent automates project management, handling everything from plan creation to executing tasks for you and the team.</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A9C5EAB-4C82-E44B-F384-5915BCA941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0111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59</a:t>
            </a:fld>
            <a:endParaRPr lang="en-US"/>
          </a:p>
        </p:txBody>
      </p:sp>
    </p:spTree>
    <p:extLst>
      <p:ext uri="{BB962C8B-B14F-4D97-AF65-F5344CB8AC3E}">
        <p14:creationId xmlns:p14="http://schemas.microsoft.com/office/powerpoint/2010/main" val="4050494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54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a:t>
            </a:fld>
            <a:endParaRPr lang="en-US"/>
          </a:p>
        </p:txBody>
      </p:sp>
    </p:spTree>
    <p:extLst>
      <p:ext uri="{BB962C8B-B14F-4D97-AF65-F5344CB8AC3E}">
        <p14:creationId xmlns:p14="http://schemas.microsoft.com/office/powerpoint/2010/main" val="2509099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37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05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508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759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5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D134-F16F-4C6E-8690-511C2296D89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47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7EE1B-0AD3-D435-2E92-DC6E7D4AA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4550-4952-897F-9C47-D4A143825C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3EA41C-F488-6FE3-BD86-F1B60BA8E8E0}"/>
              </a:ext>
            </a:extLst>
          </p:cNvPr>
          <p:cNvSpPr>
            <a:spLocks noGrp="1"/>
          </p:cNvSpPr>
          <p:nvPr>
            <p:ph type="body" idx="1"/>
          </p:nvPr>
        </p:nvSpPr>
        <p:spPr/>
        <p:txBody>
          <a:bodyPr/>
          <a:lstStyle/>
          <a:p>
            <a:pPr algn="l" rtl="0" fontAlgn="base">
              <a:lnSpc>
                <a:spcPts val="1275"/>
              </a:lnSpc>
              <a:buNone/>
            </a:pPr>
            <a:r>
              <a:rPr lang="en-US" sz="1200" b="0" i="0" dirty="0">
                <a:solidFill>
                  <a:srgbClr val="000000"/>
                </a:solidFill>
                <a:effectLst/>
                <a:latin typeface="Aptos" panose="020B0004020202020204" pitchFamily="34" charset="0"/>
              </a:rPr>
              <a:t>To help you get started, we’ve created “pre-built" agents in Microsoft 365 Copilot.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For example, you can use the </a:t>
            </a:r>
            <a:r>
              <a:rPr lang="en-US" sz="1200" b="1" i="0" dirty="0">
                <a:solidFill>
                  <a:srgbClr val="000000"/>
                </a:solidFill>
                <a:effectLst/>
                <a:latin typeface="Aptos" panose="020B0004020202020204" pitchFamily="34" charset="0"/>
              </a:rPr>
              <a:t>project manager</a:t>
            </a:r>
            <a:r>
              <a:rPr lang="en-US" sz="1200" b="0" i="0" dirty="0">
                <a:solidFill>
                  <a:srgbClr val="000000"/>
                </a:solidFill>
                <a:effectLst/>
                <a:latin typeface="Aptos" panose="020B0004020202020204" pitchFamily="34" charset="0"/>
              </a:rPr>
              <a:t> agent to help you track status and updates against a broader project plan. Or the </a:t>
            </a:r>
            <a:r>
              <a:rPr lang="en-US" sz="1200" b="1" i="0" dirty="0">
                <a:solidFill>
                  <a:srgbClr val="000000"/>
                </a:solidFill>
                <a:effectLst/>
                <a:latin typeface="Aptos" panose="020B0004020202020204" pitchFamily="34" charset="0"/>
              </a:rPr>
              <a:t>Facilitator </a:t>
            </a:r>
            <a:r>
              <a:rPr lang="en-US" sz="1200" b="0" i="0" dirty="0">
                <a:solidFill>
                  <a:srgbClr val="000000"/>
                </a:solidFill>
                <a:effectLst/>
                <a:latin typeface="Aptos" panose="020B0004020202020204" pitchFamily="34" charset="0"/>
              </a:rPr>
              <a:t>agent, which can help you run meetings in Teams more efficiently.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 </a:t>
            </a:r>
            <a:endParaRPr lang="en-US" sz="900" b="0" i="0" dirty="0">
              <a:solidFill>
                <a:srgbClr val="000000"/>
              </a:solidFill>
              <a:effectLst/>
              <a:latin typeface="Segoe UI" panose="020B0502040204020203" pitchFamily="34" charset="0"/>
            </a:endParaRPr>
          </a:p>
          <a:p>
            <a:pPr algn="l" rtl="0" fontAlgn="base">
              <a:lnSpc>
                <a:spcPts val="1275"/>
              </a:lnSpc>
            </a:pPr>
            <a:r>
              <a:rPr lang="en-US" sz="1200" b="0" i="0" dirty="0">
                <a:solidFill>
                  <a:srgbClr val="000000"/>
                </a:solidFill>
                <a:effectLst/>
                <a:latin typeface="Aptos" panose="020B0004020202020204" pitchFamily="34" charset="0"/>
              </a:rPr>
              <a:t>Let me show you a few examples. </a:t>
            </a:r>
            <a:endParaRPr lang="en-US" dirty="0"/>
          </a:p>
        </p:txBody>
      </p:sp>
      <p:sp>
        <p:nvSpPr>
          <p:cNvPr id="4" name="Slide Number Placeholder 3">
            <a:extLst>
              <a:ext uri="{FF2B5EF4-FFF2-40B4-BE49-F238E27FC236}">
                <a16:creationId xmlns:a16="http://schemas.microsoft.com/office/drawing/2014/main" id="{41449BB4-B57D-737A-AEE4-193E796C4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03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The Researcher Agent gives organizations the capability they’d expect from a highly paid strategist or researcher.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By bringing company data from the Graph and third parties to the latest deep reasoning models, and by giving this agent the ability to call other agents, companies can ask the Agent to do the work that underlies the most value-add operations, from product strategy to research to strategic planning.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End users use the prompt-based model to ask a question whose response builds off internal and/or external data, answer a few clarifying questions to help guide the Agent’s research, adjust the Agent’s proposed research plan, then in a matter of minutes will receive an in-depth report in a Copilot Page.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From there, they can use multi-turn prompting to edit or append that report, and can dynamically edit or share via the page.</a:t>
            </a:r>
          </a:p>
          <a:p>
            <a:pPr marL="0" indent="0">
              <a:buFontTx/>
              <a:buNone/>
            </a:pPr>
            <a:endParaRPr lang="en-US" sz="1800" b="0" i="0">
              <a:solidFill>
                <a:srgbClr val="000000"/>
              </a:solidFill>
              <a:effectLst/>
              <a:latin typeface="Calibri" panose="020F0502020204030204" pitchFamily="34" charset="0"/>
            </a:endParaRPr>
          </a:p>
          <a:p>
            <a:pPr marL="0" indent="0">
              <a:buFontTx/>
              <a:buNone/>
            </a:pPr>
            <a:r>
              <a:rPr lang="en-US" sz="1800" b="0" i="0">
                <a:solidFill>
                  <a:srgbClr val="000000"/>
                </a:solidFill>
                <a:effectLst/>
                <a:latin typeface="Calibri" panose="020F0502020204030204" pitchFamily="34" charset="0"/>
              </a:rPr>
              <a:t>COMPETITIVE 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a:solidFill>
                  <a:srgbClr val="091F2C"/>
                </a:solidFill>
                <a:effectLst/>
                <a:latin typeface="Segoe Sans Display" pitchFamily="2" charset="0"/>
                <a:cs typeface="Segoe Sans Display" pitchFamily="2" charset="0"/>
              </a:rPr>
              <a:t>The Researcher Agent builds off the models that’ve driven significant excitement in the market by adding the key to unlocking value in organizations—proprietary, organizational data. This data goes beyond a file or even a large database, as it includes the collaborative data that makes up an organization’s processes and the metadata + organizational data that defines the organization itself. By giving Researcher the ability to call other Agents, it serves as a centralized tool to accomplish even the most complex and nuanced business challenges. With this added data, the Researcher Agent is unique in its ability to reference the most relevant data while responding with contextually appropriate responses.</a:t>
            </a:r>
            <a:endParaRPr lang="en-US" sz="1800" b="0">
              <a:solidFill>
                <a:srgbClr val="091F2C"/>
              </a:solidFill>
              <a:latin typeface="Segoe Sans Display"/>
              <a:cs typeface="Segoe Sans Display"/>
            </a:endParaRP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Analyst is one of the first reasoning agents of its kind in M365 Copilot, placing sophisticated data analytics capabilities right at your fingertips.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Powered by our advanced reasoning model post-trained on OpenAI o3-mini, Analyst uses chain-of-thought reasoning to provide a high-quality answer to data analysis questions.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progresses through problems iteratively, taking as many steps as necessary to refine its reasoning in a process that mirrors human analytical thinking.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can even run Python to tackle your most complex data queries—and you can view the code it’s running in real time to check its work.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For example, you can use Analyst to turn raw data scattered across multiple spreadsheets into a demand forecast for a new product, a visualization of customer purchasing patterns, or a revenue projection.</a:t>
            </a:r>
            <a:endParaRPr lang="en-US" sz="1200" b="0" i="0">
              <a:solidFill>
                <a:srgbClr val="000000"/>
              </a:solidFill>
              <a:effectLst/>
              <a:latin typeface="Calibri" panose="020F0502020204030204" pitchFamily="34" charset="0"/>
            </a:endParaRPr>
          </a:p>
          <a:p>
            <a:pPr marL="0" indent="0">
              <a:buFontTx/>
              <a:buNone/>
            </a:pPr>
            <a:endParaRPr lang="en-US" sz="1200" b="0" i="0">
              <a:solidFill>
                <a:srgbClr val="000000"/>
              </a:solidFill>
              <a:effectLst/>
              <a:latin typeface="Calibri" panose="020F0502020204030204" pitchFamily="34" charset="0"/>
            </a:endParaRPr>
          </a:p>
          <a:p>
            <a:pPr marL="0" indent="0">
              <a:buFontTx/>
              <a:buNone/>
            </a:pPr>
            <a:r>
              <a:rPr lang="en-US" sz="1200" b="1" i="0">
                <a:solidFill>
                  <a:srgbClr val="000000"/>
                </a:solidFill>
                <a:effectLst/>
                <a:latin typeface="Calibri" panose="020F0502020204030204" pitchFamily="34" charset="0"/>
              </a:rPr>
              <a:t>COMPETITIVE DIFFERENTIATION</a:t>
            </a:r>
          </a:p>
          <a:p>
            <a:pPr algn="l" rtl="0" fontAlgn="base">
              <a:lnSpc>
                <a:spcPts val="1651"/>
              </a:lnSpc>
              <a:spcAft>
                <a:spcPts val="800"/>
              </a:spcAft>
              <a:buNone/>
            </a:pPr>
            <a:r>
              <a:rPr lang="en-US" sz="1800" b="0" i="0">
                <a:solidFill>
                  <a:srgbClr val="000000"/>
                </a:solidFill>
                <a:effectLst/>
                <a:latin typeface="Aptos" panose="020B0004020202020204" pitchFamily="34" charset="0"/>
              </a:rPr>
              <a:t>Traditional LLMs have historically jumped too quickly from problem to proposed solution while failing to adjust to new complexities or gracefully recover from mistakes. With the capability to generate and execute code at every step within its reasoning trajectory, this agent excels at incremental information gathering, constructing hypotheses, course correction, and automatic recovery from errors. </a:t>
            </a:r>
            <a:endParaRPr lang="en-US" b="0" i="0">
              <a:solidFill>
                <a:srgbClr val="000000"/>
              </a:solidFill>
              <a:effectLst/>
              <a:latin typeface="Segoe UI" panose="020B0502040204020203" pitchFamily="34" charset="0"/>
            </a:endParaRPr>
          </a:p>
          <a:p>
            <a:pPr algn="l" rtl="0" fontAlgn="base">
              <a:lnSpc>
                <a:spcPts val="1651"/>
              </a:lnSpc>
              <a:spcAft>
                <a:spcPts val="800"/>
              </a:spcAft>
              <a:buNone/>
            </a:pPr>
            <a:endParaRPr lang="en-US" sz="1800" b="0" i="0">
              <a:solidFill>
                <a:srgbClr val="000000"/>
              </a:solidFill>
              <a:effectLst/>
              <a:latin typeface="Aptos" panose="020B0004020202020204" pitchFamily="34" charset="0"/>
            </a:endParaRPr>
          </a:p>
          <a:p>
            <a:pPr algn="l" rtl="0" fontAlgn="base">
              <a:lnSpc>
                <a:spcPts val="1651"/>
              </a:lnSpc>
              <a:spcAft>
                <a:spcPts val="800"/>
              </a:spcAft>
              <a:buNone/>
            </a:pPr>
            <a:r>
              <a:rPr lang="en-US" sz="1800" b="0" i="0">
                <a:solidFill>
                  <a:srgbClr val="000000"/>
                </a:solidFill>
                <a:effectLst/>
                <a:latin typeface="Aptos" panose="020B0004020202020204" pitchFamily="34" charset="0"/>
              </a:rPr>
              <a:t>The best product comparisons are </a:t>
            </a:r>
            <a:r>
              <a:rPr lang="en-US" sz="1800" b="0" i="0" u="sng" strike="noStrike">
                <a:solidFill>
                  <a:srgbClr val="467886"/>
                </a:solidFill>
                <a:effectLst/>
                <a:latin typeface="Aptos" panose="020B0004020202020204" pitchFamily="34" charset="0"/>
                <a:hlinkClick r:id="rId3"/>
              </a:rPr>
              <a:t>ChatGPT Advanced Data Analysis</a:t>
            </a:r>
            <a:r>
              <a:rPr lang="en-US" sz="1800" b="0" i="0">
                <a:solidFill>
                  <a:srgbClr val="000000"/>
                </a:solidFill>
                <a:effectLst/>
                <a:latin typeface="Aptos" panose="020B0004020202020204" pitchFamily="34" charset="0"/>
              </a:rPr>
              <a:t>, and </a:t>
            </a:r>
            <a:r>
              <a:rPr lang="en-US" sz="1800" b="0" i="0" u="sng" strike="noStrike">
                <a:solidFill>
                  <a:srgbClr val="467886"/>
                </a:solidFill>
                <a:effectLst/>
                <a:latin typeface="Aptos" panose="020B0004020202020204" pitchFamily="34" charset="0"/>
                <a:hlinkClick r:id="rId4"/>
              </a:rPr>
              <a:t>Google Data Science Agent</a:t>
            </a:r>
            <a:r>
              <a:rPr lang="en-US" sz="1800" b="0" i="0">
                <a:solidFill>
                  <a:srgbClr val="000000"/>
                </a:solidFill>
                <a:effectLst/>
                <a:latin typeface="Aptos" panose="020B0004020202020204" pitchFamily="34" charset="0"/>
              </a:rPr>
              <a:t> (not apples to apples given it’s not integrated in Workspace).</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735941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1119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86276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60115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03538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049962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738382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88658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4453994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644390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578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848556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24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785282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2135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756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55494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07639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88570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userDrawn="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63495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9992072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269998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8719340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1657545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3" r:id="rId3"/>
    <p:sldLayoutId id="2147484114" r:id="rId4"/>
    <p:sldLayoutId id="2147484122" r:id="rId5"/>
    <p:sldLayoutId id="2147484123" r:id="rId6"/>
    <p:sldLayoutId id="2147484124" r:id="rId7"/>
    <p:sldLayoutId id="2147484125" r:id="rId8"/>
    <p:sldLayoutId id="2147484126" r:id="rId9"/>
    <p:sldLayoutId id="2147484146" r:id="rId10"/>
    <p:sldLayoutId id="2147484147"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hyperlink" Target="http://www.copilotstudio.microsoft.com/" TargetMode="External"/><Relationship Id="rId2" Type="http://schemas.openxmlformats.org/officeDocument/2006/relationships/hyperlink" Target="http://www.microsoft365.com/copilot"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learn.microsoft.com/en-us/microsoft-365-copilot/extensibility/agent-builder-templates" TargetMode="External"/><Relationship Id="rId4" Type="http://schemas.openxmlformats.org/officeDocument/2006/relationships/hyperlink" Target="https://adoption.microsoft.com/en-us/ai-agents/templates-and-exampl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add-knowledge-sources"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hyperlink" Target="mailto:https://learn.microsoft.com/en-us/microsoft-365-copilot/extensibility/copilot-studio-agent-builder-build%23configure-your-agent" TargetMode="External"/><Relationship Id="rId3" Type="http://schemas.openxmlformats.org/officeDocument/2006/relationships/slideLayout" Target="../slideLayouts/slideLayout5.xml"/><Relationship Id="rId7" Type="http://schemas.openxmlformats.org/officeDocument/2006/relationships/image" Target="../media/image52.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adoption.microsoft.com/en-us/ai-agents/templates-and-examples/" TargetMode="External"/><Relationship Id="rId5" Type="http://schemas.openxmlformats.org/officeDocument/2006/relationships/hyperlink" Target="https://learn.microsoft.com/en-us/microsoft-365-copilot/extensibility/agent-builder-template-customer-insight"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14.xml"/><Relationship Id="rId9" Type="http://schemas.openxmlformats.org/officeDocument/2006/relationships/hyperlink" Target="https://learn.microsoft.com/en-us/microsoft-365-copilot/extensibility/copilot-studio-agent-builder-build#websit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configure-your-agent" TargetMode="External"/><Relationship Id="rId3" Type="http://schemas.openxmlformats.org/officeDocument/2006/relationships/slideLayout" Target="../slideLayouts/slideLayout5.xml"/><Relationship Id="rId7" Type="http://schemas.openxmlformats.org/officeDocument/2006/relationships/image" Target="../media/image53.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2.mp4"/><Relationship Id="rId1" Type="http://schemas.microsoft.com/office/2007/relationships/media" Target="../media/media2.mp4"/><Relationship Id="rId6" Type="http://schemas.microsoft.com/office/2017/04/relationships/track" Target="../media/track2.vtt"/><Relationship Id="rId11" Type="http://schemas.openxmlformats.org/officeDocument/2006/relationships/hyperlink" Target="https://adoption.microsoft.com/en-us/ai-agents/templates-and-examples/" TargetMode="External"/><Relationship Id="rId5" Type="http://schemas.openxmlformats.org/officeDocument/2006/relationships/hyperlink" Target="https://learn.microsoft.com/en-us/microsoft-365-copilot/extensibility/agent-builder-template-interview-questions"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15.xml"/><Relationship Id="rId9" Type="http://schemas.openxmlformats.org/officeDocument/2006/relationships/hyperlink" Target="https://learn.microsoft.com/en-us/microsoft-365-copilot/extensibility/copilot-studio-agent-builder-build#copilot-connecto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https://www.youtube.com/embed/Y2KUi_wuKC0?list=PLi9EhCY4z99X3AL0wPDA7nnMcbBZWcn36"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55.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sharepoint-content" TargetMode="External"/><Relationship Id="rId3" Type="http://schemas.openxmlformats.org/officeDocument/2006/relationships/slideLayout" Target="../slideLayouts/slideLayout5.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microsoft.com/office/2017/04/relationships/track" Target="../media/track3.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teams-chat-messages" TargetMode="External"/><Relationship Id="rId4" Type="http://schemas.openxmlformats.org/officeDocument/2006/relationships/notesSlide" Target="../notesSlides/notesSlide20.xml"/><Relationship Id="rId9" Type="http://schemas.openxmlformats.org/officeDocument/2006/relationships/hyperlink" Target="https://learn.microsoft.com/en-us/microsoft-365-copilot/extensibility/copilot-studio-agent-builder-build#outlook-emai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embedded-file-content" TargetMode="External"/><Relationship Id="rId3" Type="http://schemas.openxmlformats.org/officeDocument/2006/relationships/slideLayout" Target="../slideLayouts/slideLayout5.xml"/><Relationship Id="rId7" Type="http://schemas.openxmlformats.org/officeDocument/2006/relationships/image" Target="../media/image57.png"/><Relationship Id="rId2" Type="http://schemas.openxmlformats.org/officeDocument/2006/relationships/video" Target="../media/media4.mp4"/><Relationship Id="rId1" Type="http://schemas.microsoft.com/office/2007/relationships/media" Target="../media/media4.mp4"/><Relationship Id="rId6" Type="http://schemas.microsoft.com/office/2017/04/relationships/track" Target="../media/track4.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add-capabilities" TargetMode="External"/><Relationship Id="rId4" Type="http://schemas.openxmlformats.org/officeDocument/2006/relationships/notesSlide" Target="../notesSlides/notesSlide21.xml"/><Relationship Id="rId9" Type="http://schemas.openxmlformats.org/officeDocument/2006/relationships/hyperlink" Target="https://learn.microsoft.com/en-us/microsoft-365-copilot/extensibility/copilot-studio-agent-builder-build#sharepoint-content"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configure-your-agent" TargetMode="External"/><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video" Target="../media/media5.mp4"/><Relationship Id="rId1" Type="http://schemas.microsoft.com/office/2007/relationships/media" Target="../media/media5.mp4"/><Relationship Id="rId6" Type="http://schemas.microsoft.com/office/2017/04/relationships/track" Target="../media/track5.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2.xml"/><Relationship Id="rId9" Type="http://schemas.openxmlformats.org/officeDocument/2006/relationships/hyperlink" Target="https://learn.microsoft.com/en-us/microsoft-365-copilot/extensibility/copilot-studio-agent-builder-build#sharepoint-conten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sharepoint-content" TargetMode="External"/><Relationship Id="rId3" Type="http://schemas.openxmlformats.org/officeDocument/2006/relationships/slideLayout" Target="../slideLayouts/slideLayout5.xml"/><Relationship Id="rId7" Type="http://schemas.openxmlformats.org/officeDocument/2006/relationships/image" Target="../media/image59.png"/><Relationship Id="rId2" Type="http://schemas.openxmlformats.org/officeDocument/2006/relationships/video" Target="../media/media6.mp4"/><Relationship Id="rId1" Type="http://schemas.microsoft.com/office/2007/relationships/media" Target="../media/media6.mp4"/><Relationship Id="rId6" Type="http://schemas.microsoft.com/office/2017/04/relationships/track" Target="../media/track6.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add-capabilities" TargetMode="External"/><Relationship Id="rId4" Type="http://schemas.openxmlformats.org/officeDocument/2006/relationships/notesSlide" Target="../notesSlides/notesSlide23.xml"/><Relationship Id="rId9" Type="http://schemas.openxmlformats.org/officeDocument/2006/relationships/hyperlink" Target="https://learn.microsoft.com/en-us/microsoft-365-copilot/extensibility/copilot-studio-agent-builder-build#copilot-connector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sharepoint-content" TargetMode="External"/><Relationship Id="rId3" Type="http://schemas.openxmlformats.org/officeDocument/2006/relationships/slideLayout" Target="../slideLayouts/slideLayout5.xml"/><Relationship Id="rId7" Type="http://schemas.openxmlformats.org/officeDocument/2006/relationships/image" Target="../media/image60.png"/><Relationship Id="rId2" Type="http://schemas.openxmlformats.org/officeDocument/2006/relationships/video" Target="../media/media7.mp4"/><Relationship Id="rId1" Type="http://schemas.microsoft.com/office/2007/relationships/media" Target="../media/media7.mp4"/><Relationship Id="rId6" Type="http://schemas.microsoft.com/office/2017/04/relationships/track" Target="../media/track7.vtt"/><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prerequisites#agent-capabilities-for-microsoft-365-users" TargetMode="External"/><Relationship Id="rId4" Type="http://schemas.openxmlformats.org/officeDocument/2006/relationships/notesSlide" Target="../notesSlides/notesSlide24.xml"/><Relationship Id="rId9" Type="http://schemas.openxmlformats.org/officeDocument/2006/relationships/hyperlink" Target="https://learn.microsoft.com/en-us/microsoft-365-copilot/extensibility/copilot-studio-agent-builder-build#copilot-connecto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ideo" Target="https://www.youtube.com/embed/_aJAOTOvWxI?list=PLi9EhCY4z99X3AL0wPDA7nnMcbBZWcn36"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66.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adoption.microsoft.com/en-us/scenario-library/"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adoption.microsoft.com/en-us/scenario-library/"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wiEXRtJU-3o?feature=oembed"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2.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62.png"/><Relationship Id="rId2" Type="http://schemas.openxmlformats.org/officeDocument/2006/relationships/notesSlide" Target="../notesSlides/notesSlide49.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sv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aka.ms/copilotstudiodocs" TargetMode="External"/><Relationship Id="rId13" Type="http://schemas.openxmlformats.org/officeDocument/2006/relationships/hyperlink" Target="https://aka.ms/scenariolibrary" TargetMode="External"/><Relationship Id="rId18" Type="http://schemas.openxmlformats.org/officeDocument/2006/relationships/hyperlink" Target="https://aka.ms/AdoptM365agents" TargetMode="External"/><Relationship Id="rId3" Type="http://schemas.openxmlformats.org/officeDocument/2006/relationships/image" Target="../media/image103.jpeg"/><Relationship Id="rId7" Type="http://schemas.openxmlformats.org/officeDocument/2006/relationships/hyperlink" Target="https://aka.ms/copilotstudiodemo" TargetMode="External"/><Relationship Id="rId12" Type="http://schemas.openxmlformats.org/officeDocument/2006/relationships/hyperlink" Target="https://aka.ms/adoptcopilotstudio" TargetMode="External"/><Relationship Id="rId17" Type="http://schemas.openxmlformats.org/officeDocument/2006/relationships/hyperlink" Target="https://support.microsoft.com/en-us/office/interpreter-in-microsoft-teams-meetings-c7efe2bb-535d-42ab-a5c4-d2d91619b46d" TargetMode="External"/><Relationship Id="rId2" Type="http://schemas.openxmlformats.org/officeDocument/2006/relationships/notesSlide" Target="../notesSlides/notesSlide51.xml"/><Relationship Id="rId16" Type="http://schemas.openxmlformats.org/officeDocument/2006/relationships/hyperlink" Target="https://support.microsoft.com/office/access-project-manager-86bf60a1-239d-4c37-b7b6-9a4111e1cc02" TargetMode="External"/><Relationship Id="rId1" Type="http://schemas.openxmlformats.org/officeDocument/2006/relationships/slideLayout" Target="../slideLayouts/slideLayout5.xml"/><Relationship Id="rId6" Type="http://schemas.openxmlformats.org/officeDocument/2006/relationships/hyperlink" Target="https://aka.ms/copilotstudio-blog" TargetMode="External"/><Relationship Id="rId11" Type="http://schemas.openxmlformats.org/officeDocument/2006/relationships/hyperlink" Target="https://aka.ms/copilotstudioimplement" TargetMode="External"/><Relationship Id="rId5" Type="http://schemas.openxmlformats.org/officeDocument/2006/relationships/hyperlink" Target="https://aka.ms/copilotstudio" TargetMode="External"/><Relationship Id="rId15" Type="http://schemas.openxmlformats.org/officeDocument/2006/relationships/hyperlink" Target="https://support.microsoft.com/en-us/office/automate-notetaking-in-microsoft-teams-meetings-37657f91-39b5-40eb-9421-45141e3ce9f6?preview=true" TargetMode="External"/><Relationship Id="rId10" Type="http://schemas.openxmlformats.org/officeDocument/2006/relationships/hyperlink" Target="https://aka.ms/copilotstudiocommunity" TargetMode="External"/><Relationship Id="rId4" Type="http://schemas.openxmlformats.org/officeDocument/2006/relationships/image" Target="../media/image76.png"/><Relationship Id="rId9" Type="http://schemas.openxmlformats.org/officeDocument/2006/relationships/hyperlink" Target="https://aka.ms/copilotstudiolearn" TargetMode="External"/><Relationship Id="rId14" Type="http://schemas.openxmlformats.org/officeDocument/2006/relationships/hyperlink" Target="https://aka.ms/AgentsinM365Update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mailto:https://www.microsoft.com/microsoft-search/connectors/" TargetMode="External"/><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learn.microsoft.com/en-us/microsoftsearch/servicenow-knowledge-connector"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hyperlink" Target="https://learn.microsoft.com/en-us/microsoftsearch/servicenow-catalog-connector"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mailto:https://learn.microsoft.com/en-us/microsoftsearch/servicenow-tickets-connector"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mailto:https://learn.microsoft.com/en-us/microsoftsearch/salesforce-connector"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mailto:https://learn.microsoft.com/en-us/microsoftsearch/confluence-cloud-connector"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mailto:https://learn.microsoft.com/en-us/microsoftsearch/jira-connector"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mailto:https://learn.microsoft.com/en-us/microsoftsearch/enterprise-web-connector"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hyperlink" Target="https://adoption.microsoft.com/en-us/copilot/frontier-program/" TargetMode="External"/><Relationship Id="rId13" Type="http://schemas.openxmlformats.org/officeDocument/2006/relationships/hyperlink" Target="https://techcommunity.microsoft.com/blog/spblog/introducing-knowledge-agent-in-sharepoint/4454154" TargetMode="External"/><Relationship Id="rId18" Type="http://schemas.openxmlformats.org/officeDocument/2006/relationships/image" Target="../media/image34.png"/><Relationship Id="rId3" Type="http://schemas.openxmlformats.org/officeDocument/2006/relationships/hyperlink" Target="https://techcommunity.microsoft.com/blog/microsoft365insiderblog/introducing-channel-agent-in-teams/4455451" TargetMode="External"/><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hyperlink" Target="https://techcommunity.microsoft.com/blog/plannerblog/unleashing-the-power-of-agents-in-microsoft-planner/4304794" TargetMode="External"/><Relationship Id="rId17" Type="http://schemas.openxmlformats.org/officeDocument/2006/relationships/hyperlink" Target="https://techcommunity.microsoft.com/blog/viva_engage_blog/introducing-agents-in-viva-engage-communities-your-ai-powered-community-expert/4454146" TargetMode="External"/><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hyperlink" Target="https://techcommunity.microsoft.com/blog/microsoft365copilotblog/analyst-agent-in-microsoft-365-copilot/4397191" TargetMode="External"/><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hyperlink" Target="https://techcommunity.microsoft.com/blog/microsoft365copilotblog/researcher-agent-in-microsoft-365-copilot/4397186" TargetMode="External"/><Relationship Id="rId10" Type="http://schemas.openxmlformats.org/officeDocument/2006/relationships/image" Target="../media/image30.png"/><Relationship Id="rId19" Type="http://schemas.openxmlformats.org/officeDocument/2006/relationships/hyperlink" Target="https://techcommunity.microsoft.com/blog/microsoft365copilotblog/introducing-new-agents-in-microsoft-365/4296918" TargetMode="External"/><Relationship Id="rId4" Type="http://schemas.openxmlformats.org/officeDocument/2006/relationships/image" Target="../media/image27.png"/><Relationship Id="rId9" Type="http://schemas.openxmlformats.org/officeDocument/2006/relationships/hyperlink" Target="https://techcommunity.microsoft.com/blog/microsoftformsblog/shipped-surveys-agent-now-live-for-customers-in-microsoft-365-copilot-frontier-p/4444421" TargetMode="External"/><Relationship Id="rId14" Type="http://schemas.openxmlformats.org/officeDocument/2006/relationships/image" Target="../media/image32.pn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p:txBody>
          <a:bodyPr/>
          <a:lstStyle/>
          <a:p>
            <a:r>
              <a:rPr lang="en-US">
                <a:ea typeface="+mj-ea"/>
                <a:cs typeface="+mj-cs"/>
              </a:rPr>
              <a:t>Agent overview guide</a:t>
            </a:r>
          </a:p>
        </p:txBody>
      </p:sp>
      <p:sp>
        <p:nvSpPr>
          <p:cNvPr id="5" name="Text Placeholder 4">
            <a:extLst>
              <a:ext uri="{FF2B5EF4-FFF2-40B4-BE49-F238E27FC236}">
                <a16:creationId xmlns:a16="http://schemas.microsoft.com/office/drawing/2014/main" id="{B5BC4E6E-DD38-ACDD-7EF4-A6DE1EAD6969}"/>
              </a:ext>
            </a:extLst>
          </p:cNvPr>
          <p:cNvSpPr>
            <a:spLocks noGrp="1"/>
          </p:cNvSpPr>
          <p:nvPr>
            <p:ph type="body" sz="quarter" idx="12"/>
          </p:nvPr>
        </p:nvSpPr>
        <p:spPr>
          <a:xfrm>
            <a:off x="584200" y="3716178"/>
            <a:ext cx="4080397" cy="492443"/>
          </a:xfrm>
        </p:spPr>
        <p:txBody>
          <a:bodyPr vert="horz" wrap="square" lIns="0" tIns="0" rIns="0" bIns="0" rtlCol="0" anchor="t">
            <a:spAutoFit/>
          </a:bodyPr>
          <a:lstStyle/>
          <a:p>
            <a:r>
              <a:rPr lang="en-US">
                <a:cs typeface="+mn-cs"/>
              </a:rPr>
              <a:t>Learn how to quickly unlock the value of Copilot through agents</a:t>
            </a:r>
          </a:p>
        </p:txBody>
      </p:sp>
      <p:sp>
        <p:nvSpPr>
          <p:cNvPr id="8" name="Text Placeholder 10">
            <a:extLst>
              <a:ext uri="{FF2B5EF4-FFF2-40B4-BE49-F238E27FC236}">
                <a16:creationId xmlns:a16="http://schemas.microsoft.com/office/drawing/2014/main" id="{F6A9582C-8DBA-9D4C-F300-C065998B58C4}"/>
              </a:ext>
            </a:extLst>
          </p:cNvPr>
          <p:cNvSpPr txBox="1">
            <a:spLocks/>
          </p:cNvSpPr>
          <p:nvPr/>
        </p:nvSpPr>
        <p:spPr>
          <a:xfrm>
            <a:off x="584200" y="6369050"/>
            <a:ext cx="164465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cs typeface="+mn-cs"/>
              </a:rPr>
              <a:t>January 2026</a:t>
            </a:r>
          </a:p>
        </p:txBody>
      </p:sp>
    </p:spTree>
    <p:extLst>
      <p:ext uri="{BB962C8B-B14F-4D97-AF65-F5344CB8AC3E}">
        <p14:creationId xmlns:p14="http://schemas.microsoft.com/office/powerpoint/2010/main" val="2340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8E12-3A3A-57BD-C9B2-FDD8D3BC64CE}"/>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848127FD-42AB-253A-5511-7E4B5C6BBF02}"/>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AC838D76-3409-F1CF-2CAE-46E52A6998B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115A2EC4-79BB-D607-7E71-9BFE94E71F4F}"/>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CCE8F-AA5B-7998-58E3-2865C9098420}"/>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5">
            <a:extLst>
              <a:ext uri="{FF2B5EF4-FFF2-40B4-BE49-F238E27FC236}">
                <a16:creationId xmlns:a16="http://schemas.microsoft.com/office/drawing/2014/main" id="{74485D45-4F70-3451-4266-0585E9B88B6F}"/>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F096C825-BC9F-1129-5E4D-A6C010CD4DFD}"/>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C8E900D4-CFF9-C760-A830-1E66128B9724}"/>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BFC618EA-F83B-AC5F-514E-D4632AC35A07}"/>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itle 9">
            <a:extLst>
              <a:ext uri="{FF2B5EF4-FFF2-40B4-BE49-F238E27FC236}">
                <a16:creationId xmlns:a16="http://schemas.microsoft.com/office/drawing/2014/main" id="{5E80EAEA-9BE5-DAD9-C2BF-EEA63CF0F31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lgn="ctr"/>
            <a:r>
              <a:rPr lang="en-US" noProof="0">
                <a:ea typeface="+mj-ea"/>
                <a:cs typeface="+mj-cs"/>
              </a:rPr>
              <a:t>Agent Store</a:t>
            </a:r>
          </a:p>
        </p:txBody>
      </p:sp>
      <p:pic>
        <p:nvPicPr>
          <p:cNvPr id="2" name="Picture 1" descr="Screenshot of the M365 Agent Store webpage showing agent categories like &quot;Your agents,&quot; &quot;Built by Microsoft,&quot; and &quot;Trending with your peers,&quot; with navigation sidebar">
            <a:extLst>
              <a:ext uri="{FF2B5EF4-FFF2-40B4-BE49-F238E27FC236}">
                <a16:creationId xmlns:a16="http://schemas.microsoft.com/office/drawing/2014/main" id="{1BDC87F9-8EFC-943C-66E4-F6F9699738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399" y="1718949"/>
            <a:ext cx="3057652"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8" name="TextBox 7">
            <a:extLst>
              <a:ext uri="{FF2B5EF4-FFF2-40B4-BE49-F238E27FC236}">
                <a16:creationId xmlns:a16="http://schemas.microsoft.com/office/drawing/2014/main" id="{DD66F956-3028-1B20-3529-F880C43B22F9}"/>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spcBef>
                <a:spcPct val="0"/>
              </a:spcBef>
              <a:spcAft>
                <a:spcPct val="0"/>
              </a:spcAft>
              <a:buClrTx/>
              <a:buSzTx/>
              <a:buFontTx/>
              <a:buNone/>
              <a:tabLst/>
              <a:defRPr/>
            </a:pPr>
            <a:r>
              <a:rPr kumimoji="0" lang="en-US" sz="2000" i="0" u="none" strike="noStrike" kern="1200" cap="none" spc="0" normalizeH="0" baseline="0" noProof="0">
                <a:ln w="3175">
                  <a:noFill/>
                </a:ln>
                <a:solidFill>
                  <a:srgbClr val="0078D4"/>
                </a:solidFill>
                <a:effectLst/>
                <a:uLnTx/>
                <a:uFillTx/>
                <a:latin typeface="+mj-lt"/>
                <a:ea typeface="+mj-ea"/>
                <a:cs typeface="+mj-cs"/>
              </a:rPr>
              <a:t>Discover agents</a:t>
            </a:r>
          </a:p>
        </p:txBody>
      </p:sp>
      <p:sp>
        <p:nvSpPr>
          <p:cNvPr id="27" name="Content Placeholder 26">
            <a:extLst>
              <a:ext uri="{FF2B5EF4-FFF2-40B4-BE49-F238E27FC236}">
                <a16:creationId xmlns:a16="http://schemas.microsoft.com/office/drawing/2014/main" id="{9173AC87-D560-0A6D-4145-3E5454F4092C}"/>
              </a:ext>
            </a:extLst>
          </p:cNvPr>
          <p:cNvSpPr txBox="1">
            <a:spLocks/>
          </p:cNvSpPr>
          <p:nvPr/>
        </p:nvSpPr>
        <p:spPr>
          <a:xfrm>
            <a:off x="868680"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Personalized experience on an integrated platform to discover agents from Microsoft, partners, and your own organization.</a:t>
            </a:r>
          </a:p>
        </p:txBody>
      </p:sp>
      <p:pic>
        <p:nvPicPr>
          <p:cNvPr id="31" name="Picture 30" descr="A screenshot of an Agent Store page showing productivity apps under sections like &quot;Trending with your peers,&quot; &quot;Built by your org,&quot; &quot;Featured,&quot; and &quot;Catalog,&quot; including Trello, Smartsheet, Asana, Jira, and a prompt to create custom agents.">
            <a:extLst>
              <a:ext uri="{FF2B5EF4-FFF2-40B4-BE49-F238E27FC236}">
                <a16:creationId xmlns:a16="http://schemas.microsoft.com/office/drawing/2014/main" id="{0112F895-8774-753E-E6B5-FE9BBA33F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9393" y="1541138"/>
            <a:ext cx="1513213" cy="2142383"/>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9" name="TextBox 8">
            <a:extLst>
              <a:ext uri="{FF2B5EF4-FFF2-40B4-BE49-F238E27FC236}">
                <a16:creationId xmlns:a16="http://schemas.microsoft.com/office/drawing/2014/main" id="{3853242C-5745-A813-529E-43C6BDF8DEE7}"/>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865FC4"/>
                </a:solidFill>
                <a:effectLst/>
                <a:uLnTx/>
                <a:uFillTx/>
                <a:latin typeface="+mj-lt"/>
                <a:ea typeface="+mj-ea"/>
                <a:cs typeface="+mj-cs"/>
              </a:rPr>
              <a:t>Deploy quickly</a:t>
            </a:r>
          </a:p>
        </p:txBody>
      </p:sp>
      <p:sp>
        <p:nvSpPr>
          <p:cNvPr id="28" name="Content Placeholder 26">
            <a:extLst>
              <a:ext uri="{FF2B5EF4-FFF2-40B4-BE49-F238E27FC236}">
                <a16:creationId xmlns:a16="http://schemas.microsoft.com/office/drawing/2014/main" id="{C9581FA3-5F83-7AAF-7355-92FE1C7EED10}"/>
              </a:ext>
            </a:extLst>
          </p:cNvPr>
          <p:cNvSpPr txBox="1">
            <a:spLocks/>
          </p:cNvSpPr>
          <p:nvPr/>
        </p:nvSpPr>
        <p:spPr>
          <a:xfrm>
            <a:off x="4486656"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Accelerate results with ready-to-deploy agents that help boost efficiency and enable smarter decisions. </a:t>
            </a:r>
          </a:p>
        </p:txBody>
      </p:sp>
      <p:pic>
        <p:nvPicPr>
          <p:cNvPr id="30" name="Picture 29" descr="Microsoft 365 Agents page showing a pop-up for the Confluence Cloud app by Atlassian, with an overview, features like PageBot integration, and an &quot;Add&quot; button">
            <a:extLst>
              <a:ext uri="{FF2B5EF4-FFF2-40B4-BE49-F238E27FC236}">
                <a16:creationId xmlns:a16="http://schemas.microsoft.com/office/drawing/2014/main" id="{719222CC-2F7D-1397-4721-A4C1152A9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650" y="1718949"/>
            <a:ext cx="3138211"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10" name="TextBox 9">
            <a:extLst>
              <a:ext uri="{FF2B5EF4-FFF2-40B4-BE49-F238E27FC236}">
                <a16:creationId xmlns:a16="http://schemas.microsoft.com/office/drawing/2014/main" id="{BBA88B5E-AE83-665C-4AD1-D6881C87AD5F}"/>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B447C8"/>
                </a:solidFill>
                <a:effectLst/>
                <a:uLnTx/>
                <a:uFillTx/>
                <a:latin typeface="+mj-lt"/>
                <a:ea typeface="+mj-ea"/>
                <a:cs typeface="+mj-cs"/>
              </a:rPr>
              <a:t>Admin control </a:t>
            </a:r>
          </a:p>
        </p:txBody>
      </p:sp>
      <p:sp>
        <p:nvSpPr>
          <p:cNvPr id="29" name="Content Placeholder 26">
            <a:extLst>
              <a:ext uri="{FF2B5EF4-FFF2-40B4-BE49-F238E27FC236}">
                <a16:creationId xmlns:a16="http://schemas.microsoft.com/office/drawing/2014/main" id="{13F877E8-A461-2C49-ABBA-F337E9DB480A}"/>
              </a:ext>
            </a:extLst>
          </p:cNvPr>
          <p:cNvSpPr txBox="1">
            <a:spLocks/>
          </p:cNvSpPr>
          <p:nvPr/>
        </p:nvSpPr>
        <p:spPr>
          <a:xfrm>
            <a:off x="8101584" y="4736592"/>
            <a:ext cx="3218688" cy="73866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Agents are validated for security, compliance, and performance, and IT retains full control and oversight. </a:t>
            </a:r>
          </a:p>
        </p:txBody>
      </p:sp>
    </p:spTree>
    <p:extLst>
      <p:ext uri="{BB962C8B-B14F-4D97-AF65-F5344CB8AC3E}">
        <p14:creationId xmlns:p14="http://schemas.microsoft.com/office/powerpoint/2010/main" val="208995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B49877B-408A-CEF3-DAFD-BE90152DAF56}"/>
              </a:ext>
              <a:ext uri="{C183D7F6-B498-43B3-948B-1728B52AA6E4}">
                <adec:decorative xmlns:adec="http://schemas.microsoft.com/office/drawing/2017/decorative" val="1"/>
              </a:ext>
            </a:extLst>
          </p:cNvPr>
          <p:cNvSpPr>
            <a:spLocks/>
          </p:cNvSpPr>
          <p:nvPr/>
        </p:nvSpPr>
        <p:spPr bwMode="auto">
          <a:xfrm>
            <a:off x="571500" y="1126518"/>
            <a:ext cx="11048999" cy="5339220"/>
          </a:xfrm>
          <a:prstGeom prst="roundRect">
            <a:avLst>
              <a:gd name="adj" fmla="val 1814"/>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61F6E005-7704-9EE9-F2C9-D55FCC6DC1F4}"/>
              </a:ext>
            </a:extLst>
          </p:cNvPr>
          <p:cNvSpPr>
            <a:spLocks noGrp="1"/>
          </p:cNvSpPr>
          <p:nvPr>
            <p:ph type="title"/>
          </p:nvPr>
        </p:nvSpPr>
        <p:spPr>
          <a:xfrm>
            <a:off x="588263" y="457200"/>
            <a:ext cx="11018520" cy="553998"/>
          </a:xfrm>
        </p:spPr>
        <p:txBody>
          <a:bodyPr>
            <a:noAutofit/>
          </a:bodyPr>
          <a:lstStyle/>
          <a:p>
            <a:r>
              <a:rPr lang="en-US" dirty="0"/>
              <a:t>Agent creation options</a:t>
            </a:r>
          </a:p>
        </p:txBody>
      </p:sp>
      <p:sp>
        <p:nvSpPr>
          <p:cNvPr id="7" name="Rectangle: Top Corners Rounded 6">
            <a:extLst>
              <a:ext uri="{FF2B5EF4-FFF2-40B4-BE49-F238E27FC236}">
                <a16:creationId xmlns:a16="http://schemas.microsoft.com/office/drawing/2014/main" id="{D027F7F6-844E-787D-13DF-F2B97D22B303}"/>
              </a:ext>
              <a:ext uri="{C183D7F6-B498-43B3-948B-1728B52AA6E4}">
                <adec:decorative xmlns:adec="http://schemas.microsoft.com/office/drawing/2017/decorative" val="1"/>
              </a:ext>
            </a:extLst>
          </p:cNvPr>
          <p:cNvSpPr/>
          <p:nvPr/>
        </p:nvSpPr>
        <p:spPr bwMode="auto">
          <a:xfrm>
            <a:off x="571500" y="1126518"/>
            <a:ext cx="11048999" cy="330013"/>
          </a:xfrm>
          <a:prstGeom prst="round2SameRect">
            <a:avLst>
              <a:gd name="adj1" fmla="val 26403"/>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rgbClr val="FFFFFF"/>
              </a:solidFill>
              <a:latin typeface="+mj-lt"/>
            </a:endParaRPr>
          </a:p>
        </p:txBody>
      </p:sp>
      <p:graphicFrame>
        <p:nvGraphicFramePr>
          <p:cNvPr id="11" name="Table 10">
            <a:extLst>
              <a:ext uri="{FF2B5EF4-FFF2-40B4-BE49-F238E27FC236}">
                <a16:creationId xmlns:a16="http://schemas.microsoft.com/office/drawing/2014/main" id="{1CC3E45A-75F3-7D8E-35C7-E1ED35D7A9D3}"/>
              </a:ext>
            </a:extLst>
          </p:cNvPr>
          <p:cNvGraphicFramePr>
            <a:graphicFrameLocks noGrp="1"/>
          </p:cNvGraphicFramePr>
          <p:nvPr>
            <p:extLst>
              <p:ext uri="{D42A27DB-BD31-4B8C-83A1-F6EECF244321}">
                <p14:modId xmlns:p14="http://schemas.microsoft.com/office/powerpoint/2010/main" val="2808753924"/>
              </p:ext>
            </p:extLst>
          </p:nvPr>
        </p:nvGraphicFramePr>
        <p:xfrm>
          <a:off x="571500" y="1126518"/>
          <a:ext cx="11048999" cy="5339221"/>
        </p:xfrm>
        <a:graphic>
          <a:graphicData uri="http://schemas.openxmlformats.org/drawingml/2006/table">
            <a:tbl>
              <a:tblPr firstRow="1"/>
              <a:tblGrid>
                <a:gridCol w="1373178">
                  <a:extLst>
                    <a:ext uri="{9D8B030D-6E8A-4147-A177-3AD203B41FA5}">
                      <a16:colId xmlns:a16="http://schemas.microsoft.com/office/drawing/2014/main" val="1091674567"/>
                    </a:ext>
                  </a:extLst>
                </a:gridCol>
                <a:gridCol w="4811354">
                  <a:extLst>
                    <a:ext uri="{9D8B030D-6E8A-4147-A177-3AD203B41FA5}">
                      <a16:colId xmlns:a16="http://schemas.microsoft.com/office/drawing/2014/main" val="149866775"/>
                    </a:ext>
                  </a:extLst>
                </a:gridCol>
                <a:gridCol w="4864467">
                  <a:extLst>
                    <a:ext uri="{9D8B030D-6E8A-4147-A177-3AD203B41FA5}">
                      <a16:colId xmlns:a16="http://schemas.microsoft.com/office/drawing/2014/main" val="3117925617"/>
                    </a:ext>
                  </a:extLst>
                </a:gridCol>
              </a:tblGrid>
              <a:tr h="0">
                <a:tc>
                  <a:txBody>
                    <a:bodyPr/>
                    <a:lstStyle/>
                    <a:p>
                      <a:pPr algn="l" fontAlgn="t">
                        <a:spcAft>
                          <a:spcPts val="200"/>
                        </a:spcAft>
                        <a:buNone/>
                      </a:pPr>
                      <a:r>
                        <a:rPr lang="en-US" sz="1200">
                          <a:solidFill>
                            <a:schemeClr val="bg1"/>
                          </a:solidFill>
                          <a:effectLst/>
                          <a:latin typeface="+mj-lt"/>
                          <a:ea typeface="+mn-ea"/>
                          <a:cs typeface="+mn-cs"/>
                        </a:rPr>
                        <a:t>Feature</a:t>
                      </a:r>
                    </a:p>
                  </a:txBody>
                  <a:tcPr marT="73152" marB="73152" anchor="ctr">
                    <a:lnL w="4496"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4496" cap="flat" cmpd="sng" algn="ctr">
                      <a:no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200" dirty="0">
                          <a:solidFill>
                            <a:schemeClr val="bg1"/>
                          </a:solidFill>
                          <a:effectLst/>
                          <a:latin typeface="+mj-lt"/>
                          <a:ea typeface="+mn-ea"/>
                          <a:cs typeface="+mn-cs"/>
                        </a:rPr>
                        <a:t>Agent Builder</a:t>
                      </a:r>
                    </a:p>
                  </a:txBody>
                  <a:tcPr marT="73152" marB="7315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4496" cap="flat" cmpd="sng" algn="ctr">
                      <a:no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200" dirty="0">
                          <a:solidFill>
                            <a:schemeClr val="bg1"/>
                          </a:solidFill>
                          <a:effectLst/>
                          <a:latin typeface="+mj-lt"/>
                          <a:ea typeface="+mn-ea"/>
                          <a:cs typeface="+mn-cs"/>
                        </a:rPr>
                        <a:t>Copilot Studio</a:t>
                      </a:r>
                    </a:p>
                  </a:txBody>
                  <a:tcPr marT="73152" marB="73152" anchor="ctr">
                    <a:lnL w="6350" cap="flat" cmpd="sng" algn="ctr">
                      <a:solidFill>
                        <a:schemeClr val="bg1"/>
                      </a:solidFill>
                      <a:prstDash val="solid"/>
                      <a:round/>
                      <a:headEnd type="none" w="med" len="med"/>
                      <a:tailEnd type="none" w="med" len="med"/>
                    </a:lnL>
                    <a:lnR w="4496" cap="flat" cmpd="sng" algn="ctr">
                      <a:noFill/>
                      <a:prstDash val="solid"/>
                      <a:round/>
                      <a:headEnd type="none" w="med" len="med"/>
                      <a:tailEnd type="none" w="med" len="med"/>
                    </a:lnR>
                    <a:lnT w="4496" cap="flat" cmpd="sng" algn="ctr">
                      <a:no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47161"/>
                  </a:ext>
                </a:extLst>
              </a:tr>
              <a:tr h="171115">
                <a:tc>
                  <a:txBody>
                    <a:bodyPr/>
                    <a:lstStyle/>
                    <a:p>
                      <a:pPr algn="l" fontAlgn="t">
                        <a:spcAft>
                          <a:spcPts val="200"/>
                        </a:spcAft>
                        <a:buNone/>
                      </a:pPr>
                      <a:r>
                        <a:rPr lang="en-US" sz="1100">
                          <a:solidFill>
                            <a:schemeClr val="accent1"/>
                          </a:solidFill>
                          <a:effectLst/>
                          <a:latin typeface="+mj-lt"/>
                          <a:ea typeface="+mn-ea"/>
                          <a:cs typeface="+mn-cs"/>
                        </a:rPr>
                        <a:t>Access point</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4496"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u="none" strike="noStrike">
                          <a:solidFill>
                            <a:schemeClr val="tx2"/>
                          </a:solidFill>
                          <a:effectLst/>
                          <a:latin typeface="+mn-lt"/>
                          <a:ea typeface="+mn-ea"/>
                          <a:cs typeface="+mn-cs"/>
                          <a:hlinkClick r:id="rId2"/>
                        </a:rPr>
                        <a:t>www.microsoft365.com/copilot</a:t>
                      </a:r>
                      <a:endParaRPr lang="en-US" sz="1100">
                        <a:solidFill>
                          <a:schemeClr val="tx2"/>
                        </a:solidFill>
                        <a:effectLst/>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4496"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u="none" strike="noStrike">
                          <a:solidFill>
                            <a:schemeClr val="tx2"/>
                          </a:solidFill>
                          <a:effectLst/>
                          <a:latin typeface="+mn-lt"/>
                          <a:ea typeface="+mn-ea"/>
                          <a:cs typeface="+mn-cs"/>
                          <a:hlinkClick r:id="rId3"/>
                        </a:rPr>
                        <a:t>www.copilotstudio.microsoft.com</a:t>
                      </a:r>
                      <a:endParaRPr lang="en-US" sz="1100">
                        <a:solidFill>
                          <a:schemeClr val="tx2"/>
                        </a:solidFill>
                        <a:effectLst/>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4496"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03189"/>
                  </a:ext>
                </a:extLst>
              </a:tr>
              <a:tr h="171115">
                <a:tc>
                  <a:txBody>
                    <a:bodyPr/>
                    <a:lstStyle/>
                    <a:p>
                      <a:pPr algn="l" fontAlgn="t">
                        <a:spcAft>
                          <a:spcPts val="200"/>
                        </a:spcAft>
                        <a:buNone/>
                      </a:pPr>
                      <a:r>
                        <a:rPr lang="en-US" sz="1100">
                          <a:solidFill>
                            <a:schemeClr val="accent1"/>
                          </a:solidFill>
                          <a:effectLst/>
                          <a:latin typeface="+mj-lt"/>
                          <a:ea typeface="+mn-ea"/>
                          <a:cs typeface="+mn-cs"/>
                        </a:rPr>
                        <a:t>User type</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Information workers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Makers and developers</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4925486"/>
                  </a:ext>
                </a:extLst>
              </a:tr>
              <a:tr h="171115">
                <a:tc>
                  <a:txBody>
                    <a:bodyPr/>
                    <a:lstStyle/>
                    <a:p>
                      <a:pPr algn="l" fontAlgn="t">
                        <a:spcAft>
                          <a:spcPts val="200"/>
                        </a:spcAft>
                        <a:buNone/>
                      </a:pPr>
                      <a:r>
                        <a:rPr lang="en-US" sz="1100">
                          <a:solidFill>
                            <a:schemeClr val="accent1"/>
                          </a:solidFill>
                          <a:effectLst/>
                          <a:latin typeface="+mj-lt"/>
                          <a:ea typeface="+mn-ea"/>
                          <a:cs typeface="+mn-cs"/>
                        </a:rPr>
                        <a:t>Agent target audience</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Individuals or small teams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Department, organization, or external customers</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745783"/>
                  </a:ext>
                </a:extLst>
              </a:tr>
              <a:tr h="365047">
                <a:tc>
                  <a:txBody>
                    <a:bodyPr/>
                    <a:lstStyle/>
                    <a:p>
                      <a:pPr algn="l" fontAlgn="t">
                        <a:spcAft>
                          <a:spcPts val="200"/>
                        </a:spcAft>
                        <a:buNone/>
                      </a:pPr>
                      <a:r>
                        <a:rPr lang="en-US" sz="1100">
                          <a:solidFill>
                            <a:schemeClr val="accent1"/>
                          </a:solidFill>
                          <a:effectLst/>
                          <a:latin typeface="+mj-lt"/>
                          <a:ea typeface="+mn-ea"/>
                          <a:cs typeface="+mn-cs"/>
                        </a:rPr>
                        <a:t>Agent type</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Lightweight Q&amp;A agents with organizational knowledge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Agents with complex scenarios like multi-step workflows or business system integration, and that require enterprise governance and robust controls</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6715131"/>
                  </a:ext>
                </a:extLst>
              </a:tr>
              <a:tr h="1825235">
                <a:tc>
                  <a:txBody>
                    <a:bodyPr/>
                    <a:lstStyle/>
                    <a:p>
                      <a:pPr algn="l" fontAlgn="t">
                        <a:spcAft>
                          <a:spcPts val="200"/>
                        </a:spcAft>
                        <a:buNone/>
                      </a:pPr>
                      <a:r>
                        <a:rPr lang="en-US" sz="1100">
                          <a:solidFill>
                            <a:schemeClr val="accent1"/>
                          </a:solidFill>
                          <a:effectLst/>
                          <a:latin typeface="+mj-lt"/>
                          <a:ea typeface="+mn-ea"/>
                          <a:cs typeface="+mn-cs"/>
                        </a:rPr>
                        <a:t>Key capabilities</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Natural language authoring</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Content-focused Q&amp;A scenarios based on organization context from Microsoft Graph</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Respects user permissions to Microsoft 365 data</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Uses the Microsoft 365 Copilot orchestrator, foundation models, and services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Broad and external publishing</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Supports multistep logic, approvals, and branching workflows</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Supports advanced AI models and integration with Azure AI services</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Provides access to prebuilt and custom connectors to connect with data sources beyond Microsoft 365</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Autonomous capabilities</a:t>
                      </a:r>
                    </a:p>
                    <a:p>
                      <a:pPr marL="171450" indent="-171450" algn="l" fontAlgn="t">
                        <a:spcAft>
                          <a:spcPts val="400"/>
                        </a:spcAft>
                        <a:buFont typeface="Segoe Sans Display" pitchFamily="2" charset="0"/>
                        <a:buChar char="•"/>
                      </a:pPr>
                      <a:r>
                        <a:rPr lang="en-US" sz="1100">
                          <a:solidFill>
                            <a:schemeClr val="tx2"/>
                          </a:solidFill>
                          <a:effectLst/>
                          <a:latin typeface="+mn-lt"/>
                          <a:ea typeface="+mn-ea"/>
                          <a:cs typeface="+mn-cs"/>
                        </a:rPr>
                        <a:t>Lifecycle management tools including versioning; development, test, and production environments; role-based access controls; and telemetry and analytics</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777145"/>
                  </a:ext>
                </a:extLst>
              </a:tr>
              <a:tr h="1357517">
                <a:tc>
                  <a:txBody>
                    <a:bodyPr/>
                    <a:lstStyle/>
                    <a:p>
                      <a:pPr algn="l" fontAlgn="t">
                        <a:spcAft>
                          <a:spcPts val="200"/>
                        </a:spcAft>
                        <a:buNone/>
                      </a:pPr>
                      <a:r>
                        <a:rPr lang="en-US" sz="1100">
                          <a:solidFill>
                            <a:schemeClr val="accent1"/>
                          </a:solidFill>
                          <a:effectLst/>
                          <a:latin typeface="+mj-lt"/>
                          <a:ea typeface="+mn-ea"/>
                          <a:cs typeface="+mn-cs"/>
                        </a:rPr>
                        <a:t>Use cases</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spcBef>
                          <a:spcPts val="0"/>
                        </a:spcBef>
                        <a:spcAft>
                          <a:spcPts val="200"/>
                        </a:spcAft>
                        <a:buFont typeface="Arial" panose="020B0604020202020204" pitchFamily="34" charset="0"/>
                        <a:buNone/>
                      </a:pPr>
                      <a:r>
                        <a:rPr lang="en-US" sz="1100">
                          <a:solidFill>
                            <a:schemeClr val="tx2"/>
                          </a:solidFill>
                          <a:effectLst/>
                          <a:latin typeface="+mn-lt"/>
                          <a:ea typeface="+mn-ea"/>
                          <a:cs typeface="+mn-cs"/>
                        </a:rPr>
                        <a:t>Use the lite experience to build:</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Project FAQ bots that answers common questions based on project documentation.</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Product documentation assistants that help employees find information from internal product manuals or wikis.</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Onboarding agents that help new team members get answers from internal knowledge bases.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spcBef>
                          <a:spcPts val="0"/>
                        </a:spcBef>
                        <a:spcAft>
                          <a:spcPts val="200"/>
                        </a:spcAft>
                        <a:buFont typeface="Arial" panose="020B0604020202020204" pitchFamily="34" charset="0"/>
                        <a:buNone/>
                      </a:pPr>
                      <a:r>
                        <a:rPr lang="en-US" sz="1100">
                          <a:solidFill>
                            <a:schemeClr val="tx2"/>
                          </a:solidFill>
                          <a:effectLst/>
                          <a:latin typeface="+mn-lt"/>
                          <a:ea typeface="+mn-ea"/>
                          <a:cs typeface="+mn-cs"/>
                        </a:rPr>
                        <a:t>Use the full experience to build:</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Customer support agents that create support tickets and escalates issues to a human</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IT help desk triage agents that handle employee IT requests and routes them to the right support team</a:t>
                      </a:r>
                    </a:p>
                    <a:p>
                      <a:pPr marL="242887" indent="-171450" algn="l" defTabSz="932742" rtl="0" eaLnBrk="1" fontAlgn="t" latinLnBrk="0" hangingPunct="1">
                        <a:spcBef>
                          <a:spcPts val="0"/>
                        </a:spcBef>
                        <a:spcAft>
                          <a:spcPts val="400"/>
                        </a:spcAft>
                        <a:buFont typeface="Segoe Sans Display" pitchFamily="2" charset="0"/>
                        <a:buChar char="•"/>
                        <a:tabLst/>
                      </a:pPr>
                      <a:r>
                        <a:rPr lang="en-US" sz="1000" kern="1200">
                          <a:solidFill>
                            <a:schemeClr val="tx2"/>
                          </a:solidFill>
                          <a:effectLst/>
                          <a:latin typeface="+mn-lt"/>
                          <a:ea typeface="+mn-ea"/>
                          <a:cs typeface="+mn-cs"/>
                        </a:rPr>
                        <a:t>Sales assistants for CRM that retrieve sales data, makes notes, or kicks off an approval workflow</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5360171"/>
                  </a:ext>
                </a:extLst>
              </a:tr>
              <a:tr h="330823">
                <a:tc>
                  <a:txBody>
                    <a:bodyPr/>
                    <a:lstStyle/>
                    <a:p>
                      <a:pPr algn="l" fontAlgn="t">
                        <a:spcAft>
                          <a:spcPts val="200"/>
                        </a:spcAft>
                        <a:buNone/>
                      </a:pPr>
                      <a:r>
                        <a:rPr lang="en-US" sz="1100">
                          <a:solidFill>
                            <a:schemeClr val="accent1"/>
                          </a:solidFill>
                          <a:effectLst/>
                          <a:latin typeface="+mj-lt"/>
                          <a:ea typeface="+mn-ea"/>
                          <a:cs typeface="+mn-cs"/>
                        </a:rPr>
                        <a:t>Management and governance</a:t>
                      </a:r>
                    </a:p>
                  </a:txBody>
                  <a:tcPr>
                    <a:lnL w="4496"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a:solidFill>
                            <a:schemeClr val="tx2"/>
                          </a:solidFill>
                          <a:effectLst/>
                          <a:latin typeface="+mn-lt"/>
                          <a:ea typeface="+mn-ea"/>
                          <a:cs typeface="+mn-cs"/>
                        </a:rPr>
                        <a:t>Managed primarily through the Microsoft 365 admin center</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200"/>
                        </a:spcAft>
                        <a:buNone/>
                      </a:pPr>
                      <a:r>
                        <a:rPr lang="en-US" sz="1100" dirty="0">
                          <a:solidFill>
                            <a:schemeClr val="tx2"/>
                          </a:solidFill>
                          <a:effectLst/>
                          <a:latin typeface="+mn-lt"/>
                          <a:ea typeface="+mn-ea"/>
                          <a:cs typeface="+mn-cs"/>
                        </a:rPr>
                        <a:t>Managed through the Power Platform admin center with finer-grained controls for enterprise scenarios</a:t>
                      </a:r>
                    </a:p>
                  </a:txBody>
                  <a:tcPr>
                    <a:lnL w="6350" cap="flat" cmpd="sng" algn="ctr">
                      <a:solidFill>
                        <a:schemeClr val="bg1">
                          <a:lumMod val="85000"/>
                        </a:schemeClr>
                      </a:solidFill>
                      <a:prstDash val="solid"/>
                      <a:round/>
                      <a:headEnd type="none" w="med" len="med"/>
                      <a:tailEnd type="none" w="med" len="med"/>
                    </a:lnL>
                    <a:lnR w="4496"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4496"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583024"/>
                  </a:ext>
                </a:extLst>
              </a:tr>
            </a:tbl>
          </a:graphicData>
        </a:graphic>
      </p:graphicFrame>
    </p:spTree>
    <p:extLst>
      <p:ext uri="{BB962C8B-B14F-4D97-AF65-F5344CB8AC3E}">
        <p14:creationId xmlns:p14="http://schemas.microsoft.com/office/powerpoint/2010/main" val="38861336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37A78-BE06-F54E-8618-9E94FCA98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4BFF2-D45C-562B-6F2D-4BC997B8E4A6}"/>
              </a:ext>
            </a:extLst>
          </p:cNvPr>
          <p:cNvSpPr>
            <a:spLocks noGrp="1"/>
          </p:cNvSpPr>
          <p:nvPr>
            <p:ph type="title"/>
          </p:nvPr>
        </p:nvSpPr>
        <p:spPr>
          <a:xfrm>
            <a:off x="585216" y="2038612"/>
            <a:ext cx="4178808" cy="1495794"/>
          </a:xfrm>
        </p:spPr>
        <p:txBody>
          <a:bodyPr/>
          <a:lstStyle/>
          <a:p>
            <a:r>
              <a:rPr lang="en-US" dirty="0">
                <a:ea typeface="+mj-ea"/>
                <a:cs typeface="+mj-cs"/>
              </a:rPr>
              <a:t>Start with a template in Agent Builder</a:t>
            </a:r>
          </a:p>
        </p:txBody>
      </p:sp>
    </p:spTree>
    <p:extLst>
      <p:ext uri="{BB962C8B-B14F-4D97-AF65-F5344CB8AC3E}">
        <p14:creationId xmlns:p14="http://schemas.microsoft.com/office/powerpoint/2010/main" val="260185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D0029-FA43-08D6-D375-B0E9B3EA4EFB}"/>
            </a:ext>
          </a:extLst>
        </p:cNvPr>
        <p:cNvGrpSpPr/>
        <p:nvPr/>
      </p:nvGrpSpPr>
      <p:grpSpPr>
        <a:xfrm>
          <a:off x="0" y="0"/>
          <a:ext cx="0" cy="0"/>
          <a:chOff x="0" y="0"/>
          <a:chExt cx="0" cy="0"/>
        </a:xfrm>
      </p:grpSpPr>
      <p:sp>
        <p:nvSpPr>
          <p:cNvPr id="12" name="Rectangle: Rounded Corners 34">
            <a:extLst>
              <a:ext uri="{FF2B5EF4-FFF2-40B4-BE49-F238E27FC236}">
                <a16:creationId xmlns:a16="http://schemas.microsoft.com/office/drawing/2014/main" id="{B6DF3BB0-C3E7-6D32-5BD0-00A3D42747EA}"/>
              </a:ext>
              <a:ext uri="{C183D7F6-B498-43B3-948B-1728B52AA6E4}">
                <adec:decorative xmlns:adec="http://schemas.microsoft.com/office/drawing/2017/decorative" val="1"/>
              </a:ext>
            </a:extLst>
          </p:cNvPr>
          <p:cNvSpPr>
            <a:spLocks/>
          </p:cNvSpPr>
          <p:nvPr/>
        </p:nvSpPr>
        <p:spPr bwMode="auto">
          <a:xfrm>
            <a:off x="571500" y="1464473"/>
            <a:ext cx="11043920" cy="4684691"/>
          </a:xfrm>
          <a:prstGeom prst="roundRect">
            <a:avLst>
              <a:gd name="adj" fmla="val 5270"/>
            </a:avLst>
          </a:prstGeom>
          <a:no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2" name="Title 1">
            <a:extLst>
              <a:ext uri="{FF2B5EF4-FFF2-40B4-BE49-F238E27FC236}">
                <a16:creationId xmlns:a16="http://schemas.microsoft.com/office/drawing/2014/main" id="{053EF395-4B41-6DF8-084B-7F2EDF17DF77}"/>
              </a:ext>
            </a:extLst>
          </p:cNvPr>
          <p:cNvSpPr>
            <a:spLocks noGrp="1"/>
          </p:cNvSpPr>
          <p:nvPr>
            <p:ph type="title"/>
          </p:nvPr>
        </p:nvSpPr>
        <p:spPr>
          <a:xfrm>
            <a:off x="588963" y="457200"/>
            <a:ext cx="11017250" cy="492443"/>
          </a:xfrm>
        </p:spPr>
        <p:txBody>
          <a:bodyPr/>
          <a:lstStyle/>
          <a:p>
            <a:pPr algn="ctr"/>
            <a:r>
              <a:rPr lang="en-US" sz="3200" dirty="0"/>
              <a:t>Examples of templates in Agent Builder</a:t>
            </a:r>
          </a:p>
        </p:txBody>
      </p:sp>
      <p:sp>
        <p:nvSpPr>
          <p:cNvPr id="14" name="TextBox 13">
            <a:extLst>
              <a:ext uri="{FF2B5EF4-FFF2-40B4-BE49-F238E27FC236}">
                <a16:creationId xmlns:a16="http://schemas.microsoft.com/office/drawing/2014/main" id="{F85E7B43-58B4-60A0-9F71-6DCACC7FED96}"/>
              </a:ext>
            </a:extLst>
          </p:cNvPr>
          <p:cNvSpPr txBox="1"/>
          <p:nvPr/>
        </p:nvSpPr>
        <p:spPr>
          <a:xfrm>
            <a:off x="571500" y="983396"/>
            <a:ext cx="11043920" cy="492443"/>
          </a:xfrm>
          <a:prstGeom prst="rect">
            <a:avLst/>
          </a:prstGeom>
          <a:noFill/>
        </p:spPr>
        <p:txBody>
          <a:bodyPr wrap="square" lIns="0" tIns="0" rIns="0" bIns="0" rtlCol="0">
            <a:spAutoFit/>
          </a:bodyPr>
          <a:lstStyle/>
          <a:p>
            <a:pPr algn="ctr">
              <a:defRPr/>
            </a:pPr>
            <a:r>
              <a:rPr lang="en-US" sz="1600" dirty="0">
                <a:solidFill>
                  <a:schemeClr val="tx2"/>
                </a:solidFill>
              </a:rPr>
              <a:t>Get started quickly when creating an agent in Copilot Chat by using pre-made templates in Agent Builder and customizing them to fit your needs.</a:t>
            </a:r>
          </a:p>
        </p:txBody>
      </p:sp>
      <p:grpSp>
        <p:nvGrpSpPr>
          <p:cNvPr id="81" name="Group 80" descr="Image of Agent Builder templates">
            <a:extLst>
              <a:ext uri="{FF2B5EF4-FFF2-40B4-BE49-F238E27FC236}">
                <a16:creationId xmlns:a16="http://schemas.microsoft.com/office/drawing/2014/main" id="{DB9A4F41-0FF0-45B9-45C5-E9FD4D272123}"/>
              </a:ext>
            </a:extLst>
          </p:cNvPr>
          <p:cNvGrpSpPr/>
          <p:nvPr/>
        </p:nvGrpSpPr>
        <p:grpSpPr>
          <a:xfrm>
            <a:off x="705926" y="1509592"/>
            <a:ext cx="10755977" cy="4178827"/>
            <a:chOff x="705926" y="1509592"/>
            <a:chExt cx="10755977" cy="4178827"/>
          </a:xfrm>
        </p:grpSpPr>
        <p:pic>
          <p:nvPicPr>
            <p:cNvPr id="71" name="Picture 70">
              <a:extLst>
                <a:ext uri="{FF2B5EF4-FFF2-40B4-BE49-F238E27FC236}">
                  <a16:creationId xmlns:a16="http://schemas.microsoft.com/office/drawing/2014/main" id="{1E7ACF83-1FEE-1012-0AC4-7D3618A45C2F}"/>
                </a:ext>
              </a:extLst>
            </p:cNvPr>
            <p:cNvPicPr>
              <a:picLocks noChangeAspect="1"/>
            </p:cNvPicPr>
            <p:nvPr/>
          </p:nvPicPr>
          <p:blipFill>
            <a:blip r:embed="rId3"/>
            <a:srcRect b="39067"/>
            <a:stretch>
              <a:fillRect/>
            </a:stretch>
          </p:blipFill>
          <p:spPr>
            <a:xfrm>
              <a:off x="705926" y="1509592"/>
              <a:ext cx="6420255" cy="4178827"/>
            </a:xfrm>
            <a:prstGeom prst="rect">
              <a:avLst/>
            </a:prstGeom>
          </p:spPr>
        </p:pic>
        <p:pic>
          <p:nvPicPr>
            <p:cNvPr id="72" name="Picture 71">
              <a:extLst>
                <a:ext uri="{FF2B5EF4-FFF2-40B4-BE49-F238E27FC236}">
                  <a16:creationId xmlns:a16="http://schemas.microsoft.com/office/drawing/2014/main" id="{FA42DDC0-1512-A166-5FC2-A520A6AD85A4}"/>
                </a:ext>
              </a:extLst>
            </p:cNvPr>
            <p:cNvPicPr>
              <a:picLocks noChangeAspect="1"/>
            </p:cNvPicPr>
            <p:nvPr/>
          </p:nvPicPr>
          <p:blipFill>
            <a:blip r:embed="rId3"/>
            <a:srcRect t="60441" r="32303" b="25437"/>
            <a:stretch>
              <a:fillRect/>
            </a:stretch>
          </p:blipFill>
          <p:spPr>
            <a:xfrm>
              <a:off x="7115549" y="1543873"/>
              <a:ext cx="4346354" cy="968490"/>
            </a:xfrm>
            <a:prstGeom prst="rect">
              <a:avLst/>
            </a:prstGeom>
          </p:spPr>
        </p:pic>
        <p:pic>
          <p:nvPicPr>
            <p:cNvPr id="73" name="Picture 72">
              <a:extLst>
                <a:ext uri="{FF2B5EF4-FFF2-40B4-BE49-F238E27FC236}">
                  <a16:creationId xmlns:a16="http://schemas.microsoft.com/office/drawing/2014/main" id="{E1F6BCEC-542E-6466-F078-557E01DAB047}"/>
                </a:ext>
              </a:extLst>
            </p:cNvPr>
            <p:cNvPicPr>
              <a:picLocks noChangeAspect="1"/>
            </p:cNvPicPr>
            <p:nvPr/>
          </p:nvPicPr>
          <p:blipFill>
            <a:blip r:embed="rId3"/>
            <a:srcRect t="87535" r="66095"/>
            <a:stretch>
              <a:fillRect/>
            </a:stretch>
          </p:blipFill>
          <p:spPr>
            <a:xfrm>
              <a:off x="9239572" y="3715212"/>
              <a:ext cx="2176772" cy="854842"/>
            </a:xfrm>
            <a:prstGeom prst="rect">
              <a:avLst/>
            </a:prstGeom>
          </p:spPr>
        </p:pic>
        <p:pic>
          <p:nvPicPr>
            <p:cNvPr id="76" name="Picture 75">
              <a:extLst>
                <a:ext uri="{FF2B5EF4-FFF2-40B4-BE49-F238E27FC236}">
                  <a16:creationId xmlns:a16="http://schemas.microsoft.com/office/drawing/2014/main" id="{9FC8175F-3DEC-2DC3-B810-DFD2CA539DFB}"/>
                </a:ext>
              </a:extLst>
            </p:cNvPr>
            <p:cNvPicPr>
              <a:picLocks noChangeAspect="1"/>
            </p:cNvPicPr>
            <p:nvPr/>
          </p:nvPicPr>
          <p:blipFill>
            <a:blip r:embed="rId3"/>
            <a:srcRect t="73900" r="32846" b="14052"/>
            <a:stretch>
              <a:fillRect/>
            </a:stretch>
          </p:blipFill>
          <p:spPr>
            <a:xfrm>
              <a:off x="7104915" y="2625428"/>
              <a:ext cx="4311429" cy="826262"/>
            </a:xfrm>
            <a:prstGeom prst="rect">
              <a:avLst/>
            </a:prstGeom>
          </p:spPr>
        </p:pic>
        <p:pic>
          <p:nvPicPr>
            <p:cNvPr id="78" name="Picture 77">
              <a:extLst>
                <a:ext uri="{FF2B5EF4-FFF2-40B4-BE49-F238E27FC236}">
                  <a16:creationId xmlns:a16="http://schemas.microsoft.com/office/drawing/2014/main" id="{13C75681-C654-B40C-9186-633A7DC29745}"/>
                </a:ext>
              </a:extLst>
            </p:cNvPr>
            <p:cNvPicPr>
              <a:picLocks noChangeAspect="1"/>
            </p:cNvPicPr>
            <p:nvPr/>
          </p:nvPicPr>
          <p:blipFill>
            <a:blip r:embed="rId3"/>
            <a:srcRect l="66708" t="60441" b="26116"/>
            <a:stretch>
              <a:fillRect/>
            </a:stretch>
          </p:blipFill>
          <p:spPr>
            <a:xfrm>
              <a:off x="7151288" y="3679392"/>
              <a:ext cx="2137438" cy="921887"/>
            </a:xfrm>
            <a:prstGeom prst="rect">
              <a:avLst/>
            </a:prstGeom>
          </p:spPr>
        </p:pic>
        <p:pic>
          <p:nvPicPr>
            <p:cNvPr id="80" name="Picture 79">
              <a:extLst>
                <a:ext uri="{FF2B5EF4-FFF2-40B4-BE49-F238E27FC236}">
                  <a16:creationId xmlns:a16="http://schemas.microsoft.com/office/drawing/2014/main" id="{C0DDF17F-C159-65B5-5845-F4B5D2EBACC5}"/>
                </a:ext>
              </a:extLst>
            </p:cNvPr>
            <p:cNvPicPr>
              <a:picLocks noChangeAspect="1"/>
            </p:cNvPicPr>
            <p:nvPr/>
          </p:nvPicPr>
          <p:blipFill>
            <a:blip r:embed="rId3"/>
            <a:srcRect l="66708" t="73618" b="12673"/>
            <a:stretch>
              <a:fillRect/>
            </a:stretch>
          </p:blipFill>
          <p:spPr>
            <a:xfrm>
              <a:off x="7151288" y="4741861"/>
              <a:ext cx="2137438" cy="940131"/>
            </a:xfrm>
            <a:prstGeom prst="rect">
              <a:avLst/>
            </a:prstGeom>
          </p:spPr>
        </p:pic>
      </p:grpSp>
      <p:sp>
        <p:nvSpPr>
          <p:cNvPr id="54" name="TextBox 53">
            <a:extLst>
              <a:ext uri="{FF2B5EF4-FFF2-40B4-BE49-F238E27FC236}">
                <a16:creationId xmlns:a16="http://schemas.microsoft.com/office/drawing/2014/main" id="{15755B01-4253-3F92-C127-39E77CDC6FB7}"/>
              </a:ext>
            </a:extLst>
          </p:cNvPr>
          <p:cNvSpPr txBox="1"/>
          <p:nvPr/>
        </p:nvSpPr>
        <p:spPr>
          <a:xfrm>
            <a:off x="1052623" y="5853800"/>
            <a:ext cx="10090298" cy="600165"/>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dirty="0">
                <a:ln>
                  <a:noFill/>
                </a:ln>
                <a:ea typeface="+mj-ea"/>
                <a:cs typeface="+mj-cs"/>
              </a:rPr>
              <a:t>This is a sample of templates available in Copilot Chat after selecting New Agent. </a:t>
            </a:r>
          </a:p>
        </p:txBody>
      </p:sp>
      <p:sp>
        <p:nvSpPr>
          <p:cNvPr id="5" name="TextBox 4">
            <a:extLst>
              <a:ext uri="{FF2B5EF4-FFF2-40B4-BE49-F238E27FC236}">
                <a16:creationId xmlns:a16="http://schemas.microsoft.com/office/drawing/2014/main" id="{11E1B54C-6407-D501-025F-372DD5D156A2}"/>
              </a:ext>
            </a:extLst>
          </p:cNvPr>
          <p:cNvSpPr txBox="1"/>
          <p:nvPr/>
        </p:nvSpPr>
        <p:spPr>
          <a:xfrm>
            <a:off x="571500" y="6537908"/>
            <a:ext cx="3209731" cy="215444"/>
          </a:xfrm>
          <a:prstGeom prst="rect">
            <a:avLst/>
          </a:prstGeom>
          <a:noFill/>
        </p:spPr>
        <p:txBody>
          <a:bodyPr wrap="square" lIns="0" tIns="0" rIns="0" bIns="0" rtlCol="0">
            <a:spAutoFit/>
          </a:bodyPr>
          <a:lstStyle/>
          <a:p>
            <a:pPr algn="l"/>
            <a:r>
              <a:rPr lang="en-US" sz="1400" dirty="0">
                <a:hlinkClick r:id="rId4"/>
              </a:rPr>
              <a:t>Watch template demos</a:t>
            </a:r>
            <a:endParaRPr lang="en-US" sz="1400" dirty="0"/>
          </a:p>
        </p:txBody>
      </p:sp>
      <p:sp>
        <p:nvSpPr>
          <p:cNvPr id="51" name="TextBox 50">
            <a:extLst>
              <a:ext uri="{FF2B5EF4-FFF2-40B4-BE49-F238E27FC236}">
                <a16:creationId xmlns:a16="http://schemas.microsoft.com/office/drawing/2014/main" id="{AD659DEF-21EB-6CA3-0D28-42190C739716}"/>
              </a:ext>
            </a:extLst>
          </p:cNvPr>
          <p:cNvSpPr txBox="1"/>
          <p:nvPr/>
        </p:nvSpPr>
        <p:spPr>
          <a:xfrm>
            <a:off x="6786407" y="6537908"/>
            <a:ext cx="4834092" cy="215444"/>
          </a:xfrm>
          <a:prstGeom prst="rect">
            <a:avLst/>
          </a:prstGeom>
          <a:noFill/>
        </p:spPr>
        <p:txBody>
          <a:bodyPr wrap="square" lIns="0" tIns="0" rIns="0" bIns="0" rtlCol="0">
            <a:spAutoFit/>
          </a:bodyPr>
          <a:lstStyle>
            <a:defPPr>
              <a:defRPr lang="en-US"/>
            </a:defPPr>
            <a:lvl1pPr>
              <a:defRPr sz="1200"/>
            </a:lvl1pPr>
          </a:lstStyle>
          <a:p>
            <a:pPr algn="r"/>
            <a:r>
              <a:rPr lang="en-US" sz="1400" dirty="0">
                <a:hlinkClick r:id="rId5"/>
              </a:rPr>
              <a:t>Learn more about using these templates in Agent Builder</a:t>
            </a:r>
            <a:endParaRPr lang="en-US" sz="1400" dirty="0"/>
          </a:p>
        </p:txBody>
      </p:sp>
    </p:spTree>
    <p:extLst>
      <p:ext uri="{BB962C8B-B14F-4D97-AF65-F5344CB8AC3E}">
        <p14:creationId xmlns:p14="http://schemas.microsoft.com/office/powerpoint/2010/main" val="6842375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2EE1-753D-F95F-ABD7-DC934EDBC55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0A2B844-1C76-DA59-8699-64D2C344E99D}"/>
              </a:ext>
            </a:extLst>
          </p:cNvPr>
          <p:cNvSpPr>
            <a:spLocks noGrp="1"/>
          </p:cNvSpPr>
          <p:nvPr>
            <p:ph type="title"/>
          </p:nvPr>
        </p:nvSpPr>
        <p:spPr>
          <a:xfrm>
            <a:off x="588963" y="457200"/>
            <a:ext cx="11017250" cy="554038"/>
          </a:xfrm>
        </p:spPr>
        <p:txBody>
          <a:bodyPr/>
          <a:lstStyle/>
          <a:p>
            <a:r>
              <a:rPr lang="en-US" dirty="0"/>
              <a:t>How to start with a template in Agent Builder</a:t>
            </a:r>
          </a:p>
        </p:txBody>
      </p:sp>
      <p:sp>
        <p:nvSpPr>
          <p:cNvPr id="7" name="Content Placeholder 217">
            <a:extLst>
              <a:ext uri="{FF2B5EF4-FFF2-40B4-BE49-F238E27FC236}">
                <a16:creationId xmlns:a16="http://schemas.microsoft.com/office/drawing/2014/main" id="{4B974D35-FA01-485F-3F6F-235293594CC7}"/>
              </a:ext>
              <a:ext uri="{C183D7F6-B498-43B3-948B-1728B52AA6E4}">
                <adec:decorative xmlns:adec="http://schemas.microsoft.com/office/drawing/2017/decorative" val="0"/>
              </a:ext>
            </a:extLst>
          </p:cNvPr>
          <p:cNvSpPr txBox="1">
            <a:spLocks/>
          </p:cNvSpPr>
          <p:nvPr/>
        </p:nvSpPr>
        <p:spPr>
          <a:xfrm rot="5400000">
            <a:off x="1367513" y="-1269326"/>
            <a:ext cx="387589" cy="3122614"/>
          </a:xfrm>
          <a:prstGeom prst="round2SameRect">
            <a:avLst>
              <a:gd name="adj1" fmla="val 50000"/>
              <a:gd name="adj2" fmla="val 0"/>
            </a:avLst>
          </a:prstGeom>
          <a:gradFill flip="none" rotWithShape="1">
            <a:gsLst>
              <a:gs pos="4000">
                <a:srgbClr val="0078D4"/>
              </a:gs>
              <a:gs pos="100000">
                <a:srgbClr val="C03BC4"/>
              </a:gs>
            </a:gsLst>
            <a:lin ang="162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731520" rIns="91440" bIns="9144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400">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Agent Builder</a:t>
            </a:r>
          </a:p>
        </p:txBody>
      </p:sp>
      <p:sp>
        <p:nvSpPr>
          <p:cNvPr id="2" name="Text Placeholder 24">
            <a:extLst>
              <a:ext uri="{FF2B5EF4-FFF2-40B4-BE49-F238E27FC236}">
                <a16:creationId xmlns:a16="http://schemas.microsoft.com/office/drawing/2014/main" id="{3ACE8864-A042-099B-8884-3D1BF635F66D}"/>
              </a:ext>
            </a:extLst>
          </p:cNvPr>
          <p:cNvSpPr txBox="1">
            <a:spLocks/>
          </p:cNvSpPr>
          <p:nvPr/>
        </p:nvSpPr>
        <p:spPr>
          <a:xfrm>
            <a:off x="588963" y="1083840"/>
            <a:ext cx="8321040"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cap="none">
                <a:solidFill>
                  <a:schemeClr val="accent1"/>
                </a:solidFill>
                <a:latin typeface="+mj-lt"/>
              </a:rPr>
              <a:t>Use a template for a quick win or to gain inspiration for custom scenarios</a:t>
            </a:r>
          </a:p>
        </p:txBody>
      </p:sp>
      <p:pic>
        <p:nvPicPr>
          <p:cNvPr id="6" name="Picture 5" descr="Screenshot of M365 Copilot page">
            <a:extLst>
              <a:ext uri="{FF2B5EF4-FFF2-40B4-BE49-F238E27FC236}">
                <a16:creationId xmlns:a16="http://schemas.microsoft.com/office/drawing/2014/main" id="{6227E200-589F-9723-05FD-D27F64258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 r="-119"/>
          <a:stretch>
            <a:fillRect/>
          </a:stretch>
        </p:blipFill>
        <p:spPr>
          <a:xfrm>
            <a:off x="588963" y="1475335"/>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33" name="TextBox 32">
            <a:extLst>
              <a:ext uri="{FF2B5EF4-FFF2-40B4-BE49-F238E27FC236}">
                <a16:creationId xmlns:a16="http://schemas.microsoft.com/office/drawing/2014/main" id="{5E57C5FF-115F-580E-141D-49D19FE9E470}"/>
              </a:ext>
            </a:extLst>
          </p:cNvPr>
          <p:cNvSpPr txBox="1"/>
          <p:nvPr/>
        </p:nvSpPr>
        <p:spPr>
          <a:xfrm>
            <a:off x="588963" y="2885266"/>
            <a:ext cx="2556645"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Start in Copilot </a:t>
            </a:r>
            <a:r>
              <a:rPr lang="en-US" sz="900" dirty="0">
                <a:solidFill>
                  <a:schemeClr val="tx2"/>
                </a:solidFill>
                <a:latin typeface="+mj-lt"/>
                <a:ea typeface="+mj-ea"/>
                <a:cs typeface="+mj-cs"/>
              </a:rPr>
              <a:t>Chat</a:t>
            </a:r>
            <a:endParaRPr kumimoji="0" lang="en-US" sz="900" i="0" u="none" strike="noStrike" kern="1200" cap="none"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800" dirty="0">
                <a:solidFill>
                  <a:schemeClr val="tx2"/>
                </a:solidFill>
              </a:rPr>
              <a:t>Begin your agent journey right in Copilot Chat by selecting “New Agent”. View agents that have been shared with you or created by you in the left pane.</a:t>
            </a:r>
            <a:endParaRPr kumimoji="0" lang="en-US" sz="800" b="0" i="0" u="none" strike="noStrike" kern="1200" cap="none" normalizeH="0" baseline="0" noProof="0" dirty="0">
              <a:ln>
                <a:noFill/>
              </a:ln>
              <a:solidFill>
                <a:schemeClr val="tx2"/>
              </a:solidFill>
              <a:effectLst/>
              <a:uLnTx/>
              <a:uFillTx/>
            </a:endParaRPr>
          </a:p>
        </p:txBody>
      </p:sp>
      <p:pic>
        <p:nvPicPr>
          <p:cNvPr id="9" name="Picture 8" descr="Screenshot of Copilot Studio agent template">
            <a:extLst>
              <a:ext uri="{FF2B5EF4-FFF2-40B4-BE49-F238E27FC236}">
                <a16:creationId xmlns:a16="http://schemas.microsoft.com/office/drawing/2014/main" id="{98D543C8-5B43-4F98-4C30-FEFB15D791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9" r="-119"/>
          <a:stretch>
            <a:fillRect/>
          </a:stretch>
        </p:blipFill>
        <p:spPr>
          <a:xfrm>
            <a:off x="3371851" y="1475335"/>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34" name="TextBox 33">
            <a:extLst>
              <a:ext uri="{FF2B5EF4-FFF2-40B4-BE49-F238E27FC236}">
                <a16:creationId xmlns:a16="http://schemas.microsoft.com/office/drawing/2014/main" id="{519D15C4-3080-F121-E122-3F8E7CC32FEB}"/>
              </a:ext>
            </a:extLst>
          </p:cNvPr>
          <p:cNvSpPr txBox="1"/>
          <p:nvPr/>
        </p:nvSpPr>
        <p:spPr>
          <a:xfrm>
            <a:off x="3409165" y="2885266"/>
            <a:ext cx="2556645" cy="959237"/>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900" dirty="0">
                <a:solidFill>
                  <a:schemeClr val="tx2"/>
                </a:solidFill>
                <a:latin typeface="+mj-lt"/>
                <a:ea typeface="+mj-ea"/>
                <a:cs typeface="+mj-cs"/>
              </a:rPr>
              <a:t>View pre-made templates</a:t>
            </a:r>
            <a:endParaRPr kumimoji="0" lang="en-US" sz="900" i="0" u="none" strike="noStrike" kern="1200" cap="none"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en-US" sz="800" dirty="0">
                <a:solidFill>
                  <a:schemeClr val="tx2"/>
                </a:solidFill>
              </a:rPr>
              <a:t>In Agent Builder, there are many options to get started. After opening, either start from a template or build from scratch. To start with a template, either pick from the beginning list, or select “View all templates” to explore a more expansive list.</a:t>
            </a:r>
            <a:endParaRPr kumimoji="0" lang="en-US" sz="800" b="0" i="0" u="none" strike="noStrike" kern="1200" cap="none" normalizeH="0" baseline="0" noProof="0" dirty="0">
              <a:ln>
                <a:noFill/>
              </a:ln>
              <a:solidFill>
                <a:schemeClr val="tx2"/>
              </a:solidFill>
              <a:effectLst/>
              <a:uLnTx/>
              <a:uFillTx/>
            </a:endParaRPr>
          </a:p>
        </p:txBody>
      </p:sp>
      <p:pic>
        <p:nvPicPr>
          <p:cNvPr id="11" name="Picture 10" descr="Screenshot of Copilot Studio &gt; My agents &gt; Customer Insights Assistant agent page">
            <a:extLst>
              <a:ext uri="{FF2B5EF4-FFF2-40B4-BE49-F238E27FC236}">
                <a16:creationId xmlns:a16="http://schemas.microsoft.com/office/drawing/2014/main" id="{C8E912FC-0DED-A2FC-C2AE-1CAC0E08A9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154739" y="1475335"/>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35" name="TextBox 34">
            <a:extLst>
              <a:ext uri="{FF2B5EF4-FFF2-40B4-BE49-F238E27FC236}">
                <a16:creationId xmlns:a16="http://schemas.microsoft.com/office/drawing/2014/main" id="{59E70C0C-0C77-33D4-AB02-241CC24DF651}"/>
              </a:ext>
            </a:extLst>
          </p:cNvPr>
          <p:cNvSpPr txBox="1"/>
          <p:nvPr/>
        </p:nvSpPr>
        <p:spPr>
          <a:xfrm>
            <a:off x="6229367" y="2885266"/>
            <a:ext cx="2556645" cy="959237"/>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Select a template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normalizeH="0" baseline="0" noProof="0" dirty="0">
                <a:ln>
                  <a:noFill/>
                </a:ln>
                <a:solidFill>
                  <a:schemeClr val="tx2"/>
                </a:solidFill>
                <a:effectLst/>
                <a:uLnTx/>
                <a:uFillTx/>
              </a:rPr>
              <a:t>For an example, let’s select the “Customer Insights Assistant”. After selecting this template, you will learn more about what the template can do for you or your organization. The right pane is your testing pane to view your agent in action while you are customizing. </a:t>
            </a:r>
            <a:endParaRPr kumimoji="0" lang="en-US" sz="1600" b="0" i="0" u="none" strike="noStrike" kern="1200" cap="none" normalizeH="0" baseline="0" noProof="0" dirty="0">
              <a:ln>
                <a:noFill/>
              </a:ln>
              <a:solidFill>
                <a:schemeClr val="tx2"/>
              </a:solidFill>
              <a:effectLst/>
              <a:uLnTx/>
              <a:uFillTx/>
            </a:endParaRPr>
          </a:p>
        </p:txBody>
      </p:sp>
      <p:pic>
        <p:nvPicPr>
          <p:cNvPr id="16" name="Picture 15" descr="Screenshot of Copilot Studio &gt; My agents &gt; Customer Insights Assistant agent &gt; Configure page">
            <a:extLst>
              <a:ext uri="{FF2B5EF4-FFF2-40B4-BE49-F238E27FC236}">
                <a16:creationId xmlns:a16="http://schemas.microsoft.com/office/drawing/2014/main" id="{10B540D8-92F9-4EF3-F6B1-5951EB72A7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8937627" y="1475335"/>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36" name="TextBox 35">
            <a:extLst>
              <a:ext uri="{FF2B5EF4-FFF2-40B4-BE49-F238E27FC236}">
                <a16:creationId xmlns:a16="http://schemas.microsoft.com/office/drawing/2014/main" id="{3AF8130F-72E5-BF8E-2E00-C77DBAE2FF6F}"/>
              </a:ext>
            </a:extLst>
          </p:cNvPr>
          <p:cNvSpPr txBox="1"/>
          <p:nvPr/>
        </p:nvSpPr>
        <p:spPr>
          <a:xfrm>
            <a:off x="9049569" y="2885266"/>
            <a:ext cx="2556645" cy="959237"/>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Customize further</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normalizeH="0" baseline="0" noProof="0" dirty="0">
                <a:ln>
                  <a:noFill/>
                </a:ln>
                <a:solidFill>
                  <a:schemeClr val="tx2"/>
                </a:solidFill>
                <a:effectLst/>
                <a:uLnTx/>
                <a:uFillTx/>
              </a:rPr>
              <a:t>After selecting your agent, select “Configure” to customize</a:t>
            </a:r>
            <a:r>
              <a:rPr lang="en-US" sz="800" dirty="0">
                <a:solidFill>
                  <a:schemeClr val="tx2"/>
                </a:solidFill>
              </a:rPr>
              <a:t> the template further to better fit your business needs (recommended). Or leave as is if it feels sufficient and select “Create”. You can always go back and customize later.</a:t>
            </a:r>
            <a:endParaRPr kumimoji="0" lang="en-US" sz="800" b="0" i="0" u="none" strike="noStrike" kern="1200" cap="none" normalizeH="0" baseline="0" noProof="0" dirty="0">
              <a:ln>
                <a:noFill/>
              </a:ln>
              <a:solidFill>
                <a:schemeClr val="tx2"/>
              </a:solidFill>
              <a:effectLst/>
              <a:uLnTx/>
              <a:uFillTx/>
            </a:endParaRPr>
          </a:p>
        </p:txBody>
      </p:sp>
      <p:pic>
        <p:nvPicPr>
          <p:cNvPr id="26" name="Picture 25" descr="Screenshot of Copilot Studio &gt; My agents &gt; Customer Insights Assistant agent &gt; Configure &gt; Knowledge page">
            <a:extLst>
              <a:ext uri="{FF2B5EF4-FFF2-40B4-BE49-F238E27FC236}">
                <a16:creationId xmlns:a16="http://schemas.microsoft.com/office/drawing/2014/main" id="{089E0A09-1079-9B64-8625-1994FD2DBD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19" r="-119"/>
          <a:stretch>
            <a:fillRect/>
          </a:stretch>
        </p:blipFill>
        <p:spPr>
          <a:xfrm>
            <a:off x="588963" y="3930827"/>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40" name="TextBox 39">
            <a:extLst>
              <a:ext uri="{FF2B5EF4-FFF2-40B4-BE49-F238E27FC236}">
                <a16:creationId xmlns:a16="http://schemas.microsoft.com/office/drawing/2014/main" id="{80A40BC6-0A73-6749-312F-24E456D0397E}"/>
              </a:ext>
            </a:extLst>
          </p:cNvPr>
          <p:cNvSpPr txBox="1"/>
          <p:nvPr/>
        </p:nvSpPr>
        <p:spPr>
          <a:xfrm>
            <a:off x="588963" y="5340758"/>
            <a:ext cx="2556645" cy="132856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5</a:t>
            </a:r>
          </a:p>
          <a:p>
            <a:pPr marL="0" marR="0" lvl="0" indent="0" algn="l" defTabSz="914400" rtl="0" eaLnBrk="1" fontAlgn="auto" latinLnBrk="0" hangingPunct="1">
              <a:lnSpc>
                <a:spcPct val="100000"/>
              </a:lnSpc>
              <a:spcBef>
                <a:spcPts val="200"/>
              </a:spcBef>
              <a:spcAft>
                <a:spcPts val="0"/>
              </a:spcAft>
              <a:buClrTx/>
              <a:buSzTx/>
              <a:buFontTx/>
              <a:buNone/>
              <a:tabLst>
                <a:tab pos="1543050" algn="l"/>
              </a:tabLst>
              <a:defRPr/>
            </a:pPr>
            <a:r>
              <a:rPr kumimoji="0" lang="en-US" sz="900" i="0" u="none" strike="noStrike" kern="1200" cap="none" normalizeH="0" baseline="0" noProof="0" dirty="0">
                <a:ln>
                  <a:noFill/>
                </a:ln>
                <a:solidFill>
                  <a:schemeClr val="tx2"/>
                </a:solidFill>
                <a:effectLst/>
                <a:uLnTx/>
                <a:uFillTx/>
                <a:latin typeface="+mj-lt"/>
                <a:ea typeface="+mj-ea"/>
                <a:cs typeface="+mj-cs"/>
              </a:rPr>
              <a:t>Edit knowledge, instructions and prompts</a:t>
            </a:r>
          </a:p>
          <a:p>
            <a:pPr marL="0" marR="0" lvl="0" indent="0" algn="l" defTabSz="914400" rtl="0" eaLnBrk="1" fontAlgn="auto" latinLnBrk="0" hangingPunct="1">
              <a:lnSpc>
                <a:spcPct val="100000"/>
              </a:lnSpc>
              <a:spcBef>
                <a:spcPts val="200"/>
              </a:spcBef>
              <a:spcAft>
                <a:spcPts val="0"/>
              </a:spcAft>
              <a:buClrTx/>
              <a:buSzTx/>
              <a:buFontTx/>
              <a:buNone/>
              <a:tabLst>
                <a:tab pos="1543050" algn="l"/>
              </a:tabLst>
              <a:defRPr/>
            </a:pPr>
            <a:r>
              <a:rPr kumimoji="0" lang="en-US" sz="800" b="0" i="0" u="none" strike="noStrike" kern="1200" cap="none" normalizeH="0" baseline="0" noProof="0" dirty="0">
                <a:ln>
                  <a:noFill/>
                </a:ln>
                <a:solidFill>
                  <a:schemeClr val="tx2"/>
                </a:solidFill>
                <a:effectLst/>
                <a:uLnTx/>
                <a:uFillTx/>
              </a:rPr>
              <a:t>Enhance the agent’s functionality by adding in your organization’s knowledge. This could be SharePoint sites, direct files, public websites, or one of our many </a:t>
            </a:r>
            <a:r>
              <a:rPr kumimoji="0" lang="en-US" sz="800" b="0" i="0" u="none" strike="noStrike" kern="1200" cap="none" normalizeH="0" baseline="0" noProof="0" dirty="0">
                <a:ln>
                  <a:noFill/>
                </a:ln>
                <a:solidFill>
                  <a:srgbClr val="091F2C"/>
                </a:solidFill>
                <a:effectLst/>
                <a:uLnTx/>
                <a:uFillTx/>
                <a:hlinkClick r:id="rId8"/>
              </a:rPr>
              <a:t>Copilot Connectors</a:t>
            </a:r>
            <a:r>
              <a:rPr kumimoji="0" lang="en-US" sz="800" b="0" i="0" u="none" strike="noStrike" kern="1200" cap="none" normalizeH="0" baseline="0" noProof="0" dirty="0">
                <a:ln>
                  <a:noFill/>
                </a:ln>
                <a:solidFill>
                  <a:srgbClr val="091F2C"/>
                </a:solidFill>
                <a:effectLst/>
                <a:uLnTx/>
                <a:uFillTx/>
              </a:rPr>
              <a:t>. </a:t>
            </a:r>
            <a:r>
              <a:rPr lang="en-US" sz="800" dirty="0">
                <a:solidFill>
                  <a:schemeClr val="tx2"/>
                </a:solidFill>
              </a:rPr>
              <a:t>Other customization options including editing the agent instructions to pertain more to what you’d like your agent to focus on/do for you. And prompts, to make it easy for you or others you share with to quickly use and understand your agent.</a:t>
            </a:r>
            <a:endParaRPr kumimoji="0" lang="en-US" sz="800" b="0" i="0" u="none" strike="noStrike" kern="1200" cap="none" normalizeH="0" baseline="0" noProof="0" dirty="0">
              <a:ln>
                <a:noFill/>
              </a:ln>
              <a:solidFill>
                <a:schemeClr val="tx2"/>
              </a:solidFill>
              <a:effectLst/>
              <a:uLnTx/>
              <a:uFillTx/>
            </a:endParaRPr>
          </a:p>
        </p:txBody>
      </p:sp>
      <p:pic>
        <p:nvPicPr>
          <p:cNvPr id="28" name="Picture 27" descr="Screenshot of Copilot Studio &gt; My agents &gt; Customer Insights Assistant agent &gt; Configure &gt; Capabilities page">
            <a:extLst>
              <a:ext uri="{FF2B5EF4-FFF2-40B4-BE49-F238E27FC236}">
                <a16:creationId xmlns:a16="http://schemas.microsoft.com/office/drawing/2014/main" id="{A9402713-277F-8BF5-5AD3-1D74E02ECF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19" r="-119"/>
          <a:stretch>
            <a:fillRect/>
          </a:stretch>
        </p:blipFill>
        <p:spPr>
          <a:xfrm>
            <a:off x="3371851" y="3930827"/>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44" name="TextBox 43">
            <a:extLst>
              <a:ext uri="{FF2B5EF4-FFF2-40B4-BE49-F238E27FC236}">
                <a16:creationId xmlns:a16="http://schemas.microsoft.com/office/drawing/2014/main" id="{065546A3-49F1-0987-D969-F3D25967E718}"/>
              </a:ext>
            </a:extLst>
          </p:cNvPr>
          <p:cNvSpPr txBox="1"/>
          <p:nvPr/>
        </p:nvSpPr>
        <p:spPr>
          <a:xfrm>
            <a:off x="3409165" y="5340758"/>
            <a:ext cx="2556645" cy="132856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Add advanced capabilities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normalizeH="0" baseline="0" noProof="0" dirty="0">
                <a:ln>
                  <a:noFill/>
                </a:ln>
                <a:solidFill>
                  <a:schemeClr val="tx2"/>
                </a:solidFill>
                <a:effectLst/>
                <a:uLnTx/>
                <a:uFillTx/>
              </a:rPr>
              <a:t>Agent Builder offers advanced capabilities to give your agent extra skills. Code interpreter converts natural language into code to create visualizations, solve math problems, and analyze data. Image generator creates visual aids (like images and art) in response to user prompts. For this agent, let’s select image generator on as I’d like to use its capabilities when learning about a customer.</a:t>
            </a:r>
            <a:endParaRPr kumimoji="0" lang="en-US" sz="1600" b="0" i="0" u="none" strike="noStrike" kern="1200" cap="none" normalizeH="0" baseline="0" noProof="0" dirty="0">
              <a:ln>
                <a:noFill/>
              </a:ln>
              <a:solidFill>
                <a:schemeClr val="tx2"/>
              </a:solidFill>
              <a:effectLst/>
              <a:uLnTx/>
              <a:uFillTx/>
            </a:endParaRPr>
          </a:p>
        </p:txBody>
      </p:sp>
      <p:pic>
        <p:nvPicPr>
          <p:cNvPr id="30" name="Picture 29" descr="Screenshot of Copilot Studio &gt; My agents &gt; Customer Insights Assistant agent &gt; Configure &gt; Share page">
            <a:extLst>
              <a:ext uri="{FF2B5EF4-FFF2-40B4-BE49-F238E27FC236}">
                <a16:creationId xmlns:a16="http://schemas.microsoft.com/office/drawing/2014/main" id="{E903131A-9578-7FEC-3C51-902BF9A299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a:fillRect/>
          </a:stretch>
        </p:blipFill>
        <p:spPr>
          <a:xfrm>
            <a:off x="6154739" y="3930827"/>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48" name="TextBox 47">
            <a:extLst>
              <a:ext uri="{FF2B5EF4-FFF2-40B4-BE49-F238E27FC236}">
                <a16:creationId xmlns:a16="http://schemas.microsoft.com/office/drawing/2014/main" id="{6C5412A4-668F-7A62-743A-BE6EAC024793}"/>
              </a:ext>
            </a:extLst>
          </p:cNvPr>
          <p:cNvSpPr txBox="1"/>
          <p:nvPr/>
        </p:nvSpPr>
        <p:spPr>
          <a:xfrm>
            <a:off x="6229367" y="5340758"/>
            <a:ext cx="2556645" cy="1328569"/>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Publish your agent and share</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normalizeH="0" baseline="0" noProof="0" dirty="0">
                <a:ln>
                  <a:noFill/>
                </a:ln>
                <a:solidFill>
                  <a:schemeClr val="tx2"/>
                </a:solidFill>
                <a:effectLst/>
                <a:uLnTx/>
                <a:uFillTx/>
              </a:rPr>
              <a:t>To publish your agent, select “Create” in the upper right corner. </a:t>
            </a:r>
            <a:r>
              <a:rPr lang="en-US" sz="800" dirty="0">
                <a:solidFill>
                  <a:schemeClr val="tx2"/>
                </a:solidFill>
              </a:rPr>
              <a:t>After publishing, the share settings will pop up. If you’d like to share with those across your organization or specific users, select “Change share settings” and select which applies best to you. Select “Save”, then copy the link and share! Sharing agents are a great way to expand the value of Copilot for your organization, even the simplest agent.</a:t>
            </a:r>
            <a:endParaRPr kumimoji="0" lang="en-US" sz="1600" b="0" i="0" u="none" strike="noStrike" kern="1200" cap="none" normalizeH="0" baseline="0" noProof="0" dirty="0">
              <a:ln>
                <a:noFill/>
              </a:ln>
              <a:solidFill>
                <a:schemeClr val="tx2"/>
              </a:solidFill>
              <a:effectLst/>
              <a:uLnTx/>
              <a:uFillTx/>
            </a:endParaRPr>
          </a:p>
        </p:txBody>
      </p:sp>
      <p:pic>
        <p:nvPicPr>
          <p:cNvPr id="32" name="Picture 31" descr="Screenshot of Copilot Studio &gt; My agents &gt; Customer Insights Assistant agent page">
            <a:extLst>
              <a:ext uri="{FF2B5EF4-FFF2-40B4-BE49-F238E27FC236}">
                <a16:creationId xmlns:a16="http://schemas.microsoft.com/office/drawing/2014/main" id="{B4FBF476-A6F1-DE11-21FE-5088B1FEABD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37" r="-1337"/>
          <a:stretch>
            <a:fillRect/>
          </a:stretch>
        </p:blipFill>
        <p:spPr>
          <a:xfrm>
            <a:off x="8937627" y="3930827"/>
            <a:ext cx="2668588" cy="1332966"/>
          </a:xfrm>
          <a:prstGeom prst="roundRect">
            <a:avLst>
              <a:gd name="adj" fmla="val 6120"/>
            </a:avLst>
          </a:prstGeom>
          <a:solidFill>
            <a:schemeClr val="bg1">
              <a:lumMod val="95000"/>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pic>
      <p:sp>
        <p:nvSpPr>
          <p:cNvPr id="52" name="TextBox 51">
            <a:extLst>
              <a:ext uri="{FF2B5EF4-FFF2-40B4-BE49-F238E27FC236}">
                <a16:creationId xmlns:a16="http://schemas.microsoft.com/office/drawing/2014/main" id="{F2341B8F-DFF3-0108-F3FF-7847968679CD}"/>
              </a:ext>
            </a:extLst>
          </p:cNvPr>
          <p:cNvSpPr txBox="1"/>
          <p:nvPr/>
        </p:nvSpPr>
        <p:spPr>
          <a:xfrm>
            <a:off x="9049569" y="5340758"/>
            <a:ext cx="2556645"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i="0" u="none" strike="noStrike" kern="1200" cap="none" normalizeH="0" baseline="0" noProof="0" dirty="0">
                <a:ln>
                  <a:noFill/>
                </a:ln>
                <a:gradFill flip="none" rotWithShape="1">
                  <a:gsLst>
                    <a:gs pos="29000">
                      <a:srgbClr val="0078D4"/>
                    </a:gs>
                    <a:gs pos="100000">
                      <a:srgbClr val="C53FCC"/>
                    </a:gs>
                  </a:gsLst>
                  <a:lin ang="0" scaled="1"/>
                  <a:tileRect/>
                </a:gradFill>
                <a:effectLst/>
                <a:uLnTx/>
                <a:uFillTx/>
                <a:latin typeface="+mj-lt"/>
                <a:ea typeface="+mj-ea"/>
                <a:cs typeface="+mj-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i="0" u="none" strike="noStrike" kern="1200" cap="none" normalizeH="0" baseline="0" noProof="0" dirty="0">
                <a:ln>
                  <a:noFill/>
                </a:ln>
                <a:solidFill>
                  <a:schemeClr val="tx2"/>
                </a:solidFill>
                <a:effectLst/>
                <a:uLnTx/>
                <a:uFillTx/>
                <a:latin typeface="+mj-lt"/>
                <a:ea typeface="+mj-ea"/>
                <a:cs typeface="+mj-cs"/>
              </a:rPr>
              <a:t>Use and edit your agent after publishing</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normalizeH="0" baseline="0" noProof="0" dirty="0">
                <a:ln>
                  <a:noFill/>
                </a:ln>
                <a:solidFill>
                  <a:schemeClr val="tx2"/>
                </a:solidFill>
                <a:effectLst/>
                <a:uLnTx/>
                <a:uFillTx/>
              </a:rPr>
              <a:t>After publishing, your agent will pop up in your left agent pane. Select your agent to start using it, it’s that easy! To edit your agent further, select the three dots next to your agent in the right pane while hovering over. Then, select “Edit”. This will give you the opportunity to customize your agent further </a:t>
            </a:r>
            <a:r>
              <a:rPr lang="en-US" sz="800" dirty="0">
                <a:solidFill>
                  <a:schemeClr val="tx2"/>
                </a:solidFill>
              </a:rPr>
              <a:t>or edit any customizations you did previously.</a:t>
            </a:r>
            <a:endParaRPr kumimoji="0" lang="en-US" sz="800" b="0" i="0" u="none" strike="noStrike" kern="1200" cap="none" normalizeH="0" baseline="0" noProof="0" dirty="0">
              <a:ln>
                <a:noFill/>
              </a:ln>
              <a:solidFill>
                <a:schemeClr val="tx2"/>
              </a:solidFill>
              <a:effectLst/>
              <a:uLnTx/>
              <a:uFillTx/>
            </a:endParaRPr>
          </a:p>
        </p:txBody>
      </p:sp>
    </p:spTree>
    <p:extLst>
      <p:ext uri="{BB962C8B-B14F-4D97-AF65-F5344CB8AC3E}">
        <p14:creationId xmlns:p14="http://schemas.microsoft.com/office/powerpoint/2010/main" val="14844504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EEAF31D-E28A-595A-4571-B200659B2DEB}"/>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0" name="Rectangle: Rounded Corners 19">
            <a:extLst>
              <a:ext uri="{FF2B5EF4-FFF2-40B4-BE49-F238E27FC236}">
                <a16:creationId xmlns:a16="http://schemas.microsoft.com/office/drawing/2014/main" id="{1BEF6CEE-C9DB-36EB-F72E-BD1BAD70310C}"/>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grpSp>
        <p:nvGrpSpPr>
          <p:cNvPr id="21" name="Group 20">
            <a:extLst>
              <a:ext uri="{FF2B5EF4-FFF2-40B4-BE49-F238E27FC236}">
                <a16:creationId xmlns:a16="http://schemas.microsoft.com/office/drawing/2014/main" id="{7E09C56C-9D8A-85F4-B604-4E0A84DB9132}"/>
              </a:ext>
              <a:ext uri="{C183D7F6-B498-43B3-948B-1728B52AA6E4}">
                <adec:decorative xmlns:adec="http://schemas.microsoft.com/office/drawing/2017/decorative" val="1"/>
              </a:ext>
            </a:extLst>
          </p:cNvPr>
          <p:cNvGrpSpPr/>
          <p:nvPr/>
        </p:nvGrpSpPr>
        <p:grpSpPr>
          <a:xfrm>
            <a:off x="675680" y="4498882"/>
            <a:ext cx="417116" cy="417116"/>
            <a:chOff x="6289658" y="1650438"/>
            <a:chExt cx="453032" cy="453032"/>
          </a:xfrm>
        </p:grpSpPr>
        <p:sp>
          <p:nvSpPr>
            <p:cNvPr id="22" name="Oval 21">
              <a:extLst>
                <a:ext uri="{FF2B5EF4-FFF2-40B4-BE49-F238E27FC236}">
                  <a16:creationId xmlns:a16="http://schemas.microsoft.com/office/drawing/2014/main" id="{63FBDFF3-FF53-93E7-783C-A502E741D66A}"/>
                </a:ext>
              </a:extLst>
            </p:cNvPr>
            <p:cNvSpPr>
              <a:spLocks noChangeAspect="1"/>
            </p:cNvSpPr>
            <p:nvPr/>
          </p:nvSpPr>
          <p:spPr bwMode="auto">
            <a:xfrm>
              <a:off x="6289658" y="1650438"/>
              <a:ext cx="453032" cy="45303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3" name="Graphic 36" descr="Icon of a person with a headset">
              <a:extLst>
                <a:ext uri="{FF2B5EF4-FFF2-40B4-BE49-F238E27FC236}">
                  <a16:creationId xmlns:a16="http://schemas.microsoft.com/office/drawing/2014/main" id="{430AE488-7B7E-D93B-889D-C3B7B5F2D18B}"/>
                </a:ext>
              </a:extLst>
            </p:cNvPr>
            <p:cNvSpPr/>
            <p:nvPr/>
          </p:nvSpPr>
          <p:spPr>
            <a:xfrm>
              <a:off x="6411826" y="1746539"/>
              <a:ext cx="208696" cy="260830"/>
            </a:xfrm>
            <a:custGeom>
              <a:avLst/>
              <a:gdLst>
                <a:gd name="connsiteX0" fmla="*/ 274311 w 274311"/>
                <a:gd name="connsiteY0" fmla="*/ 244216 h 342839"/>
                <a:gd name="connsiteX1" fmla="*/ 235754 w 274311"/>
                <a:gd name="connsiteY1" fmla="*/ 205659 h 342839"/>
                <a:gd name="connsiteX2" fmla="*/ 38557 w 274311"/>
                <a:gd name="connsiteY2" fmla="*/ 205659 h 342839"/>
                <a:gd name="connsiteX3" fmla="*/ 0 w 274311"/>
                <a:gd name="connsiteY3" fmla="*/ 244216 h 342839"/>
                <a:gd name="connsiteX4" fmla="*/ 0 w 274311"/>
                <a:gd name="connsiteY4" fmla="*/ 254121 h 342839"/>
                <a:gd name="connsiteX5" fmla="*/ 15401 w 274311"/>
                <a:gd name="connsiteY5" fmla="*/ 295872 h 342839"/>
                <a:gd name="connsiteX6" fmla="*/ 137100 w 274311"/>
                <a:gd name="connsiteY6" fmla="*/ 342839 h 342839"/>
                <a:gd name="connsiteX7" fmla="*/ 258862 w 274311"/>
                <a:gd name="connsiteY7" fmla="*/ 295889 h 342839"/>
                <a:gd name="connsiteX8" fmla="*/ 274311 w 274311"/>
                <a:gd name="connsiteY8" fmla="*/ 254081 h 342839"/>
                <a:gd name="connsiteX9" fmla="*/ 274311 w 274311"/>
                <a:gd name="connsiteY9" fmla="*/ 244216 h 342839"/>
                <a:gd name="connsiteX10" fmla="*/ 38557 w 274311"/>
                <a:gd name="connsiteY10" fmla="*/ 231376 h 342839"/>
                <a:gd name="connsiteX11" fmla="*/ 235754 w 274311"/>
                <a:gd name="connsiteY11" fmla="*/ 231376 h 342839"/>
                <a:gd name="connsiteX12" fmla="*/ 248594 w 274311"/>
                <a:gd name="connsiteY12" fmla="*/ 244216 h 342839"/>
                <a:gd name="connsiteX13" fmla="*/ 248594 w 274311"/>
                <a:gd name="connsiteY13" fmla="*/ 254081 h 342839"/>
                <a:gd name="connsiteX14" fmla="*/ 239324 w 274311"/>
                <a:gd name="connsiteY14" fmla="*/ 279166 h 342839"/>
                <a:gd name="connsiteX15" fmla="*/ 137100 w 274311"/>
                <a:gd name="connsiteY15" fmla="*/ 317122 h 342839"/>
                <a:gd name="connsiteX16" fmla="*/ 34958 w 274311"/>
                <a:gd name="connsiteY16" fmla="*/ 279171 h 342839"/>
                <a:gd name="connsiteX17" fmla="*/ 25718 w 274311"/>
                <a:gd name="connsiteY17" fmla="*/ 254121 h 342839"/>
                <a:gd name="connsiteX18" fmla="*/ 25718 w 274311"/>
                <a:gd name="connsiteY18" fmla="*/ 244216 h 342839"/>
                <a:gd name="connsiteX19" fmla="*/ 38557 w 274311"/>
                <a:gd name="connsiteY19" fmla="*/ 231376 h 342839"/>
                <a:gd name="connsiteX20" fmla="*/ 222825 w 274311"/>
                <a:gd name="connsiteY20" fmla="*/ 85725 h 342839"/>
                <a:gd name="connsiteX21" fmla="*/ 137100 w 274311"/>
                <a:gd name="connsiteY21" fmla="*/ 0 h 342839"/>
                <a:gd name="connsiteX22" fmla="*/ 68094 w 274311"/>
                <a:gd name="connsiteY22" fmla="*/ 34853 h 342839"/>
                <a:gd name="connsiteX23" fmla="*/ 64252 w 274311"/>
                <a:gd name="connsiteY23" fmla="*/ 34269 h 342839"/>
                <a:gd name="connsiteX24" fmla="*/ 21427 w 274311"/>
                <a:gd name="connsiteY24" fmla="*/ 34269 h 342839"/>
                <a:gd name="connsiteX25" fmla="*/ 8568 w 274311"/>
                <a:gd name="connsiteY25" fmla="*/ 47127 h 342839"/>
                <a:gd name="connsiteX26" fmla="*/ 8568 w 274311"/>
                <a:gd name="connsiteY26" fmla="*/ 141404 h 342839"/>
                <a:gd name="connsiteX27" fmla="*/ 55718 w 274311"/>
                <a:gd name="connsiteY27" fmla="*/ 188553 h 342839"/>
                <a:gd name="connsiteX28" fmla="*/ 60004 w 274311"/>
                <a:gd name="connsiteY28" fmla="*/ 188553 h 342839"/>
                <a:gd name="connsiteX29" fmla="*/ 60004 w 274311"/>
                <a:gd name="connsiteY29" fmla="*/ 188479 h 342839"/>
                <a:gd name="connsiteX30" fmla="*/ 60180 w 274311"/>
                <a:gd name="connsiteY30" fmla="*/ 188479 h 342839"/>
                <a:gd name="connsiteX31" fmla="*/ 77283 w 274311"/>
                <a:gd name="connsiteY31" fmla="*/ 171377 h 342839"/>
                <a:gd name="connsiteX32" fmla="*/ 60180 w 274311"/>
                <a:gd name="connsiteY32" fmla="*/ 154275 h 342839"/>
                <a:gd name="connsiteX33" fmla="*/ 46700 w 274311"/>
                <a:gd name="connsiteY33" fmla="*/ 160852 h 342839"/>
                <a:gd name="connsiteX34" fmla="*/ 34286 w 274311"/>
                <a:gd name="connsiteY34" fmla="*/ 141404 h 342839"/>
                <a:gd name="connsiteX35" fmla="*/ 34286 w 274311"/>
                <a:gd name="connsiteY35" fmla="*/ 137110 h 342839"/>
                <a:gd name="connsiteX36" fmla="*/ 47107 w 274311"/>
                <a:gd name="connsiteY36" fmla="*/ 137110 h 342839"/>
                <a:gd name="connsiteX37" fmla="*/ 64598 w 274311"/>
                <a:gd name="connsiteY37" fmla="*/ 131487 h 342839"/>
                <a:gd name="connsiteX38" fmla="*/ 137100 w 274311"/>
                <a:gd name="connsiteY38" fmla="*/ 171451 h 342839"/>
                <a:gd name="connsiteX39" fmla="*/ 222825 w 274311"/>
                <a:gd name="connsiteY39" fmla="*/ 85725 h 342839"/>
                <a:gd name="connsiteX40" fmla="*/ 51393 w 274311"/>
                <a:gd name="connsiteY40" fmla="*/ 83908 h 342839"/>
                <a:gd name="connsiteX41" fmla="*/ 51374 w 274311"/>
                <a:gd name="connsiteY41" fmla="*/ 85725 h 342839"/>
                <a:gd name="connsiteX42" fmla="*/ 51393 w 274311"/>
                <a:gd name="connsiteY42" fmla="*/ 87542 h 342839"/>
                <a:gd name="connsiteX43" fmla="*/ 51393 w 274311"/>
                <a:gd name="connsiteY43" fmla="*/ 107106 h 342839"/>
                <a:gd name="connsiteX44" fmla="*/ 47107 w 274311"/>
                <a:gd name="connsiteY44" fmla="*/ 111392 h 342839"/>
                <a:gd name="connsiteX45" fmla="*/ 34286 w 274311"/>
                <a:gd name="connsiteY45" fmla="*/ 111392 h 342839"/>
                <a:gd name="connsiteX46" fmla="*/ 34286 w 274311"/>
                <a:gd name="connsiteY46" fmla="*/ 59986 h 342839"/>
                <a:gd name="connsiteX47" fmla="*/ 51393 w 274311"/>
                <a:gd name="connsiteY47" fmla="*/ 59986 h 342839"/>
                <a:gd name="connsiteX48" fmla="*/ 51393 w 274311"/>
                <a:gd name="connsiteY48" fmla="*/ 83908 h 342839"/>
                <a:gd name="connsiteX49" fmla="*/ 77111 w 274311"/>
                <a:gd name="connsiteY49" fmla="*/ 87245 h 342839"/>
                <a:gd name="connsiteX50" fmla="*/ 77111 w 274311"/>
                <a:gd name="connsiteY50" fmla="*/ 84206 h 342839"/>
                <a:gd name="connsiteX51" fmla="*/ 137100 w 274311"/>
                <a:gd name="connsiteY51" fmla="*/ 25718 h 342839"/>
                <a:gd name="connsiteX52" fmla="*/ 197108 w 274311"/>
                <a:gd name="connsiteY52" fmla="*/ 85725 h 342839"/>
                <a:gd name="connsiteX53" fmla="*/ 137100 w 274311"/>
                <a:gd name="connsiteY53" fmla="*/ 145733 h 342839"/>
                <a:gd name="connsiteX54" fmla="*/ 77111 w 274311"/>
                <a:gd name="connsiteY54" fmla="*/ 87245 h 3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4311" h="342839">
                  <a:moveTo>
                    <a:pt x="274311" y="244216"/>
                  </a:moveTo>
                  <a:cubicBezTo>
                    <a:pt x="274311" y="222922"/>
                    <a:pt x="257050" y="205659"/>
                    <a:pt x="235754" y="205659"/>
                  </a:cubicBezTo>
                  <a:lnTo>
                    <a:pt x="38557" y="205659"/>
                  </a:lnTo>
                  <a:cubicBezTo>
                    <a:pt x="17263" y="205659"/>
                    <a:pt x="0" y="222922"/>
                    <a:pt x="0" y="244216"/>
                  </a:cubicBezTo>
                  <a:lnTo>
                    <a:pt x="0" y="254121"/>
                  </a:lnTo>
                  <a:cubicBezTo>
                    <a:pt x="0" y="269428"/>
                    <a:pt x="5461" y="284232"/>
                    <a:pt x="15401" y="295872"/>
                  </a:cubicBezTo>
                  <a:cubicBezTo>
                    <a:pt x="42255" y="327320"/>
                    <a:pt x="83164" y="342839"/>
                    <a:pt x="137100" y="342839"/>
                  </a:cubicBezTo>
                  <a:cubicBezTo>
                    <a:pt x="191026" y="342839"/>
                    <a:pt x="231955" y="327325"/>
                    <a:pt x="258862" y="295889"/>
                  </a:cubicBezTo>
                  <a:cubicBezTo>
                    <a:pt x="268832" y="284243"/>
                    <a:pt x="274311" y="269414"/>
                    <a:pt x="274311" y="254081"/>
                  </a:cubicBezTo>
                  <a:lnTo>
                    <a:pt x="274311" y="244216"/>
                  </a:lnTo>
                  <a:close/>
                  <a:moveTo>
                    <a:pt x="38557" y="231376"/>
                  </a:moveTo>
                  <a:lnTo>
                    <a:pt x="235754" y="231376"/>
                  </a:lnTo>
                  <a:cubicBezTo>
                    <a:pt x="242845" y="231376"/>
                    <a:pt x="248594" y="237125"/>
                    <a:pt x="248594" y="244216"/>
                  </a:cubicBezTo>
                  <a:lnTo>
                    <a:pt x="248594" y="254081"/>
                  </a:lnTo>
                  <a:cubicBezTo>
                    <a:pt x="248594" y="263281"/>
                    <a:pt x="245307" y="272178"/>
                    <a:pt x="239324" y="279166"/>
                  </a:cubicBezTo>
                  <a:cubicBezTo>
                    <a:pt x="217783" y="304335"/>
                    <a:pt x="184048" y="317122"/>
                    <a:pt x="137100" y="317122"/>
                  </a:cubicBezTo>
                  <a:cubicBezTo>
                    <a:pt x="90151" y="317122"/>
                    <a:pt x="56446" y="304335"/>
                    <a:pt x="34958" y="279171"/>
                  </a:cubicBezTo>
                  <a:cubicBezTo>
                    <a:pt x="28994" y="272188"/>
                    <a:pt x="25718" y="263305"/>
                    <a:pt x="25718" y="254121"/>
                  </a:cubicBezTo>
                  <a:lnTo>
                    <a:pt x="25718" y="244216"/>
                  </a:lnTo>
                  <a:cubicBezTo>
                    <a:pt x="25718" y="237125"/>
                    <a:pt x="31466" y="231376"/>
                    <a:pt x="38557" y="231376"/>
                  </a:cubicBezTo>
                  <a:close/>
                  <a:moveTo>
                    <a:pt x="222825" y="85725"/>
                  </a:moveTo>
                  <a:cubicBezTo>
                    <a:pt x="222825" y="38380"/>
                    <a:pt x="184444" y="0"/>
                    <a:pt x="137100" y="0"/>
                  </a:cubicBezTo>
                  <a:cubicBezTo>
                    <a:pt x="108802" y="0"/>
                    <a:pt x="83706" y="13711"/>
                    <a:pt x="68094" y="34853"/>
                  </a:cubicBezTo>
                  <a:cubicBezTo>
                    <a:pt x="66881" y="34473"/>
                    <a:pt x="65590" y="34269"/>
                    <a:pt x="64252" y="34269"/>
                  </a:cubicBezTo>
                  <a:lnTo>
                    <a:pt x="21427" y="34269"/>
                  </a:lnTo>
                  <a:cubicBezTo>
                    <a:pt x="14325" y="34269"/>
                    <a:pt x="8568" y="40026"/>
                    <a:pt x="8568" y="47127"/>
                  </a:cubicBezTo>
                  <a:lnTo>
                    <a:pt x="8568" y="141404"/>
                  </a:lnTo>
                  <a:cubicBezTo>
                    <a:pt x="8568" y="167444"/>
                    <a:pt x="29678" y="188553"/>
                    <a:pt x="55718" y="188553"/>
                  </a:cubicBezTo>
                  <a:lnTo>
                    <a:pt x="60004" y="188553"/>
                  </a:lnTo>
                  <a:lnTo>
                    <a:pt x="60004" y="188479"/>
                  </a:lnTo>
                  <a:cubicBezTo>
                    <a:pt x="60062" y="188479"/>
                    <a:pt x="60121" y="188479"/>
                    <a:pt x="60180" y="188479"/>
                  </a:cubicBezTo>
                  <a:cubicBezTo>
                    <a:pt x="69626" y="188479"/>
                    <a:pt x="77283" y="180822"/>
                    <a:pt x="77283" y="171377"/>
                  </a:cubicBezTo>
                  <a:cubicBezTo>
                    <a:pt x="77283" y="161932"/>
                    <a:pt x="69626" y="154275"/>
                    <a:pt x="60180" y="154275"/>
                  </a:cubicBezTo>
                  <a:cubicBezTo>
                    <a:pt x="54705" y="154275"/>
                    <a:pt x="49830" y="156848"/>
                    <a:pt x="46700" y="160852"/>
                  </a:cubicBezTo>
                  <a:cubicBezTo>
                    <a:pt x="39369" y="157447"/>
                    <a:pt x="34286" y="150020"/>
                    <a:pt x="34286" y="141404"/>
                  </a:cubicBezTo>
                  <a:lnTo>
                    <a:pt x="34286" y="137110"/>
                  </a:lnTo>
                  <a:lnTo>
                    <a:pt x="47107" y="137110"/>
                  </a:lnTo>
                  <a:cubicBezTo>
                    <a:pt x="53634" y="137110"/>
                    <a:pt x="59674" y="135026"/>
                    <a:pt x="64598" y="131487"/>
                  </a:cubicBezTo>
                  <a:cubicBezTo>
                    <a:pt x="79788" y="155503"/>
                    <a:pt x="106582" y="171451"/>
                    <a:pt x="137100" y="171451"/>
                  </a:cubicBezTo>
                  <a:cubicBezTo>
                    <a:pt x="184444" y="171451"/>
                    <a:pt x="222825" y="133070"/>
                    <a:pt x="222825" y="85725"/>
                  </a:cubicBezTo>
                  <a:close/>
                  <a:moveTo>
                    <a:pt x="51393" y="83908"/>
                  </a:moveTo>
                  <a:cubicBezTo>
                    <a:pt x="51381" y="84513"/>
                    <a:pt x="51374" y="85118"/>
                    <a:pt x="51374" y="85725"/>
                  </a:cubicBezTo>
                  <a:cubicBezTo>
                    <a:pt x="51374" y="86332"/>
                    <a:pt x="51381" y="86938"/>
                    <a:pt x="51393" y="87542"/>
                  </a:cubicBezTo>
                  <a:lnTo>
                    <a:pt x="51393" y="107106"/>
                  </a:lnTo>
                  <a:cubicBezTo>
                    <a:pt x="51393" y="109473"/>
                    <a:pt x="49474" y="111392"/>
                    <a:pt x="47107" y="111392"/>
                  </a:cubicBezTo>
                  <a:lnTo>
                    <a:pt x="34286" y="111392"/>
                  </a:lnTo>
                  <a:lnTo>
                    <a:pt x="34286" y="59986"/>
                  </a:lnTo>
                  <a:lnTo>
                    <a:pt x="51393" y="59986"/>
                  </a:lnTo>
                  <a:lnTo>
                    <a:pt x="51393" y="83908"/>
                  </a:lnTo>
                  <a:close/>
                  <a:moveTo>
                    <a:pt x="77111" y="87245"/>
                  </a:moveTo>
                  <a:lnTo>
                    <a:pt x="77111" y="84206"/>
                  </a:lnTo>
                  <a:cubicBezTo>
                    <a:pt x="77917" y="51766"/>
                    <a:pt x="104466" y="25718"/>
                    <a:pt x="137100" y="25718"/>
                  </a:cubicBezTo>
                  <a:cubicBezTo>
                    <a:pt x="170241" y="25718"/>
                    <a:pt x="197108" y="52584"/>
                    <a:pt x="197108" y="85725"/>
                  </a:cubicBezTo>
                  <a:cubicBezTo>
                    <a:pt x="197108" y="118866"/>
                    <a:pt x="170241" y="145733"/>
                    <a:pt x="137100" y="145733"/>
                  </a:cubicBezTo>
                  <a:cubicBezTo>
                    <a:pt x="104466" y="145733"/>
                    <a:pt x="77917" y="119684"/>
                    <a:pt x="77111" y="87245"/>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grpSp>
      <p:sp>
        <p:nvSpPr>
          <p:cNvPr id="28" name="TextBox 27">
            <a:extLst>
              <a:ext uri="{FF2B5EF4-FFF2-40B4-BE49-F238E27FC236}">
                <a16:creationId xmlns:a16="http://schemas.microsoft.com/office/drawing/2014/main" id="{DA68424B-FBB4-2258-D109-75E993E09435}"/>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Explore a new template – Customer Insight Assistant</a:t>
            </a:r>
          </a:p>
        </p:txBody>
      </p:sp>
      <p:sp>
        <p:nvSpPr>
          <p:cNvPr id="15" name="Text Placeholder 14">
            <a:extLst>
              <a:ext uri="{FF2B5EF4-FFF2-40B4-BE49-F238E27FC236}">
                <a16:creationId xmlns:a16="http://schemas.microsoft.com/office/drawing/2014/main" id="{76510665-F54D-EC0C-BE4B-130B1B8DA5BD}"/>
              </a:ext>
            </a:extLst>
          </p:cNvPr>
          <p:cNvSpPr>
            <a:spLocks noGrp="1"/>
          </p:cNvSpPr>
          <p:nvPr>
            <p:ph type="body" sz="quarter" idx="11"/>
          </p:nvPr>
        </p:nvSpPr>
        <p:spPr/>
        <p:txBody>
          <a:bodyPr/>
          <a:lstStyle/>
          <a:p>
            <a:r>
              <a:rPr lang="en-GB"/>
              <a:t>MICROSOFT 365 Copilot</a:t>
            </a:r>
          </a:p>
        </p:txBody>
      </p:sp>
      <p:sp>
        <p:nvSpPr>
          <p:cNvPr id="16" name="Text Placeholder 5">
            <a:extLst>
              <a:ext uri="{FF2B5EF4-FFF2-40B4-BE49-F238E27FC236}">
                <a16:creationId xmlns:a16="http://schemas.microsoft.com/office/drawing/2014/main" id="{039724E2-EB5A-577F-E07B-6FEF9119D069}"/>
              </a:ext>
            </a:extLst>
          </p:cNvPr>
          <p:cNvSpPr txBox="1">
            <a:spLocks/>
          </p:cNvSpPr>
          <p:nvPr/>
        </p:nvSpPr>
        <p:spPr>
          <a:xfrm>
            <a:off x="744910" y="1572027"/>
            <a:ext cx="5675522" cy="230832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The </a:t>
            </a:r>
            <a:r>
              <a:rPr lang="en-US" sz="1600" b="1">
                <a:solidFill>
                  <a:schemeClr val="tx2"/>
                </a:solidFill>
                <a:latin typeface="+mj-lt"/>
                <a:cs typeface="Segoe UI"/>
              </a:rPr>
              <a:t>Customer Insight Assistant</a:t>
            </a:r>
            <a:r>
              <a:rPr lang="en-US" sz="1600">
                <a:solidFill>
                  <a:schemeClr val="tx2"/>
                </a:solidFill>
                <a:latin typeface="+mj-lt"/>
                <a:cs typeface="Segoe UI"/>
              </a:rPr>
              <a:t> </a:t>
            </a:r>
            <a:r>
              <a:rPr lang="en-US" sz="1600">
                <a:solidFill>
                  <a:schemeClr val="tx2"/>
                </a:solidFill>
                <a:cs typeface="Segoe UI"/>
              </a:rPr>
              <a:t>empowers teams to deeply understand their customers by automatically generating rich, structured profiles. </a:t>
            </a:r>
          </a:p>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By streamlining customer research and surfacing actionable insights, the assistant helps sales and business development teams tailor their strategies, reduce preparation time, and increase engagement. </a:t>
            </a:r>
          </a:p>
          <a:p>
            <a:pPr marL="0" indent="0" defTabSz="582780">
              <a:spcBef>
                <a:spcPct val="0"/>
              </a:spcBef>
              <a:spcAft>
                <a:spcPts val="600"/>
              </a:spcAft>
              <a:buNone/>
              <a:defRPr/>
            </a:pPr>
            <a:r>
              <a:rPr lang="en-US" sz="1200">
                <a:ea typeface="+mn-lt"/>
                <a:cs typeface="+mn-lt"/>
                <a:hlinkClick r:id="rId5"/>
              </a:rPr>
              <a:t>More info on the Customer Insight Assistant template can be found on </a:t>
            </a:r>
            <a:br>
              <a:rPr lang="en-US" sz="1200">
                <a:ea typeface="+mn-lt"/>
                <a:cs typeface="+mn-lt"/>
                <a:hlinkClick r:id="rId5"/>
              </a:rPr>
            </a:br>
            <a:r>
              <a:rPr lang="en-US" sz="1200">
                <a:ea typeface="+mn-lt"/>
                <a:cs typeface="+mn-lt"/>
                <a:hlinkClick r:id="rId5"/>
              </a:rPr>
              <a:t>Microsoft Learn</a:t>
            </a:r>
            <a:endParaRPr lang="en-US" sz="1200">
              <a:ea typeface="+mn-lt"/>
              <a:cs typeface="Segoe UI"/>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normalizeH="0" baseline="0" noProof="0">
                <a:ln>
                  <a:noFill/>
                </a:ln>
                <a:solidFill>
                  <a:schemeClr val="accent1"/>
                </a:solidFill>
                <a:effectLst/>
                <a:uLnTx/>
                <a:uFillTx/>
                <a:latin typeface="+mj-lt"/>
                <a:ea typeface="+mj-ea"/>
                <a:cs typeface="+mj-cs"/>
              </a:rPr>
              <a:t>WATCH THIS DEMO VIDEO!</a:t>
            </a:r>
          </a:p>
        </p:txBody>
      </p:sp>
      <p:pic>
        <p:nvPicPr>
          <p:cNvPr id="5" name="CustomerInsightsAssistant" descr="Microsoft 365 Copilot Demo video of the Customer Insight Assistant.">
            <a:hlinkClick r:id="" action="ppaction://media"/>
            <a:extLst>
              <a:ext uri="{FF2B5EF4-FFF2-40B4-BE49-F238E27FC236}">
                <a16:creationId xmlns:a16="http://schemas.microsoft.com/office/drawing/2014/main" id="{D20F9925-6F62-835E-5ABC-8503ACA6B6D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2666EFC-844B-402C-8226-A544893EA38D}" label="" lang="en-us" r:embed="rId6"/>
                        </p173:trackLst>
                      </p173:tracksInfo>
                    </p:ext>
                  </p14:extLst>
                </p14:media>
              </p:ext>
            </p:extLst>
          </p:nvPr>
        </p:nvPicPr>
        <p:blipFill rotWithShape="1">
          <a:blip r:embed="rId7"/>
          <a:srcRect/>
          <a:stretch>
            <a:fillRect/>
          </a:stretch>
        </p:blipFill>
        <p:spPr>
          <a:xfrm>
            <a:off x="6748092" y="1450271"/>
            <a:ext cx="4872407" cy="2740729"/>
          </a:xfrm>
          <a:prstGeom prst="roundRect">
            <a:avLst>
              <a:gd name="adj" fmla="val 3692"/>
            </a:avLst>
          </a:prstGeom>
        </p:spPr>
      </p:pic>
      <p:sp>
        <p:nvSpPr>
          <p:cNvPr id="8" name="TextBox 7">
            <a:extLst>
              <a:ext uri="{FF2B5EF4-FFF2-40B4-BE49-F238E27FC236}">
                <a16:creationId xmlns:a16="http://schemas.microsoft.com/office/drawing/2014/main" id="{7B43829E-909E-175B-8E95-7A6DB33FE200}"/>
              </a:ext>
            </a:extLst>
          </p:cNvPr>
          <p:cNvSpPr txBox="1"/>
          <p:nvPr/>
        </p:nvSpPr>
        <p:spPr>
          <a:xfrm>
            <a:off x="1205279" y="4527843"/>
            <a:ext cx="10270449" cy="1672253"/>
          </a:xfrm>
          <a:prstGeom prst="rect">
            <a:avLst/>
          </a:prstGeom>
          <a:noFill/>
        </p:spPr>
        <p:txBody>
          <a:bodyPr wrap="square" lIns="0" tIns="45720" rIns="91440" bIns="45720" anchor="t">
            <a:spAutoFit/>
          </a:bodyPr>
          <a:lstStyle/>
          <a:p>
            <a:pPr marL="0" marR="0" lvl="0" indent="0" algn="l" defTabSz="582780" rtl="0" eaLnBrk="1" fontAlgn="auto" latinLnBrk="0" hangingPunct="1">
              <a:spcBef>
                <a:spcPct val="0"/>
              </a:spcBef>
              <a:spcAft>
                <a:spcPts val="400"/>
              </a:spcAft>
              <a:buClrTx/>
              <a:buSzTx/>
              <a:buFontTx/>
              <a:buNone/>
              <a:tabLst>
                <a:tab pos="2693988" algn="l"/>
              </a:tabLst>
              <a:defRPr/>
            </a:pPr>
            <a:r>
              <a:rPr kumimoji="0" lang="en-US" sz="1600" i="0" u="none" strike="noStrike" kern="1200" cap="none" normalizeH="0" baseline="0" noProof="0">
                <a:ln>
                  <a:noFill/>
                </a:ln>
                <a:solidFill>
                  <a:schemeClr val="accent1"/>
                </a:solidFill>
                <a:effectLst/>
                <a:uLnTx/>
                <a:uFillTx/>
                <a:latin typeface="+mj-lt"/>
                <a:ea typeface="+mj-ea"/>
                <a:cs typeface="+mj-cs"/>
              </a:rPr>
              <a:t>How to further enhance your Customer Insight Assistant</a:t>
            </a:r>
            <a:r>
              <a:rPr kumimoji="0" lang="en-US" sz="1600" i="0" u="none" strike="noStrike" kern="1200" cap="none" normalizeH="0" baseline="30000" noProof="0">
                <a:ln>
                  <a:noFill/>
                </a:ln>
                <a:solidFill>
                  <a:schemeClr val="accent1"/>
                </a:solidFill>
                <a:effectLst/>
                <a:uLnTx/>
                <a:uFillTx/>
                <a:latin typeface="+mj-lt"/>
                <a:ea typeface="+mj-ea"/>
                <a:cs typeface="+mj-cs"/>
              </a:rPr>
              <a:t>*</a:t>
            </a:r>
          </a:p>
          <a:p>
            <a:pPr marL="304800" marR="0" lvl="0" indent="-196850" algn="l" defTabSz="582780" rtl="0" eaLnBrk="1" fontAlgn="auto" latinLnBrk="0" hangingPunct="1">
              <a:spcBef>
                <a:spcPct val="0"/>
              </a:spcBef>
              <a:spcAft>
                <a:spcPts val="800"/>
              </a:spcAft>
              <a:buClrTx/>
              <a:buSzTx/>
              <a:buFont typeface="Arial" panose="020B0604020202020204" pitchFamily="34" charset="0"/>
              <a:buChar char="•"/>
              <a:tabLst>
                <a:tab pos="2693988" algn="l"/>
              </a:tabLst>
              <a:defRPr/>
            </a:pPr>
            <a:r>
              <a:rPr kumimoji="0" lang="en-US" sz="1400" b="0" i="0" strike="noStrike" kern="1200" cap="none" normalizeH="0" baseline="0" noProof="0">
                <a:ln>
                  <a:noFill/>
                </a:ln>
                <a:solidFill>
                  <a:schemeClr val="tx2"/>
                </a:solidFill>
                <a:effectLst/>
                <a:uLnTx/>
                <a:uFillTx/>
                <a:latin typeface="+mj-lt"/>
              </a:rPr>
              <a:t>Personalize your customer insight report </a:t>
            </a:r>
            <a:r>
              <a:rPr kumimoji="0" lang="en-US" sz="1400" b="0" i="0" u="none" strike="noStrike" kern="1200" cap="none" normalizeH="0" baseline="0" noProof="0">
                <a:ln>
                  <a:noFill/>
                </a:ln>
                <a:solidFill>
                  <a:schemeClr val="tx2"/>
                </a:solidFill>
                <a:effectLst/>
                <a:uLnTx/>
                <a:uFillTx/>
              </a:rPr>
              <a:t>template by adding it to the agent’s instructions (</a:t>
            </a:r>
            <a:r>
              <a:rPr lang="en-US" sz="1400">
                <a:solidFill>
                  <a:srgbClr val="091F2C"/>
                </a:solidFill>
                <a:hlinkClick r:id="rId8"/>
              </a:rPr>
              <a:t>learn more…</a:t>
            </a:r>
            <a:r>
              <a:rPr lang="en-US" sz="1400">
                <a:solidFill>
                  <a:srgbClr val="091F2C"/>
                </a:solidFill>
              </a:rPr>
              <a:t>)</a:t>
            </a:r>
          </a:p>
          <a:p>
            <a:pPr marL="304800" marR="0" lvl="0" indent="-196850" algn="l" defTabSz="582780" rtl="0" eaLnBrk="1" fontAlgn="auto" latinLnBrk="0" hangingPunct="1">
              <a:spcBef>
                <a:spcPct val="0"/>
              </a:spcBef>
              <a:spcAft>
                <a:spcPts val="800"/>
              </a:spcAft>
              <a:buClrTx/>
              <a:buSzTx/>
              <a:buFont typeface="Arial" panose="020B0604020202020204" pitchFamily="34" charset="0"/>
              <a:buChar char="•"/>
              <a:tabLst>
                <a:tab pos="2693988" algn="l"/>
              </a:tabLst>
              <a:defRPr/>
            </a:pPr>
            <a:r>
              <a:rPr lang="en-US" sz="1400">
                <a:solidFill>
                  <a:schemeClr val="tx2"/>
                </a:solidFill>
                <a:latin typeface="+mj-lt"/>
              </a:rPr>
              <a:t>Create customer-specific agents </a:t>
            </a:r>
            <a:r>
              <a:rPr kumimoji="0" lang="en-US" sz="1400" b="0" i="0" u="none" strike="noStrike" kern="1200" cap="none" normalizeH="0" baseline="0" noProof="0">
                <a:ln>
                  <a:noFill/>
                </a:ln>
                <a:solidFill>
                  <a:schemeClr val="tx2"/>
                </a:solidFill>
                <a:effectLst/>
                <a:uLnTx/>
                <a:uFillTx/>
              </a:rPr>
              <a:t>by adding relevant public websites. For example, the customer’s official webpage or industry news sites </a:t>
            </a:r>
            <a:r>
              <a:rPr kumimoji="0" lang="en-US" sz="1400" b="0" i="0" u="none" strike="noStrike" kern="1200" cap="none" normalizeH="0" baseline="0" noProof="0">
                <a:ln>
                  <a:noFill/>
                </a:ln>
                <a:solidFill>
                  <a:srgbClr val="091F2C"/>
                </a:solidFill>
                <a:effectLst/>
                <a:uLnTx/>
                <a:uFillTx/>
              </a:rPr>
              <a:t>(</a:t>
            </a:r>
            <a:r>
              <a:rPr kumimoji="0" lang="en-US" sz="1400" b="0" i="0" u="none" strike="noStrike" kern="1200" cap="none" normalizeH="0" baseline="0" noProof="0">
                <a:ln>
                  <a:noFill/>
                </a:ln>
                <a:solidFill>
                  <a:srgbClr val="091F2C"/>
                </a:solidFill>
                <a:effectLst/>
                <a:uLnTx/>
                <a:uFillTx/>
                <a:hlinkClick r:id="rId9"/>
              </a:rPr>
              <a:t>learn more…</a:t>
            </a:r>
            <a:r>
              <a:rPr kumimoji="0" lang="en-US" sz="1400" b="0" i="0" u="none" strike="noStrike" kern="1200" cap="none" normalizeH="0" baseline="0" noProof="0">
                <a:ln>
                  <a:noFill/>
                </a:ln>
                <a:solidFill>
                  <a:srgbClr val="091F2C"/>
                </a:solidFill>
                <a:effectLst/>
                <a:uLnTx/>
                <a:uFillTx/>
              </a:rPr>
              <a:t>)</a:t>
            </a:r>
          </a:p>
          <a:p>
            <a:pPr marL="304800" marR="0" lvl="0" indent="-196850" algn="l" defTabSz="582780" rtl="0" eaLnBrk="1" fontAlgn="auto" latinLnBrk="0" hangingPunct="1">
              <a:spcBef>
                <a:spcPct val="0"/>
              </a:spcBef>
              <a:spcAft>
                <a:spcPts val="800"/>
              </a:spcAft>
              <a:buClrTx/>
              <a:buSzTx/>
              <a:buFont typeface="Arial" panose="020B0604020202020204" pitchFamily="34" charset="0"/>
              <a:buChar char="•"/>
              <a:tabLst>
                <a:tab pos="2693988" algn="l"/>
              </a:tabLst>
              <a:defRPr/>
            </a:pPr>
            <a:r>
              <a:rPr lang="en-US" sz="1400">
                <a:solidFill>
                  <a:schemeClr val="tx2"/>
                </a:solidFill>
                <a:latin typeface="+mj-lt"/>
              </a:rPr>
              <a:t>Adapt the agent to your customer engagement and sales process </a:t>
            </a:r>
            <a:r>
              <a:rPr kumimoji="0" lang="en-US" sz="1400" b="0" i="0" u="none" strike="noStrike" kern="1200" cap="none" normalizeH="0" baseline="0" noProof="0">
                <a:ln>
                  <a:noFill/>
                </a:ln>
                <a:solidFill>
                  <a:schemeClr val="tx2"/>
                </a:solidFill>
                <a:effectLst/>
                <a:uLnTx/>
                <a:uFillTx/>
              </a:rPr>
              <a:t>by adding a SharePoint site containing customer engagement guidelines and sales best practices to the agent’s knowledge </a:t>
            </a:r>
            <a:r>
              <a:rPr kumimoji="0" lang="en-US" sz="1400" b="0" i="0" u="none" strike="noStrike" kern="1200" cap="none" normalizeH="0" baseline="0" noProof="0">
                <a:ln>
                  <a:noFill/>
                </a:ln>
                <a:solidFill>
                  <a:srgbClr val="091F2C"/>
                </a:solidFill>
                <a:effectLst/>
                <a:uLnTx/>
                <a:uFillTx/>
              </a:rPr>
              <a:t>(</a:t>
            </a:r>
            <a:r>
              <a:rPr kumimoji="0" lang="en-US" sz="1400" b="0" i="0" u="none" strike="noStrike" kern="1200" cap="none" normalizeH="0" baseline="0" noProof="0">
                <a:ln>
                  <a:noFill/>
                </a:ln>
                <a:solidFill>
                  <a:srgbClr val="091F2C"/>
                </a:solidFill>
                <a:effectLst/>
                <a:uLnTx/>
                <a:uFillTx/>
                <a:hlinkClick r:id="rId10"/>
              </a:rPr>
              <a:t>learn more…</a:t>
            </a:r>
            <a:r>
              <a:rPr kumimoji="0" lang="en-US" sz="1400" b="0" i="0" u="none" strike="noStrike" kern="1200" cap="none" normalizeH="0" baseline="0" noProof="0">
                <a:ln>
                  <a:noFill/>
                </a:ln>
                <a:solidFill>
                  <a:srgbClr val="091F2C"/>
                </a:solidFill>
                <a:effectLst/>
                <a:uLnTx/>
                <a:uFillTx/>
              </a:rPr>
              <a:t>)</a:t>
            </a:r>
          </a:p>
        </p:txBody>
      </p:sp>
      <p:sp>
        <p:nvSpPr>
          <p:cNvPr id="7" name="TextBox 6">
            <a:extLst>
              <a:ext uri="{FF2B5EF4-FFF2-40B4-BE49-F238E27FC236}">
                <a16:creationId xmlns:a16="http://schemas.microsoft.com/office/drawing/2014/main" id="{FA064028-457A-5B2F-B352-C61050125B28}"/>
              </a:ext>
            </a:extLst>
          </p:cNvPr>
          <p:cNvSpPr txBox="1"/>
          <p:nvPr/>
        </p:nvSpPr>
        <p:spPr>
          <a:xfrm>
            <a:off x="571500" y="6565900"/>
            <a:ext cx="3209731" cy="184666"/>
          </a:xfrm>
          <a:prstGeom prst="rect">
            <a:avLst/>
          </a:prstGeom>
          <a:noFill/>
        </p:spPr>
        <p:txBody>
          <a:bodyPr wrap="square" lIns="0" tIns="0" rIns="0" bIns="0" rtlCol="0">
            <a:spAutoFit/>
          </a:bodyPr>
          <a:lstStyle/>
          <a:p>
            <a:pPr algn="l"/>
            <a:r>
              <a:rPr lang="en-US" sz="1200">
                <a:hlinkClick r:id="rId11"/>
              </a:rPr>
              <a:t>View other template demos</a:t>
            </a:r>
            <a:endParaRPr lang="en-US" sz="1200"/>
          </a:p>
        </p:txBody>
      </p:sp>
      <p:sp>
        <p:nvSpPr>
          <p:cNvPr id="10" name="TextBox 9">
            <a:extLst>
              <a:ext uri="{FF2B5EF4-FFF2-40B4-BE49-F238E27FC236}">
                <a16:creationId xmlns:a16="http://schemas.microsoft.com/office/drawing/2014/main" id="{63B51129-5F6F-3831-A864-7DC0558F8578}"/>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rgbClr val="091F2C"/>
                </a:solidFill>
                <a:effectLst/>
                <a:uLnTx/>
                <a:uFillTx/>
                <a:hlinkClick r:id="rId12"/>
              </a:rPr>
              <a:t>* May require additional licensing and/or development </a:t>
            </a:r>
            <a:endParaRPr kumimoji="0" lang="en-US" sz="1050" b="0" i="0" u="none" strike="noStrike" kern="1200" cap="none" normalizeH="0" baseline="0" noProof="0">
              <a:ln>
                <a:noFill/>
              </a:ln>
              <a:solidFill>
                <a:srgbClr val="091F2C"/>
              </a:solidFill>
              <a:effectLst/>
              <a:uLnTx/>
              <a:uFillTx/>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FA5C8B71-EC80-F313-5DC9-54DC81F5CAD8}"/>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8" name="Rectangle: Rounded Corners 17">
            <a:extLst>
              <a:ext uri="{FF2B5EF4-FFF2-40B4-BE49-F238E27FC236}">
                <a16:creationId xmlns:a16="http://schemas.microsoft.com/office/drawing/2014/main" id="{85E8A30E-9E22-57B7-A3BC-736E928C1980}"/>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9" name="Text Placeholder 3">
            <a:extLst>
              <a:ext uri="{FF2B5EF4-FFF2-40B4-BE49-F238E27FC236}">
                <a16:creationId xmlns:a16="http://schemas.microsoft.com/office/drawing/2014/main" id="{ED4ACF70-5D9C-4360-8E6E-DFDA7B0FD2C0}"/>
              </a:ext>
              <a:ext uri="{C183D7F6-B498-43B3-948B-1728B52AA6E4}">
                <adec:decorative xmlns:adec="http://schemas.microsoft.com/office/drawing/2017/decorative" val="1"/>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spc="0" normalizeH="0" baseline="0" noProof="0">
                <a:ln>
                  <a:noFill/>
                </a:ln>
                <a:solidFill>
                  <a:schemeClr val="accent1"/>
                </a:solidFill>
                <a:effectLst/>
                <a:uLnTx/>
                <a:uFillTx/>
                <a:latin typeface="+mj-lt"/>
                <a:ea typeface="+mj-ea"/>
                <a:cs typeface="+mj-cs"/>
              </a:rPr>
              <a:t>WATCH THIS DEMO VIDEO!</a:t>
            </a:r>
          </a:p>
        </p:txBody>
      </p:sp>
      <p:sp>
        <p:nvSpPr>
          <p:cNvPr id="26" name="Oval 25">
            <a:extLst>
              <a:ext uri="{FF2B5EF4-FFF2-40B4-BE49-F238E27FC236}">
                <a16:creationId xmlns:a16="http://schemas.microsoft.com/office/drawing/2014/main" id="{B40384F6-AD72-5958-9F74-3E5203835E58}"/>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9" name="Graphic 47">
            <a:extLst>
              <a:ext uri="{FF2B5EF4-FFF2-40B4-BE49-F238E27FC236}">
                <a16:creationId xmlns:a16="http://schemas.microsoft.com/office/drawing/2014/main" id="{7E76D952-6FB9-038F-0EEE-844AE9B55F6E}"/>
              </a:ext>
              <a:ext uri="{C183D7F6-B498-43B3-948B-1728B52AA6E4}">
                <adec:decorative xmlns:adec="http://schemas.microsoft.com/office/drawing/2017/decorative" val="1"/>
              </a:ext>
            </a:extLst>
          </p:cNvPr>
          <p:cNvSpPr>
            <a:spLocks noChangeAspect="1"/>
          </p:cNvSpPr>
          <p:nvPr/>
        </p:nvSpPr>
        <p:spPr>
          <a:xfrm>
            <a:off x="763416" y="4586618"/>
            <a:ext cx="241644" cy="241644"/>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47599 w 199986"/>
              <a:gd name="connsiteY5" fmla="*/ 169031 h 199986"/>
              <a:gd name="connsiteX6" fmla="*/ 141646 w 199986"/>
              <a:gd name="connsiteY6" fmla="*/ 174984 h 199986"/>
              <a:gd name="connsiteX7" fmla="*/ 147599 w 199986"/>
              <a:gd name="connsiteY7" fmla="*/ 180937 h 199986"/>
              <a:gd name="connsiteX8" fmla="*/ 153553 w 199986"/>
              <a:gd name="connsiteY8" fmla="*/ 174984 h 199986"/>
              <a:gd name="connsiteX9" fmla="*/ 147599 w 199986"/>
              <a:gd name="connsiteY9" fmla="*/ 169031 h 199986"/>
              <a:gd name="connsiteX10" fmla="*/ 147599 w 199986"/>
              <a:gd name="connsiteY10" fmla="*/ 113062 h 199986"/>
              <a:gd name="connsiteX11" fmla="*/ 129950 w 199986"/>
              <a:gd name="connsiteY11" fmla="*/ 131674 h 199986"/>
              <a:gd name="connsiteX12" fmla="*/ 134760 w 199986"/>
              <a:gd name="connsiteY12" fmla="*/ 136388 h 199986"/>
              <a:gd name="connsiteX13" fmla="*/ 139475 w 199986"/>
              <a:gd name="connsiteY13" fmla="*/ 131578 h 199986"/>
              <a:gd name="connsiteX14" fmla="*/ 147599 w 199986"/>
              <a:gd name="connsiteY14" fmla="*/ 122587 h 199986"/>
              <a:gd name="connsiteX15" fmla="*/ 155734 w 199986"/>
              <a:gd name="connsiteY15" fmla="*/ 131636 h 199986"/>
              <a:gd name="connsiteX16" fmla="*/ 153600 w 199986"/>
              <a:gd name="connsiteY16" fmla="*/ 136970 h 199986"/>
              <a:gd name="connsiteX17" fmla="*/ 152705 w 199986"/>
              <a:gd name="connsiteY17" fmla="*/ 138084 h 199986"/>
              <a:gd name="connsiteX18" fmla="*/ 151752 w 199986"/>
              <a:gd name="connsiteY18" fmla="*/ 139160 h 199986"/>
              <a:gd name="connsiteX19" fmla="*/ 149228 w 199986"/>
              <a:gd name="connsiteY19" fmla="*/ 141923 h 199986"/>
              <a:gd name="connsiteX20" fmla="*/ 147933 w 199986"/>
              <a:gd name="connsiteY20" fmla="*/ 143418 h 199986"/>
              <a:gd name="connsiteX21" fmla="*/ 142837 w 199986"/>
              <a:gd name="connsiteY21" fmla="*/ 155896 h 199986"/>
              <a:gd name="connsiteX22" fmla="*/ 147599 w 199986"/>
              <a:gd name="connsiteY22" fmla="*/ 160658 h 199986"/>
              <a:gd name="connsiteX23" fmla="*/ 152362 w 199986"/>
              <a:gd name="connsiteY23" fmla="*/ 155896 h 199986"/>
              <a:gd name="connsiteX24" fmla="*/ 154638 w 199986"/>
              <a:gd name="connsiteY24" fmla="*/ 150276 h 199986"/>
              <a:gd name="connsiteX25" fmla="*/ 155448 w 199986"/>
              <a:gd name="connsiteY25" fmla="*/ 149285 h 199986"/>
              <a:gd name="connsiteX26" fmla="*/ 156401 w 199986"/>
              <a:gd name="connsiteY26" fmla="*/ 148180 h 199986"/>
              <a:gd name="connsiteX27" fmla="*/ 158944 w 199986"/>
              <a:gd name="connsiteY27" fmla="*/ 145418 h 199986"/>
              <a:gd name="connsiteX28" fmla="*/ 160220 w 199986"/>
              <a:gd name="connsiteY28" fmla="*/ 143942 h 199986"/>
              <a:gd name="connsiteX29" fmla="*/ 165259 w 199986"/>
              <a:gd name="connsiteY29" fmla="*/ 131626 h 199986"/>
              <a:gd name="connsiteX30" fmla="*/ 147599 w 199986"/>
              <a:gd name="connsiteY30" fmla="*/ 113052 h 199986"/>
              <a:gd name="connsiteX31" fmla="*/ 95421 w 199986"/>
              <a:gd name="connsiteY31" fmla="*/ 114252 h 199986"/>
              <a:gd name="connsiteX32" fmla="*/ 88678 w 199986"/>
              <a:gd name="connsiteY32" fmla="*/ 128540 h 199986"/>
              <a:gd name="connsiteX33" fmla="*/ 21422 w 199986"/>
              <a:gd name="connsiteY33" fmla="*/ 128540 h 199986"/>
              <a:gd name="connsiteX34" fmla="*/ 14278 w 199986"/>
              <a:gd name="connsiteY34" fmla="*/ 135665 h 199986"/>
              <a:gd name="connsiteX35" fmla="*/ 14278 w 199986"/>
              <a:gd name="connsiteY35" fmla="*/ 135684 h 199986"/>
              <a:gd name="connsiteX36" fmla="*/ 14278 w 199986"/>
              <a:gd name="connsiteY36" fmla="*/ 141180 h 199986"/>
              <a:gd name="connsiteX37" fmla="*/ 19421 w 199986"/>
              <a:gd name="connsiteY37" fmla="*/ 155096 h 199986"/>
              <a:gd name="connsiteX38" fmla="*/ 76162 w 199986"/>
              <a:gd name="connsiteY38" fmla="*/ 176184 h 199986"/>
              <a:gd name="connsiteX39" fmla="*/ 92164 w 199986"/>
              <a:gd name="connsiteY39" fmla="*/ 175174 h 199986"/>
              <a:gd name="connsiteX40" fmla="*/ 100851 w 199986"/>
              <a:gd name="connsiteY40" fmla="*/ 188185 h 199986"/>
              <a:gd name="connsiteX41" fmla="*/ 76162 w 199986"/>
              <a:gd name="connsiteY41" fmla="*/ 190471 h 199986"/>
              <a:gd name="connsiteX42" fmla="*/ 8553 w 199986"/>
              <a:gd name="connsiteY42" fmla="*/ 164373 h 199986"/>
              <a:gd name="connsiteX43" fmla="*/ 0 w 199986"/>
              <a:gd name="connsiteY43" fmla="*/ 141180 h 199986"/>
              <a:gd name="connsiteX44" fmla="*/ 0 w 199986"/>
              <a:gd name="connsiteY44" fmla="*/ 135684 h 199986"/>
              <a:gd name="connsiteX45" fmla="*/ 21412 w 199986"/>
              <a:gd name="connsiteY45" fmla="*/ 114252 h 199986"/>
              <a:gd name="connsiteX46" fmla="*/ 21422 w 199986"/>
              <a:gd name="connsiteY46" fmla="*/ 114252 h 199986"/>
              <a:gd name="connsiteX47" fmla="*/ 95431 w 199986"/>
              <a:gd name="connsiteY47" fmla="*/ 114252 h 199986"/>
              <a:gd name="connsiteX48" fmla="*/ 76162 w 199986"/>
              <a:gd name="connsiteY48" fmla="*/ 0 h 199986"/>
              <a:gd name="connsiteX49" fmla="*/ 123787 w 199986"/>
              <a:gd name="connsiteY49" fmla="*/ 47625 h 199986"/>
              <a:gd name="connsiteX50" fmla="*/ 76162 w 199986"/>
              <a:gd name="connsiteY50" fmla="*/ 95250 h 199986"/>
              <a:gd name="connsiteX51" fmla="*/ 28537 w 199986"/>
              <a:gd name="connsiteY51" fmla="*/ 47625 h 199986"/>
              <a:gd name="connsiteX52" fmla="*/ 76162 w 199986"/>
              <a:gd name="connsiteY52" fmla="*/ 0 h 199986"/>
              <a:gd name="connsiteX53" fmla="*/ 76162 w 199986"/>
              <a:gd name="connsiteY53" fmla="*/ 14288 h 199986"/>
              <a:gd name="connsiteX54" fmla="*/ 42824 w 199986"/>
              <a:gd name="connsiteY54" fmla="*/ 47625 h 199986"/>
              <a:gd name="connsiteX55" fmla="*/ 76162 w 199986"/>
              <a:gd name="connsiteY55" fmla="*/ 80963 h 199986"/>
              <a:gd name="connsiteX56" fmla="*/ 109499 w 199986"/>
              <a:gd name="connsiteY56" fmla="*/ 47625 h 199986"/>
              <a:gd name="connsiteX57" fmla="*/ 76162 w 199986"/>
              <a:gd name="connsiteY57"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47599" y="169031"/>
                </a:moveTo>
                <a:cubicBezTo>
                  <a:pt x="144311" y="169031"/>
                  <a:pt x="141646" y="171696"/>
                  <a:pt x="141646" y="174984"/>
                </a:cubicBezTo>
                <a:cubicBezTo>
                  <a:pt x="141646" y="178272"/>
                  <a:pt x="144311" y="180937"/>
                  <a:pt x="147599" y="180937"/>
                </a:cubicBezTo>
                <a:cubicBezTo>
                  <a:pt x="150887" y="180937"/>
                  <a:pt x="153553" y="178272"/>
                  <a:pt x="153553" y="174984"/>
                </a:cubicBezTo>
                <a:cubicBezTo>
                  <a:pt x="153553" y="171696"/>
                  <a:pt x="150887" y="169031"/>
                  <a:pt x="147599" y="169031"/>
                </a:cubicBezTo>
                <a:close/>
                <a:moveTo>
                  <a:pt x="147599" y="113062"/>
                </a:moveTo>
                <a:cubicBezTo>
                  <a:pt x="137617" y="113062"/>
                  <a:pt x="129845" y="120844"/>
                  <a:pt x="129950" y="131674"/>
                </a:cubicBezTo>
                <a:cubicBezTo>
                  <a:pt x="129976" y="134303"/>
                  <a:pt x="132130" y="136415"/>
                  <a:pt x="134760" y="136388"/>
                </a:cubicBezTo>
                <a:cubicBezTo>
                  <a:pt x="137390" y="136362"/>
                  <a:pt x="139501" y="134208"/>
                  <a:pt x="139475" y="131578"/>
                </a:cubicBezTo>
                <a:cubicBezTo>
                  <a:pt x="139417" y="126063"/>
                  <a:pt x="142904" y="122587"/>
                  <a:pt x="147599" y="122587"/>
                </a:cubicBezTo>
                <a:cubicBezTo>
                  <a:pt x="152105" y="122587"/>
                  <a:pt x="155734" y="126321"/>
                  <a:pt x="155734" y="131636"/>
                </a:cubicBezTo>
                <a:cubicBezTo>
                  <a:pt x="155734" y="133464"/>
                  <a:pt x="155200" y="134893"/>
                  <a:pt x="153600" y="136970"/>
                </a:cubicBezTo>
                <a:lnTo>
                  <a:pt x="152705" y="138084"/>
                </a:lnTo>
                <a:lnTo>
                  <a:pt x="151752" y="139160"/>
                </a:lnTo>
                <a:lnTo>
                  <a:pt x="149228" y="141923"/>
                </a:lnTo>
                <a:lnTo>
                  <a:pt x="147933" y="143418"/>
                </a:lnTo>
                <a:cubicBezTo>
                  <a:pt x="144275" y="147771"/>
                  <a:pt x="142837" y="150971"/>
                  <a:pt x="142837" y="155896"/>
                </a:cubicBezTo>
                <a:cubicBezTo>
                  <a:pt x="142837" y="158526"/>
                  <a:pt x="144970" y="160658"/>
                  <a:pt x="147599" y="160658"/>
                </a:cubicBezTo>
                <a:cubicBezTo>
                  <a:pt x="150229" y="160658"/>
                  <a:pt x="152362" y="158526"/>
                  <a:pt x="152362" y="155896"/>
                </a:cubicBezTo>
                <a:cubicBezTo>
                  <a:pt x="152362" y="153962"/>
                  <a:pt x="152924" y="152476"/>
                  <a:pt x="154638" y="150276"/>
                </a:cubicBezTo>
                <a:lnTo>
                  <a:pt x="155448" y="149285"/>
                </a:lnTo>
                <a:lnTo>
                  <a:pt x="156401" y="148180"/>
                </a:lnTo>
                <a:lnTo>
                  <a:pt x="158944" y="145418"/>
                </a:lnTo>
                <a:lnTo>
                  <a:pt x="160220" y="143942"/>
                </a:lnTo>
                <a:cubicBezTo>
                  <a:pt x="163820" y="139656"/>
                  <a:pt x="165259" y="136484"/>
                  <a:pt x="165259" y="131626"/>
                </a:cubicBezTo>
                <a:cubicBezTo>
                  <a:pt x="165259" y="121120"/>
                  <a:pt x="157420" y="113052"/>
                  <a:pt x="147599" y="113052"/>
                </a:cubicBezTo>
                <a:close/>
                <a:moveTo>
                  <a:pt x="95421" y="114252"/>
                </a:moveTo>
                <a:cubicBezTo>
                  <a:pt x="92571" y="118706"/>
                  <a:pt x="90304" y="123508"/>
                  <a:pt x="88678" y="128540"/>
                </a:cubicBezTo>
                <a:lnTo>
                  <a:pt x="21422" y="128540"/>
                </a:lnTo>
                <a:cubicBezTo>
                  <a:pt x="17482" y="128534"/>
                  <a:pt x="14283" y="131724"/>
                  <a:pt x="14278" y="135665"/>
                </a:cubicBezTo>
                <a:cubicBezTo>
                  <a:pt x="14278" y="135671"/>
                  <a:pt x="14278" y="135677"/>
                  <a:pt x="14278" y="135684"/>
                </a:cubicBezTo>
                <a:lnTo>
                  <a:pt x="14278" y="141180"/>
                </a:lnTo>
                <a:cubicBezTo>
                  <a:pt x="14278" y="146285"/>
                  <a:pt x="16107" y="151219"/>
                  <a:pt x="19421" y="155096"/>
                </a:cubicBezTo>
                <a:cubicBezTo>
                  <a:pt x="31356" y="169078"/>
                  <a:pt x="50082" y="176184"/>
                  <a:pt x="76162" y="176184"/>
                </a:cubicBezTo>
                <a:cubicBezTo>
                  <a:pt x="81848" y="176184"/>
                  <a:pt x="87173" y="175841"/>
                  <a:pt x="92164" y="175174"/>
                </a:cubicBezTo>
                <a:cubicBezTo>
                  <a:pt x="94498" y="179889"/>
                  <a:pt x="97431" y="184252"/>
                  <a:pt x="100851" y="188185"/>
                </a:cubicBezTo>
                <a:cubicBezTo>
                  <a:pt x="93269" y="189709"/>
                  <a:pt x="85039" y="190471"/>
                  <a:pt x="76162" y="190471"/>
                </a:cubicBezTo>
                <a:cubicBezTo>
                  <a:pt x="46196" y="190471"/>
                  <a:pt x="23470" y="181851"/>
                  <a:pt x="8553" y="164373"/>
                </a:cubicBezTo>
                <a:cubicBezTo>
                  <a:pt x="3033" y="157906"/>
                  <a:pt x="0" y="149683"/>
                  <a:pt x="0" y="141180"/>
                </a:cubicBezTo>
                <a:lnTo>
                  <a:pt x="0" y="135684"/>
                </a:lnTo>
                <a:cubicBezTo>
                  <a:pt x="-5" y="123853"/>
                  <a:pt x="9581" y="114258"/>
                  <a:pt x="21412" y="114252"/>
                </a:cubicBezTo>
                <a:cubicBezTo>
                  <a:pt x="21415" y="114252"/>
                  <a:pt x="21419" y="114252"/>
                  <a:pt x="21422" y="114252"/>
                </a:cubicBezTo>
                <a:lnTo>
                  <a:pt x="95431" y="11425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4" name="TextBox 33">
            <a:extLst>
              <a:ext uri="{FF2B5EF4-FFF2-40B4-BE49-F238E27FC236}">
                <a16:creationId xmlns:a16="http://schemas.microsoft.com/office/drawing/2014/main" id="{DA68424B-FBB4-2258-D109-75E993E09435}"/>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962" y="457200"/>
            <a:ext cx="11145837" cy="618017"/>
          </a:xfrm>
        </p:spPr>
        <p:txBody>
          <a:bodyPr/>
          <a:lstStyle/>
          <a:p>
            <a:r>
              <a:rPr lang="en-US"/>
              <a:t>Explore a new template – Interview Questions Assistant</a:t>
            </a:r>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24" name="Text Placeholder 5">
            <a:extLst>
              <a:ext uri="{FF2B5EF4-FFF2-40B4-BE49-F238E27FC236}">
                <a16:creationId xmlns:a16="http://schemas.microsoft.com/office/drawing/2014/main" id="{87F9F814-CCE7-21CF-B463-B0ACE49A3D0A}"/>
              </a:ext>
            </a:extLst>
          </p:cNvPr>
          <p:cNvSpPr txBox="1">
            <a:spLocks/>
          </p:cNvSpPr>
          <p:nvPr/>
        </p:nvSpPr>
        <p:spPr>
          <a:xfrm>
            <a:off x="744910" y="1572027"/>
            <a:ext cx="5732090" cy="255454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The </a:t>
            </a:r>
            <a:r>
              <a:rPr lang="en-US" sz="1600">
                <a:solidFill>
                  <a:schemeClr val="tx2"/>
                </a:solidFill>
                <a:latin typeface="+mj-lt"/>
                <a:cs typeface="Segoe UI"/>
              </a:rPr>
              <a:t>Interview Question Assistant </a:t>
            </a:r>
            <a:r>
              <a:rPr lang="en-US" sz="1600">
                <a:solidFill>
                  <a:schemeClr val="tx2"/>
                </a:solidFill>
                <a:cs typeface="Segoe UI"/>
              </a:rPr>
              <a:t>helps hiring teams quickly generate high-quality, role-specific interview questions with a focus on fairness, clarity, and relevance.</a:t>
            </a:r>
          </a:p>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This assistant reduces prep time, reliance on external agencies and improves question quality and consistency across interviews. It also supports collaboration between HR and hiring managers, ensuring structured and inclusive candidate experiences.</a:t>
            </a:r>
          </a:p>
          <a:p>
            <a:pPr marL="0" indent="0" defTabSz="582780">
              <a:spcBef>
                <a:spcPct val="0"/>
              </a:spcBef>
              <a:spcAft>
                <a:spcPts val="600"/>
              </a:spcAft>
              <a:buNone/>
              <a:defRPr/>
            </a:pPr>
            <a:r>
              <a:rPr lang="en-US" sz="1200">
                <a:solidFill>
                  <a:schemeClr val="accent1"/>
                </a:solidFill>
                <a:ea typeface="+mn-lt"/>
                <a:cs typeface="+mn-lt"/>
                <a:hlinkClick r:id="rId5">
                  <a:extLst>
                    <a:ext uri="{A12FA001-AC4F-418D-AE19-62706E023703}">
                      <ahyp:hlinkClr xmlns:ahyp="http://schemas.microsoft.com/office/drawing/2018/hyperlinkcolor" val="tx"/>
                    </a:ext>
                  </a:extLst>
                </a:hlinkClick>
              </a:rPr>
              <a:t>More info on the Interview Questions Assistant template can be found on </a:t>
            </a:r>
            <a:br>
              <a:rPr lang="en-US" sz="1200">
                <a:solidFill>
                  <a:schemeClr val="accent1"/>
                </a:solidFill>
                <a:ea typeface="+mn-lt"/>
                <a:cs typeface="+mn-lt"/>
                <a:hlinkClick r:id="rId5">
                  <a:extLst>
                    <a:ext uri="{A12FA001-AC4F-418D-AE19-62706E023703}">
                      <ahyp:hlinkClr xmlns:ahyp="http://schemas.microsoft.com/office/drawing/2018/hyperlinkcolor" val="tx"/>
                    </a:ext>
                  </a:extLst>
                </a:hlinkClick>
              </a:rPr>
            </a:br>
            <a:r>
              <a:rPr lang="en-US" sz="1200">
                <a:solidFill>
                  <a:schemeClr val="accent1"/>
                </a:solidFill>
                <a:ea typeface="+mn-lt"/>
                <a:cs typeface="+mn-lt"/>
                <a:hlinkClick r:id="rId5">
                  <a:extLst>
                    <a:ext uri="{A12FA001-AC4F-418D-AE19-62706E023703}">
                      <ahyp:hlinkClr xmlns:ahyp="http://schemas.microsoft.com/office/drawing/2018/hyperlinkcolor" val="tx"/>
                    </a:ext>
                  </a:extLst>
                </a:hlinkClick>
              </a:rPr>
              <a:t>Microsoft Learn</a:t>
            </a:r>
            <a:endParaRPr lang="en-US" sz="1200">
              <a:solidFill>
                <a:schemeClr val="accent1"/>
              </a:solidFill>
              <a:ea typeface="+mn-lt"/>
              <a:cs typeface="+mn-lt"/>
            </a:endParaRPr>
          </a:p>
        </p:txBody>
      </p:sp>
      <p:pic>
        <p:nvPicPr>
          <p:cNvPr id="11" name="Interview Agents Assistant" descr="Microsoft 365 Copilot Demo video of the Interview Questions Assistant.">
            <a:hlinkClick r:id="" action="ppaction://media"/>
            <a:extLst>
              <a:ext uri="{FF2B5EF4-FFF2-40B4-BE49-F238E27FC236}">
                <a16:creationId xmlns:a16="http://schemas.microsoft.com/office/drawing/2014/main" id="{E723E81B-EDF4-EDF4-BC4D-758235C5978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CC786BC-5E0D-43BE-BFD2-350330D9A556}" label="" lang="en-us-interview" r:embed="rId6"/>
                        </p173:trackLst>
                      </p173:tracksInfo>
                    </p:ext>
                  </p14:extLst>
                </p14:media>
              </p:ext>
            </p:extLst>
          </p:nvPr>
        </p:nvPicPr>
        <p:blipFill rotWithShape="1">
          <a:blip r:embed="rId7"/>
          <a:srcRect/>
          <a:stretch>
            <a:fillRect/>
          </a:stretch>
        </p:blipFill>
        <p:spPr>
          <a:xfrm>
            <a:off x="6748092" y="1450271"/>
            <a:ext cx="4872407" cy="2740729"/>
          </a:xfrm>
          <a:prstGeom prst="roundRect">
            <a:avLst>
              <a:gd name="adj" fmla="val 3692"/>
            </a:avLst>
          </a:prstGeom>
        </p:spPr>
      </p:pic>
      <p:sp>
        <p:nvSpPr>
          <p:cNvPr id="21" name="TextBox 20">
            <a:extLst>
              <a:ext uri="{FF2B5EF4-FFF2-40B4-BE49-F238E27FC236}">
                <a16:creationId xmlns:a16="http://schemas.microsoft.com/office/drawing/2014/main" id="{D84A7822-B6A2-7179-FE56-D62721FCCE72}"/>
              </a:ext>
            </a:extLst>
          </p:cNvPr>
          <p:cNvSpPr txBox="1"/>
          <p:nvPr/>
        </p:nvSpPr>
        <p:spPr>
          <a:xfrm>
            <a:off x="1205279" y="4527843"/>
            <a:ext cx="10311041" cy="1672253"/>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Interview Questions Assistant*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Use your corporate </a:t>
            </a:r>
            <a:r>
              <a:rPr lang="en-US" sz="1400">
                <a:solidFill>
                  <a:schemeClr val="tx2"/>
                </a:solidFill>
              </a:rPr>
              <a:t>voice in your interview questions by describing it and giving examples in the agent’s instructions </a:t>
            </a:r>
            <a:br>
              <a:rPr lang="en-US" sz="1400">
                <a:solidFill>
                  <a:srgbClr val="091F2C"/>
                </a:solidFill>
              </a:rPr>
            </a:br>
            <a:r>
              <a:rPr lang="en-US" sz="1400">
                <a:solidFill>
                  <a:srgbClr val="091F2C"/>
                </a:solidFill>
              </a:rPr>
              <a:t>(</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rgbClr val="091F2C"/>
                </a:solidFill>
              </a:rPr>
              <a: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rPr>
              <a:t>Optimize your questions with the job description by integrating your recruitment software with Copilot Connectors </a:t>
            </a:r>
            <a:br>
              <a:rPr lang="en-US" sz="1400">
                <a:solidFill>
                  <a:schemeClr val="tx2"/>
                </a:solidFill>
              </a:rPr>
            </a:br>
            <a:r>
              <a:rPr lang="en-US" sz="1400">
                <a:solidFill>
                  <a:srgbClr val="091F2C"/>
                </a:solidFill>
              </a:rPr>
              <a:t>(</a:t>
            </a:r>
            <a:r>
              <a:rPr lang="en-US" sz="1400">
                <a:solidFill>
                  <a:schemeClr val="accent1"/>
                </a:solidFill>
                <a:hlinkClick r:id="rId9">
                  <a:extLst>
                    <a:ext uri="{A12FA001-AC4F-418D-AE19-62706E023703}">
                      <ahyp:hlinkClr xmlns:ahyp="http://schemas.microsoft.com/office/drawing/2018/hyperlinkcolor" val="tx"/>
                    </a:ext>
                  </a:extLst>
                </a:hlinkClick>
              </a:rPr>
              <a:t>learn more…</a:t>
            </a:r>
            <a:r>
              <a:rPr lang="en-US" sz="1400">
                <a:solidFill>
                  <a:srgbClr val="091F2C"/>
                </a:solidFill>
              </a:rPr>
              <a:t>) </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rPr>
              <a:t>Create domain-specific questions by adding a SharePoint with relevant documentation to the agent’s knowledge </a:t>
            </a:r>
            <a:r>
              <a:rPr lang="en-US" sz="1400">
                <a:solidFill>
                  <a:srgbClr val="091F2C"/>
                </a:solidFill>
              </a:rPr>
              <a:t>(</a:t>
            </a:r>
            <a:r>
              <a:rPr lang="en-US" sz="1400">
                <a:solidFill>
                  <a:schemeClr val="accent1"/>
                </a:solidFill>
                <a:hlinkClick r:id="rId10">
                  <a:extLst>
                    <a:ext uri="{A12FA001-AC4F-418D-AE19-62706E023703}">
                      <ahyp:hlinkClr xmlns:ahyp="http://schemas.microsoft.com/office/drawing/2018/hyperlinkcolor" val="tx"/>
                    </a:ext>
                  </a:extLst>
                </a:hlinkClick>
              </a:rPr>
              <a:t>learn more…</a:t>
            </a:r>
            <a:r>
              <a:rPr lang="en-US" sz="1400">
                <a:solidFill>
                  <a:schemeClr val="tx2"/>
                </a:solidFill>
              </a:rPr>
              <a:t>)</a:t>
            </a:r>
          </a:p>
        </p:txBody>
      </p:sp>
      <p:sp>
        <p:nvSpPr>
          <p:cNvPr id="3" name="TextBox 2">
            <a:extLst>
              <a:ext uri="{FF2B5EF4-FFF2-40B4-BE49-F238E27FC236}">
                <a16:creationId xmlns:a16="http://schemas.microsoft.com/office/drawing/2014/main" id="{7B0D6B79-A5F8-384D-B09F-459350CAF2E2}"/>
              </a:ext>
            </a:extLst>
          </p:cNvPr>
          <p:cNvSpPr txBox="1"/>
          <p:nvPr/>
        </p:nvSpPr>
        <p:spPr>
          <a:xfrm>
            <a:off x="571500" y="6565900"/>
            <a:ext cx="3209731" cy="184666"/>
          </a:xfrm>
          <a:prstGeom prst="rect">
            <a:avLst/>
          </a:prstGeom>
          <a:noFill/>
        </p:spPr>
        <p:txBody>
          <a:bodyPr wrap="square" lIns="0" tIns="0" rIns="0" bIns="0" rtlCol="0">
            <a:spAutoFit/>
          </a:bodyPr>
          <a:lstStyle/>
          <a:p>
            <a:r>
              <a:rPr lang="en-US" sz="1200">
                <a:solidFill>
                  <a:schemeClr val="accent1"/>
                </a:solidFill>
                <a:hlinkClick r:id="rId11">
                  <a:extLst>
                    <a:ext uri="{A12FA001-AC4F-418D-AE19-62706E023703}">
                      <ahyp:hlinkClr xmlns:ahyp="http://schemas.microsoft.com/office/drawing/2018/hyperlinkcolor" val="tx"/>
                    </a:ext>
                  </a:extLst>
                </a:hlinkClick>
              </a:rPr>
              <a:t>View other template demos</a:t>
            </a:r>
            <a:endParaRPr lang="en-US" sz="1200">
              <a:solidFill>
                <a:schemeClr val="accent1"/>
              </a:solidFill>
            </a:endParaRPr>
          </a:p>
        </p:txBody>
      </p:sp>
      <p:sp>
        <p:nvSpPr>
          <p:cNvPr id="10" name="TextBox 9">
            <a:extLst>
              <a:ext uri="{FF2B5EF4-FFF2-40B4-BE49-F238E27FC236}">
                <a16:creationId xmlns:a16="http://schemas.microsoft.com/office/drawing/2014/main" id="{A6D1A868-4326-1C65-78C5-1EB371188FA8}"/>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367">
              <a:defRPr/>
            </a:pPr>
            <a:r>
              <a:rPr lang="en-US" sz="1050">
                <a:solidFill>
                  <a:schemeClr val="accent1"/>
                </a:solidFill>
                <a:hlinkClick r:id="rId12">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178597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DC200-0D22-A3F6-9BC4-CD81F645C03A}"/>
            </a:ext>
          </a:extLst>
        </p:cNvPr>
        <p:cNvGrpSpPr/>
        <p:nvPr/>
      </p:nvGrpSpPr>
      <p:grpSpPr>
        <a:xfrm>
          <a:off x="0" y="0"/>
          <a:ext cx="0" cy="0"/>
          <a:chOff x="0" y="0"/>
          <a:chExt cx="0" cy="0"/>
        </a:xfrm>
      </p:grpSpPr>
      <p:sp>
        <p:nvSpPr>
          <p:cNvPr id="12" name="Rectangle: Rounded Corners 34">
            <a:extLst>
              <a:ext uri="{FF2B5EF4-FFF2-40B4-BE49-F238E27FC236}">
                <a16:creationId xmlns:a16="http://schemas.microsoft.com/office/drawing/2014/main" id="{F49AECD5-B80D-2089-130F-4B4BB8B53D43}"/>
              </a:ext>
              <a:ext uri="{C183D7F6-B498-43B3-948B-1728B52AA6E4}">
                <adec:decorative xmlns:adec="http://schemas.microsoft.com/office/drawing/2017/decorative" val="1"/>
              </a:ext>
            </a:extLst>
          </p:cNvPr>
          <p:cNvSpPr>
            <a:spLocks/>
          </p:cNvSpPr>
          <p:nvPr/>
        </p:nvSpPr>
        <p:spPr bwMode="auto">
          <a:xfrm>
            <a:off x="250723" y="1917289"/>
            <a:ext cx="11695471" cy="4536675"/>
          </a:xfrm>
          <a:prstGeom prst="roundRect">
            <a:avLst>
              <a:gd name="adj" fmla="val 5270"/>
            </a:avLst>
          </a:prstGeom>
          <a:no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2" name="Title 1">
            <a:extLst>
              <a:ext uri="{FF2B5EF4-FFF2-40B4-BE49-F238E27FC236}">
                <a16:creationId xmlns:a16="http://schemas.microsoft.com/office/drawing/2014/main" id="{A5C862C0-9C7A-B3CB-2BBB-3F605B92932A}"/>
              </a:ext>
            </a:extLst>
          </p:cNvPr>
          <p:cNvSpPr>
            <a:spLocks noGrp="1"/>
          </p:cNvSpPr>
          <p:nvPr>
            <p:ph type="title"/>
          </p:nvPr>
        </p:nvSpPr>
        <p:spPr>
          <a:xfrm>
            <a:off x="588963" y="457200"/>
            <a:ext cx="11017250" cy="492443"/>
          </a:xfrm>
        </p:spPr>
        <p:txBody>
          <a:bodyPr/>
          <a:lstStyle/>
          <a:p>
            <a:pPr algn="ctr"/>
            <a:r>
              <a:rPr lang="en-US" sz="3200" dirty="0"/>
              <a:t>Examples of templates in Copilot Studio</a:t>
            </a:r>
          </a:p>
        </p:txBody>
      </p:sp>
      <p:sp>
        <p:nvSpPr>
          <p:cNvPr id="14" name="TextBox 13">
            <a:extLst>
              <a:ext uri="{FF2B5EF4-FFF2-40B4-BE49-F238E27FC236}">
                <a16:creationId xmlns:a16="http://schemas.microsoft.com/office/drawing/2014/main" id="{29D53829-FB7F-B562-E24E-BC85083DF34D}"/>
              </a:ext>
            </a:extLst>
          </p:cNvPr>
          <p:cNvSpPr txBox="1"/>
          <p:nvPr/>
        </p:nvSpPr>
        <p:spPr>
          <a:xfrm>
            <a:off x="250723" y="983396"/>
            <a:ext cx="11695471" cy="738664"/>
          </a:xfrm>
          <a:prstGeom prst="rect">
            <a:avLst/>
          </a:prstGeom>
          <a:noFill/>
        </p:spPr>
        <p:txBody>
          <a:bodyPr wrap="square" lIns="0" tIns="0" rIns="0" bIns="0" rtlCol="0">
            <a:spAutoFit/>
          </a:bodyPr>
          <a:lstStyle/>
          <a:p>
            <a:pPr algn="ctr">
              <a:defRPr/>
            </a:pPr>
            <a:r>
              <a:rPr lang="en-US" sz="1600" dirty="0">
                <a:solidFill>
                  <a:schemeClr val="tx2"/>
                </a:solidFill>
              </a:rPr>
              <a:t>Copilot Studio offers developers options for templates and managed agents. Templates act as a starting point for building your own agent and you are fully in control. Managed agents are maintained by Microsoft, but you configure them to connect to your data sources.</a:t>
            </a:r>
          </a:p>
        </p:txBody>
      </p:sp>
      <p:grpSp>
        <p:nvGrpSpPr>
          <p:cNvPr id="7" name="Group 6" descr="Image of Copilot Studio templates">
            <a:extLst>
              <a:ext uri="{FF2B5EF4-FFF2-40B4-BE49-F238E27FC236}">
                <a16:creationId xmlns:a16="http://schemas.microsoft.com/office/drawing/2014/main" id="{A4829283-CBD7-E468-019B-A42D80470738}"/>
              </a:ext>
            </a:extLst>
          </p:cNvPr>
          <p:cNvGrpSpPr/>
          <p:nvPr/>
        </p:nvGrpSpPr>
        <p:grpSpPr>
          <a:xfrm>
            <a:off x="366840" y="2011255"/>
            <a:ext cx="11458321" cy="4085625"/>
            <a:chOff x="366840" y="2011255"/>
            <a:chExt cx="11458321" cy="4085625"/>
          </a:xfrm>
        </p:grpSpPr>
        <p:pic>
          <p:nvPicPr>
            <p:cNvPr id="4" name="Picture 3">
              <a:extLst>
                <a:ext uri="{FF2B5EF4-FFF2-40B4-BE49-F238E27FC236}">
                  <a16:creationId xmlns:a16="http://schemas.microsoft.com/office/drawing/2014/main" id="{A6FB0A29-A457-59BD-74E3-3A94B016AB4F}"/>
                </a:ext>
              </a:extLst>
            </p:cNvPr>
            <p:cNvPicPr>
              <a:picLocks noChangeAspect="1"/>
            </p:cNvPicPr>
            <p:nvPr/>
          </p:nvPicPr>
          <p:blipFill>
            <a:blip r:embed="rId3"/>
            <a:srcRect t="38979" b="11995"/>
            <a:stretch>
              <a:fillRect/>
            </a:stretch>
          </p:blipFill>
          <p:spPr>
            <a:xfrm>
              <a:off x="366840" y="3380405"/>
              <a:ext cx="11458321" cy="2716475"/>
            </a:xfrm>
            <a:prstGeom prst="rect">
              <a:avLst/>
            </a:prstGeom>
          </p:spPr>
        </p:pic>
        <p:pic>
          <p:nvPicPr>
            <p:cNvPr id="6" name="Picture 5">
              <a:extLst>
                <a:ext uri="{FF2B5EF4-FFF2-40B4-BE49-F238E27FC236}">
                  <a16:creationId xmlns:a16="http://schemas.microsoft.com/office/drawing/2014/main" id="{24CF1AE9-6BC1-99C1-E631-31914756576F}"/>
                </a:ext>
              </a:extLst>
            </p:cNvPr>
            <p:cNvPicPr>
              <a:picLocks noChangeAspect="1"/>
            </p:cNvPicPr>
            <p:nvPr/>
          </p:nvPicPr>
          <p:blipFill>
            <a:blip r:embed="rId3"/>
            <a:srcRect b="74521"/>
            <a:stretch>
              <a:fillRect/>
            </a:stretch>
          </p:blipFill>
          <p:spPr>
            <a:xfrm>
              <a:off x="366840" y="2011255"/>
              <a:ext cx="11458320" cy="1411783"/>
            </a:xfrm>
            <a:prstGeom prst="rect">
              <a:avLst/>
            </a:prstGeom>
          </p:spPr>
        </p:pic>
      </p:grpSp>
      <p:sp>
        <p:nvSpPr>
          <p:cNvPr id="54" name="TextBox 53">
            <a:extLst>
              <a:ext uri="{FF2B5EF4-FFF2-40B4-BE49-F238E27FC236}">
                <a16:creationId xmlns:a16="http://schemas.microsoft.com/office/drawing/2014/main" id="{78E3557E-56C5-5CED-45F8-29C47F0BA60A}"/>
              </a:ext>
            </a:extLst>
          </p:cNvPr>
          <p:cNvSpPr txBox="1"/>
          <p:nvPr/>
        </p:nvSpPr>
        <p:spPr>
          <a:xfrm>
            <a:off x="1050851" y="6153881"/>
            <a:ext cx="10090298" cy="600165"/>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dirty="0">
                <a:ln>
                  <a:noFill/>
                </a:ln>
                <a:ea typeface="+mj-ea"/>
                <a:cs typeface="+mj-cs"/>
              </a:rPr>
              <a:t>This is a sample of managed agents and agent templates available in Copilot Studio after selecting Create an agent. </a:t>
            </a:r>
          </a:p>
        </p:txBody>
      </p:sp>
    </p:spTree>
    <p:extLst>
      <p:ext uri="{BB962C8B-B14F-4D97-AF65-F5344CB8AC3E}">
        <p14:creationId xmlns:p14="http://schemas.microsoft.com/office/powerpoint/2010/main" val="32643718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298B-CE9E-6BB9-AD24-96895A256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6F98C-71E1-98AD-865C-F774DE5608F6}"/>
              </a:ext>
            </a:extLst>
          </p:cNvPr>
          <p:cNvSpPr>
            <a:spLocks noGrp="1"/>
          </p:cNvSpPr>
          <p:nvPr>
            <p:ph type="title"/>
          </p:nvPr>
        </p:nvSpPr>
        <p:spPr>
          <a:xfrm>
            <a:off x="585216" y="2537210"/>
            <a:ext cx="3808108" cy="997196"/>
          </a:xfrm>
        </p:spPr>
        <p:txBody>
          <a:bodyPr/>
          <a:lstStyle/>
          <a:p>
            <a:r>
              <a:rPr lang="en-US" dirty="0">
                <a:ea typeface="+mj-ea"/>
                <a:cs typeface="+mj-cs"/>
              </a:rPr>
              <a:t>Build an agent from scratch</a:t>
            </a:r>
          </a:p>
        </p:txBody>
      </p:sp>
    </p:spTree>
    <p:extLst>
      <p:ext uri="{BB962C8B-B14F-4D97-AF65-F5344CB8AC3E}">
        <p14:creationId xmlns:p14="http://schemas.microsoft.com/office/powerpoint/2010/main" val="14794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F4177-CBB4-6875-0A33-ABCEEC1B731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784769-1090-B222-A28A-89221005980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A95FF853-C10B-DC29-25B9-95255F277F30}"/>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bg1"/>
              </a:solidFill>
              <a:cs typeface="Segoe UI" pitchFamily="34" charset="0"/>
            </a:endParaRPr>
          </a:p>
        </p:txBody>
      </p:sp>
      <p:sp>
        <p:nvSpPr>
          <p:cNvPr id="12" name="Rectangle: Rounded Corners 34">
            <a:extLst>
              <a:ext uri="{FF2B5EF4-FFF2-40B4-BE49-F238E27FC236}">
                <a16:creationId xmlns:a16="http://schemas.microsoft.com/office/drawing/2014/main" id="{F6404676-3B06-86D7-4B4B-40FC670310EB}"/>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4" name="Rectangle: Rounded Corners 13">
            <a:extLst>
              <a:ext uri="{FF2B5EF4-FFF2-40B4-BE49-F238E27FC236}">
                <a16:creationId xmlns:a16="http://schemas.microsoft.com/office/drawing/2014/main" id="{9C9C9642-F706-7891-FF2F-84DA59D721C1}"/>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09A38A16-EAE3-C2FD-4202-F27289D1ADB3}"/>
              </a:ext>
            </a:extLst>
          </p:cNvPr>
          <p:cNvSpPr>
            <a:spLocks noGrp="1"/>
          </p:cNvSpPr>
          <p:nvPr>
            <p:ph type="title"/>
          </p:nvPr>
        </p:nvSpPr>
        <p:spPr>
          <a:xfrm>
            <a:off x="501265" y="457200"/>
            <a:ext cx="11192646" cy="492443"/>
          </a:xfrm>
        </p:spPr>
        <p:txBody>
          <a:bodyPr/>
          <a:lstStyle/>
          <a:p>
            <a:pPr algn="ctr"/>
            <a:r>
              <a:rPr lang="en-US" sz="3200" dirty="0"/>
              <a:t>Create an agent with Agent Builder</a:t>
            </a:r>
          </a:p>
        </p:txBody>
      </p:sp>
      <p:pic>
        <p:nvPicPr>
          <p:cNvPr id="3" name="Online Media 2" title="Create and Publish Agents in Copilot Chat using Copilot Studio">
            <a:hlinkClick r:id="" action="ppaction://media"/>
            <a:extLst>
              <a:ext uri="{FF2B5EF4-FFF2-40B4-BE49-F238E27FC236}">
                <a16:creationId xmlns:a16="http://schemas.microsoft.com/office/drawing/2014/main" id="{73EB87FC-8587-3A27-6E95-5498AA160CDE}"/>
              </a:ext>
            </a:extLst>
          </p:cNvPr>
          <p:cNvPicPr>
            <a:picLocks noRot="1" noChangeAspect="1"/>
          </p:cNvPicPr>
          <p:nvPr>
            <a:videoFile r:link="rId1"/>
          </p:nvPr>
        </p:nvPicPr>
        <p:blipFill>
          <a:blip r:embed="rId5"/>
          <a:stretch>
            <a:fillRect/>
          </a:stretch>
        </p:blipFill>
        <p:spPr>
          <a:xfrm>
            <a:off x="2194608" y="1358873"/>
            <a:ext cx="7797705" cy="4398996"/>
          </a:xfrm>
          <a:prstGeom prst="rect">
            <a:avLst/>
          </a:prstGeom>
        </p:spPr>
      </p:pic>
      <p:sp>
        <p:nvSpPr>
          <p:cNvPr id="13" name="TextBox 12">
            <a:extLst>
              <a:ext uri="{FF2B5EF4-FFF2-40B4-BE49-F238E27FC236}">
                <a16:creationId xmlns:a16="http://schemas.microsoft.com/office/drawing/2014/main" id="{F02CE404-F3E6-5FC8-CC6E-BAC2B7381985}"/>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11" name="TextBox 10">
            <a:extLst>
              <a:ext uri="{FF2B5EF4-FFF2-40B4-BE49-F238E27FC236}">
                <a16:creationId xmlns:a16="http://schemas.microsoft.com/office/drawing/2014/main" id="{BDD4261F-DA8C-6C3C-C19D-63E9ACBC49C0}"/>
              </a:ext>
            </a:extLst>
          </p:cNvPr>
          <p:cNvSpPr txBox="1"/>
          <p:nvPr/>
        </p:nvSpPr>
        <p:spPr>
          <a:xfrm>
            <a:off x="571500" y="6396623"/>
            <a:ext cx="11034713"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normalizeH="0" baseline="0" noProof="0" dirty="0">
                <a:ln>
                  <a:noFill/>
                </a:ln>
                <a:solidFill>
                  <a:schemeClr val="tx2"/>
                </a:solidFill>
                <a:effectLst/>
                <a:uLnTx/>
                <a:uFillTx/>
                <a:latin typeface="+mj-lt"/>
                <a:ea typeface="+mj-ea"/>
                <a:cs typeface="+mj-cs"/>
              </a:rPr>
              <a:t>Disclaimer: </a:t>
            </a:r>
            <a:r>
              <a:rPr kumimoji="0" lang="en-US" sz="1100" b="0" i="0" u="none" strike="noStrike" kern="1200" cap="none" normalizeH="0" baseline="0" noProof="0" dirty="0">
                <a:ln>
                  <a:noFill/>
                </a:ln>
                <a:solidFill>
                  <a:schemeClr val="tx2"/>
                </a:solidFill>
                <a:effectLst/>
                <a:uLnTx/>
                <a:uFillTx/>
              </a:rPr>
              <a:t>As of June 2025, the agent pane has transitioned to the left side of M365 Copilot</a:t>
            </a:r>
          </a:p>
          <a:p>
            <a:pPr algn="ctr">
              <a:defRPr/>
            </a:pPr>
            <a:r>
              <a:rPr lang="en-US" sz="1100" dirty="0">
                <a:solidFill>
                  <a:schemeClr val="tx2"/>
                </a:solidFill>
                <a:cs typeface="Segoe Sans Display"/>
              </a:rPr>
              <a:t>As of October 2025, there is a new logo for Microsoft Copilot Studio</a:t>
            </a:r>
          </a:p>
        </p:txBody>
      </p:sp>
    </p:spTree>
    <p:extLst>
      <p:ext uri="{BB962C8B-B14F-4D97-AF65-F5344CB8AC3E}">
        <p14:creationId xmlns:p14="http://schemas.microsoft.com/office/powerpoint/2010/main" val="3552500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171323D-C9A0-7CE5-88F9-0BFA319DBAEC}"/>
              </a:ext>
              <a:ext uri="{C183D7F6-B498-43B3-948B-1728B52AA6E4}">
                <adec:decorative xmlns:adec="http://schemas.microsoft.com/office/drawing/2017/decorative" val="1"/>
              </a:ext>
            </a:extLst>
          </p:cNvPr>
          <p:cNvSpPr/>
          <p:nvPr/>
        </p:nvSpPr>
        <p:spPr bwMode="auto">
          <a:xfrm>
            <a:off x="584198" y="1277086"/>
            <a:ext cx="7076442" cy="5288813"/>
          </a:xfrm>
          <a:prstGeom prst="roundRect">
            <a:avLst>
              <a:gd name="adj" fmla="val 2584"/>
            </a:avLst>
          </a:prstGeom>
          <a:solidFill>
            <a:schemeClr val="bg1"/>
          </a:solidFill>
          <a:ln>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cxnSp>
        <p:nvCxnSpPr>
          <p:cNvPr id="37" name="Straight Connector 36">
            <a:extLst>
              <a:ext uri="{FF2B5EF4-FFF2-40B4-BE49-F238E27FC236}">
                <a16:creationId xmlns:a16="http://schemas.microsoft.com/office/drawing/2014/main" id="{CADC9F8F-5BF6-D71E-7792-98C816B27A7D}"/>
              </a:ext>
              <a:ext uri="{C183D7F6-B498-43B3-948B-1728B52AA6E4}">
                <adec:decorative xmlns:adec="http://schemas.microsoft.com/office/drawing/2017/decorative" val="1"/>
              </a:ext>
            </a:extLst>
          </p:cNvPr>
          <p:cNvCxnSpPr>
            <a:cxnSpLocks/>
          </p:cNvCxnSpPr>
          <p:nvPr/>
        </p:nvCxnSpPr>
        <p:spPr>
          <a:xfrm>
            <a:off x="1341351" y="2589178"/>
            <a:ext cx="6146569"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38C209-92ED-54D5-D8F7-4FB5F4777338}"/>
              </a:ext>
              <a:ext uri="{C183D7F6-B498-43B3-948B-1728B52AA6E4}">
                <adec:decorative xmlns:adec="http://schemas.microsoft.com/office/drawing/2017/decorative" val="1"/>
              </a:ext>
            </a:extLst>
          </p:cNvPr>
          <p:cNvCxnSpPr>
            <a:cxnSpLocks/>
          </p:cNvCxnSpPr>
          <p:nvPr/>
        </p:nvCxnSpPr>
        <p:spPr>
          <a:xfrm>
            <a:off x="1341351" y="3817233"/>
            <a:ext cx="6146569"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7767E0F-25C4-1827-FA55-DBC0440FE71C}"/>
              </a:ext>
              <a:ext uri="{C183D7F6-B498-43B3-948B-1728B52AA6E4}">
                <adec:decorative xmlns:adec="http://schemas.microsoft.com/office/drawing/2017/decorative" val="1"/>
              </a:ext>
            </a:extLst>
          </p:cNvPr>
          <p:cNvCxnSpPr>
            <a:cxnSpLocks/>
          </p:cNvCxnSpPr>
          <p:nvPr/>
        </p:nvCxnSpPr>
        <p:spPr>
          <a:xfrm>
            <a:off x="1341351" y="5027272"/>
            <a:ext cx="6146569"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17FCEA-0938-343C-E286-DD0F44A61337}"/>
              </a:ext>
            </a:extLst>
          </p:cNvPr>
          <p:cNvSpPr>
            <a:spLocks noGrp="1"/>
          </p:cNvSpPr>
          <p:nvPr>
            <p:ph type="title"/>
          </p:nvPr>
        </p:nvSpPr>
        <p:spPr>
          <a:xfrm>
            <a:off x="588263" y="457200"/>
            <a:ext cx="11018520" cy="553998"/>
          </a:xfrm>
        </p:spPr>
        <p:txBody>
          <a:bodyPr/>
          <a:lstStyle/>
          <a:p>
            <a:r>
              <a:rPr lang="en-US">
                <a:ea typeface="+mj-ea"/>
                <a:cs typeface="+mj-cs"/>
              </a:rPr>
              <a:t>How to use this guide?</a:t>
            </a:r>
          </a:p>
        </p:txBody>
      </p:sp>
      <p:sp>
        <p:nvSpPr>
          <p:cNvPr id="11" name="Oval 10">
            <a:extLst>
              <a:ext uri="{FF2B5EF4-FFF2-40B4-BE49-F238E27FC236}">
                <a16:creationId xmlns:a16="http://schemas.microsoft.com/office/drawing/2014/main" id="{E1CBA388-33BB-B77C-5017-A4D9A775D6A5}"/>
              </a:ext>
            </a:extLst>
          </p:cNvPr>
          <p:cNvSpPr>
            <a:spLocks/>
          </p:cNvSpPr>
          <p:nvPr/>
        </p:nvSpPr>
        <p:spPr bwMode="auto">
          <a:xfrm>
            <a:off x="741445" y="1569675"/>
            <a:ext cx="442659" cy="4426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latin typeface="+mj-lt"/>
                <a:ea typeface="+mj-ea"/>
                <a:cs typeface="+mj-cs"/>
              </a:rPr>
              <a:t>1</a:t>
            </a:r>
          </a:p>
        </p:txBody>
      </p:sp>
      <p:sp>
        <p:nvSpPr>
          <p:cNvPr id="19" name="Rectangle 3">
            <a:extLst>
              <a:ext uri="{FF2B5EF4-FFF2-40B4-BE49-F238E27FC236}">
                <a16:creationId xmlns:a16="http://schemas.microsoft.com/office/drawing/2014/main" id="{EF401F48-085C-780D-8CE4-6BC5777BA8AB}"/>
              </a:ext>
            </a:extLst>
          </p:cNvPr>
          <p:cNvSpPr>
            <a:spLocks noChangeArrowheads="1"/>
          </p:cNvSpPr>
          <p:nvPr/>
        </p:nvSpPr>
        <p:spPr bwMode="auto">
          <a:xfrm>
            <a:off x="1341350" y="1660904"/>
            <a:ext cx="61465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1600">
                <a:solidFill>
                  <a:schemeClr val="accent1"/>
                </a:solidFill>
                <a:latin typeface="+mj-lt"/>
                <a:ea typeface="+mj-ea"/>
                <a:cs typeface="+mj-cs"/>
              </a:rPr>
              <a:t>Start by learning “What is an agent?”</a:t>
            </a:r>
          </a:p>
          <a:p>
            <a:pPr marL="3429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a:solidFill>
                  <a:schemeClr val="tx2"/>
                </a:solidFill>
              </a:rPr>
              <a:t>Get familiar with the concept of agents and how they can unlock value for your business. </a:t>
            </a:r>
          </a:p>
        </p:txBody>
      </p:sp>
      <p:sp>
        <p:nvSpPr>
          <p:cNvPr id="17" name="Oval 16">
            <a:extLst>
              <a:ext uri="{FF2B5EF4-FFF2-40B4-BE49-F238E27FC236}">
                <a16:creationId xmlns:a16="http://schemas.microsoft.com/office/drawing/2014/main" id="{1EEA63BC-3F1E-1509-3A26-35CCEF2121D6}"/>
              </a:ext>
            </a:extLst>
          </p:cNvPr>
          <p:cNvSpPr>
            <a:spLocks/>
          </p:cNvSpPr>
          <p:nvPr/>
        </p:nvSpPr>
        <p:spPr bwMode="auto">
          <a:xfrm>
            <a:off x="741445" y="2778788"/>
            <a:ext cx="442659" cy="4426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latin typeface="+mj-lt"/>
                <a:ea typeface="+mj-ea"/>
                <a:cs typeface="+mj-cs"/>
              </a:rPr>
              <a:t>2</a:t>
            </a:r>
          </a:p>
        </p:txBody>
      </p:sp>
      <p:sp>
        <p:nvSpPr>
          <p:cNvPr id="5" name="Rectangle 3 - 1">
            <a:extLst>
              <a:ext uri="{FF2B5EF4-FFF2-40B4-BE49-F238E27FC236}">
                <a16:creationId xmlns:a16="http://schemas.microsoft.com/office/drawing/2014/main" id="{9124A1FF-B2E1-A9FA-BD0B-983E918B8F48}"/>
              </a:ext>
            </a:extLst>
          </p:cNvPr>
          <p:cNvSpPr>
            <a:spLocks noChangeArrowheads="1"/>
          </p:cNvSpPr>
          <p:nvPr/>
        </p:nvSpPr>
        <p:spPr bwMode="auto">
          <a:xfrm>
            <a:off x="1341350" y="2888959"/>
            <a:ext cx="61465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600">
                <a:solidFill>
                  <a:schemeClr val="accent1"/>
                </a:solidFill>
                <a:latin typeface="+mj-lt"/>
                <a:ea typeface="+mj-ea"/>
                <a:cs typeface="+mj-cs"/>
              </a:rPr>
              <a:t>Understand where you can start using and build agents</a:t>
            </a:r>
          </a:p>
          <a:p>
            <a:pPr marL="342900" indent="-228600" eaLnBrk="0" fontAlgn="base" hangingPunct="0">
              <a:spcBef>
                <a:spcPct val="0"/>
              </a:spcBef>
              <a:spcAft>
                <a:spcPct val="0"/>
              </a:spcAft>
              <a:buFont typeface="Arial" panose="020B0604020202020204" pitchFamily="34" charset="0"/>
              <a:buChar char="•"/>
            </a:pPr>
            <a:r>
              <a:rPr lang="en-US" altLang="en-US" sz="1600">
                <a:solidFill>
                  <a:schemeClr val="tx2"/>
                </a:solidFill>
              </a:rPr>
              <a:t>Explore your options: Use pre-built agents, build a custom agent, or bring in your own agent to Copilot Studio. </a:t>
            </a:r>
          </a:p>
        </p:txBody>
      </p:sp>
      <p:sp>
        <p:nvSpPr>
          <p:cNvPr id="18" name="Oval 17">
            <a:extLst>
              <a:ext uri="{FF2B5EF4-FFF2-40B4-BE49-F238E27FC236}">
                <a16:creationId xmlns:a16="http://schemas.microsoft.com/office/drawing/2014/main" id="{ECECE473-4D0B-9216-9C28-EE80C74FB876}"/>
              </a:ext>
            </a:extLst>
          </p:cNvPr>
          <p:cNvSpPr>
            <a:spLocks/>
          </p:cNvSpPr>
          <p:nvPr/>
        </p:nvSpPr>
        <p:spPr bwMode="auto">
          <a:xfrm>
            <a:off x="741445" y="4006843"/>
            <a:ext cx="442659" cy="4426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latin typeface="+mj-lt"/>
                <a:ea typeface="+mj-ea"/>
                <a:cs typeface="+mj-cs"/>
              </a:rPr>
              <a:t>3</a:t>
            </a:r>
          </a:p>
        </p:txBody>
      </p:sp>
      <p:sp>
        <p:nvSpPr>
          <p:cNvPr id="6" name="Rectangle 3 - 2">
            <a:extLst>
              <a:ext uri="{FF2B5EF4-FFF2-40B4-BE49-F238E27FC236}">
                <a16:creationId xmlns:a16="http://schemas.microsoft.com/office/drawing/2014/main" id="{EA2E6CB1-D84D-BCC0-B7E4-26C6A20205AE}"/>
              </a:ext>
            </a:extLst>
          </p:cNvPr>
          <p:cNvSpPr>
            <a:spLocks noChangeArrowheads="1"/>
          </p:cNvSpPr>
          <p:nvPr/>
        </p:nvSpPr>
        <p:spPr bwMode="auto">
          <a:xfrm>
            <a:off x="1341351" y="4098998"/>
            <a:ext cx="61465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R="0" lvl="0" eaLnBrk="0" fontAlgn="base" hangingPunct="0">
              <a:lnSpc>
                <a:spcPct val="100000"/>
              </a:lnSpc>
              <a:spcBef>
                <a:spcPct val="0"/>
              </a:spcBef>
              <a:spcAft>
                <a:spcPct val="0"/>
              </a:spcAft>
              <a:buClrTx/>
              <a:buSzTx/>
              <a:tabLst/>
            </a:pPr>
            <a:r>
              <a:rPr lang="en-US" altLang="en-US" sz="1600">
                <a:solidFill>
                  <a:schemeClr val="accent1"/>
                </a:solidFill>
                <a:latin typeface="+mj-lt"/>
                <a:ea typeface="+mj-ea"/>
                <a:cs typeface="+mj-cs"/>
              </a:rPr>
              <a:t>Learn step-by-step how to build a custom agent and use templates</a:t>
            </a:r>
          </a:p>
          <a:p>
            <a:pPr marL="342900" marR="0" lvl="0" indent="-228600" eaLnBrk="0" fontAlgn="base" hangingPunct="0">
              <a:lnSpc>
                <a:spcPct val="100000"/>
              </a:lnSpc>
              <a:spcBef>
                <a:spcPct val="0"/>
              </a:spcBef>
              <a:spcAft>
                <a:spcPct val="0"/>
              </a:spcAft>
              <a:buClrTx/>
              <a:buSzTx/>
              <a:buFont typeface="Arial" panose="020B0604020202020204" pitchFamily="34" charset="0"/>
              <a:buChar char="•"/>
              <a:tabLst/>
            </a:pPr>
            <a:r>
              <a:rPr lang="en-US" altLang="en-US" sz="1600">
                <a:solidFill>
                  <a:schemeClr val="tx2"/>
                </a:solidFill>
              </a:rPr>
              <a:t>Follow the guide’s instructions to create agents tailored to your organization’s needs, using templates or starting from scratch. </a:t>
            </a:r>
          </a:p>
        </p:txBody>
      </p:sp>
      <p:sp>
        <p:nvSpPr>
          <p:cNvPr id="20" name="Oval 19">
            <a:extLst>
              <a:ext uri="{FF2B5EF4-FFF2-40B4-BE49-F238E27FC236}">
                <a16:creationId xmlns:a16="http://schemas.microsoft.com/office/drawing/2014/main" id="{566C0E48-6B1E-D747-B974-7B3F4DFD3CF9}"/>
              </a:ext>
            </a:extLst>
          </p:cNvPr>
          <p:cNvSpPr>
            <a:spLocks/>
          </p:cNvSpPr>
          <p:nvPr/>
        </p:nvSpPr>
        <p:spPr bwMode="auto">
          <a:xfrm>
            <a:off x="741445" y="5216880"/>
            <a:ext cx="442659" cy="4426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latin typeface="+mj-lt"/>
                <a:ea typeface="+mj-ea"/>
                <a:cs typeface="+mj-cs"/>
              </a:rPr>
              <a:t>4</a:t>
            </a:r>
          </a:p>
        </p:txBody>
      </p:sp>
      <p:sp>
        <p:nvSpPr>
          <p:cNvPr id="7" name="Rectangle 3 - 3">
            <a:extLst>
              <a:ext uri="{FF2B5EF4-FFF2-40B4-BE49-F238E27FC236}">
                <a16:creationId xmlns:a16="http://schemas.microsoft.com/office/drawing/2014/main" id="{9C5DF4D5-8B1D-B044-5EC4-1DEFCD02E699}"/>
              </a:ext>
            </a:extLst>
          </p:cNvPr>
          <p:cNvSpPr>
            <a:spLocks noChangeArrowheads="1"/>
          </p:cNvSpPr>
          <p:nvPr/>
        </p:nvSpPr>
        <p:spPr bwMode="auto">
          <a:xfrm>
            <a:off x="1341350" y="5290207"/>
            <a:ext cx="61465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R="0" lvl="0" eaLnBrk="0" fontAlgn="base" hangingPunct="0">
              <a:lnSpc>
                <a:spcPct val="100000"/>
              </a:lnSpc>
              <a:spcBef>
                <a:spcPct val="0"/>
              </a:spcBef>
              <a:spcAft>
                <a:spcPct val="0"/>
              </a:spcAft>
              <a:buClrTx/>
              <a:buSzTx/>
              <a:tabLst/>
            </a:pPr>
            <a:r>
              <a:rPr lang="en-US" altLang="en-US" sz="1600">
                <a:solidFill>
                  <a:schemeClr val="accent1"/>
                </a:solidFill>
                <a:latin typeface="+mj-lt"/>
                <a:ea typeface="+mj-ea"/>
                <a:cs typeface="+mj-cs"/>
              </a:rPr>
              <a:t>Explore the resources available to you</a:t>
            </a:r>
          </a:p>
          <a:p>
            <a:pPr marL="342900" marR="0" lvl="0" indent="-228600" eaLnBrk="0" fontAlgn="base" hangingPunct="0">
              <a:lnSpc>
                <a:spcPct val="100000"/>
              </a:lnSpc>
              <a:spcBef>
                <a:spcPct val="0"/>
              </a:spcBef>
              <a:spcAft>
                <a:spcPct val="0"/>
              </a:spcAft>
              <a:buClrTx/>
              <a:buSzTx/>
              <a:buFont typeface="Arial" panose="020B0604020202020204" pitchFamily="34" charset="0"/>
              <a:buChar char="•"/>
              <a:tabLst/>
            </a:pPr>
            <a:r>
              <a:rPr lang="en-US" altLang="en-US" sz="1600">
                <a:solidFill>
                  <a:schemeClr val="tx2"/>
                </a:solidFill>
              </a:rPr>
              <a:t>Take advantage of linked videos, demos, and documentation to deepen your understanding and accelerate adoption.</a:t>
            </a:r>
          </a:p>
        </p:txBody>
      </p:sp>
      <p:pic>
        <p:nvPicPr>
          <p:cNvPr id="24" name="Picture Placeholder 11" descr="A person Smiling holding a laptop">
            <a:extLst>
              <a:ext uri="{FF2B5EF4-FFF2-40B4-BE49-F238E27FC236}">
                <a16:creationId xmlns:a16="http://schemas.microsoft.com/office/drawing/2014/main" id="{605744AE-BF13-312D-A077-33F319E211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37488" y="0"/>
            <a:ext cx="4354511" cy="6858000"/>
          </a:xfrm>
          <a:prstGeom prst="rect">
            <a:avLst/>
          </a:prstGeom>
        </p:spPr>
      </p:pic>
    </p:spTree>
    <p:extLst>
      <p:ext uri="{BB962C8B-B14F-4D97-AF65-F5344CB8AC3E}">
        <p14:creationId xmlns:p14="http://schemas.microsoft.com/office/powerpoint/2010/main" val="27572267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6009-F320-4987-D1A8-1A7B6938AD2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53ADE3-61DC-1644-E960-E3B16F981956}"/>
              </a:ext>
              <a:ext uri="{C183D7F6-B498-43B3-948B-1728B52AA6E4}">
                <adec:decorative xmlns:adec="http://schemas.microsoft.com/office/drawing/2017/decorative" val="1"/>
              </a:ext>
            </a:extLst>
          </p:cNvPr>
          <p:cNvSpPr>
            <a:spLocks/>
          </p:cNvSpPr>
          <p:nvPr/>
        </p:nvSpPr>
        <p:spPr>
          <a:xfrm>
            <a:off x="588263" y="2331722"/>
            <a:ext cx="11018520" cy="4049361"/>
          </a:xfrm>
          <a:prstGeom prst="roundRect">
            <a:avLst>
              <a:gd name="adj" fmla="val 2554"/>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Rectangle: Top Corners Rounded 7">
            <a:extLst>
              <a:ext uri="{FF2B5EF4-FFF2-40B4-BE49-F238E27FC236}">
                <a16:creationId xmlns:a16="http://schemas.microsoft.com/office/drawing/2014/main" id="{59D76559-FFE8-831B-A339-1C30FAF79F86}"/>
              </a:ext>
              <a:ext uri="{C183D7F6-B498-43B3-948B-1728B52AA6E4}">
                <adec:decorative xmlns:adec="http://schemas.microsoft.com/office/drawing/2017/decorative" val="1"/>
              </a:ext>
            </a:extLst>
          </p:cNvPr>
          <p:cNvSpPr/>
          <p:nvPr/>
        </p:nvSpPr>
        <p:spPr>
          <a:xfrm>
            <a:off x="588263" y="2331722"/>
            <a:ext cx="11018520" cy="429768"/>
          </a:xfrm>
          <a:prstGeom prst="round2SameRect">
            <a:avLst>
              <a:gd name="adj1" fmla="val 25672"/>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rgbClr val="FFFFFF"/>
              </a:solidFill>
              <a:latin typeface="+mj-lt"/>
            </a:endParaRPr>
          </a:p>
        </p:txBody>
      </p:sp>
      <p:sp>
        <p:nvSpPr>
          <p:cNvPr id="27" name="Graphic 6">
            <a:extLst>
              <a:ext uri="{FF2B5EF4-FFF2-40B4-BE49-F238E27FC236}">
                <a16:creationId xmlns:a16="http://schemas.microsoft.com/office/drawing/2014/main" id="{438A777D-71C6-12BA-C005-F619A1EDDF19}"/>
              </a:ext>
              <a:ext uri="{C183D7F6-B498-43B3-948B-1728B52AA6E4}">
                <adec:decorative xmlns:adec="http://schemas.microsoft.com/office/drawing/2017/decorative" val="1"/>
              </a:ext>
            </a:extLst>
          </p:cNvPr>
          <p:cNvSpPr/>
          <p:nvPr/>
        </p:nvSpPr>
        <p:spPr>
          <a:xfrm>
            <a:off x="681109" y="2922129"/>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7" name="Graphic 6">
            <a:extLst>
              <a:ext uri="{FF2B5EF4-FFF2-40B4-BE49-F238E27FC236}">
                <a16:creationId xmlns:a16="http://schemas.microsoft.com/office/drawing/2014/main" id="{93242CB9-29E1-62D0-C344-45839B4F2977}"/>
              </a:ext>
              <a:ext uri="{C183D7F6-B498-43B3-948B-1728B52AA6E4}">
                <adec:decorative xmlns:adec="http://schemas.microsoft.com/office/drawing/2017/decorative" val="1"/>
              </a:ext>
            </a:extLst>
          </p:cNvPr>
          <p:cNvSpPr/>
          <p:nvPr/>
        </p:nvSpPr>
        <p:spPr>
          <a:xfrm>
            <a:off x="681109" y="3647648"/>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2" name="Graphic 6">
            <a:extLst>
              <a:ext uri="{FF2B5EF4-FFF2-40B4-BE49-F238E27FC236}">
                <a16:creationId xmlns:a16="http://schemas.microsoft.com/office/drawing/2014/main" id="{CEA2670C-1EFC-1CCB-AD5E-C707BBB1E2B6}"/>
              </a:ext>
              <a:ext uri="{C183D7F6-B498-43B3-948B-1728B52AA6E4}">
                <adec:decorative xmlns:adec="http://schemas.microsoft.com/office/drawing/2017/decorative" val="1"/>
              </a:ext>
            </a:extLst>
          </p:cNvPr>
          <p:cNvSpPr/>
          <p:nvPr/>
        </p:nvSpPr>
        <p:spPr>
          <a:xfrm>
            <a:off x="681109" y="4373167"/>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5" name="Graphic 6">
            <a:extLst>
              <a:ext uri="{FF2B5EF4-FFF2-40B4-BE49-F238E27FC236}">
                <a16:creationId xmlns:a16="http://schemas.microsoft.com/office/drawing/2014/main" id="{864EA306-0358-66B7-8AD4-0F8114F3A124}"/>
              </a:ext>
              <a:ext uri="{C183D7F6-B498-43B3-948B-1728B52AA6E4}">
                <adec:decorative xmlns:adec="http://schemas.microsoft.com/office/drawing/2017/decorative" val="1"/>
              </a:ext>
            </a:extLst>
          </p:cNvPr>
          <p:cNvSpPr/>
          <p:nvPr/>
        </p:nvSpPr>
        <p:spPr>
          <a:xfrm>
            <a:off x="681109" y="5098686"/>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9" name="Graphic 6">
            <a:extLst>
              <a:ext uri="{FF2B5EF4-FFF2-40B4-BE49-F238E27FC236}">
                <a16:creationId xmlns:a16="http://schemas.microsoft.com/office/drawing/2014/main" id="{784C9FD2-505C-C63C-8BE4-EBC11C4C722B}"/>
              </a:ext>
              <a:ext uri="{C183D7F6-B498-43B3-948B-1728B52AA6E4}">
                <adec:decorative xmlns:adec="http://schemas.microsoft.com/office/drawing/2017/decorative" val="1"/>
              </a:ext>
            </a:extLst>
          </p:cNvPr>
          <p:cNvSpPr/>
          <p:nvPr/>
        </p:nvSpPr>
        <p:spPr>
          <a:xfrm>
            <a:off x="681109" y="5824205"/>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17B4DB"/>
              </a:gs>
              <a:gs pos="97000">
                <a:srgbClr val="0078D4"/>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Graphic 123">
            <a:extLst>
              <a:ext uri="{FF2B5EF4-FFF2-40B4-BE49-F238E27FC236}">
                <a16:creationId xmlns:a16="http://schemas.microsoft.com/office/drawing/2014/main" id="{70D17F5B-33FC-35F8-0DD3-CDA7F403AE8B}"/>
              </a:ext>
              <a:ext uri="{C183D7F6-B498-43B3-948B-1728B52AA6E4}">
                <adec:decorative xmlns:adec="http://schemas.microsoft.com/office/drawing/2017/decorative" val="1"/>
              </a:ext>
            </a:extLst>
          </p:cNvPr>
          <p:cNvSpPr>
            <a:spLocks noChangeAspect="1"/>
          </p:cNvSpPr>
          <p:nvPr/>
        </p:nvSpPr>
        <p:spPr>
          <a:xfrm>
            <a:off x="789329" y="3017808"/>
            <a:ext cx="216946" cy="194680"/>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3" name="Graphic 7">
            <a:extLst>
              <a:ext uri="{FF2B5EF4-FFF2-40B4-BE49-F238E27FC236}">
                <a16:creationId xmlns:a16="http://schemas.microsoft.com/office/drawing/2014/main" id="{D7B8D5CB-DD31-6853-1C0B-D690E5564595}"/>
              </a:ext>
              <a:ext uri="{C183D7F6-B498-43B3-948B-1728B52AA6E4}">
                <adec:decorative xmlns:adec="http://schemas.microsoft.com/office/drawing/2017/decorative" val="1"/>
              </a:ext>
            </a:extLst>
          </p:cNvPr>
          <p:cNvSpPr>
            <a:spLocks noChangeAspect="1"/>
          </p:cNvSpPr>
          <p:nvPr/>
        </p:nvSpPr>
        <p:spPr>
          <a:xfrm>
            <a:off x="785229" y="3728108"/>
            <a:ext cx="225145" cy="225119"/>
          </a:xfrm>
          <a:custGeom>
            <a:avLst/>
            <a:gdLst>
              <a:gd name="connsiteX0" fmla="*/ 293419 w 366768"/>
              <a:gd name="connsiteY0" fmla="*/ 0 h 366727"/>
              <a:gd name="connsiteX1" fmla="*/ 302111 w 366768"/>
              <a:gd name="connsiteY1" fmla="*/ 3099 h 366727"/>
              <a:gd name="connsiteX2" fmla="*/ 303505 w 366768"/>
              <a:gd name="connsiteY2" fmla="*/ 4382 h 366727"/>
              <a:gd name="connsiteX3" fmla="*/ 363504 w 366768"/>
              <a:gd name="connsiteY3" fmla="*/ 69110 h 366727"/>
              <a:gd name="connsiteX4" fmla="*/ 364054 w 366768"/>
              <a:gd name="connsiteY4" fmla="*/ 69807 h 366727"/>
              <a:gd name="connsiteX5" fmla="*/ 366768 w 366768"/>
              <a:gd name="connsiteY5" fmla="*/ 77875 h 366727"/>
              <a:gd name="connsiteX6" fmla="*/ 366768 w 366768"/>
              <a:gd name="connsiteY6" fmla="*/ 113099 h 366727"/>
              <a:gd name="connsiteX7" fmla="*/ 348431 w 366768"/>
              <a:gd name="connsiteY7" fmla="*/ 160407 h 366727"/>
              <a:gd name="connsiteX8" fmla="*/ 348431 w 366768"/>
              <a:gd name="connsiteY8" fmla="*/ 352975 h 366727"/>
              <a:gd name="connsiteX9" fmla="*/ 336530 w 366768"/>
              <a:gd name="connsiteY9" fmla="*/ 366599 h 366727"/>
              <a:gd name="connsiteX10" fmla="*/ 334678 w 366768"/>
              <a:gd name="connsiteY10" fmla="*/ 366728 h 366727"/>
              <a:gd name="connsiteX11" fmla="*/ 32115 w 366768"/>
              <a:gd name="connsiteY11" fmla="*/ 366728 h 366727"/>
              <a:gd name="connsiteX12" fmla="*/ 18490 w 366768"/>
              <a:gd name="connsiteY12" fmla="*/ 354846 h 366727"/>
              <a:gd name="connsiteX13" fmla="*/ 18362 w 366768"/>
              <a:gd name="connsiteY13" fmla="*/ 352975 h 366727"/>
              <a:gd name="connsiteX14" fmla="*/ 18362 w 366768"/>
              <a:gd name="connsiteY14" fmla="*/ 160407 h 366727"/>
              <a:gd name="connsiteX15" fmla="*/ 153 w 366768"/>
              <a:gd name="connsiteY15" fmla="*/ 117261 h 366727"/>
              <a:gd name="connsiteX16" fmla="*/ 25 w 366768"/>
              <a:gd name="connsiteY16" fmla="*/ 113080 h 366727"/>
              <a:gd name="connsiteX17" fmla="*/ 25 w 366768"/>
              <a:gd name="connsiteY17" fmla="*/ 78663 h 366727"/>
              <a:gd name="connsiteX18" fmla="*/ 1785 w 366768"/>
              <a:gd name="connsiteY18" fmla="*/ 71182 h 366727"/>
              <a:gd name="connsiteX19" fmla="*/ 2977 w 366768"/>
              <a:gd name="connsiteY19" fmla="*/ 69440 h 366727"/>
              <a:gd name="connsiteX20" fmla="*/ 3711 w 366768"/>
              <a:gd name="connsiteY20" fmla="*/ 68596 h 366727"/>
              <a:gd name="connsiteX21" fmla="*/ 63288 w 366768"/>
              <a:gd name="connsiteY21" fmla="*/ 4401 h 366727"/>
              <a:gd name="connsiteX22" fmla="*/ 71485 w 366768"/>
              <a:gd name="connsiteY22" fmla="*/ 128 h 366727"/>
              <a:gd name="connsiteX23" fmla="*/ 73373 w 366768"/>
              <a:gd name="connsiteY23" fmla="*/ 0 h 366727"/>
              <a:gd name="connsiteX24" fmla="*/ 293419 w 366768"/>
              <a:gd name="connsiteY24" fmla="*/ 0 h 366727"/>
              <a:gd name="connsiteX25" fmla="*/ 239912 w 366768"/>
              <a:gd name="connsiteY25" fmla="*/ 154796 h 366727"/>
              <a:gd name="connsiteX26" fmla="*/ 239692 w 366768"/>
              <a:gd name="connsiteY26" fmla="*/ 155126 h 366727"/>
              <a:gd name="connsiteX27" fmla="*/ 183378 w 366768"/>
              <a:gd name="connsiteY27" fmla="*/ 183364 h 366727"/>
              <a:gd name="connsiteX28" fmla="*/ 126845 w 366768"/>
              <a:gd name="connsiteY28" fmla="*/ 154832 h 366727"/>
              <a:gd name="connsiteX29" fmla="*/ 70329 w 366768"/>
              <a:gd name="connsiteY29" fmla="*/ 183364 h 366727"/>
              <a:gd name="connsiteX30" fmla="*/ 45868 w 366768"/>
              <a:gd name="connsiteY30" fmla="*/ 179000 h 366727"/>
              <a:gd name="connsiteX31" fmla="*/ 45868 w 366768"/>
              <a:gd name="connsiteY31" fmla="*/ 339223 h 366727"/>
              <a:gd name="connsiteX32" fmla="*/ 73373 w 366768"/>
              <a:gd name="connsiteY32" fmla="*/ 339223 h 366727"/>
              <a:gd name="connsiteX33" fmla="*/ 73373 w 366768"/>
              <a:gd name="connsiteY33" fmla="*/ 215489 h 366727"/>
              <a:gd name="connsiteX34" fmla="*/ 85256 w 366768"/>
              <a:gd name="connsiteY34" fmla="*/ 201865 h 366727"/>
              <a:gd name="connsiteX35" fmla="*/ 87126 w 366768"/>
              <a:gd name="connsiteY35" fmla="*/ 201700 h 366727"/>
              <a:gd name="connsiteX36" fmla="*/ 169570 w 366768"/>
              <a:gd name="connsiteY36" fmla="*/ 201700 h 366727"/>
              <a:gd name="connsiteX37" fmla="*/ 183195 w 366768"/>
              <a:gd name="connsiteY37" fmla="*/ 213582 h 366727"/>
              <a:gd name="connsiteX38" fmla="*/ 183323 w 366768"/>
              <a:gd name="connsiteY38" fmla="*/ 215452 h 366727"/>
              <a:gd name="connsiteX39" fmla="*/ 183323 w 366768"/>
              <a:gd name="connsiteY39" fmla="*/ 339186 h 366727"/>
              <a:gd name="connsiteX40" fmla="*/ 320889 w 366768"/>
              <a:gd name="connsiteY40" fmla="*/ 339186 h 366727"/>
              <a:gd name="connsiteX41" fmla="*/ 320889 w 366768"/>
              <a:gd name="connsiteY41" fmla="*/ 178981 h 366727"/>
              <a:gd name="connsiteX42" fmla="*/ 239912 w 366768"/>
              <a:gd name="connsiteY42" fmla="*/ 154777 h 366727"/>
              <a:gd name="connsiteX43" fmla="*/ 155799 w 366768"/>
              <a:gd name="connsiteY43" fmla="*/ 229223 h 366727"/>
              <a:gd name="connsiteX44" fmla="*/ 100879 w 366768"/>
              <a:gd name="connsiteY44" fmla="*/ 229223 h 366727"/>
              <a:gd name="connsiteX45" fmla="*/ 100879 w 366768"/>
              <a:gd name="connsiteY45" fmla="*/ 339205 h 366727"/>
              <a:gd name="connsiteX46" fmla="*/ 155799 w 366768"/>
              <a:gd name="connsiteY46" fmla="*/ 339205 h 366727"/>
              <a:gd name="connsiteX47" fmla="*/ 155799 w 366768"/>
              <a:gd name="connsiteY47" fmla="*/ 229223 h 366727"/>
              <a:gd name="connsiteX48" fmla="*/ 279758 w 366768"/>
              <a:gd name="connsiteY48" fmla="*/ 201718 h 366727"/>
              <a:gd name="connsiteX49" fmla="*/ 293383 w 366768"/>
              <a:gd name="connsiteY49" fmla="*/ 213600 h 366727"/>
              <a:gd name="connsiteX50" fmla="*/ 293511 w 366768"/>
              <a:gd name="connsiteY50" fmla="*/ 215471 h 366727"/>
              <a:gd name="connsiteX51" fmla="*/ 293511 w 366768"/>
              <a:gd name="connsiteY51" fmla="*/ 279685 h 366727"/>
              <a:gd name="connsiteX52" fmla="*/ 281610 w 366768"/>
              <a:gd name="connsiteY52" fmla="*/ 293309 h 366727"/>
              <a:gd name="connsiteX53" fmla="*/ 279758 w 366768"/>
              <a:gd name="connsiteY53" fmla="*/ 293437 h 366727"/>
              <a:gd name="connsiteX54" fmla="*/ 215542 w 366768"/>
              <a:gd name="connsiteY54" fmla="*/ 293437 h 366727"/>
              <a:gd name="connsiteX55" fmla="*/ 201917 w 366768"/>
              <a:gd name="connsiteY55" fmla="*/ 281555 h 366727"/>
              <a:gd name="connsiteX56" fmla="*/ 201789 w 366768"/>
              <a:gd name="connsiteY56" fmla="*/ 279685 h 366727"/>
              <a:gd name="connsiteX57" fmla="*/ 201789 w 366768"/>
              <a:gd name="connsiteY57" fmla="*/ 215471 h 366727"/>
              <a:gd name="connsiteX58" fmla="*/ 213671 w 366768"/>
              <a:gd name="connsiteY58" fmla="*/ 201847 h 366727"/>
              <a:gd name="connsiteX59" fmla="*/ 215542 w 366768"/>
              <a:gd name="connsiteY59" fmla="*/ 201718 h 366727"/>
              <a:gd name="connsiteX60" fmla="*/ 279758 w 366768"/>
              <a:gd name="connsiteY60" fmla="*/ 201718 h 366727"/>
              <a:gd name="connsiteX61" fmla="*/ 265987 w 366768"/>
              <a:gd name="connsiteY61" fmla="*/ 229223 h 366727"/>
              <a:gd name="connsiteX62" fmla="*/ 229294 w 366768"/>
              <a:gd name="connsiteY62" fmla="*/ 229223 h 366727"/>
              <a:gd name="connsiteX63" fmla="*/ 229294 w 366768"/>
              <a:gd name="connsiteY63" fmla="*/ 265932 h 366727"/>
              <a:gd name="connsiteX64" fmla="*/ 265969 w 366768"/>
              <a:gd name="connsiteY64" fmla="*/ 265932 h 366727"/>
              <a:gd name="connsiteX65" fmla="*/ 265969 w 366768"/>
              <a:gd name="connsiteY65" fmla="*/ 229223 h 366727"/>
              <a:gd name="connsiteX66" fmla="*/ 113092 w 366768"/>
              <a:gd name="connsiteY66" fmla="*/ 91719 h 366727"/>
              <a:gd name="connsiteX67" fmla="*/ 27531 w 366768"/>
              <a:gd name="connsiteY67" fmla="*/ 91719 h 366727"/>
              <a:gd name="connsiteX68" fmla="*/ 27531 w 366768"/>
              <a:gd name="connsiteY68" fmla="*/ 113080 h 366727"/>
              <a:gd name="connsiteX69" fmla="*/ 27641 w 366768"/>
              <a:gd name="connsiteY69" fmla="*/ 116198 h 366727"/>
              <a:gd name="connsiteX70" fmla="*/ 28172 w 366768"/>
              <a:gd name="connsiteY70" fmla="*/ 120452 h 366727"/>
              <a:gd name="connsiteX71" fmla="*/ 28759 w 366768"/>
              <a:gd name="connsiteY71" fmla="*/ 123312 h 366727"/>
              <a:gd name="connsiteX72" fmla="*/ 29676 w 366768"/>
              <a:gd name="connsiteY72" fmla="*/ 126466 h 366727"/>
              <a:gd name="connsiteX73" fmla="*/ 30666 w 366768"/>
              <a:gd name="connsiteY73" fmla="*/ 129180 h 366727"/>
              <a:gd name="connsiteX74" fmla="*/ 31400 w 366768"/>
              <a:gd name="connsiteY74" fmla="*/ 130903 h 366727"/>
              <a:gd name="connsiteX75" fmla="*/ 33307 w 366768"/>
              <a:gd name="connsiteY75" fmla="*/ 134534 h 366727"/>
              <a:gd name="connsiteX76" fmla="*/ 35177 w 366768"/>
              <a:gd name="connsiteY76" fmla="*/ 137504 h 366727"/>
              <a:gd name="connsiteX77" fmla="*/ 36186 w 366768"/>
              <a:gd name="connsiteY77" fmla="*/ 138861 h 366727"/>
              <a:gd name="connsiteX78" fmla="*/ 38551 w 366768"/>
              <a:gd name="connsiteY78" fmla="*/ 141722 h 366727"/>
              <a:gd name="connsiteX79" fmla="*/ 41137 w 366768"/>
              <a:gd name="connsiteY79" fmla="*/ 144362 h 366727"/>
              <a:gd name="connsiteX80" fmla="*/ 42915 w 366768"/>
              <a:gd name="connsiteY80" fmla="*/ 145921 h 366727"/>
              <a:gd name="connsiteX81" fmla="*/ 43686 w 366768"/>
              <a:gd name="connsiteY81" fmla="*/ 146544 h 366727"/>
              <a:gd name="connsiteX82" fmla="*/ 64058 w 366768"/>
              <a:gd name="connsiteY82" fmla="*/ 155401 h 366727"/>
              <a:gd name="connsiteX83" fmla="*/ 67359 w 366768"/>
              <a:gd name="connsiteY83" fmla="*/ 155749 h 366727"/>
              <a:gd name="connsiteX84" fmla="*/ 70293 w 366768"/>
              <a:gd name="connsiteY84" fmla="*/ 155841 h 366727"/>
              <a:gd name="connsiteX85" fmla="*/ 112982 w 366768"/>
              <a:gd name="connsiteY85" fmla="*/ 115996 h 366727"/>
              <a:gd name="connsiteX86" fmla="*/ 113073 w 366768"/>
              <a:gd name="connsiteY86" fmla="*/ 113062 h 366727"/>
              <a:gd name="connsiteX87" fmla="*/ 113073 w 366768"/>
              <a:gd name="connsiteY87" fmla="*/ 91737 h 366727"/>
              <a:gd name="connsiteX88" fmla="*/ 226140 w 366768"/>
              <a:gd name="connsiteY88" fmla="*/ 91719 h 366727"/>
              <a:gd name="connsiteX89" fmla="*/ 140598 w 366768"/>
              <a:gd name="connsiteY89" fmla="*/ 91719 h 366727"/>
              <a:gd name="connsiteX90" fmla="*/ 140598 w 366768"/>
              <a:gd name="connsiteY90" fmla="*/ 113080 h 366727"/>
              <a:gd name="connsiteX91" fmla="*/ 177565 w 366768"/>
              <a:gd name="connsiteY91" fmla="*/ 155456 h 366727"/>
              <a:gd name="connsiteX92" fmla="*/ 180444 w 366768"/>
              <a:gd name="connsiteY92" fmla="*/ 155749 h 366727"/>
              <a:gd name="connsiteX93" fmla="*/ 183378 w 366768"/>
              <a:gd name="connsiteY93" fmla="*/ 155841 h 366727"/>
              <a:gd name="connsiteX94" fmla="*/ 226049 w 366768"/>
              <a:gd name="connsiteY94" fmla="*/ 115996 h 366727"/>
              <a:gd name="connsiteX95" fmla="*/ 226140 w 366768"/>
              <a:gd name="connsiteY95" fmla="*/ 113062 h 366727"/>
              <a:gd name="connsiteX96" fmla="*/ 226140 w 366768"/>
              <a:gd name="connsiteY96" fmla="*/ 91737 h 366727"/>
              <a:gd name="connsiteX97" fmla="*/ 339226 w 366768"/>
              <a:gd name="connsiteY97" fmla="*/ 91719 h 366727"/>
              <a:gd name="connsiteX98" fmla="*/ 253683 w 366768"/>
              <a:gd name="connsiteY98" fmla="*/ 91719 h 366727"/>
              <a:gd name="connsiteX99" fmla="*/ 253683 w 366768"/>
              <a:gd name="connsiteY99" fmla="*/ 113080 h 366727"/>
              <a:gd name="connsiteX100" fmla="*/ 290669 w 366768"/>
              <a:gd name="connsiteY100" fmla="*/ 155456 h 366727"/>
              <a:gd name="connsiteX101" fmla="*/ 293529 w 366768"/>
              <a:gd name="connsiteY101" fmla="*/ 155749 h 366727"/>
              <a:gd name="connsiteX102" fmla="*/ 296463 w 366768"/>
              <a:gd name="connsiteY102" fmla="*/ 155841 h 366727"/>
              <a:gd name="connsiteX103" fmla="*/ 323694 w 366768"/>
              <a:gd name="connsiteY103" fmla="*/ 146049 h 366727"/>
              <a:gd name="connsiteX104" fmla="*/ 325344 w 366768"/>
              <a:gd name="connsiteY104" fmla="*/ 144619 h 366727"/>
              <a:gd name="connsiteX105" fmla="*/ 327472 w 366768"/>
              <a:gd name="connsiteY105" fmla="*/ 142547 h 366727"/>
              <a:gd name="connsiteX106" fmla="*/ 330149 w 366768"/>
              <a:gd name="connsiteY106" fmla="*/ 139430 h 366727"/>
              <a:gd name="connsiteX107" fmla="*/ 332899 w 366768"/>
              <a:gd name="connsiteY107" fmla="*/ 135469 h 366727"/>
              <a:gd name="connsiteX108" fmla="*/ 334806 w 366768"/>
              <a:gd name="connsiteY108" fmla="*/ 132059 h 366727"/>
              <a:gd name="connsiteX109" fmla="*/ 335962 w 366768"/>
              <a:gd name="connsiteY109" fmla="*/ 129528 h 366727"/>
              <a:gd name="connsiteX110" fmla="*/ 337025 w 366768"/>
              <a:gd name="connsiteY110" fmla="*/ 126686 h 366727"/>
              <a:gd name="connsiteX111" fmla="*/ 337575 w 366768"/>
              <a:gd name="connsiteY111" fmla="*/ 124926 h 366727"/>
              <a:gd name="connsiteX112" fmla="*/ 338272 w 366768"/>
              <a:gd name="connsiteY112" fmla="*/ 122139 h 366727"/>
              <a:gd name="connsiteX113" fmla="*/ 338804 w 366768"/>
              <a:gd name="connsiteY113" fmla="*/ 119260 h 366727"/>
              <a:gd name="connsiteX114" fmla="*/ 339134 w 366768"/>
              <a:gd name="connsiteY114" fmla="*/ 116198 h 366727"/>
              <a:gd name="connsiteX115" fmla="*/ 339244 w 366768"/>
              <a:gd name="connsiteY115" fmla="*/ 113080 h 366727"/>
              <a:gd name="connsiteX116" fmla="*/ 339226 w 366768"/>
              <a:gd name="connsiteY116" fmla="*/ 91719 h 366727"/>
              <a:gd name="connsiteX117" fmla="*/ 129522 w 366768"/>
              <a:gd name="connsiteY117" fmla="*/ 27486 h 366727"/>
              <a:gd name="connsiteX118" fmla="*/ 79370 w 366768"/>
              <a:gd name="connsiteY118" fmla="*/ 27486 h 366727"/>
              <a:gd name="connsiteX119" fmla="*/ 45299 w 366768"/>
              <a:gd name="connsiteY119" fmla="*/ 64214 h 366727"/>
              <a:gd name="connsiteX120" fmla="*/ 118226 w 366768"/>
              <a:gd name="connsiteY120" fmla="*/ 64214 h 366727"/>
              <a:gd name="connsiteX121" fmla="*/ 129522 w 366768"/>
              <a:gd name="connsiteY121" fmla="*/ 27486 h 366727"/>
              <a:gd name="connsiteX122" fmla="*/ 208482 w 366768"/>
              <a:gd name="connsiteY122" fmla="*/ 27486 h 366727"/>
              <a:gd name="connsiteX123" fmla="*/ 158275 w 366768"/>
              <a:gd name="connsiteY123" fmla="*/ 27486 h 366727"/>
              <a:gd name="connsiteX124" fmla="*/ 146979 w 366768"/>
              <a:gd name="connsiteY124" fmla="*/ 64214 h 366727"/>
              <a:gd name="connsiteX125" fmla="*/ 219777 w 366768"/>
              <a:gd name="connsiteY125" fmla="*/ 64214 h 366727"/>
              <a:gd name="connsiteX126" fmla="*/ 208482 w 366768"/>
              <a:gd name="connsiteY126" fmla="*/ 27486 h 366727"/>
              <a:gd name="connsiteX127" fmla="*/ 287405 w 366768"/>
              <a:gd name="connsiteY127" fmla="*/ 27486 h 366727"/>
              <a:gd name="connsiteX128" fmla="*/ 237253 w 366768"/>
              <a:gd name="connsiteY128" fmla="*/ 27486 h 366727"/>
              <a:gd name="connsiteX129" fmla="*/ 248567 w 366768"/>
              <a:gd name="connsiteY129" fmla="*/ 64214 h 366727"/>
              <a:gd name="connsiteX130" fmla="*/ 321475 w 366768"/>
              <a:gd name="connsiteY130" fmla="*/ 64214 h 366727"/>
              <a:gd name="connsiteX131" fmla="*/ 287405 w 366768"/>
              <a:gd name="connsiteY131" fmla="*/ 27486 h 36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66768" h="366727">
                <a:moveTo>
                  <a:pt x="293419" y="0"/>
                </a:moveTo>
                <a:cubicBezTo>
                  <a:pt x="296586" y="1"/>
                  <a:pt x="299658" y="1096"/>
                  <a:pt x="302111" y="3099"/>
                </a:cubicBezTo>
                <a:lnTo>
                  <a:pt x="303505" y="4382"/>
                </a:lnTo>
                <a:lnTo>
                  <a:pt x="363504" y="69110"/>
                </a:lnTo>
                <a:lnTo>
                  <a:pt x="364054" y="69807"/>
                </a:lnTo>
                <a:cubicBezTo>
                  <a:pt x="365925" y="72300"/>
                  <a:pt x="366768" y="75124"/>
                  <a:pt x="366768" y="77875"/>
                </a:cubicBezTo>
                <a:lnTo>
                  <a:pt x="366768" y="113099"/>
                </a:lnTo>
                <a:cubicBezTo>
                  <a:pt x="366768" y="131325"/>
                  <a:pt x="359818" y="147938"/>
                  <a:pt x="348431" y="160407"/>
                </a:cubicBezTo>
                <a:lnTo>
                  <a:pt x="348431" y="352975"/>
                </a:lnTo>
                <a:cubicBezTo>
                  <a:pt x="348429" y="359853"/>
                  <a:pt x="343346" y="365673"/>
                  <a:pt x="336530" y="366599"/>
                </a:cubicBezTo>
                <a:lnTo>
                  <a:pt x="334678" y="366728"/>
                </a:lnTo>
                <a:lnTo>
                  <a:pt x="32115" y="366728"/>
                </a:lnTo>
                <a:cubicBezTo>
                  <a:pt x="25242" y="366728"/>
                  <a:pt x="19425" y="361654"/>
                  <a:pt x="18490" y="354846"/>
                </a:cubicBezTo>
                <a:lnTo>
                  <a:pt x="18362" y="352975"/>
                </a:lnTo>
                <a:lnTo>
                  <a:pt x="18362" y="160407"/>
                </a:lnTo>
                <a:cubicBezTo>
                  <a:pt x="7519" y="148541"/>
                  <a:pt x="1090" y="133307"/>
                  <a:pt x="153" y="117261"/>
                </a:cubicBezTo>
                <a:lnTo>
                  <a:pt x="25" y="113080"/>
                </a:lnTo>
                <a:lnTo>
                  <a:pt x="25" y="78663"/>
                </a:lnTo>
                <a:cubicBezTo>
                  <a:pt x="-135" y="76051"/>
                  <a:pt x="478" y="73449"/>
                  <a:pt x="1785" y="71182"/>
                </a:cubicBezTo>
                <a:lnTo>
                  <a:pt x="2977" y="69440"/>
                </a:lnTo>
                <a:lnTo>
                  <a:pt x="3711" y="68596"/>
                </a:lnTo>
                <a:lnTo>
                  <a:pt x="63288" y="4401"/>
                </a:lnTo>
                <a:cubicBezTo>
                  <a:pt x="65446" y="2074"/>
                  <a:pt x="68341" y="564"/>
                  <a:pt x="71485" y="128"/>
                </a:cubicBezTo>
                <a:lnTo>
                  <a:pt x="73373" y="0"/>
                </a:lnTo>
                <a:lnTo>
                  <a:pt x="293419" y="0"/>
                </a:lnTo>
                <a:close/>
                <a:moveTo>
                  <a:pt x="239912" y="154796"/>
                </a:moveTo>
                <a:lnTo>
                  <a:pt x="239692" y="155126"/>
                </a:lnTo>
                <a:cubicBezTo>
                  <a:pt x="226437" y="172908"/>
                  <a:pt x="205557" y="183378"/>
                  <a:pt x="183378" y="183364"/>
                </a:cubicBezTo>
                <a:cubicBezTo>
                  <a:pt x="161069" y="183378"/>
                  <a:pt x="140083" y="172787"/>
                  <a:pt x="126845" y="154832"/>
                </a:cubicBezTo>
                <a:cubicBezTo>
                  <a:pt x="113614" y="172787"/>
                  <a:pt x="92633" y="183378"/>
                  <a:pt x="70329" y="183364"/>
                </a:cubicBezTo>
                <a:cubicBezTo>
                  <a:pt x="61711" y="183364"/>
                  <a:pt x="53478" y="181824"/>
                  <a:pt x="45868" y="179000"/>
                </a:cubicBezTo>
                <a:lnTo>
                  <a:pt x="45868" y="339223"/>
                </a:lnTo>
                <a:lnTo>
                  <a:pt x="73373" y="339223"/>
                </a:lnTo>
                <a:lnTo>
                  <a:pt x="73373" y="215489"/>
                </a:lnTo>
                <a:cubicBezTo>
                  <a:pt x="73374" y="208617"/>
                  <a:pt x="78447" y="202800"/>
                  <a:pt x="85256" y="201865"/>
                </a:cubicBezTo>
                <a:lnTo>
                  <a:pt x="87126" y="201700"/>
                </a:lnTo>
                <a:lnTo>
                  <a:pt x="169570" y="201700"/>
                </a:lnTo>
                <a:cubicBezTo>
                  <a:pt x="176443" y="201700"/>
                  <a:pt x="182260" y="206774"/>
                  <a:pt x="183195" y="213582"/>
                </a:cubicBezTo>
                <a:lnTo>
                  <a:pt x="183323" y="215452"/>
                </a:lnTo>
                <a:lnTo>
                  <a:pt x="183323" y="339186"/>
                </a:lnTo>
                <a:lnTo>
                  <a:pt x="320889" y="339186"/>
                </a:lnTo>
                <a:lnTo>
                  <a:pt x="320889" y="178981"/>
                </a:lnTo>
                <a:cubicBezTo>
                  <a:pt x="291520" y="189893"/>
                  <a:pt x="258474" y="180017"/>
                  <a:pt x="239912" y="154777"/>
                </a:cubicBezTo>
                <a:close/>
                <a:moveTo>
                  <a:pt x="155799" y="229223"/>
                </a:moveTo>
                <a:lnTo>
                  <a:pt x="100879" y="229223"/>
                </a:lnTo>
                <a:lnTo>
                  <a:pt x="100879" y="339205"/>
                </a:lnTo>
                <a:lnTo>
                  <a:pt x="155799" y="339205"/>
                </a:lnTo>
                <a:lnTo>
                  <a:pt x="155799" y="229223"/>
                </a:lnTo>
                <a:close/>
                <a:moveTo>
                  <a:pt x="279758" y="201718"/>
                </a:moveTo>
                <a:cubicBezTo>
                  <a:pt x="286631" y="201718"/>
                  <a:pt x="292448" y="206792"/>
                  <a:pt x="293383" y="213600"/>
                </a:cubicBezTo>
                <a:lnTo>
                  <a:pt x="293511" y="215471"/>
                </a:lnTo>
                <a:lnTo>
                  <a:pt x="293511" y="279685"/>
                </a:lnTo>
                <a:cubicBezTo>
                  <a:pt x="293509" y="286563"/>
                  <a:pt x="288426" y="292383"/>
                  <a:pt x="281610" y="293309"/>
                </a:cubicBezTo>
                <a:lnTo>
                  <a:pt x="279758" y="293437"/>
                </a:lnTo>
                <a:lnTo>
                  <a:pt x="215542" y="293437"/>
                </a:lnTo>
                <a:cubicBezTo>
                  <a:pt x="208669" y="293437"/>
                  <a:pt x="202852" y="288363"/>
                  <a:pt x="201917" y="281555"/>
                </a:cubicBezTo>
                <a:lnTo>
                  <a:pt x="201789" y="279685"/>
                </a:lnTo>
                <a:lnTo>
                  <a:pt x="201789" y="215471"/>
                </a:lnTo>
                <a:cubicBezTo>
                  <a:pt x="201789" y="208598"/>
                  <a:pt x="206863" y="202782"/>
                  <a:pt x="213671" y="201847"/>
                </a:cubicBezTo>
                <a:lnTo>
                  <a:pt x="215542" y="201718"/>
                </a:lnTo>
                <a:lnTo>
                  <a:pt x="279758" y="201718"/>
                </a:lnTo>
                <a:close/>
                <a:moveTo>
                  <a:pt x="265987" y="229223"/>
                </a:moveTo>
                <a:lnTo>
                  <a:pt x="229294" y="229223"/>
                </a:lnTo>
                <a:lnTo>
                  <a:pt x="229294" y="265932"/>
                </a:lnTo>
                <a:lnTo>
                  <a:pt x="265969" y="265932"/>
                </a:lnTo>
                <a:lnTo>
                  <a:pt x="265969" y="229223"/>
                </a:lnTo>
                <a:close/>
                <a:moveTo>
                  <a:pt x="113092" y="91719"/>
                </a:moveTo>
                <a:lnTo>
                  <a:pt x="27531" y="91719"/>
                </a:lnTo>
                <a:lnTo>
                  <a:pt x="27531" y="113080"/>
                </a:lnTo>
                <a:lnTo>
                  <a:pt x="27641" y="116198"/>
                </a:lnTo>
                <a:lnTo>
                  <a:pt x="28172" y="120452"/>
                </a:lnTo>
                <a:lnTo>
                  <a:pt x="28759" y="123312"/>
                </a:lnTo>
                <a:lnTo>
                  <a:pt x="29676" y="126466"/>
                </a:lnTo>
                <a:lnTo>
                  <a:pt x="30666" y="129180"/>
                </a:lnTo>
                <a:lnTo>
                  <a:pt x="31400" y="130903"/>
                </a:lnTo>
                <a:cubicBezTo>
                  <a:pt x="31986" y="132150"/>
                  <a:pt x="32610" y="133360"/>
                  <a:pt x="33307" y="134534"/>
                </a:cubicBezTo>
                <a:lnTo>
                  <a:pt x="35177" y="137504"/>
                </a:lnTo>
                <a:lnTo>
                  <a:pt x="36186" y="138861"/>
                </a:lnTo>
                <a:lnTo>
                  <a:pt x="38551" y="141722"/>
                </a:lnTo>
                <a:lnTo>
                  <a:pt x="41137" y="144362"/>
                </a:lnTo>
                <a:lnTo>
                  <a:pt x="42915" y="145921"/>
                </a:lnTo>
                <a:lnTo>
                  <a:pt x="43686" y="146544"/>
                </a:lnTo>
                <a:cubicBezTo>
                  <a:pt x="49443" y="151128"/>
                  <a:pt x="56430" y="154282"/>
                  <a:pt x="64058" y="155401"/>
                </a:cubicBezTo>
                <a:lnTo>
                  <a:pt x="67359" y="155749"/>
                </a:lnTo>
                <a:lnTo>
                  <a:pt x="70293" y="155841"/>
                </a:lnTo>
                <a:cubicBezTo>
                  <a:pt x="92939" y="155841"/>
                  <a:pt x="111478" y="138256"/>
                  <a:pt x="112982" y="115996"/>
                </a:cubicBezTo>
                <a:lnTo>
                  <a:pt x="113073" y="113062"/>
                </a:lnTo>
                <a:lnTo>
                  <a:pt x="113073" y="91737"/>
                </a:lnTo>
                <a:close/>
                <a:moveTo>
                  <a:pt x="226140" y="91719"/>
                </a:moveTo>
                <a:lnTo>
                  <a:pt x="140598" y="91719"/>
                </a:lnTo>
                <a:lnTo>
                  <a:pt x="140598" y="113080"/>
                </a:lnTo>
                <a:cubicBezTo>
                  <a:pt x="140598" y="134717"/>
                  <a:pt x="156698" y="152632"/>
                  <a:pt x="177565" y="155456"/>
                </a:cubicBezTo>
                <a:lnTo>
                  <a:pt x="180444" y="155749"/>
                </a:lnTo>
                <a:lnTo>
                  <a:pt x="183378" y="155841"/>
                </a:lnTo>
                <a:cubicBezTo>
                  <a:pt x="206006" y="155841"/>
                  <a:pt x="224545" y="138256"/>
                  <a:pt x="226049" y="115996"/>
                </a:cubicBezTo>
                <a:lnTo>
                  <a:pt x="226140" y="113062"/>
                </a:lnTo>
                <a:lnTo>
                  <a:pt x="226140" y="91737"/>
                </a:lnTo>
                <a:close/>
                <a:moveTo>
                  <a:pt x="339226" y="91719"/>
                </a:moveTo>
                <a:lnTo>
                  <a:pt x="253683" y="91719"/>
                </a:lnTo>
                <a:lnTo>
                  <a:pt x="253683" y="113080"/>
                </a:lnTo>
                <a:cubicBezTo>
                  <a:pt x="253683" y="134717"/>
                  <a:pt x="269783" y="152632"/>
                  <a:pt x="290669" y="155456"/>
                </a:cubicBezTo>
                <a:lnTo>
                  <a:pt x="293529" y="155749"/>
                </a:lnTo>
                <a:lnTo>
                  <a:pt x="296463" y="155841"/>
                </a:lnTo>
                <a:cubicBezTo>
                  <a:pt x="306806" y="155841"/>
                  <a:pt x="316304" y="152174"/>
                  <a:pt x="323694" y="146049"/>
                </a:cubicBezTo>
                <a:lnTo>
                  <a:pt x="325344" y="144619"/>
                </a:lnTo>
                <a:lnTo>
                  <a:pt x="327472" y="142547"/>
                </a:lnTo>
                <a:lnTo>
                  <a:pt x="330149" y="139430"/>
                </a:lnTo>
                <a:cubicBezTo>
                  <a:pt x="331139" y="138165"/>
                  <a:pt x="332074" y="136863"/>
                  <a:pt x="332899" y="135469"/>
                </a:cubicBezTo>
                <a:lnTo>
                  <a:pt x="334806" y="132059"/>
                </a:lnTo>
                <a:lnTo>
                  <a:pt x="335962" y="129528"/>
                </a:lnTo>
                <a:lnTo>
                  <a:pt x="337025" y="126686"/>
                </a:lnTo>
                <a:lnTo>
                  <a:pt x="337575" y="124926"/>
                </a:lnTo>
                <a:lnTo>
                  <a:pt x="338272" y="122139"/>
                </a:lnTo>
                <a:lnTo>
                  <a:pt x="338804" y="119260"/>
                </a:lnTo>
                <a:lnTo>
                  <a:pt x="339134" y="116198"/>
                </a:lnTo>
                <a:lnTo>
                  <a:pt x="339244" y="113080"/>
                </a:lnTo>
                <a:lnTo>
                  <a:pt x="339226" y="91719"/>
                </a:lnTo>
                <a:close/>
                <a:moveTo>
                  <a:pt x="129522" y="27486"/>
                </a:moveTo>
                <a:lnTo>
                  <a:pt x="79370" y="27486"/>
                </a:lnTo>
                <a:lnTo>
                  <a:pt x="45299" y="64214"/>
                </a:lnTo>
                <a:lnTo>
                  <a:pt x="118226" y="64214"/>
                </a:lnTo>
                <a:lnTo>
                  <a:pt x="129522" y="27486"/>
                </a:lnTo>
                <a:close/>
                <a:moveTo>
                  <a:pt x="208482" y="27486"/>
                </a:moveTo>
                <a:lnTo>
                  <a:pt x="158275" y="27486"/>
                </a:lnTo>
                <a:lnTo>
                  <a:pt x="146979" y="64214"/>
                </a:lnTo>
                <a:lnTo>
                  <a:pt x="219777" y="64214"/>
                </a:lnTo>
                <a:lnTo>
                  <a:pt x="208482" y="27486"/>
                </a:lnTo>
                <a:close/>
                <a:moveTo>
                  <a:pt x="287405" y="27486"/>
                </a:moveTo>
                <a:lnTo>
                  <a:pt x="237253" y="27486"/>
                </a:lnTo>
                <a:lnTo>
                  <a:pt x="248567" y="64214"/>
                </a:lnTo>
                <a:lnTo>
                  <a:pt x="321475" y="64214"/>
                </a:lnTo>
                <a:lnTo>
                  <a:pt x="287405" y="27486"/>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4" name="Graphic 188">
            <a:extLst>
              <a:ext uri="{FF2B5EF4-FFF2-40B4-BE49-F238E27FC236}">
                <a16:creationId xmlns:a16="http://schemas.microsoft.com/office/drawing/2014/main" id="{3124B29F-93AB-AA25-4B3C-379F28021041}"/>
              </a:ext>
              <a:ext uri="{C183D7F6-B498-43B3-948B-1728B52AA6E4}">
                <adec:decorative xmlns:adec="http://schemas.microsoft.com/office/drawing/2017/decorative" val="1"/>
              </a:ext>
            </a:extLst>
          </p:cNvPr>
          <p:cNvSpPr>
            <a:spLocks noChangeAspect="1"/>
          </p:cNvSpPr>
          <p:nvPr/>
        </p:nvSpPr>
        <p:spPr>
          <a:xfrm>
            <a:off x="790862" y="4459254"/>
            <a:ext cx="213879" cy="213865"/>
          </a:xfrm>
          <a:custGeom>
            <a:avLst/>
            <a:gdLst>
              <a:gd name="connsiteX0" fmla="*/ 34866 w 309918"/>
              <a:gd name="connsiteY0" fmla="*/ 0 h 309898"/>
              <a:gd name="connsiteX1" fmla="*/ 0 w 309918"/>
              <a:gd name="connsiteY1" fmla="*/ 34866 h 309898"/>
              <a:gd name="connsiteX2" fmla="*/ 0 w 309918"/>
              <a:gd name="connsiteY2" fmla="*/ 244061 h 309898"/>
              <a:gd name="connsiteX3" fmla="*/ 34866 w 309918"/>
              <a:gd name="connsiteY3" fmla="*/ 278927 h 309898"/>
              <a:gd name="connsiteX4" fmla="*/ 124745 w 309918"/>
              <a:gd name="connsiteY4" fmla="*/ 278927 h 309898"/>
              <a:gd name="connsiteX5" fmla="*/ 129084 w 309918"/>
              <a:gd name="connsiteY5" fmla="*/ 267402 h 309898"/>
              <a:gd name="connsiteX6" fmla="*/ 135788 w 309918"/>
              <a:gd name="connsiteY6" fmla="*/ 255683 h 309898"/>
              <a:gd name="connsiteX7" fmla="*/ 34866 w 309918"/>
              <a:gd name="connsiteY7" fmla="*/ 255683 h 309898"/>
              <a:gd name="connsiteX8" fmla="*/ 23244 w 309918"/>
              <a:gd name="connsiteY8" fmla="*/ 244061 h 309898"/>
              <a:gd name="connsiteX9" fmla="*/ 23244 w 309918"/>
              <a:gd name="connsiteY9" fmla="*/ 34866 h 309898"/>
              <a:gd name="connsiteX10" fmla="*/ 34866 w 309918"/>
              <a:gd name="connsiteY10" fmla="*/ 23244 h 309898"/>
              <a:gd name="connsiteX11" fmla="*/ 244061 w 309918"/>
              <a:gd name="connsiteY11" fmla="*/ 23244 h 309898"/>
              <a:gd name="connsiteX12" fmla="*/ 255683 w 309918"/>
              <a:gd name="connsiteY12" fmla="*/ 34866 h 309898"/>
              <a:gd name="connsiteX13" fmla="*/ 255683 w 309918"/>
              <a:gd name="connsiteY13" fmla="*/ 155020 h 309898"/>
              <a:gd name="connsiteX14" fmla="*/ 258263 w 309918"/>
              <a:gd name="connsiteY14" fmla="*/ 158956 h 309898"/>
              <a:gd name="connsiteX15" fmla="*/ 278927 w 309918"/>
              <a:gd name="connsiteY15" fmla="*/ 195081 h 309898"/>
              <a:gd name="connsiteX16" fmla="*/ 278927 w 309918"/>
              <a:gd name="connsiteY16" fmla="*/ 34866 h 309898"/>
              <a:gd name="connsiteX17" fmla="*/ 244061 w 309918"/>
              <a:gd name="connsiteY17" fmla="*/ 0 h 309898"/>
              <a:gd name="connsiteX18" fmla="*/ 34866 w 309918"/>
              <a:gd name="connsiteY18" fmla="*/ 0 h 309898"/>
              <a:gd name="connsiteX19" fmla="*/ 224689 w 309918"/>
              <a:gd name="connsiteY19" fmla="*/ 139463 h 309898"/>
              <a:gd name="connsiteX20" fmla="*/ 213067 w 309918"/>
              <a:gd name="connsiteY20" fmla="*/ 127841 h 309898"/>
              <a:gd name="connsiteX21" fmla="*/ 127843 w 309918"/>
              <a:gd name="connsiteY21" fmla="*/ 127841 h 309898"/>
              <a:gd name="connsiteX22" fmla="*/ 116221 w 309918"/>
              <a:gd name="connsiteY22" fmla="*/ 139463 h 309898"/>
              <a:gd name="connsiteX23" fmla="*/ 127843 w 309918"/>
              <a:gd name="connsiteY23" fmla="*/ 151085 h 309898"/>
              <a:gd name="connsiteX24" fmla="*/ 197051 w 309918"/>
              <a:gd name="connsiteY24" fmla="*/ 151085 h 309898"/>
              <a:gd name="connsiteX25" fmla="*/ 214546 w 309918"/>
              <a:gd name="connsiteY25" fmla="*/ 140822 h 309898"/>
              <a:gd name="connsiteX26" fmla="*/ 224689 w 309918"/>
              <a:gd name="connsiteY26" fmla="*/ 139463 h 309898"/>
              <a:gd name="connsiteX27" fmla="*/ 175673 w 309918"/>
              <a:gd name="connsiteY27" fmla="*/ 185951 h 309898"/>
              <a:gd name="connsiteX28" fmla="*/ 127843 w 309918"/>
              <a:gd name="connsiteY28" fmla="*/ 185951 h 309898"/>
              <a:gd name="connsiteX29" fmla="*/ 116221 w 309918"/>
              <a:gd name="connsiteY29" fmla="*/ 197573 h 309898"/>
              <a:gd name="connsiteX30" fmla="*/ 127843 w 309918"/>
              <a:gd name="connsiteY30" fmla="*/ 209195 h 309898"/>
              <a:gd name="connsiteX31" fmla="*/ 162377 w 309918"/>
              <a:gd name="connsiteY31" fmla="*/ 209195 h 309898"/>
              <a:gd name="connsiteX32" fmla="*/ 175673 w 309918"/>
              <a:gd name="connsiteY32" fmla="*/ 185951 h 309898"/>
              <a:gd name="connsiteX33" fmla="*/ 73606 w 309918"/>
              <a:gd name="connsiteY33" fmla="*/ 96849 h 309898"/>
              <a:gd name="connsiteX34" fmla="*/ 89102 w 309918"/>
              <a:gd name="connsiteY34" fmla="*/ 81354 h 309898"/>
              <a:gd name="connsiteX35" fmla="*/ 73606 w 309918"/>
              <a:gd name="connsiteY35" fmla="*/ 65858 h 309898"/>
              <a:gd name="connsiteX36" fmla="*/ 58110 w 309918"/>
              <a:gd name="connsiteY36" fmla="*/ 81354 h 309898"/>
              <a:gd name="connsiteX37" fmla="*/ 73606 w 309918"/>
              <a:gd name="connsiteY37" fmla="*/ 96849 h 309898"/>
              <a:gd name="connsiteX38" fmla="*/ 127841 w 309918"/>
              <a:gd name="connsiteY38" fmla="*/ 69732 h 309898"/>
              <a:gd name="connsiteX39" fmla="*/ 116219 w 309918"/>
              <a:gd name="connsiteY39" fmla="*/ 81354 h 309898"/>
              <a:gd name="connsiteX40" fmla="*/ 127841 w 309918"/>
              <a:gd name="connsiteY40" fmla="*/ 92976 h 309898"/>
              <a:gd name="connsiteX41" fmla="*/ 213069 w 309918"/>
              <a:gd name="connsiteY41" fmla="*/ 92976 h 309898"/>
              <a:gd name="connsiteX42" fmla="*/ 224691 w 309918"/>
              <a:gd name="connsiteY42" fmla="*/ 81354 h 309898"/>
              <a:gd name="connsiteX43" fmla="*/ 213069 w 309918"/>
              <a:gd name="connsiteY43" fmla="*/ 69732 h 309898"/>
              <a:gd name="connsiteX44" fmla="*/ 127841 w 309918"/>
              <a:gd name="connsiteY44" fmla="*/ 69732 h 309898"/>
              <a:gd name="connsiteX45" fmla="*/ 73606 w 309918"/>
              <a:gd name="connsiteY45" fmla="*/ 154959 h 309898"/>
              <a:gd name="connsiteX46" fmla="*/ 89102 w 309918"/>
              <a:gd name="connsiteY46" fmla="*/ 139463 h 309898"/>
              <a:gd name="connsiteX47" fmla="*/ 73606 w 309918"/>
              <a:gd name="connsiteY47" fmla="*/ 123967 h 309898"/>
              <a:gd name="connsiteX48" fmla="*/ 58110 w 309918"/>
              <a:gd name="connsiteY48" fmla="*/ 139463 h 309898"/>
              <a:gd name="connsiteX49" fmla="*/ 73606 w 309918"/>
              <a:gd name="connsiteY49" fmla="*/ 154959 h 309898"/>
              <a:gd name="connsiteX50" fmla="*/ 73606 w 309918"/>
              <a:gd name="connsiteY50" fmla="*/ 213069 h 309898"/>
              <a:gd name="connsiteX51" fmla="*/ 89102 w 309918"/>
              <a:gd name="connsiteY51" fmla="*/ 197573 h 309898"/>
              <a:gd name="connsiteX52" fmla="*/ 73606 w 309918"/>
              <a:gd name="connsiteY52" fmla="*/ 182077 h 309898"/>
              <a:gd name="connsiteX53" fmla="*/ 58110 w 309918"/>
              <a:gd name="connsiteY53" fmla="*/ 197573 h 309898"/>
              <a:gd name="connsiteX54" fmla="*/ 73606 w 309918"/>
              <a:gd name="connsiteY54" fmla="*/ 213069 h 309898"/>
              <a:gd name="connsiteX55" fmla="*/ 218613 w 309918"/>
              <a:gd name="connsiteY55" fmla="*/ 155776 h 309898"/>
              <a:gd name="connsiteX56" fmla="*/ 236214 w 309918"/>
              <a:gd name="connsiteY56" fmla="*/ 158037 h 309898"/>
              <a:gd name="connsiteX57" fmla="*/ 244812 w 309918"/>
              <a:gd name="connsiteY57" fmla="*/ 166649 h 309898"/>
              <a:gd name="connsiteX58" fmla="*/ 306842 w 309918"/>
              <a:gd name="connsiteY58" fmla="*/ 275096 h 309898"/>
              <a:gd name="connsiteX59" fmla="*/ 309102 w 309918"/>
              <a:gd name="connsiteY59" fmla="*/ 292749 h 309898"/>
              <a:gd name="connsiteX60" fmla="*/ 298244 w 309918"/>
              <a:gd name="connsiteY60" fmla="*/ 306825 h 309898"/>
              <a:gd name="connsiteX61" fmla="*/ 286718 w 309918"/>
              <a:gd name="connsiteY61" fmla="*/ 309898 h 309898"/>
              <a:gd name="connsiteX62" fmla="*/ 162658 w 309918"/>
              <a:gd name="connsiteY62" fmla="*/ 309898 h 309898"/>
              <a:gd name="connsiteX63" fmla="*/ 146261 w 309918"/>
              <a:gd name="connsiteY63" fmla="*/ 303094 h 309898"/>
              <a:gd name="connsiteX64" fmla="*/ 139463 w 309918"/>
              <a:gd name="connsiteY64" fmla="*/ 286654 h 309898"/>
              <a:gd name="connsiteX65" fmla="*/ 142535 w 309918"/>
              <a:gd name="connsiteY65" fmla="*/ 275096 h 309898"/>
              <a:gd name="connsiteX66" fmla="*/ 204565 w 309918"/>
              <a:gd name="connsiteY66" fmla="*/ 166649 h 309898"/>
              <a:gd name="connsiteX67" fmla="*/ 218613 w 309918"/>
              <a:gd name="connsiteY67" fmla="*/ 155776 h 309898"/>
              <a:gd name="connsiteX68" fmla="*/ 232371 w 309918"/>
              <a:gd name="connsiteY68" fmla="*/ 193699 h 309898"/>
              <a:gd name="connsiteX69" fmla="*/ 224623 w 309918"/>
              <a:gd name="connsiteY69" fmla="*/ 185951 h 309898"/>
              <a:gd name="connsiteX70" fmla="*/ 216875 w 309918"/>
              <a:gd name="connsiteY70" fmla="*/ 193699 h 309898"/>
              <a:gd name="connsiteX71" fmla="*/ 216875 w 309918"/>
              <a:gd name="connsiteY71" fmla="*/ 240187 h 309898"/>
              <a:gd name="connsiteX72" fmla="*/ 224623 w 309918"/>
              <a:gd name="connsiteY72" fmla="*/ 247935 h 309898"/>
              <a:gd name="connsiteX73" fmla="*/ 232371 w 309918"/>
              <a:gd name="connsiteY73" fmla="*/ 240187 h 309898"/>
              <a:gd name="connsiteX74" fmla="*/ 232371 w 309918"/>
              <a:gd name="connsiteY74" fmla="*/ 193699 h 309898"/>
              <a:gd name="connsiteX75" fmla="*/ 224691 w 309918"/>
              <a:gd name="connsiteY75" fmla="*/ 286674 h 309898"/>
              <a:gd name="connsiteX76" fmla="*/ 236313 w 309918"/>
              <a:gd name="connsiteY76" fmla="*/ 275053 h 309898"/>
              <a:gd name="connsiteX77" fmla="*/ 224691 w 309918"/>
              <a:gd name="connsiteY77" fmla="*/ 263431 h 309898"/>
              <a:gd name="connsiteX78" fmla="*/ 213069 w 309918"/>
              <a:gd name="connsiteY78" fmla="*/ 275053 h 309898"/>
              <a:gd name="connsiteX79" fmla="*/ 224691 w 309918"/>
              <a:gd name="connsiteY79" fmla="*/ 286674 h 30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9918" h="309898">
                <a:moveTo>
                  <a:pt x="34866" y="0"/>
                </a:moveTo>
                <a:cubicBezTo>
                  <a:pt x="15610" y="0"/>
                  <a:pt x="0" y="15610"/>
                  <a:pt x="0" y="34866"/>
                </a:cubicBezTo>
                <a:lnTo>
                  <a:pt x="0" y="244061"/>
                </a:lnTo>
                <a:cubicBezTo>
                  <a:pt x="0" y="263316"/>
                  <a:pt x="15610" y="278927"/>
                  <a:pt x="34866" y="278927"/>
                </a:cubicBezTo>
                <a:lnTo>
                  <a:pt x="124745" y="278927"/>
                </a:lnTo>
                <a:cubicBezTo>
                  <a:pt x="125565" y="274894"/>
                  <a:pt x="127025" y="271002"/>
                  <a:pt x="129084" y="267402"/>
                </a:cubicBezTo>
                <a:lnTo>
                  <a:pt x="135788" y="255683"/>
                </a:lnTo>
                <a:lnTo>
                  <a:pt x="34866" y="255683"/>
                </a:lnTo>
                <a:cubicBezTo>
                  <a:pt x="28447" y="255683"/>
                  <a:pt x="23244" y="250479"/>
                  <a:pt x="23244" y="244061"/>
                </a:cubicBezTo>
                <a:lnTo>
                  <a:pt x="23244" y="34866"/>
                </a:lnTo>
                <a:cubicBezTo>
                  <a:pt x="23244" y="28447"/>
                  <a:pt x="28447" y="23244"/>
                  <a:pt x="34866" y="23244"/>
                </a:cubicBezTo>
                <a:lnTo>
                  <a:pt x="244061" y="23244"/>
                </a:lnTo>
                <a:cubicBezTo>
                  <a:pt x="250479" y="23244"/>
                  <a:pt x="255683" y="28447"/>
                  <a:pt x="255683" y="34866"/>
                </a:cubicBezTo>
                <a:lnTo>
                  <a:pt x="255683" y="155020"/>
                </a:lnTo>
                <a:cubicBezTo>
                  <a:pt x="256619" y="156275"/>
                  <a:pt x="257480" y="157589"/>
                  <a:pt x="258263" y="158956"/>
                </a:cubicBezTo>
                <a:lnTo>
                  <a:pt x="278927" y="195081"/>
                </a:lnTo>
                <a:lnTo>
                  <a:pt x="278927" y="34866"/>
                </a:lnTo>
                <a:cubicBezTo>
                  <a:pt x="278927" y="15610"/>
                  <a:pt x="263316" y="0"/>
                  <a:pt x="244061" y="0"/>
                </a:cubicBezTo>
                <a:lnTo>
                  <a:pt x="34866" y="0"/>
                </a:lnTo>
                <a:close/>
                <a:moveTo>
                  <a:pt x="224689" y="139463"/>
                </a:moveTo>
                <a:cubicBezTo>
                  <a:pt x="224689" y="133045"/>
                  <a:pt x="219487" y="127841"/>
                  <a:pt x="213067" y="127841"/>
                </a:cubicBezTo>
                <a:lnTo>
                  <a:pt x="127843" y="127841"/>
                </a:lnTo>
                <a:cubicBezTo>
                  <a:pt x="121423" y="127841"/>
                  <a:pt x="116221" y="133045"/>
                  <a:pt x="116221" y="139463"/>
                </a:cubicBezTo>
                <a:cubicBezTo>
                  <a:pt x="116221" y="145882"/>
                  <a:pt x="121423" y="151085"/>
                  <a:pt x="127843" y="151085"/>
                </a:cubicBezTo>
                <a:lnTo>
                  <a:pt x="197051" y="151085"/>
                </a:lnTo>
                <a:cubicBezTo>
                  <a:pt x="201938" y="146088"/>
                  <a:pt x="208016" y="142600"/>
                  <a:pt x="214546" y="140822"/>
                </a:cubicBezTo>
                <a:cubicBezTo>
                  <a:pt x="217839" y="139928"/>
                  <a:pt x="221251" y="139466"/>
                  <a:pt x="224689" y="139463"/>
                </a:cubicBezTo>
                <a:close/>
                <a:moveTo>
                  <a:pt x="175673" y="185951"/>
                </a:moveTo>
                <a:lnTo>
                  <a:pt x="127843" y="185951"/>
                </a:lnTo>
                <a:cubicBezTo>
                  <a:pt x="121423" y="185951"/>
                  <a:pt x="116221" y="191155"/>
                  <a:pt x="116221" y="197573"/>
                </a:cubicBezTo>
                <a:cubicBezTo>
                  <a:pt x="116221" y="203991"/>
                  <a:pt x="121423" y="209195"/>
                  <a:pt x="127843" y="209195"/>
                </a:cubicBezTo>
                <a:lnTo>
                  <a:pt x="162377" y="209195"/>
                </a:lnTo>
                <a:lnTo>
                  <a:pt x="175673" y="185951"/>
                </a:lnTo>
                <a:close/>
                <a:moveTo>
                  <a:pt x="73606" y="96849"/>
                </a:moveTo>
                <a:cubicBezTo>
                  <a:pt x="82164" y="96849"/>
                  <a:pt x="89102" y="89912"/>
                  <a:pt x="89102" y="81354"/>
                </a:cubicBezTo>
                <a:cubicBezTo>
                  <a:pt x="89102" y="72795"/>
                  <a:pt x="82164" y="65858"/>
                  <a:pt x="73606" y="65858"/>
                </a:cubicBezTo>
                <a:cubicBezTo>
                  <a:pt x="65048" y="65858"/>
                  <a:pt x="58110" y="72795"/>
                  <a:pt x="58110" y="81354"/>
                </a:cubicBezTo>
                <a:cubicBezTo>
                  <a:pt x="58110" y="89912"/>
                  <a:pt x="65048" y="96849"/>
                  <a:pt x="73606" y="96849"/>
                </a:cubicBezTo>
                <a:close/>
                <a:moveTo>
                  <a:pt x="127841" y="69732"/>
                </a:moveTo>
                <a:cubicBezTo>
                  <a:pt x="121423" y="69732"/>
                  <a:pt x="116219" y="74935"/>
                  <a:pt x="116219" y="81354"/>
                </a:cubicBezTo>
                <a:cubicBezTo>
                  <a:pt x="116219" y="87772"/>
                  <a:pt x="121423" y="92976"/>
                  <a:pt x="127841" y="92976"/>
                </a:cubicBezTo>
                <a:lnTo>
                  <a:pt x="213069" y="92976"/>
                </a:lnTo>
                <a:cubicBezTo>
                  <a:pt x="219487" y="92976"/>
                  <a:pt x="224691" y="87772"/>
                  <a:pt x="224691" y="81354"/>
                </a:cubicBezTo>
                <a:cubicBezTo>
                  <a:pt x="224691" y="74935"/>
                  <a:pt x="219487" y="69732"/>
                  <a:pt x="213069" y="69732"/>
                </a:cubicBezTo>
                <a:lnTo>
                  <a:pt x="127841" y="69732"/>
                </a:lnTo>
                <a:close/>
                <a:moveTo>
                  <a:pt x="73606" y="154959"/>
                </a:moveTo>
                <a:cubicBezTo>
                  <a:pt x="82164" y="154959"/>
                  <a:pt x="89102" y="148022"/>
                  <a:pt x="89102" y="139463"/>
                </a:cubicBezTo>
                <a:cubicBezTo>
                  <a:pt x="89102" y="130905"/>
                  <a:pt x="82164" y="123967"/>
                  <a:pt x="73606" y="123967"/>
                </a:cubicBezTo>
                <a:cubicBezTo>
                  <a:pt x="65048" y="123967"/>
                  <a:pt x="58110" y="130905"/>
                  <a:pt x="58110" y="139463"/>
                </a:cubicBezTo>
                <a:cubicBezTo>
                  <a:pt x="58110" y="148022"/>
                  <a:pt x="65048" y="154959"/>
                  <a:pt x="73606" y="154959"/>
                </a:cubicBezTo>
                <a:close/>
                <a:moveTo>
                  <a:pt x="73606" y="213069"/>
                </a:moveTo>
                <a:cubicBezTo>
                  <a:pt x="82164" y="213069"/>
                  <a:pt x="89102" y="206131"/>
                  <a:pt x="89102" y="197573"/>
                </a:cubicBezTo>
                <a:cubicBezTo>
                  <a:pt x="89102" y="189015"/>
                  <a:pt x="82164" y="182077"/>
                  <a:pt x="73606" y="182077"/>
                </a:cubicBezTo>
                <a:cubicBezTo>
                  <a:pt x="65048" y="182077"/>
                  <a:pt x="58110" y="189015"/>
                  <a:pt x="58110" y="197573"/>
                </a:cubicBezTo>
                <a:cubicBezTo>
                  <a:pt x="58110" y="206131"/>
                  <a:pt x="65048" y="213069"/>
                  <a:pt x="73606" y="213069"/>
                </a:cubicBezTo>
                <a:close/>
                <a:moveTo>
                  <a:pt x="218613" y="155776"/>
                </a:moveTo>
                <a:cubicBezTo>
                  <a:pt x="224350" y="154215"/>
                  <a:pt x="230655" y="154848"/>
                  <a:pt x="236214" y="158037"/>
                </a:cubicBezTo>
                <a:cubicBezTo>
                  <a:pt x="239792" y="160090"/>
                  <a:pt x="242761" y="163062"/>
                  <a:pt x="244812" y="166649"/>
                </a:cubicBezTo>
                <a:lnTo>
                  <a:pt x="306842" y="275096"/>
                </a:lnTo>
                <a:cubicBezTo>
                  <a:pt x="310028" y="280668"/>
                  <a:pt x="310662" y="286994"/>
                  <a:pt x="309102" y="292749"/>
                </a:cubicBezTo>
                <a:cubicBezTo>
                  <a:pt x="307541" y="298504"/>
                  <a:pt x="303802" y="303636"/>
                  <a:pt x="298244" y="306825"/>
                </a:cubicBezTo>
                <a:cubicBezTo>
                  <a:pt x="294734" y="308840"/>
                  <a:pt x="290761" y="309898"/>
                  <a:pt x="286718" y="309898"/>
                </a:cubicBezTo>
                <a:lnTo>
                  <a:pt x="162658" y="309898"/>
                </a:lnTo>
                <a:cubicBezTo>
                  <a:pt x="156255" y="309898"/>
                  <a:pt x="150468" y="307309"/>
                  <a:pt x="146261" y="303094"/>
                </a:cubicBezTo>
                <a:cubicBezTo>
                  <a:pt x="142054" y="298881"/>
                  <a:pt x="139463" y="293079"/>
                  <a:pt x="139463" y="286654"/>
                </a:cubicBezTo>
                <a:cubicBezTo>
                  <a:pt x="139463" y="282598"/>
                  <a:pt x="140522" y="278613"/>
                  <a:pt x="142535" y="275096"/>
                </a:cubicBezTo>
                <a:lnTo>
                  <a:pt x="204565" y="166649"/>
                </a:lnTo>
                <a:cubicBezTo>
                  <a:pt x="207752" y="161077"/>
                  <a:pt x="212875" y="157336"/>
                  <a:pt x="218613" y="155776"/>
                </a:cubicBezTo>
                <a:close/>
                <a:moveTo>
                  <a:pt x="232371" y="193699"/>
                </a:moveTo>
                <a:cubicBezTo>
                  <a:pt x="232371" y="189421"/>
                  <a:pt x="228901" y="185951"/>
                  <a:pt x="224623" y="185951"/>
                </a:cubicBezTo>
                <a:cubicBezTo>
                  <a:pt x="220344" y="185951"/>
                  <a:pt x="216875" y="189421"/>
                  <a:pt x="216875" y="193699"/>
                </a:cubicBezTo>
                <a:lnTo>
                  <a:pt x="216875" y="240187"/>
                </a:lnTo>
                <a:cubicBezTo>
                  <a:pt x="216875" y="244465"/>
                  <a:pt x="220344" y="247935"/>
                  <a:pt x="224623" y="247935"/>
                </a:cubicBezTo>
                <a:cubicBezTo>
                  <a:pt x="228901" y="247935"/>
                  <a:pt x="232371" y="244465"/>
                  <a:pt x="232371" y="240187"/>
                </a:cubicBezTo>
                <a:lnTo>
                  <a:pt x="232371" y="193699"/>
                </a:lnTo>
                <a:close/>
                <a:moveTo>
                  <a:pt x="224691" y="286674"/>
                </a:moveTo>
                <a:cubicBezTo>
                  <a:pt x="231109" y="286674"/>
                  <a:pt x="236313" y="281471"/>
                  <a:pt x="236313" y="275053"/>
                </a:cubicBezTo>
                <a:cubicBezTo>
                  <a:pt x="236313" y="268634"/>
                  <a:pt x="231109" y="263431"/>
                  <a:pt x="224691" y="263431"/>
                </a:cubicBezTo>
                <a:cubicBezTo>
                  <a:pt x="218272" y="263431"/>
                  <a:pt x="213069" y="268634"/>
                  <a:pt x="213069" y="275053"/>
                </a:cubicBezTo>
                <a:cubicBezTo>
                  <a:pt x="213069" y="281471"/>
                  <a:pt x="218272" y="286674"/>
                  <a:pt x="224691" y="286674"/>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5" name="Graphic 26">
            <a:extLst>
              <a:ext uri="{FF2B5EF4-FFF2-40B4-BE49-F238E27FC236}">
                <a16:creationId xmlns:a16="http://schemas.microsoft.com/office/drawing/2014/main" id="{BADFE590-6E29-4CAE-BD99-72CD23DEB6AF}"/>
              </a:ext>
              <a:ext uri="{C183D7F6-B498-43B3-948B-1728B52AA6E4}">
                <adec:decorative xmlns:adec="http://schemas.microsoft.com/office/drawing/2017/decorative" val="1"/>
              </a:ext>
            </a:extLst>
          </p:cNvPr>
          <p:cNvSpPr/>
          <p:nvPr/>
        </p:nvSpPr>
        <p:spPr>
          <a:xfrm>
            <a:off x="803415" y="5199056"/>
            <a:ext cx="188773" cy="185299"/>
          </a:xfrm>
          <a:custGeom>
            <a:avLst/>
            <a:gdLst>
              <a:gd name="connsiteX0" fmla="*/ 121435 w 190223"/>
              <a:gd name="connsiteY0" fmla="*/ 138860 h 186722"/>
              <a:gd name="connsiteX1" fmla="*/ 142438 w 190223"/>
              <a:gd name="connsiteY1" fmla="*/ 156710 h 186722"/>
              <a:gd name="connsiteX2" fmla="*/ 143085 w 190223"/>
              <a:gd name="connsiteY2" fmla="*/ 158967 h 186722"/>
              <a:gd name="connsiteX3" fmla="*/ 147972 w 190223"/>
              <a:gd name="connsiteY3" fmla="*/ 167978 h 186722"/>
              <a:gd name="connsiteX4" fmla="*/ 154668 w 190223"/>
              <a:gd name="connsiteY4" fmla="*/ 167520 h 186722"/>
              <a:gd name="connsiteX5" fmla="*/ 156068 w 190223"/>
              <a:gd name="connsiteY5" fmla="*/ 166730 h 186722"/>
              <a:gd name="connsiteX6" fmla="*/ 157744 w 190223"/>
              <a:gd name="connsiteY6" fmla="*/ 165673 h 186722"/>
              <a:gd name="connsiteX7" fmla="*/ 164059 w 190223"/>
              <a:gd name="connsiteY7" fmla="*/ 161367 h 186722"/>
              <a:gd name="connsiteX8" fmla="*/ 181614 w 190223"/>
              <a:gd name="connsiteY8" fmla="*/ 153366 h 186722"/>
              <a:gd name="connsiteX9" fmla="*/ 190070 w 190223"/>
              <a:gd name="connsiteY9" fmla="*/ 158894 h 186722"/>
              <a:gd name="connsiteX10" fmla="*/ 185081 w 190223"/>
              <a:gd name="connsiteY10" fmla="*/ 167216 h 186722"/>
              <a:gd name="connsiteX11" fmla="*/ 174165 w 190223"/>
              <a:gd name="connsiteY11" fmla="*/ 171883 h 186722"/>
              <a:gd name="connsiteX12" fmla="*/ 171327 w 190223"/>
              <a:gd name="connsiteY12" fmla="*/ 173693 h 186722"/>
              <a:gd name="connsiteX13" fmla="*/ 166755 w 190223"/>
              <a:gd name="connsiteY13" fmla="*/ 176826 h 186722"/>
              <a:gd name="connsiteX14" fmla="*/ 161202 w 190223"/>
              <a:gd name="connsiteY14" fmla="*/ 180227 h 186722"/>
              <a:gd name="connsiteX15" fmla="*/ 142533 w 190223"/>
              <a:gd name="connsiteY15" fmla="*/ 181179 h 186722"/>
              <a:gd name="connsiteX16" fmla="*/ 129893 w 190223"/>
              <a:gd name="connsiteY16" fmla="*/ 164787 h 186722"/>
              <a:gd name="connsiteX17" fmla="*/ 128407 w 190223"/>
              <a:gd name="connsiteY17" fmla="*/ 159624 h 186722"/>
              <a:gd name="connsiteX18" fmla="*/ 121435 w 190223"/>
              <a:gd name="connsiteY18" fmla="*/ 153147 h 186722"/>
              <a:gd name="connsiteX19" fmla="*/ 111253 w 190223"/>
              <a:gd name="connsiteY19" fmla="*/ 158129 h 186722"/>
              <a:gd name="connsiteX20" fmla="*/ 109500 w 190223"/>
              <a:gd name="connsiteY20" fmla="*/ 159653 h 186722"/>
              <a:gd name="connsiteX21" fmla="*/ 100728 w 190223"/>
              <a:gd name="connsiteY21" fmla="*/ 167997 h 186722"/>
              <a:gd name="connsiteX22" fmla="*/ 59503 w 190223"/>
              <a:gd name="connsiteY22" fmla="*/ 186723 h 186722"/>
              <a:gd name="connsiteX23" fmla="*/ 17898 w 190223"/>
              <a:gd name="connsiteY23" fmla="*/ 179408 h 186722"/>
              <a:gd name="connsiteX24" fmla="*/ 45968 w 190223"/>
              <a:gd name="connsiteY24" fmla="*/ 171740 h 186722"/>
              <a:gd name="connsiteX25" fmla="*/ 59503 w 190223"/>
              <a:gd name="connsiteY25" fmla="*/ 172435 h 186722"/>
              <a:gd name="connsiteX26" fmla="*/ 88907 w 190223"/>
              <a:gd name="connsiteY26" fmla="*/ 159462 h 186722"/>
              <a:gd name="connsiteX27" fmla="*/ 91365 w 190223"/>
              <a:gd name="connsiteY27" fmla="*/ 157186 h 186722"/>
              <a:gd name="connsiteX28" fmla="*/ 96432 w 190223"/>
              <a:gd name="connsiteY28" fmla="*/ 152319 h 186722"/>
              <a:gd name="connsiteX29" fmla="*/ 102071 w 190223"/>
              <a:gd name="connsiteY29" fmla="*/ 147175 h 186722"/>
              <a:gd name="connsiteX30" fmla="*/ 121435 w 190223"/>
              <a:gd name="connsiteY30" fmla="*/ 138860 h 186722"/>
              <a:gd name="connsiteX31" fmla="*/ 162202 w 190223"/>
              <a:gd name="connsiteY31" fmla="*/ 9986 h 186722"/>
              <a:gd name="connsiteX32" fmla="*/ 162202 w 190223"/>
              <a:gd name="connsiteY32" fmla="*/ 58183 h 186722"/>
              <a:gd name="connsiteX33" fmla="*/ 159459 w 190223"/>
              <a:gd name="connsiteY33" fmla="*/ 60936 h 186722"/>
              <a:gd name="connsiteX34" fmla="*/ 159830 w 190223"/>
              <a:gd name="connsiteY34" fmla="*/ 98655 h 186722"/>
              <a:gd name="connsiteX35" fmla="*/ 140771 w 190223"/>
              <a:gd name="connsiteY35" fmla="*/ 117724 h 186722"/>
              <a:gd name="connsiteX36" fmla="*/ 130665 w 190223"/>
              <a:gd name="connsiteY36" fmla="*/ 117714 h 186722"/>
              <a:gd name="connsiteX37" fmla="*/ 130674 w 190223"/>
              <a:gd name="connsiteY37" fmla="*/ 107608 h 186722"/>
              <a:gd name="connsiteX38" fmla="*/ 149715 w 190223"/>
              <a:gd name="connsiteY38" fmla="*/ 88568 h 186722"/>
              <a:gd name="connsiteX39" fmla="*/ 149334 w 190223"/>
              <a:gd name="connsiteY39" fmla="*/ 71061 h 186722"/>
              <a:gd name="connsiteX40" fmla="*/ 67257 w 190223"/>
              <a:gd name="connsiteY40" fmla="*/ 153138 h 186722"/>
              <a:gd name="connsiteX41" fmla="*/ 57732 w 190223"/>
              <a:gd name="connsiteY41" fmla="*/ 158662 h 186722"/>
              <a:gd name="connsiteX42" fmla="*/ 9011 w 190223"/>
              <a:gd name="connsiteY42" fmla="*/ 171940 h 186722"/>
              <a:gd name="connsiteX43" fmla="*/ 248 w 190223"/>
              <a:gd name="connsiteY43" fmla="*/ 166913 h 186722"/>
              <a:gd name="connsiteX44" fmla="*/ 248 w 190223"/>
              <a:gd name="connsiteY44" fmla="*/ 163177 h 186722"/>
              <a:gd name="connsiteX45" fmla="*/ 13526 w 190223"/>
              <a:gd name="connsiteY45" fmla="*/ 114447 h 186722"/>
              <a:gd name="connsiteX46" fmla="*/ 19051 w 190223"/>
              <a:gd name="connsiteY46" fmla="*/ 104922 h 186722"/>
              <a:gd name="connsiteX47" fmla="*/ 114006 w 190223"/>
              <a:gd name="connsiteY47" fmla="*/ 9986 h 186722"/>
              <a:gd name="connsiteX48" fmla="*/ 162203 w 190223"/>
              <a:gd name="connsiteY48" fmla="*/ 9977 h 186722"/>
              <a:gd name="connsiteX49" fmla="*/ 162212 w 190223"/>
              <a:gd name="connsiteY49" fmla="*/ 9986 h 186722"/>
              <a:gd name="connsiteX50" fmla="*/ 124102 w 190223"/>
              <a:gd name="connsiteY50" fmla="*/ 20083 h 186722"/>
              <a:gd name="connsiteX51" fmla="*/ 29157 w 190223"/>
              <a:gd name="connsiteY51" fmla="*/ 115047 h 186722"/>
              <a:gd name="connsiteX52" fmla="*/ 27319 w 190223"/>
              <a:gd name="connsiteY52" fmla="*/ 118209 h 186722"/>
              <a:gd name="connsiteX53" fmla="*/ 17317 w 190223"/>
              <a:gd name="connsiteY53" fmla="*/ 154881 h 186722"/>
              <a:gd name="connsiteX54" fmla="*/ 53989 w 190223"/>
              <a:gd name="connsiteY54" fmla="*/ 144879 h 186722"/>
              <a:gd name="connsiteX55" fmla="*/ 57141 w 190223"/>
              <a:gd name="connsiteY55" fmla="*/ 143032 h 186722"/>
              <a:gd name="connsiteX56" fmla="*/ 152096 w 190223"/>
              <a:gd name="connsiteY56" fmla="*/ 48077 h 186722"/>
              <a:gd name="connsiteX57" fmla="*/ 152091 w 190223"/>
              <a:gd name="connsiteY57" fmla="*/ 20078 h 186722"/>
              <a:gd name="connsiteX58" fmla="*/ 124093 w 190223"/>
              <a:gd name="connsiteY58" fmla="*/ 20083 h 1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0223" h="186722">
                <a:moveTo>
                  <a:pt x="121435" y="138860"/>
                </a:moveTo>
                <a:cubicBezTo>
                  <a:pt x="133894" y="138860"/>
                  <a:pt x="138751" y="144403"/>
                  <a:pt x="142438" y="156710"/>
                </a:cubicBezTo>
                <a:lnTo>
                  <a:pt x="143085" y="158967"/>
                </a:lnTo>
                <a:cubicBezTo>
                  <a:pt x="144828" y="165234"/>
                  <a:pt x="145867" y="167101"/>
                  <a:pt x="147972" y="167978"/>
                </a:cubicBezTo>
                <a:cubicBezTo>
                  <a:pt x="150439" y="168987"/>
                  <a:pt x="152077" y="168844"/>
                  <a:pt x="154668" y="167520"/>
                </a:cubicBezTo>
                <a:lnTo>
                  <a:pt x="156068" y="166730"/>
                </a:lnTo>
                <a:cubicBezTo>
                  <a:pt x="156573" y="166435"/>
                  <a:pt x="157116" y="166082"/>
                  <a:pt x="157744" y="165673"/>
                </a:cubicBezTo>
                <a:lnTo>
                  <a:pt x="164059" y="161367"/>
                </a:lnTo>
                <a:cubicBezTo>
                  <a:pt x="169927" y="157510"/>
                  <a:pt x="175204" y="154966"/>
                  <a:pt x="181614" y="153366"/>
                </a:cubicBezTo>
                <a:cubicBezTo>
                  <a:pt x="185475" y="152558"/>
                  <a:pt x="189262" y="155032"/>
                  <a:pt x="190070" y="158894"/>
                </a:cubicBezTo>
                <a:cubicBezTo>
                  <a:pt x="190835" y="162545"/>
                  <a:pt x="188662" y="166170"/>
                  <a:pt x="185081" y="167216"/>
                </a:cubicBezTo>
                <a:cubicBezTo>
                  <a:pt x="181223" y="168196"/>
                  <a:pt x="177540" y="169770"/>
                  <a:pt x="174165" y="171883"/>
                </a:cubicBezTo>
                <a:lnTo>
                  <a:pt x="171327" y="173693"/>
                </a:lnTo>
                <a:lnTo>
                  <a:pt x="166755" y="176826"/>
                </a:lnTo>
                <a:cubicBezTo>
                  <a:pt x="164977" y="178075"/>
                  <a:pt x="163122" y="179210"/>
                  <a:pt x="161202" y="180227"/>
                </a:cubicBezTo>
                <a:cubicBezTo>
                  <a:pt x="155077" y="183370"/>
                  <a:pt x="149105" y="183894"/>
                  <a:pt x="142533" y="181179"/>
                </a:cubicBezTo>
                <a:cubicBezTo>
                  <a:pt x="135427" y="178265"/>
                  <a:pt x="132570" y="173750"/>
                  <a:pt x="129893" y="164787"/>
                </a:cubicBezTo>
                <a:lnTo>
                  <a:pt x="128407" y="159624"/>
                </a:lnTo>
                <a:cubicBezTo>
                  <a:pt x="126683" y="154004"/>
                  <a:pt x="125502" y="153147"/>
                  <a:pt x="121435" y="153147"/>
                </a:cubicBezTo>
                <a:cubicBezTo>
                  <a:pt x="118482" y="153147"/>
                  <a:pt x="115434" y="154624"/>
                  <a:pt x="111253" y="158129"/>
                </a:cubicBezTo>
                <a:lnTo>
                  <a:pt x="109500" y="159653"/>
                </a:lnTo>
                <a:lnTo>
                  <a:pt x="100728" y="167997"/>
                </a:lnTo>
                <a:cubicBezTo>
                  <a:pt x="87316" y="180608"/>
                  <a:pt x="75877" y="186723"/>
                  <a:pt x="59503" y="186723"/>
                </a:cubicBezTo>
                <a:cubicBezTo>
                  <a:pt x="43444" y="186723"/>
                  <a:pt x="29557" y="184303"/>
                  <a:pt x="17898" y="179408"/>
                </a:cubicBezTo>
                <a:lnTo>
                  <a:pt x="45968" y="171740"/>
                </a:lnTo>
                <a:cubicBezTo>
                  <a:pt x="50226" y="172207"/>
                  <a:pt x="54741" y="172435"/>
                  <a:pt x="59503" y="172435"/>
                </a:cubicBezTo>
                <a:cubicBezTo>
                  <a:pt x="70772" y="172435"/>
                  <a:pt x="78858" y="168482"/>
                  <a:pt x="88907" y="159462"/>
                </a:cubicBezTo>
                <a:lnTo>
                  <a:pt x="91365" y="157186"/>
                </a:lnTo>
                <a:lnTo>
                  <a:pt x="96432" y="152319"/>
                </a:lnTo>
                <a:cubicBezTo>
                  <a:pt x="98680" y="150156"/>
                  <a:pt x="100375" y="148604"/>
                  <a:pt x="102071" y="147175"/>
                </a:cubicBezTo>
                <a:cubicBezTo>
                  <a:pt x="108586" y="141717"/>
                  <a:pt x="114501" y="138860"/>
                  <a:pt x="121435" y="138860"/>
                </a:cubicBezTo>
                <a:close/>
                <a:moveTo>
                  <a:pt x="162202" y="9986"/>
                </a:moveTo>
                <a:cubicBezTo>
                  <a:pt x="175506" y="23298"/>
                  <a:pt x="175506" y="44872"/>
                  <a:pt x="162202" y="58183"/>
                </a:cubicBezTo>
                <a:lnTo>
                  <a:pt x="159459" y="60936"/>
                </a:lnTo>
                <a:cubicBezTo>
                  <a:pt x="170422" y="74280"/>
                  <a:pt x="170032" y="88425"/>
                  <a:pt x="159830" y="98655"/>
                </a:cubicBezTo>
                <a:lnTo>
                  <a:pt x="140771" y="117724"/>
                </a:lnTo>
                <a:cubicBezTo>
                  <a:pt x="137977" y="120512"/>
                  <a:pt x="133453" y="120508"/>
                  <a:pt x="130665" y="117714"/>
                </a:cubicBezTo>
                <a:cubicBezTo>
                  <a:pt x="127877" y="114921"/>
                  <a:pt x="127881" y="110396"/>
                  <a:pt x="130674" y="107608"/>
                </a:cubicBezTo>
                <a:lnTo>
                  <a:pt x="149715" y="88568"/>
                </a:lnTo>
                <a:cubicBezTo>
                  <a:pt x="154334" y="83939"/>
                  <a:pt x="154858" y="78185"/>
                  <a:pt x="149334" y="71061"/>
                </a:cubicBezTo>
                <a:lnTo>
                  <a:pt x="67257" y="153138"/>
                </a:lnTo>
                <a:cubicBezTo>
                  <a:pt x="64617" y="155777"/>
                  <a:pt x="61334" y="157682"/>
                  <a:pt x="57732" y="158662"/>
                </a:cubicBezTo>
                <a:lnTo>
                  <a:pt x="9011" y="171940"/>
                </a:lnTo>
                <a:cubicBezTo>
                  <a:pt x="5203" y="172972"/>
                  <a:pt x="1280" y="170721"/>
                  <a:pt x="248" y="166913"/>
                </a:cubicBezTo>
                <a:cubicBezTo>
                  <a:pt x="-83" y="165690"/>
                  <a:pt x="-83" y="164400"/>
                  <a:pt x="248" y="163177"/>
                </a:cubicBezTo>
                <a:lnTo>
                  <a:pt x="13526" y="114447"/>
                </a:lnTo>
                <a:cubicBezTo>
                  <a:pt x="14507" y="110845"/>
                  <a:pt x="16411" y="107561"/>
                  <a:pt x="19051" y="104922"/>
                </a:cubicBezTo>
                <a:lnTo>
                  <a:pt x="114006" y="9986"/>
                </a:lnTo>
                <a:cubicBezTo>
                  <a:pt x="127312" y="-3325"/>
                  <a:pt x="148891" y="-3329"/>
                  <a:pt x="162203" y="9977"/>
                </a:cubicBezTo>
                <a:cubicBezTo>
                  <a:pt x="162206" y="9980"/>
                  <a:pt x="162209" y="9983"/>
                  <a:pt x="162212" y="9986"/>
                </a:cubicBezTo>
                <a:close/>
                <a:moveTo>
                  <a:pt x="124102" y="20083"/>
                </a:moveTo>
                <a:lnTo>
                  <a:pt x="29157" y="115047"/>
                </a:lnTo>
                <a:cubicBezTo>
                  <a:pt x="28280" y="115923"/>
                  <a:pt x="27646" y="117014"/>
                  <a:pt x="27319" y="118209"/>
                </a:cubicBezTo>
                <a:lnTo>
                  <a:pt x="17317" y="154881"/>
                </a:lnTo>
                <a:lnTo>
                  <a:pt x="53989" y="144879"/>
                </a:lnTo>
                <a:cubicBezTo>
                  <a:pt x="55182" y="144547"/>
                  <a:pt x="56268" y="143911"/>
                  <a:pt x="57141" y="143032"/>
                </a:cubicBezTo>
                <a:lnTo>
                  <a:pt x="152096" y="48077"/>
                </a:lnTo>
                <a:cubicBezTo>
                  <a:pt x="159827" y="40344"/>
                  <a:pt x="159825" y="27808"/>
                  <a:pt x="152091" y="20078"/>
                </a:cubicBezTo>
                <a:cubicBezTo>
                  <a:pt x="144358" y="12348"/>
                  <a:pt x="131823" y="12350"/>
                  <a:pt x="124093" y="20083"/>
                </a:cubicBezTo>
                <a:close/>
              </a:path>
            </a:pathLst>
          </a:custGeom>
          <a:solidFill>
            <a:schemeClr val="bg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E185D06-82E7-1B95-3DF5-A2405ED60F14}"/>
              </a:ext>
              <a:ext uri="{C183D7F6-B498-43B3-948B-1728B52AA6E4}">
                <adec:decorative xmlns:adec="http://schemas.microsoft.com/office/drawing/2017/decorative" val="1"/>
              </a:ext>
            </a:extLst>
          </p:cNvPr>
          <p:cNvSpPr>
            <a:spLocks noChangeAspect="1"/>
          </p:cNvSpPr>
          <p:nvPr/>
        </p:nvSpPr>
        <p:spPr>
          <a:xfrm>
            <a:off x="784846" y="5909577"/>
            <a:ext cx="225911" cy="215295"/>
          </a:xfrm>
          <a:custGeom>
            <a:avLst/>
            <a:gdLst>
              <a:gd name="connsiteX0" fmla="*/ 121730 w 200019"/>
              <a:gd name="connsiteY0" fmla="*/ 130355 h 190620"/>
              <a:gd name="connsiteX1" fmla="*/ 122086 w 200019"/>
              <a:gd name="connsiteY1" fmla="*/ 140452 h 190620"/>
              <a:gd name="connsiteX2" fmla="*/ 121730 w 200019"/>
              <a:gd name="connsiteY2" fmla="*/ 140808 h 190620"/>
              <a:gd name="connsiteX3" fmla="*/ 110109 w 200019"/>
              <a:gd name="connsiteY3" fmla="*/ 152429 h 190620"/>
              <a:gd name="connsiteX4" fmla="*/ 175622 w 200019"/>
              <a:gd name="connsiteY4" fmla="*/ 152429 h 190620"/>
              <a:gd name="connsiteX5" fmla="*/ 164011 w 200019"/>
              <a:gd name="connsiteY5" fmla="*/ 140808 h 190620"/>
              <a:gd name="connsiteX6" fmla="*/ 163841 w 200019"/>
              <a:gd name="connsiteY6" fmla="*/ 130707 h 190620"/>
              <a:gd name="connsiteX7" fmla="*/ 173942 w 200019"/>
              <a:gd name="connsiteY7" fmla="*/ 130536 h 190620"/>
              <a:gd name="connsiteX8" fmla="*/ 174117 w 200019"/>
              <a:gd name="connsiteY8" fmla="*/ 130712 h 190620"/>
              <a:gd name="connsiteX9" fmla="*/ 197930 w 200019"/>
              <a:gd name="connsiteY9" fmla="*/ 154543 h 190620"/>
              <a:gd name="connsiteX10" fmla="*/ 197930 w 200019"/>
              <a:gd name="connsiteY10" fmla="*/ 164640 h 190620"/>
              <a:gd name="connsiteX11" fmla="*/ 174117 w 200019"/>
              <a:gd name="connsiteY11" fmla="*/ 188443 h 190620"/>
              <a:gd name="connsiteX12" fmla="*/ 164016 w 200019"/>
              <a:gd name="connsiteY12" fmla="*/ 188613 h 190620"/>
              <a:gd name="connsiteX13" fmla="*/ 163846 w 200019"/>
              <a:gd name="connsiteY13" fmla="*/ 178512 h 190620"/>
              <a:gd name="connsiteX14" fmla="*/ 164021 w 200019"/>
              <a:gd name="connsiteY14" fmla="*/ 178337 h 190620"/>
              <a:gd name="connsiteX15" fmla="*/ 175641 w 200019"/>
              <a:gd name="connsiteY15" fmla="*/ 166716 h 190620"/>
              <a:gd name="connsiteX16" fmla="*/ 110109 w 200019"/>
              <a:gd name="connsiteY16" fmla="*/ 166716 h 190620"/>
              <a:gd name="connsiteX17" fmla="*/ 121730 w 200019"/>
              <a:gd name="connsiteY17" fmla="*/ 178337 h 190620"/>
              <a:gd name="connsiteX18" fmla="*/ 121374 w 200019"/>
              <a:gd name="connsiteY18" fmla="*/ 188433 h 190620"/>
              <a:gd name="connsiteX19" fmla="*/ 111633 w 200019"/>
              <a:gd name="connsiteY19" fmla="*/ 188433 h 190620"/>
              <a:gd name="connsiteX20" fmla="*/ 87821 w 200019"/>
              <a:gd name="connsiteY20" fmla="*/ 164640 h 190620"/>
              <a:gd name="connsiteX21" fmla="*/ 87818 w 200019"/>
              <a:gd name="connsiteY21" fmla="*/ 154536 h 190620"/>
              <a:gd name="connsiteX22" fmla="*/ 87821 w 200019"/>
              <a:gd name="connsiteY22" fmla="*/ 154534 h 190620"/>
              <a:gd name="connsiteX23" fmla="*/ 111633 w 200019"/>
              <a:gd name="connsiteY23" fmla="*/ 130712 h 190620"/>
              <a:gd name="connsiteX24" fmla="*/ 121730 w 200019"/>
              <a:gd name="connsiteY24" fmla="*/ 130355 h 190620"/>
              <a:gd name="connsiteX25" fmla="*/ 125922 w 200019"/>
              <a:gd name="connsiteY25" fmla="*/ 104775 h 190620"/>
              <a:gd name="connsiteX26" fmla="*/ 171451 w 200019"/>
              <a:gd name="connsiteY26" fmla="*/ 104775 h 190620"/>
              <a:gd name="connsiteX27" fmla="*/ 190444 w 200019"/>
              <a:gd name="connsiteY27" fmla="*/ 122396 h 190620"/>
              <a:gd name="connsiteX28" fmla="*/ 190501 w 200019"/>
              <a:gd name="connsiteY28" fmla="*/ 123825 h 190620"/>
              <a:gd name="connsiteX29" fmla="*/ 190501 w 200019"/>
              <a:gd name="connsiteY29" fmla="*/ 133350 h 190620"/>
              <a:gd name="connsiteX30" fmla="*/ 190501 w 200019"/>
              <a:gd name="connsiteY30" fmla="*/ 133636 h 190620"/>
              <a:gd name="connsiteX31" fmla="*/ 180862 w 200019"/>
              <a:gd name="connsiteY31" fmla="*/ 123977 h 190620"/>
              <a:gd name="connsiteX32" fmla="*/ 174099 w 200019"/>
              <a:gd name="connsiteY32" fmla="*/ 119863 h 190620"/>
              <a:gd name="connsiteX33" fmla="*/ 172308 w 200019"/>
              <a:gd name="connsiteY33" fmla="*/ 119139 h 190620"/>
              <a:gd name="connsiteX34" fmla="*/ 171451 w 200019"/>
              <a:gd name="connsiteY34" fmla="*/ 119063 h 190620"/>
              <a:gd name="connsiteX35" fmla="*/ 132865 w 200019"/>
              <a:gd name="connsiteY35" fmla="*/ 119063 h 190620"/>
              <a:gd name="connsiteX36" fmla="*/ 127198 w 200019"/>
              <a:gd name="connsiteY36" fmla="*/ 106299 h 190620"/>
              <a:gd name="connsiteX37" fmla="*/ 19050 w 200019"/>
              <a:gd name="connsiteY37" fmla="*/ 104765 h 190620"/>
              <a:gd name="connsiteX38" fmla="*/ 104775 w 200019"/>
              <a:gd name="connsiteY38" fmla="*/ 104775 h 190620"/>
              <a:gd name="connsiteX39" fmla="*/ 123225 w 200019"/>
              <a:gd name="connsiteY39" fmla="*/ 119062 h 190620"/>
              <a:gd name="connsiteX40" fmla="*/ 19050 w 200019"/>
              <a:gd name="connsiteY40" fmla="*/ 119053 h 190620"/>
              <a:gd name="connsiteX41" fmla="*/ 18088 w 200019"/>
              <a:gd name="connsiteY41" fmla="*/ 119148 h 190620"/>
              <a:gd name="connsiteX42" fmla="*/ 15678 w 200019"/>
              <a:gd name="connsiteY42" fmla="*/ 120443 h 190620"/>
              <a:gd name="connsiteX43" fmla="*/ 14383 w 200019"/>
              <a:gd name="connsiteY43" fmla="*/ 122853 h 190620"/>
              <a:gd name="connsiteX44" fmla="*/ 14288 w 200019"/>
              <a:gd name="connsiteY44" fmla="*/ 123815 h 190620"/>
              <a:gd name="connsiteX45" fmla="*/ 14288 w 200019"/>
              <a:gd name="connsiteY45" fmla="*/ 138112 h 190620"/>
              <a:gd name="connsiteX46" fmla="*/ 27784 w 200019"/>
              <a:gd name="connsiteY46" fmla="*/ 159467 h 190620"/>
              <a:gd name="connsiteX47" fmla="*/ 58893 w 200019"/>
              <a:gd name="connsiteY47" fmla="*/ 166639 h 190620"/>
              <a:gd name="connsiteX48" fmla="*/ 61913 w 200019"/>
              <a:gd name="connsiteY48" fmla="*/ 166687 h 190620"/>
              <a:gd name="connsiteX49" fmla="*/ 64932 w 200019"/>
              <a:gd name="connsiteY49" fmla="*/ 166639 h 190620"/>
              <a:gd name="connsiteX50" fmla="*/ 77267 w 200019"/>
              <a:gd name="connsiteY50" fmla="*/ 165449 h 190620"/>
              <a:gd name="connsiteX51" fmla="*/ 81086 w 200019"/>
              <a:gd name="connsiteY51" fmla="*/ 171373 h 190620"/>
              <a:gd name="connsiteX52" fmla="*/ 87573 w 200019"/>
              <a:gd name="connsiteY52" fmla="*/ 177869 h 190620"/>
              <a:gd name="connsiteX53" fmla="*/ 61913 w 200019"/>
              <a:gd name="connsiteY53" fmla="*/ 180975 h 190620"/>
              <a:gd name="connsiteX54" fmla="*/ 48 w 200019"/>
              <a:gd name="connsiteY54" fmla="*/ 140303 h 190620"/>
              <a:gd name="connsiteX55" fmla="*/ 0 w 200019"/>
              <a:gd name="connsiteY55" fmla="*/ 138112 h 190620"/>
              <a:gd name="connsiteX56" fmla="*/ 0 w 200019"/>
              <a:gd name="connsiteY56" fmla="*/ 123825 h 190620"/>
              <a:gd name="connsiteX57" fmla="*/ 17621 w 200019"/>
              <a:gd name="connsiteY57" fmla="*/ 104813 h 190620"/>
              <a:gd name="connsiteX58" fmla="*/ 147639 w 200019"/>
              <a:gd name="connsiteY58" fmla="*/ 33338 h 190620"/>
              <a:gd name="connsiteX59" fmla="*/ 128589 w 200019"/>
              <a:gd name="connsiteY59" fmla="*/ 52388 h 190620"/>
              <a:gd name="connsiteX60" fmla="*/ 147639 w 200019"/>
              <a:gd name="connsiteY60" fmla="*/ 71438 h 190620"/>
              <a:gd name="connsiteX61" fmla="*/ 166689 w 200019"/>
              <a:gd name="connsiteY61" fmla="*/ 52388 h 190620"/>
              <a:gd name="connsiteX62" fmla="*/ 147639 w 200019"/>
              <a:gd name="connsiteY62" fmla="*/ 33338 h 190620"/>
              <a:gd name="connsiteX63" fmla="*/ 147639 w 200019"/>
              <a:gd name="connsiteY63" fmla="*/ 19050 h 190620"/>
              <a:gd name="connsiteX64" fmla="*/ 180976 w 200019"/>
              <a:gd name="connsiteY64" fmla="*/ 52388 h 190620"/>
              <a:gd name="connsiteX65" fmla="*/ 147639 w 200019"/>
              <a:gd name="connsiteY65" fmla="*/ 85725 h 190620"/>
              <a:gd name="connsiteX66" fmla="*/ 114301 w 200019"/>
              <a:gd name="connsiteY66" fmla="*/ 52388 h 190620"/>
              <a:gd name="connsiteX67" fmla="*/ 147639 w 200019"/>
              <a:gd name="connsiteY67" fmla="*/ 19050 h 190620"/>
              <a:gd name="connsiteX68" fmla="*/ 61914 w 200019"/>
              <a:gd name="connsiteY68" fmla="*/ 14288 h 190620"/>
              <a:gd name="connsiteX69" fmla="*/ 33339 w 200019"/>
              <a:gd name="connsiteY69" fmla="*/ 42863 h 190620"/>
              <a:gd name="connsiteX70" fmla="*/ 61914 w 200019"/>
              <a:gd name="connsiteY70" fmla="*/ 71438 h 190620"/>
              <a:gd name="connsiteX71" fmla="*/ 90489 w 200019"/>
              <a:gd name="connsiteY71" fmla="*/ 42863 h 190620"/>
              <a:gd name="connsiteX72" fmla="*/ 61914 w 200019"/>
              <a:gd name="connsiteY72" fmla="*/ 14288 h 190620"/>
              <a:gd name="connsiteX73" fmla="*/ 61914 w 200019"/>
              <a:gd name="connsiteY73" fmla="*/ 0 h 190620"/>
              <a:gd name="connsiteX74" fmla="*/ 104776 w 200019"/>
              <a:gd name="connsiteY74" fmla="*/ 42863 h 190620"/>
              <a:gd name="connsiteX75" fmla="*/ 61914 w 200019"/>
              <a:gd name="connsiteY75" fmla="*/ 85725 h 190620"/>
              <a:gd name="connsiteX76" fmla="*/ 19051 w 200019"/>
              <a:gd name="connsiteY76" fmla="*/ 42863 h 190620"/>
              <a:gd name="connsiteX77" fmla="*/ 61914 w 200019"/>
              <a:gd name="connsiteY77" fmla="*/ 0 h 19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0019" h="190620">
                <a:moveTo>
                  <a:pt x="121730" y="130355"/>
                </a:moveTo>
                <a:cubicBezTo>
                  <a:pt x="124616" y="133045"/>
                  <a:pt x="124776" y="137565"/>
                  <a:pt x="122086" y="140452"/>
                </a:cubicBezTo>
                <a:cubicBezTo>
                  <a:pt x="121972" y="140575"/>
                  <a:pt x="121853" y="140694"/>
                  <a:pt x="121730" y="140808"/>
                </a:cubicBezTo>
                <a:lnTo>
                  <a:pt x="110109" y="152429"/>
                </a:lnTo>
                <a:lnTo>
                  <a:pt x="175622" y="152429"/>
                </a:lnTo>
                <a:lnTo>
                  <a:pt x="164011" y="140808"/>
                </a:lnTo>
                <a:cubicBezTo>
                  <a:pt x="161175" y="138066"/>
                  <a:pt x="161099" y="133543"/>
                  <a:pt x="163841" y="130707"/>
                </a:cubicBezTo>
                <a:cubicBezTo>
                  <a:pt x="166583" y="127870"/>
                  <a:pt x="171106" y="127794"/>
                  <a:pt x="173942" y="130536"/>
                </a:cubicBezTo>
                <a:cubicBezTo>
                  <a:pt x="174001" y="130593"/>
                  <a:pt x="174060" y="130653"/>
                  <a:pt x="174117" y="130712"/>
                </a:cubicBezTo>
                <a:lnTo>
                  <a:pt x="197930" y="154543"/>
                </a:lnTo>
                <a:cubicBezTo>
                  <a:pt x="200716" y="157332"/>
                  <a:pt x="200716" y="161851"/>
                  <a:pt x="197930" y="164640"/>
                </a:cubicBezTo>
                <a:lnTo>
                  <a:pt x="174117" y="188443"/>
                </a:lnTo>
                <a:cubicBezTo>
                  <a:pt x="171375" y="191279"/>
                  <a:pt x="166853" y="191355"/>
                  <a:pt x="164016" y="188613"/>
                </a:cubicBezTo>
                <a:cubicBezTo>
                  <a:pt x="161180" y="185871"/>
                  <a:pt x="161103" y="181348"/>
                  <a:pt x="163846" y="178512"/>
                </a:cubicBezTo>
                <a:cubicBezTo>
                  <a:pt x="163903" y="178453"/>
                  <a:pt x="163962" y="178394"/>
                  <a:pt x="164021" y="178337"/>
                </a:cubicBezTo>
                <a:lnTo>
                  <a:pt x="175641" y="166716"/>
                </a:lnTo>
                <a:lnTo>
                  <a:pt x="110109" y="166716"/>
                </a:lnTo>
                <a:lnTo>
                  <a:pt x="121730" y="178337"/>
                </a:lnTo>
                <a:cubicBezTo>
                  <a:pt x="124420" y="181223"/>
                  <a:pt x="124260" y="185743"/>
                  <a:pt x="121374" y="188433"/>
                </a:cubicBezTo>
                <a:cubicBezTo>
                  <a:pt x="118630" y="190990"/>
                  <a:pt x="114377" y="190990"/>
                  <a:pt x="111633" y="188433"/>
                </a:cubicBezTo>
                <a:lnTo>
                  <a:pt x="87821" y="164640"/>
                </a:lnTo>
                <a:cubicBezTo>
                  <a:pt x="85030" y="161851"/>
                  <a:pt x="85029" y="157327"/>
                  <a:pt x="87818" y="154536"/>
                </a:cubicBezTo>
                <a:cubicBezTo>
                  <a:pt x="87819" y="154535"/>
                  <a:pt x="87820" y="154535"/>
                  <a:pt x="87821" y="154534"/>
                </a:cubicBezTo>
                <a:lnTo>
                  <a:pt x="111633" y="130712"/>
                </a:lnTo>
                <a:cubicBezTo>
                  <a:pt x="114323" y="127825"/>
                  <a:pt x="118844" y="127665"/>
                  <a:pt x="121730" y="130355"/>
                </a:cubicBezTo>
                <a:close/>
                <a:moveTo>
                  <a:pt x="125922" y="104775"/>
                </a:moveTo>
                <a:lnTo>
                  <a:pt x="171451" y="104775"/>
                </a:lnTo>
                <a:cubicBezTo>
                  <a:pt x="181490" y="104775"/>
                  <a:pt x="189720" y="112547"/>
                  <a:pt x="190444" y="122396"/>
                </a:cubicBezTo>
                <a:lnTo>
                  <a:pt x="190501" y="123825"/>
                </a:lnTo>
                <a:lnTo>
                  <a:pt x="190501" y="133350"/>
                </a:lnTo>
                <a:lnTo>
                  <a:pt x="190501" y="133636"/>
                </a:lnTo>
                <a:lnTo>
                  <a:pt x="180862" y="123977"/>
                </a:lnTo>
                <a:cubicBezTo>
                  <a:pt x="178973" y="122080"/>
                  <a:pt x="176653" y="120668"/>
                  <a:pt x="174099" y="119863"/>
                </a:cubicBezTo>
                <a:cubicBezTo>
                  <a:pt x="173558" y="119501"/>
                  <a:pt x="172948" y="119254"/>
                  <a:pt x="172308" y="119139"/>
                </a:cubicBezTo>
                <a:lnTo>
                  <a:pt x="171451" y="119063"/>
                </a:lnTo>
                <a:lnTo>
                  <a:pt x="132865" y="119063"/>
                </a:lnTo>
                <a:cubicBezTo>
                  <a:pt x="132078" y="114400"/>
                  <a:pt x="130129" y="110010"/>
                  <a:pt x="127198" y="106299"/>
                </a:cubicBezTo>
                <a:close/>
                <a:moveTo>
                  <a:pt x="19050" y="104765"/>
                </a:moveTo>
                <a:lnTo>
                  <a:pt x="104775" y="104775"/>
                </a:lnTo>
                <a:cubicBezTo>
                  <a:pt x="113463" y="104775"/>
                  <a:pt x="121049" y="110651"/>
                  <a:pt x="123225" y="119062"/>
                </a:cubicBezTo>
                <a:lnTo>
                  <a:pt x="19050" y="119053"/>
                </a:lnTo>
                <a:lnTo>
                  <a:pt x="18088" y="119148"/>
                </a:lnTo>
                <a:cubicBezTo>
                  <a:pt x="17177" y="119340"/>
                  <a:pt x="16341" y="119790"/>
                  <a:pt x="15678" y="120443"/>
                </a:cubicBezTo>
                <a:cubicBezTo>
                  <a:pt x="15023" y="121104"/>
                  <a:pt x="14573" y="121941"/>
                  <a:pt x="14383" y="122853"/>
                </a:cubicBezTo>
                <a:lnTo>
                  <a:pt x="14288" y="123815"/>
                </a:lnTo>
                <a:lnTo>
                  <a:pt x="14288" y="138112"/>
                </a:lnTo>
                <a:cubicBezTo>
                  <a:pt x="14288" y="147723"/>
                  <a:pt x="18574" y="154514"/>
                  <a:pt x="27784" y="159467"/>
                </a:cubicBezTo>
                <a:cubicBezTo>
                  <a:pt x="35652" y="163706"/>
                  <a:pt x="46863" y="166268"/>
                  <a:pt x="58893" y="166639"/>
                </a:cubicBezTo>
                <a:lnTo>
                  <a:pt x="61913" y="166687"/>
                </a:lnTo>
                <a:lnTo>
                  <a:pt x="64932" y="166639"/>
                </a:lnTo>
                <a:cubicBezTo>
                  <a:pt x="69065" y="166518"/>
                  <a:pt x="73186" y="166120"/>
                  <a:pt x="77267" y="165449"/>
                </a:cubicBezTo>
                <a:cubicBezTo>
                  <a:pt x="78103" y="167673"/>
                  <a:pt x="79405" y="169693"/>
                  <a:pt x="81086" y="171373"/>
                </a:cubicBezTo>
                <a:lnTo>
                  <a:pt x="87573" y="177869"/>
                </a:lnTo>
                <a:cubicBezTo>
                  <a:pt x="79038" y="180079"/>
                  <a:pt x="70056" y="180975"/>
                  <a:pt x="61913" y="180975"/>
                </a:cubicBezTo>
                <a:cubicBezTo>
                  <a:pt x="35985" y="180975"/>
                  <a:pt x="1572" y="171869"/>
                  <a:pt x="48" y="140303"/>
                </a:cubicBezTo>
                <a:lnTo>
                  <a:pt x="0" y="138112"/>
                </a:lnTo>
                <a:lnTo>
                  <a:pt x="0" y="123825"/>
                </a:lnTo>
                <a:cubicBezTo>
                  <a:pt x="-4" y="113854"/>
                  <a:pt x="7679" y="105565"/>
                  <a:pt x="17621" y="104813"/>
                </a:cubicBezTo>
                <a:close/>
                <a:moveTo>
                  <a:pt x="147639" y="33338"/>
                </a:moveTo>
                <a:cubicBezTo>
                  <a:pt x="137132" y="33338"/>
                  <a:pt x="128589" y="41881"/>
                  <a:pt x="128589" y="52388"/>
                </a:cubicBezTo>
                <a:cubicBezTo>
                  <a:pt x="128589" y="62894"/>
                  <a:pt x="137132" y="71438"/>
                  <a:pt x="147639" y="71438"/>
                </a:cubicBezTo>
                <a:cubicBezTo>
                  <a:pt x="158145" y="71438"/>
                  <a:pt x="166689" y="62894"/>
                  <a:pt x="166689" y="52388"/>
                </a:cubicBezTo>
                <a:cubicBezTo>
                  <a:pt x="166689" y="41881"/>
                  <a:pt x="158145" y="33338"/>
                  <a:pt x="147639" y="33338"/>
                </a:cubicBezTo>
                <a:close/>
                <a:moveTo>
                  <a:pt x="147639" y="19050"/>
                </a:moveTo>
                <a:cubicBezTo>
                  <a:pt x="166050" y="19050"/>
                  <a:pt x="180976" y="33976"/>
                  <a:pt x="180976" y="52388"/>
                </a:cubicBezTo>
                <a:cubicBezTo>
                  <a:pt x="180976" y="70799"/>
                  <a:pt x="166050" y="85725"/>
                  <a:pt x="147639" y="85725"/>
                </a:cubicBezTo>
                <a:cubicBezTo>
                  <a:pt x="129227" y="85725"/>
                  <a:pt x="114301" y="70799"/>
                  <a:pt x="114301" y="52388"/>
                </a:cubicBezTo>
                <a:cubicBezTo>
                  <a:pt x="114301" y="33976"/>
                  <a:pt x="129227" y="19050"/>
                  <a:pt x="147639" y="19050"/>
                </a:cubicBezTo>
                <a:close/>
                <a:moveTo>
                  <a:pt x="61914" y="14288"/>
                </a:moveTo>
                <a:cubicBezTo>
                  <a:pt x="46159" y="14288"/>
                  <a:pt x="33339" y="27108"/>
                  <a:pt x="33339" y="42863"/>
                </a:cubicBezTo>
                <a:cubicBezTo>
                  <a:pt x="33339" y="58617"/>
                  <a:pt x="46159" y="71438"/>
                  <a:pt x="61914" y="71438"/>
                </a:cubicBezTo>
                <a:cubicBezTo>
                  <a:pt x="77668" y="71438"/>
                  <a:pt x="90489" y="58617"/>
                  <a:pt x="90489" y="42863"/>
                </a:cubicBezTo>
                <a:cubicBezTo>
                  <a:pt x="90489" y="27108"/>
                  <a:pt x="77668" y="14288"/>
                  <a:pt x="61914" y="14288"/>
                </a:cubicBezTo>
                <a:close/>
                <a:moveTo>
                  <a:pt x="61914" y="0"/>
                </a:moveTo>
                <a:cubicBezTo>
                  <a:pt x="85586" y="0"/>
                  <a:pt x="104776" y="19190"/>
                  <a:pt x="104776" y="42863"/>
                </a:cubicBezTo>
                <a:cubicBezTo>
                  <a:pt x="104776" y="66535"/>
                  <a:pt x="85586" y="85725"/>
                  <a:pt x="61914" y="85725"/>
                </a:cubicBezTo>
                <a:cubicBezTo>
                  <a:pt x="38241" y="85725"/>
                  <a:pt x="19051" y="66535"/>
                  <a:pt x="19051" y="42863"/>
                </a:cubicBezTo>
                <a:cubicBezTo>
                  <a:pt x="19051" y="19190"/>
                  <a:pt x="38241" y="0"/>
                  <a:pt x="61914" y="0"/>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6E9B59DF-F1AE-89A8-7CFB-5C11516CEFBA}"/>
              </a:ext>
            </a:extLst>
          </p:cNvPr>
          <p:cNvSpPr>
            <a:spLocks noGrp="1"/>
          </p:cNvSpPr>
          <p:nvPr>
            <p:ph type="title"/>
          </p:nvPr>
        </p:nvSpPr>
        <p:spPr>
          <a:xfrm>
            <a:off x="588263" y="457200"/>
            <a:ext cx="11018520" cy="1107996"/>
          </a:xfrm>
        </p:spPr>
        <p:txBody>
          <a:bodyPr>
            <a:spAutoFit/>
          </a:bodyPr>
          <a:lstStyle/>
          <a:p>
            <a:r>
              <a:rPr lang="en-US" dirty="0"/>
              <a:t>Examples of agents that can be created in Agent Builder</a:t>
            </a:r>
          </a:p>
        </p:txBody>
      </p:sp>
      <p:sp>
        <p:nvSpPr>
          <p:cNvPr id="53" name="Content Placeholder 217">
            <a:extLst>
              <a:ext uri="{FF2B5EF4-FFF2-40B4-BE49-F238E27FC236}">
                <a16:creationId xmlns:a16="http://schemas.microsoft.com/office/drawing/2014/main" id="{927C28C4-85D2-A299-F267-46104A48BA96}"/>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en-US" dirty="0">
                <a:solidFill>
                  <a:srgbClr val="FFFFFF"/>
                </a:solidFill>
              </a:rPr>
              <a:t>Agent Builder</a:t>
            </a:r>
            <a:endParaRPr kumimoji="0" lang="en-US" sz="1400" i="0" u="none" strike="noStrike" kern="1200" cap="none" spc="0" normalizeH="0" baseline="0" noProof="0" dirty="0">
              <a:ln>
                <a:noFill/>
              </a:ln>
              <a:solidFill>
                <a:srgbClr val="FFFFFF"/>
              </a:solidFill>
              <a:effectLst/>
              <a:uLnTx/>
              <a:uFillTx/>
            </a:endParaRPr>
          </a:p>
        </p:txBody>
      </p:sp>
      <p:sp>
        <p:nvSpPr>
          <p:cNvPr id="56" name="Text Placeholder 29">
            <a:extLst>
              <a:ext uri="{FF2B5EF4-FFF2-40B4-BE49-F238E27FC236}">
                <a16:creationId xmlns:a16="http://schemas.microsoft.com/office/drawing/2014/main" id="{FECC95B1-237D-F484-5322-549850933B53}"/>
              </a:ext>
            </a:extLst>
          </p:cNvPr>
          <p:cNvSpPr txBox="1">
            <a:spLocks/>
          </p:cNvSpPr>
          <p:nvPr/>
        </p:nvSpPr>
        <p:spPr>
          <a:xfrm>
            <a:off x="588263" y="1634347"/>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dirty="0">
                <a:ln>
                  <a:noFill/>
                </a:ln>
                <a:solidFill>
                  <a:schemeClr val="tx2"/>
                </a:solidFill>
                <a:effectLst/>
                <a:uLnTx/>
                <a:uFillTx/>
                <a:cs typeface="+mn-cs"/>
              </a:rPr>
              <a:t>These agents can be easily built using Agent Builder or in Copilot Studio. Share with colleagues or across your organization to expand </a:t>
            </a:r>
            <a:r>
              <a:rPr lang="en-US" sz="1800" dirty="0">
                <a:solidFill>
                  <a:schemeClr val="tx2"/>
                </a:solidFill>
                <a:cs typeface="+mn-cs"/>
              </a:rPr>
              <a:t>their</a:t>
            </a:r>
            <a:r>
              <a:rPr kumimoji="0" lang="en-US" sz="1800" b="0" i="0" u="none" strike="noStrike" kern="1200" cap="none" spc="0" normalizeH="0" baseline="0" noProof="0" dirty="0">
                <a:ln>
                  <a:noFill/>
                </a:ln>
                <a:solidFill>
                  <a:schemeClr val="tx2"/>
                </a:solidFill>
                <a:effectLst/>
                <a:uLnTx/>
                <a:uFillTx/>
                <a:cs typeface="+mn-cs"/>
              </a:rPr>
              <a:t> impact!</a:t>
            </a:r>
          </a:p>
        </p:txBody>
      </p:sp>
      <p:graphicFrame>
        <p:nvGraphicFramePr>
          <p:cNvPr id="46" name="Table 45">
            <a:extLst>
              <a:ext uri="{FF2B5EF4-FFF2-40B4-BE49-F238E27FC236}">
                <a16:creationId xmlns:a16="http://schemas.microsoft.com/office/drawing/2014/main" id="{C0C44655-0048-4886-5824-DF8902AC1743}"/>
              </a:ext>
            </a:extLst>
          </p:cNvPr>
          <p:cNvGraphicFramePr>
            <a:graphicFrameLocks noGrp="1"/>
          </p:cNvGraphicFramePr>
          <p:nvPr>
            <p:extLst>
              <p:ext uri="{D42A27DB-BD31-4B8C-83A1-F6EECF244321}">
                <p14:modId xmlns:p14="http://schemas.microsoft.com/office/powerpoint/2010/main" val="2927129775"/>
              </p:ext>
            </p:extLst>
          </p:nvPr>
        </p:nvGraphicFramePr>
        <p:xfrm>
          <a:off x="584200" y="2351441"/>
          <a:ext cx="11018520" cy="4049359"/>
        </p:xfrm>
        <a:graphic>
          <a:graphicData uri="http://schemas.openxmlformats.org/drawingml/2006/table">
            <a:tbl>
              <a:tblPr firstRow="1" firstCol="1"/>
              <a:tblGrid>
                <a:gridCol w="622309">
                  <a:extLst>
                    <a:ext uri="{9D8B030D-6E8A-4147-A177-3AD203B41FA5}">
                      <a16:colId xmlns:a16="http://schemas.microsoft.com/office/drawing/2014/main" val="3851663422"/>
                    </a:ext>
                  </a:extLst>
                </a:gridCol>
                <a:gridCol w="1946266">
                  <a:extLst>
                    <a:ext uri="{9D8B030D-6E8A-4147-A177-3AD203B41FA5}">
                      <a16:colId xmlns:a16="http://schemas.microsoft.com/office/drawing/2014/main" val="4186572976"/>
                    </a:ext>
                  </a:extLst>
                </a:gridCol>
                <a:gridCol w="8449945">
                  <a:extLst>
                    <a:ext uri="{9D8B030D-6E8A-4147-A177-3AD203B41FA5}">
                      <a16:colId xmlns:a16="http://schemas.microsoft.com/office/drawing/2014/main" val="3680765912"/>
                    </a:ext>
                  </a:extLst>
                </a:gridCol>
              </a:tblGrid>
              <a:tr h="429694">
                <a:tc>
                  <a:txBody>
                    <a:bodyPr/>
                    <a:lstStyle/>
                    <a:p>
                      <a:pPr rtl="0"/>
                      <a:endParaRPr lang="en-US" sz="1800" b="0">
                        <a:solidFill>
                          <a:schemeClr val="bg1"/>
                        </a:solidFill>
                        <a:effectLst/>
                        <a:latin typeface="+mj-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Agent Name </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Description </a:t>
                      </a:r>
                    </a:p>
                  </a:txBody>
                  <a:tcPr anchor="ctr">
                    <a:lnL w="63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98087"/>
                  </a:ext>
                </a:extLst>
              </a:tr>
              <a:tr h="723933">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2"/>
                          </a:solidFill>
                          <a:effectLst/>
                          <a:latin typeface="+mj-lt"/>
                          <a:ea typeface="+mn-ea"/>
                          <a:cs typeface="+mn-cs"/>
                        </a:rPr>
                        <a:t>Peer Feedback Agent </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kern="1200">
                          <a:solidFill>
                            <a:schemeClr val="tx2"/>
                          </a:solidFill>
                          <a:effectLst/>
                          <a:latin typeface="+mn-lt"/>
                          <a:ea typeface="+mn-ea"/>
                          <a:cs typeface="+mn-cs"/>
                        </a:rPr>
                        <a:t>Supports content creators in writing post content, brainstorming ideas, identifying trending topics, and suggesting content improvements.</a:t>
                      </a:r>
                      <a:endParaRPr lang="en-US" sz="120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484275"/>
                  </a:ext>
                </a:extLst>
              </a:tr>
              <a:tr h="723933">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2"/>
                          </a:solidFill>
                          <a:effectLst/>
                          <a:latin typeface="+mj-lt"/>
                          <a:ea typeface="+mn-ea"/>
                          <a:cs typeface="+mn-cs"/>
                        </a:rPr>
                        <a:t>Marketing Agent</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kern="1200">
                          <a:solidFill>
                            <a:schemeClr val="tx2"/>
                          </a:solidFill>
                          <a:effectLst/>
                          <a:latin typeface="+mn-lt"/>
                          <a:ea typeface="+mn-ea"/>
                          <a:cs typeface="+mn-cs"/>
                        </a:rPr>
                        <a:t>Supports content creators in writing post content, brainstorming ideas, identifying trending topics, and suggesting content improvements.</a:t>
                      </a:r>
                      <a:endParaRPr lang="en-US" sz="120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9884776"/>
                  </a:ext>
                </a:extLst>
              </a:tr>
              <a:tr h="723933">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2"/>
                          </a:solidFill>
                          <a:effectLst/>
                          <a:latin typeface="+mj-lt"/>
                          <a:ea typeface="+mn-ea"/>
                          <a:cs typeface="+mn-cs"/>
                        </a:rPr>
                        <a:t>Statement of Work Creator</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kern="1200">
                          <a:solidFill>
                            <a:schemeClr val="tx2"/>
                          </a:solidFill>
                          <a:effectLst/>
                          <a:latin typeface="+mn-lt"/>
                          <a:ea typeface="+mn-ea"/>
                          <a:cs typeface="+mn-cs"/>
                        </a:rPr>
                        <a:t>Guides users through the process of gathering project information, defining scope, responsibilities, deliverables, and other essential elements. </a:t>
                      </a:r>
                      <a:endParaRPr lang="en-US" sz="120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317892"/>
                  </a:ext>
                </a:extLst>
              </a:tr>
              <a:tr h="723933">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2"/>
                          </a:solidFill>
                          <a:effectLst/>
                          <a:latin typeface="+mj-lt"/>
                          <a:ea typeface="+mn-ea"/>
                          <a:cs typeface="+mn-cs"/>
                        </a:rPr>
                        <a:t>Training Content Writer</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kern="1200">
                          <a:solidFill>
                            <a:schemeClr val="tx2"/>
                          </a:solidFill>
                          <a:effectLst/>
                          <a:latin typeface="+mn-lt"/>
                          <a:ea typeface="+mn-ea"/>
                          <a:cs typeface="+mn-cs"/>
                        </a:rPr>
                        <a:t>Provides support throughout the content creation process, ensures learning materials are tailored to your corporate audience and aligned with your organizational goals. </a:t>
                      </a:r>
                      <a:endParaRPr lang="en-US" sz="120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357104"/>
                  </a:ext>
                </a:extLst>
              </a:tr>
              <a:tr h="723933">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2"/>
                          </a:solidFill>
                          <a:effectLst/>
                          <a:latin typeface="+mj-lt"/>
                          <a:ea typeface="+mn-ea"/>
                          <a:cs typeface="+mn-cs"/>
                        </a:rPr>
                        <a:t>Product Comparison Agent</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kern="1200" dirty="0">
                          <a:solidFill>
                            <a:schemeClr val="tx2"/>
                          </a:solidFill>
                          <a:effectLst/>
                          <a:latin typeface="+mn-lt"/>
                          <a:ea typeface="+mn-ea"/>
                          <a:cs typeface="+mn-cs"/>
                        </a:rPr>
                        <a:t>Supports procurement managers by automating research and analyzing feature sets, pricing models, customer reviews, and integration capabilities to offer data-driven recommendations.</a:t>
                      </a:r>
                      <a:endParaRPr lang="en-US" sz="1200" dirty="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2646804"/>
                  </a:ext>
                </a:extLst>
              </a:tr>
            </a:tbl>
          </a:graphicData>
        </a:graphic>
      </p:graphicFrame>
    </p:spTree>
    <p:extLst>
      <p:ext uri="{BB962C8B-B14F-4D97-AF65-F5344CB8AC3E}">
        <p14:creationId xmlns:p14="http://schemas.microsoft.com/office/powerpoint/2010/main" val="122858219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A5BAF8A-3E50-62CB-05B7-4C469A9DC6F3}"/>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8" name="Rectangle: Rounded Corners 7">
            <a:extLst>
              <a:ext uri="{FF2B5EF4-FFF2-40B4-BE49-F238E27FC236}">
                <a16:creationId xmlns:a16="http://schemas.microsoft.com/office/drawing/2014/main" id="{14F844ED-B193-BD19-6BE0-767DB3FAA439}"/>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9" name="Oval 18">
            <a:extLst>
              <a:ext uri="{FF2B5EF4-FFF2-40B4-BE49-F238E27FC236}">
                <a16:creationId xmlns:a16="http://schemas.microsoft.com/office/drawing/2014/main" id="{E8DF42C7-4257-1496-DFEF-4B5A0521650C}"/>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7" name="TextBox 26">
            <a:extLst>
              <a:ext uri="{FF2B5EF4-FFF2-40B4-BE49-F238E27FC236}">
                <a16:creationId xmlns:a16="http://schemas.microsoft.com/office/drawing/2014/main" id="{59D78552-C9CC-064C-C808-D67E252E55AE}"/>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28" name="Graphic 123">
            <a:extLst>
              <a:ext uri="{FF2B5EF4-FFF2-40B4-BE49-F238E27FC236}">
                <a16:creationId xmlns:a16="http://schemas.microsoft.com/office/drawing/2014/main" id="{1AABA142-98FF-6254-1BEC-B389D39CB5E9}"/>
              </a:ext>
              <a:ext uri="{C183D7F6-B498-43B3-948B-1728B52AA6E4}">
                <adec:decorative xmlns:adec="http://schemas.microsoft.com/office/drawing/2017/decorative" val="1"/>
              </a:ext>
            </a:extLst>
          </p:cNvPr>
          <p:cNvSpPr>
            <a:spLocks noChangeAspect="1"/>
          </p:cNvSpPr>
          <p:nvPr/>
        </p:nvSpPr>
        <p:spPr>
          <a:xfrm>
            <a:off x="775765" y="4610100"/>
            <a:ext cx="216946" cy="194680"/>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Peer Feedback Agent</a:t>
            </a:r>
          </a:p>
        </p:txBody>
      </p:sp>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0"/>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18" name="Text Placeholder 5">
            <a:extLst>
              <a:ext uri="{FF2B5EF4-FFF2-40B4-BE49-F238E27FC236}">
                <a16:creationId xmlns:a16="http://schemas.microsoft.com/office/drawing/2014/main" id="{00BCA635-C2F3-F3B6-E5AE-128AD10761D9}"/>
              </a:ext>
            </a:extLst>
          </p:cNvPr>
          <p:cNvSpPr txBox="1">
            <a:spLocks/>
          </p:cNvSpPr>
          <p:nvPr/>
        </p:nvSpPr>
        <p:spPr>
          <a:xfrm>
            <a:off x="744910" y="1572027"/>
            <a:ext cx="5732090" cy="204671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The </a:t>
            </a:r>
            <a:r>
              <a:rPr lang="en-US" sz="1600">
                <a:solidFill>
                  <a:schemeClr val="accent1"/>
                </a:solidFill>
                <a:latin typeface="+mj-lt"/>
                <a:cs typeface="Segoe UI"/>
              </a:rPr>
              <a:t>Peer Feedback Agent </a:t>
            </a:r>
            <a:r>
              <a:rPr lang="en-US" sz="1600">
                <a:solidFill>
                  <a:schemeClr val="tx2"/>
                </a:solidFill>
                <a:cs typeface="Segoe UI"/>
              </a:rPr>
              <a:t>helps employees craft thoughtful, professional feedback and praise for colleagues. It guides users through a structured conversation to ensure messages are specific, well-worded, and aligned with workplace best practices.</a:t>
            </a:r>
          </a:p>
          <a:p>
            <a:pPr marL="0" indent="0" defTabSz="582780">
              <a:spcBef>
                <a:spcPct val="0"/>
              </a:spcBef>
              <a:spcAft>
                <a:spcPts val="600"/>
              </a:spcAft>
              <a:buFont typeface="Wingdings" panose="05000000000000000000" pitchFamily="2" charset="2"/>
              <a:buNone/>
              <a:defRPr/>
            </a:pPr>
            <a:r>
              <a:rPr lang="en-US" sz="1600">
                <a:solidFill>
                  <a:schemeClr val="tx2"/>
                </a:solidFill>
                <a:cs typeface="Segoe UI"/>
              </a:rPr>
              <a:t>By making recognition and constructive feedback easier to express, the assistant fosters a culture of appreciation, collaboration, and continuous improvement.</a:t>
            </a:r>
          </a:p>
        </p:txBody>
      </p:sp>
      <p:sp>
        <p:nvSpPr>
          <p:cNvPr id="25" name="Text Placeholder 5">
            <a:extLst>
              <a:ext uri="{FF2B5EF4-FFF2-40B4-BE49-F238E27FC236}">
                <a16:creationId xmlns:a16="http://schemas.microsoft.com/office/drawing/2014/main" id="{ADE87227-5C1B-3B66-3963-3D277A9A5777}"/>
              </a:ext>
            </a:extLst>
          </p:cNvPr>
          <p:cNvSpPr txBox="1">
            <a:spLocks/>
          </p:cNvSpPr>
          <p:nvPr/>
        </p:nvSpPr>
        <p:spPr>
          <a:xfrm>
            <a:off x="744910" y="3734608"/>
            <a:ext cx="5732090" cy="30777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spcBef>
                <a:spcPts val="0"/>
              </a:spcBef>
              <a:buSzTx/>
              <a:buNone/>
              <a:defRPr/>
            </a:pPr>
            <a:r>
              <a:rPr lang="en-US" sz="1000">
                <a:solidFill>
                  <a:schemeClr val="accent1"/>
                </a:solidFill>
              </a:rPr>
              <a:t>The necessary instructions and information to build this agent are available in </a:t>
            </a:r>
            <a:r>
              <a:rPr lang="en-US" sz="1000" b="1">
                <a:solidFill>
                  <a:schemeClr val="accent1"/>
                </a:solidFill>
                <a:latin typeface="+mj-lt"/>
              </a:rPr>
              <a:t>PeerFeedbackAgent_AgentFiles.zip</a:t>
            </a:r>
            <a:r>
              <a:rPr lang="en-US" sz="1000">
                <a:solidFill>
                  <a:schemeClr val="accent1"/>
                </a:solidFill>
              </a:rPr>
              <a:t>, which can be downloaded on the </a:t>
            </a:r>
            <a:r>
              <a:rPr lang="en-US" sz="1000">
                <a:solidFill>
                  <a:schemeClr val="accent1"/>
                </a:solidFill>
                <a:hlinkClick r:id="rId5">
                  <a:extLst>
                    <a:ext uri="{A12FA001-AC4F-418D-AE19-62706E023703}">
                      <ahyp:hlinkClr xmlns:ahyp="http://schemas.microsoft.com/office/drawing/2018/hyperlinkcolor" val="tx"/>
                    </a:ext>
                  </a:extLst>
                </a:hlinkClick>
              </a:rPr>
              <a:t>Microsoft Adoption page</a:t>
            </a:r>
            <a:r>
              <a:rPr lang="en-US" sz="1000">
                <a:solidFill>
                  <a:schemeClr val="accent1"/>
                </a:solidFill>
              </a:rPr>
              <a:t>.</a:t>
            </a:r>
          </a:p>
        </p:txBody>
      </p:sp>
      <p:sp>
        <p:nvSpPr>
          <p:cNvPr id="12" name="Text Placeholder 3">
            <a:extLst>
              <a:ext uri="{FF2B5EF4-FFF2-40B4-BE49-F238E27FC236}">
                <a16:creationId xmlns:a16="http://schemas.microsoft.com/office/drawing/2014/main" id="{655AF745-45EC-184A-3BF7-FF0AFCBD413D}"/>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spc="0" normalizeH="0" baseline="0" noProof="0">
                <a:ln>
                  <a:noFill/>
                </a:ln>
                <a:solidFill>
                  <a:schemeClr val="accent1"/>
                </a:solidFill>
                <a:effectLst/>
                <a:uLnTx/>
                <a:uFillTx/>
                <a:latin typeface="+mj-lt"/>
                <a:ea typeface="+mj-ea"/>
                <a:cs typeface="+mj-cs"/>
              </a:rPr>
              <a:t>WATCH THIS DEMO VIDEO!</a:t>
            </a:r>
          </a:p>
        </p:txBody>
      </p:sp>
      <p:pic>
        <p:nvPicPr>
          <p:cNvPr id="11" name="PeerConnectAgentDemo" descr="Demo video for the Peer Feedback Agent.">
            <a:hlinkClick r:id="" action="ppaction://media"/>
            <a:extLst>
              <a:ext uri="{FF2B5EF4-FFF2-40B4-BE49-F238E27FC236}">
                <a16:creationId xmlns:a16="http://schemas.microsoft.com/office/drawing/2014/main" id="{AF10C9AC-418B-3BC6-3536-350868143D7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F625A9A-4CA1-4285-910C-89C4FD3B2A27}" label="" lang="en" r:embed="rId6"/>
                        </p173:trackLst>
                      </p173:tracksInfo>
                    </p:ext>
                  </p14:extLst>
                </p14:media>
              </p:ext>
            </p:extLst>
          </p:nvPr>
        </p:nvPicPr>
        <p:blipFill>
          <a:blip r:embed="rId7"/>
          <a:stretch>
            <a:fillRect/>
          </a:stretch>
        </p:blipFill>
        <p:spPr>
          <a:xfrm>
            <a:off x="6748092" y="1450271"/>
            <a:ext cx="4872407" cy="2740729"/>
          </a:xfrm>
          <a:prstGeom prst="roundRect">
            <a:avLst>
              <a:gd name="adj" fmla="val 3692"/>
            </a:avLst>
          </a:prstGeom>
        </p:spPr>
      </p:pic>
      <p:sp>
        <p:nvSpPr>
          <p:cNvPr id="14" name="TextBox 13">
            <a:extLst>
              <a:ext uri="{FF2B5EF4-FFF2-40B4-BE49-F238E27FC236}">
                <a16:creationId xmlns:a16="http://schemas.microsoft.com/office/drawing/2014/main" id="{45B0F863-BB78-E1E9-3A22-FA6F157EFDBB}"/>
              </a:ext>
            </a:extLst>
          </p:cNvPr>
          <p:cNvSpPr txBox="1"/>
          <p:nvPr/>
        </p:nvSpPr>
        <p:spPr>
          <a:xfrm>
            <a:off x="1205279" y="4527843"/>
            <a:ext cx="10311041" cy="1354217"/>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Peer Feedback Agent*</a:t>
            </a:r>
          </a:p>
          <a:p>
            <a:pPr marL="304800" lvl="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Personalize the recommendations to your company’s standard </a:t>
            </a:r>
            <a:r>
              <a:rPr lang="en-US" sz="1400">
                <a:solidFill>
                  <a:schemeClr val="tx2"/>
                </a:solidFill>
              </a:rPr>
              <a:t>by adding a SharePoint site containing internal guidance on recognition to the agent’s knowledge </a:t>
            </a:r>
            <a:r>
              <a:rPr lang="en-US" sz="1400">
                <a:solidFill>
                  <a:srgbClr val="091F2C"/>
                </a:solidFill>
              </a:rPr>
              <a:t>(</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lvl="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The agent can identify topics for praise from your peer interactions </a:t>
            </a:r>
            <a:r>
              <a:rPr lang="en-US" sz="1400">
                <a:solidFill>
                  <a:schemeClr val="tx2"/>
                </a:solidFill>
              </a:rPr>
              <a:t>if you add emails and Teams messages as knowledge sources </a:t>
            </a:r>
            <a:r>
              <a:rPr lang="en-US" sz="1400">
                <a:solidFill>
                  <a:srgbClr val="091F2C"/>
                </a:solidFill>
              </a:rPr>
              <a:t>(</a:t>
            </a:r>
            <a:r>
              <a:rPr lang="en-US" sz="1400">
                <a:solidFill>
                  <a:schemeClr val="accent1"/>
                </a:solidFill>
                <a:hlinkClick r:id="rId9">
                  <a:extLst>
                    <a:ext uri="{A12FA001-AC4F-418D-AE19-62706E023703}">
                      <ahyp:hlinkClr xmlns:ahyp="http://schemas.microsoft.com/office/drawing/2018/hyperlinkcolor" val="tx"/>
                    </a:ext>
                  </a:extLst>
                </a:hlinkClick>
              </a:rPr>
              <a:t>learn</a:t>
            </a:r>
            <a:r>
              <a:rPr lang="en-US" sz="1400">
                <a:solidFill>
                  <a:schemeClr val="accent1"/>
                </a:solidFill>
              </a:rPr>
              <a:t> </a:t>
            </a:r>
            <a:r>
              <a:rPr lang="en-US" sz="1400">
                <a:solidFill>
                  <a:schemeClr val="accent1"/>
                </a:solidFill>
                <a:hlinkClick r:id="rId10">
                  <a:extLst>
                    <a:ext uri="{A12FA001-AC4F-418D-AE19-62706E023703}">
                      <ahyp:hlinkClr xmlns:ahyp="http://schemas.microsoft.com/office/drawing/2018/hyperlinkcolor" val="tx"/>
                    </a:ext>
                  </a:extLst>
                </a:hlinkClick>
              </a:rPr>
              <a:t>more…</a:t>
            </a:r>
            <a:r>
              <a:rPr lang="en-US" sz="1400">
                <a:solidFill>
                  <a:schemeClr val="tx2"/>
                </a:solidFill>
              </a:rPr>
              <a:t>)</a:t>
            </a:r>
          </a:p>
        </p:txBody>
      </p:sp>
      <p:sp>
        <p:nvSpPr>
          <p:cNvPr id="15" name="TextBox 14">
            <a:extLst>
              <a:ext uri="{FF2B5EF4-FFF2-40B4-BE49-F238E27FC236}">
                <a16:creationId xmlns:a16="http://schemas.microsoft.com/office/drawing/2014/main" id="{F3260462-0125-D1A9-4EA8-8338A2D8804E}"/>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14367">
              <a:defRPr/>
            </a:pPr>
            <a:r>
              <a:rPr lang="en-US" sz="1050">
                <a:solidFill>
                  <a:schemeClr val="accent1"/>
                </a:solidFill>
                <a:hlinkClick r:id="rId11">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3851900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45F7AA3-D7B1-7EE9-6B17-6F9BAA107971}"/>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5" name="Rectangle: Rounded Corners 14">
            <a:extLst>
              <a:ext uri="{FF2B5EF4-FFF2-40B4-BE49-F238E27FC236}">
                <a16:creationId xmlns:a16="http://schemas.microsoft.com/office/drawing/2014/main" id="{E74C69C3-EB3D-5B3A-8A49-7CC7057907DC}"/>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2" name="Oval 21">
            <a:extLst>
              <a:ext uri="{FF2B5EF4-FFF2-40B4-BE49-F238E27FC236}">
                <a16:creationId xmlns:a16="http://schemas.microsoft.com/office/drawing/2014/main" id="{D92FF21F-DFF5-4560-B57E-8F46EF8555D7}"/>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9" name="TextBox 28">
            <a:extLst>
              <a:ext uri="{FF2B5EF4-FFF2-40B4-BE49-F238E27FC236}">
                <a16:creationId xmlns:a16="http://schemas.microsoft.com/office/drawing/2014/main" id="{AA9A395F-A73D-EF1C-5825-24C63257B6EE}"/>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31" name="Graphic 7">
            <a:extLst>
              <a:ext uri="{FF2B5EF4-FFF2-40B4-BE49-F238E27FC236}">
                <a16:creationId xmlns:a16="http://schemas.microsoft.com/office/drawing/2014/main" id="{426EC3DD-7ECF-51AC-8F9C-97F263713B28}"/>
              </a:ext>
              <a:ext uri="{C183D7F6-B498-43B3-948B-1728B52AA6E4}">
                <adec:decorative xmlns:adec="http://schemas.microsoft.com/office/drawing/2017/decorative" val="1"/>
              </a:ext>
            </a:extLst>
          </p:cNvPr>
          <p:cNvSpPr>
            <a:spLocks noChangeAspect="1"/>
          </p:cNvSpPr>
          <p:nvPr/>
        </p:nvSpPr>
        <p:spPr>
          <a:xfrm>
            <a:off x="771665" y="4594880"/>
            <a:ext cx="225145" cy="225119"/>
          </a:xfrm>
          <a:custGeom>
            <a:avLst/>
            <a:gdLst>
              <a:gd name="connsiteX0" fmla="*/ 293419 w 366768"/>
              <a:gd name="connsiteY0" fmla="*/ 0 h 366727"/>
              <a:gd name="connsiteX1" fmla="*/ 302111 w 366768"/>
              <a:gd name="connsiteY1" fmla="*/ 3099 h 366727"/>
              <a:gd name="connsiteX2" fmla="*/ 303505 w 366768"/>
              <a:gd name="connsiteY2" fmla="*/ 4382 h 366727"/>
              <a:gd name="connsiteX3" fmla="*/ 363504 w 366768"/>
              <a:gd name="connsiteY3" fmla="*/ 69110 h 366727"/>
              <a:gd name="connsiteX4" fmla="*/ 364054 w 366768"/>
              <a:gd name="connsiteY4" fmla="*/ 69807 h 366727"/>
              <a:gd name="connsiteX5" fmla="*/ 366768 w 366768"/>
              <a:gd name="connsiteY5" fmla="*/ 77875 h 366727"/>
              <a:gd name="connsiteX6" fmla="*/ 366768 w 366768"/>
              <a:gd name="connsiteY6" fmla="*/ 113099 h 366727"/>
              <a:gd name="connsiteX7" fmla="*/ 348431 w 366768"/>
              <a:gd name="connsiteY7" fmla="*/ 160407 h 366727"/>
              <a:gd name="connsiteX8" fmla="*/ 348431 w 366768"/>
              <a:gd name="connsiteY8" fmla="*/ 352975 h 366727"/>
              <a:gd name="connsiteX9" fmla="*/ 336530 w 366768"/>
              <a:gd name="connsiteY9" fmla="*/ 366599 h 366727"/>
              <a:gd name="connsiteX10" fmla="*/ 334678 w 366768"/>
              <a:gd name="connsiteY10" fmla="*/ 366728 h 366727"/>
              <a:gd name="connsiteX11" fmla="*/ 32115 w 366768"/>
              <a:gd name="connsiteY11" fmla="*/ 366728 h 366727"/>
              <a:gd name="connsiteX12" fmla="*/ 18490 w 366768"/>
              <a:gd name="connsiteY12" fmla="*/ 354846 h 366727"/>
              <a:gd name="connsiteX13" fmla="*/ 18362 w 366768"/>
              <a:gd name="connsiteY13" fmla="*/ 352975 h 366727"/>
              <a:gd name="connsiteX14" fmla="*/ 18362 w 366768"/>
              <a:gd name="connsiteY14" fmla="*/ 160407 h 366727"/>
              <a:gd name="connsiteX15" fmla="*/ 153 w 366768"/>
              <a:gd name="connsiteY15" fmla="*/ 117261 h 366727"/>
              <a:gd name="connsiteX16" fmla="*/ 25 w 366768"/>
              <a:gd name="connsiteY16" fmla="*/ 113080 h 366727"/>
              <a:gd name="connsiteX17" fmla="*/ 25 w 366768"/>
              <a:gd name="connsiteY17" fmla="*/ 78663 h 366727"/>
              <a:gd name="connsiteX18" fmla="*/ 1785 w 366768"/>
              <a:gd name="connsiteY18" fmla="*/ 71182 h 366727"/>
              <a:gd name="connsiteX19" fmla="*/ 2977 w 366768"/>
              <a:gd name="connsiteY19" fmla="*/ 69440 h 366727"/>
              <a:gd name="connsiteX20" fmla="*/ 3711 w 366768"/>
              <a:gd name="connsiteY20" fmla="*/ 68596 h 366727"/>
              <a:gd name="connsiteX21" fmla="*/ 63288 w 366768"/>
              <a:gd name="connsiteY21" fmla="*/ 4401 h 366727"/>
              <a:gd name="connsiteX22" fmla="*/ 71485 w 366768"/>
              <a:gd name="connsiteY22" fmla="*/ 128 h 366727"/>
              <a:gd name="connsiteX23" fmla="*/ 73373 w 366768"/>
              <a:gd name="connsiteY23" fmla="*/ 0 h 366727"/>
              <a:gd name="connsiteX24" fmla="*/ 293419 w 366768"/>
              <a:gd name="connsiteY24" fmla="*/ 0 h 366727"/>
              <a:gd name="connsiteX25" fmla="*/ 239912 w 366768"/>
              <a:gd name="connsiteY25" fmla="*/ 154796 h 366727"/>
              <a:gd name="connsiteX26" fmla="*/ 239692 w 366768"/>
              <a:gd name="connsiteY26" fmla="*/ 155126 h 366727"/>
              <a:gd name="connsiteX27" fmla="*/ 183378 w 366768"/>
              <a:gd name="connsiteY27" fmla="*/ 183364 h 366727"/>
              <a:gd name="connsiteX28" fmla="*/ 126845 w 366768"/>
              <a:gd name="connsiteY28" fmla="*/ 154832 h 366727"/>
              <a:gd name="connsiteX29" fmla="*/ 70329 w 366768"/>
              <a:gd name="connsiteY29" fmla="*/ 183364 h 366727"/>
              <a:gd name="connsiteX30" fmla="*/ 45868 w 366768"/>
              <a:gd name="connsiteY30" fmla="*/ 179000 h 366727"/>
              <a:gd name="connsiteX31" fmla="*/ 45868 w 366768"/>
              <a:gd name="connsiteY31" fmla="*/ 339223 h 366727"/>
              <a:gd name="connsiteX32" fmla="*/ 73373 w 366768"/>
              <a:gd name="connsiteY32" fmla="*/ 339223 h 366727"/>
              <a:gd name="connsiteX33" fmla="*/ 73373 w 366768"/>
              <a:gd name="connsiteY33" fmla="*/ 215489 h 366727"/>
              <a:gd name="connsiteX34" fmla="*/ 85256 w 366768"/>
              <a:gd name="connsiteY34" fmla="*/ 201865 h 366727"/>
              <a:gd name="connsiteX35" fmla="*/ 87126 w 366768"/>
              <a:gd name="connsiteY35" fmla="*/ 201700 h 366727"/>
              <a:gd name="connsiteX36" fmla="*/ 169570 w 366768"/>
              <a:gd name="connsiteY36" fmla="*/ 201700 h 366727"/>
              <a:gd name="connsiteX37" fmla="*/ 183195 w 366768"/>
              <a:gd name="connsiteY37" fmla="*/ 213582 h 366727"/>
              <a:gd name="connsiteX38" fmla="*/ 183323 w 366768"/>
              <a:gd name="connsiteY38" fmla="*/ 215452 h 366727"/>
              <a:gd name="connsiteX39" fmla="*/ 183323 w 366768"/>
              <a:gd name="connsiteY39" fmla="*/ 339186 h 366727"/>
              <a:gd name="connsiteX40" fmla="*/ 320889 w 366768"/>
              <a:gd name="connsiteY40" fmla="*/ 339186 h 366727"/>
              <a:gd name="connsiteX41" fmla="*/ 320889 w 366768"/>
              <a:gd name="connsiteY41" fmla="*/ 178981 h 366727"/>
              <a:gd name="connsiteX42" fmla="*/ 239912 w 366768"/>
              <a:gd name="connsiteY42" fmla="*/ 154777 h 366727"/>
              <a:gd name="connsiteX43" fmla="*/ 155799 w 366768"/>
              <a:gd name="connsiteY43" fmla="*/ 229223 h 366727"/>
              <a:gd name="connsiteX44" fmla="*/ 100879 w 366768"/>
              <a:gd name="connsiteY44" fmla="*/ 229223 h 366727"/>
              <a:gd name="connsiteX45" fmla="*/ 100879 w 366768"/>
              <a:gd name="connsiteY45" fmla="*/ 339205 h 366727"/>
              <a:gd name="connsiteX46" fmla="*/ 155799 w 366768"/>
              <a:gd name="connsiteY46" fmla="*/ 339205 h 366727"/>
              <a:gd name="connsiteX47" fmla="*/ 155799 w 366768"/>
              <a:gd name="connsiteY47" fmla="*/ 229223 h 366727"/>
              <a:gd name="connsiteX48" fmla="*/ 279758 w 366768"/>
              <a:gd name="connsiteY48" fmla="*/ 201718 h 366727"/>
              <a:gd name="connsiteX49" fmla="*/ 293383 w 366768"/>
              <a:gd name="connsiteY49" fmla="*/ 213600 h 366727"/>
              <a:gd name="connsiteX50" fmla="*/ 293511 w 366768"/>
              <a:gd name="connsiteY50" fmla="*/ 215471 h 366727"/>
              <a:gd name="connsiteX51" fmla="*/ 293511 w 366768"/>
              <a:gd name="connsiteY51" fmla="*/ 279685 h 366727"/>
              <a:gd name="connsiteX52" fmla="*/ 281610 w 366768"/>
              <a:gd name="connsiteY52" fmla="*/ 293309 h 366727"/>
              <a:gd name="connsiteX53" fmla="*/ 279758 w 366768"/>
              <a:gd name="connsiteY53" fmla="*/ 293437 h 366727"/>
              <a:gd name="connsiteX54" fmla="*/ 215542 w 366768"/>
              <a:gd name="connsiteY54" fmla="*/ 293437 h 366727"/>
              <a:gd name="connsiteX55" fmla="*/ 201917 w 366768"/>
              <a:gd name="connsiteY55" fmla="*/ 281555 h 366727"/>
              <a:gd name="connsiteX56" fmla="*/ 201789 w 366768"/>
              <a:gd name="connsiteY56" fmla="*/ 279685 h 366727"/>
              <a:gd name="connsiteX57" fmla="*/ 201789 w 366768"/>
              <a:gd name="connsiteY57" fmla="*/ 215471 h 366727"/>
              <a:gd name="connsiteX58" fmla="*/ 213671 w 366768"/>
              <a:gd name="connsiteY58" fmla="*/ 201847 h 366727"/>
              <a:gd name="connsiteX59" fmla="*/ 215542 w 366768"/>
              <a:gd name="connsiteY59" fmla="*/ 201718 h 366727"/>
              <a:gd name="connsiteX60" fmla="*/ 279758 w 366768"/>
              <a:gd name="connsiteY60" fmla="*/ 201718 h 366727"/>
              <a:gd name="connsiteX61" fmla="*/ 265987 w 366768"/>
              <a:gd name="connsiteY61" fmla="*/ 229223 h 366727"/>
              <a:gd name="connsiteX62" fmla="*/ 229294 w 366768"/>
              <a:gd name="connsiteY62" fmla="*/ 229223 h 366727"/>
              <a:gd name="connsiteX63" fmla="*/ 229294 w 366768"/>
              <a:gd name="connsiteY63" fmla="*/ 265932 h 366727"/>
              <a:gd name="connsiteX64" fmla="*/ 265969 w 366768"/>
              <a:gd name="connsiteY64" fmla="*/ 265932 h 366727"/>
              <a:gd name="connsiteX65" fmla="*/ 265969 w 366768"/>
              <a:gd name="connsiteY65" fmla="*/ 229223 h 366727"/>
              <a:gd name="connsiteX66" fmla="*/ 113092 w 366768"/>
              <a:gd name="connsiteY66" fmla="*/ 91719 h 366727"/>
              <a:gd name="connsiteX67" fmla="*/ 27531 w 366768"/>
              <a:gd name="connsiteY67" fmla="*/ 91719 h 366727"/>
              <a:gd name="connsiteX68" fmla="*/ 27531 w 366768"/>
              <a:gd name="connsiteY68" fmla="*/ 113080 h 366727"/>
              <a:gd name="connsiteX69" fmla="*/ 27641 w 366768"/>
              <a:gd name="connsiteY69" fmla="*/ 116198 h 366727"/>
              <a:gd name="connsiteX70" fmla="*/ 28172 w 366768"/>
              <a:gd name="connsiteY70" fmla="*/ 120452 h 366727"/>
              <a:gd name="connsiteX71" fmla="*/ 28759 w 366768"/>
              <a:gd name="connsiteY71" fmla="*/ 123312 h 366727"/>
              <a:gd name="connsiteX72" fmla="*/ 29676 w 366768"/>
              <a:gd name="connsiteY72" fmla="*/ 126466 h 366727"/>
              <a:gd name="connsiteX73" fmla="*/ 30666 w 366768"/>
              <a:gd name="connsiteY73" fmla="*/ 129180 h 366727"/>
              <a:gd name="connsiteX74" fmla="*/ 31400 w 366768"/>
              <a:gd name="connsiteY74" fmla="*/ 130903 h 366727"/>
              <a:gd name="connsiteX75" fmla="*/ 33307 w 366768"/>
              <a:gd name="connsiteY75" fmla="*/ 134534 h 366727"/>
              <a:gd name="connsiteX76" fmla="*/ 35177 w 366768"/>
              <a:gd name="connsiteY76" fmla="*/ 137504 h 366727"/>
              <a:gd name="connsiteX77" fmla="*/ 36186 w 366768"/>
              <a:gd name="connsiteY77" fmla="*/ 138861 h 366727"/>
              <a:gd name="connsiteX78" fmla="*/ 38551 w 366768"/>
              <a:gd name="connsiteY78" fmla="*/ 141722 h 366727"/>
              <a:gd name="connsiteX79" fmla="*/ 41137 w 366768"/>
              <a:gd name="connsiteY79" fmla="*/ 144362 h 366727"/>
              <a:gd name="connsiteX80" fmla="*/ 42915 w 366768"/>
              <a:gd name="connsiteY80" fmla="*/ 145921 h 366727"/>
              <a:gd name="connsiteX81" fmla="*/ 43686 w 366768"/>
              <a:gd name="connsiteY81" fmla="*/ 146544 h 366727"/>
              <a:gd name="connsiteX82" fmla="*/ 64058 w 366768"/>
              <a:gd name="connsiteY82" fmla="*/ 155401 h 366727"/>
              <a:gd name="connsiteX83" fmla="*/ 67359 w 366768"/>
              <a:gd name="connsiteY83" fmla="*/ 155749 h 366727"/>
              <a:gd name="connsiteX84" fmla="*/ 70293 w 366768"/>
              <a:gd name="connsiteY84" fmla="*/ 155841 h 366727"/>
              <a:gd name="connsiteX85" fmla="*/ 112982 w 366768"/>
              <a:gd name="connsiteY85" fmla="*/ 115996 h 366727"/>
              <a:gd name="connsiteX86" fmla="*/ 113073 w 366768"/>
              <a:gd name="connsiteY86" fmla="*/ 113062 h 366727"/>
              <a:gd name="connsiteX87" fmla="*/ 113073 w 366768"/>
              <a:gd name="connsiteY87" fmla="*/ 91737 h 366727"/>
              <a:gd name="connsiteX88" fmla="*/ 226140 w 366768"/>
              <a:gd name="connsiteY88" fmla="*/ 91719 h 366727"/>
              <a:gd name="connsiteX89" fmla="*/ 140598 w 366768"/>
              <a:gd name="connsiteY89" fmla="*/ 91719 h 366727"/>
              <a:gd name="connsiteX90" fmla="*/ 140598 w 366768"/>
              <a:gd name="connsiteY90" fmla="*/ 113080 h 366727"/>
              <a:gd name="connsiteX91" fmla="*/ 177565 w 366768"/>
              <a:gd name="connsiteY91" fmla="*/ 155456 h 366727"/>
              <a:gd name="connsiteX92" fmla="*/ 180444 w 366768"/>
              <a:gd name="connsiteY92" fmla="*/ 155749 h 366727"/>
              <a:gd name="connsiteX93" fmla="*/ 183378 w 366768"/>
              <a:gd name="connsiteY93" fmla="*/ 155841 h 366727"/>
              <a:gd name="connsiteX94" fmla="*/ 226049 w 366768"/>
              <a:gd name="connsiteY94" fmla="*/ 115996 h 366727"/>
              <a:gd name="connsiteX95" fmla="*/ 226140 w 366768"/>
              <a:gd name="connsiteY95" fmla="*/ 113062 h 366727"/>
              <a:gd name="connsiteX96" fmla="*/ 226140 w 366768"/>
              <a:gd name="connsiteY96" fmla="*/ 91737 h 366727"/>
              <a:gd name="connsiteX97" fmla="*/ 339226 w 366768"/>
              <a:gd name="connsiteY97" fmla="*/ 91719 h 366727"/>
              <a:gd name="connsiteX98" fmla="*/ 253683 w 366768"/>
              <a:gd name="connsiteY98" fmla="*/ 91719 h 366727"/>
              <a:gd name="connsiteX99" fmla="*/ 253683 w 366768"/>
              <a:gd name="connsiteY99" fmla="*/ 113080 h 366727"/>
              <a:gd name="connsiteX100" fmla="*/ 290669 w 366768"/>
              <a:gd name="connsiteY100" fmla="*/ 155456 h 366727"/>
              <a:gd name="connsiteX101" fmla="*/ 293529 w 366768"/>
              <a:gd name="connsiteY101" fmla="*/ 155749 h 366727"/>
              <a:gd name="connsiteX102" fmla="*/ 296463 w 366768"/>
              <a:gd name="connsiteY102" fmla="*/ 155841 h 366727"/>
              <a:gd name="connsiteX103" fmla="*/ 323694 w 366768"/>
              <a:gd name="connsiteY103" fmla="*/ 146049 h 366727"/>
              <a:gd name="connsiteX104" fmla="*/ 325344 w 366768"/>
              <a:gd name="connsiteY104" fmla="*/ 144619 h 366727"/>
              <a:gd name="connsiteX105" fmla="*/ 327472 w 366768"/>
              <a:gd name="connsiteY105" fmla="*/ 142547 h 366727"/>
              <a:gd name="connsiteX106" fmla="*/ 330149 w 366768"/>
              <a:gd name="connsiteY106" fmla="*/ 139430 h 366727"/>
              <a:gd name="connsiteX107" fmla="*/ 332899 w 366768"/>
              <a:gd name="connsiteY107" fmla="*/ 135469 h 366727"/>
              <a:gd name="connsiteX108" fmla="*/ 334806 w 366768"/>
              <a:gd name="connsiteY108" fmla="*/ 132059 h 366727"/>
              <a:gd name="connsiteX109" fmla="*/ 335962 w 366768"/>
              <a:gd name="connsiteY109" fmla="*/ 129528 h 366727"/>
              <a:gd name="connsiteX110" fmla="*/ 337025 w 366768"/>
              <a:gd name="connsiteY110" fmla="*/ 126686 h 366727"/>
              <a:gd name="connsiteX111" fmla="*/ 337575 w 366768"/>
              <a:gd name="connsiteY111" fmla="*/ 124926 h 366727"/>
              <a:gd name="connsiteX112" fmla="*/ 338272 w 366768"/>
              <a:gd name="connsiteY112" fmla="*/ 122139 h 366727"/>
              <a:gd name="connsiteX113" fmla="*/ 338804 w 366768"/>
              <a:gd name="connsiteY113" fmla="*/ 119260 h 366727"/>
              <a:gd name="connsiteX114" fmla="*/ 339134 w 366768"/>
              <a:gd name="connsiteY114" fmla="*/ 116198 h 366727"/>
              <a:gd name="connsiteX115" fmla="*/ 339244 w 366768"/>
              <a:gd name="connsiteY115" fmla="*/ 113080 h 366727"/>
              <a:gd name="connsiteX116" fmla="*/ 339226 w 366768"/>
              <a:gd name="connsiteY116" fmla="*/ 91719 h 366727"/>
              <a:gd name="connsiteX117" fmla="*/ 129522 w 366768"/>
              <a:gd name="connsiteY117" fmla="*/ 27486 h 366727"/>
              <a:gd name="connsiteX118" fmla="*/ 79370 w 366768"/>
              <a:gd name="connsiteY118" fmla="*/ 27486 h 366727"/>
              <a:gd name="connsiteX119" fmla="*/ 45299 w 366768"/>
              <a:gd name="connsiteY119" fmla="*/ 64214 h 366727"/>
              <a:gd name="connsiteX120" fmla="*/ 118226 w 366768"/>
              <a:gd name="connsiteY120" fmla="*/ 64214 h 366727"/>
              <a:gd name="connsiteX121" fmla="*/ 129522 w 366768"/>
              <a:gd name="connsiteY121" fmla="*/ 27486 h 366727"/>
              <a:gd name="connsiteX122" fmla="*/ 208482 w 366768"/>
              <a:gd name="connsiteY122" fmla="*/ 27486 h 366727"/>
              <a:gd name="connsiteX123" fmla="*/ 158275 w 366768"/>
              <a:gd name="connsiteY123" fmla="*/ 27486 h 366727"/>
              <a:gd name="connsiteX124" fmla="*/ 146979 w 366768"/>
              <a:gd name="connsiteY124" fmla="*/ 64214 h 366727"/>
              <a:gd name="connsiteX125" fmla="*/ 219777 w 366768"/>
              <a:gd name="connsiteY125" fmla="*/ 64214 h 366727"/>
              <a:gd name="connsiteX126" fmla="*/ 208482 w 366768"/>
              <a:gd name="connsiteY126" fmla="*/ 27486 h 366727"/>
              <a:gd name="connsiteX127" fmla="*/ 287405 w 366768"/>
              <a:gd name="connsiteY127" fmla="*/ 27486 h 366727"/>
              <a:gd name="connsiteX128" fmla="*/ 237253 w 366768"/>
              <a:gd name="connsiteY128" fmla="*/ 27486 h 366727"/>
              <a:gd name="connsiteX129" fmla="*/ 248567 w 366768"/>
              <a:gd name="connsiteY129" fmla="*/ 64214 h 366727"/>
              <a:gd name="connsiteX130" fmla="*/ 321475 w 366768"/>
              <a:gd name="connsiteY130" fmla="*/ 64214 h 366727"/>
              <a:gd name="connsiteX131" fmla="*/ 287405 w 366768"/>
              <a:gd name="connsiteY131" fmla="*/ 27486 h 36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66768" h="366727">
                <a:moveTo>
                  <a:pt x="293419" y="0"/>
                </a:moveTo>
                <a:cubicBezTo>
                  <a:pt x="296586" y="1"/>
                  <a:pt x="299658" y="1096"/>
                  <a:pt x="302111" y="3099"/>
                </a:cubicBezTo>
                <a:lnTo>
                  <a:pt x="303505" y="4382"/>
                </a:lnTo>
                <a:lnTo>
                  <a:pt x="363504" y="69110"/>
                </a:lnTo>
                <a:lnTo>
                  <a:pt x="364054" y="69807"/>
                </a:lnTo>
                <a:cubicBezTo>
                  <a:pt x="365925" y="72300"/>
                  <a:pt x="366768" y="75124"/>
                  <a:pt x="366768" y="77875"/>
                </a:cubicBezTo>
                <a:lnTo>
                  <a:pt x="366768" y="113099"/>
                </a:lnTo>
                <a:cubicBezTo>
                  <a:pt x="366768" y="131325"/>
                  <a:pt x="359818" y="147938"/>
                  <a:pt x="348431" y="160407"/>
                </a:cubicBezTo>
                <a:lnTo>
                  <a:pt x="348431" y="352975"/>
                </a:lnTo>
                <a:cubicBezTo>
                  <a:pt x="348429" y="359853"/>
                  <a:pt x="343346" y="365673"/>
                  <a:pt x="336530" y="366599"/>
                </a:cubicBezTo>
                <a:lnTo>
                  <a:pt x="334678" y="366728"/>
                </a:lnTo>
                <a:lnTo>
                  <a:pt x="32115" y="366728"/>
                </a:lnTo>
                <a:cubicBezTo>
                  <a:pt x="25242" y="366728"/>
                  <a:pt x="19425" y="361654"/>
                  <a:pt x="18490" y="354846"/>
                </a:cubicBezTo>
                <a:lnTo>
                  <a:pt x="18362" y="352975"/>
                </a:lnTo>
                <a:lnTo>
                  <a:pt x="18362" y="160407"/>
                </a:lnTo>
                <a:cubicBezTo>
                  <a:pt x="7519" y="148541"/>
                  <a:pt x="1090" y="133307"/>
                  <a:pt x="153" y="117261"/>
                </a:cubicBezTo>
                <a:lnTo>
                  <a:pt x="25" y="113080"/>
                </a:lnTo>
                <a:lnTo>
                  <a:pt x="25" y="78663"/>
                </a:lnTo>
                <a:cubicBezTo>
                  <a:pt x="-135" y="76051"/>
                  <a:pt x="478" y="73449"/>
                  <a:pt x="1785" y="71182"/>
                </a:cubicBezTo>
                <a:lnTo>
                  <a:pt x="2977" y="69440"/>
                </a:lnTo>
                <a:lnTo>
                  <a:pt x="3711" y="68596"/>
                </a:lnTo>
                <a:lnTo>
                  <a:pt x="63288" y="4401"/>
                </a:lnTo>
                <a:cubicBezTo>
                  <a:pt x="65446" y="2074"/>
                  <a:pt x="68341" y="564"/>
                  <a:pt x="71485" y="128"/>
                </a:cubicBezTo>
                <a:lnTo>
                  <a:pt x="73373" y="0"/>
                </a:lnTo>
                <a:lnTo>
                  <a:pt x="293419" y="0"/>
                </a:lnTo>
                <a:close/>
                <a:moveTo>
                  <a:pt x="239912" y="154796"/>
                </a:moveTo>
                <a:lnTo>
                  <a:pt x="239692" y="155126"/>
                </a:lnTo>
                <a:cubicBezTo>
                  <a:pt x="226437" y="172908"/>
                  <a:pt x="205557" y="183378"/>
                  <a:pt x="183378" y="183364"/>
                </a:cubicBezTo>
                <a:cubicBezTo>
                  <a:pt x="161069" y="183378"/>
                  <a:pt x="140083" y="172787"/>
                  <a:pt x="126845" y="154832"/>
                </a:cubicBezTo>
                <a:cubicBezTo>
                  <a:pt x="113614" y="172787"/>
                  <a:pt x="92633" y="183378"/>
                  <a:pt x="70329" y="183364"/>
                </a:cubicBezTo>
                <a:cubicBezTo>
                  <a:pt x="61711" y="183364"/>
                  <a:pt x="53478" y="181824"/>
                  <a:pt x="45868" y="179000"/>
                </a:cubicBezTo>
                <a:lnTo>
                  <a:pt x="45868" y="339223"/>
                </a:lnTo>
                <a:lnTo>
                  <a:pt x="73373" y="339223"/>
                </a:lnTo>
                <a:lnTo>
                  <a:pt x="73373" y="215489"/>
                </a:lnTo>
                <a:cubicBezTo>
                  <a:pt x="73374" y="208617"/>
                  <a:pt x="78447" y="202800"/>
                  <a:pt x="85256" y="201865"/>
                </a:cubicBezTo>
                <a:lnTo>
                  <a:pt x="87126" y="201700"/>
                </a:lnTo>
                <a:lnTo>
                  <a:pt x="169570" y="201700"/>
                </a:lnTo>
                <a:cubicBezTo>
                  <a:pt x="176443" y="201700"/>
                  <a:pt x="182260" y="206774"/>
                  <a:pt x="183195" y="213582"/>
                </a:cubicBezTo>
                <a:lnTo>
                  <a:pt x="183323" y="215452"/>
                </a:lnTo>
                <a:lnTo>
                  <a:pt x="183323" y="339186"/>
                </a:lnTo>
                <a:lnTo>
                  <a:pt x="320889" y="339186"/>
                </a:lnTo>
                <a:lnTo>
                  <a:pt x="320889" y="178981"/>
                </a:lnTo>
                <a:cubicBezTo>
                  <a:pt x="291520" y="189893"/>
                  <a:pt x="258474" y="180017"/>
                  <a:pt x="239912" y="154777"/>
                </a:cubicBezTo>
                <a:close/>
                <a:moveTo>
                  <a:pt x="155799" y="229223"/>
                </a:moveTo>
                <a:lnTo>
                  <a:pt x="100879" y="229223"/>
                </a:lnTo>
                <a:lnTo>
                  <a:pt x="100879" y="339205"/>
                </a:lnTo>
                <a:lnTo>
                  <a:pt x="155799" y="339205"/>
                </a:lnTo>
                <a:lnTo>
                  <a:pt x="155799" y="229223"/>
                </a:lnTo>
                <a:close/>
                <a:moveTo>
                  <a:pt x="279758" y="201718"/>
                </a:moveTo>
                <a:cubicBezTo>
                  <a:pt x="286631" y="201718"/>
                  <a:pt x="292448" y="206792"/>
                  <a:pt x="293383" y="213600"/>
                </a:cubicBezTo>
                <a:lnTo>
                  <a:pt x="293511" y="215471"/>
                </a:lnTo>
                <a:lnTo>
                  <a:pt x="293511" y="279685"/>
                </a:lnTo>
                <a:cubicBezTo>
                  <a:pt x="293509" y="286563"/>
                  <a:pt x="288426" y="292383"/>
                  <a:pt x="281610" y="293309"/>
                </a:cubicBezTo>
                <a:lnTo>
                  <a:pt x="279758" y="293437"/>
                </a:lnTo>
                <a:lnTo>
                  <a:pt x="215542" y="293437"/>
                </a:lnTo>
                <a:cubicBezTo>
                  <a:pt x="208669" y="293437"/>
                  <a:pt x="202852" y="288363"/>
                  <a:pt x="201917" y="281555"/>
                </a:cubicBezTo>
                <a:lnTo>
                  <a:pt x="201789" y="279685"/>
                </a:lnTo>
                <a:lnTo>
                  <a:pt x="201789" y="215471"/>
                </a:lnTo>
                <a:cubicBezTo>
                  <a:pt x="201789" y="208598"/>
                  <a:pt x="206863" y="202782"/>
                  <a:pt x="213671" y="201847"/>
                </a:cubicBezTo>
                <a:lnTo>
                  <a:pt x="215542" y="201718"/>
                </a:lnTo>
                <a:lnTo>
                  <a:pt x="279758" y="201718"/>
                </a:lnTo>
                <a:close/>
                <a:moveTo>
                  <a:pt x="265987" y="229223"/>
                </a:moveTo>
                <a:lnTo>
                  <a:pt x="229294" y="229223"/>
                </a:lnTo>
                <a:lnTo>
                  <a:pt x="229294" y="265932"/>
                </a:lnTo>
                <a:lnTo>
                  <a:pt x="265969" y="265932"/>
                </a:lnTo>
                <a:lnTo>
                  <a:pt x="265969" y="229223"/>
                </a:lnTo>
                <a:close/>
                <a:moveTo>
                  <a:pt x="113092" y="91719"/>
                </a:moveTo>
                <a:lnTo>
                  <a:pt x="27531" y="91719"/>
                </a:lnTo>
                <a:lnTo>
                  <a:pt x="27531" y="113080"/>
                </a:lnTo>
                <a:lnTo>
                  <a:pt x="27641" y="116198"/>
                </a:lnTo>
                <a:lnTo>
                  <a:pt x="28172" y="120452"/>
                </a:lnTo>
                <a:lnTo>
                  <a:pt x="28759" y="123312"/>
                </a:lnTo>
                <a:lnTo>
                  <a:pt x="29676" y="126466"/>
                </a:lnTo>
                <a:lnTo>
                  <a:pt x="30666" y="129180"/>
                </a:lnTo>
                <a:lnTo>
                  <a:pt x="31400" y="130903"/>
                </a:lnTo>
                <a:cubicBezTo>
                  <a:pt x="31986" y="132150"/>
                  <a:pt x="32610" y="133360"/>
                  <a:pt x="33307" y="134534"/>
                </a:cubicBezTo>
                <a:lnTo>
                  <a:pt x="35177" y="137504"/>
                </a:lnTo>
                <a:lnTo>
                  <a:pt x="36186" y="138861"/>
                </a:lnTo>
                <a:lnTo>
                  <a:pt x="38551" y="141722"/>
                </a:lnTo>
                <a:lnTo>
                  <a:pt x="41137" y="144362"/>
                </a:lnTo>
                <a:lnTo>
                  <a:pt x="42915" y="145921"/>
                </a:lnTo>
                <a:lnTo>
                  <a:pt x="43686" y="146544"/>
                </a:lnTo>
                <a:cubicBezTo>
                  <a:pt x="49443" y="151128"/>
                  <a:pt x="56430" y="154282"/>
                  <a:pt x="64058" y="155401"/>
                </a:cubicBezTo>
                <a:lnTo>
                  <a:pt x="67359" y="155749"/>
                </a:lnTo>
                <a:lnTo>
                  <a:pt x="70293" y="155841"/>
                </a:lnTo>
                <a:cubicBezTo>
                  <a:pt x="92939" y="155841"/>
                  <a:pt x="111478" y="138256"/>
                  <a:pt x="112982" y="115996"/>
                </a:cubicBezTo>
                <a:lnTo>
                  <a:pt x="113073" y="113062"/>
                </a:lnTo>
                <a:lnTo>
                  <a:pt x="113073" y="91737"/>
                </a:lnTo>
                <a:close/>
                <a:moveTo>
                  <a:pt x="226140" y="91719"/>
                </a:moveTo>
                <a:lnTo>
                  <a:pt x="140598" y="91719"/>
                </a:lnTo>
                <a:lnTo>
                  <a:pt x="140598" y="113080"/>
                </a:lnTo>
                <a:cubicBezTo>
                  <a:pt x="140598" y="134717"/>
                  <a:pt x="156698" y="152632"/>
                  <a:pt x="177565" y="155456"/>
                </a:cubicBezTo>
                <a:lnTo>
                  <a:pt x="180444" y="155749"/>
                </a:lnTo>
                <a:lnTo>
                  <a:pt x="183378" y="155841"/>
                </a:lnTo>
                <a:cubicBezTo>
                  <a:pt x="206006" y="155841"/>
                  <a:pt x="224545" y="138256"/>
                  <a:pt x="226049" y="115996"/>
                </a:cubicBezTo>
                <a:lnTo>
                  <a:pt x="226140" y="113062"/>
                </a:lnTo>
                <a:lnTo>
                  <a:pt x="226140" y="91737"/>
                </a:lnTo>
                <a:close/>
                <a:moveTo>
                  <a:pt x="339226" y="91719"/>
                </a:moveTo>
                <a:lnTo>
                  <a:pt x="253683" y="91719"/>
                </a:lnTo>
                <a:lnTo>
                  <a:pt x="253683" y="113080"/>
                </a:lnTo>
                <a:cubicBezTo>
                  <a:pt x="253683" y="134717"/>
                  <a:pt x="269783" y="152632"/>
                  <a:pt x="290669" y="155456"/>
                </a:cubicBezTo>
                <a:lnTo>
                  <a:pt x="293529" y="155749"/>
                </a:lnTo>
                <a:lnTo>
                  <a:pt x="296463" y="155841"/>
                </a:lnTo>
                <a:cubicBezTo>
                  <a:pt x="306806" y="155841"/>
                  <a:pt x="316304" y="152174"/>
                  <a:pt x="323694" y="146049"/>
                </a:cubicBezTo>
                <a:lnTo>
                  <a:pt x="325344" y="144619"/>
                </a:lnTo>
                <a:lnTo>
                  <a:pt x="327472" y="142547"/>
                </a:lnTo>
                <a:lnTo>
                  <a:pt x="330149" y="139430"/>
                </a:lnTo>
                <a:cubicBezTo>
                  <a:pt x="331139" y="138165"/>
                  <a:pt x="332074" y="136863"/>
                  <a:pt x="332899" y="135469"/>
                </a:cubicBezTo>
                <a:lnTo>
                  <a:pt x="334806" y="132059"/>
                </a:lnTo>
                <a:lnTo>
                  <a:pt x="335962" y="129528"/>
                </a:lnTo>
                <a:lnTo>
                  <a:pt x="337025" y="126686"/>
                </a:lnTo>
                <a:lnTo>
                  <a:pt x="337575" y="124926"/>
                </a:lnTo>
                <a:lnTo>
                  <a:pt x="338272" y="122139"/>
                </a:lnTo>
                <a:lnTo>
                  <a:pt x="338804" y="119260"/>
                </a:lnTo>
                <a:lnTo>
                  <a:pt x="339134" y="116198"/>
                </a:lnTo>
                <a:lnTo>
                  <a:pt x="339244" y="113080"/>
                </a:lnTo>
                <a:lnTo>
                  <a:pt x="339226" y="91719"/>
                </a:lnTo>
                <a:close/>
                <a:moveTo>
                  <a:pt x="129522" y="27486"/>
                </a:moveTo>
                <a:lnTo>
                  <a:pt x="79370" y="27486"/>
                </a:lnTo>
                <a:lnTo>
                  <a:pt x="45299" y="64214"/>
                </a:lnTo>
                <a:lnTo>
                  <a:pt x="118226" y="64214"/>
                </a:lnTo>
                <a:lnTo>
                  <a:pt x="129522" y="27486"/>
                </a:lnTo>
                <a:close/>
                <a:moveTo>
                  <a:pt x="208482" y="27486"/>
                </a:moveTo>
                <a:lnTo>
                  <a:pt x="158275" y="27486"/>
                </a:lnTo>
                <a:lnTo>
                  <a:pt x="146979" y="64214"/>
                </a:lnTo>
                <a:lnTo>
                  <a:pt x="219777" y="64214"/>
                </a:lnTo>
                <a:lnTo>
                  <a:pt x="208482" y="27486"/>
                </a:lnTo>
                <a:close/>
                <a:moveTo>
                  <a:pt x="287405" y="27486"/>
                </a:moveTo>
                <a:lnTo>
                  <a:pt x="237253" y="27486"/>
                </a:lnTo>
                <a:lnTo>
                  <a:pt x="248567" y="64214"/>
                </a:lnTo>
                <a:lnTo>
                  <a:pt x="321475" y="64214"/>
                </a:lnTo>
                <a:lnTo>
                  <a:pt x="287405" y="27486"/>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Marketing Agent</a:t>
            </a:r>
          </a:p>
        </p:txBody>
      </p:sp>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0"/>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21" name="Text Placeholder 5">
            <a:extLst>
              <a:ext uri="{FF2B5EF4-FFF2-40B4-BE49-F238E27FC236}">
                <a16:creationId xmlns:a16="http://schemas.microsoft.com/office/drawing/2014/main" id="{9183A5CA-9458-FC12-DFCD-019DAA1A7423}"/>
              </a:ext>
            </a:extLst>
          </p:cNvPr>
          <p:cNvSpPr txBox="1">
            <a:spLocks/>
          </p:cNvSpPr>
          <p:nvPr/>
        </p:nvSpPr>
        <p:spPr>
          <a:xfrm>
            <a:off x="744910" y="1572027"/>
            <a:ext cx="5732090" cy="180049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None/>
              <a:defRPr/>
            </a:pPr>
            <a:r>
              <a:rPr lang="en-US" sz="1600">
                <a:solidFill>
                  <a:schemeClr val="tx2"/>
                </a:solidFill>
                <a:cs typeface="Segoe UI"/>
              </a:rPr>
              <a:t>The </a:t>
            </a:r>
            <a:r>
              <a:rPr lang="en-US" sz="1600">
                <a:solidFill>
                  <a:schemeClr val="accent1"/>
                </a:solidFill>
                <a:latin typeface="+mj-lt"/>
                <a:cs typeface="Segoe UI"/>
              </a:rPr>
              <a:t>Marketing Agent </a:t>
            </a:r>
            <a:r>
              <a:rPr lang="en-US" sz="1600">
                <a:solidFill>
                  <a:schemeClr val="tx2"/>
                </a:solidFill>
                <a:cs typeface="Segoe UI"/>
              </a:rPr>
              <a:t>supports professionals in writing effective content that can be posted on social media platforms. It helps with writing post content, brainstorming ideas, identifying trending topics, and suggesting improvements. </a:t>
            </a:r>
          </a:p>
          <a:p>
            <a:pPr marL="0" indent="0" defTabSz="582780">
              <a:spcBef>
                <a:spcPct val="0"/>
              </a:spcBef>
              <a:spcAft>
                <a:spcPts val="600"/>
              </a:spcAft>
              <a:buNone/>
              <a:defRPr/>
            </a:pPr>
            <a:r>
              <a:rPr lang="en-US" sz="1600">
                <a:solidFill>
                  <a:schemeClr val="tx2"/>
                </a:solidFill>
                <a:cs typeface="Segoe UI"/>
              </a:rPr>
              <a:t>By accelerating content creation and optimizing for engagement, the assistant empowers teams to stay relevant, creative, and consistent across platforms.</a:t>
            </a:r>
          </a:p>
        </p:txBody>
      </p:sp>
      <p:sp>
        <p:nvSpPr>
          <p:cNvPr id="25" name="Text Placeholder 5">
            <a:extLst>
              <a:ext uri="{FF2B5EF4-FFF2-40B4-BE49-F238E27FC236}">
                <a16:creationId xmlns:a16="http://schemas.microsoft.com/office/drawing/2014/main" id="{BC8F172E-EB49-CC1B-6735-FD4773FEF373}"/>
              </a:ext>
            </a:extLst>
          </p:cNvPr>
          <p:cNvSpPr txBox="1">
            <a:spLocks/>
          </p:cNvSpPr>
          <p:nvPr/>
        </p:nvSpPr>
        <p:spPr>
          <a:xfrm>
            <a:off x="744910" y="3734608"/>
            <a:ext cx="5732090" cy="30777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spcBef>
                <a:spcPts val="0"/>
              </a:spcBef>
              <a:buSzTx/>
              <a:buNone/>
              <a:defRPr/>
            </a:pPr>
            <a:r>
              <a:rPr lang="en-US" sz="1000">
                <a:solidFill>
                  <a:schemeClr val="accent1"/>
                </a:solidFill>
              </a:rPr>
              <a:t>The necessary instructions and other information to build this agent are available in </a:t>
            </a:r>
            <a:r>
              <a:rPr lang="en-US" sz="1000" b="1">
                <a:solidFill>
                  <a:schemeClr val="accent1"/>
                </a:solidFill>
                <a:latin typeface="+mj-lt"/>
              </a:rPr>
              <a:t>MarketingAgent_AgentFiles.zip, </a:t>
            </a:r>
            <a:r>
              <a:rPr lang="en-US" sz="1000">
                <a:solidFill>
                  <a:schemeClr val="accent1"/>
                </a:solidFill>
              </a:rPr>
              <a:t>which can be downloaded from the </a:t>
            </a:r>
            <a:r>
              <a:rPr lang="en-US" sz="1000">
                <a:solidFill>
                  <a:schemeClr val="accent1"/>
                </a:solidFill>
                <a:hlinkClick r:id="rId5">
                  <a:extLst>
                    <a:ext uri="{A12FA001-AC4F-418D-AE19-62706E023703}">
                      <ahyp:hlinkClr xmlns:ahyp="http://schemas.microsoft.com/office/drawing/2018/hyperlinkcolor" val="tx"/>
                    </a:ext>
                  </a:extLst>
                </a:hlinkClick>
              </a:rPr>
              <a:t>Microsoft Adoption page</a:t>
            </a:r>
            <a:r>
              <a:rPr lang="en-US" sz="1000">
                <a:solidFill>
                  <a:schemeClr val="accent1"/>
                </a:solidFill>
              </a:rPr>
              <a:t>.</a:t>
            </a:r>
          </a:p>
        </p:txBody>
      </p:sp>
      <p:sp>
        <p:nvSpPr>
          <p:cNvPr id="16" name="Text Placeholder 3">
            <a:extLst>
              <a:ext uri="{FF2B5EF4-FFF2-40B4-BE49-F238E27FC236}">
                <a16:creationId xmlns:a16="http://schemas.microsoft.com/office/drawing/2014/main" id="{6AEF8DDA-B7AA-4D76-1320-6CB68A1E8382}"/>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kern="1200" cap="all" spc="0" normalizeH="0" baseline="0" noProof="0">
                <a:ln>
                  <a:noFill/>
                </a:ln>
                <a:solidFill>
                  <a:schemeClr val="accent1"/>
                </a:solidFill>
                <a:effectLst/>
                <a:uLnTx/>
                <a:uFillTx/>
                <a:latin typeface="+mj-lt"/>
                <a:ea typeface="+mj-ea"/>
                <a:cs typeface="+mj-cs"/>
              </a:rPr>
              <a:t>WATCH THIS DEMO VIDEO!</a:t>
            </a:r>
          </a:p>
        </p:txBody>
      </p:sp>
      <p:pic>
        <p:nvPicPr>
          <p:cNvPr id="12" name="MarketingAgentDemo" descr="Microsoft 365 Copilot Demo video for the Marketing Agent.">
            <a:hlinkClick r:id="" action="ppaction://media"/>
            <a:extLst>
              <a:ext uri="{FF2B5EF4-FFF2-40B4-BE49-F238E27FC236}">
                <a16:creationId xmlns:a16="http://schemas.microsoft.com/office/drawing/2014/main" id="{E3522E97-5611-DA53-F156-9AF4BFF1E8C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BF9A469B-FF17-494B-92E8-8E579875FBFC}" label="" lang="en-us (1)" r:embed="rId6"/>
                        </p173:trackLst>
                      </p173:tracksInfo>
                    </p:ext>
                  </p14:extLst>
                </p14:media>
              </p:ext>
            </p:extLst>
          </p:nvPr>
        </p:nvPicPr>
        <p:blipFill>
          <a:blip r:embed="rId7"/>
          <a:stretch>
            <a:fillRect/>
          </a:stretch>
        </p:blipFill>
        <p:spPr>
          <a:xfrm>
            <a:off x="6748092" y="1450271"/>
            <a:ext cx="4872407" cy="2740729"/>
          </a:xfrm>
          <a:prstGeom prst="roundRect">
            <a:avLst>
              <a:gd name="adj" fmla="val 3692"/>
            </a:avLst>
          </a:prstGeom>
        </p:spPr>
      </p:pic>
      <p:sp>
        <p:nvSpPr>
          <p:cNvPr id="19" name="TextBox 18">
            <a:extLst>
              <a:ext uri="{FF2B5EF4-FFF2-40B4-BE49-F238E27FC236}">
                <a16:creationId xmlns:a16="http://schemas.microsoft.com/office/drawing/2014/main" id="{CFC4D22C-1110-7AA6-7E70-339CB8C55237}"/>
              </a:ext>
            </a:extLst>
          </p:cNvPr>
          <p:cNvSpPr txBox="1"/>
          <p:nvPr/>
        </p:nvSpPr>
        <p:spPr>
          <a:xfrm>
            <a:off x="1205279" y="4527843"/>
            <a:ext cx="10311041" cy="1672253"/>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Marketing Agent*</a:t>
            </a:r>
          </a:p>
          <a:p>
            <a:pPr marL="304800" indent="-196850" defTabSz="582780">
              <a:spcBef>
                <a:spcPct val="0"/>
              </a:spcBef>
              <a:spcAft>
                <a:spcPts val="800"/>
              </a:spcAft>
              <a:buFont typeface="Arial" panose="020B0604020202020204" pitchFamily="34" charset="0"/>
              <a:buChar char="•"/>
              <a:tabLst>
                <a:tab pos="2519363" algn="l"/>
                <a:tab pos="2693988" algn="l"/>
              </a:tabLst>
              <a:defRPr/>
            </a:pPr>
            <a:r>
              <a:rPr lang="en-US" sz="1400">
                <a:solidFill>
                  <a:schemeClr val="tx2"/>
                </a:solidFill>
                <a:latin typeface="+mj-lt"/>
              </a:rPr>
              <a:t>Use your company’s style and </a:t>
            </a:r>
            <a:r>
              <a:rPr lang="en-US" sz="1400">
                <a:solidFill>
                  <a:schemeClr val="tx2"/>
                </a:solidFill>
              </a:rPr>
              <a:t>voice by adding a file with your marketing policies and design style guide to your agent’s knowledge. </a:t>
            </a:r>
            <a:r>
              <a:rPr lang="en-US" sz="1400">
                <a:solidFill>
                  <a:srgbClr val="091F2C"/>
                </a:solidFill>
              </a:rPr>
              <a:t>(</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rgbClr val="091F2C"/>
                </a:solidFill>
              </a:rPr>
              <a: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Build on your existing campaigns </a:t>
            </a:r>
            <a:r>
              <a:rPr lang="en-US" sz="1400">
                <a:solidFill>
                  <a:schemeClr val="tx2"/>
                </a:solidFill>
              </a:rPr>
              <a:t>and reuse existing content by adding a SharePoint folder with your published posts </a:t>
            </a:r>
            <a:br>
              <a:rPr lang="en-US" sz="1400">
                <a:solidFill>
                  <a:schemeClr val="tx2"/>
                </a:solidFill>
              </a:rPr>
            </a:br>
            <a:r>
              <a:rPr lang="en-US" sz="1400">
                <a:solidFill>
                  <a:schemeClr val="tx2"/>
                </a:solidFill>
              </a:rPr>
              <a:t>(</a:t>
            </a:r>
            <a:r>
              <a:rPr lang="en-US" sz="1400">
                <a:solidFill>
                  <a:schemeClr val="accent1"/>
                </a:solidFill>
                <a:hlinkClick r:id="rId9">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Enhance your posts with images for more engagement </a:t>
            </a:r>
            <a:r>
              <a:rPr lang="en-US" sz="1400">
                <a:solidFill>
                  <a:schemeClr val="tx2"/>
                </a:solidFill>
              </a:rPr>
              <a:t>by adding image generation capabilities to the agent </a:t>
            </a:r>
            <a:r>
              <a:rPr lang="en-US" sz="1400">
                <a:solidFill>
                  <a:srgbClr val="091F2C"/>
                </a:solidFill>
              </a:rPr>
              <a:t>(</a:t>
            </a:r>
            <a:r>
              <a:rPr lang="en-US" sz="1400">
                <a:solidFill>
                  <a:schemeClr val="accent1"/>
                </a:solidFill>
                <a:hlinkClick r:id="rId10">
                  <a:extLst>
                    <a:ext uri="{A12FA001-AC4F-418D-AE19-62706E023703}">
                      <ahyp:hlinkClr xmlns:ahyp="http://schemas.microsoft.com/office/drawing/2018/hyperlinkcolor" val="tx"/>
                    </a:ext>
                  </a:extLst>
                </a:hlinkClick>
              </a:rPr>
              <a:t>learn more…</a:t>
            </a:r>
            <a:r>
              <a:rPr lang="en-US" sz="1400">
                <a:solidFill>
                  <a:srgbClr val="091F2C"/>
                </a:solidFill>
              </a:rPr>
              <a:t>)</a:t>
            </a:r>
          </a:p>
        </p:txBody>
      </p:sp>
      <p:sp>
        <p:nvSpPr>
          <p:cNvPr id="20" name="TextBox 19">
            <a:extLst>
              <a:ext uri="{FF2B5EF4-FFF2-40B4-BE49-F238E27FC236}">
                <a16:creationId xmlns:a16="http://schemas.microsoft.com/office/drawing/2014/main" id="{FA8395FA-E886-4349-2118-C975D603D8CE}"/>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14367">
              <a:defRPr/>
            </a:pPr>
            <a:r>
              <a:rPr lang="en-US" sz="1050">
                <a:solidFill>
                  <a:schemeClr val="accent1"/>
                </a:solidFill>
                <a:hlinkClick r:id="rId11">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3736401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368A274-3386-4198-C3B6-64DC8FD2FBE9}"/>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2" name="Rectangle: Rounded Corners 11">
            <a:extLst>
              <a:ext uri="{FF2B5EF4-FFF2-40B4-BE49-F238E27FC236}">
                <a16:creationId xmlns:a16="http://schemas.microsoft.com/office/drawing/2014/main" id="{7545F64C-FFBC-19C9-86B5-9FB6CC97BE12}"/>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0" name="Oval 19">
            <a:extLst>
              <a:ext uri="{FF2B5EF4-FFF2-40B4-BE49-F238E27FC236}">
                <a16:creationId xmlns:a16="http://schemas.microsoft.com/office/drawing/2014/main" id="{F71D27D1-E8E7-3D36-28E3-4F5B78F349A5}"/>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3" name="TextBox 22">
            <a:extLst>
              <a:ext uri="{FF2B5EF4-FFF2-40B4-BE49-F238E27FC236}">
                <a16:creationId xmlns:a16="http://schemas.microsoft.com/office/drawing/2014/main" id="{60DA6155-833A-9966-78A5-FDEA2CE0A636}"/>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25" name="Graphic 188">
            <a:extLst>
              <a:ext uri="{FF2B5EF4-FFF2-40B4-BE49-F238E27FC236}">
                <a16:creationId xmlns:a16="http://schemas.microsoft.com/office/drawing/2014/main" id="{7AC7A13D-55A7-5137-3F5B-5BA83C79FD7A}"/>
              </a:ext>
              <a:ext uri="{C183D7F6-B498-43B3-948B-1728B52AA6E4}">
                <adec:decorative xmlns:adec="http://schemas.microsoft.com/office/drawing/2017/decorative" val="1"/>
              </a:ext>
            </a:extLst>
          </p:cNvPr>
          <p:cNvSpPr>
            <a:spLocks noChangeAspect="1"/>
          </p:cNvSpPr>
          <p:nvPr/>
        </p:nvSpPr>
        <p:spPr>
          <a:xfrm>
            <a:off x="777298" y="4600507"/>
            <a:ext cx="213879" cy="213865"/>
          </a:xfrm>
          <a:custGeom>
            <a:avLst/>
            <a:gdLst>
              <a:gd name="connsiteX0" fmla="*/ 34866 w 309918"/>
              <a:gd name="connsiteY0" fmla="*/ 0 h 309898"/>
              <a:gd name="connsiteX1" fmla="*/ 0 w 309918"/>
              <a:gd name="connsiteY1" fmla="*/ 34866 h 309898"/>
              <a:gd name="connsiteX2" fmla="*/ 0 w 309918"/>
              <a:gd name="connsiteY2" fmla="*/ 244061 h 309898"/>
              <a:gd name="connsiteX3" fmla="*/ 34866 w 309918"/>
              <a:gd name="connsiteY3" fmla="*/ 278927 h 309898"/>
              <a:gd name="connsiteX4" fmla="*/ 124745 w 309918"/>
              <a:gd name="connsiteY4" fmla="*/ 278927 h 309898"/>
              <a:gd name="connsiteX5" fmla="*/ 129084 w 309918"/>
              <a:gd name="connsiteY5" fmla="*/ 267402 h 309898"/>
              <a:gd name="connsiteX6" fmla="*/ 135788 w 309918"/>
              <a:gd name="connsiteY6" fmla="*/ 255683 h 309898"/>
              <a:gd name="connsiteX7" fmla="*/ 34866 w 309918"/>
              <a:gd name="connsiteY7" fmla="*/ 255683 h 309898"/>
              <a:gd name="connsiteX8" fmla="*/ 23244 w 309918"/>
              <a:gd name="connsiteY8" fmla="*/ 244061 h 309898"/>
              <a:gd name="connsiteX9" fmla="*/ 23244 w 309918"/>
              <a:gd name="connsiteY9" fmla="*/ 34866 h 309898"/>
              <a:gd name="connsiteX10" fmla="*/ 34866 w 309918"/>
              <a:gd name="connsiteY10" fmla="*/ 23244 h 309898"/>
              <a:gd name="connsiteX11" fmla="*/ 244061 w 309918"/>
              <a:gd name="connsiteY11" fmla="*/ 23244 h 309898"/>
              <a:gd name="connsiteX12" fmla="*/ 255683 w 309918"/>
              <a:gd name="connsiteY12" fmla="*/ 34866 h 309898"/>
              <a:gd name="connsiteX13" fmla="*/ 255683 w 309918"/>
              <a:gd name="connsiteY13" fmla="*/ 155020 h 309898"/>
              <a:gd name="connsiteX14" fmla="*/ 258263 w 309918"/>
              <a:gd name="connsiteY14" fmla="*/ 158956 h 309898"/>
              <a:gd name="connsiteX15" fmla="*/ 278927 w 309918"/>
              <a:gd name="connsiteY15" fmla="*/ 195081 h 309898"/>
              <a:gd name="connsiteX16" fmla="*/ 278927 w 309918"/>
              <a:gd name="connsiteY16" fmla="*/ 34866 h 309898"/>
              <a:gd name="connsiteX17" fmla="*/ 244061 w 309918"/>
              <a:gd name="connsiteY17" fmla="*/ 0 h 309898"/>
              <a:gd name="connsiteX18" fmla="*/ 34866 w 309918"/>
              <a:gd name="connsiteY18" fmla="*/ 0 h 309898"/>
              <a:gd name="connsiteX19" fmla="*/ 224689 w 309918"/>
              <a:gd name="connsiteY19" fmla="*/ 139463 h 309898"/>
              <a:gd name="connsiteX20" fmla="*/ 213067 w 309918"/>
              <a:gd name="connsiteY20" fmla="*/ 127841 h 309898"/>
              <a:gd name="connsiteX21" fmla="*/ 127843 w 309918"/>
              <a:gd name="connsiteY21" fmla="*/ 127841 h 309898"/>
              <a:gd name="connsiteX22" fmla="*/ 116221 w 309918"/>
              <a:gd name="connsiteY22" fmla="*/ 139463 h 309898"/>
              <a:gd name="connsiteX23" fmla="*/ 127843 w 309918"/>
              <a:gd name="connsiteY23" fmla="*/ 151085 h 309898"/>
              <a:gd name="connsiteX24" fmla="*/ 197051 w 309918"/>
              <a:gd name="connsiteY24" fmla="*/ 151085 h 309898"/>
              <a:gd name="connsiteX25" fmla="*/ 214546 w 309918"/>
              <a:gd name="connsiteY25" fmla="*/ 140822 h 309898"/>
              <a:gd name="connsiteX26" fmla="*/ 224689 w 309918"/>
              <a:gd name="connsiteY26" fmla="*/ 139463 h 309898"/>
              <a:gd name="connsiteX27" fmla="*/ 175673 w 309918"/>
              <a:gd name="connsiteY27" fmla="*/ 185951 h 309898"/>
              <a:gd name="connsiteX28" fmla="*/ 127843 w 309918"/>
              <a:gd name="connsiteY28" fmla="*/ 185951 h 309898"/>
              <a:gd name="connsiteX29" fmla="*/ 116221 w 309918"/>
              <a:gd name="connsiteY29" fmla="*/ 197573 h 309898"/>
              <a:gd name="connsiteX30" fmla="*/ 127843 w 309918"/>
              <a:gd name="connsiteY30" fmla="*/ 209195 h 309898"/>
              <a:gd name="connsiteX31" fmla="*/ 162377 w 309918"/>
              <a:gd name="connsiteY31" fmla="*/ 209195 h 309898"/>
              <a:gd name="connsiteX32" fmla="*/ 175673 w 309918"/>
              <a:gd name="connsiteY32" fmla="*/ 185951 h 309898"/>
              <a:gd name="connsiteX33" fmla="*/ 73606 w 309918"/>
              <a:gd name="connsiteY33" fmla="*/ 96849 h 309898"/>
              <a:gd name="connsiteX34" fmla="*/ 89102 w 309918"/>
              <a:gd name="connsiteY34" fmla="*/ 81354 h 309898"/>
              <a:gd name="connsiteX35" fmla="*/ 73606 w 309918"/>
              <a:gd name="connsiteY35" fmla="*/ 65858 h 309898"/>
              <a:gd name="connsiteX36" fmla="*/ 58110 w 309918"/>
              <a:gd name="connsiteY36" fmla="*/ 81354 h 309898"/>
              <a:gd name="connsiteX37" fmla="*/ 73606 w 309918"/>
              <a:gd name="connsiteY37" fmla="*/ 96849 h 309898"/>
              <a:gd name="connsiteX38" fmla="*/ 127841 w 309918"/>
              <a:gd name="connsiteY38" fmla="*/ 69732 h 309898"/>
              <a:gd name="connsiteX39" fmla="*/ 116219 w 309918"/>
              <a:gd name="connsiteY39" fmla="*/ 81354 h 309898"/>
              <a:gd name="connsiteX40" fmla="*/ 127841 w 309918"/>
              <a:gd name="connsiteY40" fmla="*/ 92976 h 309898"/>
              <a:gd name="connsiteX41" fmla="*/ 213069 w 309918"/>
              <a:gd name="connsiteY41" fmla="*/ 92976 h 309898"/>
              <a:gd name="connsiteX42" fmla="*/ 224691 w 309918"/>
              <a:gd name="connsiteY42" fmla="*/ 81354 h 309898"/>
              <a:gd name="connsiteX43" fmla="*/ 213069 w 309918"/>
              <a:gd name="connsiteY43" fmla="*/ 69732 h 309898"/>
              <a:gd name="connsiteX44" fmla="*/ 127841 w 309918"/>
              <a:gd name="connsiteY44" fmla="*/ 69732 h 309898"/>
              <a:gd name="connsiteX45" fmla="*/ 73606 w 309918"/>
              <a:gd name="connsiteY45" fmla="*/ 154959 h 309898"/>
              <a:gd name="connsiteX46" fmla="*/ 89102 w 309918"/>
              <a:gd name="connsiteY46" fmla="*/ 139463 h 309898"/>
              <a:gd name="connsiteX47" fmla="*/ 73606 w 309918"/>
              <a:gd name="connsiteY47" fmla="*/ 123967 h 309898"/>
              <a:gd name="connsiteX48" fmla="*/ 58110 w 309918"/>
              <a:gd name="connsiteY48" fmla="*/ 139463 h 309898"/>
              <a:gd name="connsiteX49" fmla="*/ 73606 w 309918"/>
              <a:gd name="connsiteY49" fmla="*/ 154959 h 309898"/>
              <a:gd name="connsiteX50" fmla="*/ 73606 w 309918"/>
              <a:gd name="connsiteY50" fmla="*/ 213069 h 309898"/>
              <a:gd name="connsiteX51" fmla="*/ 89102 w 309918"/>
              <a:gd name="connsiteY51" fmla="*/ 197573 h 309898"/>
              <a:gd name="connsiteX52" fmla="*/ 73606 w 309918"/>
              <a:gd name="connsiteY52" fmla="*/ 182077 h 309898"/>
              <a:gd name="connsiteX53" fmla="*/ 58110 w 309918"/>
              <a:gd name="connsiteY53" fmla="*/ 197573 h 309898"/>
              <a:gd name="connsiteX54" fmla="*/ 73606 w 309918"/>
              <a:gd name="connsiteY54" fmla="*/ 213069 h 309898"/>
              <a:gd name="connsiteX55" fmla="*/ 218613 w 309918"/>
              <a:gd name="connsiteY55" fmla="*/ 155776 h 309898"/>
              <a:gd name="connsiteX56" fmla="*/ 236214 w 309918"/>
              <a:gd name="connsiteY56" fmla="*/ 158037 h 309898"/>
              <a:gd name="connsiteX57" fmla="*/ 244812 w 309918"/>
              <a:gd name="connsiteY57" fmla="*/ 166649 h 309898"/>
              <a:gd name="connsiteX58" fmla="*/ 306842 w 309918"/>
              <a:gd name="connsiteY58" fmla="*/ 275096 h 309898"/>
              <a:gd name="connsiteX59" fmla="*/ 309102 w 309918"/>
              <a:gd name="connsiteY59" fmla="*/ 292749 h 309898"/>
              <a:gd name="connsiteX60" fmla="*/ 298244 w 309918"/>
              <a:gd name="connsiteY60" fmla="*/ 306825 h 309898"/>
              <a:gd name="connsiteX61" fmla="*/ 286718 w 309918"/>
              <a:gd name="connsiteY61" fmla="*/ 309898 h 309898"/>
              <a:gd name="connsiteX62" fmla="*/ 162658 w 309918"/>
              <a:gd name="connsiteY62" fmla="*/ 309898 h 309898"/>
              <a:gd name="connsiteX63" fmla="*/ 146261 w 309918"/>
              <a:gd name="connsiteY63" fmla="*/ 303094 h 309898"/>
              <a:gd name="connsiteX64" fmla="*/ 139463 w 309918"/>
              <a:gd name="connsiteY64" fmla="*/ 286654 h 309898"/>
              <a:gd name="connsiteX65" fmla="*/ 142535 w 309918"/>
              <a:gd name="connsiteY65" fmla="*/ 275096 h 309898"/>
              <a:gd name="connsiteX66" fmla="*/ 204565 w 309918"/>
              <a:gd name="connsiteY66" fmla="*/ 166649 h 309898"/>
              <a:gd name="connsiteX67" fmla="*/ 218613 w 309918"/>
              <a:gd name="connsiteY67" fmla="*/ 155776 h 309898"/>
              <a:gd name="connsiteX68" fmla="*/ 232371 w 309918"/>
              <a:gd name="connsiteY68" fmla="*/ 193699 h 309898"/>
              <a:gd name="connsiteX69" fmla="*/ 224623 w 309918"/>
              <a:gd name="connsiteY69" fmla="*/ 185951 h 309898"/>
              <a:gd name="connsiteX70" fmla="*/ 216875 w 309918"/>
              <a:gd name="connsiteY70" fmla="*/ 193699 h 309898"/>
              <a:gd name="connsiteX71" fmla="*/ 216875 w 309918"/>
              <a:gd name="connsiteY71" fmla="*/ 240187 h 309898"/>
              <a:gd name="connsiteX72" fmla="*/ 224623 w 309918"/>
              <a:gd name="connsiteY72" fmla="*/ 247935 h 309898"/>
              <a:gd name="connsiteX73" fmla="*/ 232371 w 309918"/>
              <a:gd name="connsiteY73" fmla="*/ 240187 h 309898"/>
              <a:gd name="connsiteX74" fmla="*/ 232371 w 309918"/>
              <a:gd name="connsiteY74" fmla="*/ 193699 h 309898"/>
              <a:gd name="connsiteX75" fmla="*/ 224691 w 309918"/>
              <a:gd name="connsiteY75" fmla="*/ 286674 h 309898"/>
              <a:gd name="connsiteX76" fmla="*/ 236313 w 309918"/>
              <a:gd name="connsiteY76" fmla="*/ 275053 h 309898"/>
              <a:gd name="connsiteX77" fmla="*/ 224691 w 309918"/>
              <a:gd name="connsiteY77" fmla="*/ 263431 h 309898"/>
              <a:gd name="connsiteX78" fmla="*/ 213069 w 309918"/>
              <a:gd name="connsiteY78" fmla="*/ 275053 h 309898"/>
              <a:gd name="connsiteX79" fmla="*/ 224691 w 309918"/>
              <a:gd name="connsiteY79" fmla="*/ 286674 h 30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9918" h="309898">
                <a:moveTo>
                  <a:pt x="34866" y="0"/>
                </a:moveTo>
                <a:cubicBezTo>
                  <a:pt x="15610" y="0"/>
                  <a:pt x="0" y="15610"/>
                  <a:pt x="0" y="34866"/>
                </a:cubicBezTo>
                <a:lnTo>
                  <a:pt x="0" y="244061"/>
                </a:lnTo>
                <a:cubicBezTo>
                  <a:pt x="0" y="263316"/>
                  <a:pt x="15610" y="278927"/>
                  <a:pt x="34866" y="278927"/>
                </a:cubicBezTo>
                <a:lnTo>
                  <a:pt x="124745" y="278927"/>
                </a:lnTo>
                <a:cubicBezTo>
                  <a:pt x="125565" y="274894"/>
                  <a:pt x="127025" y="271002"/>
                  <a:pt x="129084" y="267402"/>
                </a:cubicBezTo>
                <a:lnTo>
                  <a:pt x="135788" y="255683"/>
                </a:lnTo>
                <a:lnTo>
                  <a:pt x="34866" y="255683"/>
                </a:lnTo>
                <a:cubicBezTo>
                  <a:pt x="28447" y="255683"/>
                  <a:pt x="23244" y="250479"/>
                  <a:pt x="23244" y="244061"/>
                </a:cubicBezTo>
                <a:lnTo>
                  <a:pt x="23244" y="34866"/>
                </a:lnTo>
                <a:cubicBezTo>
                  <a:pt x="23244" y="28447"/>
                  <a:pt x="28447" y="23244"/>
                  <a:pt x="34866" y="23244"/>
                </a:cubicBezTo>
                <a:lnTo>
                  <a:pt x="244061" y="23244"/>
                </a:lnTo>
                <a:cubicBezTo>
                  <a:pt x="250479" y="23244"/>
                  <a:pt x="255683" y="28447"/>
                  <a:pt x="255683" y="34866"/>
                </a:cubicBezTo>
                <a:lnTo>
                  <a:pt x="255683" y="155020"/>
                </a:lnTo>
                <a:cubicBezTo>
                  <a:pt x="256619" y="156275"/>
                  <a:pt x="257480" y="157589"/>
                  <a:pt x="258263" y="158956"/>
                </a:cubicBezTo>
                <a:lnTo>
                  <a:pt x="278927" y="195081"/>
                </a:lnTo>
                <a:lnTo>
                  <a:pt x="278927" y="34866"/>
                </a:lnTo>
                <a:cubicBezTo>
                  <a:pt x="278927" y="15610"/>
                  <a:pt x="263316" y="0"/>
                  <a:pt x="244061" y="0"/>
                </a:cubicBezTo>
                <a:lnTo>
                  <a:pt x="34866" y="0"/>
                </a:lnTo>
                <a:close/>
                <a:moveTo>
                  <a:pt x="224689" y="139463"/>
                </a:moveTo>
                <a:cubicBezTo>
                  <a:pt x="224689" y="133045"/>
                  <a:pt x="219487" y="127841"/>
                  <a:pt x="213067" y="127841"/>
                </a:cubicBezTo>
                <a:lnTo>
                  <a:pt x="127843" y="127841"/>
                </a:lnTo>
                <a:cubicBezTo>
                  <a:pt x="121423" y="127841"/>
                  <a:pt x="116221" y="133045"/>
                  <a:pt x="116221" y="139463"/>
                </a:cubicBezTo>
                <a:cubicBezTo>
                  <a:pt x="116221" y="145882"/>
                  <a:pt x="121423" y="151085"/>
                  <a:pt x="127843" y="151085"/>
                </a:cubicBezTo>
                <a:lnTo>
                  <a:pt x="197051" y="151085"/>
                </a:lnTo>
                <a:cubicBezTo>
                  <a:pt x="201938" y="146088"/>
                  <a:pt x="208016" y="142600"/>
                  <a:pt x="214546" y="140822"/>
                </a:cubicBezTo>
                <a:cubicBezTo>
                  <a:pt x="217839" y="139928"/>
                  <a:pt x="221251" y="139466"/>
                  <a:pt x="224689" y="139463"/>
                </a:cubicBezTo>
                <a:close/>
                <a:moveTo>
                  <a:pt x="175673" y="185951"/>
                </a:moveTo>
                <a:lnTo>
                  <a:pt x="127843" y="185951"/>
                </a:lnTo>
                <a:cubicBezTo>
                  <a:pt x="121423" y="185951"/>
                  <a:pt x="116221" y="191155"/>
                  <a:pt x="116221" y="197573"/>
                </a:cubicBezTo>
                <a:cubicBezTo>
                  <a:pt x="116221" y="203991"/>
                  <a:pt x="121423" y="209195"/>
                  <a:pt x="127843" y="209195"/>
                </a:cubicBezTo>
                <a:lnTo>
                  <a:pt x="162377" y="209195"/>
                </a:lnTo>
                <a:lnTo>
                  <a:pt x="175673" y="185951"/>
                </a:lnTo>
                <a:close/>
                <a:moveTo>
                  <a:pt x="73606" y="96849"/>
                </a:moveTo>
                <a:cubicBezTo>
                  <a:pt x="82164" y="96849"/>
                  <a:pt x="89102" y="89912"/>
                  <a:pt x="89102" y="81354"/>
                </a:cubicBezTo>
                <a:cubicBezTo>
                  <a:pt x="89102" y="72795"/>
                  <a:pt x="82164" y="65858"/>
                  <a:pt x="73606" y="65858"/>
                </a:cubicBezTo>
                <a:cubicBezTo>
                  <a:pt x="65048" y="65858"/>
                  <a:pt x="58110" y="72795"/>
                  <a:pt x="58110" y="81354"/>
                </a:cubicBezTo>
                <a:cubicBezTo>
                  <a:pt x="58110" y="89912"/>
                  <a:pt x="65048" y="96849"/>
                  <a:pt x="73606" y="96849"/>
                </a:cubicBezTo>
                <a:close/>
                <a:moveTo>
                  <a:pt x="127841" y="69732"/>
                </a:moveTo>
                <a:cubicBezTo>
                  <a:pt x="121423" y="69732"/>
                  <a:pt x="116219" y="74935"/>
                  <a:pt x="116219" y="81354"/>
                </a:cubicBezTo>
                <a:cubicBezTo>
                  <a:pt x="116219" y="87772"/>
                  <a:pt x="121423" y="92976"/>
                  <a:pt x="127841" y="92976"/>
                </a:cubicBezTo>
                <a:lnTo>
                  <a:pt x="213069" y="92976"/>
                </a:lnTo>
                <a:cubicBezTo>
                  <a:pt x="219487" y="92976"/>
                  <a:pt x="224691" y="87772"/>
                  <a:pt x="224691" y="81354"/>
                </a:cubicBezTo>
                <a:cubicBezTo>
                  <a:pt x="224691" y="74935"/>
                  <a:pt x="219487" y="69732"/>
                  <a:pt x="213069" y="69732"/>
                </a:cubicBezTo>
                <a:lnTo>
                  <a:pt x="127841" y="69732"/>
                </a:lnTo>
                <a:close/>
                <a:moveTo>
                  <a:pt x="73606" y="154959"/>
                </a:moveTo>
                <a:cubicBezTo>
                  <a:pt x="82164" y="154959"/>
                  <a:pt x="89102" y="148022"/>
                  <a:pt x="89102" y="139463"/>
                </a:cubicBezTo>
                <a:cubicBezTo>
                  <a:pt x="89102" y="130905"/>
                  <a:pt x="82164" y="123967"/>
                  <a:pt x="73606" y="123967"/>
                </a:cubicBezTo>
                <a:cubicBezTo>
                  <a:pt x="65048" y="123967"/>
                  <a:pt x="58110" y="130905"/>
                  <a:pt x="58110" y="139463"/>
                </a:cubicBezTo>
                <a:cubicBezTo>
                  <a:pt x="58110" y="148022"/>
                  <a:pt x="65048" y="154959"/>
                  <a:pt x="73606" y="154959"/>
                </a:cubicBezTo>
                <a:close/>
                <a:moveTo>
                  <a:pt x="73606" y="213069"/>
                </a:moveTo>
                <a:cubicBezTo>
                  <a:pt x="82164" y="213069"/>
                  <a:pt x="89102" y="206131"/>
                  <a:pt x="89102" y="197573"/>
                </a:cubicBezTo>
                <a:cubicBezTo>
                  <a:pt x="89102" y="189015"/>
                  <a:pt x="82164" y="182077"/>
                  <a:pt x="73606" y="182077"/>
                </a:cubicBezTo>
                <a:cubicBezTo>
                  <a:pt x="65048" y="182077"/>
                  <a:pt x="58110" y="189015"/>
                  <a:pt x="58110" y="197573"/>
                </a:cubicBezTo>
                <a:cubicBezTo>
                  <a:pt x="58110" y="206131"/>
                  <a:pt x="65048" y="213069"/>
                  <a:pt x="73606" y="213069"/>
                </a:cubicBezTo>
                <a:close/>
                <a:moveTo>
                  <a:pt x="218613" y="155776"/>
                </a:moveTo>
                <a:cubicBezTo>
                  <a:pt x="224350" y="154215"/>
                  <a:pt x="230655" y="154848"/>
                  <a:pt x="236214" y="158037"/>
                </a:cubicBezTo>
                <a:cubicBezTo>
                  <a:pt x="239792" y="160090"/>
                  <a:pt x="242761" y="163062"/>
                  <a:pt x="244812" y="166649"/>
                </a:cubicBezTo>
                <a:lnTo>
                  <a:pt x="306842" y="275096"/>
                </a:lnTo>
                <a:cubicBezTo>
                  <a:pt x="310028" y="280668"/>
                  <a:pt x="310662" y="286994"/>
                  <a:pt x="309102" y="292749"/>
                </a:cubicBezTo>
                <a:cubicBezTo>
                  <a:pt x="307541" y="298504"/>
                  <a:pt x="303802" y="303636"/>
                  <a:pt x="298244" y="306825"/>
                </a:cubicBezTo>
                <a:cubicBezTo>
                  <a:pt x="294734" y="308840"/>
                  <a:pt x="290761" y="309898"/>
                  <a:pt x="286718" y="309898"/>
                </a:cubicBezTo>
                <a:lnTo>
                  <a:pt x="162658" y="309898"/>
                </a:lnTo>
                <a:cubicBezTo>
                  <a:pt x="156255" y="309898"/>
                  <a:pt x="150468" y="307309"/>
                  <a:pt x="146261" y="303094"/>
                </a:cubicBezTo>
                <a:cubicBezTo>
                  <a:pt x="142054" y="298881"/>
                  <a:pt x="139463" y="293079"/>
                  <a:pt x="139463" y="286654"/>
                </a:cubicBezTo>
                <a:cubicBezTo>
                  <a:pt x="139463" y="282598"/>
                  <a:pt x="140522" y="278613"/>
                  <a:pt x="142535" y="275096"/>
                </a:cubicBezTo>
                <a:lnTo>
                  <a:pt x="204565" y="166649"/>
                </a:lnTo>
                <a:cubicBezTo>
                  <a:pt x="207752" y="161077"/>
                  <a:pt x="212875" y="157336"/>
                  <a:pt x="218613" y="155776"/>
                </a:cubicBezTo>
                <a:close/>
                <a:moveTo>
                  <a:pt x="232371" y="193699"/>
                </a:moveTo>
                <a:cubicBezTo>
                  <a:pt x="232371" y="189421"/>
                  <a:pt x="228901" y="185951"/>
                  <a:pt x="224623" y="185951"/>
                </a:cubicBezTo>
                <a:cubicBezTo>
                  <a:pt x="220344" y="185951"/>
                  <a:pt x="216875" y="189421"/>
                  <a:pt x="216875" y="193699"/>
                </a:cubicBezTo>
                <a:lnTo>
                  <a:pt x="216875" y="240187"/>
                </a:lnTo>
                <a:cubicBezTo>
                  <a:pt x="216875" y="244465"/>
                  <a:pt x="220344" y="247935"/>
                  <a:pt x="224623" y="247935"/>
                </a:cubicBezTo>
                <a:cubicBezTo>
                  <a:pt x="228901" y="247935"/>
                  <a:pt x="232371" y="244465"/>
                  <a:pt x="232371" y="240187"/>
                </a:cubicBezTo>
                <a:lnTo>
                  <a:pt x="232371" y="193699"/>
                </a:lnTo>
                <a:close/>
                <a:moveTo>
                  <a:pt x="224691" y="286674"/>
                </a:moveTo>
                <a:cubicBezTo>
                  <a:pt x="231109" y="286674"/>
                  <a:pt x="236313" y="281471"/>
                  <a:pt x="236313" y="275053"/>
                </a:cubicBezTo>
                <a:cubicBezTo>
                  <a:pt x="236313" y="268634"/>
                  <a:pt x="231109" y="263431"/>
                  <a:pt x="224691" y="263431"/>
                </a:cubicBezTo>
                <a:cubicBezTo>
                  <a:pt x="218272" y="263431"/>
                  <a:pt x="213069" y="268634"/>
                  <a:pt x="213069" y="275053"/>
                </a:cubicBezTo>
                <a:cubicBezTo>
                  <a:pt x="213069" y="281471"/>
                  <a:pt x="218272" y="286674"/>
                  <a:pt x="224691" y="286674"/>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Statement of Work Creator</a:t>
            </a:r>
          </a:p>
        </p:txBody>
      </p:sp>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0"/>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19" name="Text Placeholder 5">
            <a:extLst>
              <a:ext uri="{FF2B5EF4-FFF2-40B4-BE49-F238E27FC236}">
                <a16:creationId xmlns:a16="http://schemas.microsoft.com/office/drawing/2014/main" id="{89442AC0-9CCC-5EF6-0172-34DD45FDDD20}"/>
              </a:ext>
            </a:extLst>
          </p:cNvPr>
          <p:cNvSpPr txBox="1">
            <a:spLocks/>
          </p:cNvSpPr>
          <p:nvPr/>
        </p:nvSpPr>
        <p:spPr>
          <a:xfrm>
            <a:off x="744910" y="1572027"/>
            <a:ext cx="5732090" cy="204671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None/>
              <a:defRPr/>
            </a:pPr>
            <a:r>
              <a:rPr lang="en-US" sz="1600">
                <a:solidFill>
                  <a:schemeClr val="tx2"/>
                </a:solidFill>
                <a:cs typeface="Segoe UI"/>
              </a:rPr>
              <a:t>The </a:t>
            </a:r>
            <a:r>
              <a:rPr lang="en-US" sz="1600">
                <a:solidFill>
                  <a:schemeClr val="accent1"/>
                </a:solidFill>
                <a:latin typeface="+mj-lt"/>
                <a:cs typeface="Segoe UI"/>
              </a:rPr>
              <a:t>Statement of Work Creator</a:t>
            </a:r>
            <a:r>
              <a:rPr lang="en-US" sz="1600">
                <a:solidFill>
                  <a:schemeClr val="accent1"/>
                </a:solidFill>
                <a:cs typeface="Segoe UI"/>
              </a:rPr>
              <a:t> </a:t>
            </a:r>
            <a:r>
              <a:rPr lang="en-US" sz="1600">
                <a:solidFill>
                  <a:schemeClr val="tx2"/>
                </a:solidFill>
                <a:cs typeface="Segoe UI"/>
              </a:rPr>
              <a:t>creates detailed and effective documents. It guides users through the process of gathering project information, defining scope, tasks, responsibilities, and other essential elements. </a:t>
            </a:r>
          </a:p>
          <a:p>
            <a:pPr marL="0" indent="0" defTabSz="582780">
              <a:spcBef>
                <a:spcPct val="0"/>
              </a:spcBef>
              <a:spcAft>
                <a:spcPts val="600"/>
              </a:spcAft>
              <a:buNone/>
              <a:defRPr/>
            </a:pPr>
            <a:r>
              <a:rPr lang="en-US" sz="1600">
                <a:solidFill>
                  <a:schemeClr val="tx2"/>
                </a:solidFill>
                <a:cs typeface="Segoe UI"/>
              </a:rPr>
              <a:t>By streamlining the drafting process and embedding best practices, the assistant reduces delays, improves document quality and consistency, and supports more predictable project outcomes.</a:t>
            </a:r>
          </a:p>
        </p:txBody>
      </p:sp>
      <p:sp>
        <p:nvSpPr>
          <p:cNvPr id="22" name="Text Placeholder 5">
            <a:extLst>
              <a:ext uri="{FF2B5EF4-FFF2-40B4-BE49-F238E27FC236}">
                <a16:creationId xmlns:a16="http://schemas.microsoft.com/office/drawing/2014/main" id="{A998268C-C392-52A6-AB00-C9FE96E1B1F5}"/>
              </a:ext>
            </a:extLst>
          </p:cNvPr>
          <p:cNvSpPr txBox="1">
            <a:spLocks/>
          </p:cNvSpPr>
          <p:nvPr/>
        </p:nvSpPr>
        <p:spPr>
          <a:xfrm>
            <a:off x="744910" y="3734608"/>
            <a:ext cx="5511110"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spcBef>
                <a:spcPts val="0"/>
              </a:spcBef>
              <a:buSzTx/>
              <a:buNone/>
              <a:defRPr/>
            </a:pPr>
            <a:r>
              <a:rPr lang="en-US" sz="900">
                <a:solidFill>
                  <a:schemeClr val="accent1"/>
                </a:solidFill>
              </a:rPr>
              <a:t>The necessary instructions and other information to build this agent are available in </a:t>
            </a:r>
            <a:r>
              <a:rPr lang="en-US" sz="900" b="1">
                <a:solidFill>
                  <a:schemeClr val="accent1"/>
                </a:solidFill>
                <a:latin typeface="+mj-lt"/>
              </a:rPr>
              <a:t>StatementOfWorkCreator_AgentFiles.zip, </a:t>
            </a:r>
            <a:r>
              <a:rPr lang="en-US" sz="900">
                <a:solidFill>
                  <a:schemeClr val="accent1"/>
                </a:solidFill>
              </a:rPr>
              <a:t>which can be downloaded from the </a:t>
            </a:r>
            <a:r>
              <a:rPr lang="en-US" sz="900">
                <a:solidFill>
                  <a:schemeClr val="accent1"/>
                </a:solidFill>
                <a:hlinkClick r:id="rId5">
                  <a:extLst>
                    <a:ext uri="{A12FA001-AC4F-418D-AE19-62706E023703}">
                      <ahyp:hlinkClr xmlns:ahyp="http://schemas.microsoft.com/office/drawing/2018/hyperlinkcolor" val="tx"/>
                    </a:ext>
                  </a:extLst>
                </a:hlinkClick>
              </a:rPr>
              <a:t>Microsoft Adoption page</a:t>
            </a:r>
            <a:r>
              <a:rPr lang="en-US" sz="900">
                <a:solidFill>
                  <a:schemeClr val="accent1"/>
                </a:solidFill>
              </a:rPr>
              <a:t>.</a:t>
            </a:r>
          </a:p>
        </p:txBody>
      </p:sp>
      <p:sp>
        <p:nvSpPr>
          <p:cNvPr id="14" name="Text Placeholder 3">
            <a:extLst>
              <a:ext uri="{FF2B5EF4-FFF2-40B4-BE49-F238E27FC236}">
                <a16:creationId xmlns:a16="http://schemas.microsoft.com/office/drawing/2014/main" id="{F477A1FB-41F7-E9E4-9E55-0D44CE580387}"/>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spc="0" normalizeH="0" baseline="0" noProof="0">
                <a:ln>
                  <a:noFill/>
                </a:ln>
                <a:solidFill>
                  <a:schemeClr val="accent1"/>
                </a:solidFill>
                <a:effectLst/>
                <a:uLnTx/>
                <a:uFillTx/>
                <a:latin typeface="+mj-lt"/>
                <a:ea typeface="+mj-ea"/>
                <a:cs typeface="+mj-cs"/>
              </a:rPr>
              <a:t>WATCH THIS DEMO VIDEO!</a:t>
            </a:r>
          </a:p>
        </p:txBody>
      </p:sp>
      <p:pic>
        <p:nvPicPr>
          <p:cNvPr id="9" name="StatementofWorkAssistantDemo" descr="Microsoft 365 Copilot Demo video for the Statement of Work Creator.">
            <a:hlinkClick r:id="" action="ppaction://media"/>
            <a:extLst>
              <a:ext uri="{FF2B5EF4-FFF2-40B4-BE49-F238E27FC236}">
                <a16:creationId xmlns:a16="http://schemas.microsoft.com/office/drawing/2014/main" id="{6D144DF8-FB6F-E18E-FC19-C96C6199EF6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DF441D09-E469-4807-B074-B96761A37665}" label="" lang="en-us" r:embed="rId6"/>
                        </p173:trackLst>
                      </p173:tracksInfo>
                    </p:ext>
                  </p14:extLst>
                </p14:media>
              </p:ext>
            </p:extLst>
          </p:nvPr>
        </p:nvPicPr>
        <p:blipFill>
          <a:blip r:embed="rId7"/>
          <a:stretch>
            <a:fillRect/>
          </a:stretch>
        </p:blipFill>
        <p:spPr>
          <a:xfrm>
            <a:off x="6748092" y="1450271"/>
            <a:ext cx="4872407" cy="2740729"/>
          </a:xfrm>
          <a:prstGeom prst="roundRect">
            <a:avLst>
              <a:gd name="adj" fmla="val 3692"/>
            </a:avLst>
          </a:prstGeom>
        </p:spPr>
      </p:pic>
      <p:sp>
        <p:nvSpPr>
          <p:cNvPr id="16" name="TextBox 15">
            <a:extLst>
              <a:ext uri="{FF2B5EF4-FFF2-40B4-BE49-F238E27FC236}">
                <a16:creationId xmlns:a16="http://schemas.microsoft.com/office/drawing/2014/main" id="{35D90DFF-D4F6-B68B-182A-4FE99BB4CF46}"/>
              </a:ext>
            </a:extLst>
          </p:cNvPr>
          <p:cNvSpPr txBox="1"/>
          <p:nvPr/>
        </p:nvSpPr>
        <p:spPr>
          <a:xfrm>
            <a:off x="1205279" y="4527843"/>
            <a:ext cx="10311041" cy="1456809"/>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Statement of Work Creator*</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Increase the Statement of Work quality and consistency </a:t>
            </a:r>
            <a:r>
              <a:rPr lang="en-US" sz="1400">
                <a:solidFill>
                  <a:schemeClr val="tx2"/>
                </a:solidFill>
              </a:rPr>
              <a:t>across your organization by adding a template to the agent instructions (</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Leverage your previous statements of work </a:t>
            </a:r>
            <a:r>
              <a:rPr lang="en-US" sz="1400">
                <a:solidFill>
                  <a:schemeClr val="tx2"/>
                </a:solidFill>
              </a:rPr>
              <a:t>by adding a SharePoint folder with the files to the agent knowledge (</a:t>
            </a:r>
            <a:r>
              <a:rPr lang="en-US" sz="1400">
                <a:solidFill>
                  <a:schemeClr val="accent1"/>
                </a:solidFill>
                <a:hlinkClick r:id="rId9">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indent="-196850" defTabSz="582780">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Incorporate your corporation’s knowledge </a:t>
            </a:r>
            <a:r>
              <a:rPr lang="en-US" sz="1400">
                <a:solidFill>
                  <a:schemeClr val="tx2"/>
                </a:solidFill>
              </a:rPr>
              <a:t>by integrating your tools and services via Copilot Connectors (</a:t>
            </a:r>
            <a:r>
              <a:rPr lang="en-US" sz="1400">
                <a:solidFill>
                  <a:schemeClr val="accent1"/>
                </a:solidFill>
                <a:hlinkClick r:id="rId10">
                  <a:extLst>
                    <a:ext uri="{A12FA001-AC4F-418D-AE19-62706E023703}">
                      <ahyp:hlinkClr xmlns:ahyp="http://schemas.microsoft.com/office/drawing/2018/hyperlinkcolor" val="tx"/>
                    </a:ext>
                  </a:extLst>
                </a:hlinkClick>
              </a:rPr>
              <a:t>learn more…</a:t>
            </a:r>
            <a:r>
              <a:rPr lang="en-US" sz="1400">
                <a:solidFill>
                  <a:schemeClr val="tx2"/>
                </a:solidFill>
              </a:rPr>
              <a:t>)</a:t>
            </a:r>
          </a:p>
        </p:txBody>
      </p:sp>
      <p:sp>
        <p:nvSpPr>
          <p:cNvPr id="18" name="TextBox 17">
            <a:extLst>
              <a:ext uri="{FF2B5EF4-FFF2-40B4-BE49-F238E27FC236}">
                <a16:creationId xmlns:a16="http://schemas.microsoft.com/office/drawing/2014/main" id="{02325FDE-64EC-F7AC-DB9E-E21DD3137AB6}"/>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14367">
              <a:defRPr/>
            </a:pPr>
            <a:r>
              <a:rPr lang="en-US" sz="1050">
                <a:solidFill>
                  <a:schemeClr val="accent1"/>
                </a:solidFill>
                <a:hlinkClick r:id="rId11">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1631196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6A1348A-F61A-873D-DC02-88E2E7978C7B}"/>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5" name="Rectangle: Rounded Corners 14">
            <a:extLst>
              <a:ext uri="{FF2B5EF4-FFF2-40B4-BE49-F238E27FC236}">
                <a16:creationId xmlns:a16="http://schemas.microsoft.com/office/drawing/2014/main" id="{EDF7AB83-5A76-AEB4-CFA8-98447560A3C4}"/>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2" name="Oval 21">
            <a:extLst>
              <a:ext uri="{FF2B5EF4-FFF2-40B4-BE49-F238E27FC236}">
                <a16:creationId xmlns:a16="http://schemas.microsoft.com/office/drawing/2014/main" id="{949BF609-D503-839E-DEEC-EB02A1A6D59F}"/>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4" name="TextBox 23">
            <a:extLst>
              <a:ext uri="{FF2B5EF4-FFF2-40B4-BE49-F238E27FC236}">
                <a16:creationId xmlns:a16="http://schemas.microsoft.com/office/drawing/2014/main" id="{CD22DE0A-3D79-5B54-54F3-08C41B949DB4}"/>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28" name="Graphic 26">
            <a:extLst>
              <a:ext uri="{FF2B5EF4-FFF2-40B4-BE49-F238E27FC236}">
                <a16:creationId xmlns:a16="http://schemas.microsoft.com/office/drawing/2014/main" id="{5453FB55-D5A3-0C21-BF3E-34723525D7B4}"/>
              </a:ext>
              <a:ext uri="{C183D7F6-B498-43B3-948B-1728B52AA6E4}">
                <adec:decorative xmlns:adec="http://schemas.microsoft.com/office/drawing/2017/decorative" val="1"/>
              </a:ext>
            </a:extLst>
          </p:cNvPr>
          <p:cNvSpPr/>
          <p:nvPr/>
        </p:nvSpPr>
        <p:spPr>
          <a:xfrm>
            <a:off x="771594" y="4596869"/>
            <a:ext cx="225287" cy="221141"/>
          </a:xfrm>
          <a:custGeom>
            <a:avLst/>
            <a:gdLst>
              <a:gd name="connsiteX0" fmla="*/ 121435 w 190223"/>
              <a:gd name="connsiteY0" fmla="*/ 138860 h 186722"/>
              <a:gd name="connsiteX1" fmla="*/ 142438 w 190223"/>
              <a:gd name="connsiteY1" fmla="*/ 156710 h 186722"/>
              <a:gd name="connsiteX2" fmla="*/ 143085 w 190223"/>
              <a:gd name="connsiteY2" fmla="*/ 158967 h 186722"/>
              <a:gd name="connsiteX3" fmla="*/ 147972 w 190223"/>
              <a:gd name="connsiteY3" fmla="*/ 167978 h 186722"/>
              <a:gd name="connsiteX4" fmla="*/ 154668 w 190223"/>
              <a:gd name="connsiteY4" fmla="*/ 167520 h 186722"/>
              <a:gd name="connsiteX5" fmla="*/ 156068 w 190223"/>
              <a:gd name="connsiteY5" fmla="*/ 166730 h 186722"/>
              <a:gd name="connsiteX6" fmla="*/ 157744 w 190223"/>
              <a:gd name="connsiteY6" fmla="*/ 165673 h 186722"/>
              <a:gd name="connsiteX7" fmla="*/ 164059 w 190223"/>
              <a:gd name="connsiteY7" fmla="*/ 161367 h 186722"/>
              <a:gd name="connsiteX8" fmla="*/ 181614 w 190223"/>
              <a:gd name="connsiteY8" fmla="*/ 153366 h 186722"/>
              <a:gd name="connsiteX9" fmla="*/ 190070 w 190223"/>
              <a:gd name="connsiteY9" fmla="*/ 158894 h 186722"/>
              <a:gd name="connsiteX10" fmla="*/ 185081 w 190223"/>
              <a:gd name="connsiteY10" fmla="*/ 167216 h 186722"/>
              <a:gd name="connsiteX11" fmla="*/ 174165 w 190223"/>
              <a:gd name="connsiteY11" fmla="*/ 171883 h 186722"/>
              <a:gd name="connsiteX12" fmla="*/ 171327 w 190223"/>
              <a:gd name="connsiteY12" fmla="*/ 173693 h 186722"/>
              <a:gd name="connsiteX13" fmla="*/ 166755 w 190223"/>
              <a:gd name="connsiteY13" fmla="*/ 176826 h 186722"/>
              <a:gd name="connsiteX14" fmla="*/ 161202 w 190223"/>
              <a:gd name="connsiteY14" fmla="*/ 180227 h 186722"/>
              <a:gd name="connsiteX15" fmla="*/ 142533 w 190223"/>
              <a:gd name="connsiteY15" fmla="*/ 181179 h 186722"/>
              <a:gd name="connsiteX16" fmla="*/ 129893 w 190223"/>
              <a:gd name="connsiteY16" fmla="*/ 164787 h 186722"/>
              <a:gd name="connsiteX17" fmla="*/ 128407 w 190223"/>
              <a:gd name="connsiteY17" fmla="*/ 159624 h 186722"/>
              <a:gd name="connsiteX18" fmla="*/ 121435 w 190223"/>
              <a:gd name="connsiteY18" fmla="*/ 153147 h 186722"/>
              <a:gd name="connsiteX19" fmla="*/ 111253 w 190223"/>
              <a:gd name="connsiteY19" fmla="*/ 158129 h 186722"/>
              <a:gd name="connsiteX20" fmla="*/ 109500 w 190223"/>
              <a:gd name="connsiteY20" fmla="*/ 159653 h 186722"/>
              <a:gd name="connsiteX21" fmla="*/ 100728 w 190223"/>
              <a:gd name="connsiteY21" fmla="*/ 167997 h 186722"/>
              <a:gd name="connsiteX22" fmla="*/ 59503 w 190223"/>
              <a:gd name="connsiteY22" fmla="*/ 186723 h 186722"/>
              <a:gd name="connsiteX23" fmla="*/ 17898 w 190223"/>
              <a:gd name="connsiteY23" fmla="*/ 179408 h 186722"/>
              <a:gd name="connsiteX24" fmla="*/ 45968 w 190223"/>
              <a:gd name="connsiteY24" fmla="*/ 171740 h 186722"/>
              <a:gd name="connsiteX25" fmla="*/ 59503 w 190223"/>
              <a:gd name="connsiteY25" fmla="*/ 172435 h 186722"/>
              <a:gd name="connsiteX26" fmla="*/ 88907 w 190223"/>
              <a:gd name="connsiteY26" fmla="*/ 159462 h 186722"/>
              <a:gd name="connsiteX27" fmla="*/ 91365 w 190223"/>
              <a:gd name="connsiteY27" fmla="*/ 157186 h 186722"/>
              <a:gd name="connsiteX28" fmla="*/ 96432 w 190223"/>
              <a:gd name="connsiteY28" fmla="*/ 152319 h 186722"/>
              <a:gd name="connsiteX29" fmla="*/ 102071 w 190223"/>
              <a:gd name="connsiteY29" fmla="*/ 147175 h 186722"/>
              <a:gd name="connsiteX30" fmla="*/ 121435 w 190223"/>
              <a:gd name="connsiteY30" fmla="*/ 138860 h 186722"/>
              <a:gd name="connsiteX31" fmla="*/ 162202 w 190223"/>
              <a:gd name="connsiteY31" fmla="*/ 9986 h 186722"/>
              <a:gd name="connsiteX32" fmla="*/ 162202 w 190223"/>
              <a:gd name="connsiteY32" fmla="*/ 58183 h 186722"/>
              <a:gd name="connsiteX33" fmla="*/ 159459 w 190223"/>
              <a:gd name="connsiteY33" fmla="*/ 60936 h 186722"/>
              <a:gd name="connsiteX34" fmla="*/ 159830 w 190223"/>
              <a:gd name="connsiteY34" fmla="*/ 98655 h 186722"/>
              <a:gd name="connsiteX35" fmla="*/ 140771 w 190223"/>
              <a:gd name="connsiteY35" fmla="*/ 117724 h 186722"/>
              <a:gd name="connsiteX36" fmla="*/ 130665 w 190223"/>
              <a:gd name="connsiteY36" fmla="*/ 117714 h 186722"/>
              <a:gd name="connsiteX37" fmla="*/ 130674 w 190223"/>
              <a:gd name="connsiteY37" fmla="*/ 107608 h 186722"/>
              <a:gd name="connsiteX38" fmla="*/ 149715 w 190223"/>
              <a:gd name="connsiteY38" fmla="*/ 88568 h 186722"/>
              <a:gd name="connsiteX39" fmla="*/ 149334 w 190223"/>
              <a:gd name="connsiteY39" fmla="*/ 71061 h 186722"/>
              <a:gd name="connsiteX40" fmla="*/ 67257 w 190223"/>
              <a:gd name="connsiteY40" fmla="*/ 153138 h 186722"/>
              <a:gd name="connsiteX41" fmla="*/ 57732 w 190223"/>
              <a:gd name="connsiteY41" fmla="*/ 158662 h 186722"/>
              <a:gd name="connsiteX42" fmla="*/ 9011 w 190223"/>
              <a:gd name="connsiteY42" fmla="*/ 171940 h 186722"/>
              <a:gd name="connsiteX43" fmla="*/ 248 w 190223"/>
              <a:gd name="connsiteY43" fmla="*/ 166913 h 186722"/>
              <a:gd name="connsiteX44" fmla="*/ 248 w 190223"/>
              <a:gd name="connsiteY44" fmla="*/ 163177 h 186722"/>
              <a:gd name="connsiteX45" fmla="*/ 13526 w 190223"/>
              <a:gd name="connsiteY45" fmla="*/ 114447 h 186722"/>
              <a:gd name="connsiteX46" fmla="*/ 19051 w 190223"/>
              <a:gd name="connsiteY46" fmla="*/ 104922 h 186722"/>
              <a:gd name="connsiteX47" fmla="*/ 114006 w 190223"/>
              <a:gd name="connsiteY47" fmla="*/ 9986 h 186722"/>
              <a:gd name="connsiteX48" fmla="*/ 162203 w 190223"/>
              <a:gd name="connsiteY48" fmla="*/ 9977 h 186722"/>
              <a:gd name="connsiteX49" fmla="*/ 162212 w 190223"/>
              <a:gd name="connsiteY49" fmla="*/ 9986 h 186722"/>
              <a:gd name="connsiteX50" fmla="*/ 124102 w 190223"/>
              <a:gd name="connsiteY50" fmla="*/ 20083 h 186722"/>
              <a:gd name="connsiteX51" fmla="*/ 29157 w 190223"/>
              <a:gd name="connsiteY51" fmla="*/ 115047 h 186722"/>
              <a:gd name="connsiteX52" fmla="*/ 27319 w 190223"/>
              <a:gd name="connsiteY52" fmla="*/ 118209 h 186722"/>
              <a:gd name="connsiteX53" fmla="*/ 17317 w 190223"/>
              <a:gd name="connsiteY53" fmla="*/ 154881 h 186722"/>
              <a:gd name="connsiteX54" fmla="*/ 53989 w 190223"/>
              <a:gd name="connsiteY54" fmla="*/ 144879 h 186722"/>
              <a:gd name="connsiteX55" fmla="*/ 57141 w 190223"/>
              <a:gd name="connsiteY55" fmla="*/ 143032 h 186722"/>
              <a:gd name="connsiteX56" fmla="*/ 152096 w 190223"/>
              <a:gd name="connsiteY56" fmla="*/ 48077 h 186722"/>
              <a:gd name="connsiteX57" fmla="*/ 152091 w 190223"/>
              <a:gd name="connsiteY57" fmla="*/ 20078 h 186722"/>
              <a:gd name="connsiteX58" fmla="*/ 124093 w 190223"/>
              <a:gd name="connsiteY58" fmla="*/ 20083 h 1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0223" h="186722">
                <a:moveTo>
                  <a:pt x="121435" y="138860"/>
                </a:moveTo>
                <a:cubicBezTo>
                  <a:pt x="133894" y="138860"/>
                  <a:pt x="138751" y="144403"/>
                  <a:pt x="142438" y="156710"/>
                </a:cubicBezTo>
                <a:lnTo>
                  <a:pt x="143085" y="158967"/>
                </a:lnTo>
                <a:cubicBezTo>
                  <a:pt x="144828" y="165234"/>
                  <a:pt x="145867" y="167101"/>
                  <a:pt x="147972" y="167978"/>
                </a:cubicBezTo>
                <a:cubicBezTo>
                  <a:pt x="150439" y="168987"/>
                  <a:pt x="152077" y="168844"/>
                  <a:pt x="154668" y="167520"/>
                </a:cubicBezTo>
                <a:lnTo>
                  <a:pt x="156068" y="166730"/>
                </a:lnTo>
                <a:cubicBezTo>
                  <a:pt x="156573" y="166435"/>
                  <a:pt x="157116" y="166082"/>
                  <a:pt x="157744" y="165673"/>
                </a:cubicBezTo>
                <a:lnTo>
                  <a:pt x="164059" y="161367"/>
                </a:lnTo>
                <a:cubicBezTo>
                  <a:pt x="169927" y="157510"/>
                  <a:pt x="175204" y="154966"/>
                  <a:pt x="181614" y="153366"/>
                </a:cubicBezTo>
                <a:cubicBezTo>
                  <a:pt x="185475" y="152558"/>
                  <a:pt x="189262" y="155032"/>
                  <a:pt x="190070" y="158894"/>
                </a:cubicBezTo>
                <a:cubicBezTo>
                  <a:pt x="190835" y="162545"/>
                  <a:pt x="188662" y="166170"/>
                  <a:pt x="185081" y="167216"/>
                </a:cubicBezTo>
                <a:cubicBezTo>
                  <a:pt x="181223" y="168196"/>
                  <a:pt x="177540" y="169770"/>
                  <a:pt x="174165" y="171883"/>
                </a:cubicBezTo>
                <a:lnTo>
                  <a:pt x="171327" y="173693"/>
                </a:lnTo>
                <a:lnTo>
                  <a:pt x="166755" y="176826"/>
                </a:lnTo>
                <a:cubicBezTo>
                  <a:pt x="164977" y="178075"/>
                  <a:pt x="163122" y="179210"/>
                  <a:pt x="161202" y="180227"/>
                </a:cubicBezTo>
                <a:cubicBezTo>
                  <a:pt x="155077" y="183370"/>
                  <a:pt x="149105" y="183894"/>
                  <a:pt x="142533" y="181179"/>
                </a:cubicBezTo>
                <a:cubicBezTo>
                  <a:pt x="135427" y="178265"/>
                  <a:pt x="132570" y="173750"/>
                  <a:pt x="129893" y="164787"/>
                </a:cubicBezTo>
                <a:lnTo>
                  <a:pt x="128407" y="159624"/>
                </a:lnTo>
                <a:cubicBezTo>
                  <a:pt x="126683" y="154004"/>
                  <a:pt x="125502" y="153147"/>
                  <a:pt x="121435" y="153147"/>
                </a:cubicBezTo>
                <a:cubicBezTo>
                  <a:pt x="118482" y="153147"/>
                  <a:pt x="115434" y="154624"/>
                  <a:pt x="111253" y="158129"/>
                </a:cubicBezTo>
                <a:lnTo>
                  <a:pt x="109500" y="159653"/>
                </a:lnTo>
                <a:lnTo>
                  <a:pt x="100728" y="167997"/>
                </a:lnTo>
                <a:cubicBezTo>
                  <a:pt x="87316" y="180608"/>
                  <a:pt x="75877" y="186723"/>
                  <a:pt x="59503" y="186723"/>
                </a:cubicBezTo>
                <a:cubicBezTo>
                  <a:pt x="43444" y="186723"/>
                  <a:pt x="29557" y="184303"/>
                  <a:pt x="17898" y="179408"/>
                </a:cubicBezTo>
                <a:lnTo>
                  <a:pt x="45968" y="171740"/>
                </a:lnTo>
                <a:cubicBezTo>
                  <a:pt x="50226" y="172207"/>
                  <a:pt x="54741" y="172435"/>
                  <a:pt x="59503" y="172435"/>
                </a:cubicBezTo>
                <a:cubicBezTo>
                  <a:pt x="70772" y="172435"/>
                  <a:pt x="78858" y="168482"/>
                  <a:pt x="88907" y="159462"/>
                </a:cubicBezTo>
                <a:lnTo>
                  <a:pt x="91365" y="157186"/>
                </a:lnTo>
                <a:lnTo>
                  <a:pt x="96432" y="152319"/>
                </a:lnTo>
                <a:cubicBezTo>
                  <a:pt x="98680" y="150156"/>
                  <a:pt x="100375" y="148604"/>
                  <a:pt x="102071" y="147175"/>
                </a:cubicBezTo>
                <a:cubicBezTo>
                  <a:pt x="108586" y="141717"/>
                  <a:pt x="114501" y="138860"/>
                  <a:pt x="121435" y="138860"/>
                </a:cubicBezTo>
                <a:close/>
                <a:moveTo>
                  <a:pt x="162202" y="9986"/>
                </a:moveTo>
                <a:cubicBezTo>
                  <a:pt x="175506" y="23298"/>
                  <a:pt x="175506" y="44872"/>
                  <a:pt x="162202" y="58183"/>
                </a:cubicBezTo>
                <a:lnTo>
                  <a:pt x="159459" y="60936"/>
                </a:lnTo>
                <a:cubicBezTo>
                  <a:pt x="170422" y="74280"/>
                  <a:pt x="170032" y="88425"/>
                  <a:pt x="159830" y="98655"/>
                </a:cubicBezTo>
                <a:lnTo>
                  <a:pt x="140771" y="117724"/>
                </a:lnTo>
                <a:cubicBezTo>
                  <a:pt x="137977" y="120512"/>
                  <a:pt x="133453" y="120508"/>
                  <a:pt x="130665" y="117714"/>
                </a:cubicBezTo>
                <a:cubicBezTo>
                  <a:pt x="127877" y="114921"/>
                  <a:pt x="127881" y="110396"/>
                  <a:pt x="130674" y="107608"/>
                </a:cubicBezTo>
                <a:lnTo>
                  <a:pt x="149715" y="88568"/>
                </a:lnTo>
                <a:cubicBezTo>
                  <a:pt x="154334" y="83939"/>
                  <a:pt x="154858" y="78185"/>
                  <a:pt x="149334" y="71061"/>
                </a:cubicBezTo>
                <a:lnTo>
                  <a:pt x="67257" y="153138"/>
                </a:lnTo>
                <a:cubicBezTo>
                  <a:pt x="64617" y="155777"/>
                  <a:pt x="61334" y="157682"/>
                  <a:pt x="57732" y="158662"/>
                </a:cubicBezTo>
                <a:lnTo>
                  <a:pt x="9011" y="171940"/>
                </a:lnTo>
                <a:cubicBezTo>
                  <a:pt x="5203" y="172972"/>
                  <a:pt x="1280" y="170721"/>
                  <a:pt x="248" y="166913"/>
                </a:cubicBezTo>
                <a:cubicBezTo>
                  <a:pt x="-83" y="165690"/>
                  <a:pt x="-83" y="164400"/>
                  <a:pt x="248" y="163177"/>
                </a:cubicBezTo>
                <a:lnTo>
                  <a:pt x="13526" y="114447"/>
                </a:lnTo>
                <a:cubicBezTo>
                  <a:pt x="14507" y="110845"/>
                  <a:pt x="16411" y="107561"/>
                  <a:pt x="19051" y="104922"/>
                </a:cubicBezTo>
                <a:lnTo>
                  <a:pt x="114006" y="9986"/>
                </a:lnTo>
                <a:cubicBezTo>
                  <a:pt x="127312" y="-3325"/>
                  <a:pt x="148891" y="-3329"/>
                  <a:pt x="162203" y="9977"/>
                </a:cubicBezTo>
                <a:cubicBezTo>
                  <a:pt x="162206" y="9980"/>
                  <a:pt x="162209" y="9983"/>
                  <a:pt x="162212" y="9986"/>
                </a:cubicBezTo>
                <a:close/>
                <a:moveTo>
                  <a:pt x="124102" y="20083"/>
                </a:moveTo>
                <a:lnTo>
                  <a:pt x="29157" y="115047"/>
                </a:lnTo>
                <a:cubicBezTo>
                  <a:pt x="28280" y="115923"/>
                  <a:pt x="27646" y="117014"/>
                  <a:pt x="27319" y="118209"/>
                </a:cubicBezTo>
                <a:lnTo>
                  <a:pt x="17317" y="154881"/>
                </a:lnTo>
                <a:lnTo>
                  <a:pt x="53989" y="144879"/>
                </a:lnTo>
                <a:cubicBezTo>
                  <a:pt x="55182" y="144547"/>
                  <a:pt x="56268" y="143911"/>
                  <a:pt x="57141" y="143032"/>
                </a:cubicBezTo>
                <a:lnTo>
                  <a:pt x="152096" y="48077"/>
                </a:lnTo>
                <a:cubicBezTo>
                  <a:pt x="159827" y="40344"/>
                  <a:pt x="159825" y="27808"/>
                  <a:pt x="152091" y="20078"/>
                </a:cubicBezTo>
                <a:cubicBezTo>
                  <a:pt x="144358" y="12348"/>
                  <a:pt x="131823" y="12350"/>
                  <a:pt x="124093" y="20083"/>
                </a:cubicBezTo>
                <a:close/>
              </a:path>
            </a:pathLst>
          </a:custGeom>
          <a:solidFill>
            <a:schemeClr val="accent1"/>
          </a:solidFill>
          <a:ln w="9525" cap="flat">
            <a:noFill/>
            <a:prstDash val="solid"/>
            <a:miter/>
          </a:ln>
        </p:spPr>
        <p:txBody>
          <a:bodyPr rtlCol="0" anchor="ctr"/>
          <a:lstStyle/>
          <a:p>
            <a:endParaRPr lang="en-GB"/>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Training Content Writer</a:t>
            </a:r>
          </a:p>
        </p:txBody>
      </p:sp>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0"/>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21" name="Text Placeholder 5">
            <a:extLst>
              <a:ext uri="{FF2B5EF4-FFF2-40B4-BE49-F238E27FC236}">
                <a16:creationId xmlns:a16="http://schemas.microsoft.com/office/drawing/2014/main" id="{8EEE925A-C860-4285-EC1E-6D271A89F2E9}"/>
              </a:ext>
            </a:extLst>
          </p:cNvPr>
          <p:cNvSpPr txBox="1">
            <a:spLocks/>
          </p:cNvSpPr>
          <p:nvPr/>
        </p:nvSpPr>
        <p:spPr>
          <a:xfrm>
            <a:off x="744910" y="1572027"/>
            <a:ext cx="5732090" cy="204671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None/>
              <a:defRPr/>
            </a:pPr>
            <a:r>
              <a:rPr lang="en-US" sz="1600">
                <a:solidFill>
                  <a:schemeClr val="tx2"/>
                </a:solidFill>
                <a:cs typeface="Segoe UI"/>
              </a:rPr>
              <a:t>The </a:t>
            </a:r>
            <a:r>
              <a:rPr lang="en-US" sz="1600">
                <a:solidFill>
                  <a:schemeClr val="accent1"/>
                </a:solidFill>
                <a:latin typeface="+mj-lt"/>
                <a:cs typeface="Segoe UI"/>
              </a:rPr>
              <a:t>Training Content Writer </a:t>
            </a:r>
            <a:r>
              <a:rPr lang="en-US" sz="1600">
                <a:solidFill>
                  <a:schemeClr val="tx2"/>
                </a:solidFill>
                <a:cs typeface="Segoe UI"/>
              </a:rPr>
              <a:t>assists content creators in developing high-quality, engaging, and effective materials designed for corporate learning.</a:t>
            </a:r>
          </a:p>
          <a:p>
            <a:pPr marL="0" indent="0" defTabSz="582780">
              <a:spcBef>
                <a:spcPct val="0"/>
              </a:spcBef>
              <a:spcAft>
                <a:spcPts val="600"/>
              </a:spcAft>
              <a:buNone/>
              <a:defRPr/>
            </a:pPr>
            <a:r>
              <a:rPr lang="en-US" sz="1600">
                <a:solidFill>
                  <a:schemeClr val="tx2"/>
                </a:solidFill>
                <a:cs typeface="Segoe UI"/>
              </a:rPr>
              <a:t>It offers comprehensive support throughout the entire content creation process, ensuring that learning materials are carefully tailored to meet the specific needs of your corporate audience and are fully aligned with your organization’s strategic goals and objectives.</a:t>
            </a:r>
          </a:p>
        </p:txBody>
      </p:sp>
      <p:sp>
        <p:nvSpPr>
          <p:cNvPr id="23" name="Text Placeholder 5">
            <a:extLst>
              <a:ext uri="{FF2B5EF4-FFF2-40B4-BE49-F238E27FC236}">
                <a16:creationId xmlns:a16="http://schemas.microsoft.com/office/drawing/2014/main" id="{2C04B2E9-9C55-91A5-0924-7E6B3062E6CE}"/>
              </a:ext>
            </a:extLst>
          </p:cNvPr>
          <p:cNvSpPr txBox="1">
            <a:spLocks/>
          </p:cNvSpPr>
          <p:nvPr/>
        </p:nvSpPr>
        <p:spPr>
          <a:xfrm>
            <a:off x="744910" y="3734608"/>
            <a:ext cx="5774953" cy="30777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spcBef>
                <a:spcPts val="0"/>
              </a:spcBef>
              <a:buSzTx/>
              <a:buNone/>
              <a:defRPr/>
            </a:pPr>
            <a:r>
              <a:rPr lang="en-US" sz="1000">
                <a:solidFill>
                  <a:schemeClr val="accent1"/>
                </a:solidFill>
              </a:rPr>
              <a:t>The necessary instructions and other information to build this agent are available in </a:t>
            </a:r>
            <a:r>
              <a:rPr lang="en-US" sz="1000" b="1">
                <a:solidFill>
                  <a:schemeClr val="accent1"/>
                </a:solidFill>
                <a:latin typeface="+mj-lt"/>
              </a:rPr>
              <a:t>TrainingContentWriter_AgentFiles.zip, </a:t>
            </a:r>
            <a:r>
              <a:rPr lang="en-US" sz="1000">
                <a:solidFill>
                  <a:schemeClr val="accent1"/>
                </a:solidFill>
              </a:rPr>
              <a:t>which can be downloaded from the </a:t>
            </a:r>
            <a:r>
              <a:rPr lang="en-US" sz="1000">
                <a:solidFill>
                  <a:schemeClr val="accent1"/>
                </a:solidFill>
                <a:hlinkClick r:id="rId5">
                  <a:extLst>
                    <a:ext uri="{A12FA001-AC4F-418D-AE19-62706E023703}">
                      <ahyp:hlinkClr xmlns:ahyp="http://schemas.microsoft.com/office/drawing/2018/hyperlinkcolor" val="tx"/>
                    </a:ext>
                  </a:extLst>
                </a:hlinkClick>
              </a:rPr>
              <a:t>Microsoft Adoption page</a:t>
            </a:r>
            <a:r>
              <a:rPr lang="en-US" sz="1000">
                <a:solidFill>
                  <a:schemeClr val="accent1"/>
                </a:solidFill>
              </a:rPr>
              <a:t>.</a:t>
            </a:r>
          </a:p>
        </p:txBody>
      </p:sp>
      <p:sp>
        <p:nvSpPr>
          <p:cNvPr id="16" name="Text Placeholder 3">
            <a:extLst>
              <a:ext uri="{FF2B5EF4-FFF2-40B4-BE49-F238E27FC236}">
                <a16:creationId xmlns:a16="http://schemas.microsoft.com/office/drawing/2014/main" id="{510E5D40-228D-778A-A5D4-006E8154719A}"/>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spc="0" normalizeH="0" baseline="0" noProof="0">
                <a:ln>
                  <a:noFill/>
                </a:ln>
                <a:solidFill>
                  <a:schemeClr val="accent1"/>
                </a:solidFill>
                <a:effectLst/>
                <a:uLnTx/>
                <a:uFillTx/>
                <a:latin typeface="+mj-lt"/>
                <a:ea typeface="+mj-ea"/>
                <a:cs typeface="+mj-cs"/>
              </a:rPr>
              <a:t>WATCH THIS DEMO VIDEO!</a:t>
            </a:r>
          </a:p>
        </p:txBody>
      </p:sp>
      <p:pic>
        <p:nvPicPr>
          <p:cNvPr id="29" name="TrainingContent" descr="Microsoft 365 Copilot Demo video of the Training Content Writer.">
            <a:hlinkClick r:id="" action="ppaction://media"/>
            <a:extLst>
              <a:ext uri="{FF2B5EF4-FFF2-40B4-BE49-F238E27FC236}">
                <a16:creationId xmlns:a16="http://schemas.microsoft.com/office/drawing/2014/main" id="{6EC3EB7A-A1B6-6335-04B1-03879432036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E8417FE-EEC9-4ECD-8B62-2C7CA497F40A}" label="" lang="en-us" r:embed="rId6"/>
                        </p173:trackLst>
                      </p173:tracksInfo>
                    </p:ext>
                  </p14:extLst>
                </p14:media>
              </p:ext>
            </p:extLst>
          </p:nvPr>
        </p:nvPicPr>
        <p:blipFill>
          <a:blip r:embed="rId7"/>
          <a:stretch>
            <a:fillRect/>
          </a:stretch>
        </p:blipFill>
        <p:spPr>
          <a:xfrm>
            <a:off x="6748092" y="1450271"/>
            <a:ext cx="4872407" cy="2740729"/>
          </a:xfrm>
          <a:prstGeom prst="roundRect">
            <a:avLst>
              <a:gd name="adj" fmla="val 3692"/>
            </a:avLst>
          </a:prstGeom>
        </p:spPr>
      </p:pic>
      <p:sp>
        <p:nvSpPr>
          <p:cNvPr id="19" name="TextBox 18">
            <a:extLst>
              <a:ext uri="{FF2B5EF4-FFF2-40B4-BE49-F238E27FC236}">
                <a16:creationId xmlns:a16="http://schemas.microsoft.com/office/drawing/2014/main" id="{28D92679-D3E7-F31C-9ED3-230455D7CDBA}"/>
              </a:ext>
            </a:extLst>
          </p:cNvPr>
          <p:cNvSpPr txBox="1"/>
          <p:nvPr/>
        </p:nvSpPr>
        <p:spPr>
          <a:xfrm>
            <a:off x="1205279" y="4527843"/>
            <a:ext cx="10415220" cy="1758879"/>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Training Content Writer*</a:t>
            </a:r>
          </a:p>
          <a:p>
            <a:pPr marL="304800" lvl="0" indent="-196850" defTabSz="582780">
              <a:lnSpc>
                <a:spcPct val="110000"/>
              </a:lnSpc>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Use your company’s style and voice </a:t>
            </a:r>
            <a:r>
              <a:rPr lang="en-US" sz="1400">
                <a:solidFill>
                  <a:schemeClr val="tx2"/>
                </a:solidFill>
              </a:rPr>
              <a:t>by adding a SharePoint folder with your content creation best practices and style guide. (</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chemeClr val="tx2"/>
                </a:solidFill>
              </a:rPr>
              <a:t>) </a:t>
            </a:r>
          </a:p>
          <a:p>
            <a:pPr marL="304800" lvl="0" indent="-196850" defTabSz="582780">
              <a:lnSpc>
                <a:spcPct val="110000"/>
              </a:lnSpc>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Access, rewrite or update your current training materials </a:t>
            </a:r>
            <a:r>
              <a:rPr lang="en-US" sz="1400">
                <a:solidFill>
                  <a:schemeClr val="tx2"/>
                </a:solidFill>
              </a:rPr>
              <a:t>by using a Copilot Connector to connect to your learning services and publishing tools. (</a:t>
            </a:r>
            <a:r>
              <a:rPr lang="en-US" sz="1400">
                <a:solidFill>
                  <a:schemeClr val="accent1"/>
                </a:solidFill>
                <a:hlinkClick r:id="rId9">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lvl="0" indent="-196850" defTabSz="582780">
              <a:lnSpc>
                <a:spcPct val="110000"/>
              </a:lnSpc>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Enhance your materials with images for more engagement </a:t>
            </a:r>
            <a:r>
              <a:rPr lang="en-US" sz="1400">
                <a:solidFill>
                  <a:schemeClr val="tx2"/>
                </a:solidFill>
              </a:rPr>
              <a:t>by adding image generation capabilities to the agent (</a:t>
            </a:r>
            <a:r>
              <a:rPr lang="en-US" sz="1400">
                <a:solidFill>
                  <a:schemeClr val="accent1"/>
                </a:solidFill>
                <a:hlinkClick r:id="rId10">
                  <a:extLst>
                    <a:ext uri="{A12FA001-AC4F-418D-AE19-62706E023703}">
                      <ahyp:hlinkClr xmlns:ahyp="http://schemas.microsoft.com/office/drawing/2018/hyperlinkcolor" val="tx"/>
                    </a:ext>
                  </a:extLst>
                </a:hlinkClick>
              </a:rPr>
              <a:t>learn more…</a:t>
            </a:r>
            <a:r>
              <a:rPr lang="en-US" sz="1400">
                <a:solidFill>
                  <a:schemeClr val="tx2"/>
                </a:solidFill>
              </a:rPr>
              <a:t>)</a:t>
            </a:r>
            <a:endParaRPr lang="en-US" sz="1200">
              <a:solidFill>
                <a:schemeClr val="tx2"/>
              </a:solidFill>
            </a:endParaRPr>
          </a:p>
        </p:txBody>
      </p:sp>
      <p:sp>
        <p:nvSpPr>
          <p:cNvPr id="20" name="TextBox 19">
            <a:extLst>
              <a:ext uri="{FF2B5EF4-FFF2-40B4-BE49-F238E27FC236}">
                <a16:creationId xmlns:a16="http://schemas.microsoft.com/office/drawing/2014/main" id="{2A40C099-F087-FCA5-2261-2B466923E93C}"/>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14367">
              <a:defRPr/>
            </a:pPr>
            <a:r>
              <a:rPr lang="en-US" sz="1050">
                <a:solidFill>
                  <a:schemeClr val="accent1"/>
                </a:solidFill>
                <a:hlinkClick r:id="rId11">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3712123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7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fill="hold" display="0">
                  <p:stCondLst>
                    <p:cond delay="indefinite"/>
                  </p:stCondLst>
                </p:cTn>
                <p:tgtEl>
                  <p:spTgt spid="2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626D4DA-4CEE-6B8C-49ED-5EC5D44EF231}"/>
              </a:ext>
              <a:ext uri="{C183D7F6-B498-43B3-948B-1728B52AA6E4}">
                <adec:decorative xmlns:adec="http://schemas.microsoft.com/office/drawing/2017/decorative" val="1"/>
              </a:ext>
            </a:extLst>
          </p:cNvPr>
          <p:cNvSpPr>
            <a:spLocks/>
          </p:cNvSpPr>
          <p:nvPr/>
        </p:nvSpPr>
        <p:spPr bwMode="auto">
          <a:xfrm>
            <a:off x="571501" y="1450270"/>
            <a:ext cx="6022340" cy="2740730"/>
          </a:xfrm>
          <a:prstGeom prst="roundRect">
            <a:avLst>
              <a:gd name="adj" fmla="val 4319"/>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15" name="Rectangle: Rounded Corners 14">
            <a:extLst>
              <a:ext uri="{FF2B5EF4-FFF2-40B4-BE49-F238E27FC236}">
                <a16:creationId xmlns:a16="http://schemas.microsoft.com/office/drawing/2014/main" id="{CF12CB9A-DBD7-0BBE-BAD0-887E7BCC1EF2}"/>
              </a:ext>
              <a:ext uri="{C183D7F6-B498-43B3-948B-1728B52AA6E4}">
                <adec:decorative xmlns:adec="http://schemas.microsoft.com/office/drawing/2017/decorative" val="1"/>
              </a:ext>
            </a:extLst>
          </p:cNvPr>
          <p:cNvSpPr>
            <a:spLocks/>
          </p:cNvSpPr>
          <p:nvPr/>
        </p:nvSpPr>
        <p:spPr bwMode="auto">
          <a:xfrm>
            <a:off x="571500" y="4394200"/>
            <a:ext cx="11036905" cy="1968500"/>
          </a:xfrm>
          <a:prstGeom prst="roundRect">
            <a:avLst>
              <a:gd name="adj" fmla="val 6304"/>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21" name="Oval 20">
            <a:extLst>
              <a:ext uri="{FF2B5EF4-FFF2-40B4-BE49-F238E27FC236}">
                <a16:creationId xmlns:a16="http://schemas.microsoft.com/office/drawing/2014/main" id="{977BC8C7-6793-0F9D-1088-40356AD6FCBA}"/>
              </a:ext>
              <a:ext uri="{C183D7F6-B498-43B3-948B-1728B52AA6E4}">
                <adec:decorative xmlns:adec="http://schemas.microsoft.com/office/drawing/2017/decorative" val="1"/>
              </a:ext>
            </a:extLst>
          </p:cNvPr>
          <p:cNvSpPr>
            <a:spLocks noChangeAspect="1"/>
          </p:cNvSpPr>
          <p:nvPr/>
        </p:nvSpPr>
        <p:spPr bwMode="auto">
          <a:xfrm>
            <a:off x="675680" y="4498882"/>
            <a:ext cx="417116" cy="4171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23" name="TextBox 22">
            <a:extLst>
              <a:ext uri="{FF2B5EF4-FFF2-40B4-BE49-F238E27FC236}">
                <a16:creationId xmlns:a16="http://schemas.microsoft.com/office/drawing/2014/main" id="{B2483557-00FB-E64B-C046-2708CC67FE2A}"/>
              </a:ext>
              <a:ext uri="{C183D7F6-B498-43B3-948B-1728B52AA6E4}">
                <adec:decorative xmlns:adec="http://schemas.microsoft.com/office/drawing/2017/decorative" val="1"/>
              </a:ext>
            </a:extLst>
          </p:cNvPr>
          <p:cNvSpPr txBox="1"/>
          <p:nvPr/>
        </p:nvSpPr>
        <p:spPr>
          <a:xfrm>
            <a:off x="744910" y="1424707"/>
            <a:ext cx="457200" cy="4572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endParaRPr lang="en-US" sz="1200" spc="0">
              <a:ln>
                <a:noFill/>
              </a:ln>
              <a:ea typeface="+mj-ea"/>
              <a:cs typeface="+mj-cs"/>
            </a:endParaRPr>
          </a:p>
        </p:txBody>
      </p:sp>
      <p:sp>
        <p:nvSpPr>
          <p:cNvPr id="25" name="Freeform: Shape 24">
            <a:extLst>
              <a:ext uri="{FF2B5EF4-FFF2-40B4-BE49-F238E27FC236}">
                <a16:creationId xmlns:a16="http://schemas.microsoft.com/office/drawing/2014/main" id="{221D2214-479F-3148-50D3-8CFE19A282F4}"/>
              </a:ext>
              <a:ext uri="{C183D7F6-B498-43B3-948B-1728B52AA6E4}">
                <adec:decorative xmlns:adec="http://schemas.microsoft.com/office/drawing/2017/decorative" val="1"/>
              </a:ext>
            </a:extLst>
          </p:cNvPr>
          <p:cNvSpPr>
            <a:spLocks noChangeAspect="1"/>
          </p:cNvSpPr>
          <p:nvPr/>
        </p:nvSpPr>
        <p:spPr>
          <a:xfrm>
            <a:off x="755979" y="4585208"/>
            <a:ext cx="256517" cy="244463"/>
          </a:xfrm>
          <a:custGeom>
            <a:avLst/>
            <a:gdLst>
              <a:gd name="connsiteX0" fmla="*/ 121730 w 200019"/>
              <a:gd name="connsiteY0" fmla="*/ 130355 h 190620"/>
              <a:gd name="connsiteX1" fmla="*/ 122086 w 200019"/>
              <a:gd name="connsiteY1" fmla="*/ 140452 h 190620"/>
              <a:gd name="connsiteX2" fmla="*/ 121730 w 200019"/>
              <a:gd name="connsiteY2" fmla="*/ 140808 h 190620"/>
              <a:gd name="connsiteX3" fmla="*/ 110109 w 200019"/>
              <a:gd name="connsiteY3" fmla="*/ 152429 h 190620"/>
              <a:gd name="connsiteX4" fmla="*/ 175622 w 200019"/>
              <a:gd name="connsiteY4" fmla="*/ 152429 h 190620"/>
              <a:gd name="connsiteX5" fmla="*/ 164011 w 200019"/>
              <a:gd name="connsiteY5" fmla="*/ 140808 h 190620"/>
              <a:gd name="connsiteX6" fmla="*/ 163841 w 200019"/>
              <a:gd name="connsiteY6" fmla="*/ 130707 h 190620"/>
              <a:gd name="connsiteX7" fmla="*/ 173942 w 200019"/>
              <a:gd name="connsiteY7" fmla="*/ 130536 h 190620"/>
              <a:gd name="connsiteX8" fmla="*/ 174117 w 200019"/>
              <a:gd name="connsiteY8" fmla="*/ 130712 h 190620"/>
              <a:gd name="connsiteX9" fmla="*/ 197930 w 200019"/>
              <a:gd name="connsiteY9" fmla="*/ 154543 h 190620"/>
              <a:gd name="connsiteX10" fmla="*/ 197930 w 200019"/>
              <a:gd name="connsiteY10" fmla="*/ 164640 h 190620"/>
              <a:gd name="connsiteX11" fmla="*/ 174117 w 200019"/>
              <a:gd name="connsiteY11" fmla="*/ 188443 h 190620"/>
              <a:gd name="connsiteX12" fmla="*/ 164016 w 200019"/>
              <a:gd name="connsiteY12" fmla="*/ 188613 h 190620"/>
              <a:gd name="connsiteX13" fmla="*/ 163846 w 200019"/>
              <a:gd name="connsiteY13" fmla="*/ 178512 h 190620"/>
              <a:gd name="connsiteX14" fmla="*/ 164021 w 200019"/>
              <a:gd name="connsiteY14" fmla="*/ 178337 h 190620"/>
              <a:gd name="connsiteX15" fmla="*/ 175641 w 200019"/>
              <a:gd name="connsiteY15" fmla="*/ 166716 h 190620"/>
              <a:gd name="connsiteX16" fmla="*/ 110109 w 200019"/>
              <a:gd name="connsiteY16" fmla="*/ 166716 h 190620"/>
              <a:gd name="connsiteX17" fmla="*/ 121730 w 200019"/>
              <a:gd name="connsiteY17" fmla="*/ 178337 h 190620"/>
              <a:gd name="connsiteX18" fmla="*/ 121374 w 200019"/>
              <a:gd name="connsiteY18" fmla="*/ 188433 h 190620"/>
              <a:gd name="connsiteX19" fmla="*/ 111633 w 200019"/>
              <a:gd name="connsiteY19" fmla="*/ 188433 h 190620"/>
              <a:gd name="connsiteX20" fmla="*/ 87821 w 200019"/>
              <a:gd name="connsiteY20" fmla="*/ 164640 h 190620"/>
              <a:gd name="connsiteX21" fmla="*/ 87818 w 200019"/>
              <a:gd name="connsiteY21" fmla="*/ 154536 h 190620"/>
              <a:gd name="connsiteX22" fmla="*/ 87821 w 200019"/>
              <a:gd name="connsiteY22" fmla="*/ 154534 h 190620"/>
              <a:gd name="connsiteX23" fmla="*/ 111633 w 200019"/>
              <a:gd name="connsiteY23" fmla="*/ 130712 h 190620"/>
              <a:gd name="connsiteX24" fmla="*/ 121730 w 200019"/>
              <a:gd name="connsiteY24" fmla="*/ 130355 h 190620"/>
              <a:gd name="connsiteX25" fmla="*/ 125922 w 200019"/>
              <a:gd name="connsiteY25" fmla="*/ 104775 h 190620"/>
              <a:gd name="connsiteX26" fmla="*/ 171451 w 200019"/>
              <a:gd name="connsiteY26" fmla="*/ 104775 h 190620"/>
              <a:gd name="connsiteX27" fmla="*/ 190444 w 200019"/>
              <a:gd name="connsiteY27" fmla="*/ 122396 h 190620"/>
              <a:gd name="connsiteX28" fmla="*/ 190501 w 200019"/>
              <a:gd name="connsiteY28" fmla="*/ 123825 h 190620"/>
              <a:gd name="connsiteX29" fmla="*/ 190501 w 200019"/>
              <a:gd name="connsiteY29" fmla="*/ 133350 h 190620"/>
              <a:gd name="connsiteX30" fmla="*/ 190501 w 200019"/>
              <a:gd name="connsiteY30" fmla="*/ 133636 h 190620"/>
              <a:gd name="connsiteX31" fmla="*/ 180862 w 200019"/>
              <a:gd name="connsiteY31" fmla="*/ 123977 h 190620"/>
              <a:gd name="connsiteX32" fmla="*/ 174099 w 200019"/>
              <a:gd name="connsiteY32" fmla="*/ 119863 h 190620"/>
              <a:gd name="connsiteX33" fmla="*/ 172308 w 200019"/>
              <a:gd name="connsiteY33" fmla="*/ 119139 h 190620"/>
              <a:gd name="connsiteX34" fmla="*/ 171451 w 200019"/>
              <a:gd name="connsiteY34" fmla="*/ 119063 h 190620"/>
              <a:gd name="connsiteX35" fmla="*/ 132865 w 200019"/>
              <a:gd name="connsiteY35" fmla="*/ 119063 h 190620"/>
              <a:gd name="connsiteX36" fmla="*/ 127198 w 200019"/>
              <a:gd name="connsiteY36" fmla="*/ 106299 h 190620"/>
              <a:gd name="connsiteX37" fmla="*/ 19050 w 200019"/>
              <a:gd name="connsiteY37" fmla="*/ 104765 h 190620"/>
              <a:gd name="connsiteX38" fmla="*/ 104775 w 200019"/>
              <a:gd name="connsiteY38" fmla="*/ 104775 h 190620"/>
              <a:gd name="connsiteX39" fmla="*/ 123225 w 200019"/>
              <a:gd name="connsiteY39" fmla="*/ 119062 h 190620"/>
              <a:gd name="connsiteX40" fmla="*/ 19050 w 200019"/>
              <a:gd name="connsiteY40" fmla="*/ 119053 h 190620"/>
              <a:gd name="connsiteX41" fmla="*/ 18088 w 200019"/>
              <a:gd name="connsiteY41" fmla="*/ 119148 h 190620"/>
              <a:gd name="connsiteX42" fmla="*/ 15678 w 200019"/>
              <a:gd name="connsiteY42" fmla="*/ 120443 h 190620"/>
              <a:gd name="connsiteX43" fmla="*/ 14383 w 200019"/>
              <a:gd name="connsiteY43" fmla="*/ 122853 h 190620"/>
              <a:gd name="connsiteX44" fmla="*/ 14288 w 200019"/>
              <a:gd name="connsiteY44" fmla="*/ 123815 h 190620"/>
              <a:gd name="connsiteX45" fmla="*/ 14288 w 200019"/>
              <a:gd name="connsiteY45" fmla="*/ 138112 h 190620"/>
              <a:gd name="connsiteX46" fmla="*/ 27784 w 200019"/>
              <a:gd name="connsiteY46" fmla="*/ 159467 h 190620"/>
              <a:gd name="connsiteX47" fmla="*/ 58893 w 200019"/>
              <a:gd name="connsiteY47" fmla="*/ 166639 h 190620"/>
              <a:gd name="connsiteX48" fmla="*/ 61913 w 200019"/>
              <a:gd name="connsiteY48" fmla="*/ 166687 h 190620"/>
              <a:gd name="connsiteX49" fmla="*/ 64932 w 200019"/>
              <a:gd name="connsiteY49" fmla="*/ 166639 h 190620"/>
              <a:gd name="connsiteX50" fmla="*/ 77267 w 200019"/>
              <a:gd name="connsiteY50" fmla="*/ 165449 h 190620"/>
              <a:gd name="connsiteX51" fmla="*/ 81086 w 200019"/>
              <a:gd name="connsiteY51" fmla="*/ 171373 h 190620"/>
              <a:gd name="connsiteX52" fmla="*/ 87573 w 200019"/>
              <a:gd name="connsiteY52" fmla="*/ 177869 h 190620"/>
              <a:gd name="connsiteX53" fmla="*/ 61913 w 200019"/>
              <a:gd name="connsiteY53" fmla="*/ 180975 h 190620"/>
              <a:gd name="connsiteX54" fmla="*/ 48 w 200019"/>
              <a:gd name="connsiteY54" fmla="*/ 140303 h 190620"/>
              <a:gd name="connsiteX55" fmla="*/ 0 w 200019"/>
              <a:gd name="connsiteY55" fmla="*/ 138112 h 190620"/>
              <a:gd name="connsiteX56" fmla="*/ 0 w 200019"/>
              <a:gd name="connsiteY56" fmla="*/ 123825 h 190620"/>
              <a:gd name="connsiteX57" fmla="*/ 17621 w 200019"/>
              <a:gd name="connsiteY57" fmla="*/ 104813 h 190620"/>
              <a:gd name="connsiteX58" fmla="*/ 147639 w 200019"/>
              <a:gd name="connsiteY58" fmla="*/ 33338 h 190620"/>
              <a:gd name="connsiteX59" fmla="*/ 128589 w 200019"/>
              <a:gd name="connsiteY59" fmla="*/ 52388 h 190620"/>
              <a:gd name="connsiteX60" fmla="*/ 147639 w 200019"/>
              <a:gd name="connsiteY60" fmla="*/ 71438 h 190620"/>
              <a:gd name="connsiteX61" fmla="*/ 166689 w 200019"/>
              <a:gd name="connsiteY61" fmla="*/ 52388 h 190620"/>
              <a:gd name="connsiteX62" fmla="*/ 147639 w 200019"/>
              <a:gd name="connsiteY62" fmla="*/ 33338 h 190620"/>
              <a:gd name="connsiteX63" fmla="*/ 147639 w 200019"/>
              <a:gd name="connsiteY63" fmla="*/ 19050 h 190620"/>
              <a:gd name="connsiteX64" fmla="*/ 180976 w 200019"/>
              <a:gd name="connsiteY64" fmla="*/ 52388 h 190620"/>
              <a:gd name="connsiteX65" fmla="*/ 147639 w 200019"/>
              <a:gd name="connsiteY65" fmla="*/ 85725 h 190620"/>
              <a:gd name="connsiteX66" fmla="*/ 114301 w 200019"/>
              <a:gd name="connsiteY66" fmla="*/ 52388 h 190620"/>
              <a:gd name="connsiteX67" fmla="*/ 147639 w 200019"/>
              <a:gd name="connsiteY67" fmla="*/ 19050 h 190620"/>
              <a:gd name="connsiteX68" fmla="*/ 61914 w 200019"/>
              <a:gd name="connsiteY68" fmla="*/ 14288 h 190620"/>
              <a:gd name="connsiteX69" fmla="*/ 33339 w 200019"/>
              <a:gd name="connsiteY69" fmla="*/ 42863 h 190620"/>
              <a:gd name="connsiteX70" fmla="*/ 61914 w 200019"/>
              <a:gd name="connsiteY70" fmla="*/ 71438 h 190620"/>
              <a:gd name="connsiteX71" fmla="*/ 90489 w 200019"/>
              <a:gd name="connsiteY71" fmla="*/ 42863 h 190620"/>
              <a:gd name="connsiteX72" fmla="*/ 61914 w 200019"/>
              <a:gd name="connsiteY72" fmla="*/ 14288 h 190620"/>
              <a:gd name="connsiteX73" fmla="*/ 61914 w 200019"/>
              <a:gd name="connsiteY73" fmla="*/ 0 h 190620"/>
              <a:gd name="connsiteX74" fmla="*/ 104776 w 200019"/>
              <a:gd name="connsiteY74" fmla="*/ 42863 h 190620"/>
              <a:gd name="connsiteX75" fmla="*/ 61914 w 200019"/>
              <a:gd name="connsiteY75" fmla="*/ 85725 h 190620"/>
              <a:gd name="connsiteX76" fmla="*/ 19051 w 200019"/>
              <a:gd name="connsiteY76" fmla="*/ 42863 h 190620"/>
              <a:gd name="connsiteX77" fmla="*/ 61914 w 200019"/>
              <a:gd name="connsiteY77" fmla="*/ 0 h 19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0019" h="190620">
                <a:moveTo>
                  <a:pt x="121730" y="130355"/>
                </a:moveTo>
                <a:cubicBezTo>
                  <a:pt x="124616" y="133045"/>
                  <a:pt x="124776" y="137565"/>
                  <a:pt x="122086" y="140452"/>
                </a:cubicBezTo>
                <a:cubicBezTo>
                  <a:pt x="121972" y="140575"/>
                  <a:pt x="121853" y="140694"/>
                  <a:pt x="121730" y="140808"/>
                </a:cubicBezTo>
                <a:lnTo>
                  <a:pt x="110109" y="152429"/>
                </a:lnTo>
                <a:lnTo>
                  <a:pt x="175622" y="152429"/>
                </a:lnTo>
                <a:lnTo>
                  <a:pt x="164011" y="140808"/>
                </a:lnTo>
                <a:cubicBezTo>
                  <a:pt x="161175" y="138066"/>
                  <a:pt x="161099" y="133543"/>
                  <a:pt x="163841" y="130707"/>
                </a:cubicBezTo>
                <a:cubicBezTo>
                  <a:pt x="166583" y="127870"/>
                  <a:pt x="171106" y="127794"/>
                  <a:pt x="173942" y="130536"/>
                </a:cubicBezTo>
                <a:cubicBezTo>
                  <a:pt x="174001" y="130593"/>
                  <a:pt x="174060" y="130653"/>
                  <a:pt x="174117" y="130712"/>
                </a:cubicBezTo>
                <a:lnTo>
                  <a:pt x="197930" y="154543"/>
                </a:lnTo>
                <a:cubicBezTo>
                  <a:pt x="200716" y="157332"/>
                  <a:pt x="200716" y="161851"/>
                  <a:pt x="197930" y="164640"/>
                </a:cubicBezTo>
                <a:lnTo>
                  <a:pt x="174117" y="188443"/>
                </a:lnTo>
                <a:cubicBezTo>
                  <a:pt x="171375" y="191279"/>
                  <a:pt x="166853" y="191355"/>
                  <a:pt x="164016" y="188613"/>
                </a:cubicBezTo>
                <a:cubicBezTo>
                  <a:pt x="161180" y="185871"/>
                  <a:pt x="161103" y="181348"/>
                  <a:pt x="163846" y="178512"/>
                </a:cubicBezTo>
                <a:cubicBezTo>
                  <a:pt x="163903" y="178453"/>
                  <a:pt x="163962" y="178394"/>
                  <a:pt x="164021" y="178337"/>
                </a:cubicBezTo>
                <a:lnTo>
                  <a:pt x="175641" y="166716"/>
                </a:lnTo>
                <a:lnTo>
                  <a:pt x="110109" y="166716"/>
                </a:lnTo>
                <a:lnTo>
                  <a:pt x="121730" y="178337"/>
                </a:lnTo>
                <a:cubicBezTo>
                  <a:pt x="124420" y="181223"/>
                  <a:pt x="124260" y="185743"/>
                  <a:pt x="121374" y="188433"/>
                </a:cubicBezTo>
                <a:cubicBezTo>
                  <a:pt x="118630" y="190990"/>
                  <a:pt x="114377" y="190990"/>
                  <a:pt x="111633" y="188433"/>
                </a:cubicBezTo>
                <a:lnTo>
                  <a:pt x="87821" y="164640"/>
                </a:lnTo>
                <a:cubicBezTo>
                  <a:pt x="85030" y="161851"/>
                  <a:pt x="85029" y="157327"/>
                  <a:pt x="87818" y="154536"/>
                </a:cubicBezTo>
                <a:cubicBezTo>
                  <a:pt x="87819" y="154535"/>
                  <a:pt x="87820" y="154535"/>
                  <a:pt x="87821" y="154534"/>
                </a:cubicBezTo>
                <a:lnTo>
                  <a:pt x="111633" y="130712"/>
                </a:lnTo>
                <a:cubicBezTo>
                  <a:pt x="114323" y="127825"/>
                  <a:pt x="118844" y="127665"/>
                  <a:pt x="121730" y="130355"/>
                </a:cubicBezTo>
                <a:close/>
                <a:moveTo>
                  <a:pt x="125922" y="104775"/>
                </a:moveTo>
                <a:lnTo>
                  <a:pt x="171451" y="104775"/>
                </a:lnTo>
                <a:cubicBezTo>
                  <a:pt x="181490" y="104775"/>
                  <a:pt x="189720" y="112547"/>
                  <a:pt x="190444" y="122396"/>
                </a:cubicBezTo>
                <a:lnTo>
                  <a:pt x="190501" y="123825"/>
                </a:lnTo>
                <a:lnTo>
                  <a:pt x="190501" y="133350"/>
                </a:lnTo>
                <a:lnTo>
                  <a:pt x="190501" y="133636"/>
                </a:lnTo>
                <a:lnTo>
                  <a:pt x="180862" y="123977"/>
                </a:lnTo>
                <a:cubicBezTo>
                  <a:pt x="178973" y="122080"/>
                  <a:pt x="176653" y="120668"/>
                  <a:pt x="174099" y="119863"/>
                </a:cubicBezTo>
                <a:cubicBezTo>
                  <a:pt x="173558" y="119501"/>
                  <a:pt x="172948" y="119254"/>
                  <a:pt x="172308" y="119139"/>
                </a:cubicBezTo>
                <a:lnTo>
                  <a:pt x="171451" y="119063"/>
                </a:lnTo>
                <a:lnTo>
                  <a:pt x="132865" y="119063"/>
                </a:lnTo>
                <a:cubicBezTo>
                  <a:pt x="132078" y="114400"/>
                  <a:pt x="130129" y="110010"/>
                  <a:pt x="127198" y="106299"/>
                </a:cubicBezTo>
                <a:close/>
                <a:moveTo>
                  <a:pt x="19050" y="104765"/>
                </a:moveTo>
                <a:lnTo>
                  <a:pt x="104775" y="104775"/>
                </a:lnTo>
                <a:cubicBezTo>
                  <a:pt x="113463" y="104775"/>
                  <a:pt x="121049" y="110651"/>
                  <a:pt x="123225" y="119062"/>
                </a:cubicBezTo>
                <a:lnTo>
                  <a:pt x="19050" y="119053"/>
                </a:lnTo>
                <a:lnTo>
                  <a:pt x="18088" y="119148"/>
                </a:lnTo>
                <a:cubicBezTo>
                  <a:pt x="17177" y="119340"/>
                  <a:pt x="16341" y="119790"/>
                  <a:pt x="15678" y="120443"/>
                </a:cubicBezTo>
                <a:cubicBezTo>
                  <a:pt x="15023" y="121104"/>
                  <a:pt x="14573" y="121941"/>
                  <a:pt x="14383" y="122853"/>
                </a:cubicBezTo>
                <a:lnTo>
                  <a:pt x="14288" y="123815"/>
                </a:lnTo>
                <a:lnTo>
                  <a:pt x="14288" y="138112"/>
                </a:lnTo>
                <a:cubicBezTo>
                  <a:pt x="14288" y="147723"/>
                  <a:pt x="18574" y="154514"/>
                  <a:pt x="27784" y="159467"/>
                </a:cubicBezTo>
                <a:cubicBezTo>
                  <a:pt x="35652" y="163706"/>
                  <a:pt x="46863" y="166268"/>
                  <a:pt x="58893" y="166639"/>
                </a:cubicBezTo>
                <a:lnTo>
                  <a:pt x="61913" y="166687"/>
                </a:lnTo>
                <a:lnTo>
                  <a:pt x="64932" y="166639"/>
                </a:lnTo>
                <a:cubicBezTo>
                  <a:pt x="69065" y="166518"/>
                  <a:pt x="73186" y="166120"/>
                  <a:pt x="77267" y="165449"/>
                </a:cubicBezTo>
                <a:cubicBezTo>
                  <a:pt x="78103" y="167673"/>
                  <a:pt x="79405" y="169693"/>
                  <a:pt x="81086" y="171373"/>
                </a:cubicBezTo>
                <a:lnTo>
                  <a:pt x="87573" y="177869"/>
                </a:lnTo>
                <a:cubicBezTo>
                  <a:pt x="79038" y="180079"/>
                  <a:pt x="70056" y="180975"/>
                  <a:pt x="61913" y="180975"/>
                </a:cubicBezTo>
                <a:cubicBezTo>
                  <a:pt x="35985" y="180975"/>
                  <a:pt x="1572" y="171869"/>
                  <a:pt x="48" y="140303"/>
                </a:cubicBezTo>
                <a:lnTo>
                  <a:pt x="0" y="138112"/>
                </a:lnTo>
                <a:lnTo>
                  <a:pt x="0" y="123825"/>
                </a:lnTo>
                <a:cubicBezTo>
                  <a:pt x="-4" y="113854"/>
                  <a:pt x="7679" y="105565"/>
                  <a:pt x="17621" y="104813"/>
                </a:cubicBezTo>
                <a:close/>
                <a:moveTo>
                  <a:pt x="147639" y="33338"/>
                </a:moveTo>
                <a:cubicBezTo>
                  <a:pt x="137132" y="33338"/>
                  <a:pt x="128589" y="41881"/>
                  <a:pt x="128589" y="52388"/>
                </a:cubicBezTo>
                <a:cubicBezTo>
                  <a:pt x="128589" y="62894"/>
                  <a:pt x="137132" y="71438"/>
                  <a:pt x="147639" y="71438"/>
                </a:cubicBezTo>
                <a:cubicBezTo>
                  <a:pt x="158145" y="71438"/>
                  <a:pt x="166689" y="62894"/>
                  <a:pt x="166689" y="52388"/>
                </a:cubicBezTo>
                <a:cubicBezTo>
                  <a:pt x="166689" y="41881"/>
                  <a:pt x="158145" y="33338"/>
                  <a:pt x="147639" y="33338"/>
                </a:cubicBezTo>
                <a:close/>
                <a:moveTo>
                  <a:pt x="147639" y="19050"/>
                </a:moveTo>
                <a:cubicBezTo>
                  <a:pt x="166050" y="19050"/>
                  <a:pt x="180976" y="33976"/>
                  <a:pt x="180976" y="52388"/>
                </a:cubicBezTo>
                <a:cubicBezTo>
                  <a:pt x="180976" y="70799"/>
                  <a:pt x="166050" y="85725"/>
                  <a:pt x="147639" y="85725"/>
                </a:cubicBezTo>
                <a:cubicBezTo>
                  <a:pt x="129227" y="85725"/>
                  <a:pt x="114301" y="70799"/>
                  <a:pt x="114301" y="52388"/>
                </a:cubicBezTo>
                <a:cubicBezTo>
                  <a:pt x="114301" y="33976"/>
                  <a:pt x="129227" y="19050"/>
                  <a:pt x="147639" y="19050"/>
                </a:cubicBezTo>
                <a:close/>
                <a:moveTo>
                  <a:pt x="61914" y="14288"/>
                </a:moveTo>
                <a:cubicBezTo>
                  <a:pt x="46159" y="14288"/>
                  <a:pt x="33339" y="27108"/>
                  <a:pt x="33339" y="42863"/>
                </a:cubicBezTo>
                <a:cubicBezTo>
                  <a:pt x="33339" y="58617"/>
                  <a:pt x="46159" y="71438"/>
                  <a:pt x="61914" y="71438"/>
                </a:cubicBezTo>
                <a:cubicBezTo>
                  <a:pt x="77668" y="71438"/>
                  <a:pt x="90489" y="58617"/>
                  <a:pt x="90489" y="42863"/>
                </a:cubicBezTo>
                <a:cubicBezTo>
                  <a:pt x="90489" y="27108"/>
                  <a:pt x="77668" y="14288"/>
                  <a:pt x="61914" y="14288"/>
                </a:cubicBezTo>
                <a:close/>
                <a:moveTo>
                  <a:pt x="61914" y="0"/>
                </a:moveTo>
                <a:cubicBezTo>
                  <a:pt x="85586" y="0"/>
                  <a:pt x="104776" y="19190"/>
                  <a:pt x="104776" y="42863"/>
                </a:cubicBezTo>
                <a:cubicBezTo>
                  <a:pt x="104776" y="66535"/>
                  <a:pt x="85586" y="85725"/>
                  <a:pt x="61914" y="85725"/>
                </a:cubicBezTo>
                <a:cubicBezTo>
                  <a:pt x="38241" y="85725"/>
                  <a:pt x="19051" y="66535"/>
                  <a:pt x="19051" y="42863"/>
                </a:cubicBezTo>
                <a:cubicBezTo>
                  <a:pt x="19051" y="19190"/>
                  <a:pt x="38241" y="0"/>
                  <a:pt x="61914" y="0"/>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8263" y="457200"/>
            <a:ext cx="11018520" cy="553998"/>
          </a:xfrm>
        </p:spPr>
        <p:txBody>
          <a:bodyPr/>
          <a:lstStyle/>
          <a:p>
            <a:r>
              <a:rPr lang="en-US"/>
              <a:t>Product Comparison Agent</a:t>
            </a:r>
          </a:p>
        </p:txBody>
      </p:sp>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0"/>
              </a:ext>
            </a:extLst>
          </p:cNvPr>
          <p:cNvSpPr>
            <a:spLocks noGrp="1"/>
          </p:cNvSpPr>
          <p:nvPr>
            <p:ph type="body" sz="quarter" idx="11"/>
          </p:nvPr>
        </p:nvSpPr>
        <p:spPr>
          <a:xfrm>
            <a:off x="584200" y="292100"/>
            <a:ext cx="11018838" cy="153988"/>
          </a:xfrm>
        </p:spPr>
        <p:txBody>
          <a:bodyPr/>
          <a:lstStyle/>
          <a:p>
            <a:r>
              <a:rPr lang="en-GB"/>
              <a:t>MICROSOFT 365 Copilot</a:t>
            </a:r>
          </a:p>
        </p:txBody>
      </p:sp>
      <p:sp>
        <p:nvSpPr>
          <p:cNvPr id="20" name="Text Placeholder 5">
            <a:extLst>
              <a:ext uri="{FF2B5EF4-FFF2-40B4-BE49-F238E27FC236}">
                <a16:creationId xmlns:a16="http://schemas.microsoft.com/office/drawing/2014/main" id="{A573D6B8-5AA3-2C27-6B7D-2876E651CAC8}"/>
              </a:ext>
            </a:extLst>
          </p:cNvPr>
          <p:cNvSpPr txBox="1">
            <a:spLocks/>
          </p:cNvSpPr>
          <p:nvPr/>
        </p:nvSpPr>
        <p:spPr>
          <a:xfrm>
            <a:off x="744910" y="1572027"/>
            <a:ext cx="5732090" cy="204671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2780">
              <a:spcBef>
                <a:spcPct val="0"/>
              </a:spcBef>
              <a:spcAft>
                <a:spcPts val="600"/>
              </a:spcAft>
              <a:buNone/>
              <a:defRPr/>
            </a:pPr>
            <a:r>
              <a:rPr lang="en-US" sz="1600">
                <a:solidFill>
                  <a:schemeClr val="tx2"/>
                </a:solidFill>
                <a:cs typeface="Segoe UI"/>
              </a:rPr>
              <a:t>The </a:t>
            </a:r>
            <a:r>
              <a:rPr lang="en-US" sz="1600">
                <a:solidFill>
                  <a:schemeClr val="accent1"/>
                </a:solidFill>
                <a:latin typeface="+mj-lt"/>
                <a:cs typeface="Segoe UI"/>
              </a:rPr>
              <a:t>Product Comparison Agent </a:t>
            </a:r>
            <a:r>
              <a:rPr lang="en-US" sz="1600">
                <a:solidFill>
                  <a:schemeClr val="tx2"/>
                </a:solidFill>
                <a:cs typeface="Segoe UI"/>
              </a:rPr>
              <a:t>is designed to support procurement managers and decision-makers by providing insights into products. It automates research, analyzes feature sets, pricing models, customer reviews, and integration capabilities, and offers data-driven recommendations.</a:t>
            </a:r>
          </a:p>
          <a:p>
            <a:pPr marL="0" indent="0" defTabSz="582780">
              <a:spcBef>
                <a:spcPct val="0"/>
              </a:spcBef>
              <a:spcAft>
                <a:spcPts val="600"/>
              </a:spcAft>
              <a:buNone/>
              <a:defRPr/>
            </a:pPr>
            <a:r>
              <a:rPr lang="en-US" sz="1600">
                <a:solidFill>
                  <a:schemeClr val="tx2"/>
                </a:solidFill>
                <a:cs typeface="Segoe UI"/>
              </a:rPr>
              <a:t>By reducing manual effort and surfacing relevant comparisons, the assistant helps teams make faster, smarter, and more cost-effective purchasing decisions.</a:t>
            </a:r>
          </a:p>
        </p:txBody>
      </p:sp>
      <p:sp>
        <p:nvSpPr>
          <p:cNvPr id="22" name="Text Placeholder 5">
            <a:extLst>
              <a:ext uri="{FF2B5EF4-FFF2-40B4-BE49-F238E27FC236}">
                <a16:creationId xmlns:a16="http://schemas.microsoft.com/office/drawing/2014/main" id="{248FEC21-5B54-0A7C-7F7A-AAC23D1B9575}"/>
              </a:ext>
            </a:extLst>
          </p:cNvPr>
          <p:cNvSpPr txBox="1">
            <a:spLocks/>
          </p:cNvSpPr>
          <p:nvPr/>
        </p:nvSpPr>
        <p:spPr>
          <a:xfrm>
            <a:off x="744910" y="3734608"/>
            <a:ext cx="5774953"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14367">
              <a:spcBef>
                <a:spcPts val="0"/>
              </a:spcBef>
              <a:buSzTx/>
              <a:buNone/>
              <a:defRPr/>
            </a:pPr>
            <a:r>
              <a:rPr lang="en-US" sz="900">
                <a:solidFill>
                  <a:schemeClr val="accent1"/>
                </a:solidFill>
              </a:rPr>
              <a:t>The necessary instructions and other information to build this agent are available in </a:t>
            </a:r>
            <a:r>
              <a:rPr lang="en-US" sz="900" b="1">
                <a:solidFill>
                  <a:schemeClr val="accent1"/>
                </a:solidFill>
                <a:latin typeface="+mj-lt"/>
              </a:rPr>
              <a:t>ProductComparisonAgent_AgentFiles.zip, </a:t>
            </a:r>
            <a:r>
              <a:rPr lang="en-US" sz="900">
                <a:solidFill>
                  <a:schemeClr val="accent1"/>
                </a:solidFill>
              </a:rPr>
              <a:t>which can be downloaded from the </a:t>
            </a:r>
            <a:r>
              <a:rPr lang="en-US" sz="900">
                <a:solidFill>
                  <a:schemeClr val="accent1"/>
                </a:solidFill>
                <a:hlinkClick r:id="rId5">
                  <a:extLst>
                    <a:ext uri="{A12FA001-AC4F-418D-AE19-62706E023703}">
                      <ahyp:hlinkClr xmlns:ahyp="http://schemas.microsoft.com/office/drawing/2018/hyperlinkcolor" val="tx"/>
                    </a:ext>
                  </a:extLst>
                </a:hlinkClick>
              </a:rPr>
              <a:t>Microsoft Adoption page</a:t>
            </a:r>
            <a:r>
              <a:rPr lang="en-US" sz="900">
                <a:solidFill>
                  <a:schemeClr val="accent1"/>
                </a:solidFill>
              </a:rPr>
              <a:t>.</a:t>
            </a:r>
          </a:p>
        </p:txBody>
      </p:sp>
      <p:sp>
        <p:nvSpPr>
          <p:cNvPr id="16" name="Text Placeholder 3">
            <a:extLst>
              <a:ext uri="{FF2B5EF4-FFF2-40B4-BE49-F238E27FC236}">
                <a16:creationId xmlns:a16="http://schemas.microsoft.com/office/drawing/2014/main" id="{9CFA8EF0-7C98-9CE9-8660-6AE740234107}"/>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spcBef>
                <a:spcPct val="20000"/>
              </a:spcBef>
              <a:spcAft>
                <a:spcPts val="0"/>
              </a:spcAft>
              <a:buClrTx/>
              <a:buSzPct val="90000"/>
              <a:buFont typeface="Wingdings" panose="05000000000000000000" pitchFamily="2" charset="2"/>
              <a:buNone/>
              <a:tabLst/>
              <a:defRPr/>
            </a:pPr>
            <a:r>
              <a:rPr kumimoji="0" lang="en-GB" sz="1000" i="0" u="none" strike="noStrike" kern="1200" cap="all" spc="0" normalizeH="0" baseline="0" noProof="0">
                <a:ln>
                  <a:noFill/>
                </a:ln>
                <a:solidFill>
                  <a:schemeClr val="accent1"/>
                </a:solidFill>
                <a:effectLst/>
                <a:uLnTx/>
                <a:uFillTx/>
                <a:latin typeface="+mj-lt"/>
                <a:ea typeface="+mj-ea"/>
                <a:cs typeface="+mj-cs"/>
              </a:rPr>
              <a:t>WATCH THIS DEMO VIDEO!</a:t>
            </a:r>
          </a:p>
        </p:txBody>
      </p:sp>
      <p:pic>
        <p:nvPicPr>
          <p:cNvPr id="10" name="ProductComparisonDemo" descr="Microsoft 365 Copilot Demo video for the Product Comparison Agent.">
            <a:hlinkClick r:id="" action="ppaction://media"/>
            <a:extLst>
              <a:ext uri="{FF2B5EF4-FFF2-40B4-BE49-F238E27FC236}">
                <a16:creationId xmlns:a16="http://schemas.microsoft.com/office/drawing/2014/main" id="{606EBB1A-8655-6D19-DEF3-51E70B81072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8C2F929-4991-41F1-9411-ACD2981EA0E6}" label="" lang="en-us" r:embed="rId6"/>
                        </p173:trackLst>
                      </p173:tracksInfo>
                    </p:ext>
                  </p14:extLst>
                </p14:media>
              </p:ext>
            </p:extLst>
          </p:nvPr>
        </p:nvPicPr>
        <p:blipFill>
          <a:blip r:embed="rId7"/>
          <a:stretch>
            <a:fillRect/>
          </a:stretch>
        </p:blipFill>
        <p:spPr>
          <a:xfrm>
            <a:off x="6748092" y="1450271"/>
            <a:ext cx="4872407" cy="2740729"/>
          </a:xfrm>
          <a:prstGeom prst="roundRect">
            <a:avLst>
              <a:gd name="adj" fmla="val 3692"/>
            </a:avLst>
          </a:prstGeom>
        </p:spPr>
      </p:pic>
      <p:sp>
        <p:nvSpPr>
          <p:cNvPr id="19" name="TextBox 18">
            <a:extLst>
              <a:ext uri="{FF2B5EF4-FFF2-40B4-BE49-F238E27FC236}">
                <a16:creationId xmlns:a16="http://schemas.microsoft.com/office/drawing/2014/main" id="{01E5F735-B0F3-B219-75EB-DE6E9EDCD9F5}"/>
              </a:ext>
            </a:extLst>
          </p:cNvPr>
          <p:cNvSpPr txBox="1"/>
          <p:nvPr/>
        </p:nvSpPr>
        <p:spPr>
          <a:xfrm>
            <a:off x="1205279" y="4527843"/>
            <a:ext cx="10415220" cy="1419299"/>
          </a:xfrm>
          <a:prstGeom prst="rect">
            <a:avLst/>
          </a:prstGeom>
          <a:noFill/>
        </p:spPr>
        <p:txBody>
          <a:bodyPr wrap="square" lIns="0" tIns="45720" rIns="91440" bIns="45720" anchor="t">
            <a:spAutoFit/>
          </a:bodyPr>
          <a:lstStyle/>
          <a:p>
            <a:pPr defTabSz="582780">
              <a:spcBef>
                <a:spcPct val="0"/>
              </a:spcBef>
              <a:spcAft>
                <a:spcPts val="400"/>
              </a:spcAft>
              <a:tabLst>
                <a:tab pos="2693988" algn="l"/>
              </a:tabLst>
              <a:defRPr/>
            </a:pPr>
            <a:r>
              <a:rPr lang="en-US" sz="1600">
                <a:solidFill>
                  <a:schemeClr val="accent1"/>
                </a:solidFill>
                <a:latin typeface="+mj-lt"/>
                <a:ea typeface="+mj-ea"/>
                <a:cs typeface="+mj-cs"/>
              </a:rPr>
              <a:t>How to further enhance your Product Comparison Agent*</a:t>
            </a:r>
          </a:p>
          <a:p>
            <a:pPr marL="304800" indent="-196850" defTabSz="582780">
              <a:lnSpc>
                <a:spcPct val="110000"/>
              </a:lnSpc>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Align the agent to your company’s purchasing practices and processes </a:t>
            </a:r>
            <a:r>
              <a:rPr lang="en-US" sz="1400">
                <a:solidFill>
                  <a:schemeClr val="tx2"/>
                </a:solidFill>
              </a:rPr>
              <a:t>by adding a SharePoint folder with the documentation to the agent’s knowledge (</a:t>
            </a:r>
            <a:r>
              <a:rPr lang="en-US" sz="1400">
                <a:solidFill>
                  <a:schemeClr val="accent1"/>
                </a:solidFill>
                <a:hlinkClick r:id="rId8">
                  <a:extLst>
                    <a:ext uri="{A12FA001-AC4F-418D-AE19-62706E023703}">
                      <ahyp:hlinkClr xmlns:ahyp="http://schemas.microsoft.com/office/drawing/2018/hyperlinkcolor" val="tx"/>
                    </a:ext>
                  </a:extLst>
                </a:hlinkClick>
              </a:rPr>
              <a:t>learn more…</a:t>
            </a:r>
            <a:r>
              <a:rPr lang="en-US" sz="1400">
                <a:solidFill>
                  <a:schemeClr val="tx2"/>
                </a:solidFill>
              </a:rPr>
              <a:t>)</a:t>
            </a:r>
          </a:p>
          <a:p>
            <a:pPr marL="304800" indent="-196850" defTabSz="582780">
              <a:lnSpc>
                <a:spcPct val="110000"/>
              </a:lnSpc>
              <a:spcBef>
                <a:spcPct val="0"/>
              </a:spcBef>
              <a:spcAft>
                <a:spcPts val="800"/>
              </a:spcAft>
              <a:buFont typeface="Arial" panose="020B0604020202020204" pitchFamily="34" charset="0"/>
              <a:buChar char="•"/>
              <a:tabLst>
                <a:tab pos="2693988" algn="l"/>
              </a:tabLst>
              <a:defRPr/>
            </a:pPr>
            <a:r>
              <a:rPr lang="en-US" sz="1400">
                <a:solidFill>
                  <a:schemeClr val="tx2"/>
                </a:solidFill>
                <a:latin typeface="+mj-lt"/>
              </a:rPr>
              <a:t>Include additional data from external services </a:t>
            </a:r>
            <a:r>
              <a:rPr lang="en-US" sz="1400">
                <a:solidFill>
                  <a:schemeClr val="tx2"/>
                </a:solidFill>
              </a:rPr>
              <a:t>or</a:t>
            </a:r>
            <a:r>
              <a:rPr lang="en-US" sz="1400">
                <a:solidFill>
                  <a:schemeClr val="tx2"/>
                </a:solidFill>
                <a:latin typeface="+mj-lt"/>
              </a:rPr>
              <a:t> integrate it to your internal validation tools </a:t>
            </a:r>
            <a:r>
              <a:rPr lang="en-US" sz="1400">
                <a:solidFill>
                  <a:schemeClr val="tx2"/>
                </a:solidFill>
              </a:rPr>
              <a:t>by using Copilot Connectors as the agent’s knowledge (</a:t>
            </a:r>
            <a:r>
              <a:rPr lang="en-US" sz="1400">
                <a:solidFill>
                  <a:schemeClr val="accent1"/>
                </a:solidFill>
                <a:hlinkClick r:id="rId9">
                  <a:extLst>
                    <a:ext uri="{A12FA001-AC4F-418D-AE19-62706E023703}">
                      <ahyp:hlinkClr xmlns:ahyp="http://schemas.microsoft.com/office/drawing/2018/hyperlinkcolor" val="tx"/>
                    </a:ext>
                  </a:extLst>
                </a:hlinkClick>
              </a:rPr>
              <a:t>learn more…</a:t>
            </a:r>
            <a:r>
              <a:rPr lang="en-US" sz="1400">
                <a:solidFill>
                  <a:schemeClr val="tx2"/>
                </a:solidFill>
              </a:rPr>
              <a:t>)</a:t>
            </a:r>
          </a:p>
        </p:txBody>
      </p:sp>
      <p:sp>
        <p:nvSpPr>
          <p:cNvPr id="26" name="TextBox 25">
            <a:extLst>
              <a:ext uri="{FF2B5EF4-FFF2-40B4-BE49-F238E27FC236}">
                <a16:creationId xmlns:a16="http://schemas.microsoft.com/office/drawing/2014/main" id="{7E6A5548-43B7-5ADA-708E-2092F23C1B55}"/>
              </a:ext>
            </a:extLst>
          </p:cNvPr>
          <p:cNvSpPr txBox="1"/>
          <p:nvPr/>
        </p:nvSpPr>
        <p:spPr>
          <a:xfrm>
            <a:off x="8352281" y="6565900"/>
            <a:ext cx="3268219" cy="161583"/>
          </a:xfrm>
          <a:prstGeom prst="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14367">
              <a:defRPr/>
            </a:pPr>
            <a:r>
              <a:rPr lang="en-US" sz="1050">
                <a:solidFill>
                  <a:schemeClr val="accent1"/>
                </a:solidFill>
                <a:hlinkClick r:id="rId10">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solidFill>
            </a:endParaRPr>
          </a:p>
        </p:txBody>
      </p:sp>
    </p:spTree>
    <p:extLst>
      <p:ext uri="{BB962C8B-B14F-4D97-AF65-F5344CB8AC3E}">
        <p14:creationId xmlns:p14="http://schemas.microsoft.com/office/powerpoint/2010/main" val="3923014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1319-029A-879C-43B0-F610DCA1E1F4}"/>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1B147C-5598-7B83-853E-0E3C77A27EBD}"/>
              </a:ext>
              <a:ext uri="{C183D7F6-B498-43B3-948B-1728B52AA6E4}">
                <adec:decorative xmlns:adec="http://schemas.microsoft.com/office/drawing/2017/decorative" val="1"/>
              </a:ext>
            </a:extLst>
          </p:cNvPr>
          <p:cNvSpPr>
            <a:spLocks/>
          </p:cNvSpPr>
          <p:nvPr/>
        </p:nvSpPr>
        <p:spPr bwMode="auto">
          <a:xfrm rot="10800000">
            <a:off x="591582" y="4715799"/>
            <a:ext cx="11008836" cy="1553237"/>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EBBDA645-D1CA-AB6C-EBCC-29F3AA33996D}"/>
              </a:ext>
              <a:ext uri="{C183D7F6-B498-43B3-948B-1728B52AA6E4}">
                <adec:decorative xmlns:adec="http://schemas.microsoft.com/office/drawing/2017/decorative" val="1"/>
              </a:ext>
            </a:extLst>
          </p:cNvPr>
          <p:cNvCxnSpPr>
            <a:cxnSpLocks/>
          </p:cNvCxnSpPr>
          <p:nvPr/>
        </p:nvCxnSpPr>
        <p:spPr>
          <a:xfrm>
            <a:off x="4245497" y="4776088"/>
            <a:ext cx="0" cy="14630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466A62-6229-9A5C-5182-365CBB12A32D}"/>
              </a:ext>
              <a:ext uri="{C183D7F6-B498-43B3-948B-1728B52AA6E4}">
                <adec:decorative xmlns:adec="http://schemas.microsoft.com/office/drawing/2017/decorative" val="1"/>
              </a:ext>
            </a:extLst>
          </p:cNvPr>
          <p:cNvCxnSpPr>
            <a:cxnSpLocks/>
          </p:cNvCxnSpPr>
          <p:nvPr/>
        </p:nvCxnSpPr>
        <p:spPr>
          <a:xfrm>
            <a:off x="7925827" y="4766563"/>
            <a:ext cx="0" cy="14630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ounded Rectangle 64">
            <a:extLst>
              <a:ext uri="{FF2B5EF4-FFF2-40B4-BE49-F238E27FC236}">
                <a16:creationId xmlns:a16="http://schemas.microsoft.com/office/drawing/2014/main" id="{5F430F30-FD50-8459-58BC-8AD42DE58C0E}"/>
              </a:ext>
              <a:ext uri="{C183D7F6-B498-43B3-948B-1728B52AA6E4}">
                <adec:decorative xmlns:adec="http://schemas.microsoft.com/office/drawing/2017/decorative" val="1"/>
              </a:ext>
            </a:extLst>
          </p:cNvPr>
          <p:cNvSpPr>
            <a:spLocks/>
          </p:cNvSpPr>
          <p:nvPr/>
        </p:nvSpPr>
        <p:spPr bwMode="auto">
          <a:xfrm>
            <a:off x="589722" y="1553577"/>
            <a:ext cx="11017250" cy="471546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4" name="Rectangle: Rounded Corners 5">
            <a:extLst>
              <a:ext uri="{FF2B5EF4-FFF2-40B4-BE49-F238E27FC236}">
                <a16:creationId xmlns:a16="http://schemas.microsoft.com/office/drawing/2014/main" id="{33AD37EB-B8E8-924D-4B5E-C6E956A40F6C}"/>
              </a:ext>
              <a:ext uri="{C183D7F6-B498-43B3-948B-1728B52AA6E4}">
                <adec:decorative xmlns:adec="http://schemas.microsoft.com/office/drawing/2017/decorative" val="1"/>
              </a:ext>
            </a:extLst>
          </p:cNvPr>
          <p:cNvSpPr>
            <a:spLocks/>
          </p:cNvSpPr>
          <p:nvPr/>
        </p:nvSpPr>
        <p:spPr bwMode="auto">
          <a:xfrm flipV="1">
            <a:off x="589719" y="4707511"/>
            <a:ext cx="11017249" cy="45719"/>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CCDD0712-0234-E935-4A2B-2096FAB95770}"/>
              </a:ext>
              <a:ext uri="{C183D7F6-B498-43B3-948B-1728B52AA6E4}">
                <adec:decorative xmlns:adec="http://schemas.microsoft.com/office/drawing/2017/decorative" val="1"/>
              </a:ext>
            </a:extLst>
          </p:cNvPr>
          <p:cNvSpPr/>
          <p:nvPr/>
        </p:nvSpPr>
        <p:spPr bwMode="auto">
          <a:xfrm>
            <a:off x="2374474" y="4659314"/>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Oval 14">
            <a:extLst>
              <a:ext uri="{FF2B5EF4-FFF2-40B4-BE49-F238E27FC236}">
                <a16:creationId xmlns:a16="http://schemas.microsoft.com/office/drawing/2014/main" id="{6E0D88CF-F2EF-2B21-E75F-A7C41E7CC7DD}"/>
              </a:ext>
              <a:ext uri="{C183D7F6-B498-43B3-948B-1728B52AA6E4}">
                <adec:decorative xmlns:adec="http://schemas.microsoft.com/office/drawing/2017/decorative" val="1"/>
              </a:ext>
            </a:extLst>
          </p:cNvPr>
          <p:cNvSpPr/>
          <p:nvPr/>
        </p:nvSpPr>
        <p:spPr bwMode="auto">
          <a:xfrm>
            <a:off x="6030161" y="4659314"/>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DFA4F101-DE9C-B5FF-621C-493531A05133}"/>
              </a:ext>
              <a:ext uri="{C183D7F6-B498-43B3-948B-1728B52AA6E4}">
                <adec:decorative xmlns:adec="http://schemas.microsoft.com/office/drawing/2017/decorative" val="1"/>
              </a:ext>
            </a:extLst>
          </p:cNvPr>
          <p:cNvSpPr/>
          <p:nvPr/>
        </p:nvSpPr>
        <p:spPr bwMode="auto">
          <a:xfrm>
            <a:off x="9687611" y="4659314"/>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Title 29">
            <a:extLst>
              <a:ext uri="{FF2B5EF4-FFF2-40B4-BE49-F238E27FC236}">
                <a16:creationId xmlns:a16="http://schemas.microsoft.com/office/drawing/2014/main" id="{B3DA1395-94FB-1BE3-C2D6-37C72ABBD045}"/>
              </a:ext>
            </a:extLst>
          </p:cNvPr>
          <p:cNvSpPr>
            <a:spLocks noGrp="1"/>
          </p:cNvSpPr>
          <p:nvPr>
            <p:ph type="title"/>
          </p:nvPr>
        </p:nvSpPr>
        <p:spPr>
          <a:xfrm>
            <a:off x="588963" y="457200"/>
            <a:ext cx="11017250" cy="738664"/>
          </a:xfrm>
        </p:spPr>
        <p:txBody>
          <a:bodyPr/>
          <a:lstStyle/>
          <a:p>
            <a:pPr lvl="0" algn="ctr"/>
            <a:r>
              <a:rPr lang="en-US" sz="2400">
                <a:solidFill>
                  <a:schemeClr val="tx2"/>
                </a:solidFill>
              </a:rPr>
              <a:t>Create agents using natural language in Copilot Studio</a:t>
            </a:r>
            <a:br>
              <a:rPr lang="en-US" sz="2400">
                <a:solidFill>
                  <a:schemeClr val="tx2"/>
                </a:solidFill>
              </a:rPr>
            </a:br>
            <a:r>
              <a:rPr lang="en-US" sz="2400">
                <a:solidFill>
                  <a:schemeClr val="tx2"/>
                </a:solidFill>
              </a:rPr>
              <a:t>and customize further, if needed, with code using advanced tools like Azure AI</a:t>
            </a:r>
          </a:p>
        </p:txBody>
      </p:sp>
      <p:sp>
        <p:nvSpPr>
          <p:cNvPr id="28" name="Rounded Rectangle 115">
            <a:extLst>
              <a:ext uri="{FF2B5EF4-FFF2-40B4-BE49-F238E27FC236}">
                <a16:creationId xmlns:a16="http://schemas.microsoft.com/office/drawing/2014/main" id="{601402A8-934F-B993-A687-0E265D868023}"/>
              </a:ext>
            </a:extLst>
          </p:cNvPr>
          <p:cNvSpPr/>
          <p:nvPr/>
        </p:nvSpPr>
        <p:spPr>
          <a:xfrm>
            <a:off x="688413" y="1405025"/>
            <a:ext cx="7127061" cy="320608"/>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64008" numCol="1" spcCol="0" rtlCol="0" fromWordArt="0" anchor="ctr" anchorCtr="0" forceAA="0" compatLnSpc="1">
            <a:prstTxWarp prst="textNoShape">
              <a:avLst/>
            </a:prstTxWarp>
            <a:noAutofit/>
          </a:bodyPr>
          <a:lstStyle/>
          <a:p>
            <a:pPr marL="0" marR="0" lvl="0" indent="0" algn="ctr" defTabSz="914367"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mj-lt"/>
                <a:ea typeface="+mj-ea"/>
                <a:cs typeface="+mj-cs"/>
              </a:rPr>
              <a:t>For business users and developers</a:t>
            </a:r>
          </a:p>
        </p:txBody>
      </p:sp>
      <p:sp>
        <p:nvSpPr>
          <p:cNvPr id="34" name="Oval 33">
            <a:extLst>
              <a:ext uri="{FF2B5EF4-FFF2-40B4-BE49-F238E27FC236}">
                <a16:creationId xmlns:a16="http://schemas.microsoft.com/office/drawing/2014/main" id="{45D1D14D-E711-2ED5-BF79-DD585CAB5452}"/>
              </a:ext>
              <a:ext uri="{C183D7F6-B498-43B3-948B-1728B52AA6E4}">
                <adec:decorative xmlns:adec="http://schemas.microsoft.com/office/drawing/2017/decorative" val="1"/>
              </a:ext>
            </a:extLst>
          </p:cNvPr>
          <p:cNvSpPr>
            <a:spLocks noChangeAspect="1"/>
          </p:cNvSpPr>
          <p:nvPr/>
        </p:nvSpPr>
        <p:spPr bwMode="auto">
          <a:xfrm>
            <a:off x="2083422" y="1831217"/>
            <a:ext cx="643820" cy="64381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pic>
        <p:nvPicPr>
          <p:cNvPr id="21" name="Picture 20" descr="365 interface for creating an AI agent, with a prompt to describe the agent’s purpose and example options like Helpdesk and Expense Tracking;">
            <a:extLst>
              <a:ext uri="{FF2B5EF4-FFF2-40B4-BE49-F238E27FC236}">
                <a16:creationId xmlns:a16="http://schemas.microsoft.com/office/drawing/2014/main" id="{DEB0C730-3E51-703E-D1DD-7241AE12B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648" y="2613968"/>
            <a:ext cx="3469764" cy="1875722"/>
          </a:xfrm>
          <a:prstGeom prst="roundRect">
            <a:avLst>
              <a:gd name="adj" fmla="val 6800"/>
            </a:avLst>
          </a:prstGeom>
          <a:solidFill>
            <a:schemeClr val="bg1"/>
          </a:solidFill>
          <a:ln w="3175">
            <a:solidFill>
              <a:schemeClr val="bg1">
                <a:lumMod val="75000"/>
              </a:schemeClr>
            </a:solidFill>
            <a:headEnd type="none" w="med" len="med"/>
            <a:tailEnd type="none" w="med" len="med"/>
          </a:ln>
          <a:effectLst/>
        </p:spPr>
      </p:pic>
      <p:sp>
        <p:nvSpPr>
          <p:cNvPr id="7" name="TextBox 6">
            <a:extLst>
              <a:ext uri="{FF2B5EF4-FFF2-40B4-BE49-F238E27FC236}">
                <a16:creationId xmlns:a16="http://schemas.microsoft.com/office/drawing/2014/main" id="{A76BAE9B-B664-2BC8-FC5C-80F324A19324}"/>
              </a:ext>
            </a:extLst>
          </p:cNvPr>
          <p:cNvSpPr txBox="1"/>
          <p:nvPr/>
        </p:nvSpPr>
        <p:spPr>
          <a:xfrm>
            <a:off x="836186" y="5001768"/>
            <a:ext cx="3218688" cy="307777"/>
          </a:xfrm>
          <a:prstGeom prst="rect">
            <a:avLst/>
          </a:prstGeom>
          <a:noFill/>
        </p:spPr>
        <p:txBody>
          <a:bodyPr wrap="square" lIns="0" tIns="0" rIns="0" bIns="0" rtlCol="0">
            <a:spAutoFit/>
          </a:bodyPr>
          <a:lstStyle/>
          <a:p>
            <a:pPr marL="0" marR="0" lvl="0" indent="0" algn="ctr" defTabSz="914367" rtl="0" eaLnBrk="1" fontAlgn="auto" latinLnBrk="0" hangingPunct="1">
              <a:spcBef>
                <a:spcPct val="0"/>
              </a:spcBef>
              <a:spcAft>
                <a:spcPct val="0"/>
              </a:spcAft>
              <a:buClrTx/>
              <a:buSzTx/>
              <a:buFontTx/>
              <a:buNone/>
              <a:tabLst/>
              <a:defRPr/>
            </a:pPr>
            <a:r>
              <a:rPr kumimoji="0" lang="en-US" sz="2000" i="0" u="none" strike="noStrike" kern="1200" cap="none" spc="0" normalizeH="0" baseline="0" noProof="0">
                <a:ln w="3175">
                  <a:noFill/>
                </a:ln>
                <a:solidFill>
                  <a:schemeClr val="accent1"/>
                </a:solidFill>
                <a:effectLst/>
                <a:uLnTx/>
                <a:uFillTx/>
                <a:latin typeface="+mj-lt"/>
                <a:ea typeface="+mj-ea"/>
                <a:cs typeface="+mj-cs"/>
              </a:rPr>
              <a:t>Natural language</a:t>
            </a:r>
          </a:p>
        </p:txBody>
      </p:sp>
      <p:sp>
        <p:nvSpPr>
          <p:cNvPr id="20" name="Content Placeholder 26">
            <a:extLst>
              <a:ext uri="{FF2B5EF4-FFF2-40B4-BE49-F238E27FC236}">
                <a16:creationId xmlns:a16="http://schemas.microsoft.com/office/drawing/2014/main" id="{6C8D21C8-C099-2E2F-7960-FD28018E88AD}"/>
              </a:ext>
            </a:extLst>
          </p:cNvPr>
          <p:cNvSpPr txBox="1">
            <a:spLocks/>
          </p:cNvSpPr>
          <p:nvPr/>
        </p:nvSpPr>
        <p:spPr>
          <a:xfrm>
            <a:off x="781693" y="5445040"/>
            <a:ext cx="3327674" cy="64633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0" cap="none" spc="0" normalizeH="0" baseline="0" noProof="0">
                <a:ln>
                  <a:noFill/>
                </a:ln>
                <a:solidFill>
                  <a:schemeClr val="tx2"/>
                </a:solidFill>
                <a:effectLst/>
                <a:uLnTx/>
                <a:uFillTx/>
                <a:latin typeface="+mn-lt"/>
                <a:cs typeface="+mn-cs"/>
              </a:rPr>
              <a:t>Build agents by engaging in a conversational, natural, human-like experience in Copilot.</a:t>
            </a:r>
          </a:p>
        </p:txBody>
      </p:sp>
      <p:grpSp>
        <p:nvGrpSpPr>
          <p:cNvPr id="39" name="Group 38" descr="Copilot Studio Logo">
            <a:extLst>
              <a:ext uri="{FF2B5EF4-FFF2-40B4-BE49-F238E27FC236}">
                <a16:creationId xmlns:a16="http://schemas.microsoft.com/office/drawing/2014/main" id="{805E7FED-CA9C-4720-D3BD-BBD7FED5F864}"/>
              </a:ext>
            </a:extLst>
          </p:cNvPr>
          <p:cNvGrpSpPr/>
          <p:nvPr/>
        </p:nvGrpSpPr>
        <p:grpSpPr>
          <a:xfrm>
            <a:off x="5772326" y="1831217"/>
            <a:ext cx="643820" cy="643817"/>
            <a:chOff x="2083422" y="1831217"/>
            <a:chExt cx="643820" cy="643817"/>
          </a:xfrm>
        </p:grpSpPr>
        <p:sp>
          <p:nvSpPr>
            <p:cNvPr id="40" name="Oval 39">
              <a:extLst>
                <a:ext uri="{FF2B5EF4-FFF2-40B4-BE49-F238E27FC236}">
                  <a16:creationId xmlns:a16="http://schemas.microsoft.com/office/drawing/2014/main" id="{F5AEA0A9-0976-5786-2628-4BE3971473EA}"/>
                </a:ext>
              </a:extLst>
            </p:cNvPr>
            <p:cNvSpPr>
              <a:spLocks noChangeAspect="1"/>
            </p:cNvSpPr>
            <p:nvPr/>
          </p:nvSpPr>
          <p:spPr bwMode="auto">
            <a:xfrm>
              <a:off x="2083422" y="1831217"/>
              <a:ext cx="643820" cy="64381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pic>
          <p:nvPicPr>
            <p:cNvPr id="41" name="Graphic 40">
              <a:extLst>
                <a:ext uri="{FF2B5EF4-FFF2-40B4-BE49-F238E27FC236}">
                  <a16:creationId xmlns:a16="http://schemas.microsoft.com/office/drawing/2014/main" id="{74B17B2B-2B8A-93F8-3C0C-7A5D8D10109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241937" y="1958264"/>
              <a:ext cx="322611" cy="338488"/>
            </a:xfrm>
            <a:prstGeom prst="rect">
              <a:avLst/>
            </a:prstGeom>
            <a:effectLst>
              <a:outerShdw blurRad="50800" dist="38100" dir="5400000" algn="t" rotWithShape="0">
                <a:prstClr val="black">
                  <a:alpha val="40000"/>
                </a:prstClr>
              </a:outerShdw>
            </a:effectLst>
          </p:spPr>
        </p:pic>
      </p:grpSp>
      <p:pic>
        <p:nvPicPr>
          <p:cNvPr id="19" name="Picture 18" descr="Screenshot of the Expense Budget Assistant showing a flowchart for managing travel budgets using SAP data and generative AI, with options to add data sources like SharePoint and Azure OpenAI">
            <a:extLst>
              <a:ext uri="{FF2B5EF4-FFF2-40B4-BE49-F238E27FC236}">
                <a16:creationId xmlns:a16="http://schemas.microsoft.com/office/drawing/2014/main" id="{293B6C82-F933-09AC-FC1E-C7C02304BF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76885" y="2613465"/>
            <a:ext cx="3448664" cy="1875599"/>
          </a:xfrm>
          <a:prstGeom prst="roundRect">
            <a:avLst>
              <a:gd name="adj" fmla="val 6800"/>
            </a:avLst>
          </a:prstGeom>
          <a:solidFill>
            <a:schemeClr val="bg1"/>
          </a:solidFill>
          <a:ln w="3175">
            <a:solidFill>
              <a:schemeClr val="bg1">
                <a:lumMod val="75000"/>
              </a:schemeClr>
            </a:solidFill>
            <a:headEnd type="none" w="med" len="med"/>
            <a:tailEnd type="none" w="med" len="med"/>
          </a:ln>
          <a:effectLst/>
        </p:spPr>
      </p:pic>
      <p:sp>
        <p:nvSpPr>
          <p:cNvPr id="8" name="TextBox 7">
            <a:extLst>
              <a:ext uri="{FF2B5EF4-FFF2-40B4-BE49-F238E27FC236}">
                <a16:creationId xmlns:a16="http://schemas.microsoft.com/office/drawing/2014/main" id="{A1CF7758-1709-0F6F-5AA1-434CD83B23C6}"/>
              </a:ext>
            </a:extLst>
          </p:cNvPr>
          <p:cNvSpPr txBox="1"/>
          <p:nvPr/>
        </p:nvSpPr>
        <p:spPr>
          <a:xfrm>
            <a:off x="4549010" y="5001768"/>
            <a:ext cx="3104414"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chemeClr val="accent4"/>
                </a:solidFill>
                <a:effectLst/>
                <a:uLnTx/>
                <a:uFillTx/>
                <a:latin typeface="+mj-lt"/>
                <a:ea typeface="+mj-ea"/>
                <a:cs typeface="+mj-cs"/>
              </a:rPr>
              <a:t>Drag and drop</a:t>
            </a:r>
          </a:p>
        </p:txBody>
      </p:sp>
      <p:sp>
        <p:nvSpPr>
          <p:cNvPr id="12" name="Content Placeholder 26">
            <a:extLst>
              <a:ext uri="{FF2B5EF4-FFF2-40B4-BE49-F238E27FC236}">
                <a16:creationId xmlns:a16="http://schemas.microsoft.com/office/drawing/2014/main" id="{583BAEB0-4C1B-C893-34AA-253F89547C45}"/>
              </a:ext>
            </a:extLst>
          </p:cNvPr>
          <p:cNvSpPr txBox="1">
            <a:spLocks/>
          </p:cNvSpPr>
          <p:nvPr/>
        </p:nvSpPr>
        <p:spPr>
          <a:xfrm>
            <a:off x="4545210" y="5440680"/>
            <a:ext cx="3112015" cy="64633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0" cap="none" spc="0" normalizeH="0" baseline="0" noProof="0">
                <a:ln>
                  <a:noFill/>
                </a:ln>
                <a:solidFill>
                  <a:schemeClr val="tx2"/>
                </a:solidFill>
                <a:effectLst/>
                <a:uLnTx/>
                <a:uFillTx/>
                <a:latin typeface="+mn-lt"/>
                <a:cs typeface="+mn-cs"/>
              </a:rPr>
              <a:t>Design your agent by uploading files, adding capabilities, and providing instructions with a few clicks.</a:t>
            </a:r>
          </a:p>
        </p:txBody>
      </p:sp>
      <p:sp>
        <p:nvSpPr>
          <p:cNvPr id="29" name="Rounded Rectangle 115">
            <a:extLst>
              <a:ext uri="{FF2B5EF4-FFF2-40B4-BE49-F238E27FC236}">
                <a16:creationId xmlns:a16="http://schemas.microsoft.com/office/drawing/2014/main" id="{33E0BB28-B7B4-2778-86E5-68DF68096092}"/>
              </a:ext>
            </a:extLst>
          </p:cNvPr>
          <p:cNvSpPr/>
          <p:nvPr/>
        </p:nvSpPr>
        <p:spPr>
          <a:xfrm>
            <a:off x="8008060" y="1400268"/>
            <a:ext cx="3473292" cy="330121"/>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64008" numCol="1" spcCol="0" rtlCol="0" fromWordArt="0" anchor="ctr" anchorCtr="0" forceAA="0" compatLnSpc="1">
            <a:prstTxWarp prst="textNoShape">
              <a:avLst/>
            </a:prstTxWarp>
            <a:noAutofit/>
          </a:bodyPr>
          <a:lstStyle/>
          <a:p>
            <a:pPr marL="0" marR="0" lvl="0" indent="0" algn="ctr" defTabSz="914367" rtl="0" eaLnBrk="1" fontAlgn="auto" latinLnBrk="0" hangingPunct="1">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mj-lt"/>
                <a:ea typeface="+mj-ea"/>
                <a:cs typeface="+mj-cs"/>
              </a:rPr>
              <a:t>For developers</a:t>
            </a:r>
          </a:p>
        </p:txBody>
      </p:sp>
      <p:grpSp>
        <p:nvGrpSpPr>
          <p:cNvPr id="47" name="Group 46" descr="Azure Logo">
            <a:extLst>
              <a:ext uri="{FF2B5EF4-FFF2-40B4-BE49-F238E27FC236}">
                <a16:creationId xmlns:a16="http://schemas.microsoft.com/office/drawing/2014/main" id="{5DECFE1F-97D8-6BD1-1D86-885C452F36EE}"/>
              </a:ext>
            </a:extLst>
          </p:cNvPr>
          <p:cNvGrpSpPr/>
          <p:nvPr/>
        </p:nvGrpSpPr>
        <p:grpSpPr>
          <a:xfrm>
            <a:off x="9451628" y="1831215"/>
            <a:ext cx="643820" cy="643817"/>
            <a:chOff x="9451628" y="1831215"/>
            <a:chExt cx="643820" cy="643817"/>
          </a:xfrm>
        </p:grpSpPr>
        <p:sp>
          <p:nvSpPr>
            <p:cNvPr id="35" name="Oval 34">
              <a:extLst>
                <a:ext uri="{FF2B5EF4-FFF2-40B4-BE49-F238E27FC236}">
                  <a16:creationId xmlns:a16="http://schemas.microsoft.com/office/drawing/2014/main" id="{FDE5416C-CE4A-F2F7-7622-78125E980707}"/>
                </a:ext>
              </a:extLst>
            </p:cNvPr>
            <p:cNvSpPr>
              <a:spLocks noChangeAspect="1"/>
            </p:cNvSpPr>
            <p:nvPr/>
          </p:nvSpPr>
          <p:spPr bwMode="auto">
            <a:xfrm>
              <a:off x="9451628" y="1831215"/>
              <a:ext cx="643820" cy="64381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pic>
          <p:nvPicPr>
            <p:cNvPr id="46" name="Picture 45">
              <a:extLst>
                <a:ext uri="{FF2B5EF4-FFF2-40B4-BE49-F238E27FC236}">
                  <a16:creationId xmlns:a16="http://schemas.microsoft.com/office/drawing/2014/main" id="{2DAAD62D-49DE-6CC1-A5DB-0B5615616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9075" y="1967978"/>
              <a:ext cx="368926" cy="370292"/>
            </a:xfrm>
            <a:prstGeom prst="rect">
              <a:avLst/>
            </a:prstGeom>
            <a:ln w="3473" cap="flat">
              <a:noFill/>
              <a:prstDash val="solid"/>
              <a:miter/>
            </a:ln>
            <a:effectLst>
              <a:outerShdw blurRad="50800" dist="38100" dir="5400000" algn="t" rotWithShape="0">
                <a:prstClr val="black">
                  <a:alpha val="40000"/>
                </a:prstClr>
              </a:outerShdw>
            </a:effectLst>
          </p:spPr>
        </p:pic>
      </p:grpSp>
      <p:pic>
        <p:nvPicPr>
          <p:cNvPr id="18" name="Picture 17" descr="C# code snippet for a Microsoft Teams bot class TeamsTaskModuleBot, showing methods to handle message activities and task module fetches using the Bot Framework">
            <a:extLst>
              <a:ext uri="{FF2B5EF4-FFF2-40B4-BE49-F238E27FC236}">
                <a16:creationId xmlns:a16="http://schemas.microsoft.com/office/drawing/2014/main" id="{B8E383F7-C78F-02DE-01B8-ED25F5C3CE4A}"/>
              </a:ext>
            </a:extLst>
          </p:cNvPr>
          <p:cNvPicPr>
            <a:picLocks/>
          </p:cNvPicPr>
          <p:nvPr/>
        </p:nvPicPr>
        <p:blipFill>
          <a:blip r:embed="rId7" cstate="screen">
            <a:extLst>
              <a:ext uri="{28A0092B-C50C-407E-A947-70E740481C1C}">
                <a14:useLocalDpi xmlns:a14="http://schemas.microsoft.com/office/drawing/2010/main"/>
              </a:ext>
            </a:extLst>
          </a:blip>
          <a:srcRect/>
          <a:stretch/>
        </p:blipFill>
        <p:spPr>
          <a:xfrm>
            <a:off x="8022021" y="2581230"/>
            <a:ext cx="3473292" cy="1909559"/>
          </a:xfrm>
          <a:prstGeom prst="roundRect">
            <a:avLst>
              <a:gd name="adj" fmla="val 6800"/>
            </a:avLst>
          </a:prstGeom>
          <a:solidFill>
            <a:schemeClr val="bg1"/>
          </a:solidFill>
          <a:ln w="3175">
            <a:solidFill>
              <a:schemeClr val="bg1">
                <a:lumMod val="75000"/>
              </a:schemeClr>
            </a:solidFill>
            <a:headEnd type="none" w="med" len="med"/>
            <a:tailEnd type="none" w="med" len="med"/>
          </a:ln>
          <a:effectLst/>
        </p:spPr>
      </p:pic>
      <p:sp>
        <p:nvSpPr>
          <p:cNvPr id="9" name="TextBox 8">
            <a:extLst>
              <a:ext uri="{FF2B5EF4-FFF2-40B4-BE49-F238E27FC236}">
                <a16:creationId xmlns:a16="http://schemas.microsoft.com/office/drawing/2014/main" id="{BF72D2AF-B17E-06A0-3F3E-20ACF74C2D10}"/>
              </a:ext>
            </a:extLst>
          </p:cNvPr>
          <p:cNvSpPr txBox="1"/>
          <p:nvPr/>
        </p:nvSpPr>
        <p:spPr>
          <a:xfrm>
            <a:off x="8149323" y="5001768"/>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chemeClr val="accent2"/>
                </a:solidFill>
                <a:effectLst/>
                <a:uLnTx/>
                <a:uFillTx/>
                <a:latin typeface="+mj-lt"/>
                <a:ea typeface="+mj-ea"/>
                <a:cs typeface="+mj-cs"/>
              </a:rPr>
              <a:t>Code</a:t>
            </a:r>
          </a:p>
        </p:txBody>
      </p:sp>
      <p:sp>
        <p:nvSpPr>
          <p:cNvPr id="13" name="Content Placeholder 26">
            <a:extLst>
              <a:ext uri="{FF2B5EF4-FFF2-40B4-BE49-F238E27FC236}">
                <a16:creationId xmlns:a16="http://schemas.microsoft.com/office/drawing/2014/main" id="{FDAFDE29-80C9-E52A-3BE5-54C809D7E807}"/>
              </a:ext>
            </a:extLst>
          </p:cNvPr>
          <p:cNvSpPr txBox="1">
            <a:spLocks/>
          </p:cNvSpPr>
          <p:nvPr/>
        </p:nvSpPr>
        <p:spPr>
          <a:xfrm>
            <a:off x="8039380" y="5440680"/>
            <a:ext cx="3438574" cy="64633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7724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0" cap="none" spc="0" normalizeH="0" baseline="0" noProof="0">
                <a:ln>
                  <a:noFill/>
                </a:ln>
                <a:solidFill>
                  <a:schemeClr val="tx2"/>
                </a:solidFill>
                <a:effectLst/>
                <a:uLnTx/>
                <a:uFillTx/>
                <a:latin typeface="+mn-lt"/>
                <a:cs typeface="+mn-cs"/>
              </a:rPr>
              <a:t>Customize agents using advanced developer tools like the Microsoft 365 Agents SDK, VS code, and Azure AI.</a:t>
            </a:r>
          </a:p>
        </p:txBody>
      </p:sp>
    </p:spTree>
    <p:extLst>
      <p:ext uri="{BB962C8B-B14F-4D97-AF65-F5344CB8AC3E}">
        <p14:creationId xmlns:p14="http://schemas.microsoft.com/office/powerpoint/2010/main" val="15533265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09C2A-EA76-ED4C-F221-D1B12494768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32DB476-AAF7-0B11-F954-BDF29626BF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00EB912E-39BB-80C1-94E0-721EFE7A33D0}"/>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 name="Rectangle: Rounded Corners 34">
            <a:extLst>
              <a:ext uri="{FF2B5EF4-FFF2-40B4-BE49-F238E27FC236}">
                <a16:creationId xmlns:a16="http://schemas.microsoft.com/office/drawing/2014/main" id="{B515D9D1-8995-599A-B8F8-3D57170EF99C}"/>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2" name="Rectangle: Rounded Corners 11">
            <a:extLst>
              <a:ext uri="{FF2B5EF4-FFF2-40B4-BE49-F238E27FC236}">
                <a16:creationId xmlns:a16="http://schemas.microsoft.com/office/drawing/2014/main" id="{871A2BCE-5819-6CFE-15B9-F636220C5F83}"/>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EF184C0D-85CF-6AEF-571E-9737A64B6735}"/>
              </a:ext>
            </a:extLst>
          </p:cNvPr>
          <p:cNvSpPr>
            <a:spLocks noGrp="1"/>
          </p:cNvSpPr>
          <p:nvPr>
            <p:ph type="title"/>
          </p:nvPr>
        </p:nvSpPr>
        <p:spPr>
          <a:xfrm>
            <a:off x="588263" y="457200"/>
            <a:ext cx="11018520" cy="553998"/>
          </a:xfrm>
        </p:spPr>
        <p:txBody>
          <a:bodyPr/>
          <a:lstStyle/>
          <a:p>
            <a:pPr algn="ctr"/>
            <a:r>
              <a:rPr lang="en-US" dirty="0"/>
              <a:t>Create an agent with Copilot Studio</a:t>
            </a:r>
          </a:p>
        </p:txBody>
      </p:sp>
      <p:pic>
        <p:nvPicPr>
          <p:cNvPr id="6" name="Online Media 5" title="Create and publish your first agent in Microsoft Copilot Studio">
            <a:hlinkClick r:id="" action="ppaction://media"/>
            <a:extLst>
              <a:ext uri="{FF2B5EF4-FFF2-40B4-BE49-F238E27FC236}">
                <a16:creationId xmlns:a16="http://schemas.microsoft.com/office/drawing/2014/main" id="{B0360202-7661-97BD-6677-62CCD855CC73}"/>
              </a:ext>
            </a:extLst>
          </p:cNvPr>
          <p:cNvPicPr>
            <a:picLocks noRot="1" noChangeAspect="1"/>
          </p:cNvPicPr>
          <p:nvPr>
            <a:videoFile r:link="rId1"/>
          </p:nvPr>
        </p:nvPicPr>
        <p:blipFill>
          <a:blip r:embed="rId5"/>
          <a:stretch>
            <a:fillRect/>
          </a:stretch>
        </p:blipFill>
        <p:spPr>
          <a:xfrm>
            <a:off x="2194608" y="1358873"/>
            <a:ext cx="7797705" cy="4398996"/>
          </a:xfrm>
          <a:prstGeom prst="rect">
            <a:avLst/>
          </a:prstGeom>
        </p:spPr>
      </p:pic>
      <p:sp>
        <p:nvSpPr>
          <p:cNvPr id="11" name="TextBox 10">
            <a:extLst>
              <a:ext uri="{FF2B5EF4-FFF2-40B4-BE49-F238E27FC236}">
                <a16:creationId xmlns:a16="http://schemas.microsoft.com/office/drawing/2014/main" id="{6075BEC2-35B4-1E96-3F23-060615109EDF}"/>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3" name="TextBox 2">
            <a:extLst>
              <a:ext uri="{FF2B5EF4-FFF2-40B4-BE49-F238E27FC236}">
                <a16:creationId xmlns:a16="http://schemas.microsoft.com/office/drawing/2014/main" id="{71BA93AD-0D0C-A15D-27A9-E8F9E4753362}"/>
              </a:ext>
            </a:extLst>
          </p:cNvPr>
          <p:cNvSpPr txBox="1"/>
          <p:nvPr/>
        </p:nvSpPr>
        <p:spPr>
          <a:xfrm>
            <a:off x="571500" y="6396623"/>
            <a:ext cx="1103471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normalizeH="0" baseline="0" noProof="0" dirty="0">
                <a:ln>
                  <a:noFill/>
                </a:ln>
                <a:solidFill>
                  <a:schemeClr val="tx2"/>
                </a:solidFill>
                <a:effectLst/>
                <a:uLnTx/>
                <a:uFillTx/>
                <a:latin typeface="+mj-lt"/>
                <a:ea typeface="+mj-ea"/>
                <a:cs typeface="+mj-cs"/>
              </a:rPr>
              <a:t>Disclaimer:</a:t>
            </a:r>
            <a:r>
              <a:rPr lang="en-US" sz="1100" dirty="0">
                <a:solidFill>
                  <a:schemeClr val="tx2"/>
                </a:solidFill>
                <a:latin typeface="+mj-lt"/>
                <a:ea typeface="+mj-ea"/>
              </a:rPr>
              <a:t> </a:t>
            </a:r>
            <a:r>
              <a:rPr lang="en-US" sz="1100" dirty="0">
                <a:solidFill>
                  <a:schemeClr val="tx2"/>
                </a:solidFill>
                <a:cs typeface="Segoe Sans Display"/>
              </a:rPr>
              <a:t>As of October 2025, there is a new logo for Microsoft Copilot Studio</a:t>
            </a:r>
          </a:p>
        </p:txBody>
      </p:sp>
    </p:spTree>
    <p:extLst>
      <p:ext uri="{BB962C8B-B14F-4D97-AF65-F5344CB8AC3E}">
        <p14:creationId xmlns:p14="http://schemas.microsoft.com/office/powerpoint/2010/main" val="863455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0291D2C-2BEF-AAB8-EDAA-EBA5EBB65B5C}"/>
              </a:ext>
              <a:ext uri="{C183D7F6-B498-43B3-948B-1728B52AA6E4}">
                <adec:decorative xmlns:adec="http://schemas.microsoft.com/office/drawing/2017/decorative" val="1"/>
              </a:ext>
            </a:extLst>
          </p:cNvPr>
          <p:cNvSpPr>
            <a:spLocks/>
          </p:cNvSpPr>
          <p:nvPr/>
        </p:nvSpPr>
        <p:spPr bwMode="auto">
          <a:xfrm>
            <a:off x="571501" y="1363990"/>
            <a:ext cx="4437062" cy="4589770"/>
          </a:xfrm>
          <a:prstGeom prst="roundRect">
            <a:avLst>
              <a:gd name="adj" fmla="val 238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3" name="Rectangle: Top Corners Rounded 2">
            <a:extLst>
              <a:ext uri="{FF2B5EF4-FFF2-40B4-BE49-F238E27FC236}">
                <a16:creationId xmlns:a16="http://schemas.microsoft.com/office/drawing/2014/main" id="{EECE753B-A4E4-C508-BD24-C03CAB8416CC}"/>
              </a:ext>
              <a:ext uri="{C183D7F6-B498-43B3-948B-1728B52AA6E4}">
                <adec:decorative xmlns:adec="http://schemas.microsoft.com/office/drawing/2017/decorative" val="1"/>
              </a:ext>
            </a:extLst>
          </p:cNvPr>
          <p:cNvSpPr/>
          <p:nvPr/>
        </p:nvSpPr>
        <p:spPr bwMode="auto">
          <a:xfrm rot="16200000" flipH="1">
            <a:off x="6686006" y="1041400"/>
            <a:ext cx="6277428" cy="4734560"/>
          </a:xfrm>
          <a:prstGeom prst="round2SameRect">
            <a:avLst>
              <a:gd name="adj1" fmla="val 6302"/>
              <a:gd name="adj2" fmla="val 0"/>
            </a:avLst>
          </a:prstGeom>
          <a:gradFill>
            <a:gsLst>
              <a:gs pos="100000">
                <a:srgbClr val="C03BC4"/>
              </a:gs>
              <a:gs pos="0">
                <a:srgbClr val="0077D3"/>
              </a:gs>
            </a:gsLst>
            <a:path path="circle">
              <a:fillToRect l="100000" t="100000"/>
            </a:path>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1" name="Rectangle: Rounded Corners 10">
            <a:extLst>
              <a:ext uri="{FF2B5EF4-FFF2-40B4-BE49-F238E27FC236}">
                <a16:creationId xmlns:a16="http://schemas.microsoft.com/office/drawing/2014/main" id="{555D76A8-CB90-A9B5-A500-3B9C0FF9E0F1}"/>
              </a:ext>
              <a:ext uri="{C183D7F6-B498-43B3-948B-1728B52AA6E4}">
                <adec:decorative xmlns:adec="http://schemas.microsoft.com/office/drawing/2017/decorative" val="1"/>
              </a:ext>
            </a:extLst>
          </p:cNvPr>
          <p:cNvSpPr/>
          <p:nvPr/>
        </p:nvSpPr>
        <p:spPr bwMode="auto">
          <a:xfrm>
            <a:off x="414548" y="458042"/>
            <a:ext cx="45720" cy="552314"/>
          </a:xfrm>
          <a:prstGeom prst="roundRect">
            <a:avLst>
              <a:gd name="adj" fmla="val 50000"/>
            </a:avLst>
          </a:prstGeom>
          <a:gradFill>
            <a:gsLst>
              <a:gs pos="100000">
                <a:srgbClr val="C03BC4"/>
              </a:gs>
              <a:gs pos="0">
                <a:srgbClr val="0077D3"/>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5B09359F-377D-F5AE-4800-B2D30FE2AD21}"/>
              </a:ext>
              <a:ext uri="{C183D7F6-B498-43B3-948B-1728B52AA6E4}">
                <adec:decorative xmlns:adec="http://schemas.microsoft.com/office/drawing/2017/decorative" val="1"/>
              </a:ext>
            </a:extLst>
          </p:cNvPr>
          <p:cNvCxnSpPr>
            <a:cxnSpLocks/>
          </p:cNvCxnSpPr>
          <p:nvPr/>
        </p:nvCxnSpPr>
        <p:spPr>
          <a:xfrm>
            <a:off x="718134" y="2449943"/>
            <a:ext cx="4143795"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27CA4B-C881-83BE-73F0-81C0C7AB6367}"/>
              </a:ext>
              <a:ext uri="{C183D7F6-B498-43B3-948B-1728B52AA6E4}">
                <adec:decorative xmlns:adec="http://schemas.microsoft.com/office/drawing/2017/decorative" val="1"/>
              </a:ext>
            </a:extLst>
          </p:cNvPr>
          <p:cNvCxnSpPr>
            <a:cxnSpLocks/>
          </p:cNvCxnSpPr>
          <p:nvPr/>
        </p:nvCxnSpPr>
        <p:spPr>
          <a:xfrm>
            <a:off x="718134" y="4557162"/>
            <a:ext cx="4143795"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E347A3-BABD-F256-B33A-44527F5B236E}"/>
              </a:ext>
              <a:ext uri="{C183D7F6-B498-43B3-948B-1728B52AA6E4}">
                <adec:decorative xmlns:adec="http://schemas.microsoft.com/office/drawing/2017/decorative" val="1"/>
              </a:ext>
            </a:extLst>
          </p:cNvPr>
          <p:cNvCxnSpPr>
            <a:cxnSpLocks/>
          </p:cNvCxnSpPr>
          <p:nvPr/>
        </p:nvCxnSpPr>
        <p:spPr>
          <a:xfrm>
            <a:off x="718134" y="3380442"/>
            <a:ext cx="4143795"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1B98DD9D-FB59-8875-ED7B-74A0D1FE97B1}"/>
              </a:ext>
            </a:extLst>
          </p:cNvPr>
          <p:cNvSpPr>
            <a:spLocks noGrp="1"/>
          </p:cNvSpPr>
          <p:nvPr>
            <p:ph type="title"/>
          </p:nvPr>
        </p:nvSpPr>
        <p:spPr>
          <a:xfrm>
            <a:off x="588263" y="395645"/>
            <a:ext cx="11018520" cy="677108"/>
          </a:xfrm>
        </p:spPr>
        <p:txBody>
          <a:bodyPr anchor="ctr"/>
          <a:lstStyle/>
          <a:p>
            <a:r>
              <a:rPr lang="en-US" sz="4400">
                <a:ea typeface="+mj-ea"/>
                <a:cs typeface="+mj-cs"/>
              </a:rPr>
              <a:t>Channels</a:t>
            </a:r>
            <a:endParaRPr lang="en-US" sz="4400" spc="0">
              <a:ln>
                <a:noFill/>
              </a:ln>
              <a:solidFill>
                <a:srgbClr val="0078D4"/>
              </a:solidFill>
              <a:ea typeface="+mj-ea"/>
              <a:cs typeface="+mj-cs"/>
            </a:endParaRPr>
          </a:p>
        </p:txBody>
      </p:sp>
      <p:sp>
        <p:nvSpPr>
          <p:cNvPr id="9" name="TextBox 1, chunk 1">
            <a:extLst>
              <a:ext uri="{FF2B5EF4-FFF2-40B4-BE49-F238E27FC236}">
                <a16:creationId xmlns:a16="http://schemas.microsoft.com/office/drawing/2014/main" id="{8C7267FD-8BAE-51C2-D9D9-3EE9C5FFF590}"/>
              </a:ext>
            </a:extLst>
          </p:cNvPr>
          <p:cNvSpPr txBox="1"/>
          <p:nvPr/>
        </p:nvSpPr>
        <p:spPr>
          <a:xfrm>
            <a:off x="718135" y="1492251"/>
            <a:ext cx="4143793" cy="738664"/>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tx2"/>
                </a:solidFill>
                <a:effectLst/>
                <a:uLnTx/>
                <a:uFillTx/>
                <a:ea typeface="+mn-ea"/>
                <a:cs typeface="+mn-cs"/>
              </a:rPr>
              <a:t>Publish and deploy to </a:t>
            </a:r>
            <a:r>
              <a:rPr kumimoji="0" lang="en-US" sz="1600" b="0" i="0" u="none" strike="noStrike" kern="0" cap="none" spc="0" normalizeH="0" baseline="0" noProof="0">
                <a:ln>
                  <a:noFill/>
                </a:ln>
                <a:solidFill>
                  <a:schemeClr val="accent1"/>
                </a:solidFill>
                <a:effectLst/>
                <a:uLnTx/>
                <a:uFillTx/>
                <a:latin typeface="+mj-lt"/>
                <a:ea typeface="+mn-ea"/>
                <a:cs typeface="+mn-cs"/>
              </a:rPr>
              <a:t>your websites </a:t>
            </a:r>
            <a:r>
              <a:rPr kumimoji="0" lang="en-US" sz="1600" b="0" i="0" u="none" strike="noStrike" kern="0" cap="none" spc="0" normalizeH="0" baseline="0" noProof="0">
                <a:ln>
                  <a:noFill/>
                </a:ln>
                <a:solidFill>
                  <a:schemeClr val="tx2"/>
                </a:solidFill>
                <a:effectLst/>
                <a:uLnTx/>
                <a:uFillTx/>
                <a:ea typeface="+mn-ea"/>
                <a:cs typeface="+mn-cs"/>
              </a:rPr>
              <a:t>and </a:t>
            </a:r>
            <a:r>
              <a:rPr lang="en-US" sz="1600">
                <a:solidFill>
                  <a:schemeClr val="accent1"/>
                </a:solidFill>
                <a:latin typeface="+mj-lt"/>
              </a:rPr>
              <a:t>channels </a:t>
            </a:r>
            <a:r>
              <a:rPr kumimoji="0" lang="en-US" sz="1600" b="0" i="0" u="none" strike="noStrike" kern="0" cap="none" spc="0" normalizeH="0" baseline="0" noProof="0">
                <a:ln>
                  <a:noFill/>
                </a:ln>
                <a:solidFill>
                  <a:schemeClr val="tx2"/>
                </a:solidFill>
                <a:effectLst/>
                <a:uLnTx/>
                <a:uFillTx/>
                <a:ea typeface="+mn-ea"/>
                <a:cs typeface="+mn-cs"/>
              </a:rPr>
              <a:t>with a single click, including Slack, WhatsApp, Facebook, and more.</a:t>
            </a:r>
          </a:p>
        </p:txBody>
      </p:sp>
      <p:sp>
        <p:nvSpPr>
          <p:cNvPr id="13" name="TextBox 1, chunk 2">
            <a:extLst>
              <a:ext uri="{FF2B5EF4-FFF2-40B4-BE49-F238E27FC236}">
                <a16:creationId xmlns:a16="http://schemas.microsoft.com/office/drawing/2014/main" id="{30C70434-C63A-D688-8176-0387A242A6FC}"/>
              </a:ext>
            </a:extLst>
          </p:cNvPr>
          <p:cNvSpPr txBox="1"/>
          <p:nvPr/>
        </p:nvSpPr>
        <p:spPr>
          <a:xfrm>
            <a:off x="718135" y="2668971"/>
            <a:ext cx="4143793" cy="492443"/>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tx2"/>
                </a:solidFill>
                <a:effectLst/>
                <a:uLnTx/>
                <a:uFillTx/>
                <a:ea typeface="+mn-ea"/>
                <a:cs typeface="+mn-cs"/>
              </a:rPr>
              <a:t>Easily extend </a:t>
            </a:r>
            <a:r>
              <a:rPr lang="en-US" sz="1600">
                <a:solidFill>
                  <a:schemeClr val="accent1"/>
                </a:solidFill>
                <a:latin typeface="+mj-lt"/>
              </a:rPr>
              <a:t>Microsoft 365 Copilot</a:t>
            </a:r>
            <a:r>
              <a:rPr kumimoji="0" lang="en-US" sz="1600" b="0" i="0" u="none" strike="noStrike" kern="0" cap="none" spc="0" normalizeH="0" baseline="0" noProof="0">
                <a:ln>
                  <a:noFill/>
                </a:ln>
                <a:solidFill>
                  <a:schemeClr val="tx2"/>
                </a:solidFill>
                <a:effectLst/>
                <a:uLnTx/>
                <a:uFillTx/>
                <a:ea typeface="+mn-ea"/>
                <a:cs typeface="+mn-cs"/>
              </a:rPr>
              <a:t> with custom agents.</a:t>
            </a:r>
          </a:p>
        </p:txBody>
      </p:sp>
      <p:sp>
        <p:nvSpPr>
          <p:cNvPr id="14" name="TextBox 1, chunk 3">
            <a:extLst>
              <a:ext uri="{FF2B5EF4-FFF2-40B4-BE49-F238E27FC236}">
                <a16:creationId xmlns:a16="http://schemas.microsoft.com/office/drawing/2014/main" id="{ACAFC15F-CDFF-F0DB-8FA2-9AB3B63B7346}"/>
              </a:ext>
            </a:extLst>
          </p:cNvPr>
          <p:cNvSpPr txBox="1"/>
          <p:nvPr/>
        </p:nvSpPr>
        <p:spPr>
          <a:xfrm>
            <a:off x="718135" y="3599470"/>
            <a:ext cx="4143793" cy="738664"/>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tx2"/>
                </a:solidFill>
                <a:effectLst/>
                <a:uLnTx/>
                <a:uFillTx/>
                <a:ea typeface="+mn-ea"/>
                <a:cs typeface="+mn-cs"/>
              </a:rPr>
              <a:t>Add your agent to a custom app built with </a:t>
            </a:r>
            <a:r>
              <a:rPr lang="en-US" sz="1600">
                <a:solidFill>
                  <a:schemeClr val="accent1"/>
                </a:solidFill>
                <a:latin typeface="+mj-lt"/>
              </a:rPr>
              <a:t>Power Apps </a:t>
            </a:r>
            <a:r>
              <a:rPr kumimoji="0" lang="en-US" sz="1600" b="0" i="0" u="none" strike="noStrike" kern="0" cap="none" spc="0" normalizeH="0" baseline="0" noProof="0">
                <a:ln>
                  <a:noFill/>
                </a:ln>
                <a:solidFill>
                  <a:schemeClr val="tx2"/>
                </a:solidFill>
                <a:effectLst/>
                <a:uLnTx/>
                <a:uFillTx/>
                <a:ea typeface="+mn-ea"/>
                <a:cs typeface="Segoe UI" pitchFamily="34" charset="0"/>
              </a:rPr>
              <a:t>or a custom website built with </a:t>
            </a:r>
            <a:r>
              <a:rPr lang="en-US" sz="1600">
                <a:solidFill>
                  <a:schemeClr val="accent1"/>
                </a:solidFill>
                <a:latin typeface="+mj-lt"/>
              </a:rPr>
              <a:t>Power Pages</a:t>
            </a:r>
            <a:r>
              <a:rPr kumimoji="0" lang="en-US" sz="1600" b="0" i="0" u="none" strike="noStrike" kern="0" cap="none" spc="0" normalizeH="0" baseline="0" noProof="0">
                <a:ln>
                  <a:noFill/>
                </a:ln>
                <a:solidFill>
                  <a:schemeClr val="tx2"/>
                </a:solidFill>
                <a:effectLst/>
                <a:uLnTx/>
                <a:uFillTx/>
                <a:ea typeface="+mn-ea"/>
                <a:cs typeface="+mn-cs"/>
              </a:rPr>
              <a:t>.</a:t>
            </a:r>
          </a:p>
        </p:txBody>
      </p:sp>
      <p:sp>
        <p:nvSpPr>
          <p:cNvPr id="15" name="TextBox 1, chunk 4">
            <a:extLst>
              <a:ext uri="{FF2B5EF4-FFF2-40B4-BE49-F238E27FC236}">
                <a16:creationId xmlns:a16="http://schemas.microsoft.com/office/drawing/2014/main" id="{3D6D6D5F-C7B6-A2BE-9B60-D0E228437ECE}"/>
              </a:ext>
            </a:extLst>
          </p:cNvPr>
          <p:cNvSpPr txBox="1"/>
          <p:nvPr/>
        </p:nvSpPr>
        <p:spPr>
          <a:xfrm>
            <a:off x="718135" y="4776191"/>
            <a:ext cx="3640505" cy="984885"/>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accent1"/>
                </a:solidFill>
                <a:latin typeface="+mj-lt"/>
              </a:rPr>
              <a:t>Connect to your contact center </a:t>
            </a:r>
            <a:r>
              <a:rPr kumimoji="0" lang="en-US" sz="1600" b="0" i="0" u="none" strike="noStrike" kern="0" cap="none" spc="0" normalizeH="0" baseline="0" noProof="0">
                <a:ln>
                  <a:noFill/>
                </a:ln>
                <a:solidFill>
                  <a:schemeClr val="tx2"/>
                </a:solidFill>
                <a:effectLst/>
                <a:uLnTx/>
                <a:uFillTx/>
                <a:ea typeface="+mn-ea"/>
                <a:cs typeface="+mn-cs"/>
              </a:rPr>
              <a:t>so your agent can escalate and hand off the conversation with full context to a human agent.</a:t>
            </a:r>
          </a:p>
        </p:txBody>
      </p:sp>
      <p:pic>
        <p:nvPicPr>
          <p:cNvPr id="7" name="Picture 6" descr="Copilot Studio interface showing channel options for publishing the Onboarding Assistant across Microsoft, third-party, and customer engagement platforms like Teams, Slack, WhatsApp, and Dynamics 365">
            <a:extLst>
              <a:ext uri="{FF2B5EF4-FFF2-40B4-BE49-F238E27FC236}">
                <a16:creationId xmlns:a16="http://schemas.microsoft.com/office/drawing/2014/main" id="{217BFE64-3415-317B-A672-799D869D8B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20820" y="1350246"/>
            <a:ext cx="6299680" cy="4116867"/>
          </a:xfrm>
          <a:prstGeom prst="roundRect">
            <a:avLst>
              <a:gd name="adj" fmla="val 2728"/>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5" name="TextBox 4">
            <a:extLst>
              <a:ext uri="{FF2B5EF4-FFF2-40B4-BE49-F238E27FC236}">
                <a16:creationId xmlns:a16="http://schemas.microsoft.com/office/drawing/2014/main" id="{65AE65C0-860F-7D3D-181F-6E13DCF909B5}"/>
              </a:ext>
            </a:extLst>
          </p:cNvPr>
          <p:cNvSpPr txBox="1"/>
          <p:nvPr/>
        </p:nvSpPr>
        <p:spPr>
          <a:xfrm>
            <a:off x="571500" y="6381234"/>
            <a:ext cx="4734560" cy="184666"/>
          </a:xfrm>
          <a:prstGeom prst="rect">
            <a:avLst/>
          </a:prstGeom>
          <a:noFill/>
        </p:spPr>
        <p:txBody>
          <a:bodyPr wrap="square" lIns="0" tIns="0" rIns="0" bIns="0" rtlCol="0">
            <a:spAutoFit/>
          </a:bodyPr>
          <a:lstStyle/>
          <a:p>
            <a:pPr algn="l"/>
            <a:r>
              <a:rPr lang="en-US" sz="1200"/>
              <a:t>Specific to the Copilot Studio full version</a:t>
            </a:r>
          </a:p>
        </p:txBody>
      </p:sp>
    </p:spTree>
    <p:extLst>
      <p:ext uri="{BB962C8B-B14F-4D97-AF65-F5344CB8AC3E}">
        <p14:creationId xmlns:p14="http://schemas.microsoft.com/office/powerpoint/2010/main" val="3807473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8.33333E-7 2.22222E-6 L 8.33333E-7 0.03541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E8EA-FC7B-F68D-9571-C983D7172CFD}"/>
            </a:ext>
          </a:extLst>
        </p:cNvPr>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93987ADF-B4CA-A876-41B8-57DA99511BA4}"/>
              </a:ext>
              <a:ext uri="{C183D7F6-B498-43B3-948B-1728B52AA6E4}">
                <adec:decorative xmlns:adec="http://schemas.microsoft.com/office/drawing/2017/decorative" val="1"/>
              </a:ext>
            </a:extLst>
          </p:cNvPr>
          <p:cNvSpPr/>
          <p:nvPr/>
        </p:nvSpPr>
        <p:spPr bwMode="auto">
          <a:xfrm rot="16200000" flipH="1">
            <a:off x="6686006" y="1041400"/>
            <a:ext cx="6277428" cy="4734560"/>
          </a:xfrm>
          <a:prstGeom prst="round2SameRect">
            <a:avLst>
              <a:gd name="adj1" fmla="val 6302"/>
              <a:gd name="adj2" fmla="val 0"/>
            </a:avLst>
          </a:prstGeom>
          <a:gradFill>
            <a:gsLst>
              <a:gs pos="100000">
                <a:srgbClr val="C03BC4"/>
              </a:gs>
              <a:gs pos="0">
                <a:srgbClr val="0077D3"/>
              </a:gs>
            </a:gsLst>
            <a:path path="circle">
              <a:fillToRect l="100000" t="100000"/>
            </a:path>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9" name="Rectangle: Rounded Corners 8">
            <a:extLst>
              <a:ext uri="{FF2B5EF4-FFF2-40B4-BE49-F238E27FC236}">
                <a16:creationId xmlns:a16="http://schemas.microsoft.com/office/drawing/2014/main" id="{5BCAE3A4-7F3B-3E1A-DFDD-AEAFBB89FDE7}"/>
              </a:ext>
              <a:ext uri="{C183D7F6-B498-43B3-948B-1728B52AA6E4}">
                <adec:decorative xmlns:adec="http://schemas.microsoft.com/office/drawing/2017/decorative" val="1"/>
              </a:ext>
            </a:extLst>
          </p:cNvPr>
          <p:cNvSpPr/>
          <p:nvPr/>
        </p:nvSpPr>
        <p:spPr bwMode="auto">
          <a:xfrm>
            <a:off x="414548" y="458042"/>
            <a:ext cx="45720" cy="552314"/>
          </a:xfrm>
          <a:prstGeom prst="roundRect">
            <a:avLst>
              <a:gd name="adj" fmla="val 50000"/>
            </a:avLst>
          </a:prstGeom>
          <a:gradFill>
            <a:gsLst>
              <a:gs pos="100000">
                <a:srgbClr val="C03BC4"/>
              </a:gs>
              <a:gs pos="0">
                <a:srgbClr val="0077D3"/>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4BA3E3A3-6452-D69A-3455-E06F18AC8821}"/>
              </a:ext>
              <a:ext uri="{C183D7F6-B498-43B3-948B-1728B52AA6E4}">
                <adec:decorative xmlns:adec="http://schemas.microsoft.com/office/drawing/2017/decorative" val="1"/>
              </a:ext>
            </a:extLst>
          </p:cNvPr>
          <p:cNvSpPr>
            <a:spLocks/>
          </p:cNvSpPr>
          <p:nvPr/>
        </p:nvSpPr>
        <p:spPr bwMode="auto">
          <a:xfrm>
            <a:off x="571501" y="1363990"/>
            <a:ext cx="4437062" cy="4589770"/>
          </a:xfrm>
          <a:prstGeom prst="roundRect">
            <a:avLst>
              <a:gd name="adj" fmla="val 238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cxnSp>
        <p:nvCxnSpPr>
          <p:cNvPr id="12" name="Straight Connector 11">
            <a:extLst>
              <a:ext uri="{FF2B5EF4-FFF2-40B4-BE49-F238E27FC236}">
                <a16:creationId xmlns:a16="http://schemas.microsoft.com/office/drawing/2014/main" id="{C1E6FF4D-7F0B-244E-4173-BAC57815BB55}"/>
              </a:ext>
              <a:ext uri="{C183D7F6-B498-43B3-948B-1728B52AA6E4}">
                <adec:decorative xmlns:adec="http://schemas.microsoft.com/office/drawing/2017/decorative" val="1"/>
              </a:ext>
            </a:extLst>
          </p:cNvPr>
          <p:cNvCxnSpPr>
            <a:cxnSpLocks/>
          </p:cNvCxnSpPr>
          <p:nvPr/>
        </p:nvCxnSpPr>
        <p:spPr>
          <a:xfrm>
            <a:off x="718134" y="2258703"/>
            <a:ext cx="4143795"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D6C940E-6011-7309-D48A-5F50042D6701}"/>
              </a:ext>
            </a:extLst>
          </p:cNvPr>
          <p:cNvSpPr>
            <a:spLocks noGrp="1"/>
          </p:cNvSpPr>
          <p:nvPr>
            <p:ph type="title"/>
          </p:nvPr>
        </p:nvSpPr>
        <p:spPr>
          <a:xfrm>
            <a:off x="588263" y="395645"/>
            <a:ext cx="11018520" cy="677108"/>
          </a:xfrm>
        </p:spPr>
        <p:txBody>
          <a:bodyPr anchor="ctr"/>
          <a:lstStyle/>
          <a:p>
            <a:r>
              <a:rPr lang="en-US" sz="4400">
                <a:ea typeface="+mj-ea"/>
                <a:cs typeface="+mj-cs"/>
              </a:rPr>
              <a:t>Analytics</a:t>
            </a:r>
            <a:endParaRPr lang="en-US" sz="4400" spc="0">
              <a:ln>
                <a:noFill/>
              </a:ln>
              <a:solidFill>
                <a:srgbClr val="0078D4"/>
              </a:solidFill>
              <a:ea typeface="+mj-ea"/>
              <a:cs typeface="+mj-cs"/>
            </a:endParaRPr>
          </a:p>
        </p:txBody>
      </p:sp>
      <p:sp>
        <p:nvSpPr>
          <p:cNvPr id="13" name="TextBox 1, chunk 1">
            <a:extLst>
              <a:ext uri="{FF2B5EF4-FFF2-40B4-BE49-F238E27FC236}">
                <a16:creationId xmlns:a16="http://schemas.microsoft.com/office/drawing/2014/main" id="{4AA0C935-1CAB-CE8D-14C6-828E6A9C1100}"/>
              </a:ext>
            </a:extLst>
          </p:cNvPr>
          <p:cNvSpPr txBox="1"/>
          <p:nvPr/>
        </p:nvSpPr>
        <p:spPr>
          <a:xfrm>
            <a:off x="718135" y="1492251"/>
            <a:ext cx="4143793" cy="492443"/>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tx2"/>
                </a:solidFill>
                <a:effectLst/>
                <a:uLnTx/>
                <a:uFillTx/>
                <a:ea typeface="+mn-ea"/>
                <a:cs typeface="+mn-cs"/>
              </a:rPr>
              <a:t>See how effective agents are at solving </a:t>
            </a:r>
            <a:r>
              <a:rPr lang="en-US" sz="1600">
                <a:solidFill>
                  <a:schemeClr val="accent1"/>
                </a:solidFill>
                <a:latin typeface="+mj-lt"/>
              </a:rPr>
              <a:t>problems by measuring outcomes.</a:t>
            </a:r>
          </a:p>
        </p:txBody>
      </p:sp>
      <p:sp>
        <p:nvSpPr>
          <p:cNvPr id="14" name="TextBox 1, chunk 2">
            <a:extLst>
              <a:ext uri="{FF2B5EF4-FFF2-40B4-BE49-F238E27FC236}">
                <a16:creationId xmlns:a16="http://schemas.microsoft.com/office/drawing/2014/main" id="{BA1E0F1B-4516-3392-010A-18BF68ACB138}"/>
              </a:ext>
            </a:extLst>
          </p:cNvPr>
          <p:cNvSpPr txBox="1"/>
          <p:nvPr/>
        </p:nvSpPr>
        <p:spPr>
          <a:xfrm>
            <a:off x="718135" y="2532712"/>
            <a:ext cx="4143793" cy="738664"/>
          </a:xfrm>
          <a:prstGeom prst="rect">
            <a:avLst/>
          </a:prstGeom>
          <a:noFill/>
        </p:spPr>
        <p:txBody>
          <a:bodyPr wrap="square" lIns="0" tIns="0" rIns="0" bIns="0" numCol="1"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kern="0" cap="none" spc="0" normalizeH="0" baseline="0">
                <a:ln>
                  <a:noFill/>
                </a:ln>
                <a:solidFill>
                  <a:srgbClr val="000000"/>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tx2"/>
                </a:solidFill>
                <a:effectLst/>
                <a:uLnTx/>
                <a:uFillTx/>
                <a:ea typeface="+mn-ea"/>
                <a:cs typeface="+mn-cs"/>
              </a:rPr>
              <a:t>Measure usage, engagement, success rates, knowledge use rate, and satisfaction to improve your agents over time.</a:t>
            </a:r>
          </a:p>
        </p:txBody>
      </p:sp>
      <p:pic>
        <p:nvPicPr>
          <p:cNvPr id="8" name="Picture 7" descr="Copilot Studio analytics dashboard for the Onboarding Assistant showing session stats, engagement, satisfaction score, billed messages, outcome trends, and onboarding task suggestions">
            <a:extLst>
              <a:ext uri="{FF2B5EF4-FFF2-40B4-BE49-F238E27FC236}">
                <a16:creationId xmlns:a16="http://schemas.microsoft.com/office/drawing/2014/main" id="{292FC981-7554-836D-7A80-997D1D706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5320820" y="1581330"/>
            <a:ext cx="6566380" cy="3697881"/>
          </a:xfrm>
          <a:prstGeom prst="roundRect">
            <a:avLst>
              <a:gd name="adj" fmla="val 2728"/>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6" name="TextBox 5">
            <a:extLst>
              <a:ext uri="{FF2B5EF4-FFF2-40B4-BE49-F238E27FC236}">
                <a16:creationId xmlns:a16="http://schemas.microsoft.com/office/drawing/2014/main" id="{112B878E-1B96-7914-7911-48881269790D}"/>
              </a:ext>
            </a:extLst>
          </p:cNvPr>
          <p:cNvSpPr txBox="1"/>
          <p:nvPr/>
        </p:nvSpPr>
        <p:spPr>
          <a:xfrm>
            <a:off x="497840" y="6501778"/>
            <a:ext cx="4734560" cy="184666"/>
          </a:xfrm>
          <a:prstGeom prst="rect">
            <a:avLst/>
          </a:prstGeom>
          <a:noFill/>
        </p:spPr>
        <p:txBody>
          <a:bodyPr wrap="square" lIns="0" tIns="0" rIns="0" bIns="0" rtlCol="0">
            <a:spAutoFit/>
          </a:bodyPr>
          <a:lstStyle/>
          <a:p>
            <a:pPr algn="l"/>
            <a:r>
              <a:rPr lang="en-US" sz="1200"/>
              <a:t>Specific to the Copilot Studio full version</a:t>
            </a:r>
          </a:p>
        </p:txBody>
      </p:sp>
    </p:spTree>
    <p:extLst>
      <p:ext uri="{BB962C8B-B14F-4D97-AF65-F5344CB8AC3E}">
        <p14:creationId xmlns:p14="http://schemas.microsoft.com/office/powerpoint/2010/main" val="249767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8.33333E-7 2.22222E-6 L 8.33333E-7 0.03541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407314-69AC-3FEA-F30A-9CAAE1953EDF}"/>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4CC8B62-7B37-B175-96A8-F8B6EADE1EB5}"/>
              </a:ext>
              <a:ext uri="{C183D7F6-B498-43B3-948B-1728B52AA6E4}">
                <adec:decorative xmlns:adec="http://schemas.microsoft.com/office/drawing/2017/decorative" val="1"/>
              </a:ext>
            </a:extLst>
          </p:cNvPr>
          <p:cNvSpPr>
            <a:spLocks/>
          </p:cNvSpPr>
          <p:nvPr/>
        </p:nvSpPr>
        <p:spPr bwMode="auto">
          <a:xfrm>
            <a:off x="545772" y="1814968"/>
            <a:ext cx="11049199" cy="4533900"/>
          </a:xfrm>
          <a:prstGeom prst="roundRect">
            <a:avLst>
              <a:gd name="adj" fmla="val 238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Segoe UI"/>
              <a:cs typeface="Segoe UI" pitchFamily="34" charset="0"/>
            </a:endParaRPr>
          </a:p>
        </p:txBody>
      </p:sp>
      <p:sp>
        <p:nvSpPr>
          <p:cNvPr id="6" name="Rectangle: Rounded Corners 5">
            <a:extLst>
              <a:ext uri="{FF2B5EF4-FFF2-40B4-BE49-F238E27FC236}">
                <a16:creationId xmlns:a16="http://schemas.microsoft.com/office/drawing/2014/main" id="{FFA74A6A-2692-3A8F-FE81-920982B23D6F}"/>
              </a:ext>
              <a:ext uri="{C183D7F6-B498-43B3-948B-1728B52AA6E4}">
                <adec:decorative xmlns:adec="http://schemas.microsoft.com/office/drawing/2017/decorative" val="1"/>
              </a:ext>
            </a:extLst>
          </p:cNvPr>
          <p:cNvSpPr/>
          <p:nvPr/>
        </p:nvSpPr>
        <p:spPr bwMode="auto">
          <a:xfrm>
            <a:off x="2086370" y="2580897"/>
            <a:ext cx="2569541" cy="2254131"/>
          </a:xfrm>
          <a:prstGeom prst="roundRect">
            <a:avLst>
              <a:gd name="adj" fmla="val 8183"/>
            </a:avLst>
          </a:prstGeom>
          <a:solidFill>
            <a:srgbClr val="0078D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7" name="Rectangle: Rounded Corners 6">
            <a:extLst>
              <a:ext uri="{FF2B5EF4-FFF2-40B4-BE49-F238E27FC236}">
                <a16:creationId xmlns:a16="http://schemas.microsoft.com/office/drawing/2014/main" id="{C75E5A25-633E-7861-8C7A-182D01D8B5A9}"/>
              </a:ext>
              <a:ext uri="{C183D7F6-B498-43B3-948B-1728B52AA6E4}">
                <adec:decorative xmlns:adec="http://schemas.microsoft.com/office/drawing/2017/decorative" val="1"/>
              </a:ext>
            </a:extLst>
          </p:cNvPr>
          <p:cNvSpPr/>
          <p:nvPr/>
        </p:nvSpPr>
        <p:spPr bwMode="auto">
          <a:xfrm>
            <a:off x="7535700" y="2146677"/>
            <a:ext cx="2567969" cy="2688351"/>
          </a:xfrm>
          <a:prstGeom prst="roundRect">
            <a:avLst>
              <a:gd name="adj" fmla="val 7700"/>
            </a:avLst>
          </a:prstGeom>
          <a:solidFill>
            <a:srgbClr val="D73BB9">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sp>
        <p:nvSpPr>
          <p:cNvPr id="8" name="Rectangle: Rounded Corners 7">
            <a:extLst>
              <a:ext uri="{FF2B5EF4-FFF2-40B4-BE49-F238E27FC236}">
                <a16:creationId xmlns:a16="http://schemas.microsoft.com/office/drawing/2014/main" id="{2AD7F2D1-8E7D-8AA7-BF99-4D0757189367}"/>
              </a:ext>
              <a:ext uri="{C183D7F6-B498-43B3-948B-1728B52AA6E4}">
                <adec:decorative xmlns:adec="http://schemas.microsoft.com/office/drawing/2017/decorative" val="1"/>
              </a:ext>
            </a:extLst>
          </p:cNvPr>
          <p:cNvSpPr/>
          <p:nvPr/>
        </p:nvSpPr>
        <p:spPr bwMode="auto">
          <a:xfrm>
            <a:off x="4811330" y="2385499"/>
            <a:ext cx="2569541" cy="2449529"/>
          </a:xfrm>
          <a:prstGeom prst="roundRect">
            <a:avLst>
              <a:gd name="adj" fmla="val 8183"/>
            </a:avLst>
          </a:prstGeom>
          <a:solidFill>
            <a:srgbClr val="A249CE">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500" rtl="0" eaLnBrk="1" fontAlgn="auto" latinLnBrk="0" hangingPunct="1">
              <a:lnSpc>
                <a:spcPct val="100000"/>
              </a:lnSpc>
              <a:spcBef>
                <a:spcPts val="174"/>
              </a:spcBef>
              <a:spcAft>
                <a:spcPts val="0"/>
              </a:spcAft>
              <a:buClrTx/>
              <a:buSzTx/>
              <a:buFontTx/>
              <a:buNone/>
              <a:tabLst/>
              <a:defRPr/>
            </a:pPr>
            <a:endParaRPr kumimoji="0" lang="en-US" sz="2169"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 pitchFamily="2" charset="0"/>
              <a:ea typeface="+mn-ea"/>
              <a:cs typeface="Segoe Sans Display Semibold" pitchFamily="2" charset="0"/>
            </a:endParaRPr>
          </a:p>
        </p:txBody>
      </p:sp>
      <p:grpSp>
        <p:nvGrpSpPr>
          <p:cNvPr id="9" name="Group 8">
            <a:extLst>
              <a:ext uri="{FF2B5EF4-FFF2-40B4-BE49-F238E27FC236}">
                <a16:creationId xmlns:a16="http://schemas.microsoft.com/office/drawing/2014/main" id="{27E34581-D406-4109-F456-C140133525F5}"/>
              </a:ext>
              <a:ext uri="{C183D7F6-B498-43B3-948B-1728B52AA6E4}">
                <adec:decorative xmlns:adec="http://schemas.microsoft.com/office/drawing/2017/decorative" val="1"/>
              </a:ext>
            </a:extLst>
          </p:cNvPr>
          <p:cNvGrpSpPr/>
          <p:nvPr/>
        </p:nvGrpSpPr>
        <p:grpSpPr>
          <a:xfrm>
            <a:off x="775462" y="3283855"/>
            <a:ext cx="10641276" cy="503894"/>
            <a:chOff x="571301" y="3700042"/>
            <a:chExt cx="11049399" cy="523220"/>
          </a:xfrm>
        </p:grpSpPr>
        <p:sp>
          <p:nvSpPr>
            <p:cNvPr id="10" name="Rectangle: Rounded Corners 9">
              <a:extLst>
                <a:ext uri="{FF2B5EF4-FFF2-40B4-BE49-F238E27FC236}">
                  <a16:creationId xmlns:a16="http://schemas.microsoft.com/office/drawing/2014/main" id="{00A587C6-4007-E7B5-43C7-CF4CD6001E5F}"/>
                </a:ext>
              </a:extLst>
            </p:cNvPr>
            <p:cNvSpPr/>
            <p:nvPr/>
          </p:nvSpPr>
          <p:spPr bwMode="auto">
            <a:xfrm>
              <a:off x="571301" y="3700042"/>
              <a:ext cx="11049399" cy="523220"/>
            </a:xfrm>
            <a:prstGeom prst="roundRect">
              <a:avLst>
                <a:gd name="adj" fmla="val 50000"/>
              </a:avLst>
            </a:prstGeom>
            <a:gradFill flip="none" rotWithShape="1">
              <a:gsLst>
                <a:gs pos="0">
                  <a:srgbClr val="0078D4"/>
                </a:gs>
                <a:gs pos="10000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w="3175">
                  <a:noFill/>
                </a:ln>
                <a:solidFill>
                  <a:srgbClr val="FEFFFE"/>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06D2E943-51DA-68C7-7EB3-0ACD93C09F6F}"/>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j-ea"/>
                  <a:cs typeface="+mj-cs"/>
                </a:rPr>
                <a:t>Simple</a:t>
              </a:r>
            </a:p>
          </p:txBody>
        </p:sp>
        <p:sp>
          <p:nvSpPr>
            <p:cNvPr id="12" name="TextBox 11">
              <a:extLst>
                <a:ext uri="{FF2B5EF4-FFF2-40B4-BE49-F238E27FC236}">
                  <a16:creationId xmlns:a16="http://schemas.microsoft.com/office/drawing/2014/main" id="{B3B07BF7-37AA-5DA8-1F89-52989F589F85}"/>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j-ea"/>
                  <a:cs typeface="+mj-cs"/>
                </a:rPr>
                <a:t>Advanced</a:t>
              </a:r>
            </a:p>
          </p:txBody>
        </p:sp>
      </p:grpSp>
      <p:sp>
        <p:nvSpPr>
          <p:cNvPr id="14" name="Oval 13">
            <a:extLst>
              <a:ext uri="{FF2B5EF4-FFF2-40B4-BE49-F238E27FC236}">
                <a16:creationId xmlns:a16="http://schemas.microsoft.com/office/drawing/2014/main" id="{5A362021-1324-3218-3003-6862AC61F1F0}"/>
              </a:ext>
              <a:ext uri="{C183D7F6-B498-43B3-948B-1728B52AA6E4}">
                <adec:decorative xmlns:adec="http://schemas.microsoft.com/office/drawing/2017/decorative" val="1"/>
              </a:ext>
            </a:extLst>
          </p:cNvPr>
          <p:cNvSpPr>
            <a:spLocks/>
          </p:cNvSpPr>
          <p:nvPr/>
        </p:nvSpPr>
        <p:spPr bwMode="auto">
          <a:xfrm>
            <a:off x="2937173" y="3101837"/>
            <a:ext cx="867934" cy="867931"/>
          </a:xfrm>
          <a:prstGeom prst="ellipse">
            <a:avLst/>
          </a:prstGeom>
          <a:solidFill>
            <a:schemeClr val="bg1"/>
          </a:solidFill>
          <a:ln w="25400">
            <a:solidFill>
              <a:schemeClr val="accent1"/>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sym typeface="Rubik Light"/>
            </a:endParaRPr>
          </a:p>
        </p:txBody>
      </p:sp>
      <p:sp>
        <p:nvSpPr>
          <p:cNvPr id="16" name="TextBox 15">
            <a:extLst>
              <a:ext uri="{FF2B5EF4-FFF2-40B4-BE49-F238E27FC236}">
                <a16:creationId xmlns:a16="http://schemas.microsoft.com/office/drawing/2014/main" id="{F0EFB518-B155-A92A-9E4E-CEF7AF20F96F}"/>
              </a:ext>
              <a:ext uri="{C183D7F6-B498-43B3-948B-1728B52AA6E4}">
                <adec:decorative xmlns:adec="http://schemas.microsoft.com/office/drawing/2017/decorative" val="1"/>
              </a:ext>
            </a:extLst>
          </p:cNvPr>
          <p:cNvSpPr txBox="1"/>
          <p:nvPr/>
        </p:nvSpPr>
        <p:spPr>
          <a:xfrm>
            <a:off x="2321815" y="4267584"/>
            <a:ext cx="2098651" cy="307777"/>
          </a:xfrm>
          <a:prstGeom prst="rect">
            <a:avLst/>
          </a:prstGeom>
        </p:spPr>
        <p:txBody>
          <a:bodyPr wrap="square" lIns="0" tIns="0" rIns="0" bIns="0" anchor="t">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i="0" u="none" strike="noStrike" kern="1200" cap="none" normalizeH="0" baseline="0" noProof="0">
                <a:ln w="3175">
                  <a:noFill/>
                </a:ln>
                <a:solidFill>
                  <a:schemeClr val="tx2"/>
                </a:solidFill>
                <a:effectLst/>
                <a:uLnTx/>
                <a:uFillTx/>
                <a:latin typeface="+mj-lt"/>
                <a:ea typeface="+mj-ea"/>
                <a:cs typeface="+mj-cs"/>
              </a:rPr>
              <a:t>Retrieval</a:t>
            </a:r>
          </a:p>
        </p:txBody>
      </p:sp>
      <p:sp>
        <p:nvSpPr>
          <p:cNvPr id="33" name="Oval 32">
            <a:extLst>
              <a:ext uri="{FF2B5EF4-FFF2-40B4-BE49-F238E27FC236}">
                <a16:creationId xmlns:a16="http://schemas.microsoft.com/office/drawing/2014/main" id="{AE1B875A-2AFE-5EBB-90BD-424C48DB8582}"/>
              </a:ext>
              <a:ext uri="{C183D7F6-B498-43B3-948B-1728B52AA6E4}">
                <adec:decorative xmlns:adec="http://schemas.microsoft.com/office/drawing/2017/decorative" val="1"/>
              </a:ext>
            </a:extLst>
          </p:cNvPr>
          <p:cNvSpPr>
            <a:spLocks/>
          </p:cNvSpPr>
          <p:nvPr/>
        </p:nvSpPr>
        <p:spPr bwMode="auto">
          <a:xfrm>
            <a:off x="5662132" y="3101837"/>
            <a:ext cx="867934" cy="867931"/>
          </a:xfrm>
          <a:prstGeom prst="ellipse">
            <a:avLst/>
          </a:prstGeom>
          <a:solidFill>
            <a:schemeClr val="bg1"/>
          </a:solidFill>
          <a:ln w="25400">
            <a:solidFill>
              <a:schemeClr val="accent4"/>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7" name="TextBox 16">
            <a:extLst>
              <a:ext uri="{FF2B5EF4-FFF2-40B4-BE49-F238E27FC236}">
                <a16:creationId xmlns:a16="http://schemas.microsoft.com/office/drawing/2014/main" id="{FC5DE5F4-4562-0345-FF28-1A573A2232A2}"/>
              </a:ext>
              <a:ext uri="{C183D7F6-B498-43B3-948B-1728B52AA6E4}">
                <adec:decorative xmlns:adec="http://schemas.microsoft.com/office/drawing/2017/decorative" val="1"/>
              </a:ext>
            </a:extLst>
          </p:cNvPr>
          <p:cNvSpPr txBox="1"/>
          <p:nvPr/>
        </p:nvSpPr>
        <p:spPr>
          <a:xfrm>
            <a:off x="5047299" y="4267584"/>
            <a:ext cx="2097601"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i="0" u="none" strike="noStrike" kern="1200" cap="none" normalizeH="0" baseline="0" noProof="0">
                <a:ln w="3175">
                  <a:noFill/>
                </a:ln>
                <a:solidFill>
                  <a:schemeClr val="tx2"/>
                </a:solidFill>
                <a:effectLst/>
                <a:uLnTx/>
                <a:uFillTx/>
                <a:latin typeface="+mj-lt"/>
                <a:ea typeface="+mj-ea"/>
                <a:cs typeface="+mj-cs"/>
              </a:rPr>
              <a:t>Task</a:t>
            </a:r>
          </a:p>
        </p:txBody>
      </p:sp>
      <p:sp>
        <p:nvSpPr>
          <p:cNvPr id="19" name="Oval 18">
            <a:extLst>
              <a:ext uri="{FF2B5EF4-FFF2-40B4-BE49-F238E27FC236}">
                <a16:creationId xmlns:a16="http://schemas.microsoft.com/office/drawing/2014/main" id="{75F899E9-EB15-56E3-29BB-501292FC59FA}"/>
              </a:ext>
              <a:ext uri="{C183D7F6-B498-43B3-948B-1728B52AA6E4}">
                <adec:decorative xmlns:adec="http://schemas.microsoft.com/office/drawing/2017/decorative" val="1"/>
              </a:ext>
            </a:extLst>
          </p:cNvPr>
          <p:cNvSpPr>
            <a:spLocks/>
          </p:cNvSpPr>
          <p:nvPr/>
        </p:nvSpPr>
        <p:spPr bwMode="auto">
          <a:xfrm>
            <a:off x="8435894" y="3101838"/>
            <a:ext cx="867934" cy="867931"/>
          </a:xfrm>
          <a:prstGeom prst="ellipse">
            <a:avLst/>
          </a:prstGeom>
          <a:solidFill>
            <a:schemeClr val="bg1"/>
          </a:solidFill>
          <a:ln w="25400">
            <a:solidFill>
              <a:schemeClr val="accent2"/>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21" name="TextBox 20">
            <a:extLst>
              <a:ext uri="{FF2B5EF4-FFF2-40B4-BE49-F238E27FC236}">
                <a16:creationId xmlns:a16="http://schemas.microsoft.com/office/drawing/2014/main" id="{E88229FF-B2A1-77D7-7DD6-89D42B111D65}"/>
              </a:ext>
              <a:ext uri="{C183D7F6-B498-43B3-948B-1728B52AA6E4}">
                <adec:decorative xmlns:adec="http://schemas.microsoft.com/office/drawing/2017/decorative" val="1"/>
              </a:ext>
            </a:extLst>
          </p:cNvPr>
          <p:cNvSpPr txBox="1"/>
          <p:nvPr/>
        </p:nvSpPr>
        <p:spPr>
          <a:xfrm>
            <a:off x="7784572" y="4267584"/>
            <a:ext cx="2070225" cy="307777"/>
          </a:xfrm>
          <a:prstGeom prst="rect">
            <a:avLst/>
          </a:prstGeom>
        </p:spPr>
        <p:txBody>
          <a:bodyPr wrap="square" lIns="0" tIns="0" rIns="0" bIns="0">
            <a:spAutoFit/>
          </a:bodyPr>
          <a:lstStyle/>
          <a:p>
            <a:pPr marL="0" marR="0" lvl="0" indent="0" algn="ctr" defTabSz="932742" rtl="0" eaLnBrk="1" fontAlgn="base" latinLnBrk="0" hangingPunct="1">
              <a:lnSpc>
                <a:spcPct val="100000"/>
              </a:lnSpc>
              <a:spcBef>
                <a:spcPct val="0"/>
              </a:spcBef>
              <a:spcAft>
                <a:spcPts val="1200"/>
              </a:spcAft>
              <a:buClrTx/>
              <a:buSzTx/>
              <a:buFontTx/>
              <a:buNone/>
              <a:tabLst/>
              <a:defRPr/>
            </a:pPr>
            <a:r>
              <a:rPr kumimoji="0" lang="en-US" sz="2000" i="0" u="none" strike="noStrike" kern="1200" cap="none" normalizeH="0" baseline="0" noProof="0">
                <a:ln w="3175">
                  <a:noFill/>
                </a:ln>
                <a:solidFill>
                  <a:schemeClr val="tx2"/>
                </a:solidFill>
                <a:effectLst/>
                <a:uLnTx/>
                <a:uFillTx/>
                <a:latin typeface="+mj-lt"/>
                <a:ea typeface="+mj-ea"/>
                <a:cs typeface="+mj-cs"/>
              </a:rPr>
              <a:t>Autonomous</a:t>
            </a:r>
          </a:p>
        </p:txBody>
      </p:sp>
      <p:sp>
        <p:nvSpPr>
          <p:cNvPr id="51" name="Graphic 123">
            <a:extLst>
              <a:ext uri="{FF2B5EF4-FFF2-40B4-BE49-F238E27FC236}">
                <a16:creationId xmlns:a16="http://schemas.microsoft.com/office/drawing/2014/main" id="{6CB303BF-71D1-3B2B-1869-FA2719914AB8}"/>
              </a:ext>
              <a:ext uri="{C183D7F6-B498-43B3-948B-1728B52AA6E4}">
                <adec:decorative xmlns:adec="http://schemas.microsoft.com/office/drawing/2017/decorative" val="1"/>
              </a:ext>
            </a:extLst>
          </p:cNvPr>
          <p:cNvSpPr>
            <a:spLocks noChangeAspect="1"/>
          </p:cNvSpPr>
          <p:nvPr/>
        </p:nvSpPr>
        <p:spPr>
          <a:xfrm>
            <a:off x="3164912" y="3350741"/>
            <a:ext cx="412456" cy="370122"/>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2" name="Graphic 39">
            <a:extLst>
              <a:ext uri="{FF2B5EF4-FFF2-40B4-BE49-F238E27FC236}">
                <a16:creationId xmlns:a16="http://schemas.microsoft.com/office/drawing/2014/main" id="{FA743237-07E9-5281-9C8F-3FDC690B5CBD}"/>
              </a:ext>
              <a:ext uri="{C183D7F6-B498-43B3-948B-1728B52AA6E4}">
                <adec:decorative xmlns:adec="http://schemas.microsoft.com/office/drawing/2017/decorative" val="1"/>
              </a:ext>
            </a:extLst>
          </p:cNvPr>
          <p:cNvSpPr>
            <a:spLocks noChangeAspect="1"/>
          </p:cNvSpPr>
          <p:nvPr/>
        </p:nvSpPr>
        <p:spPr>
          <a:xfrm>
            <a:off x="5908092" y="3326914"/>
            <a:ext cx="376013" cy="417777"/>
          </a:xfrm>
          <a:custGeom>
            <a:avLst/>
            <a:gdLst>
              <a:gd name="connsiteX0" fmla="*/ 223930 w 251999"/>
              <a:gd name="connsiteY0" fmla="*/ 29344 h 279991"/>
              <a:gd name="connsiteX1" fmla="*/ 192502 w 251999"/>
              <a:gd name="connsiteY1" fmla="*/ 0 h 279991"/>
              <a:gd name="connsiteX2" fmla="*/ 31501 w 251999"/>
              <a:gd name="connsiteY2" fmla="*/ 0 h 279991"/>
              <a:gd name="connsiteX3" fmla="*/ 29344 w 251999"/>
              <a:gd name="connsiteY3" fmla="*/ 73 h 279991"/>
              <a:gd name="connsiteX4" fmla="*/ 0 w 251999"/>
              <a:gd name="connsiteY4" fmla="*/ 31501 h 279991"/>
              <a:gd name="connsiteX5" fmla="*/ 0 w 251999"/>
              <a:gd name="connsiteY5" fmla="*/ 248477 h 279991"/>
              <a:gd name="connsiteX6" fmla="*/ 73 w 251999"/>
              <a:gd name="connsiteY6" fmla="*/ 250634 h 279991"/>
              <a:gd name="connsiteX7" fmla="*/ 31501 w 251999"/>
              <a:gd name="connsiteY7" fmla="*/ 279977 h 279991"/>
              <a:gd name="connsiteX8" fmla="*/ 137447 w 251999"/>
              <a:gd name="connsiteY8" fmla="*/ 279977 h 279991"/>
              <a:gd name="connsiteX9" fmla="*/ 116465 w 251999"/>
              <a:gd name="connsiteY9" fmla="*/ 258977 h 279991"/>
              <a:gd name="connsiteX10" fmla="*/ 31501 w 251999"/>
              <a:gd name="connsiteY10" fmla="*/ 258977 h 279991"/>
              <a:gd name="connsiteX11" fmla="*/ 30076 w 251999"/>
              <a:gd name="connsiteY11" fmla="*/ 258882 h 279991"/>
              <a:gd name="connsiteX12" fmla="*/ 21000 w 251999"/>
              <a:gd name="connsiteY12" fmla="*/ 248477 h 279991"/>
              <a:gd name="connsiteX13" fmla="*/ 21000 w 251999"/>
              <a:gd name="connsiteY13" fmla="*/ 31501 h 279991"/>
              <a:gd name="connsiteX14" fmla="*/ 21096 w 251999"/>
              <a:gd name="connsiteY14" fmla="*/ 30076 h 279991"/>
              <a:gd name="connsiteX15" fmla="*/ 31501 w 251999"/>
              <a:gd name="connsiteY15" fmla="*/ 21000 h 279991"/>
              <a:gd name="connsiteX16" fmla="*/ 192502 w 251999"/>
              <a:gd name="connsiteY16" fmla="*/ 21000 h 279991"/>
              <a:gd name="connsiteX17" fmla="*/ 193926 w 251999"/>
              <a:gd name="connsiteY17" fmla="*/ 21096 h 279991"/>
              <a:gd name="connsiteX18" fmla="*/ 203002 w 251999"/>
              <a:gd name="connsiteY18" fmla="*/ 31501 h 279991"/>
              <a:gd name="connsiteX19" fmla="*/ 203002 w 251999"/>
              <a:gd name="connsiteY19" fmla="*/ 193439 h 279991"/>
              <a:gd name="connsiteX20" fmla="*/ 219226 w 251999"/>
              <a:gd name="connsiteY20" fmla="*/ 177215 h 279991"/>
              <a:gd name="connsiteX21" fmla="*/ 224003 w 251999"/>
              <a:gd name="connsiteY21" fmla="*/ 173288 h 279991"/>
              <a:gd name="connsiteX22" fmla="*/ 224003 w 251999"/>
              <a:gd name="connsiteY22" fmla="*/ 31501 h 279991"/>
              <a:gd name="connsiteX23" fmla="*/ 223930 w 251999"/>
              <a:gd name="connsiteY23" fmla="*/ 29344 h 279991"/>
              <a:gd name="connsiteX24" fmla="*/ 172029 w 251999"/>
              <a:gd name="connsiteY24" fmla="*/ 279977 h 279991"/>
              <a:gd name="connsiteX25" fmla="*/ 171496 w 251999"/>
              <a:gd name="connsiteY25" fmla="*/ 279991 h 279991"/>
              <a:gd name="connsiteX26" fmla="*/ 170968 w 251999"/>
              <a:gd name="connsiteY26" fmla="*/ 279977 h 279991"/>
              <a:gd name="connsiteX27" fmla="*/ 164070 w 251999"/>
              <a:gd name="connsiteY27" fmla="*/ 276913 h 279991"/>
              <a:gd name="connsiteX28" fmla="*/ 129074 w 251999"/>
              <a:gd name="connsiteY28" fmla="*/ 241887 h 279991"/>
              <a:gd name="connsiteX29" fmla="*/ 129081 w 251999"/>
              <a:gd name="connsiteY29" fmla="*/ 227037 h 279991"/>
              <a:gd name="connsiteX30" fmla="*/ 143931 w 251999"/>
              <a:gd name="connsiteY30" fmla="*/ 227044 h 279991"/>
              <a:gd name="connsiteX31" fmla="*/ 171502 w 251999"/>
              <a:gd name="connsiteY31" fmla="*/ 254638 h 279991"/>
              <a:gd name="connsiteX32" fmla="*/ 234076 w 251999"/>
              <a:gd name="connsiteY32" fmla="*/ 192066 h 279991"/>
              <a:gd name="connsiteX33" fmla="*/ 248924 w 251999"/>
              <a:gd name="connsiteY33" fmla="*/ 192066 h 279991"/>
              <a:gd name="connsiteX34" fmla="*/ 248924 w 251999"/>
              <a:gd name="connsiteY34" fmla="*/ 206914 h 279991"/>
              <a:gd name="connsiteX35" fmla="*/ 178923 w 251999"/>
              <a:gd name="connsiteY35" fmla="*/ 276915 h 279991"/>
              <a:gd name="connsiteX36" fmla="*/ 172029 w 251999"/>
              <a:gd name="connsiteY36" fmla="*/ 279977 h 279991"/>
              <a:gd name="connsiteX37" fmla="*/ 137781 w 251999"/>
              <a:gd name="connsiteY37" fmla="*/ 202990 h 279991"/>
              <a:gd name="connsiteX38" fmla="*/ 135224 w 251999"/>
              <a:gd name="connsiteY38" fmla="*/ 202990 h 279991"/>
              <a:gd name="connsiteX39" fmla="*/ 101447 w 251999"/>
              <a:gd name="connsiteY39" fmla="*/ 202990 h 279991"/>
              <a:gd name="connsiteX40" fmla="*/ 90947 w 251999"/>
              <a:gd name="connsiteY40" fmla="*/ 192490 h 279991"/>
              <a:gd name="connsiteX41" fmla="*/ 101447 w 251999"/>
              <a:gd name="connsiteY41" fmla="*/ 181990 h 279991"/>
              <a:gd name="connsiteX42" fmla="*/ 171502 w 251999"/>
              <a:gd name="connsiteY42" fmla="*/ 181990 h 279991"/>
              <a:gd name="connsiteX43" fmla="*/ 182002 w 251999"/>
              <a:gd name="connsiteY43" fmla="*/ 192490 h 279991"/>
              <a:gd name="connsiteX44" fmla="*/ 171502 w 251999"/>
              <a:gd name="connsiteY44" fmla="*/ 202990 h 279991"/>
              <a:gd name="connsiteX45" fmla="*/ 137781 w 251999"/>
              <a:gd name="connsiteY45" fmla="*/ 202990 h 279991"/>
              <a:gd name="connsiteX46" fmla="*/ 70001 w 251999"/>
              <a:gd name="connsiteY46" fmla="*/ 80510 h 279991"/>
              <a:gd name="connsiteX47" fmla="*/ 56001 w 251999"/>
              <a:gd name="connsiteY47" fmla="*/ 94511 h 279991"/>
              <a:gd name="connsiteX48" fmla="*/ 42001 w 251999"/>
              <a:gd name="connsiteY48" fmla="*/ 80510 h 279991"/>
              <a:gd name="connsiteX49" fmla="*/ 56001 w 251999"/>
              <a:gd name="connsiteY49" fmla="*/ 66510 h 279991"/>
              <a:gd name="connsiteX50" fmla="*/ 70001 w 251999"/>
              <a:gd name="connsiteY50" fmla="*/ 80510 h 279991"/>
              <a:gd name="connsiteX51" fmla="*/ 90947 w 251999"/>
              <a:gd name="connsiteY51" fmla="*/ 80488 h 279991"/>
              <a:gd name="connsiteX52" fmla="*/ 101447 w 251999"/>
              <a:gd name="connsiteY52" fmla="*/ 69988 h 279991"/>
              <a:gd name="connsiteX53" fmla="*/ 171502 w 251999"/>
              <a:gd name="connsiteY53" fmla="*/ 69988 h 279991"/>
              <a:gd name="connsiteX54" fmla="*/ 182002 w 251999"/>
              <a:gd name="connsiteY54" fmla="*/ 80488 h 279991"/>
              <a:gd name="connsiteX55" fmla="*/ 171502 w 251999"/>
              <a:gd name="connsiteY55" fmla="*/ 90988 h 279991"/>
              <a:gd name="connsiteX56" fmla="*/ 101447 w 251999"/>
              <a:gd name="connsiteY56" fmla="*/ 90988 h 279991"/>
              <a:gd name="connsiteX57" fmla="*/ 90947 w 251999"/>
              <a:gd name="connsiteY57" fmla="*/ 80488 h 279991"/>
              <a:gd name="connsiteX58" fmla="*/ 101447 w 251999"/>
              <a:gd name="connsiteY58" fmla="*/ 125989 h 279991"/>
              <a:gd name="connsiteX59" fmla="*/ 90947 w 251999"/>
              <a:gd name="connsiteY59" fmla="*/ 136489 h 279991"/>
              <a:gd name="connsiteX60" fmla="*/ 101447 w 251999"/>
              <a:gd name="connsiteY60" fmla="*/ 146989 h 279991"/>
              <a:gd name="connsiteX61" fmla="*/ 171502 w 251999"/>
              <a:gd name="connsiteY61" fmla="*/ 146989 h 279991"/>
              <a:gd name="connsiteX62" fmla="*/ 182002 w 251999"/>
              <a:gd name="connsiteY62" fmla="*/ 136489 h 279991"/>
              <a:gd name="connsiteX63" fmla="*/ 171502 w 251999"/>
              <a:gd name="connsiteY63" fmla="*/ 125989 h 279991"/>
              <a:gd name="connsiteX64" fmla="*/ 101447 w 251999"/>
              <a:gd name="connsiteY64" fmla="*/ 125989 h 279991"/>
              <a:gd name="connsiteX65" fmla="*/ 56001 w 251999"/>
              <a:gd name="connsiteY65" fmla="*/ 150489 h 279991"/>
              <a:gd name="connsiteX66" fmla="*/ 70001 w 251999"/>
              <a:gd name="connsiteY66" fmla="*/ 136489 h 279991"/>
              <a:gd name="connsiteX67" fmla="*/ 56001 w 251999"/>
              <a:gd name="connsiteY67" fmla="*/ 122488 h 279991"/>
              <a:gd name="connsiteX68" fmla="*/ 42001 w 251999"/>
              <a:gd name="connsiteY68" fmla="*/ 136489 h 279991"/>
              <a:gd name="connsiteX69" fmla="*/ 56001 w 251999"/>
              <a:gd name="connsiteY69" fmla="*/ 150489 h 279991"/>
              <a:gd name="connsiteX70" fmla="*/ 70001 w 251999"/>
              <a:gd name="connsiteY70" fmla="*/ 192462 h 279991"/>
              <a:gd name="connsiteX71" fmla="*/ 56001 w 251999"/>
              <a:gd name="connsiteY71" fmla="*/ 206462 h 279991"/>
              <a:gd name="connsiteX72" fmla="*/ 42001 w 251999"/>
              <a:gd name="connsiteY72" fmla="*/ 192462 h 279991"/>
              <a:gd name="connsiteX73" fmla="*/ 56001 w 251999"/>
              <a:gd name="connsiteY73" fmla="*/ 178461 h 279991"/>
              <a:gd name="connsiteX74" fmla="*/ 70001 w 251999"/>
              <a:gd name="connsiteY74" fmla="*/ 192462 h 27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999" h="279991">
                <a:moveTo>
                  <a:pt x="223930" y="29344"/>
                </a:moveTo>
                <a:cubicBezTo>
                  <a:pt x="222821" y="12952"/>
                  <a:pt x="209174" y="0"/>
                  <a:pt x="192502" y="0"/>
                </a:cubicBezTo>
                <a:lnTo>
                  <a:pt x="31501" y="0"/>
                </a:lnTo>
                <a:lnTo>
                  <a:pt x="29344" y="73"/>
                </a:lnTo>
                <a:cubicBezTo>
                  <a:pt x="12952" y="1181"/>
                  <a:pt x="0" y="14828"/>
                  <a:pt x="0" y="31501"/>
                </a:cubicBezTo>
                <a:lnTo>
                  <a:pt x="0" y="248477"/>
                </a:lnTo>
                <a:lnTo>
                  <a:pt x="73" y="250634"/>
                </a:lnTo>
                <a:cubicBezTo>
                  <a:pt x="1181" y="267026"/>
                  <a:pt x="14828" y="279977"/>
                  <a:pt x="31501" y="279977"/>
                </a:cubicBezTo>
                <a:lnTo>
                  <a:pt x="137447" y="279977"/>
                </a:lnTo>
                <a:lnTo>
                  <a:pt x="116465" y="258977"/>
                </a:lnTo>
                <a:lnTo>
                  <a:pt x="31501" y="258977"/>
                </a:lnTo>
                <a:lnTo>
                  <a:pt x="30076" y="258882"/>
                </a:lnTo>
                <a:cubicBezTo>
                  <a:pt x="24951" y="258186"/>
                  <a:pt x="21000" y="253793"/>
                  <a:pt x="21000" y="248477"/>
                </a:cubicBezTo>
                <a:lnTo>
                  <a:pt x="21000" y="31501"/>
                </a:lnTo>
                <a:lnTo>
                  <a:pt x="21096" y="30076"/>
                </a:lnTo>
                <a:cubicBezTo>
                  <a:pt x="21792" y="24951"/>
                  <a:pt x="26185" y="21000"/>
                  <a:pt x="31501" y="21000"/>
                </a:cubicBezTo>
                <a:lnTo>
                  <a:pt x="192502" y="21000"/>
                </a:lnTo>
                <a:lnTo>
                  <a:pt x="193926" y="21096"/>
                </a:lnTo>
                <a:cubicBezTo>
                  <a:pt x="199051" y="21792"/>
                  <a:pt x="203002" y="26185"/>
                  <a:pt x="203002" y="31501"/>
                </a:cubicBezTo>
                <a:lnTo>
                  <a:pt x="203002" y="193439"/>
                </a:lnTo>
                <a:lnTo>
                  <a:pt x="219226" y="177215"/>
                </a:lnTo>
                <a:cubicBezTo>
                  <a:pt x="220715" y="175726"/>
                  <a:pt x="222316" y="174417"/>
                  <a:pt x="224003" y="173288"/>
                </a:cubicBezTo>
                <a:lnTo>
                  <a:pt x="224003" y="31501"/>
                </a:lnTo>
                <a:lnTo>
                  <a:pt x="223930" y="29344"/>
                </a:lnTo>
                <a:close/>
                <a:moveTo>
                  <a:pt x="172029" y="279977"/>
                </a:moveTo>
                <a:cubicBezTo>
                  <a:pt x="171852" y="279987"/>
                  <a:pt x="171674" y="279991"/>
                  <a:pt x="171496" y="279991"/>
                </a:cubicBezTo>
                <a:cubicBezTo>
                  <a:pt x="171320" y="279991"/>
                  <a:pt x="171143" y="279987"/>
                  <a:pt x="170968" y="279977"/>
                </a:cubicBezTo>
                <a:cubicBezTo>
                  <a:pt x="168375" y="279847"/>
                  <a:pt x="165914" y="278758"/>
                  <a:pt x="164070" y="276913"/>
                </a:cubicBezTo>
                <a:lnTo>
                  <a:pt x="129074" y="241887"/>
                </a:lnTo>
                <a:cubicBezTo>
                  <a:pt x="124976" y="237785"/>
                  <a:pt x="124979" y="231136"/>
                  <a:pt x="129081" y="227037"/>
                </a:cubicBezTo>
                <a:cubicBezTo>
                  <a:pt x="133183" y="222937"/>
                  <a:pt x="139832" y="222940"/>
                  <a:pt x="143931" y="227044"/>
                </a:cubicBezTo>
                <a:lnTo>
                  <a:pt x="171502" y="254638"/>
                </a:lnTo>
                <a:lnTo>
                  <a:pt x="234076" y="192066"/>
                </a:lnTo>
                <a:cubicBezTo>
                  <a:pt x="238175" y="187965"/>
                  <a:pt x="244824" y="187965"/>
                  <a:pt x="248924" y="192066"/>
                </a:cubicBezTo>
                <a:cubicBezTo>
                  <a:pt x="253025" y="196166"/>
                  <a:pt x="253025" y="202814"/>
                  <a:pt x="248924" y="206914"/>
                </a:cubicBezTo>
                <a:lnTo>
                  <a:pt x="178923" y="276915"/>
                </a:lnTo>
                <a:cubicBezTo>
                  <a:pt x="177079" y="278759"/>
                  <a:pt x="174621" y="279847"/>
                  <a:pt x="172029" y="279977"/>
                </a:cubicBezTo>
                <a:close/>
                <a:moveTo>
                  <a:pt x="137781" y="202990"/>
                </a:moveTo>
                <a:cubicBezTo>
                  <a:pt x="136929" y="202956"/>
                  <a:pt x="136075" y="202956"/>
                  <a:pt x="135224" y="202990"/>
                </a:cubicBezTo>
                <a:lnTo>
                  <a:pt x="101447" y="202990"/>
                </a:lnTo>
                <a:cubicBezTo>
                  <a:pt x="95648" y="202990"/>
                  <a:pt x="90947" y="198289"/>
                  <a:pt x="90947" y="192490"/>
                </a:cubicBezTo>
                <a:cubicBezTo>
                  <a:pt x="90947" y="186691"/>
                  <a:pt x="95648" y="181990"/>
                  <a:pt x="101447" y="181990"/>
                </a:cubicBezTo>
                <a:lnTo>
                  <a:pt x="171502" y="181990"/>
                </a:lnTo>
                <a:cubicBezTo>
                  <a:pt x="177302" y="181990"/>
                  <a:pt x="182002" y="186691"/>
                  <a:pt x="182002" y="192490"/>
                </a:cubicBezTo>
                <a:cubicBezTo>
                  <a:pt x="182002" y="198289"/>
                  <a:pt x="177302" y="202990"/>
                  <a:pt x="171502" y="202990"/>
                </a:cubicBezTo>
                <a:lnTo>
                  <a:pt x="137781" y="202990"/>
                </a:lnTo>
                <a:close/>
                <a:moveTo>
                  <a:pt x="70001" y="80510"/>
                </a:moveTo>
                <a:cubicBezTo>
                  <a:pt x="70001" y="88242"/>
                  <a:pt x="63733" y="94511"/>
                  <a:pt x="56001" y="94511"/>
                </a:cubicBezTo>
                <a:cubicBezTo>
                  <a:pt x="48269" y="94511"/>
                  <a:pt x="42001" y="88242"/>
                  <a:pt x="42001" y="80510"/>
                </a:cubicBezTo>
                <a:cubicBezTo>
                  <a:pt x="42001" y="72778"/>
                  <a:pt x="48269" y="66510"/>
                  <a:pt x="56001" y="66510"/>
                </a:cubicBezTo>
                <a:cubicBezTo>
                  <a:pt x="63733" y="66510"/>
                  <a:pt x="70001" y="72778"/>
                  <a:pt x="70001" y="80510"/>
                </a:cubicBezTo>
                <a:close/>
                <a:moveTo>
                  <a:pt x="90947" y="80488"/>
                </a:moveTo>
                <a:cubicBezTo>
                  <a:pt x="90947" y="74689"/>
                  <a:pt x="95648" y="69988"/>
                  <a:pt x="101447" y="69988"/>
                </a:cubicBezTo>
                <a:lnTo>
                  <a:pt x="171502" y="69988"/>
                </a:lnTo>
                <a:cubicBezTo>
                  <a:pt x="177302" y="69988"/>
                  <a:pt x="182002" y="74689"/>
                  <a:pt x="182002" y="80488"/>
                </a:cubicBezTo>
                <a:cubicBezTo>
                  <a:pt x="182002" y="86287"/>
                  <a:pt x="177302" y="90988"/>
                  <a:pt x="171502" y="90988"/>
                </a:cubicBezTo>
                <a:lnTo>
                  <a:pt x="101447" y="90988"/>
                </a:lnTo>
                <a:cubicBezTo>
                  <a:pt x="95648" y="90988"/>
                  <a:pt x="90947" y="86287"/>
                  <a:pt x="90947" y="80488"/>
                </a:cubicBezTo>
                <a:close/>
                <a:moveTo>
                  <a:pt x="101447" y="125989"/>
                </a:moveTo>
                <a:cubicBezTo>
                  <a:pt x="95648" y="125989"/>
                  <a:pt x="90947" y="130690"/>
                  <a:pt x="90947" y="136489"/>
                </a:cubicBezTo>
                <a:cubicBezTo>
                  <a:pt x="90947" y="142288"/>
                  <a:pt x="95648" y="146989"/>
                  <a:pt x="101447" y="146989"/>
                </a:cubicBezTo>
                <a:lnTo>
                  <a:pt x="171502" y="146989"/>
                </a:lnTo>
                <a:cubicBezTo>
                  <a:pt x="177302" y="146989"/>
                  <a:pt x="182002" y="142288"/>
                  <a:pt x="182002" y="136489"/>
                </a:cubicBezTo>
                <a:cubicBezTo>
                  <a:pt x="182002" y="130690"/>
                  <a:pt x="177302" y="125989"/>
                  <a:pt x="171502" y="125989"/>
                </a:cubicBezTo>
                <a:lnTo>
                  <a:pt x="101447" y="125989"/>
                </a:lnTo>
                <a:close/>
                <a:moveTo>
                  <a:pt x="56001" y="150489"/>
                </a:moveTo>
                <a:cubicBezTo>
                  <a:pt x="63733" y="150489"/>
                  <a:pt x="70001" y="144221"/>
                  <a:pt x="70001" y="136489"/>
                </a:cubicBezTo>
                <a:cubicBezTo>
                  <a:pt x="70001" y="128756"/>
                  <a:pt x="63733" y="122488"/>
                  <a:pt x="56001" y="122488"/>
                </a:cubicBezTo>
                <a:cubicBezTo>
                  <a:pt x="48269" y="122488"/>
                  <a:pt x="42001" y="128756"/>
                  <a:pt x="42001" y="136489"/>
                </a:cubicBezTo>
                <a:cubicBezTo>
                  <a:pt x="42001" y="144221"/>
                  <a:pt x="48269" y="150489"/>
                  <a:pt x="56001" y="150489"/>
                </a:cubicBezTo>
                <a:close/>
                <a:moveTo>
                  <a:pt x="70001" y="192462"/>
                </a:moveTo>
                <a:cubicBezTo>
                  <a:pt x="70001" y="200194"/>
                  <a:pt x="63733" y="206462"/>
                  <a:pt x="56001" y="206462"/>
                </a:cubicBezTo>
                <a:cubicBezTo>
                  <a:pt x="48269" y="206462"/>
                  <a:pt x="42001" y="200194"/>
                  <a:pt x="42001" y="192462"/>
                </a:cubicBezTo>
                <a:cubicBezTo>
                  <a:pt x="42001" y="184729"/>
                  <a:pt x="48269" y="178461"/>
                  <a:pt x="56001" y="178461"/>
                </a:cubicBezTo>
                <a:cubicBezTo>
                  <a:pt x="63733" y="178461"/>
                  <a:pt x="70001" y="184729"/>
                  <a:pt x="70001" y="192462"/>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3" name="Graphic 2">
            <a:extLst>
              <a:ext uri="{FF2B5EF4-FFF2-40B4-BE49-F238E27FC236}">
                <a16:creationId xmlns:a16="http://schemas.microsoft.com/office/drawing/2014/main" id="{2D9335DA-6E46-3D83-F6BB-1DEAFF64884C}"/>
              </a:ext>
              <a:ext uri="{C183D7F6-B498-43B3-948B-1728B52AA6E4}">
                <adec:decorative xmlns:adec="http://schemas.microsoft.com/office/drawing/2017/decorative" val="1"/>
              </a:ext>
            </a:extLst>
          </p:cNvPr>
          <p:cNvSpPr>
            <a:spLocks noChangeAspect="1"/>
          </p:cNvSpPr>
          <p:nvPr/>
        </p:nvSpPr>
        <p:spPr>
          <a:xfrm>
            <a:off x="8660018" y="3325959"/>
            <a:ext cx="419688" cy="419688"/>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solidFill>
            <a:schemeClr val="accent2"/>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F4524599-FDBD-1C3E-CEA2-D1F7AC0DE47C}"/>
              </a:ext>
            </a:extLst>
          </p:cNvPr>
          <p:cNvSpPr>
            <a:spLocks noGrp="1"/>
          </p:cNvSpPr>
          <p:nvPr>
            <p:ph type="title"/>
          </p:nvPr>
        </p:nvSpPr>
        <p:spPr>
          <a:xfrm>
            <a:off x="588963" y="457200"/>
            <a:ext cx="11017250" cy="1107996"/>
          </a:xfrm>
        </p:spPr>
        <p:txBody>
          <a:bodyPr/>
          <a:lstStyle/>
          <a:p>
            <a:r>
              <a:rPr lang="en-US"/>
              <a:t>View agent starters and scenarios based the level of agent complexity. Ranging from Simple </a:t>
            </a:r>
            <a:r>
              <a:rPr lang="en-US">
                <a:sym typeface="Wingdings" panose="05000000000000000000" pitchFamily="2" charset="2"/>
              </a:rPr>
              <a:t></a:t>
            </a:r>
            <a:r>
              <a:rPr lang="en-US"/>
              <a:t> Advanced.</a:t>
            </a:r>
          </a:p>
        </p:txBody>
      </p:sp>
      <p:sp>
        <p:nvSpPr>
          <p:cNvPr id="54" name="Rectangle 53" descr="A horizontal bar starting from Simple to Advanced divided into three sections representing stages of a process: Retrieval, Task and Autonomous.">
            <a:extLst>
              <a:ext uri="{FF2B5EF4-FFF2-40B4-BE49-F238E27FC236}">
                <a16:creationId xmlns:a16="http://schemas.microsoft.com/office/drawing/2014/main" id="{29A78B44-F44D-F401-0863-C364D54540D0}"/>
              </a:ext>
            </a:extLst>
          </p:cNvPr>
          <p:cNvSpPr/>
          <p:nvPr/>
        </p:nvSpPr>
        <p:spPr bwMode="auto">
          <a:xfrm>
            <a:off x="740204" y="1901587"/>
            <a:ext cx="231878" cy="1872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grpSp>
        <p:nvGrpSpPr>
          <p:cNvPr id="41" name="Group 40">
            <a:extLst>
              <a:ext uri="{FF2B5EF4-FFF2-40B4-BE49-F238E27FC236}">
                <a16:creationId xmlns:a16="http://schemas.microsoft.com/office/drawing/2014/main" id="{1CCFB828-E152-6D2D-547F-368D4FF5E3E3}"/>
              </a:ext>
              <a:ext uri="{C183D7F6-B498-43B3-948B-1728B52AA6E4}">
                <adec:decorative xmlns:adec="http://schemas.microsoft.com/office/drawing/2017/decorative" val="1"/>
              </a:ext>
            </a:extLst>
          </p:cNvPr>
          <p:cNvGrpSpPr/>
          <p:nvPr/>
        </p:nvGrpSpPr>
        <p:grpSpPr>
          <a:xfrm>
            <a:off x="775462" y="5266523"/>
            <a:ext cx="10641276" cy="276999"/>
            <a:chOff x="775462" y="4676588"/>
            <a:chExt cx="10641276" cy="276999"/>
          </a:xfrm>
        </p:grpSpPr>
        <p:sp>
          <p:nvSpPr>
            <p:cNvPr id="23" name="Rounded Rectangle 62">
              <a:extLst>
                <a:ext uri="{FF2B5EF4-FFF2-40B4-BE49-F238E27FC236}">
                  <a16:creationId xmlns:a16="http://schemas.microsoft.com/office/drawing/2014/main" id="{EA308BD9-9690-83BB-EFBB-D49AD5CD7871}"/>
                </a:ext>
                <a:ext uri="{C183D7F6-B498-43B3-948B-1728B52AA6E4}">
                  <adec:decorative xmlns:adec="http://schemas.microsoft.com/office/drawing/2017/decorative" val="1"/>
                </a:ext>
              </a:extLst>
            </p:cNvPr>
            <p:cNvSpPr/>
            <p:nvPr/>
          </p:nvSpPr>
          <p:spPr bwMode="auto">
            <a:xfrm>
              <a:off x="2709765" y="4676588"/>
              <a:ext cx="6777497"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normalizeH="0" baseline="0" noProof="0">
                  <a:ln>
                    <a:noFill/>
                  </a:ln>
                  <a:solidFill>
                    <a:schemeClr val="tx2"/>
                  </a:solidFill>
                  <a:effectLst/>
                  <a:uLnTx/>
                  <a:uFillTx/>
                  <a:latin typeface="+mj-lt"/>
                </a:rPr>
                <a:t>Agents vary complexity and capabilities depending on your need</a:t>
              </a:r>
            </a:p>
          </p:txBody>
        </p:sp>
        <p:cxnSp>
          <p:nvCxnSpPr>
            <p:cNvPr id="29" name="Straight Arrow Connector 28">
              <a:extLst>
                <a:ext uri="{FF2B5EF4-FFF2-40B4-BE49-F238E27FC236}">
                  <a16:creationId xmlns:a16="http://schemas.microsoft.com/office/drawing/2014/main" id="{6C1DF013-4E3C-65F6-4332-3EED54DC04ED}"/>
                </a:ext>
                <a:ext uri="{C183D7F6-B498-43B3-948B-1728B52AA6E4}">
                  <adec:decorative xmlns:adec="http://schemas.microsoft.com/office/drawing/2017/decorative" val="1"/>
                </a:ext>
              </a:extLst>
            </p:cNvPr>
            <p:cNvCxnSpPr>
              <a:cxnSpLocks/>
            </p:cNvCxnSpPr>
            <p:nvPr/>
          </p:nvCxnSpPr>
          <p:spPr>
            <a:xfrm flipH="1">
              <a:off x="775462" y="4814150"/>
              <a:ext cx="1874457" cy="0"/>
            </a:xfrm>
            <a:prstGeom prst="straightConnector1">
              <a:avLst/>
            </a:prstGeom>
            <a:ln w="19050" cap="rnd">
              <a:gradFill flip="none" rotWithShape="1">
                <a:gsLst>
                  <a:gs pos="0">
                    <a:srgbClr val="C03BC4"/>
                  </a:gs>
                  <a:gs pos="100000">
                    <a:srgbClr val="0078D4"/>
                  </a:gs>
                </a:gsLst>
                <a:lin ang="0" scaled="1"/>
                <a:tileRect/>
              </a:gra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78663F4-8F74-D23F-2D73-5D90DB0DBB61}"/>
                </a:ext>
                <a:ext uri="{C183D7F6-B498-43B3-948B-1728B52AA6E4}">
                  <adec:decorative xmlns:adec="http://schemas.microsoft.com/office/drawing/2017/decorative" val="1"/>
                </a:ext>
              </a:extLst>
            </p:cNvPr>
            <p:cNvCxnSpPr>
              <a:cxnSpLocks/>
            </p:cNvCxnSpPr>
            <p:nvPr/>
          </p:nvCxnSpPr>
          <p:spPr>
            <a:xfrm>
              <a:off x="9542281" y="4814150"/>
              <a:ext cx="1874457" cy="0"/>
            </a:xfrm>
            <a:prstGeom prst="straightConnector1">
              <a:avLst/>
            </a:prstGeom>
            <a:ln w="19050" cap="rnd">
              <a:gradFill flip="none" rotWithShape="1">
                <a:gsLst>
                  <a:gs pos="0">
                    <a:srgbClr val="0078D4"/>
                  </a:gs>
                  <a:gs pos="100000">
                    <a:srgbClr val="C03BC4"/>
                  </a:gs>
                </a:gsLst>
                <a:lin ang="0" scaled="1"/>
                <a:tileRect/>
              </a:gra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47" name="Rectangle: Rounded Corners 46">
            <a:extLst>
              <a:ext uri="{FF2B5EF4-FFF2-40B4-BE49-F238E27FC236}">
                <a16:creationId xmlns:a16="http://schemas.microsoft.com/office/drawing/2014/main" id="{67820B8C-73D3-2930-F229-4D338C547BA2}"/>
              </a:ext>
            </a:extLst>
          </p:cNvPr>
          <p:cNvSpPr>
            <a:spLocks/>
          </p:cNvSpPr>
          <p:nvPr/>
        </p:nvSpPr>
        <p:spPr bwMode="auto">
          <a:xfrm>
            <a:off x="708461" y="5751871"/>
            <a:ext cx="3500253" cy="473660"/>
          </a:xfrm>
          <a:prstGeom prst="round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27432" rIns="45720" bIns="27432" numCol="1" spcCol="0" rtlCol="0" fromWordArt="0" anchor="ctr" anchorCtr="0" forceAA="0" compatLnSpc="1">
            <a:prstTxWarp prst="textNoShape">
              <a:avLst/>
            </a:prstTxWarp>
            <a:noAutofit/>
          </a:bodyPr>
          <a:lstStyle/>
          <a:p>
            <a:pPr algn="ctr"/>
            <a:r>
              <a:rPr lang="en-US" sz="1200">
                <a:solidFill>
                  <a:schemeClr val="tx2"/>
                </a:solidFill>
              </a:rPr>
              <a:t>Simple agents can be made in the Copilot Studio lite version in Copilot Chat + M365 Copilot</a:t>
            </a:r>
          </a:p>
        </p:txBody>
      </p:sp>
      <p:sp>
        <p:nvSpPr>
          <p:cNvPr id="49" name="Rectangle: Rounded Corners 48">
            <a:extLst>
              <a:ext uri="{FF2B5EF4-FFF2-40B4-BE49-F238E27FC236}">
                <a16:creationId xmlns:a16="http://schemas.microsoft.com/office/drawing/2014/main" id="{7E14E6A6-8E10-5B81-5598-08666E0A7E81}"/>
              </a:ext>
            </a:extLst>
          </p:cNvPr>
          <p:cNvSpPr>
            <a:spLocks/>
          </p:cNvSpPr>
          <p:nvPr/>
        </p:nvSpPr>
        <p:spPr bwMode="auto">
          <a:xfrm>
            <a:off x="4356100" y="5751871"/>
            <a:ext cx="7127439" cy="473660"/>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27432" rIns="45720" bIns="27432"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chemeClr val="tx2"/>
                </a:solidFill>
                <a:ea typeface="Segoe UI" pitchFamily="34" charset="0"/>
                <a:cs typeface="Segoe UI" pitchFamily="34" charset="0"/>
              </a:rPr>
              <a:t>Advanced agents need to be made in the Copilot Studio full version</a:t>
            </a:r>
          </a:p>
        </p:txBody>
      </p:sp>
    </p:spTree>
    <p:extLst>
      <p:ext uri="{BB962C8B-B14F-4D97-AF65-F5344CB8AC3E}">
        <p14:creationId xmlns:p14="http://schemas.microsoft.com/office/powerpoint/2010/main" val="2133242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4" presetClass="path" presetSubtype="0" accel="50000" decel="50000" fill="hold" grpId="1" nodeType="withEffect">
                                  <p:stCondLst>
                                    <p:cond delay="0"/>
                                  </p:stCondLst>
                                  <p:childTnLst>
                                    <p:animMotion origin="layout" path="M -2.29167E-6 0.01528 L -2.29167E-6 -7.40741E-7 " pathEditMode="relative" rAng="0" ptsTypes="AA">
                                      <p:cBhvr>
                                        <p:cTn id="13" dur="500" fill="hold"/>
                                        <p:tgtEl>
                                          <p:spTgt spid="6"/>
                                        </p:tgtEl>
                                        <p:attrNameLst>
                                          <p:attrName>ppt_x</p:attrName>
                                          <p:attrName>ppt_y</p:attrName>
                                        </p:attrNameLst>
                                      </p:cBhvr>
                                      <p:rCtr x="0" y="-764"/>
                                    </p:animMotion>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64" presetClass="path" presetSubtype="0" accel="50000" decel="50000" fill="hold" grpId="1" nodeType="withEffect">
                                  <p:stCondLst>
                                    <p:cond delay="0"/>
                                  </p:stCondLst>
                                  <p:childTnLst>
                                    <p:animMotion origin="layout" path="M 1.45833E-6 0.01528 L 1.45833E-6 -3.7037E-6 " pathEditMode="relative" rAng="0" ptsTypes="AA">
                                      <p:cBhvr>
                                        <p:cTn id="18" dur="500" fill="hold"/>
                                        <p:tgtEl>
                                          <p:spTgt spid="14"/>
                                        </p:tgtEl>
                                        <p:attrNameLst>
                                          <p:attrName>ppt_x</p:attrName>
                                          <p:attrName>ppt_y</p:attrName>
                                        </p:attrNameLst>
                                      </p:cBhvr>
                                      <p:rCtr x="0" y="-764"/>
                                    </p:animMotion>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64" presetClass="path" presetSubtype="0" accel="50000" decel="50000" fill="hold" grpId="1" nodeType="withEffect">
                                  <p:stCondLst>
                                    <p:cond delay="0"/>
                                  </p:stCondLst>
                                  <p:childTnLst>
                                    <p:animMotion origin="layout" path="M 1.45833E-6 0.01528 L 1.45833E-6 -3.7037E-6 " pathEditMode="relative" rAng="0" ptsTypes="AA">
                                      <p:cBhvr>
                                        <p:cTn id="23" dur="500" fill="hold"/>
                                        <p:tgtEl>
                                          <p:spTgt spid="51"/>
                                        </p:tgtEl>
                                        <p:attrNameLst>
                                          <p:attrName>ppt_x</p:attrName>
                                          <p:attrName>ppt_y</p:attrName>
                                        </p:attrNameLst>
                                      </p:cBhvr>
                                      <p:rCtr x="0" y="-764"/>
                                    </p:animMotion>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64" presetClass="path" presetSubtype="0" accel="50000" decel="50000" fill="hold" grpId="1" nodeType="withEffect">
                                  <p:stCondLst>
                                    <p:cond delay="0"/>
                                  </p:stCondLst>
                                  <p:childTnLst>
                                    <p:animMotion origin="layout" path="M -2.5E-6 0.01527 L -2.5E-6 4.07407E-6 " pathEditMode="relative" rAng="0" ptsTypes="AA">
                                      <p:cBhvr>
                                        <p:cTn id="28" dur="500" fill="hold"/>
                                        <p:tgtEl>
                                          <p:spTgt spid="16"/>
                                        </p:tgtEl>
                                        <p:attrNameLst>
                                          <p:attrName>ppt_x</p:attrName>
                                          <p:attrName>ppt_y</p:attrName>
                                        </p:attrNameLst>
                                      </p:cBhvr>
                                      <p:rCtr x="0" y="-764"/>
                                    </p:animMotion>
                                  </p:childTnLst>
                                </p:cTn>
                              </p:par>
                            </p:childTnLst>
                          </p:cTn>
                        </p:par>
                        <p:par>
                          <p:cTn id="29" fill="hold">
                            <p:stCondLst>
                              <p:cond delay="11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64" presetClass="path" presetSubtype="0" accel="50000" decel="50000" fill="hold" grpId="1" nodeType="withEffect">
                                  <p:stCondLst>
                                    <p:cond delay="0"/>
                                  </p:stCondLst>
                                  <p:childTnLst>
                                    <p:animMotion origin="layout" path="M 0 0.01528 L 0 1.11111E-6 " pathEditMode="relative" rAng="0" ptsTypes="AA">
                                      <p:cBhvr>
                                        <p:cTn id="34" dur="500" fill="hold"/>
                                        <p:tgtEl>
                                          <p:spTgt spid="8"/>
                                        </p:tgtEl>
                                        <p:attrNameLst>
                                          <p:attrName>ppt_x</p:attrName>
                                          <p:attrName>ppt_y</p:attrName>
                                        </p:attrNameLst>
                                      </p:cBhvr>
                                      <p:rCtr x="0" y="-764"/>
                                    </p:animMotion>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64" presetClass="path" presetSubtype="0" accel="50000" decel="50000" fill="hold" grpId="1" nodeType="withEffect">
                                  <p:stCondLst>
                                    <p:cond delay="0"/>
                                  </p:stCondLst>
                                  <p:childTnLst>
                                    <p:animMotion origin="layout" path="M 0 0.01528 L 0 1.11111E-6 " pathEditMode="relative" rAng="0" ptsTypes="AA">
                                      <p:cBhvr>
                                        <p:cTn id="39" dur="500" fill="hold"/>
                                        <p:tgtEl>
                                          <p:spTgt spid="33"/>
                                        </p:tgtEl>
                                        <p:attrNameLst>
                                          <p:attrName>ppt_x</p:attrName>
                                          <p:attrName>ppt_y</p:attrName>
                                        </p:attrNameLst>
                                      </p:cBhvr>
                                      <p:rCtr x="0" y="-764"/>
                                    </p:animMotion>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64" presetClass="path" presetSubtype="0" accel="50000" decel="50000" fill="hold" grpId="1" nodeType="withEffect">
                                  <p:stCondLst>
                                    <p:cond delay="0"/>
                                  </p:stCondLst>
                                  <p:childTnLst>
                                    <p:animMotion origin="layout" path="M 0 0.01528 L 0 1.11111E-6 " pathEditMode="relative" rAng="0" ptsTypes="AA">
                                      <p:cBhvr>
                                        <p:cTn id="44" dur="500" fill="hold"/>
                                        <p:tgtEl>
                                          <p:spTgt spid="52"/>
                                        </p:tgtEl>
                                        <p:attrNameLst>
                                          <p:attrName>ppt_x</p:attrName>
                                          <p:attrName>ppt_y</p:attrName>
                                        </p:attrNameLst>
                                      </p:cBhvr>
                                      <p:rCtr x="0" y="-764"/>
                                    </p:animMotion>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64" presetClass="path" presetSubtype="0" accel="50000" decel="50000" fill="hold" grpId="1" nodeType="withEffect">
                                  <p:stCondLst>
                                    <p:cond delay="0"/>
                                  </p:stCondLst>
                                  <p:childTnLst>
                                    <p:animMotion origin="layout" path="M 0 0.01527 L 0 4.07407E-6 " pathEditMode="relative" rAng="0" ptsTypes="AA">
                                      <p:cBhvr>
                                        <p:cTn id="49" dur="500" fill="hold"/>
                                        <p:tgtEl>
                                          <p:spTgt spid="17"/>
                                        </p:tgtEl>
                                        <p:attrNameLst>
                                          <p:attrName>ppt_x</p:attrName>
                                          <p:attrName>ppt_y</p:attrName>
                                        </p:attrNameLst>
                                      </p:cBhvr>
                                      <p:rCtr x="0" y="-764"/>
                                    </p:animMotion>
                                  </p:childTnLst>
                                </p:cTn>
                              </p:par>
                            </p:childTnLst>
                          </p:cTn>
                        </p:par>
                        <p:par>
                          <p:cTn id="50" fill="hold">
                            <p:stCondLst>
                              <p:cond delay="16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64" presetClass="path" presetSubtype="0" accel="50000" decel="50000" fill="hold" grpId="1" nodeType="withEffect">
                                  <p:stCondLst>
                                    <p:cond delay="0"/>
                                  </p:stCondLst>
                                  <p:childTnLst>
                                    <p:animMotion origin="layout" path="M -1.04167E-6 0.01528 L -1.04167E-6 -3.33333E-6 " pathEditMode="relative" rAng="0" ptsTypes="AA">
                                      <p:cBhvr>
                                        <p:cTn id="55" dur="500" fill="hold"/>
                                        <p:tgtEl>
                                          <p:spTgt spid="7"/>
                                        </p:tgtEl>
                                        <p:attrNameLst>
                                          <p:attrName>ppt_x</p:attrName>
                                          <p:attrName>ppt_y</p:attrName>
                                        </p:attrNameLst>
                                      </p:cBhvr>
                                      <p:rCtr x="0" y="-764"/>
                                    </p:animMotion>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64" presetClass="path" presetSubtype="0" accel="50000" decel="50000" fill="hold" grpId="1" nodeType="withEffect">
                                  <p:stCondLst>
                                    <p:cond delay="0"/>
                                  </p:stCondLst>
                                  <p:childTnLst>
                                    <p:animMotion origin="layout" path="M -1.04167E-6 0.01528 L -1.04167E-6 -3.33333E-6 " pathEditMode="relative" rAng="0" ptsTypes="AA">
                                      <p:cBhvr>
                                        <p:cTn id="60" dur="500" fill="hold"/>
                                        <p:tgtEl>
                                          <p:spTgt spid="19"/>
                                        </p:tgtEl>
                                        <p:attrNameLst>
                                          <p:attrName>ppt_x</p:attrName>
                                          <p:attrName>ppt_y</p:attrName>
                                        </p:attrNameLst>
                                      </p:cBhvr>
                                      <p:rCtr x="0" y="-764"/>
                                    </p:animMotion>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64" presetClass="path" presetSubtype="0" accel="50000" decel="50000" fill="hold" grpId="1" nodeType="withEffect">
                                  <p:stCondLst>
                                    <p:cond delay="0"/>
                                  </p:stCondLst>
                                  <p:childTnLst>
                                    <p:animMotion origin="layout" path="M -1.04167E-6 0.01528 L -1.04167E-6 -3.33333E-6 " pathEditMode="relative" rAng="0" ptsTypes="AA">
                                      <p:cBhvr>
                                        <p:cTn id="65" dur="500" fill="hold"/>
                                        <p:tgtEl>
                                          <p:spTgt spid="53"/>
                                        </p:tgtEl>
                                        <p:attrNameLst>
                                          <p:attrName>ppt_x</p:attrName>
                                          <p:attrName>ppt_y</p:attrName>
                                        </p:attrNameLst>
                                      </p:cBhvr>
                                      <p:rCtr x="0" y="-764"/>
                                    </p:animMotion>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64" presetClass="path" presetSubtype="0" accel="50000" decel="50000" fill="hold" grpId="1" nodeType="withEffect">
                                  <p:stCondLst>
                                    <p:cond delay="0"/>
                                  </p:stCondLst>
                                  <p:childTnLst>
                                    <p:animMotion origin="layout" path="M 2.5E-6 0.01527 L 2.5E-6 4.07407E-6 " pathEditMode="relative" rAng="0" ptsTypes="AA">
                                      <p:cBhvr>
                                        <p:cTn id="70" dur="500" fill="hold"/>
                                        <p:tgtEl>
                                          <p:spTgt spid="21"/>
                                        </p:tgtEl>
                                        <p:attrNameLst>
                                          <p:attrName>ppt_x</p:attrName>
                                          <p:attrName>ppt_y</p:attrName>
                                        </p:attrNameLst>
                                      </p:cBhvr>
                                      <p:rCtr x="0" y="-764"/>
                                    </p:animMotion>
                                  </p:childTnLst>
                                </p:cTn>
                              </p:par>
                            </p:childTnLst>
                          </p:cTn>
                        </p:par>
                        <p:par>
                          <p:cTn id="71" fill="hold">
                            <p:stCondLst>
                              <p:cond delay="2100"/>
                            </p:stCondLst>
                            <p:childTnLst>
                              <p:par>
                                <p:cTn id="72" presetID="16" presetClass="entr" presetSubtype="37"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arn(outVertical)">
                                      <p:cBhvr>
                                        <p:cTn id="74" dur="500"/>
                                        <p:tgtEl>
                                          <p:spTgt spid="41"/>
                                        </p:tgtEl>
                                      </p:cBhvr>
                                    </p:animEffect>
                                  </p:childTnLst>
                                </p:cTn>
                              </p:par>
                              <p:par>
                                <p:cTn id="75" presetID="42" presetClass="path" presetSubtype="0" decel="100000" fill="hold" nodeType="withEffect">
                                  <p:stCondLst>
                                    <p:cond delay="0"/>
                                  </p:stCondLst>
                                  <p:childTnLst>
                                    <p:animMotion origin="layout" path="M 0 -2.96296E-6 L 0 0.03542 " pathEditMode="relative" rAng="0" ptsTypes="AA">
                                      <p:cBhvr>
                                        <p:cTn id="76" dur="700" spd="-100000" fill="hold"/>
                                        <p:tgtEl>
                                          <p:spTgt spid="4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4" grpId="0" animBg="1"/>
      <p:bldP spid="14" grpId="1" animBg="1"/>
      <p:bldP spid="16" grpId="0"/>
      <p:bldP spid="16" grpId="1"/>
      <p:bldP spid="33" grpId="0" animBg="1"/>
      <p:bldP spid="33" grpId="1" animBg="1"/>
      <p:bldP spid="17" grpId="0"/>
      <p:bldP spid="17" grpId="1"/>
      <p:bldP spid="19" grpId="0" animBg="1"/>
      <p:bldP spid="19" grpId="1" animBg="1"/>
      <p:bldP spid="21" grpId="0"/>
      <p:bldP spid="21" grpId="1"/>
      <p:bldP spid="51" grpId="0" animBg="1"/>
      <p:bldP spid="51" grpId="1" animBg="1"/>
      <p:bldP spid="52" grpId="0" animBg="1"/>
      <p:bldP spid="52" grpId="1" animBg="1"/>
      <p:bldP spid="53" grpId="0" animBg="1"/>
      <p:bldP spid="5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B394-AD17-B242-4DBA-7FB6C0670B4C}"/>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F6EB96B-5730-89B9-96D3-D46EFC22F0E6}"/>
              </a:ext>
              <a:ext uri="{C183D7F6-B498-43B3-948B-1728B52AA6E4}">
                <adec:decorative xmlns:adec="http://schemas.microsoft.com/office/drawing/2017/decorative" val="1"/>
              </a:ext>
            </a:extLst>
          </p:cNvPr>
          <p:cNvSpPr>
            <a:spLocks/>
          </p:cNvSpPr>
          <p:nvPr/>
        </p:nvSpPr>
        <p:spPr>
          <a:xfrm>
            <a:off x="588263" y="2429131"/>
            <a:ext cx="11018520" cy="3441748"/>
          </a:xfrm>
          <a:prstGeom prst="roundRect">
            <a:avLst>
              <a:gd name="adj" fmla="val 2554"/>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Rectangle: Top Corners Rounded 7">
            <a:extLst>
              <a:ext uri="{FF2B5EF4-FFF2-40B4-BE49-F238E27FC236}">
                <a16:creationId xmlns:a16="http://schemas.microsoft.com/office/drawing/2014/main" id="{451C67F3-994F-486C-BE16-04AAA57B01E0}"/>
              </a:ext>
              <a:ext uri="{C183D7F6-B498-43B3-948B-1728B52AA6E4}">
                <adec:decorative xmlns:adec="http://schemas.microsoft.com/office/drawing/2017/decorative" val="1"/>
              </a:ext>
            </a:extLst>
          </p:cNvPr>
          <p:cNvSpPr/>
          <p:nvPr/>
        </p:nvSpPr>
        <p:spPr>
          <a:xfrm>
            <a:off x="585217" y="2429130"/>
            <a:ext cx="11018520" cy="429768"/>
          </a:xfrm>
          <a:prstGeom prst="round2SameRect">
            <a:avLst>
              <a:gd name="adj1" fmla="val 25672"/>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rgbClr val="FFFFFF"/>
              </a:solidFill>
              <a:latin typeface="+mj-lt"/>
            </a:endParaRPr>
          </a:p>
        </p:txBody>
      </p:sp>
      <p:sp>
        <p:nvSpPr>
          <p:cNvPr id="27" name="Graphic 6">
            <a:extLst>
              <a:ext uri="{FF2B5EF4-FFF2-40B4-BE49-F238E27FC236}">
                <a16:creationId xmlns:a16="http://schemas.microsoft.com/office/drawing/2014/main" id="{371DFDB4-4221-46DA-C9E1-C331AE0BE160}"/>
              </a:ext>
              <a:ext uri="{C183D7F6-B498-43B3-948B-1728B52AA6E4}">
                <adec:decorative xmlns:adec="http://schemas.microsoft.com/office/drawing/2017/decorative" val="1"/>
              </a:ext>
            </a:extLst>
          </p:cNvPr>
          <p:cNvSpPr/>
          <p:nvPr/>
        </p:nvSpPr>
        <p:spPr>
          <a:xfrm>
            <a:off x="678063" y="3072800"/>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7" name="Graphic 6">
            <a:extLst>
              <a:ext uri="{FF2B5EF4-FFF2-40B4-BE49-F238E27FC236}">
                <a16:creationId xmlns:a16="http://schemas.microsoft.com/office/drawing/2014/main" id="{D6ECA1BC-9A79-55B7-9D2E-CD5C7331690D}"/>
              </a:ext>
              <a:ext uri="{C183D7F6-B498-43B3-948B-1728B52AA6E4}">
                <adec:decorative xmlns:adec="http://schemas.microsoft.com/office/drawing/2017/decorative" val="1"/>
              </a:ext>
            </a:extLst>
          </p:cNvPr>
          <p:cNvSpPr/>
          <p:nvPr/>
        </p:nvSpPr>
        <p:spPr>
          <a:xfrm>
            <a:off x="678063" y="3816075"/>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2" name="Graphic 6">
            <a:extLst>
              <a:ext uri="{FF2B5EF4-FFF2-40B4-BE49-F238E27FC236}">
                <a16:creationId xmlns:a16="http://schemas.microsoft.com/office/drawing/2014/main" id="{F76879A5-03E5-DD5D-BE80-4BEF263BBDA6}"/>
              </a:ext>
              <a:ext uri="{C183D7F6-B498-43B3-948B-1728B52AA6E4}">
                <adec:decorative xmlns:adec="http://schemas.microsoft.com/office/drawing/2017/decorative" val="1"/>
              </a:ext>
            </a:extLst>
          </p:cNvPr>
          <p:cNvSpPr/>
          <p:nvPr/>
        </p:nvSpPr>
        <p:spPr>
          <a:xfrm>
            <a:off x="678063" y="4550472"/>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5" name="Graphic 6">
            <a:extLst>
              <a:ext uri="{FF2B5EF4-FFF2-40B4-BE49-F238E27FC236}">
                <a16:creationId xmlns:a16="http://schemas.microsoft.com/office/drawing/2014/main" id="{4DE59686-BC71-B71A-45FF-34A562285FDF}"/>
              </a:ext>
              <a:ext uri="{C183D7F6-B498-43B3-948B-1728B52AA6E4}">
                <adec:decorative xmlns:adec="http://schemas.microsoft.com/office/drawing/2017/decorative" val="1"/>
              </a:ext>
            </a:extLst>
          </p:cNvPr>
          <p:cNvSpPr/>
          <p:nvPr/>
        </p:nvSpPr>
        <p:spPr>
          <a:xfrm>
            <a:off x="678063" y="5302625"/>
            <a:ext cx="433386" cy="38603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Graphic 31">
            <a:extLst>
              <a:ext uri="{FF2B5EF4-FFF2-40B4-BE49-F238E27FC236}">
                <a16:creationId xmlns:a16="http://schemas.microsoft.com/office/drawing/2014/main" id="{6E78BC33-7ED4-EF6E-A87A-888F76D5247E}"/>
              </a:ext>
              <a:ext uri="{C183D7F6-B498-43B3-948B-1728B52AA6E4}">
                <adec:decorative xmlns:adec="http://schemas.microsoft.com/office/drawing/2017/decorative" val="1"/>
              </a:ext>
            </a:extLst>
          </p:cNvPr>
          <p:cNvSpPr>
            <a:spLocks noChangeAspect="1"/>
          </p:cNvSpPr>
          <p:nvPr/>
        </p:nvSpPr>
        <p:spPr>
          <a:xfrm>
            <a:off x="774155" y="3157251"/>
            <a:ext cx="241202" cy="217138"/>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9" name="Graphic 17">
            <a:extLst>
              <a:ext uri="{FF2B5EF4-FFF2-40B4-BE49-F238E27FC236}">
                <a16:creationId xmlns:a16="http://schemas.microsoft.com/office/drawing/2014/main" id="{D2247150-F3C8-7E53-4C94-0C2B7CF54E66}"/>
              </a:ext>
              <a:ext uri="{C183D7F6-B498-43B3-948B-1728B52AA6E4}">
                <adec:decorative xmlns:adec="http://schemas.microsoft.com/office/drawing/2017/decorative" val="1"/>
              </a:ext>
            </a:extLst>
          </p:cNvPr>
          <p:cNvSpPr/>
          <p:nvPr/>
        </p:nvSpPr>
        <p:spPr>
          <a:xfrm>
            <a:off x="789212" y="3903542"/>
            <a:ext cx="211089" cy="211104"/>
          </a:xfrm>
          <a:custGeom>
            <a:avLst/>
            <a:gdLst>
              <a:gd name="connsiteX0" fmla="*/ 0 w 166675"/>
              <a:gd name="connsiteY0" fmla="*/ 7144 h 166687"/>
              <a:gd name="connsiteX1" fmla="*/ 7144 w 166675"/>
              <a:gd name="connsiteY1" fmla="*/ 0 h 166687"/>
              <a:gd name="connsiteX2" fmla="*/ 12459 w 166675"/>
              <a:gd name="connsiteY2" fmla="*/ 0 h 166687"/>
              <a:gd name="connsiteX3" fmla="*/ 30032 w 166675"/>
              <a:gd name="connsiteY3" fmla="*/ 11744 h 166687"/>
              <a:gd name="connsiteX4" fmla="*/ 34766 w 166675"/>
              <a:gd name="connsiteY4" fmla="*/ 23851 h 166687"/>
              <a:gd name="connsiteX5" fmla="*/ 35719 w 166675"/>
              <a:gd name="connsiteY5" fmla="*/ 23813 h 166687"/>
              <a:gd name="connsiteX6" fmla="*/ 154762 w 166675"/>
              <a:gd name="connsiteY6" fmla="*/ 23813 h 166687"/>
              <a:gd name="connsiteX7" fmla="*/ 166211 w 166675"/>
              <a:gd name="connsiteY7" fmla="*/ 38986 h 166687"/>
              <a:gd name="connsiteX8" fmla="*/ 148800 w 166675"/>
              <a:gd name="connsiteY8" fmla="*/ 100032 h 166687"/>
              <a:gd name="connsiteX9" fmla="*/ 123615 w 166675"/>
              <a:gd name="connsiteY9" fmla="*/ 119043 h 166687"/>
              <a:gd name="connsiteX10" fmla="*/ 66961 w 166675"/>
              <a:gd name="connsiteY10" fmla="*/ 119043 h 166687"/>
              <a:gd name="connsiteX11" fmla="*/ 41700 w 166675"/>
              <a:gd name="connsiteY11" fmla="*/ 99784 h 166687"/>
              <a:gd name="connsiteX12" fmla="*/ 34461 w 166675"/>
              <a:gd name="connsiteY12" fmla="*/ 73381 h 166687"/>
              <a:gd name="connsiteX13" fmla="*/ 22460 w 166675"/>
              <a:gd name="connsiteY13" fmla="*/ 32918 h 166687"/>
              <a:gd name="connsiteX14" fmla="*/ 22450 w 166675"/>
              <a:gd name="connsiteY14" fmla="*/ 32842 h 166687"/>
              <a:gd name="connsiteX15" fmla="*/ 17497 w 166675"/>
              <a:gd name="connsiteY15" fmla="*/ 18612 h 166687"/>
              <a:gd name="connsiteX16" fmla="*/ 12468 w 166675"/>
              <a:gd name="connsiteY16" fmla="*/ 14288 h 166687"/>
              <a:gd name="connsiteX17" fmla="*/ 7144 w 166675"/>
              <a:gd name="connsiteY17" fmla="*/ 14288 h 166687"/>
              <a:gd name="connsiteX18" fmla="*/ 0 w 166675"/>
              <a:gd name="connsiteY18" fmla="*/ 7144 h 166687"/>
              <a:gd name="connsiteX19" fmla="*/ 48320 w 166675"/>
              <a:gd name="connsiteY19" fmla="*/ 69914 h 166687"/>
              <a:gd name="connsiteX20" fmla="*/ 55474 w 166675"/>
              <a:gd name="connsiteY20" fmla="*/ 96002 h 166687"/>
              <a:gd name="connsiteX21" fmla="*/ 66961 w 166675"/>
              <a:gd name="connsiteY21" fmla="*/ 104756 h 166687"/>
              <a:gd name="connsiteX22" fmla="*/ 123615 w 166675"/>
              <a:gd name="connsiteY22" fmla="*/ 104756 h 166687"/>
              <a:gd name="connsiteX23" fmla="*/ 135065 w 166675"/>
              <a:gd name="connsiteY23" fmla="*/ 96117 h 166687"/>
              <a:gd name="connsiteX24" fmla="*/ 151609 w 166675"/>
              <a:gd name="connsiteY24" fmla="*/ 38100 h 166687"/>
              <a:gd name="connsiteX25" fmla="*/ 38910 w 166675"/>
              <a:gd name="connsiteY25" fmla="*/ 38100 h 166687"/>
              <a:gd name="connsiteX26" fmla="*/ 48187 w 166675"/>
              <a:gd name="connsiteY26" fmla="*/ 69409 h 166687"/>
              <a:gd name="connsiteX27" fmla="*/ 48320 w 166675"/>
              <a:gd name="connsiteY27" fmla="*/ 69914 h 166687"/>
              <a:gd name="connsiteX28" fmla="*/ 80963 w 166675"/>
              <a:gd name="connsiteY28" fmla="*/ 147638 h 166687"/>
              <a:gd name="connsiteX29" fmla="*/ 61913 w 166675"/>
              <a:gd name="connsiteY29" fmla="*/ 166688 h 166687"/>
              <a:gd name="connsiteX30" fmla="*/ 42863 w 166675"/>
              <a:gd name="connsiteY30" fmla="*/ 147638 h 166687"/>
              <a:gd name="connsiteX31" fmla="*/ 61913 w 166675"/>
              <a:gd name="connsiteY31" fmla="*/ 128588 h 166687"/>
              <a:gd name="connsiteX32" fmla="*/ 80963 w 166675"/>
              <a:gd name="connsiteY32" fmla="*/ 147638 h 166687"/>
              <a:gd name="connsiteX33" fmla="*/ 66675 w 166675"/>
              <a:gd name="connsiteY33" fmla="*/ 147638 h 166687"/>
              <a:gd name="connsiteX34" fmla="*/ 61913 w 166675"/>
              <a:gd name="connsiteY34" fmla="*/ 142875 h 166687"/>
              <a:gd name="connsiteX35" fmla="*/ 57150 w 166675"/>
              <a:gd name="connsiteY35" fmla="*/ 147638 h 166687"/>
              <a:gd name="connsiteX36" fmla="*/ 61913 w 166675"/>
              <a:gd name="connsiteY36" fmla="*/ 152400 h 166687"/>
              <a:gd name="connsiteX37" fmla="*/ 66675 w 166675"/>
              <a:gd name="connsiteY37" fmla="*/ 147638 h 166687"/>
              <a:gd name="connsiteX38" fmla="*/ 147638 w 166675"/>
              <a:gd name="connsiteY38" fmla="*/ 147638 h 166687"/>
              <a:gd name="connsiteX39" fmla="*/ 128588 w 166675"/>
              <a:gd name="connsiteY39" fmla="*/ 166688 h 166687"/>
              <a:gd name="connsiteX40" fmla="*/ 109538 w 166675"/>
              <a:gd name="connsiteY40" fmla="*/ 147638 h 166687"/>
              <a:gd name="connsiteX41" fmla="*/ 128588 w 166675"/>
              <a:gd name="connsiteY41" fmla="*/ 128588 h 166687"/>
              <a:gd name="connsiteX42" fmla="*/ 147638 w 166675"/>
              <a:gd name="connsiteY42" fmla="*/ 147638 h 166687"/>
              <a:gd name="connsiteX43" fmla="*/ 133350 w 166675"/>
              <a:gd name="connsiteY43" fmla="*/ 147638 h 166687"/>
              <a:gd name="connsiteX44" fmla="*/ 128588 w 166675"/>
              <a:gd name="connsiteY44" fmla="*/ 142875 h 166687"/>
              <a:gd name="connsiteX45" fmla="*/ 123825 w 166675"/>
              <a:gd name="connsiteY45" fmla="*/ 147638 h 166687"/>
              <a:gd name="connsiteX46" fmla="*/ 128588 w 166675"/>
              <a:gd name="connsiteY46" fmla="*/ 152400 h 166687"/>
              <a:gd name="connsiteX47" fmla="*/ 133350 w 166675"/>
              <a:gd name="connsiteY47" fmla="*/ 147638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6675" h="166687">
                <a:moveTo>
                  <a:pt x="0" y="7144"/>
                </a:moveTo>
                <a:cubicBezTo>
                  <a:pt x="0" y="3198"/>
                  <a:pt x="3198" y="0"/>
                  <a:pt x="7144" y="0"/>
                </a:cubicBezTo>
                <a:lnTo>
                  <a:pt x="12459" y="0"/>
                </a:lnTo>
                <a:cubicBezTo>
                  <a:pt x="21507" y="0"/>
                  <a:pt x="26937" y="6086"/>
                  <a:pt x="30032" y="11744"/>
                </a:cubicBezTo>
                <a:cubicBezTo>
                  <a:pt x="32099" y="15516"/>
                  <a:pt x="33595" y="19888"/>
                  <a:pt x="34766" y="23851"/>
                </a:cubicBezTo>
                <a:cubicBezTo>
                  <a:pt x="35083" y="23826"/>
                  <a:pt x="35401" y="23813"/>
                  <a:pt x="35719" y="23813"/>
                </a:cubicBezTo>
                <a:lnTo>
                  <a:pt x="154762" y="23813"/>
                </a:lnTo>
                <a:cubicBezTo>
                  <a:pt x="162668" y="23813"/>
                  <a:pt x="168383" y="31375"/>
                  <a:pt x="166211" y="38986"/>
                </a:cubicBezTo>
                <a:lnTo>
                  <a:pt x="148800" y="100032"/>
                </a:lnTo>
                <a:cubicBezTo>
                  <a:pt x="145592" y="111282"/>
                  <a:pt x="135314" y="119041"/>
                  <a:pt x="123615" y="119043"/>
                </a:cubicBezTo>
                <a:lnTo>
                  <a:pt x="66961" y="119043"/>
                </a:lnTo>
                <a:cubicBezTo>
                  <a:pt x="55165" y="119043"/>
                  <a:pt x="44823" y="111160"/>
                  <a:pt x="41700" y="99784"/>
                </a:cubicBezTo>
                <a:lnTo>
                  <a:pt x="34461" y="73381"/>
                </a:lnTo>
                <a:lnTo>
                  <a:pt x="22460" y="32918"/>
                </a:lnTo>
                <a:lnTo>
                  <a:pt x="22450" y="32842"/>
                </a:lnTo>
                <a:cubicBezTo>
                  <a:pt x="20965" y="27442"/>
                  <a:pt x="19574" y="22384"/>
                  <a:pt x="17497" y="18612"/>
                </a:cubicBezTo>
                <a:cubicBezTo>
                  <a:pt x="15507" y="14945"/>
                  <a:pt x="13907" y="14288"/>
                  <a:pt x="12468" y="14288"/>
                </a:cubicBezTo>
                <a:lnTo>
                  <a:pt x="7144" y="14288"/>
                </a:lnTo>
                <a:cubicBezTo>
                  <a:pt x="3198" y="14288"/>
                  <a:pt x="0" y="11089"/>
                  <a:pt x="0" y="7144"/>
                </a:cubicBezTo>
                <a:close/>
                <a:moveTo>
                  <a:pt x="48320" y="69914"/>
                </a:moveTo>
                <a:lnTo>
                  <a:pt x="55474" y="96002"/>
                </a:lnTo>
                <a:cubicBezTo>
                  <a:pt x="56902" y="101165"/>
                  <a:pt x="61598" y="104756"/>
                  <a:pt x="66961" y="104756"/>
                </a:cubicBezTo>
                <a:lnTo>
                  <a:pt x="123615" y="104756"/>
                </a:lnTo>
                <a:cubicBezTo>
                  <a:pt x="128932" y="104756"/>
                  <a:pt x="133605" y="101230"/>
                  <a:pt x="135065" y="96117"/>
                </a:cubicBezTo>
                <a:lnTo>
                  <a:pt x="151609" y="38100"/>
                </a:lnTo>
                <a:lnTo>
                  <a:pt x="38910" y="38100"/>
                </a:lnTo>
                <a:lnTo>
                  <a:pt x="48187" y="69409"/>
                </a:lnTo>
                <a:lnTo>
                  <a:pt x="48320" y="69914"/>
                </a:lnTo>
                <a:close/>
                <a:moveTo>
                  <a:pt x="80963" y="147638"/>
                </a:moveTo>
                <a:cubicBezTo>
                  <a:pt x="80963" y="158159"/>
                  <a:pt x="72434" y="166688"/>
                  <a:pt x="61913" y="166688"/>
                </a:cubicBezTo>
                <a:cubicBezTo>
                  <a:pt x="51391" y="166688"/>
                  <a:pt x="42863" y="158159"/>
                  <a:pt x="42863" y="147638"/>
                </a:cubicBezTo>
                <a:cubicBezTo>
                  <a:pt x="42863" y="137116"/>
                  <a:pt x="51391" y="128588"/>
                  <a:pt x="61913" y="128588"/>
                </a:cubicBezTo>
                <a:cubicBezTo>
                  <a:pt x="72434" y="128588"/>
                  <a:pt x="80963" y="137116"/>
                  <a:pt x="80963" y="147638"/>
                </a:cubicBezTo>
                <a:close/>
                <a:moveTo>
                  <a:pt x="66675" y="147638"/>
                </a:moveTo>
                <a:cubicBezTo>
                  <a:pt x="66675" y="145008"/>
                  <a:pt x="64543" y="142875"/>
                  <a:pt x="61913" y="142875"/>
                </a:cubicBezTo>
                <a:cubicBezTo>
                  <a:pt x="59282" y="142875"/>
                  <a:pt x="57150" y="145008"/>
                  <a:pt x="57150" y="147638"/>
                </a:cubicBezTo>
                <a:cubicBezTo>
                  <a:pt x="57150" y="150267"/>
                  <a:pt x="59282" y="152400"/>
                  <a:pt x="61913" y="152400"/>
                </a:cubicBezTo>
                <a:cubicBezTo>
                  <a:pt x="64543" y="152400"/>
                  <a:pt x="66675" y="150267"/>
                  <a:pt x="66675" y="147638"/>
                </a:cubicBezTo>
                <a:close/>
                <a:moveTo>
                  <a:pt x="147638" y="147638"/>
                </a:moveTo>
                <a:cubicBezTo>
                  <a:pt x="147638" y="158159"/>
                  <a:pt x="139109" y="166688"/>
                  <a:pt x="128588" y="166688"/>
                </a:cubicBezTo>
                <a:cubicBezTo>
                  <a:pt x="118066" y="166688"/>
                  <a:pt x="109538" y="158159"/>
                  <a:pt x="109538" y="147638"/>
                </a:cubicBezTo>
                <a:cubicBezTo>
                  <a:pt x="109538" y="137116"/>
                  <a:pt x="118066" y="128588"/>
                  <a:pt x="128588" y="128588"/>
                </a:cubicBezTo>
                <a:cubicBezTo>
                  <a:pt x="139109" y="128588"/>
                  <a:pt x="147638" y="137116"/>
                  <a:pt x="147638" y="147638"/>
                </a:cubicBezTo>
                <a:close/>
                <a:moveTo>
                  <a:pt x="133350" y="147638"/>
                </a:moveTo>
                <a:cubicBezTo>
                  <a:pt x="133350" y="145008"/>
                  <a:pt x="131217" y="142875"/>
                  <a:pt x="128588" y="142875"/>
                </a:cubicBezTo>
                <a:cubicBezTo>
                  <a:pt x="125958" y="142875"/>
                  <a:pt x="123825" y="145008"/>
                  <a:pt x="123825" y="147638"/>
                </a:cubicBezTo>
                <a:cubicBezTo>
                  <a:pt x="123825" y="150267"/>
                  <a:pt x="125958" y="152400"/>
                  <a:pt x="128588" y="152400"/>
                </a:cubicBezTo>
                <a:cubicBezTo>
                  <a:pt x="131217" y="152400"/>
                  <a:pt x="133350" y="150267"/>
                  <a:pt x="133350" y="147638"/>
                </a:cubicBezTo>
                <a:close/>
              </a:path>
            </a:pathLst>
          </a:custGeom>
          <a:solidFill>
            <a:schemeClr val="bg1"/>
          </a:solidFill>
          <a:ln w="9525" cap="flat">
            <a:noFill/>
            <a:prstDash val="solid"/>
            <a:miter/>
          </a:ln>
        </p:spPr>
        <p:txBody>
          <a:bodyPr rtlCol="0" anchor="ctr"/>
          <a:lstStyle/>
          <a:p>
            <a:endParaRPr lang="en-GB"/>
          </a:p>
        </p:txBody>
      </p:sp>
      <p:sp>
        <p:nvSpPr>
          <p:cNvPr id="20" name="Graphic 44">
            <a:extLst>
              <a:ext uri="{FF2B5EF4-FFF2-40B4-BE49-F238E27FC236}">
                <a16:creationId xmlns:a16="http://schemas.microsoft.com/office/drawing/2014/main" id="{D15B70E7-6621-8B98-ED5B-BBF2964E9DEF}"/>
              </a:ext>
              <a:ext uri="{C183D7F6-B498-43B3-948B-1728B52AA6E4}">
                <adec:decorative xmlns:adec="http://schemas.microsoft.com/office/drawing/2017/decorative" val="1"/>
              </a:ext>
            </a:extLst>
          </p:cNvPr>
          <p:cNvSpPr>
            <a:spLocks noChangeAspect="1"/>
          </p:cNvSpPr>
          <p:nvPr/>
        </p:nvSpPr>
        <p:spPr>
          <a:xfrm>
            <a:off x="776114" y="4654510"/>
            <a:ext cx="237285" cy="177963"/>
          </a:xfrm>
          <a:custGeom>
            <a:avLst/>
            <a:gdLst>
              <a:gd name="connsiteX0" fmla="*/ 158200 w 372234"/>
              <a:gd name="connsiteY0" fmla="*/ 55835 h 279175"/>
              <a:gd name="connsiteX1" fmla="*/ 102364 w 372234"/>
              <a:gd name="connsiteY1" fmla="*/ 111670 h 279175"/>
              <a:gd name="connsiteX2" fmla="*/ 158200 w 372234"/>
              <a:gd name="connsiteY2" fmla="*/ 167505 h 279175"/>
              <a:gd name="connsiteX3" fmla="*/ 214035 w 372234"/>
              <a:gd name="connsiteY3" fmla="*/ 111670 h 279175"/>
              <a:gd name="connsiteX4" fmla="*/ 158200 w 372234"/>
              <a:gd name="connsiteY4" fmla="*/ 55835 h 279175"/>
              <a:gd name="connsiteX5" fmla="*/ 130282 w 372234"/>
              <a:gd name="connsiteY5" fmla="*/ 111670 h 279175"/>
              <a:gd name="connsiteX6" fmla="*/ 158200 w 372234"/>
              <a:gd name="connsiteY6" fmla="*/ 83753 h 279175"/>
              <a:gd name="connsiteX7" fmla="*/ 186117 w 372234"/>
              <a:gd name="connsiteY7" fmla="*/ 111670 h 279175"/>
              <a:gd name="connsiteX8" fmla="*/ 158200 w 372234"/>
              <a:gd name="connsiteY8" fmla="*/ 139588 h 279175"/>
              <a:gd name="connsiteX9" fmla="*/ 130282 w 372234"/>
              <a:gd name="connsiteY9" fmla="*/ 111670 h 279175"/>
              <a:gd name="connsiteX10" fmla="*/ 0 w 372234"/>
              <a:gd name="connsiteY10" fmla="*/ 41876 h 279175"/>
              <a:gd name="connsiteX11" fmla="*/ 41876 w 372234"/>
              <a:gd name="connsiteY11" fmla="*/ 0 h 279175"/>
              <a:gd name="connsiteX12" fmla="*/ 274523 w 372234"/>
              <a:gd name="connsiteY12" fmla="*/ 0 h 279175"/>
              <a:gd name="connsiteX13" fmla="*/ 316399 w 372234"/>
              <a:gd name="connsiteY13" fmla="*/ 41876 h 279175"/>
              <a:gd name="connsiteX14" fmla="*/ 316399 w 372234"/>
              <a:gd name="connsiteY14" fmla="*/ 181464 h 279175"/>
              <a:gd name="connsiteX15" fmla="*/ 274523 w 372234"/>
              <a:gd name="connsiteY15" fmla="*/ 223341 h 279175"/>
              <a:gd name="connsiteX16" fmla="*/ 41876 w 372234"/>
              <a:gd name="connsiteY16" fmla="*/ 223341 h 279175"/>
              <a:gd name="connsiteX17" fmla="*/ 0 w 372234"/>
              <a:gd name="connsiteY17" fmla="*/ 181464 h 279175"/>
              <a:gd name="connsiteX18" fmla="*/ 0 w 372234"/>
              <a:gd name="connsiteY18" fmla="*/ 41876 h 279175"/>
              <a:gd name="connsiteX19" fmla="*/ 41876 w 372234"/>
              <a:gd name="connsiteY19" fmla="*/ 27918 h 279175"/>
              <a:gd name="connsiteX20" fmla="*/ 27918 w 372234"/>
              <a:gd name="connsiteY20" fmla="*/ 41876 h 279175"/>
              <a:gd name="connsiteX21" fmla="*/ 27918 w 372234"/>
              <a:gd name="connsiteY21" fmla="*/ 55835 h 279175"/>
              <a:gd name="connsiteX22" fmla="*/ 41876 w 372234"/>
              <a:gd name="connsiteY22" fmla="*/ 55835 h 279175"/>
              <a:gd name="connsiteX23" fmla="*/ 55835 w 372234"/>
              <a:gd name="connsiteY23" fmla="*/ 41876 h 279175"/>
              <a:gd name="connsiteX24" fmla="*/ 55835 w 372234"/>
              <a:gd name="connsiteY24" fmla="*/ 27918 h 279175"/>
              <a:gd name="connsiteX25" fmla="*/ 41876 w 372234"/>
              <a:gd name="connsiteY25" fmla="*/ 27918 h 279175"/>
              <a:gd name="connsiteX26" fmla="*/ 27918 w 372234"/>
              <a:gd name="connsiteY26" fmla="*/ 139588 h 279175"/>
              <a:gd name="connsiteX27" fmla="*/ 41876 w 372234"/>
              <a:gd name="connsiteY27" fmla="*/ 139588 h 279175"/>
              <a:gd name="connsiteX28" fmla="*/ 83753 w 372234"/>
              <a:gd name="connsiteY28" fmla="*/ 181464 h 279175"/>
              <a:gd name="connsiteX29" fmla="*/ 83753 w 372234"/>
              <a:gd name="connsiteY29" fmla="*/ 195423 h 279175"/>
              <a:gd name="connsiteX30" fmla="*/ 232646 w 372234"/>
              <a:gd name="connsiteY30" fmla="*/ 195423 h 279175"/>
              <a:gd name="connsiteX31" fmla="*/ 232646 w 372234"/>
              <a:gd name="connsiteY31" fmla="*/ 181464 h 279175"/>
              <a:gd name="connsiteX32" fmla="*/ 274523 w 372234"/>
              <a:gd name="connsiteY32" fmla="*/ 139588 h 279175"/>
              <a:gd name="connsiteX33" fmla="*/ 288481 w 372234"/>
              <a:gd name="connsiteY33" fmla="*/ 139588 h 279175"/>
              <a:gd name="connsiteX34" fmla="*/ 288481 w 372234"/>
              <a:gd name="connsiteY34" fmla="*/ 83753 h 279175"/>
              <a:gd name="connsiteX35" fmla="*/ 274523 w 372234"/>
              <a:gd name="connsiteY35" fmla="*/ 83753 h 279175"/>
              <a:gd name="connsiteX36" fmla="*/ 232646 w 372234"/>
              <a:gd name="connsiteY36" fmla="*/ 41876 h 279175"/>
              <a:gd name="connsiteX37" fmla="*/ 232646 w 372234"/>
              <a:gd name="connsiteY37" fmla="*/ 27918 h 279175"/>
              <a:gd name="connsiteX38" fmla="*/ 83753 w 372234"/>
              <a:gd name="connsiteY38" fmla="*/ 27918 h 279175"/>
              <a:gd name="connsiteX39" fmla="*/ 83753 w 372234"/>
              <a:gd name="connsiteY39" fmla="*/ 41876 h 279175"/>
              <a:gd name="connsiteX40" fmla="*/ 41876 w 372234"/>
              <a:gd name="connsiteY40" fmla="*/ 83753 h 279175"/>
              <a:gd name="connsiteX41" fmla="*/ 27918 w 372234"/>
              <a:gd name="connsiteY41" fmla="*/ 83753 h 279175"/>
              <a:gd name="connsiteX42" fmla="*/ 27918 w 372234"/>
              <a:gd name="connsiteY42" fmla="*/ 139588 h 279175"/>
              <a:gd name="connsiteX43" fmla="*/ 288481 w 372234"/>
              <a:gd name="connsiteY43" fmla="*/ 55835 h 279175"/>
              <a:gd name="connsiteX44" fmla="*/ 288481 w 372234"/>
              <a:gd name="connsiteY44" fmla="*/ 41876 h 279175"/>
              <a:gd name="connsiteX45" fmla="*/ 274523 w 372234"/>
              <a:gd name="connsiteY45" fmla="*/ 27918 h 279175"/>
              <a:gd name="connsiteX46" fmla="*/ 260564 w 372234"/>
              <a:gd name="connsiteY46" fmla="*/ 27918 h 279175"/>
              <a:gd name="connsiteX47" fmla="*/ 260564 w 372234"/>
              <a:gd name="connsiteY47" fmla="*/ 41876 h 279175"/>
              <a:gd name="connsiteX48" fmla="*/ 274523 w 372234"/>
              <a:gd name="connsiteY48" fmla="*/ 55835 h 279175"/>
              <a:gd name="connsiteX49" fmla="*/ 288481 w 372234"/>
              <a:gd name="connsiteY49" fmla="*/ 55835 h 279175"/>
              <a:gd name="connsiteX50" fmla="*/ 288481 w 372234"/>
              <a:gd name="connsiteY50" fmla="*/ 167505 h 279175"/>
              <a:gd name="connsiteX51" fmla="*/ 274523 w 372234"/>
              <a:gd name="connsiteY51" fmla="*/ 167505 h 279175"/>
              <a:gd name="connsiteX52" fmla="*/ 260564 w 372234"/>
              <a:gd name="connsiteY52" fmla="*/ 181464 h 279175"/>
              <a:gd name="connsiteX53" fmla="*/ 260564 w 372234"/>
              <a:gd name="connsiteY53" fmla="*/ 195423 h 279175"/>
              <a:gd name="connsiteX54" fmla="*/ 274523 w 372234"/>
              <a:gd name="connsiteY54" fmla="*/ 195423 h 279175"/>
              <a:gd name="connsiteX55" fmla="*/ 288481 w 372234"/>
              <a:gd name="connsiteY55" fmla="*/ 181464 h 279175"/>
              <a:gd name="connsiteX56" fmla="*/ 288481 w 372234"/>
              <a:gd name="connsiteY56" fmla="*/ 167505 h 279175"/>
              <a:gd name="connsiteX57" fmla="*/ 27918 w 372234"/>
              <a:gd name="connsiteY57" fmla="*/ 181464 h 279175"/>
              <a:gd name="connsiteX58" fmla="*/ 41876 w 372234"/>
              <a:gd name="connsiteY58" fmla="*/ 195423 h 279175"/>
              <a:gd name="connsiteX59" fmla="*/ 55835 w 372234"/>
              <a:gd name="connsiteY59" fmla="*/ 195423 h 279175"/>
              <a:gd name="connsiteX60" fmla="*/ 55835 w 372234"/>
              <a:gd name="connsiteY60" fmla="*/ 181464 h 279175"/>
              <a:gd name="connsiteX61" fmla="*/ 41876 w 372234"/>
              <a:gd name="connsiteY61" fmla="*/ 167505 h 279175"/>
              <a:gd name="connsiteX62" fmla="*/ 27918 w 372234"/>
              <a:gd name="connsiteY62" fmla="*/ 167505 h 279175"/>
              <a:gd name="connsiteX63" fmla="*/ 27918 w 372234"/>
              <a:gd name="connsiteY63" fmla="*/ 181464 h 279175"/>
              <a:gd name="connsiteX64" fmla="*/ 44694 w 372234"/>
              <a:gd name="connsiteY64" fmla="*/ 251258 h 279175"/>
              <a:gd name="connsiteX65" fmla="*/ 93059 w 372234"/>
              <a:gd name="connsiteY65" fmla="*/ 279176 h 279175"/>
              <a:gd name="connsiteX66" fmla="*/ 283829 w 372234"/>
              <a:gd name="connsiteY66" fmla="*/ 279176 h 279175"/>
              <a:gd name="connsiteX67" fmla="*/ 372234 w 372234"/>
              <a:gd name="connsiteY67" fmla="*/ 190770 h 279175"/>
              <a:gd name="connsiteX68" fmla="*/ 372234 w 372234"/>
              <a:gd name="connsiteY68" fmla="*/ 93059 h 279175"/>
              <a:gd name="connsiteX69" fmla="*/ 344317 w 372234"/>
              <a:gd name="connsiteY69" fmla="*/ 44694 h 279175"/>
              <a:gd name="connsiteX70" fmla="*/ 344317 w 372234"/>
              <a:gd name="connsiteY70" fmla="*/ 190770 h 279175"/>
              <a:gd name="connsiteX71" fmla="*/ 283829 w 372234"/>
              <a:gd name="connsiteY71" fmla="*/ 251258 h 279175"/>
              <a:gd name="connsiteX72" fmla="*/ 44694 w 372234"/>
              <a:gd name="connsiteY72" fmla="*/ 251258 h 27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2234" h="279175">
                <a:moveTo>
                  <a:pt x="158200" y="55835"/>
                </a:moveTo>
                <a:cubicBezTo>
                  <a:pt x="127363" y="55835"/>
                  <a:pt x="102364" y="80833"/>
                  <a:pt x="102364" y="111670"/>
                </a:cubicBezTo>
                <a:cubicBezTo>
                  <a:pt x="102364" y="142508"/>
                  <a:pt x="127363" y="167505"/>
                  <a:pt x="158200" y="167505"/>
                </a:cubicBezTo>
                <a:cubicBezTo>
                  <a:pt x="189037" y="167505"/>
                  <a:pt x="214035" y="142508"/>
                  <a:pt x="214035" y="111670"/>
                </a:cubicBezTo>
                <a:cubicBezTo>
                  <a:pt x="214035" y="80833"/>
                  <a:pt x="189037" y="55835"/>
                  <a:pt x="158200" y="55835"/>
                </a:cubicBezTo>
                <a:close/>
                <a:moveTo>
                  <a:pt x="130282" y="111670"/>
                </a:moveTo>
                <a:cubicBezTo>
                  <a:pt x="130282" y="96252"/>
                  <a:pt x="142781" y="83753"/>
                  <a:pt x="158200" y="83753"/>
                </a:cubicBezTo>
                <a:cubicBezTo>
                  <a:pt x="173617" y="83753"/>
                  <a:pt x="186117" y="96252"/>
                  <a:pt x="186117" y="111670"/>
                </a:cubicBezTo>
                <a:cubicBezTo>
                  <a:pt x="186117" y="127088"/>
                  <a:pt x="173617" y="139588"/>
                  <a:pt x="158200" y="139588"/>
                </a:cubicBezTo>
                <a:cubicBezTo>
                  <a:pt x="142781" y="139588"/>
                  <a:pt x="130282" y="127088"/>
                  <a:pt x="130282" y="111670"/>
                </a:cubicBezTo>
                <a:close/>
                <a:moveTo>
                  <a:pt x="0" y="41876"/>
                </a:moveTo>
                <a:cubicBezTo>
                  <a:pt x="0" y="18749"/>
                  <a:pt x="18749" y="0"/>
                  <a:pt x="41876" y="0"/>
                </a:cubicBezTo>
                <a:lnTo>
                  <a:pt x="274523" y="0"/>
                </a:lnTo>
                <a:cubicBezTo>
                  <a:pt x="297650" y="0"/>
                  <a:pt x="316399" y="18749"/>
                  <a:pt x="316399" y="41876"/>
                </a:cubicBezTo>
                <a:lnTo>
                  <a:pt x="316399" y="181464"/>
                </a:lnTo>
                <a:cubicBezTo>
                  <a:pt x="316399" y="204591"/>
                  <a:pt x="297650" y="223341"/>
                  <a:pt x="274523" y="223341"/>
                </a:cubicBezTo>
                <a:lnTo>
                  <a:pt x="41876" y="223341"/>
                </a:lnTo>
                <a:cubicBezTo>
                  <a:pt x="18749" y="223341"/>
                  <a:pt x="0" y="204591"/>
                  <a:pt x="0" y="181464"/>
                </a:cubicBezTo>
                <a:lnTo>
                  <a:pt x="0" y="41876"/>
                </a:lnTo>
                <a:close/>
                <a:moveTo>
                  <a:pt x="41876" y="27918"/>
                </a:moveTo>
                <a:cubicBezTo>
                  <a:pt x="34167" y="27918"/>
                  <a:pt x="27918" y="34167"/>
                  <a:pt x="27918" y="41876"/>
                </a:cubicBezTo>
                <a:lnTo>
                  <a:pt x="27918" y="55835"/>
                </a:lnTo>
                <a:lnTo>
                  <a:pt x="41876" y="55835"/>
                </a:lnTo>
                <a:cubicBezTo>
                  <a:pt x="49585" y="55835"/>
                  <a:pt x="55835" y="49585"/>
                  <a:pt x="55835" y="41876"/>
                </a:cubicBezTo>
                <a:lnTo>
                  <a:pt x="55835" y="27918"/>
                </a:lnTo>
                <a:lnTo>
                  <a:pt x="41876" y="27918"/>
                </a:lnTo>
                <a:close/>
                <a:moveTo>
                  <a:pt x="27918" y="139588"/>
                </a:moveTo>
                <a:lnTo>
                  <a:pt x="41876" y="139588"/>
                </a:lnTo>
                <a:cubicBezTo>
                  <a:pt x="65004" y="139588"/>
                  <a:pt x="83753" y="158337"/>
                  <a:pt x="83753" y="181464"/>
                </a:cubicBezTo>
                <a:lnTo>
                  <a:pt x="83753" y="195423"/>
                </a:lnTo>
                <a:lnTo>
                  <a:pt x="232646" y="195423"/>
                </a:lnTo>
                <a:lnTo>
                  <a:pt x="232646" y="181464"/>
                </a:lnTo>
                <a:cubicBezTo>
                  <a:pt x="232646" y="158337"/>
                  <a:pt x="251396" y="139588"/>
                  <a:pt x="274523" y="139588"/>
                </a:cubicBezTo>
                <a:lnTo>
                  <a:pt x="288481" y="139588"/>
                </a:lnTo>
                <a:lnTo>
                  <a:pt x="288481" y="83753"/>
                </a:lnTo>
                <a:lnTo>
                  <a:pt x="274523" y="83753"/>
                </a:lnTo>
                <a:cubicBezTo>
                  <a:pt x="251396" y="83753"/>
                  <a:pt x="232646" y="65004"/>
                  <a:pt x="232646" y="41876"/>
                </a:cubicBezTo>
                <a:lnTo>
                  <a:pt x="232646" y="27918"/>
                </a:lnTo>
                <a:lnTo>
                  <a:pt x="83753" y="27918"/>
                </a:lnTo>
                <a:lnTo>
                  <a:pt x="83753" y="41876"/>
                </a:lnTo>
                <a:cubicBezTo>
                  <a:pt x="83753" y="65004"/>
                  <a:pt x="65004" y="83753"/>
                  <a:pt x="41876" y="83753"/>
                </a:cubicBezTo>
                <a:lnTo>
                  <a:pt x="27918" y="83753"/>
                </a:lnTo>
                <a:lnTo>
                  <a:pt x="27918" y="139588"/>
                </a:lnTo>
                <a:close/>
                <a:moveTo>
                  <a:pt x="288481" y="55835"/>
                </a:moveTo>
                <a:lnTo>
                  <a:pt x="288481" y="41876"/>
                </a:lnTo>
                <a:cubicBezTo>
                  <a:pt x="288481" y="34167"/>
                  <a:pt x="282232" y="27918"/>
                  <a:pt x="274523" y="27918"/>
                </a:cubicBezTo>
                <a:lnTo>
                  <a:pt x="260564" y="27918"/>
                </a:lnTo>
                <a:lnTo>
                  <a:pt x="260564" y="41876"/>
                </a:lnTo>
                <a:cubicBezTo>
                  <a:pt x="260564" y="49585"/>
                  <a:pt x="266814" y="55835"/>
                  <a:pt x="274523" y="55835"/>
                </a:cubicBezTo>
                <a:lnTo>
                  <a:pt x="288481" y="55835"/>
                </a:lnTo>
                <a:close/>
                <a:moveTo>
                  <a:pt x="288481" y="167505"/>
                </a:moveTo>
                <a:lnTo>
                  <a:pt x="274523" y="167505"/>
                </a:lnTo>
                <a:cubicBezTo>
                  <a:pt x="266814" y="167505"/>
                  <a:pt x="260564" y="173755"/>
                  <a:pt x="260564" y="181464"/>
                </a:cubicBezTo>
                <a:lnTo>
                  <a:pt x="260564" y="195423"/>
                </a:lnTo>
                <a:lnTo>
                  <a:pt x="274523" y="195423"/>
                </a:lnTo>
                <a:cubicBezTo>
                  <a:pt x="282232" y="195423"/>
                  <a:pt x="288481" y="189173"/>
                  <a:pt x="288481" y="181464"/>
                </a:cubicBezTo>
                <a:lnTo>
                  <a:pt x="288481" y="167505"/>
                </a:lnTo>
                <a:close/>
                <a:moveTo>
                  <a:pt x="27918" y="181464"/>
                </a:moveTo>
                <a:cubicBezTo>
                  <a:pt x="27918" y="189173"/>
                  <a:pt x="34167" y="195423"/>
                  <a:pt x="41876" y="195423"/>
                </a:cubicBezTo>
                <a:lnTo>
                  <a:pt x="55835" y="195423"/>
                </a:lnTo>
                <a:lnTo>
                  <a:pt x="55835" y="181464"/>
                </a:lnTo>
                <a:cubicBezTo>
                  <a:pt x="55835" y="173755"/>
                  <a:pt x="49585" y="167505"/>
                  <a:pt x="41876" y="167505"/>
                </a:cubicBezTo>
                <a:lnTo>
                  <a:pt x="27918" y="167505"/>
                </a:lnTo>
                <a:lnTo>
                  <a:pt x="27918" y="181464"/>
                </a:lnTo>
                <a:close/>
                <a:moveTo>
                  <a:pt x="44694" y="251258"/>
                </a:moveTo>
                <a:cubicBezTo>
                  <a:pt x="54348" y="267947"/>
                  <a:pt x="72392" y="279176"/>
                  <a:pt x="93059" y="279176"/>
                </a:cubicBezTo>
                <a:lnTo>
                  <a:pt x="283829" y="279176"/>
                </a:lnTo>
                <a:cubicBezTo>
                  <a:pt x="332655" y="279176"/>
                  <a:pt x="372234" y="239596"/>
                  <a:pt x="372234" y="190770"/>
                </a:cubicBezTo>
                <a:lnTo>
                  <a:pt x="372234" y="93059"/>
                </a:lnTo>
                <a:cubicBezTo>
                  <a:pt x="372234" y="72392"/>
                  <a:pt x="361006" y="54348"/>
                  <a:pt x="344317" y="44694"/>
                </a:cubicBezTo>
                <a:lnTo>
                  <a:pt x="344317" y="190770"/>
                </a:lnTo>
                <a:cubicBezTo>
                  <a:pt x="344317" y="224176"/>
                  <a:pt x="317235" y="251258"/>
                  <a:pt x="283829" y="251258"/>
                </a:cubicBezTo>
                <a:lnTo>
                  <a:pt x="44694" y="251258"/>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1" name="Graphic 18">
            <a:extLst>
              <a:ext uri="{FF2B5EF4-FFF2-40B4-BE49-F238E27FC236}">
                <a16:creationId xmlns:a16="http://schemas.microsoft.com/office/drawing/2014/main" id="{A0CBD55E-4962-1BAB-6769-E7489F1A7805}"/>
              </a:ext>
              <a:ext uri="{C183D7F6-B498-43B3-948B-1728B52AA6E4}">
                <adec:decorative xmlns:adec="http://schemas.microsoft.com/office/drawing/2017/decorative" val="1"/>
              </a:ext>
            </a:extLst>
          </p:cNvPr>
          <p:cNvSpPr>
            <a:spLocks noChangeAspect="1"/>
          </p:cNvSpPr>
          <p:nvPr/>
        </p:nvSpPr>
        <p:spPr>
          <a:xfrm>
            <a:off x="793060" y="5393531"/>
            <a:ext cx="203392" cy="204228"/>
          </a:xfrm>
          <a:custGeom>
            <a:avLst/>
            <a:gdLst>
              <a:gd name="connsiteX0" fmla="*/ 15426 w 365226"/>
              <a:gd name="connsiteY0" fmla="*/ 39038 h 366727"/>
              <a:gd name="connsiteX1" fmla="*/ 56630 w 365226"/>
              <a:gd name="connsiteY1" fmla="*/ 0 h 366727"/>
              <a:gd name="connsiteX2" fmla="*/ 77864 w 365226"/>
              <a:gd name="connsiteY2" fmla="*/ 0 h 366727"/>
              <a:gd name="connsiteX3" fmla="*/ 119050 w 365226"/>
              <a:gd name="connsiteY3" fmla="*/ 39038 h 366727"/>
              <a:gd name="connsiteX4" fmla="*/ 134416 w 365226"/>
              <a:gd name="connsiteY4" fmla="*/ 323252 h 366727"/>
              <a:gd name="connsiteX5" fmla="*/ 95436 w 365226"/>
              <a:gd name="connsiteY5" fmla="*/ 366667 h 366727"/>
              <a:gd name="connsiteX6" fmla="*/ 93231 w 365226"/>
              <a:gd name="connsiteY6" fmla="*/ 366728 h 366727"/>
              <a:gd name="connsiteX7" fmla="*/ 41263 w 365226"/>
              <a:gd name="connsiteY7" fmla="*/ 366728 h 366727"/>
              <a:gd name="connsiteX8" fmla="*/ 0 w 365226"/>
              <a:gd name="connsiteY8" fmla="*/ 325476 h 366727"/>
              <a:gd name="connsiteX9" fmla="*/ 60 w 365226"/>
              <a:gd name="connsiteY9" fmla="*/ 323252 h 366727"/>
              <a:gd name="connsiteX10" fmla="*/ 15426 w 365226"/>
              <a:gd name="connsiteY10" fmla="*/ 39038 h 366727"/>
              <a:gd name="connsiteX11" fmla="*/ 56630 w 365226"/>
              <a:gd name="connsiteY11" fmla="*/ 27505 h 366727"/>
              <a:gd name="connsiteX12" fmla="*/ 42895 w 365226"/>
              <a:gd name="connsiteY12" fmla="*/ 40523 h 366727"/>
              <a:gd name="connsiteX13" fmla="*/ 27529 w 365226"/>
              <a:gd name="connsiteY13" fmla="*/ 324737 h 366727"/>
              <a:gd name="connsiteX14" fmla="*/ 40529 w 365226"/>
              <a:gd name="connsiteY14" fmla="*/ 339203 h 366727"/>
              <a:gd name="connsiteX15" fmla="*/ 41282 w 365226"/>
              <a:gd name="connsiteY15" fmla="*/ 339223 h 366727"/>
              <a:gd name="connsiteX16" fmla="*/ 93231 w 365226"/>
              <a:gd name="connsiteY16" fmla="*/ 339223 h 366727"/>
              <a:gd name="connsiteX17" fmla="*/ 106967 w 365226"/>
              <a:gd name="connsiteY17" fmla="*/ 325454 h 366727"/>
              <a:gd name="connsiteX18" fmla="*/ 106947 w 365226"/>
              <a:gd name="connsiteY18" fmla="*/ 324737 h 366727"/>
              <a:gd name="connsiteX19" fmla="*/ 91599 w 365226"/>
              <a:gd name="connsiteY19" fmla="*/ 40523 h 366727"/>
              <a:gd name="connsiteX20" fmla="*/ 77846 w 365226"/>
              <a:gd name="connsiteY20" fmla="*/ 27505 h 366727"/>
              <a:gd name="connsiteX21" fmla="*/ 56648 w 365226"/>
              <a:gd name="connsiteY21" fmla="*/ 27505 h 366727"/>
              <a:gd name="connsiteX22" fmla="*/ 136232 w 365226"/>
              <a:gd name="connsiteY22" fmla="*/ 366728 h 366727"/>
              <a:gd name="connsiteX23" fmla="*/ 323968 w 365226"/>
              <a:gd name="connsiteY23" fmla="*/ 366728 h 366727"/>
              <a:gd name="connsiteX24" fmla="*/ 365226 w 365226"/>
              <a:gd name="connsiteY24" fmla="*/ 325471 h 366727"/>
              <a:gd name="connsiteX25" fmla="*/ 365226 w 365226"/>
              <a:gd name="connsiteY25" fmla="*/ 73346 h 366727"/>
              <a:gd name="connsiteX26" fmla="*/ 351482 w 365226"/>
              <a:gd name="connsiteY26" fmla="*/ 59583 h 366727"/>
              <a:gd name="connsiteX27" fmla="*/ 341938 w 365226"/>
              <a:gd name="connsiteY27" fmla="*/ 63426 h 366727"/>
              <a:gd name="connsiteX28" fmla="*/ 250619 w 365226"/>
              <a:gd name="connsiteY28" fmla="*/ 151092 h 366727"/>
              <a:gd name="connsiteX29" fmla="*/ 250619 w 365226"/>
              <a:gd name="connsiteY29" fmla="*/ 73346 h 366727"/>
              <a:gd name="connsiteX30" fmla="*/ 236882 w 365226"/>
              <a:gd name="connsiteY30" fmla="*/ 59577 h 366727"/>
              <a:gd name="connsiteX31" fmla="*/ 228082 w 365226"/>
              <a:gd name="connsiteY31" fmla="*/ 62747 h 366727"/>
              <a:gd name="connsiteX32" fmla="*/ 142521 w 365226"/>
              <a:gd name="connsiteY32" fmla="*/ 133562 h 366727"/>
              <a:gd name="connsiteX33" fmla="*/ 144373 w 365226"/>
              <a:gd name="connsiteY33" fmla="*/ 167741 h 366727"/>
              <a:gd name="connsiteX34" fmla="*/ 223113 w 365226"/>
              <a:gd name="connsiteY34" fmla="*/ 102574 h 366727"/>
              <a:gd name="connsiteX35" fmla="*/ 223113 w 365226"/>
              <a:gd name="connsiteY35" fmla="*/ 183364 h 366727"/>
              <a:gd name="connsiteX36" fmla="*/ 236857 w 365226"/>
              <a:gd name="connsiteY36" fmla="*/ 197125 h 366727"/>
              <a:gd name="connsiteX37" fmla="*/ 246401 w 365226"/>
              <a:gd name="connsiteY37" fmla="*/ 193284 h 366727"/>
              <a:gd name="connsiteX38" fmla="*/ 337720 w 365226"/>
              <a:gd name="connsiteY38" fmla="*/ 105618 h 366727"/>
              <a:gd name="connsiteX39" fmla="*/ 337720 w 365226"/>
              <a:gd name="connsiteY39" fmla="*/ 325471 h 366727"/>
              <a:gd name="connsiteX40" fmla="*/ 323968 w 365226"/>
              <a:gd name="connsiteY40" fmla="*/ 339223 h 366727"/>
              <a:gd name="connsiteX41" fmla="*/ 305630 w 365226"/>
              <a:gd name="connsiteY41" fmla="*/ 339223 h 366727"/>
              <a:gd name="connsiteX42" fmla="*/ 305630 w 365226"/>
              <a:gd name="connsiteY42" fmla="*/ 256709 h 366727"/>
              <a:gd name="connsiteX43" fmla="*/ 273540 w 365226"/>
              <a:gd name="connsiteY43" fmla="*/ 224621 h 366727"/>
              <a:gd name="connsiteX44" fmla="*/ 200192 w 365226"/>
              <a:gd name="connsiteY44" fmla="*/ 224621 h 366727"/>
              <a:gd name="connsiteX45" fmla="*/ 168102 w 365226"/>
              <a:gd name="connsiteY45" fmla="*/ 256709 h 366727"/>
              <a:gd name="connsiteX46" fmla="*/ 168102 w 365226"/>
              <a:gd name="connsiteY46" fmla="*/ 339223 h 366727"/>
              <a:gd name="connsiteX47" fmla="*/ 151231 w 365226"/>
              <a:gd name="connsiteY47" fmla="*/ 339223 h 366727"/>
              <a:gd name="connsiteX48" fmla="*/ 136232 w 365226"/>
              <a:gd name="connsiteY48" fmla="*/ 366728 h 366727"/>
              <a:gd name="connsiteX49" fmla="*/ 278125 w 365226"/>
              <a:gd name="connsiteY49" fmla="*/ 256709 h 366727"/>
              <a:gd name="connsiteX50" fmla="*/ 278125 w 365226"/>
              <a:gd name="connsiteY50" fmla="*/ 334639 h 366727"/>
              <a:gd name="connsiteX51" fmla="*/ 195607 w 365226"/>
              <a:gd name="connsiteY51" fmla="*/ 334639 h 366727"/>
              <a:gd name="connsiteX52" fmla="*/ 195607 w 365226"/>
              <a:gd name="connsiteY52" fmla="*/ 256709 h 366727"/>
              <a:gd name="connsiteX53" fmla="*/ 200192 w 365226"/>
              <a:gd name="connsiteY53" fmla="*/ 252125 h 366727"/>
              <a:gd name="connsiteX54" fmla="*/ 273540 w 365226"/>
              <a:gd name="connsiteY54" fmla="*/ 252125 h 366727"/>
              <a:gd name="connsiteX55" fmla="*/ 278125 w 365226"/>
              <a:gd name="connsiteY55" fmla="*/ 256709 h 36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5226" h="366727">
                <a:moveTo>
                  <a:pt x="15426" y="39038"/>
                </a:moveTo>
                <a:cubicBezTo>
                  <a:pt x="16605" y="17145"/>
                  <a:pt x="34704" y="-3"/>
                  <a:pt x="56630" y="0"/>
                </a:cubicBezTo>
                <a:lnTo>
                  <a:pt x="77864" y="0"/>
                </a:lnTo>
                <a:cubicBezTo>
                  <a:pt x="99784" y="7"/>
                  <a:pt x="117871" y="17152"/>
                  <a:pt x="119050" y="39038"/>
                </a:cubicBezTo>
                <a:lnTo>
                  <a:pt x="134416" y="323252"/>
                </a:lnTo>
                <a:cubicBezTo>
                  <a:pt x="135642" y="346004"/>
                  <a:pt x="118190" y="365442"/>
                  <a:pt x="95436" y="366667"/>
                </a:cubicBezTo>
                <a:cubicBezTo>
                  <a:pt x="94702" y="366707"/>
                  <a:pt x="93966" y="366728"/>
                  <a:pt x="93231" y="366728"/>
                </a:cubicBezTo>
                <a:lnTo>
                  <a:pt x="41263" y="366728"/>
                </a:lnTo>
                <a:cubicBezTo>
                  <a:pt x="18477" y="366729"/>
                  <a:pt x="3" y="348261"/>
                  <a:pt x="0" y="325476"/>
                </a:cubicBezTo>
                <a:cubicBezTo>
                  <a:pt x="0" y="324734"/>
                  <a:pt x="20" y="323993"/>
                  <a:pt x="60" y="323252"/>
                </a:cubicBezTo>
                <a:lnTo>
                  <a:pt x="15426" y="39038"/>
                </a:lnTo>
                <a:close/>
                <a:moveTo>
                  <a:pt x="56630" y="27505"/>
                </a:moveTo>
                <a:cubicBezTo>
                  <a:pt x="49319" y="27504"/>
                  <a:pt x="43285" y="33223"/>
                  <a:pt x="42895" y="40523"/>
                </a:cubicBezTo>
                <a:lnTo>
                  <a:pt x="27529" y="324737"/>
                </a:lnTo>
                <a:cubicBezTo>
                  <a:pt x="27124" y="332321"/>
                  <a:pt x="32944" y="338798"/>
                  <a:pt x="40529" y="339203"/>
                </a:cubicBezTo>
                <a:cubicBezTo>
                  <a:pt x="40779" y="339217"/>
                  <a:pt x="41031" y="339223"/>
                  <a:pt x="41282" y="339223"/>
                </a:cubicBezTo>
                <a:lnTo>
                  <a:pt x="93231" y="339223"/>
                </a:lnTo>
                <a:cubicBezTo>
                  <a:pt x="100826" y="339214"/>
                  <a:pt x="106976" y="333049"/>
                  <a:pt x="106967" y="325454"/>
                </a:cubicBezTo>
                <a:cubicBezTo>
                  <a:pt x="106966" y="325214"/>
                  <a:pt x="106960" y="324976"/>
                  <a:pt x="106947" y="324737"/>
                </a:cubicBezTo>
                <a:lnTo>
                  <a:pt x="91599" y="40523"/>
                </a:lnTo>
                <a:cubicBezTo>
                  <a:pt x="91209" y="33216"/>
                  <a:pt x="85164" y="27494"/>
                  <a:pt x="77846" y="27505"/>
                </a:cubicBezTo>
                <a:lnTo>
                  <a:pt x="56648" y="27505"/>
                </a:lnTo>
                <a:close/>
                <a:moveTo>
                  <a:pt x="136232" y="366728"/>
                </a:moveTo>
                <a:lnTo>
                  <a:pt x="323968" y="366728"/>
                </a:lnTo>
                <a:cubicBezTo>
                  <a:pt x="346753" y="366728"/>
                  <a:pt x="365226" y="348255"/>
                  <a:pt x="365226" y="325471"/>
                </a:cubicBezTo>
                <a:lnTo>
                  <a:pt x="365226" y="73346"/>
                </a:lnTo>
                <a:cubicBezTo>
                  <a:pt x="365232" y="65750"/>
                  <a:pt x="359080" y="59589"/>
                  <a:pt x="351482" y="59583"/>
                </a:cubicBezTo>
                <a:cubicBezTo>
                  <a:pt x="347923" y="59581"/>
                  <a:pt x="344503" y="60958"/>
                  <a:pt x="341938" y="63426"/>
                </a:cubicBezTo>
                <a:lnTo>
                  <a:pt x="250619" y="151092"/>
                </a:lnTo>
                <a:lnTo>
                  <a:pt x="250619" y="73346"/>
                </a:lnTo>
                <a:cubicBezTo>
                  <a:pt x="250628" y="65750"/>
                  <a:pt x="244478" y="59586"/>
                  <a:pt x="236882" y="59577"/>
                </a:cubicBezTo>
                <a:cubicBezTo>
                  <a:pt x="233668" y="59573"/>
                  <a:pt x="230556" y="60695"/>
                  <a:pt x="228082" y="62747"/>
                </a:cubicBezTo>
                <a:lnTo>
                  <a:pt x="142521" y="133562"/>
                </a:lnTo>
                <a:lnTo>
                  <a:pt x="144373" y="167741"/>
                </a:lnTo>
                <a:lnTo>
                  <a:pt x="223113" y="102574"/>
                </a:lnTo>
                <a:lnTo>
                  <a:pt x="223113" y="183364"/>
                </a:lnTo>
                <a:cubicBezTo>
                  <a:pt x="223108" y="190959"/>
                  <a:pt x="229260" y="197120"/>
                  <a:pt x="236857" y="197125"/>
                </a:cubicBezTo>
                <a:cubicBezTo>
                  <a:pt x="240416" y="197129"/>
                  <a:pt x="243836" y="195752"/>
                  <a:pt x="246401" y="193284"/>
                </a:cubicBezTo>
                <a:lnTo>
                  <a:pt x="337720" y="105618"/>
                </a:lnTo>
                <a:lnTo>
                  <a:pt x="337720" y="325471"/>
                </a:lnTo>
                <a:cubicBezTo>
                  <a:pt x="337720" y="333066"/>
                  <a:pt x="331563" y="339223"/>
                  <a:pt x="323968" y="339223"/>
                </a:cubicBezTo>
                <a:lnTo>
                  <a:pt x="305630" y="339223"/>
                </a:lnTo>
                <a:lnTo>
                  <a:pt x="305630" y="256709"/>
                </a:lnTo>
                <a:cubicBezTo>
                  <a:pt x="305630" y="238987"/>
                  <a:pt x="291263" y="224621"/>
                  <a:pt x="273540" y="224621"/>
                </a:cubicBezTo>
                <a:lnTo>
                  <a:pt x="200192" y="224621"/>
                </a:lnTo>
                <a:cubicBezTo>
                  <a:pt x="182469" y="224621"/>
                  <a:pt x="168102" y="238987"/>
                  <a:pt x="168102" y="256709"/>
                </a:cubicBezTo>
                <a:lnTo>
                  <a:pt x="168102" y="339223"/>
                </a:lnTo>
                <a:lnTo>
                  <a:pt x="151231" y="339223"/>
                </a:lnTo>
                <a:cubicBezTo>
                  <a:pt x="148776" y="349567"/>
                  <a:pt x="143597" y="359063"/>
                  <a:pt x="136232" y="366728"/>
                </a:cubicBezTo>
                <a:close/>
                <a:moveTo>
                  <a:pt x="278125" y="256709"/>
                </a:moveTo>
                <a:lnTo>
                  <a:pt x="278125" y="334639"/>
                </a:lnTo>
                <a:lnTo>
                  <a:pt x="195607" y="334639"/>
                </a:lnTo>
                <a:lnTo>
                  <a:pt x="195607" y="256709"/>
                </a:lnTo>
                <a:cubicBezTo>
                  <a:pt x="195607" y="254177"/>
                  <a:pt x="197659" y="252125"/>
                  <a:pt x="200192" y="252125"/>
                </a:cubicBezTo>
                <a:lnTo>
                  <a:pt x="273540" y="252125"/>
                </a:lnTo>
                <a:cubicBezTo>
                  <a:pt x="276073" y="252125"/>
                  <a:pt x="278125" y="254177"/>
                  <a:pt x="278125" y="256709"/>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BAEE7BE7-D34F-209C-2877-422124FFC04C}"/>
              </a:ext>
            </a:extLst>
          </p:cNvPr>
          <p:cNvSpPr>
            <a:spLocks noGrp="1"/>
          </p:cNvSpPr>
          <p:nvPr>
            <p:ph type="title"/>
          </p:nvPr>
        </p:nvSpPr>
        <p:spPr>
          <a:xfrm>
            <a:off x="588263" y="457200"/>
            <a:ext cx="11018520" cy="1107996"/>
          </a:xfrm>
        </p:spPr>
        <p:txBody>
          <a:bodyPr>
            <a:spAutoFit/>
          </a:bodyPr>
          <a:lstStyle/>
          <a:p>
            <a:r>
              <a:rPr lang="en-US" dirty="0"/>
              <a:t>Examples of industry-focused agents that can be created in Copilot Studio</a:t>
            </a:r>
          </a:p>
        </p:txBody>
      </p:sp>
      <p:sp>
        <p:nvSpPr>
          <p:cNvPr id="53" name="Content Placeholder 217">
            <a:extLst>
              <a:ext uri="{FF2B5EF4-FFF2-40B4-BE49-F238E27FC236}">
                <a16:creationId xmlns:a16="http://schemas.microsoft.com/office/drawing/2014/main" id="{7167F7D0-CFC8-DDC7-45C3-BE22A903911F}"/>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dirty="0">
                <a:ln>
                  <a:noFill/>
                </a:ln>
                <a:solidFill>
                  <a:srgbClr val="FFFFFF"/>
                </a:solidFill>
                <a:effectLst/>
                <a:uLnTx/>
                <a:uFillTx/>
              </a:rPr>
              <a:t>Copilot Studio</a:t>
            </a:r>
          </a:p>
        </p:txBody>
      </p:sp>
      <p:sp>
        <p:nvSpPr>
          <p:cNvPr id="56" name="Text Placeholder 29">
            <a:extLst>
              <a:ext uri="{FF2B5EF4-FFF2-40B4-BE49-F238E27FC236}">
                <a16:creationId xmlns:a16="http://schemas.microsoft.com/office/drawing/2014/main" id="{4B021893-0BAE-114D-74DB-1E0AEA22AD1B}"/>
              </a:ext>
            </a:extLst>
          </p:cNvPr>
          <p:cNvSpPr txBox="1">
            <a:spLocks/>
          </p:cNvSpPr>
          <p:nvPr/>
        </p:nvSpPr>
        <p:spPr>
          <a:xfrm>
            <a:off x="585217" y="1634347"/>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chemeClr val="tx2"/>
                </a:solidFill>
                <a:effectLst/>
                <a:uLnTx/>
                <a:uFillTx/>
                <a:cs typeface="+mn-cs"/>
              </a:rPr>
              <a:t>These agents need to be built in the full Copilot Studio experience. For more scenarios and downloadable battlecards to aide in creation – explore the </a:t>
            </a:r>
            <a:r>
              <a:rPr lang="en-US" sz="1800">
                <a:solidFill>
                  <a:srgbClr val="091F2C"/>
                </a:solidFill>
                <a:cs typeface="+mn-cs"/>
                <a:hlinkClick r:id="rId3"/>
              </a:rPr>
              <a:t>Microsoft Scenario Library</a:t>
            </a:r>
            <a:r>
              <a:rPr lang="en-US" sz="1800">
                <a:solidFill>
                  <a:srgbClr val="091F2C"/>
                </a:solidFill>
                <a:cs typeface="+mn-cs"/>
              </a:rPr>
              <a:t> </a:t>
            </a:r>
            <a:r>
              <a:rPr kumimoji="0" lang="en-US" sz="1800" b="0" i="0" u="none" strike="noStrike" kern="1200" cap="none" spc="0" normalizeH="0" baseline="0" noProof="0">
                <a:ln>
                  <a:noFill/>
                </a:ln>
                <a:solidFill>
                  <a:schemeClr val="tx2"/>
                </a:solidFill>
                <a:effectLst/>
                <a:uLnTx/>
                <a:uFillTx/>
                <a:cs typeface="+mn-cs"/>
              </a:rPr>
              <a:t>and select “Agents” as the filter.</a:t>
            </a:r>
          </a:p>
        </p:txBody>
      </p:sp>
      <p:graphicFrame>
        <p:nvGraphicFramePr>
          <p:cNvPr id="46" name="Table 45">
            <a:extLst>
              <a:ext uri="{FF2B5EF4-FFF2-40B4-BE49-F238E27FC236}">
                <a16:creationId xmlns:a16="http://schemas.microsoft.com/office/drawing/2014/main" id="{0C7C341E-E0C0-928D-CAE8-DBBCAC5E7ED1}"/>
              </a:ext>
            </a:extLst>
          </p:cNvPr>
          <p:cNvGraphicFramePr>
            <a:graphicFrameLocks noGrp="1"/>
          </p:cNvGraphicFramePr>
          <p:nvPr>
            <p:extLst>
              <p:ext uri="{D42A27DB-BD31-4B8C-83A1-F6EECF244321}">
                <p14:modId xmlns:p14="http://schemas.microsoft.com/office/powerpoint/2010/main" val="1866732945"/>
              </p:ext>
            </p:extLst>
          </p:nvPr>
        </p:nvGraphicFramePr>
        <p:xfrm>
          <a:off x="585217" y="2429130"/>
          <a:ext cx="10992817" cy="3441747"/>
        </p:xfrm>
        <a:graphic>
          <a:graphicData uri="http://schemas.openxmlformats.org/drawingml/2006/table">
            <a:tbl>
              <a:tblPr firstRow="1" firstCol="1"/>
              <a:tblGrid>
                <a:gridCol w="589040">
                  <a:extLst>
                    <a:ext uri="{9D8B030D-6E8A-4147-A177-3AD203B41FA5}">
                      <a16:colId xmlns:a16="http://schemas.microsoft.com/office/drawing/2014/main" val="3851663422"/>
                    </a:ext>
                  </a:extLst>
                </a:gridCol>
                <a:gridCol w="1587993">
                  <a:extLst>
                    <a:ext uri="{9D8B030D-6E8A-4147-A177-3AD203B41FA5}">
                      <a16:colId xmlns:a16="http://schemas.microsoft.com/office/drawing/2014/main" val="2893422907"/>
                    </a:ext>
                  </a:extLst>
                </a:gridCol>
                <a:gridCol w="2130277">
                  <a:extLst>
                    <a:ext uri="{9D8B030D-6E8A-4147-A177-3AD203B41FA5}">
                      <a16:colId xmlns:a16="http://schemas.microsoft.com/office/drawing/2014/main" val="4186572976"/>
                    </a:ext>
                  </a:extLst>
                </a:gridCol>
                <a:gridCol w="6685507">
                  <a:extLst>
                    <a:ext uri="{9D8B030D-6E8A-4147-A177-3AD203B41FA5}">
                      <a16:colId xmlns:a16="http://schemas.microsoft.com/office/drawing/2014/main" val="3680765912"/>
                    </a:ext>
                  </a:extLst>
                </a:gridCol>
              </a:tblGrid>
              <a:tr h="459189">
                <a:tc>
                  <a:txBody>
                    <a:bodyPr/>
                    <a:lstStyle/>
                    <a:p>
                      <a:pPr rtl="0"/>
                      <a:endParaRPr lang="en-US" sz="1800" b="0">
                        <a:solidFill>
                          <a:schemeClr val="bg1"/>
                        </a:solidFill>
                        <a:effectLst/>
                        <a:latin typeface="+mj-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Industry</a:t>
                      </a:r>
                    </a:p>
                  </a:txBody>
                  <a:tcPr anchor="ctr">
                    <a:lnL w="952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Agent Name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Description </a:t>
                      </a:r>
                    </a:p>
                  </a:txBody>
                  <a:tcPr anchor="ctr">
                    <a:lnL w="63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98087"/>
                  </a:ext>
                </a:extLst>
              </a:tr>
              <a:tr h="743691">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1"/>
                          </a:solidFill>
                          <a:effectLst/>
                          <a:latin typeface="+mj-lt"/>
                          <a:ea typeface="+mn-ea"/>
                          <a:cs typeface="+mn-cs"/>
                        </a:rPr>
                        <a:t>Public Sector</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a:solidFill>
                            <a:srgbClr val="000000"/>
                          </a:solidFill>
                          <a:effectLst/>
                          <a:latin typeface="+mn-lt"/>
                          <a:ea typeface="+mn-ea"/>
                          <a:cs typeface="+mn-cs"/>
                        </a:rPr>
                        <a:t>Citizen Q&amp;A Agent</a:t>
                      </a:r>
                      <a:r>
                        <a:rPr lang="en-US" sz="1400" b="0" i="0">
                          <a:solidFill>
                            <a:srgbClr val="000000"/>
                          </a:solidFill>
                          <a:effectLst/>
                          <a:latin typeface="+mn-lt"/>
                          <a:ea typeface="+mn-ea"/>
                          <a:cs typeface="+mn-cs"/>
                        </a:rPr>
                        <a:t>​</a:t>
                      </a:r>
                      <a:endParaRPr lang="en-US" sz="1400" b="0">
                        <a:solidFill>
                          <a:schemeClr val="accent1"/>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Equip public service agents with instant, accurate answers from policy docs and internal knowledge.</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484275"/>
                  </a:ext>
                </a:extLst>
              </a:tr>
              <a:tr h="743691">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1"/>
                          </a:solidFill>
                          <a:effectLst/>
                          <a:latin typeface="+mj-lt"/>
                          <a:ea typeface="+mn-ea"/>
                          <a:cs typeface="+mn-cs"/>
                        </a:rPr>
                        <a:t>Retail</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Return Fraud Detection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Identifies and flags potentially fraudulent return activity based on transaction patterns.</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9884776"/>
                  </a:ext>
                </a:extLst>
              </a:tr>
              <a:tr h="743691">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1"/>
                          </a:solidFill>
                          <a:effectLst/>
                          <a:latin typeface="+mj-lt"/>
                          <a:ea typeface="+mn-ea"/>
                          <a:cs typeface="+mn-cs"/>
                        </a:rPr>
                        <a:t>Finance</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Customer Inquiry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Resolves customer questions using bank knowledge and guides to the next </a:t>
                      </a:r>
                      <a:br>
                        <a:rPr lang="en-US" sz="1400" b="0" i="0" u="none" strike="noStrike" kern="1200">
                          <a:solidFill>
                            <a:srgbClr val="000000"/>
                          </a:solidFill>
                          <a:effectLst/>
                          <a:latin typeface="+mn-lt"/>
                          <a:ea typeface="+mn-ea"/>
                          <a:cs typeface="+mn-cs"/>
                        </a:rPr>
                      </a:br>
                      <a:r>
                        <a:rPr lang="en-US" sz="1400" b="0" i="0" u="none" strike="noStrike" kern="1200">
                          <a:solidFill>
                            <a:srgbClr val="000000"/>
                          </a:solidFill>
                          <a:effectLst/>
                          <a:latin typeface="+mn-lt"/>
                          <a:ea typeface="+mn-ea"/>
                          <a:cs typeface="+mn-cs"/>
                        </a:rPr>
                        <a:t>best step.</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317892"/>
                  </a:ext>
                </a:extLst>
              </a:tr>
              <a:tr h="751485">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600">
                          <a:solidFill>
                            <a:schemeClr val="tx1"/>
                          </a:solidFill>
                          <a:effectLst/>
                          <a:latin typeface="+mj-lt"/>
                          <a:ea typeface="+mn-ea"/>
                          <a:cs typeface="+mn-cs"/>
                        </a:rPr>
                        <a:t>Manufacturing</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a:solidFill>
                            <a:srgbClr val="000000"/>
                          </a:solidFill>
                          <a:effectLst/>
                          <a:latin typeface="+mn-lt"/>
                          <a:ea typeface="+mn-ea"/>
                          <a:cs typeface="+mn-cs"/>
                        </a:rPr>
                        <a:t>Production Schedule Optimizer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b="0" i="0" u="none" strike="noStrike" kern="1200" dirty="0">
                          <a:solidFill>
                            <a:srgbClr val="000000"/>
                          </a:solidFill>
                          <a:effectLst/>
                          <a:latin typeface="+mn-lt"/>
                          <a:ea typeface="+mn-ea"/>
                          <a:cs typeface="+mn-cs"/>
                        </a:rPr>
                        <a:t>Continuously adapts production schedules to maximize throughput and </a:t>
                      </a:r>
                      <a:br>
                        <a:rPr lang="en-US" sz="1400" b="0" i="0" u="none" strike="noStrike" kern="1200" dirty="0">
                          <a:solidFill>
                            <a:srgbClr val="000000"/>
                          </a:solidFill>
                          <a:effectLst/>
                          <a:latin typeface="+mn-lt"/>
                          <a:ea typeface="+mn-ea"/>
                          <a:cs typeface="+mn-cs"/>
                        </a:rPr>
                      </a:br>
                      <a:r>
                        <a:rPr lang="en-US" sz="1400" b="0" i="0" u="none" strike="noStrike" kern="1200" dirty="0">
                          <a:solidFill>
                            <a:srgbClr val="000000"/>
                          </a:solidFill>
                          <a:effectLst/>
                          <a:latin typeface="+mn-lt"/>
                          <a:ea typeface="+mn-ea"/>
                          <a:cs typeface="+mn-cs"/>
                        </a:rPr>
                        <a:t>reduce delays​.</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357104"/>
                  </a:ext>
                </a:extLst>
              </a:tr>
            </a:tbl>
          </a:graphicData>
        </a:graphic>
      </p:graphicFrame>
    </p:spTree>
    <p:extLst>
      <p:ext uri="{BB962C8B-B14F-4D97-AF65-F5344CB8AC3E}">
        <p14:creationId xmlns:p14="http://schemas.microsoft.com/office/powerpoint/2010/main" val="28554020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215" name="Google Shape;523;p32">
            <a:extLst>
              <a:ext uri="{FF2B5EF4-FFF2-40B4-BE49-F238E27FC236}">
                <a16:creationId xmlns:a16="http://schemas.microsoft.com/office/drawing/2014/main" id="{5B618218-C835-69EB-8D68-DBB05F1280E7}"/>
              </a:ext>
              <a:ext uri="{C183D7F6-B498-43B3-948B-1728B52AA6E4}">
                <adec:decorative xmlns:adec="http://schemas.microsoft.com/office/drawing/2017/decorative" val="1"/>
              </a:ext>
            </a:extLst>
          </p:cNvPr>
          <p:cNvSpPr/>
          <p:nvPr/>
        </p:nvSpPr>
        <p:spPr>
          <a:xfrm>
            <a:off x="854896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sp>
        <p:nvSpPr>
          <p:cNvPr id="305" name="Graphic 39">
            <a:extLst>
              <a:ext uri="{FF2B5EF4-FFF2-40B4-BE49-F238E27FC236}">
                <a16:creationId xmlns:a16="http://schemas.microsoft.com/office/drawing/2014/main" id="{C1808C31-6A5E-FD17-BD3B-D49BE3C24F66}"/>
              </a:ext>
              <a:ext uri="{C183D7F6-B498-43B3-948B-1728B52AA6E4}">
                <adec:decorative xmlns:adec="http://schemas.microsoft.com/office/drawing/2017/decorative" val="1"/>
              </a:ext>
            </a:extLst>
          </p:cNvPr>
          <p:cNvSpPr/>
          <p:nvPr/>
        </p:nvSpPr>
        <p:spPr>
          <a:xfrm>
            <a:off x="9241616" y="1103504"/>
            <a:ext cx="182950" cy="203272"/>
          </a:xfrm>
          <a:custGeom>
            <a:avLst/>
            <a:gdLst>
              <a:gd name="connsiteX0" fmla="*/ 223930 w 251999"/>
              <a:gd name="connsiteY0" fmla="*/ 29344 h 279991"/>
              <a:gd name="connsiteX1" fmla="*/ 192502 w 251999"/>
              <a:gd name="connsiteY1" fmla="*/ 0 h 279991"/>
              <a:gd name="connsiteX2" fmla="*/ 31501 w 251999"/>
              <a:gd name="connsiteY2" fmla="*/ 0 h 279991"/>
              <a:gd name="connsiteX3" fmla="*/ 29344 w 251999"/>
              <a:gd name="connsiteY3" fmla="*/ 73 h 279991"/>
              <a:gd name="connsiteX4" fmla="*/ 0 w 251999"/>
              <a:gd name="connsiteY4" fmla="*/ 31501 h 279991"/>
              <a:gd name="connsiteX5" fmla="*/ 0 w 251999"/>
              <a:gd name="connsiteY5" fmla="*/ 248477 h 279991"/>
              <a:gd name="connsiteX6" fmla="*/ 73 w 251999"/>
              <a:gd name="connsiteY6" fmla="*/ 250634 h 279991"/>
              <a:gd name="connsiteX7" fmla="*/ 31501 w 251999"/>
              <a:gd name="connsiteY7" fmla="*/ 279977 h 279991"/>
              <a:gd name="connsiteX8" fmla="*/ 137447 w 251999"/>
              <a:gd name="connsiteY8" fmla="*/ 279977 h 279991"/>
              <a:gd name="connsiteX9" fmla="*/ 116465 w 251999"/>
              <a:gd name="connsiteY9" fmla="*/ 258977 h 279991"/>
              <a:gd name="connsiteX10" fmla="*/ 31501 w 251999"/>
              <a:gd name="connsiteY10" fmla="*/ 258977 h 279991"/>
              <a:gd name="connsiteX11" fmla="*/ 30076 w 251999"/>
              <a:gd name="connsiteY11" fmla="*/ 258882 h 279991"/>
              <a:gd name="connsiteX12" fmla="*/ 21000 w 251999"/>
              <a:gd name="connsiteY12" fmla="*/ 248477 h 279991"/>
              <a:gd name="connsiteX13" fmla="*/ 21000 w 251999"/>
              <a:gd name="connsiteY13" fmla="*/ 31501 h 279991"/>
              <a:gd name="connsiteX14" fmla="*/ 21096 w 251999"/>
              <a:gd name="connsiteY14" fmla="*/ 30076 h 279991"/>
              <a:gd name="connsiteX15" fmla="*/ 31501 w 251999"/>
              <a:gd name="connsiteY15" fmla="*/ 21000 h 279991"/>
              <a:gd name="connsiteX16" fmla="*/ 192502 w 251999"/>
              <a:gd name="connsiteY16" fmla="*/ 21000 h 279991"/>
              <a:gd name="connsiteX17" fmla="*/ 193926 w 251999"/>
              <a:gd name="connsiteY17" fmla="*/ 21096 h 279991"/>
              <a:gd name="connsiteX18" fmla="*/ 203002 w 251999"/>
              <a:gd name="connsiteY18" fmla="*/ 31501 h 279991"/>
              <a:gd name="connsiteX19" fmla="*/ 203002 w 251999"/>
              <a:gd name="connsiteY19" fmla="*/ 193439 h 279991"/>
              <a:gd name="connsiteX20" fmla="*/ 219226 w 251999"/>
              <a:gd name="connsiteY20" fmla="*/ 177215 h 279991"/>
              <a:gd name="connsiteX21" fmla="*/ 224003 w 251999"/>
              <a:gd name="connsiteY21" fmla="*/ 173288 h 279991"/>
              <a:gd name="connsiteX22" fmla="*/ 224003 w 251999"/>
              <a:gd name="connsiteY22" fmla="*/ 31501 h 279991"/>
              <a:gd name="connsiteX23" fmla="*/ 223930 w 251999"/>
              <a:gd name="connsiteY23" fmla="*/ 29344 h 279991"/>
              <a:gd name="connsiteX24" fmla="*/ 172029 w 251999"/>
              <a:gd name="connsiteY24" fmla="*/ 279977 h 279991"/>
              <a:gd name="connsiteX25" fmla="*/ 171496 w 251999"/>
              <a:gd name="connsiteY25" fmla="*/ 279991 h 279991"/>
              <a:gd name="connsiteX26" fmla="*/ 170968 w 251999"/>
              <a:gd name="connsiteY26" fmla="*/ 279977 h 279991"/>
              <a:gd name="connsiteX27" fmla="*/ 164070 w 251999"/>
              <a:gd name="connsiteY27" fmla="*/ 276913 h 279991"/>
              <a:gd name="connsiteX28" fmla="*/ 129074 w 251999"/>
              <a:gd name="connsiteY28" fmla="*/ 241887 h 279991"/>
              <a:gd name="connsiteX29" fmla="*/ 129081 w 251999"/>
              <a:gd name="connsiteY29" fmla="*/ 227037 h 279991"/>
              <a:gd name="connsiteX30" fmla="*/ 143931 w 251999"/>
              <a:gd name="connsiteY30" fmla="*/ 227044 h 279991"/>
              <a:gd name="connsiteX31" fmla="*/ 171502 w 251999"/>
              <a:gd name="connsiteY31" fmla="*/ 254638 h 279991"/>
              <a:gd name="connsiteX32" fmla="*/ 234076 w 251999"/>
              <a:gd name="connsiteY32" fmla="*/ 192066 h 279991"/>
              <a:gd name="connsiteX33" fmla="*/ 248924 w 251999"/>
              <a:gd name="connsiteY33" fmla="*/ 192066 h 279991"/>
              <a:gd name="connsiteX34" fmla="*/ 248924 w 251999"/>
              <a:gd name="connsiteY34" fmla="*/ 206914 h 279991"/>
              <a:gd name="connsiteX35" fmla="*/ 178923 w 251999"/>
              <a:gd name="connsiteY35" fmla="*/ 276915 h 279991"/>
              <a:gd name="connsiteX36" fmla="*/ 172029 w 251999"/>
              <a:gd name="connsiteY36" fmla="*/ 279977 h 279991"/>
              <a:gd name="connsiteX37" fmla="*/ 137781 w 251999"/>
              <a:gd name="connsiteY37" fmla="*/ 202990 h 279991"/>
              <a:gd name="connsiteX38" fmla="*/ 135224 w 251999"/>
              <a:gd name="connsiteY38" fmla="*/ 202990 h 279991"/>
              <a:gd name="connsiteX39" fmla="*/ 101447 w 251999"/>
              <a:gd name="connsiteY39" fmla="*/ 202990 h 279991"/>
              <a:gd name="connsiteX40" fmla="*/ 90947 w 251999"/>
              <a:gd name="connsiteY40" fmla="*/ 192490 h 279991"/>
              <a:gd name="connsiteX41" fmla="*/ 101447 w 251999"/>
              <a:gd name="connsiteY41" fmla="*/ 181990 h 279991"/>
              <a:gd name="connsiteX42" fmla="*/ 171502 w 251999"/>
              <a:gd name="connsiteY42" fmla="*/ 181990 h 279991"/>
              <a:gd name="connsiteX43" fmla="*/ 182002 w 251999"/>
              <a:gd name="connsiteY43" fmla="*/ 192490 h 279991"/>
              <a:gd name="connsiteX44" fmla="*/ 171502 w 251999"/>
              <a:gd name="connsiteY44" fmla="*/ 202990 h 279991"/>
              <a:gd name="connsiteX45" fmla="*/ 137781 w 251999"/>
              <a:gd name="connsiteY45" fmla="*/ 202990 h 279991"/>
              <a:gd name="connsiteX46" fmla="*/ 70001 w 251999"/>
              <a:gd name="connsiteY46" fmla="*/ 80510 h 279991"/>
              <a:gd name="connsiteX47" fmla="*/ 56001 w 251999"/>
              <a:gd name="connsiteY47" fmla="*/ 94511 h 279991"/>
              <a:gd name="connsiteX48" fmla="*/ 42001 w 251999"/>
              <a:gd name="connsiteY48" fmla="*/ 80510 h 279991"/>
              <a:gd name="connsiteX49" fmla="*/ 56001 w 251999"/>
              <a:gd name="connsiteY49" fmla="*/ 66510 h 279991"/>
              <a:gd name="connsiteX50" fmla="*/ 70001 w 251999"/>
              <a:gd name="connsiteY50" fmla="*/ 80510 h 279991"/>
              <a:gd name="connsiteX51" fmla="*/ 90947 w 251999"/>
              <a:gd name="connsiteY51" fmla="*/ 80488 h 279991"/>
              <a:gd name="connsiteX52" fmla="*/ 101447 w 251999"/>
              <a:gd name="connsiteY52" fmla="*/ 69988 h 279991"/>
              <a:gd name="connsiteX53" fmla="*/ 171502 w 251999"/>
              <a:gd name="connsiteY53" fmla="*/ 69988 h 279991"/>
              <a:gd name="connsiteX54" fmla="*/ 182002 w 251999"/>
              <a:gd name="connsiteY54" fmla="*/ 80488 h 279991"/>
              <a:gd name="connsiteX55" fmla="*/ 171502 w 251999"/>
              <a:gd name="connsiteY55" fmla="*/ 90988 h 279991"/>
              <a:gd name="connsiteX56" fmla="*/ 101447 w 251999"/>
              <a:gd name="connsiteY56" fmla="*/ 90988 h 279991"/>
              <a:gd name="connsiteX57" fmla="*/ 90947 w 251999"/>
              <a:gd name="connsiteY57" fmla="*/ 80488 h 279991"/>
              <a:gd name="connsiteX58" fmla="*/ 101447 w 251999"/>
              <a:gd name="connsiteY58" fmla="*/ 125989 h 279991"/>
              <a:gd name="connsiteX59" fmla="*/ 90947 w 251999"/>
              <a:gd name="connsiteY59" fmla="*/ 136489 h 279991"/>
              <a:gd name="connsiteX60" fmla="*/ 101447 w 251999"/>
              <a:gd name="connsiteY60" fmla="*/ 146989 h 279991"/>
              <a:gd name="connsiteX61" fmla="*/ 171502 w 251999"/>
              <a:gd name="connsiteY61" fmla="*/ 146989 h 279991"/>
              <a:gd name="connsiteX62" fmla="*/ 182002 w 251999"/>
              <a:gd name="connsiteY62" fmla="*/ 136489 h 279991"/>
              <a:gd name="connsiteX63" fmla="*/ 171502 w 251999"/>
              <a:gd name="connsiteY63" fmla="*/ 125989 h 279991"/>
              <a:gd name="connsiteX64" fmla="*/ 101447 w 251999"/>
              <a:gd name="connsiteY64" fmla="*/ 125989 h 279991"/>
              <a:gd name="connsiteX65" fmla="*/ 56001 w 251999"/>
              <a:gd name="connsiteY65" fmla="*/ 150489 h 279991"/>
              <a:gd name="connsiteX66" fmla="*/ 70001 w 251999"/>
              <a:gd name="connsiteY66" fmla="*/ 136489 h 279991"/>
              <a:gd name="connsiteX67" fmla="*/ 56001 w 251999"/>
              <a:gd name="connsiteY67" fmla="*/ 122488 h 279991"/>
              <a:gd name="connsiteX68" fmla="*/ 42001 w 251999"/>
              <a:gd name="connsiteY68" fmla="*/ 136489 h 279991"/>
              <a:gd name="connsiteX69" fmla="*/ 56001 w 251999"/>
              <a:gd name="connsiteY69" fmla="*/ 150489 h 279991"/>
              <a:gd name="connsiteX70" fmla="*/ 70001 w 251999"/>
              <a:gd name="connsiteY70" fmla="*/ 192462 h 279991"/>
              <a:gd name="connsiteX71" fmla="*/ 56001 w 251999"/>
              <a:gd name="connsiteY71" fmla="*/ 206462 h 279991"/>
              <a:gd name="connsiteX72" fmla="*/ 42001 w 251999"/>
              <a:gd name="connsiteY72" fmla="*/ 192462 h 279991"/>
              <a:gd name="connsiteX73" fmla="*/ 56001 w 251999"/>
              <a:gd name="connsiteY73" fmla="*/ 178461 h 279991"/>
              <a:gd name="connsiteX74" fmla="*/ 70001 w 251999"/>
              <a:gd name="connsiteY74" fmla="*/ 192462 h 27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999" h="279991">
                <a:moveTo>
                  <a:pt x="223930" y="29344"/>
                </a:moveTo>
                <a:cubicBezTo>
                  <a:pt x="222821" y="12952"/>
                  <a:pt x="209174" y="0"/>
                  <a:pt x="192502" y="0"/>
                </a:cubicBezTo>
                <a:lnTo>
                  <a:pt x="31501" y="0"/>
                </a:lnTo>
                <a:lnTo>
                  <a:pt x="29344" y="73"/>
                </a:lnTo>
                <a:cubicBezTo>
                  <a:pt x="12952" y="1181"/>
                  <a:pt x="0" y="14828"/>
                  <a:pt x="0" y="31501"/>
                </a:cubicBezTo>
                <a:lnTo>
                  <a:pt x="0" y="248477"/>
                </a:lnTo>
                <a:lnTo>
                  <a:pt x="73" y="250634"/>
                </a:lnTo>
                <a:cubicBezTo>
                  <a:pt x="1181" y="267026"/>
                  <a:pt x="14828" y="279977"/>
                  <a:pt x="31501" y="279977"/>
                </a:cubicBezTo>
                <a:lnTo>
                  <a:pt x="137447" y="279977"/>
                </a:lnTo>
                <a:lnTo>
                  <a:pt x="116465" y="258977"/>
                </a:lnTo>
                <a:lnTo>
                  <a:pt x="31501" y="258977"/>
                </a:lnTo>
                <a:lnTo>
                  <a:pt x="30076" y="258882"/>
                </a:lnTo>
                <a:cubicBezTo>
                  <a:pt x="24951" y="258186"/>
                  <a:pt x="21000" y="253793"/>
                  <a:pt x="21000" y="248477"/>
                </a:cubicBezTo>
                <a:lnTo>
                  <a:pt x="21000" y="31501"/>
                </a:lnTo>
                <a:lnTo>
                  <a:pt x="21096" y="30076"/>
                </a:lnTo>
                <a:cubicBezTo>
                  <a:pt x="21792" y="24951"/>
                  <a:pt x="26185" y="21000"/>
                  <a:pt x="31501" y="21000"/>
                </a:cubicBezTo>
                <a:lnTo>
                  <a:pt x="192502" y="21000"/>
                </a:lnTo>
                <a:lnTo>
                  <a:pt x="193926" y="21096"/>
                </a:lnTo>
                <a:cubicBezTo>
                  <a:pt x="199051" y="21792"/>
                  <a:pt x="203002" y="26185"/>
                  <a:pt x="203002" y="31501"/>
                </a:cubicBezTo>
                <a:lnTo>
                  <a:pt x="203002" y="193439"/>
                </a:lnTo>
                <a:lnTo>
                  <a:pt x="219226" y="177215"/>
                </a:lnTo>
                <a:cubicBezTo>
                  <a:pt x="220715" y="175726"/>
                  <a:pt x="222316" y="174417"/>
                  <a:pt x="224003" y="173288"/>
                </a:cubicBezTo>
                <a:lnTo>
                  <a:pt x="224003" y="31501"/>
                </a:lnTo>
                <a:lnTo>
                  <a:pt x="223930" y="29344"/>
                </a:lnTo>
                <a:close/>
                <a:moveTo>
                  <a:pt x="172029" y="279977"/>
                </a:moveTo>
                <a:cubicBezTo>
                  <a:pt x="171852" y="279987"/>
                  <a:pt x="171674" y="279991"/>
                  <a:pt x="171496" y="279991"/>
                </a:cubicBezTo>
                <a:cubicBezTo>
                  <a:pt x="171320" y="279991"/>
                  <a:pt x="171143" y="279987"/>
                  <a:pt x="170968" y="279977"/>
                </a:cubicBezTo>
                <a:cubicBezTo>
                  <a:pt x="168375" y="279847"/>
                  <a:pt x="165914" y="278758"/>
                  <a:pt x="164070" y="276913"/>
                </a:cubicBezTo>
                <a:lnTo>
                  <a:pt x="129074" y="241887"/>
                </a:lnTo>
                <a:cubicBezTo>
                  <a:pt x="124976" y="237785"/>
                  <a:pt x="124979" y="231136"/>
                  <a:pt x="129081" y="227037"/>
                </a:cubicBezTo>
                <a:cubicBezTo>
                  <a:pt x="133183" y="222937"/>
                  <a:pt x="139832" y="222940"/>
                  <a:pt x="143931" y="227044"/>
                </a:cubicBezTo>
                <a:lnTo>
                  <a:pt x="171502" y="254638"/>
                </a:lnTo>
                <a:lnTo>
                  <a:pt x="234076" y="192066"/>
                </a:lnTo>
                <a:cubicBezTo>
                  <a:pt x="238175" y="187965"/>
                  <a:pt x="244824" y="187965"/>
                  <a:pt x="248924" y="192066"/>
                </a:cubicBezTo>
                <a:cubicBezTo>
                  <a:pt x="253025" y="196166"/>
                  <a:pt x="253025" y="202814"/>
                  <a:pt x="248924" y="206914"/>
                </a:cubicBezTo>
                <a:lnTo>
                  <a:pt x="178923" y="276915"/>
                </a:lnTo>
                <a:cubicBezTo>
                  <a:pt x="177079" y="278759"/>
                  <a:pt x="174621" y="279847"/>
                  <a:pt x="172029" y="279977"/>
                </a:cubicBezTo>
                <a:close/>
                <a:moveTo>
                  <a:pt x="137781" y="202990"/>
                </a:moveTo>
                <a:cubicBezTo>
                  <a:pt x="136929" y="202956"/>
                  <a:pt x="136075" y="202956"/>
                  <a:pt x="135224" y="202990"/>
                </a:cubicBezTo>
                <a:lnTo>
                  <a:pt x="101447" y="202990"/>
                </a:lnTo>
                <a:cubicBezTo>
                  <a:pt x="95648" y="202990"/>
                  <a:pt x="90947" y="198289"/>
                  <a:pt x="90947" y="192490"/>
                </a:cubicBezTo>
                <a:cubicBezTo>
                  <a:pt x="90947" y="186691"/>
                  <a:pt x="95648" y="181990"/>
                  <a:pt x="101447" y="181990"/>
                </a:cubicBezTo>
                <a:lnTo>
                  <a:pt x="171502" y="181990"/>
                </a:lnTo>
                <a:cubicBezTo>
                  <a:pt x="177302" y="181990"/>
                  <a:pt x="182002" y="186691"/>
                  <a:pt x="182002" y="192490"/>
                </a:cubicBezTo>
                <a:cubicBezTo>
                  <a:pt x="182002" y="198289"/>
                  <a:pt x="177302" y="202990"/>
                  <a:pt x="171502" y="202990"/>
                </a:cubicBezTo>
                <a:lnTo>
                  <a:pt x="137781" y="202990"/>
                </a:lnTo>
                <a:close/>
                <a:moveTo>
                  <a:pt x="70001" y="80510"/>
                </a:moveTo>
                <a:cubicBezTo>
                  <a:pt x="70001" y="88242"/>
                  <a:pt x="63733" y="94511"/>
                  <a:pt x="56001" y="94511"/>
                </a:cubicBezTo>
                <a:cubicBezTo>
                  <a:pt x="48269" y="94511"/>
                  <a:pt x="42001" y="88242"/>
                  <a:pt x="42001" y="80510"/>
                </a:cubicBezTo>
                <a:cubicBezTo>
                  <a:pt x="42001" y="72778"/>
                  <a:pt x="48269" y="66510"/>
                  <a:pt x="56001" y="66510"/>
                </a:cubicBezTo>
                <a:cubicBezTo>
                  <a:pt x="63733" y="66510"/>
                  <a:pt x="70001" y="72778"/>
                  <a:pt x="70001" y="80510"/>
                </a:cubicBezTo>
                <a:close/>
                <a:moveTo>
                  <a:pt x="90947" y="80488"/>
                </a:moveTo>
                <a:cubicBezTo>
                  <a:pt x="90947" y="74689"/>
                  <a:pt x="95648" y="69988"/>
                  <a:pt x="101447" y="69988"/>
                </a:cubicBezTo>
                <a:lnTo>
                  <a:pt x="171502" y="69988"/>
                </a:lnTo>
                <a:cubicBezTo>
                  <a:pt x="177302" y="69988"/>
                  <a:pt x="182002" y="74689"/>
                  <a:pt x="182002" y="80488"/>
                </a:cubicBezTo>
                <a:cubicBezTo>
                  <a:pt x="182002" y="86287"/>
                  <a:pt x="177302" y="90988"/>
                  <a:pt x="171502" y="90988"/>
                </a:cubicBezTo>
                <a:lnTo>
                  <a:pt x="101447" y="90988"/>
                </a:lnTo>
                <a:cubicBezTo>
                  <a:pt x="95648" y="90988"/>
                  <a:pt x="90947" y="86287"/>
                  <a:pt x="90947" y="80488"/>
                </a:cubicBezTo>
                <a:close/>
                <a:moveTo>
                  <a:pt x="101447" y="125989"/>
                </a:moveTo>
                <a:cubicBezTo>
                  <a:pt x="95648" y="125989"/>
                  <a:pt x="90947" y="130690"/>
                  <a:pt x="90947" y="136489"/>
                </a:cubicBezTo>
                <a:cubicBezTo>
                  <a:pt x="90947" y="142288"/>
                  <a:pt x="95648" y="146989"/>
                  <a:pt x="101447" y="146989"/>
                </a:cubicBezTo>
                <a:lnTo>
                  <a:pt x="171502" y="146989"/>
                </a:lnTo>
                <a:cubicBezTo>
                  <a:pt x="177302" y="146989"/>
                  <a:pt x="182002" y="142288"/>
                  <a:pt x="182002" y="136489"/>
                </a:cubicBezTo>
                <a:cubicBezTo>
                  <a:pt x="182002" y="130690"/>
                  <a:pt x="177302" y="125989"/>
                  <a:pt x="171502" y="125989"/>
                </a:cubicBezTo>
                <a:lnTo>
                  <a:pt x="101447" y="125989"/>
                </a:lnTo>
                <a:close/>
                <a:moveTo>
                  <a:pt x="56001" y="150489"/>
                </a:moveTo>
                <a:cubicBezTo>
                  <a:pt x="63733" y="150489"/>
                  <a:pt x="70001" y="144221"/>
                  <a:pt x="70001" y="136489"/>
                </a:cubicBezTo>
                <a:cubicBezTo>
                  <a:pt x="70001" y="128756"/>
                  <a:pt x="63733" y="122488"/>
                  <a:pt x="56001" y="122488"/>
                </a:cubicBezTo>
                <a:cubicBezTo>
                  <a:pt x="48269" y="122488"/>
                  <a:pt x="42001" y="128756"/>
                  <a:pt x="42001" y="136489"/>
                </a:cubicBezTo>
                <a:cubicBezTo>
                  <a:pt x="42001" y="144221"/>
                  <a:pt x="48269" y="150489"/>
                  <a:pt x="56001" y="150489"/>
                </a:cubicBezTo>
                <a:close/>
                <a:moveTo>
                  <a:pt x="70001" y="192462"/>
                </a:moveTo>
                <a:cubicBezTo>
                  <a:pt x="70001" y="200194"/>
                  <a:pt x="63733" y="206462"/>
                  <a:pt x="56001" y="206462"/>
                </a:cubicBezTo>
                <a:cubicBezTo>
                  <a:pt x="48269" y="206462"/>
                  <a:pt x="42001" y="200194"/>
                  <a:pt x="42001" y="192462"/>
                </a:cubicBezTo>
                <a:cubicBezTo>
                  <a:pt x="42001" y="184729"/>
                  <a:pt x="48269" y="178461"/>
                  <a:pt x="56001" y="178461"/>
                </a:cubicBezTo>
                <a:cubicBezTo>
                  <a:pt x="63733" y="178461"/>
                  <a:pt x="70001" y="184729"/>
                  <a:pt x="70001" y="192462"/>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cxnSp>
        <p:nvCxnSpPr>
          <p:cNvPr id="345" name="Straight Connector 344">
            <a:extLst>
              <a:ext uri="{FF2B5EF4-FFF2-40B4-BE49-F238E27FC236}">
                <a16:creationId xmlns:a16="http://schemas.microsoft.com/office/drawing/2014/main" id="{3F336542-3174-AAAE-466A-DEBD4116F88B}"/>
              </a:ext>
              <a:ext uri="{C183D7F6-B498-43B3-948B-1728B52AA6E4}">
                <adec:decorative xmlns:adec="http://schemas.microsoft.com/office/drawing/2017/decorative" val="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424" name="Graphic 120">
            <a:extLst>
              <a:ext uri="{FF2B5EF4-FFF2-40B4-BE49-F238E27FC236}">
                <a16:creationId xmlns:a16="http://schemas.microsoft.com/office/drawing/2014/main" id="{F935F42F-EE89-77A3-2987-E2F161FD5F86}"/>
              </a:ext>
              <a:ext uri="{C183D7F6-B498-43B3-948B-1728B52AA6E4}">
                <adec:decorative xmlns:adec="http://schemas.microsoft.com/office/drawing/2017/decorative" val="1"/>
              </a:ext>
            </a:extLst>
          </p:cNvPr>
          <p:cNvSpPr>
            <a:spLocks noChangeAspect="1"/>
          </p:cNvSpPr>
          <p:nvPr/>
        </p:nvSpPr>
        <p:spPr>
          <a:xfrm>
            <a:off x="10751707" y="1091080"/>
            <a:ext cx="199155" cy="199155"/>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52" name="Google Shape;498;p32">
            <a:extLst>
              <a:ext uri="{FF2B5EF4-FFF2-40B4-BE49-F238E27FC236}">
                <a16:creationId xmlns:a16="http://schemas.microsoft.com/office/drawing/2014/main" id="{D7D2C0F7-1379-94AF-2882-4F10FBB03B66}"/>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GB" sz="1400" b="0" i="0" u="none" strike="noStrike" kern="1200" cap="none" spc="0" normalizeH="0" baseline="0" noProof="0">
              <a:ln>
                <a:noFill/>
              </a:ln>
              <a:solidFill>
                <a:schemeClr val="tx2"/>
              </a:solidFill>
              <a:effectLst/>
              <a:uLnTx/>
              <a:uFillTx/>
              <a:ea typeface="+mn-ea"/>
              <a:cs typeface="+mn-cs"/>
              <a:sym typeface="DM Sans Light"/>
            </a:endParaRPr>
          </a:p>
        </p:txBody>
      </p:sp>
      <p:sp>
        <p:nvSpPr>
          <p:cNvPr id="540" name="Google Shape;498;p32">
            <a:extLst>
              <a:ext uri="{FF2B5EF4-FFF2-40B4-BE49-F238E27FC236}">
                <a16:creationId xmlns:a16="http://schemas.microsoft.com/office/drawing/2014/main" id="{11C4FA5E-E8FA-6F1C-6A3B-9D99A1B51AC1}"/>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GB" sz="1400" b="0" i="0" u="none" strike="noStrike" kern="0" cap="none" spc="0" normalizeH="0" baseline="0" noProof="0">
              <a:ln>
                <a:noFill/>
              </a:ln>
              <a:solidFill>
                <a:schemeClr val="tx2"/>
              </a:solidFill>
              <a:effectLst/>
              <a:uLnTx/>
              <a:uFillTx/>
              <a:ea typeface="+mn-ea"/>
              <a:cs typeface="+mn-cs"/>
              <a:sym typeface="DM Sans Light"/>
            </a:endParaRPr>
          </a:p>
        </p:txBody>
      </p:sp>
      <p:sp>
        <p:nvSpPr>
          <p:cNvPr id="40" name="Title 39">
            <a:extLst>
              <a:ext uri="{FF2B5EF4-FFF2-40B4-BE49-F238E27FC236}">
                <a16:creationId xmlns:a16="http://schemas.microsoft.com/office/drawing/2014/main" id="{AFE7EB51-7D5C-D71A-3E56-82F3D82869D6}"/>
              </a:ext>
            </a:extLst>
          </p:cNvPr>
          <p:cNvSpPr>
            <a:spLocks noGrp="1"/>
          </p:cNvSpPr>
          <p:nvPr>
            <p:ph type="title"/>
          </p:nvPr>
        </p:nvSpPr>
        <p:spPr>
          <a:xfrm>
            <a:off x="588963" y="457200"/>
            <a:ext cx="11017250" cy="554038"/>
          </a:xfrm>
        </p:spPr>
        <p:txBody>
          <a:bodyPr/>
          <a:lstStyle/>
          <a:p>
            <a:r>
              <a:rPr lang="en-IN"/>
              <a:t>Citizen Q&amp;A Agent</a:t>
            </a:r>
          </a:p>
        </p:txBody>
      </p:sp>
      <p:sp>
        <p:nvSpPr>
          <p:cNvPr id="41" name="Text Placeholder 40">
            <a:extLst>
              <a:ext uri="{FF2B5EF4-FFF2-40B4-BE49-F238E27FC236}">
                <a16:creationId xmlns:a16="http://schemas.microsoft.com/office/drawing/2014/main" id="{A9B645F8-A5B5-4876-ECCB-527F46F2C01D}"/>
              </a:ext>
            </a:extLst>
          </p:cNvPr>
          <p:cNvSpPr>
            <a:spLocks noGrp="1"/>
          </p:cNvSpPr>
          <p:nvPr>
            <p:ph type="body" sz="quarter" idx="11"/>
          </p:nvPr>
        </p:nvSpPr>
        <p:spPr>
          <a:xfrm>
            <a:off x="584200" y="292100"/>
            <a:ext cx="11018520" cy="153888"/>
          </a:xfrm>
        </p:spPr>
        <p:txBody>
          <a:bodyPr/>
          <a:lstStyle/>
          <a:p>
            <a:r>
              <a:rPr lang="en-IN"/>
              <a:t>PUBLIC SECTOR INDUSTRY</a:t>
            </a:r>
          </a:p>
        </p:txBody>
      </p:sp>
      <p:sp>
        <p:nvSpPr>
          <p:cNvPr id="95" name="TextBox 94">
            <a:extLst>
              <a:ext uri="{FF2B5EF4-FFF2-40B4-BE49-F238E27FC236}">
                <a16:creationId xmlns:a16="http://schemas.microsoft.com/office/drawing/2014/main" id="{673FB8BB-C400-A3C7-ACA8-2108BA04C83A}"/>
              </a:ext>
            </a:extLst>
          </p:cNvPr>
          <p:cNvSpPr txBox="1"/>
          <p:nvPr/>
        </p:nvSpPr>
        <p:spPr>
          <a:xfrm>
            <a:off x="588963"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Equip public service agents with instant, accurate answers from policy docs and internal knowledge</a:t>
            </a:r>
          </a:p>
        </p:txBody>
      </p:sp>
      <p:sp>
        <p:nvSpPr>
          <p:cNvPr id="258" name="Google Shape;506;p32">
            <a:extLst>
              <a:ext uri="{FF2B5EF4-FFF2-40B4-BE49-F238E27FC236}">
                <a16:creationId xmlns:a16="http://schemas.microsoft.com/office/drawing/2014/main" id="{17F97A49-7518-AC29-308F-D3FE41799AA4}"/>
              </a:ext>
            </a:extLst>
          </p:cNvPr>
          <p:cNvSpPr/>
          <p:nvPr/>
        </p:nvSpPr>
        <p:spPr>
          <a:xfrm>
            <a:off x="8964671"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Subindustry</a:t>
            </a:r>
          </a:p>
        </p:txBody>
      </p:sp>
      <p:sp>
        <p:nvSpPr>
          <p:cNvPr id="332" name="Google Shape;506;p32">
            <a:extLst>
              <a:ext uri="{FF2B5EF4-FFF2-40B4-BE49-F238E27FC236}">
                <a16:creationId xmlns:a16="http://schemas.microsoft.com/office/drawing/2014/main" id="{454712FB-C489-E535-07ED-C5931964A888}"/>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Social Services, Public Safety</a:t>
            </a:r>
          </a:p>
        </p:txBody>
      </p:sp>
      <p:sp>
        <p:nvSpPr>
          <p:cNvPr id="383" name="Google Shape;506;p32">
            <a:extLst>
              <a:ext uri="{FF2B5EF4-FFF2-40B4-BE49-F238E27FC236}">
                <a16:creationId xmlns:a16="http://schemas.microsoft.com/office/drawing/2014/main" id="{083B3199-D62D-6319-CABB-52189B076E13}"/>
              </a:ext>
            </a:extLst>
          </p:cNvPr>
          <p:cNvSpPr/>
          <p:nvPr/>
        </p:nvSpPr>
        <p:spPr>
          <a:xfrm>
            <a:off x="10564000" y="835703"/>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Maturity</a:t>
            </a:r>
          </a:p>
        </p:txBody>
      </p:sp>
      <p:sp>
        <p:nvSpPr>
          <p:cNvPr id="440" name="Google Shape;506;p32">
            <a:extLst>
              <a:ext uri="{FF2B5EF4-FFF2-40B4-BE49-F238E27FC236}">
                <a16:creationId xmlns:a16="http://schemas.microsoft.com/office/drawing/2014/main" id="{2F0BF887-DF41-1542-A8F5-62FBC2F4E656}"/>
              </a:ext>
            </a:extLst>
          </p:cNvPr>
          <p:cNvSpPr/>
          <p:nvPr/>
        </p:nvSpPr>
        <p:spPr>
          <a:xfrm>
            <a:off x="10576964"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Homerun</a:t>
            </a:r>
          </a:p>
        </p:txBody>
      </p:sp>
      <p:sp>
        <p:nvSpPr>
          <p:cNvPr id="478" name="Google Shape;523;p32">
            <a:extLst>
              <a:ext uri="{FF2B5EF4-FFF2-40B4-BE49-F238E27FC236}">
                <a16:creationId xmlns:a16="http://schemas.microsoft.com/office/drawing/2014/main" id="{93164D55-8F46-2062-9982-167E1F917F7D}"/>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9BC812F6-2C6E-3142-615E-B6ACFFE5C20B}"/>
              </a:ext>
            </a:extLst>
          </p:cNvPr>
          <p:cNvSpPr/>
          <p:nvPr/>
        </p:nvSpPr>
        <p:spPr>
          <a:xfrm>
            <a:off x="705985" y="2245769"/>
            <a:ext cx="2698536" cy="1077218"/>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chemeClr val="tx2"/>
                </a:solidFill>
                <a:effectLst/>
                <a:uLnTx/>
                <a:uFillTx/>
                <a:ea typeface="+mn-ea"/>
                <a:cs typeface="+mn-cs"/>
                <a:sym typeface="DM Sans Light"/>
              </a:rPr>
              <a:t>Manual search of policy documents leads to inconsistent answers, increases workload, reduces operational efficiency and impacts decision-making</a:t>
            </a:r>
            <a:endParaRPr kumimoji="0" lang="en-GB"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514" name="Straight Connector 513">
            <a:extLst>
              <a:ext uri="{FF2B5EF4-FFF2-40B4-BE49-F238E27FC236}">
                <a16:creationId xmlns:a16="http://schemas.microsoft.com/office/drawing/2014/main" id="{1AAAFB00-BFA5-DA1E-9DF4-5C586D7EEFC8}"/>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563" name="Google Shape;523;p32">
            <a:extLst>
              <a:ext uri="{FF2B5EF4-FFF2-40B4-BE49-F238E27FC236}">
                <a16:creationId xmlns:a16="http://schemas.microsoft.com/office/drawing/2014/main" id="{3940CA07-C76B-1186-C6F9-23B2ADCB7FFE}"/>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5F402B4A-ABB7-D6D2-ED39-9770C4AB64CE}"/>
              </a:ext>
            </a:extLst>
          </p:cNvPr>
          <p:cNvSpPr/>
          <p:nvPr/>
        </p:nvSpPr>
        <p:spPr>
          <a:xfrm>
            <a:off x="705985" y="4464182"/>
            <a:ext cx="2698536" cy="107721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Agents automate responses, parse queries, retrieve exact policy passages – provides consistent and accurate data from ERP and policy documents</a:t>
            </a:r>
            <a:endParaRPr kumimoji="0" lang="en-GB" sz="1400" b="0" i="0" u="none" strike="noStrike" kern="0" cap="none" spc="0" normalizeH="0" baseline="0" noProof="0">
              <a:ln>
                <a:noFill/>
              </a:ln>
              <a:solidFill>
                <a:schemeClr val="tx2"/>
              </a:solidFill>
              <a:effectLst/>
              <a:uLnTx/>
              <a:uFillTx/>
              <a:ea typeface="+mn-ea"/>
              <a:cs typeface="+mn-cs"/>
              <a:sym typeface="DM Sans Light"/>
            </a:endParaRPr>
          </a:p>
        </p:txBody>
      </p:sp>
      <p:sp>
        <p:nvSpPr>
          <p:cNvPr id="618" name="Google Shape;498;p32">
            <a:extLst>
              <a:ext uri="{FF2B5EF4-FFF2-40B4-BE49-F238E27FC236}">
                <a16:creationId xmlns:a16="http://schemas.microsoft.com/office/drawing/2014/main" id="{FB077AB8-4B73-D918-B86C-06E276EE39E5}"/>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High volume of repetitive citizen inquiries, increase wait times and reduce focus on strategic tasks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responses across different communication channels erodes citizen trust</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Knowledge base updates lag policy changes, resulting in outdated information to citizens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Lack of centralized access to data, resulting in fragmented responses during interactions</a:t>
            </a:r>
            <a:endParaRPr kumimoji="0" lang="en-DE" sz="900" b="0" i="0" u="none" strike="noStrike" kern="0" cap="none" spc="0" normalizeH="0" baseline="0" noProof="0">
              <a:ln>
                <a:noFill/>
              </a:ln>
              <a:solidFill>
                <a:schemeClr val="tx2"/>
              </a:solidFill>
              <a:effectLst/>
              <a:uLnTx/>
              <a:uFillTx/>
              <a:ea typeface="+mn-ea"/>
              <a:cs typeface="+mn-cs"/>
              <a:sym typeface="Inter"/>
            </a:endParaRPr>
          </a:p>
        </p:txBody>
      </p:sp>
      <p:sp>
        <p:nvSpPr>
          <p:cNvPr id="638" name="Google Shape;498;p32">
            <a:extLst>
              <a:ext uri="{FF2B5EF4-FFF2-40B4-BE49-F238E27FC236}">
                <a16:creationId xmlns:a16="http://schemas.microsoft.com/office/drawing/2014/main" id="{D8F08514-D0FC-1904-A38C-41167507A843}"/>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657" name="Google Shape;523;p32">
            <a:extLst>
              <a:ext uri="{FF2B5EF4-FFF2-40B4-BE49-F238E27FC236}">
                <a16:creationId xmlns:a16="http://schemas.microsoft.com/office/drawing/2014/main" id="{3CBCE10D-AE08-272F-2B61-FD4AF3E56D46}"/>
              </a:ext>
            </a:extLst>
          </p:cNvPr>
          <p:cNvSpPr/>
          <p:nvPr/>
        </p:nvSpPr>
        <p:spPr>
          <a:xfrm>
            <a:off x="6217578" y="2233080"/>
            <a:ext cx="2121408" cy="6400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Ingests FAQs, manuals, and policy documents into searchable knowledge base</a:t>
            </a:r>
          </a:p>
        </p:txBody>
      </p:sp>
      <p:sp>
        <p:nvSpPr>
          <p:cNvPr id="661" name="Google Shape;523;p32">
            <a:extLst>
              <a:ext uri="{FF2B5EF4-FFF2-40B4-BE49-F238E27FC236}">
                <a16:creationId xmlns:a16="http://schemas.microsoft.com/office/drawing/2014/main" id="{D5998C30-C1BA-22F7-32A5-B80F97C2A39D}"/>
              </a:ext>
            </a:extLst>
          </p:cNvPr>
          <p:cNvSpPr/>
          <p:nvPr/>
        </p:nvSpPr>
        <p:spPr>
          <a:xfrm>
            <a:off x="6217578" y="2973437"/>
            <a:ext cx="2121408" cy="6400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Searches knowledge base for relevant articles based on citizen’s query</a:t>
            </a:r>
          </a:p>
        </p:txBody>
      </p:sp>
      <p:sp>
        <p:nvSpPr>
          <p:cNvPr id="659" name="Google Shape;523;p32">
            <a:extLst>
              <a:ext uri="{FF2B5EF4-FFF2-40B4-BE49-F238E27FC236}">
                <a16:creationId xmlns:a16="http://schemas.microsoft.com/office/drawing/2014/main" id="{74B94CF5-63EB-D5E0-5ACE-8B56CF2E0D10}"/>
              </a:ext>
            </a:extLst>
          </p:cNvPr>
          <p:cNvSpPr/>
          <p:nvPr/>
        </p:nvSpPr>
        <p:spPr>
          <a:xfrm>
            <a:off x="6217578" y="3713794"/>
            <a:ext cx="2121408" cy="54864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Synthesizes answers with links to source documentation</a:t>
            </a:r>
          </a:p>
        </p:txBody>
      </p:sp>
      <p:sp>
        <p:nvSpPr>
          <p:cNvPr id="658" name="Google Shape;523;p32">
            <a:extLst>
              <a:ext uri="{FF2B5EF4-FFF2-40B4-BE49-F238E27FC236}">
                <a16:creationId xmlns:a16="http://schemas.microsoft.com/office/drawing/2014/main" id="{C18C14F9-FD0D-EFF8-DB96-7882CFC5865C}"/>
              </a:ext>
            </a:extLst>
          </p:cNvPr>
          <p:cNvSpPr/>
          <p:nvPr/>
        </p:nvSpPr>
        <p:spPr>
          <a:xfrm>
            <a:off x="6217578" y="4362711"/>
            <a:ext cx="2121408" cy="6400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Routes complex citizen questions to live agents with summary and background</a:t>
            </a:r>
          </a:p>
        </p:txBody>
      </p:sp>
      <p:sp>
        <p:nvSpPr>
          <p:cNvPr id="665" name="Google Shape;523;p32">
            <a:extLst>
              <a:ext uri="{FF2B5EF4-FFF2-40B4-BE49-F238E27FC236}">
                <a16:creationId xmlns:a16="http://schemas.microsoft.com/office/drawing/2014/main" id="{2FEC2731-C752-4498-E6CE-D10517A769DD}"/>
              </a:ext>
            </a:extLst>
          </p:cNvPr>
          <p:cNvSpPr/>
          <p:nvPr/>
        </p:nvSpPr>
        <p:spPr>
          <a:xfrm>
            <a:off x="6217578" y="5103067"/>
            <a:ext cx="2121408" cy="1325451"/>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Sends summarized emails and messages to supervisors and case managers to track urgent communications (policy violations, compliance issues, escalated complaints, or time-sensitive requests)</a:t>
            </a:r>
          </a:p>
        </p:txBody>
      </p:sp>
      <p:sp>
        <p:nvSpPr>
          <p:cNvPr id="670" name="Google Shape;498;p32">
            <a:extLst>
              <a:ext uri="{FF2B5EF4-FFF2-40B4-BE49-F238E27FC236}">
                <a16:creationId xmlns:a16="http://schemas.microsoft.com/office/drawing/2014/main" id="{655AA245-CC94-744D-5091-3C35A9403E2C}"/>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683" name="Rounded Rectangle 44">
            <a:extLst>
              <a:ext uri="{FF2B5EF4-FFF2-40B4-BE49-F238E27FC236}">
                <a16:creationId xmlns:a16="http://schemas.microsoft.com/office/drawing/2014/main" id="{A0ACEC25-6D0E-5CA3-4137-D4A843F7C3BB}"/>
              </a:ext>
            </a:extLst>
          </p:cNvPr>
          <p:cNvSpPr/>
          <p:nvPr/>
        </p:nvSpPr>
        <p:spPr>
          <a:xfrm>
            <a:off x="8669167" y="2123082"/>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First Call Resolution Rate → </a:t>
            </a:r>
            <a:r>
              <a:rPr kumimoji="0" lang="en-US" sz="800" b="0" i="0" u="none" strike="noStrike" kern="1200" cap="none" spc="0" normalizeH="0" baseline="0" noProof="0">
                <a:ln>
                  <a:noFill/>
                </a:ln>
                <a:solidFill>
                  <a:prstClr val="black"/>
                </a:solidFill>
                <a:effectLst/>
                <a:uLnTx/>
                <a:uFillTx/>
                <a:ea typeface="+mn-ea"/>
                <a:cs typeface="+mn-cs"/>
              </a:rPr>
              <a:t>Resolving citizen queries immediately on the first interaction significantly boosts their satisfaction and trust</a:t>
            </a:r>
            <a:endParaRPr kumimoji="0" lang="en-US" sz="1000" b="0" i="0" u="none" strike="noStrike" kern="1200" cap="none" spc="0" normalizeH="0" baseline="0" noProof="0">
              <a:ln>
                <a:noFill/>
              </a:ln>
              <a:solidFill>
                <a:prstClr val="black"/>
              </a:solidFill>
              <a:effectLst/>
              <a:uLnTx/>
              <a:uFillTx/>
              <a:ea typeface="+mn-ea"/>
              <a:cs typeface="+mn-cs"/>
            </a:endParaRPr>
          </a:p>
        </p:txBody>
      </p:sp>
      <p:sp>
        <p:nvSpPr>
          <p:cNvPr id="706" name="Rounded Rectangle 48">
            <a:extLst>
              <a:ext uri="{FF2B5EF4-FFF2-40B4-BE49-F238E27FC236}">
                <a16:creationId xmlns:a16="http://schemas.microsoft.com/office/drawing/2014/main" id="{214FF996-D919-9BD7-1182-D090AEA7FCCE}"/>
              </a:ext>
            </a:extLst>
          </p:cNvPr>
          <p:cNvSpPr/>
          <p:nvPr/>
        </p:nvSpPr>
        <p:spPr>
          <a:xfrm>
            <a:off x="8669167" y="2666110"/>
            <a:ext cx="2816848" cy="584952"/>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Support Teams Time → </a:t>
            </a:r>
            <a:r>
              <a:rPr lang="en-US" sz="800">
                <a:solidFill>
                  <a:prstClr val="black"/>
                </a:solidFill>
              </a:rPr>
              <a:t>Orchestrating responses to common queries reduces manual effort, Allowing support teams to focus on tasks that require human interventions</a:t>
            </a:r>
          </a:p>
        </p:txBody>
      </p:sp>
      <p:sp>
        <p:nvSpPr>
          <p:cNvPr id="725" name="Rounded Rectangle 44">
            <a:extLst>
              <a:ext uri="{FF2B5EF4-FFF2-40B4-BE49-F238E27FC236}">
                <a16:creationId xmlns:a16="http://schemas.microsoft.com/office/drawing/2014/main" id="{52B93C74-F099-ED15-A026-4478FB46801B}"/>
              </a:ext>
            </a:extLst>
          </p:cNvPr>
          <p:cNvSpPr/>
          <p:nvPr/>
        </p:nvSpPr>
        <p:spPr>
          <a:xfrm>
            <a:off x="8669167" y="3336890"/>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Resolution Efficiency → </a:t>
            </a:r>
            <a:r>
              <a:rPr lang="en-US" sz="800">
                <a:solidFill>
                  <a:prstClr val="black"/>
                </a:solidFill>
              </a:rPr>
              <a:t>Efficient query resolution minimizes back-and-forth, boosting process efficiency and citizen alignment</a:t>
            </a:r>
          </a:p>
        </p:txBody>
      </p:sp>
      <p:sp>
        <p:nvSpPr>
          <p:cNvPr id="740" name="Rounded Rectangle 44">
            <a:extLst>
              <a:ext uri="{FF2B5EF4-FFF2-40B4-BE49-F238E27FC236}">
                <a16:creationId xmlns:a16="http://schemas.microsoft.com/office/drawing/2014/main" id="{7286A754-846E-A35D-F743-A02BF6E82EB8}"/>
              </a:ext>
            </a:extLst>
          </p:cNvPr>
          <p:cNvSpPr/>
          <p:nvPr/>
        </p:nvSpPr>
        <p:spPr>
          <a:xfrm>
            <a:off x="8669167" y="3879917"/>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Response Speed → </a:t>
            </a:r>
            <a:r>
              <a:rPr lang="en-US" sz="800">
                <a:solidFill>
                  <a:prstClr val="black"/>
                </a:solidFill>
              </a:rPr>
              <a:t>Streamline employee collaboration, reducing time and effort to meet communication demands</a:t>
            </a:r>
          </a:p>
        </p:txBody>
      </p:sp>
      <p:sp>
        <p:nvSpPr>
          <p:cNvPr id="751" name="Google Shape;498;p32">
            <a:extLst>
              <a:ext uri="{FF2B5EF4-FFF2-40B4-BE49-F238E27FC236}">
                <a16:creationId xmlns:a16="http://schemas.microsoft.com/office/drawing/2014/main" id="{BBE6125C-62BE-71FD-F07A-2E82A89C0BFA}"/>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755" name="Google Shape;516;p32">
            <a:extLst>
              <a:ext uri="{FF2B5EF4-FFF2-40B4-BE49-F238E27FC236}">
                <a16:creationId xmlns:a16="http://schemas.microsoft.com/office/drawing/2014/main" id="{6A4665C8-A20A-C2DA-10A6-D708671FB09E}"/>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Contact </a:t>
            </a:r>
            <a:r>
              <a:rPr kumimoji="0" lang="en-GB" sz="900" b="0" i="0" u="none" strike="noStrike" kern="1200" cap="none" spc="0" normalizeH="0" baseline="0" noProof="0" err="1">
                <a:ln>
                  <a:noFill/>
                </a:ln>
                <a:solidFill>
                  <a:schemeClr val="tx2"/>
                </a:solidFill>
                <a:effectLst/>
                <a:uLnTx/>
                <a:uFillTx/>
                <a:latin typeface="Segoe Sans Display"/>
                <a:ea typeface="+mn-ea"/>
                <a:cs typeface="+mn-cs"/>
                <a:sym typeface="DM Sans Medium"/>
              </a:rPr>
              <a:t>Center</a:t>
            </a: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 Agents</a:t>
            </a:r>
          </a:p>
        </p:txBody>
      </p:sp>
      <p:sp>
        <p:nvSpPr>
          <p:cNvPr id="758" name="Google Shape;516;p32">
            <a:extLst>
              <a:ext uri="{FF2B5EF4-FFF2-40B4-BE49-F238E27FC236}">
                <a16:creationId xmlns:a16="http://schemas.microsoft.com/office/drawing/2014/main" id="{00B7F41B-E03A-9DE5-0FE0-19ABC4A608CE}"/>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Policy/Knowledge Base Managers/Supervisors</a:t>
            </a:r>
          </a:p>
        </p:txBody>
      </p:sp>
      <p:sp>
        <p:nvSpPr>
          <p:cNvPr id="760" name="Google Shape;516;p32">
            <a:extLst>
              <a:ext uri="{FF2B5EF4-FFF2-40B4-BE49-F238E27FC236}">
                <a16:creationId xmlns:a16="http://schemas.microsoft.com/office/drawing/2014/main" id="{03D8B1B4-62FB-3F12-40A0-51166F761068}"/>
              </a:ext>
            </a:extLst>
          </p:cNvPr>
          <p:cNvSpPr/>
          <p:nvPr/>
        </p:nvSpPr>
        <p:spPr>
          <a:xfrm>
            <a:off x="8669166"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Citizens</a:t>
            </a:r>
          </a:p>
        </p:txBody>
      </p:sp>
      <p:sp>
        <p:nvSpPr>
          <p:cNvPr id="699" name="Arrow: Up 56">
            <a:extLst>
              <a:ext uri="{FF2B5EF4-FFF2-40B4-BE49-F238E27FC236}">
                <a16:creationId xmlns:a16="http://schemas.microsoft.com/office/drawing/2014/main" id="{E6719999-8FC0-691B-C7DC-681FCE022CCF}"/>
              </a:ext>
              <a:ext uri="{C183D7F6-B498-43B3-948B-1728B52AA6E4}">
                <adec:decorative xmlns:adec="http://schemas.microsoft.com/office/drawing/2017/decorative" val="1"/>
              </a:ext>
            </a:extLst>
          </p:cNvPr>
          <p:cNvSpPr/>
          <p:nvPr/>
        </p:nvSpPr>
        <p:spPr>
          <a:xfrm>
            <a:off x="8744831" y="2214522"/>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719" name="Arrow: Up 56">
            <a:extLst>
              <a:ext uri="{FF2B5EF4-FFF2-40B4-BE49-F238E27FC236}">
                <a16:creationId xmlns:a16="http://schemas.microsoft.com/office/drawing/2014/main" id="{5D3ADE7C-7743-C9A2-FBAD-3469392FD76E}"/>
              </a:ext>
              <a:ext uri="{C183D7F6-B498-43B3-948B-1728B52AA6E4}">
                <adec:decorative xmlns:adec="http://schemas.microsoft.com/office/drawing/2017/decorative" val="1"/>
              </a:ext>
            </a:extLst>
          </p:cNvPr>
          <p:cNvSpPr/>
          <p:nvPr/>
        </p:nvSpPr>
        <p:spPr>
          <a:xfrm rot="10800000">
            <a:off x="8744831" y="2821426"/>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735" name="Arrow: Up 56">
            <a:extLst>
              <a:ext uri="{FF2B5EF4-FFF2-40B4-BE49-F238E27FC236}">
                <a16:creationId xmlns:a16="http://schemas.microsoft.com/office/drawing/2014/main" id="{4EAAC859-404B-AFAA-D603-682E463E995D}"/>
              </a:ext>
              <a:ext uri="{C183D7F6-B498-43B3-948B-1728B52AA6E4}">
                <adec:decorative xmlns:adec="http://schemas.microsoft.com/office/drawing/2017/decorative" val="1"/>
              </a:ext>
            </a:extLst>
          </p:cNvPr>
          <p:cNvSpPr/>
          <p:nvPr/>
        </p:nvSpPr>
        <p:spPr>
          <a:xfrm>
            <a:off x="8744831" y="3428330"/>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748" name="Arrow: Up 56">
            <a:extLst>
              <a:ext uri="{FF2B5EF4-FFF2-40B4-BE49-F238E27FC236}">
                <a16:creationId xmlns:a16="http://schemas.microsoft.com/office/drawing/2014/main" id="{0D5024F7-8852-661E-4EFF-E8739E4E9DD8}"/>
              </a:ext>
              <a:ext uri="{C183D7F6-B498-43B3-948B-1728B52AA6E4}">
                <adec:decorative xmlns:adec="http://schemas.microsoft.com/office/drawing/2017/decorative" val="1"/>
              </a:ext>
            </a:extLst>
          </p:cNvPr>
          <p:cNvSpPr/>
          <p:nvPr/>
        </p:nvSpPr>
        <p:spPr>
          <a:xfrm>
            <a:off x="8744831" y="3971357"/>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30747321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243" name="Google Shape;523;p32">
            <a:extLst>
              <a:ext uri="{FF2B5EF4-FFF2-40B4-BE49-F238E27FC236}">
                <a16:creationId xmlns:a16="http://schemas.microsoft.com/office/drawing/2014/main" id="{E4B25FA1-6A5D-21CB-F87F-E381EB7A6257}"/>
              </a:ext>
              <a:ext uri="{C183D7F6-B498-43B3-948B-1728B52AA6E4}">
                <adec:decorative xmlns:adec="http://schemas.microsoft.com/office/drawing/2017/decorative" val="1"/>
              </a:ext>
            </a:extLst>
          </p:cNvPr>
          <p:cNvSpPr/>
          <p:nvPr/>
        </p:nvSpPr>
        <p:spPr>
          <a:xfrm>
            <a:off x="854896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271" name="Straight Connector 270">
            <a:extLst>
              <a:ext uri="{FF2B5EF4-FFF2-40B4-BE49-F238E27FC236}">
                <a16:creationId xmlns:a16="http://schemas.microsoft.com/office/drawing/2014/main" id="{879CCE74-A396-B2ED-7564-C106D876AA1A}"/>
              </a:ext>
              <a:ext uri="{C183D7F6-B498-43B3-948B-1728B52AA6E4}">
                <adec:decorative xmlns:adec="http://schemas.microsoft.com/office/drawing/2017/decorative" val="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340" name="Graphic 39">
            <a:extLst>
              <a:ext uri="{FF2B5EF4-FFF2-40B4-BE49-F238E27FC236}">
                <a16:creationId xmlns:a16="http://schemas.microsoft.com/office/drawing/2014/main" id="{4D208137-3958-C71B-A2D3-77FCD4EC004F}"/>
              </a:ext>
              <a:ext uri="{C183D7F6-B498-43B3-948B-1728B52AA6E4}">
                <adec:decorative xmlns:adec="http://schemas.microsoft.com/office/drawing/2017/decorative" val="1"/>
              </a:ext>
            </a:extLst>
          </p:cNvPr>
          <p:cNvSpPr/>
          <p:nvPr/>
        </p:nvSpPr>
        <p:spPr>
          <a:xfrm>
            <a:off x="9241616" y="1103504"/>
            <a:ext cx="182950" cy="203272"/>
          </a:xfrm>
          <a:custGeom>
            <a:avLst/>
            <a:gdLst>
              <a:gd name="connsiteX0" fmla="*/ 223930 w 251999"/>
              <a:gd name="connsiteY0" fmla="*/ 29344 h 279991"/>
              <a:gd name="connsiteX1" fmla="*/ 192502 w 251999"/>
              <a:gd name="connsiteY1" fmla="*/ 0 h 279991"/>
              <a:gd name="connsiteX2" fmla="*/ 31501 w 251999"/>
              <a:gd name="connsiteY2" fmla="*/ 0 h 279991"/>
              <a:gd name="connsiteX3" fmla="*/ 29344 w 251999"/>
              <a:gd name="connsiteY3" fmla="*/ 73 h 279991"/>
              <a:gd name="connsiteX4" fmla="*/ 0 w 251999"/>
              <a:gd name="connsiteY4" fmla="*/ 31501 h 279991"/>
              <a:gd name="connsiteX5" fmla="*/ 0 w 251999"/>
              <a:gd name="connsiteY5" fmla="*/ 248477 h 279991"/>
              <a:gd name="connsiteX6" fmla="*/ 73 w 251999"/>
              <a:gd name="connsiteY6" fmla="*/ 250634 h 279991"/>
              <a:gd name="connsiteX7" fmla="*/ 31501 w 251999"/>
              <a:gd name="connsiteY7" fmla="*/ 279977 h 279991"/>
              <a:gd name="connsiteX8" fmla="*/ 137447 w 251999"/>
              <a:gd name="connsiteY8" fmla="*/ 279977 h 279991"/>
              <a:gd name="connsiteX9" fmla="*/ 116465 w 251999"/>
              <a:gd name="connsiteY9" fmla="*/ 258977 h 279991"/>
              <a:gd name="connsiteX10" fmla="*/ 31501 w 251999"/>
              <a:gd name="connsiteY10" fmla="*/ 258977 h 279991"/>
              <a:gd name="connsiteX11" fmla="*/ 30076 w 251999"/>
              <a:gd name="connsiteY11" fmla="*/ 258882 h 279991"/>
              <a:gd name="connsiteX12" fmla="*/ 21000 w 251999"/>
              <a:gd name="connsiteY12" fmla="*/ 248477 h 279991"/>
              <a:gd name="connsiteX13" fmla="*/ 21000 w 251999"/>
              <a:gd name="connsiteY13" fmla="*/ 31501 h 279991"/>
              <a:gd name="connsiteX14" fmla="*/ 21096 w 251999"/>
              <a:gd name="connsiteY14" fmla="*/ 30076 h 279991"/>
              <a:gd name="connsiteX15" fmla="*/ 31501 w 251999"/>
              <a:gd name="connsiteY15" fmla="*/ 21000 h 279991"/>
              <a:gd name="connsiteX16" fmla="*/ 192502 w 251999"/>
              <a:gd name="connsiteY16" fmla="*/ 21000 h 279991"/>
              <a:gd name="connsiteX17" fmla="*/ 193926 w 251999"/>
              <a:gd name="connsiteY17" fmla="*/ 21096 h 279991"/>
              <a:gd name="connsiteX18" fmla="*/ 203002 w 251999"/>
              <a:gd name="connsiteY18" fmla="*/ 31501 h 279991"/>
              <a:gd name="connsiteX19" fmla="*/ 203002 w 251999"/>
              <a:gd name="connsiteY19" fmla="*/ 193439 h 279991"/>
              <a:gd name="connsiteX20" fmla="*/ 219226 w 251999"/>
              <a:gd name="connsiteY20" fmla="*/ 177215 h 279991"/>
              <a:gd name="connsiteX21" fmla="*/ 224003 w 251999"/>
              <a:gd name="connsiteY21" fmla="*/ 173288 h 279991"/>
              <a:gd name="connsiteX22" fmla="*/ 224003 w 251999"/>
              <a:gd name="connsiteY22" fmla="*/ 31501 h 279991"/>
              <a:gd name="connsiteX23" fmla="*/ 223930 w 251999"/>
              <a:gd name="connsiteY23" fmla="*/ 29344 h 279991"/>
              <a:gd name="connsiteX24" fmla="*/ 172029 w 251999"/>
              <a:gd name="connsiteY24" fmla="*/ 279977 h 279991"/>
              <a:gd name="connsiteX25" fmla="*/ 171496 w 251999"/>
              <a:gd name="connsiteY25" fmla="*/ 279991 h 279991"/>
              <a:gd name="connsiteX26" fmla="*/ 170968 w 251999"/>
              <a:gd name="connsiteY26" fmla="*/ 279977 h 279991"/>
              <a:gd name="connsiteX27" fmla="*/ 164070 w 251999"/>
              <a:gd name="connsiteY27" fmla="*/ 276913 h 279991"/>
              <a:gd name="connsiteX28" fmla="*/ 129074 w 251999"/>
              <a:gd name="connsiteY28" fmla="*/ 241887 h 279991"/>
              <a:gd name="connsiteX29" fmla="*/ 129081 w 251999"/>
              <a:gd name="connsiteY29" fmla="*/ 227037 h 279991"/>
              <a:gd name="connsiteX30" fmla="*/ 143931 w 251999"/>
              <a:gd name="connsiteY30" fmla="*/ 227044 h 279991"/>
              <a:gd name="connsiteX31" fmla="*/ 171502 w 251999"/>
              <a:gd name="connsiteY31" fmla="*/ 254638 h 279991"/>
              <a:gd name="connsiteX32" fmla="*/ 234076 w 251999"/>
              <a:gd name="connsiteY32" fmla="*/ 192066 h 279991"/>
              <a:gd name="connsiteX33" fmla="*/ 248924 w 251999"/>
              <a:gd name="connsiteY33" fmla="*/ 192066 h 279991"/>
              <a:gd name="connsiteX34" fmla="*/ 248924 w 251999"/>
              <a:gd name="connsiteY34" fmla="*/ 206914 h 279991"/>
              <a:gd name="connsiteX35" fmla="*/ 178923 w 251999"/>
              <a:gd name="connsiteY35" fmla="*/ 276915 h 279991"/>
              <a:gd name="connsiteX36" fmla="*/ 172029 w 251999"/>
              <a:gd name="connsiteY36" fmla="*/ 279977 h 279991"/>
              <a:gd name="connsiteX37" fmla="*/ 137781 w 251999"/>
              <a:gd name="connsiteY37" fmla="*/ 202990 h 279991"/>
              <a:gd name="connsiteX38" fmla="*/ 135224 w 251999"/>
              <a:gd name="connsiteY38" fmla="*/ 202990 h 279991"/>
              <a:gd name="connsiteX39" fmla="*/ 101447 w 251999"/>
              <a:gd name="connsiteY39" fmla="*/ 202990 h 279991"/>
              <a:gd name="connsiteX40" fmla="*/ 90947 w 251999"/>
              <a:gd name="connsiteY40" fmla="*/ 192490 h 279991"/>
              <a:gd name="connsiteX41" fmla="*/ 101447 w 251999"/>
              <a:gd name="connsiteY41" fmla="*/ 181990 h 279991"/>
              <a:gd name="connsiteX42" fmla="*/ 171502 w 251999"/>
              <a:gd name="connsiteY42" fmla="*/ 181990 h 279991"/>
              <a:gd name="connsiteX43" fmla="*/ 182002 w 251999"/>
              <a:gd name="connsiteY43" fmla="*/ 192490 h 279991"/>
              <a:gd name="connsiteX44" fmla="*/ 171502 w 251999"/>
              <a:gd name="connsiteY44" fmla="*/ 202990 h 279991"/>
              <a:gd name="connsiteX45" fmla="*/ 137781 w 251999"/>
              <a:gd name="connsiteY45" fmla="*/ 202990 h 279991"/>
              <a:gd name="connsiteX46" fmla="*/ 70001 w 251999"/>
              <a:gd name="connsiteY46" fmla="*/ 80510 h 279991"/>
              <a:gd name="connsiteX47" fmla="*/ 56001 w 251999"/>
              <a:gd name="connsiteY47" fmla="*/ 94511 h 279991"/>
              <a:gd name="connsiteX48" fmla="*/ 42001 w 251999"/>
              <a:gd name="connsiteY48" fmla="*/ 80510 h 279991"/>
              <a:gd name="connsiteX49" fmla="*/ 56001 w 251999"/>
              <a:gd name="connsiteY49" fmla="*/ 66510 h 279991"/>
              <a:gd name="connsiteX50" fmla="*/ 70001 w 251999"/>
              <a:gd name="connsiteY50" fmla="*/ 80510 h 279991"/>
              <a:gd name="connsiteX51" fmla="*/ 90947 w 251999"/>
              <a:gd name="connsiteY51" fmla="*/ 80488 h 279991"/>
              <a:gd name="connsiteX52" fmla="*/ 101447 w 251999"/>
              <a:gd name="connsiteY52" fmla="*/ 69988 h 279991"/>
              <a:gd name="connsiteX53" fmla="*/ 171502 w 251999"/>
              <a:gd name="connsiteY53" fmla="*/ 69988 h 279991"/>
              <a:gd name="connsiteX54" fmla="*/ 182002 w 251999"/>
              <a:gd name="connsiteY54" fmla="*/ 80488 h 279991"/>
              <a:gd name="connsiteX55" fmla="*/ 171502 w 251999"/>
              <a:gd name="connsiteY55" fmla="*/ 90988 h 279991"/>
              <a:gd name="connsiteX56" fmla="*/ 101447 w 251999"/>
              <a:gd name="connsiteY56" fmla="*/ 90988 h 279991"/>
              <a:gd name="connsiteX57" fmla="*/ 90947 w 251999"/>
              <a:gd name="connsiteY57" fmla="*/ 80488 h 279991"/>
              <a:gd name="connsiteX58" fmla="*/ 101447 w 251999"/>
              <a:gd name="connsiteY58" fmla="*/ 125989 h 279991"/>
              <a:gd name="connsiteX59" fmla="*/ 90947 w 251999"/>
              <a:gd name="connsiteY59" fmla="*/ 136489 h 279991"/>
              <a:gd name="connsiteX60" fmla="*/ 101447 w 251999"/>
              <a:gd name="connsiteY60" fmla="*/ 146989 h 279991"/>
              <a:gd name="connsiteX61" fmla="*/ 171502 w 251999"/>
              <a:gd name="connsiteY61" fmla="*/ 146989 h 279991"/>
              <a:gd name="connsiteX62" fmla="*/ 182002 w 251999"/>
              <a:gd name="connsiteY62" fmla="*/ 136489 h 279991"/>
              <a:gd name="connsiteX63" fmla="*/ 171502 w 251999"/>
              <a:gd name="connsiteY63" fmla="*/ 125989 h 279991"/>
              <a:gd name="connsiteX64" fmla="*/ 101447 w 251999"/>
              <a:gd name="connsiteY64" fmla="*/ 125989 h 279991"/>
              <a:gd name="connsiteX65" fmla="*/ 56001 w 251999"/>
              <a:gd name="connsiteY65" fmla="*/ 150489 h 279991"/>
              <a:gd name="connsiteX66" fmla="*/ 70001 w 251999"/>
              <a:gd name="connsiteY66" fmla="*/ 136489 h 279991"/>
              <a:gd name="connsiteX67" fmla="*/ 56001 w 251999"/>
              <a:gd name="connsiteY67" fmla="*/ 122488 h 279991"/>
              <a:gd name="connsiteX68" fmla="*/ 42001 w 251999"/>
              <a:gd name="connsiteY68" fmla="*/ 136489 h 279991"/>
              <a:gd name="connsiteX69" fmla="*/ 56001 w 251999"/>
              <a:gd name="connsiteY69" fmla="*/ 150489 h 279991"/>
              <a:gd name="connsiteX70" fmla="*/ 70001 w 251999"/>
              <a:gd name="connsiteY70" fmla="*/ 192462 h 279991"/>
              <a:gd name="connsiteX71" fmla="*/ 56001 w 251999"/>
              <a:gd name="connsiteY71" fmla="*/ 206462 h 279991"/>
              <a:gd name="connsiteX72" fmla="*/ 42001 w 251999"/>
              <a:gd name="connsiteY72" fmla="*/ 192462 h 279991"/>
              <a:gd name="connsiteX73" fmla="*/ 56001 w 251999"/>
              <a:gd name="connsiteY73" fmla="*/ 178461 h 279991"/>
              <a:gd name="connsiteX74" fmla="*/ 70001 w 251999"/>
              <a:gd name="connsiteY74" fmla="*/ 192462 h 27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999" h="279991">
                <a:moveTo>
                  <a:pt x="223930" y="29344"/>
                </a:moveTo>
                <a:cubicBezTo>
                  <a:pt x="222821" y="12952"/>
                  <a:pt x="209174" y="0"/>
                  <a:pt x="192502" y="0"/>
                </a:cubicBezTo>
                <a:lnTo>
                  <a:pt x="31501" y="0"/>
                </a:lnTo>
                <a:lnTo>
                  <a:pt x="29344" y="73"/>
                </a:lnTo>
                <a:cubicBezTo>
                  <a:pt x="12952" y="1181"/>
                  <a:pt x="0" y="14828"/>
                  <a:pt x="0" y="31501"/>
                </a:cubicBezTo>
                <a:lnTo>
                  <a:pt x="0" y="248477"/>
                </a:lnTo>
                <a:lnTo>
                  <a:pt x="73" y="250634"/>
                </a:lnTo>
                <a:cubicBezTo>
                  <a:pt x="1181" y="267026"/>
                  <a:pt x="14828" y="279977"/>
                  <a:pt x="31501" y="279977"/>
                </a:cubicBezTo>
                <a:lnTo>
                  <a:pt x="137447" y="279977"/>
                </a:lnTo>
                <a:lnTo>
                  <a:pt x="116465" y="258977"/>
                </a:lnTo>
                <a:lnTo>
                  <a:pt x="31501" y="258977"/>
                </a:lnTo>
                <a:lnTo>
                  <a:pt x="30076" y="258882"/>
                </a:lnTo>
                <a:cubicBezTo>
                  <a:pt x="24951" y="258186"/>
                  <a:pt x="21000" y="253793"/>
                  <a:pt x="21000" y="248477"/>
                </a:cubicBezTo>
                <a:lnTo>
                  <a:pt x="21000" y="31501"/>
                </a:lnTo>
                <a:lnTo>
                  <a:pt x="21096" y="30076"/>
                </a:lnTo>
                <a:cubicBezTo>
                  <a:pt x="21792" y="24951"/>
                  <a:pt x="26185" y="21000"/>
                  <a:pt x="31501" y="21000"/>
                </a:cubicBezTo>
                <a:lnTo>
                  <a:pt x="192502" y="21000"/>
                </a:lnTo>
                <a:lnTo>
                  <a:pt x="193926" y="21096"/>
                </a:lnTo>
                <a:cubicBezTo>
                  <a:pt x="199051" y="21792"/>
                  <a:pt x="203002" y="26185"/>
                  <a:pt x="203002" y="31501"/>
                </a:cubicBezTo>
                <a:lnTo>
                  <a:pt x="203002" y="193439"/>
                </a:lnTo>
                <a:lnTo>
                  <a:pt x="219226" y="177215"/>
                </a:lnTo>
                <a:cubicBezTo>
                  <a:pt x="220715" y="175726"/>
                  <a:pt x="222316" y="174417"/>
                  <a:pt x="224003" y="173288"/>
                </a:cubicBezTo>
                <a:lnTo>
                  <a:pt x="224003" y="31501"/>
                </a:lnTo>
                <a:lnTo>
                  <a:pt x="223930" y="29344"/>
                </a:lnTo>
                <a:close/>
                <a:moveTo>
                  <a:pt x="172029" y="279977"/>
                </a:moveTo>
                <a:cubicBezTo>
                  <a:pt x="171852" y="279987"/>
                  <a:pt x="171674" y="279991"/>
                  <a:pt x="171496" y="279991"/>
                </a:cubicBezTo>
                <a:cubicBezTo>
                  <a:pt x="171320" y="279991"/>
                  <a:pt x="171143" y="279987"/>
                  <a:pt x="170968" y="279977"/>
                </a:cubicBezTo>
                <a:cubicBezTo>
                  <a:pt x="168375" y="279847"/>
                  <a:pt x="165914" y="278758"/>
                  <a:pt x="164070" y="276913"/>
                </a:cubicBezTo>
                <a:lnTo>
                  <a:pt x="129074" y="241887"/>
                </a:lnTo>
                <a:cubicBezTo>
                  <a:pt x="124976" y="237785"/>
                  <a:pt x="124979" y="231136"/>
                  <a:pt x="129081" y="227037"/>
                </a:cubicBezTo>
                <a:cubicBezTo>
                  <a:pt x="133183" y="222937"/>
                  <a:pt x="139832" y="222940"/>
                  <a:pt x="143931" y="227044"/>
                </a:cubicBezTo>
                <a:lnTo>
                  <a:pt x="171502" y="254638"/>
                </a:lnTo>
                <a:lnTo>
                  <a:pt x="234076" y="192066"/>
                </a:lnTo>
                <a:cubicBezTo>
                  <a:pt x="238175" y="187965"/>
                  <a:pt x="244824" y="187965"/>
                  <a:pt x="248924" y="192066"/>
                </a:cubicBezTo>
                <a:cubicBezTo>
                  <a:pt x="253025" y="196166"/>
                  <a:pt x="253025" y="202814"/>
                  <a:pt x="248924" y="206914"/>
                </a:cubicBezTo>
                <a:lnTo>
                  <a:pt x="178923" y="276915"/>
                </a:lnTo>
                <a:cubicBezTo>
                  <a:pt x="177079" y="278759"/>
                  <a:pt x="174621" y="279847"/>
                  <a:pt x="172029" y="279977"/>
                </a:cubicBezTo>
                <a:close/>
                <a:moveTo>
                  <a:pt x="137781" y="202990"/>
                </a:moveTo>
                <a:cubicBezTo>
                  <a:pt x="136929" y="202956"/>
                  <a:pt x="136075" y="202956"/>
                  <a:pt x="135224" y="202990"/>
                </a:cubicBezTo>
                <a:lnTo>
                  <a:pt x="101447" y="202990"/>
                </a:lnTo>
                <a:cubicBezTo>
                  <a:pt x="95648" y="202990"/>
                  <a:pt x="90947" y="198289"/>
                  <a:pt x="90947" y="192490"/>
                </a:cubicBezTo>
                <a:cubicBezTo>
                  <a:pt x="90947" y="186691"/>
                  <a:pt x="95648" y="181990"/>
                  <a:pt x="101447" y="181990"/>
                </a:cubicBezTo>
                <a:lnTo>
                  <a:pt x="171502" y="181990"/>
                </a:lnTo>
                <a:cubicBezTo>
                  <a:pt x="177302" y="181990"/>
                  <a:pt x="182002" y="186691"/>
                  <a:pt x="182002" y="192490"/>
                </a:cubicBezTo>
                <a:cubicBezTo>
                  <a:pt x="182002" y="198289"/>
                  <a:pt x="177302" y="202990"/>
                  <a:pt x="171502" y="202990"/>
                </a:cubicBezTo>
                <a:lnTo>
                  <a:pt x="137781" y="202990"/>
                </a:lnTo>
                <a:close/>
                <a:moveTo>
                  <a:pt x="70001" y="80510"/>
                </a:moveTo>
                <a:cubicBezTo>
                  <a:pt x="70001" y="88242"/>
                  <a:pt x="63733" y="94511"/>
                  <a:pt x="56001" y="94511"/>
                </a:cubicBezTo>
                <a:cubicBezTo>
                  <a:pt x="48269" y="94511"/>
                  <a:pt x="42001" y="88242"/>
                  <a:pt x="42001" y="80510"/>
                </a:cubicBezTo>
                <a:cubicBezTo>
                  <a:pt x="42001" y="72778"/>
                  <a:pt x="48269" y="66510"/>
                  <a:pt x="56001" y="66510"/>
                </a:cubicBezTo>
                <a:cubicBezTo>
                  <a:pt x="63733" y="66510"/>
                  <a:pt x="70001" y="72778"/>
                  <a:pt x="70001" y="80510"/>
                </a:cubicBezTo>
                <a:close/>
                <a:moveTo>
                  <a:pt x="90947" y="80488"/>
                </a:moveTo>
                <a:cubicBezTo>
                  <a:pt x="90947" y="74689"/>
                  <a:pt x="95648" y="69988"/>
                  <a:pt x="101447" y="69988"/>
                </a:cubicBezTo>
                <a:lnTo>
                  <a:pt x="171502" y="69988"/>
                </a:lnTo>
                <a:cubicBezTo>
                  <a:pt x="177302" y="69988"/>
                  <a:pt x="182002" y="74689"/>
                  <a:pt x="182002" y="80488"/>
                </a:cubicBezTo>
                <a:cubicBezTo>
                  <a:pt x="182002" y="86287"/>
                  <a:pt x="177302" y="90988"/>
                  <a:pt x="171502" y="90988"/>
                </a:cubicBezTo>
                <a:lnTo>
                  <a:pt x="101447" y="90988"/>
                </a:lnTo>
                <a:cubicBezTo>
                  <a:pt x="95648" y="90988"/>
                  <a:pt x="90947" y="86287"/>
                  <a:pt x="90947" y="80488"/>
                </a:cubicBezTo>
                <a:close/>
                <a:moveTo>
                  <a:pt x="101447" y="125989"/>
                </a:moveTo>
                <a:cubicBezTo>
                  <a:pt x="95648" y="125989"/>
                  <a:pt x="90947" y="130690"/>
                  <a:pt x="90947" y="136489"/>
                </a:cubicBezTo>
                <a:cubicBezTo>
                  <a:pt x="90947" y="142288"/>
                  <a:pt x="95648" y="146989"/>
                  <a:pt x="101447" y="146989"/>
                </a:cubicBezTo>
                <a:lnTo>
                  <a:pt x="171502" y="146989"/>
                </a:lnTo>
                <a:cubicBezTo>
                  <a:pt x="177302" y="146989"/>
                  <a:pt x="182002" y="142288"/>
                  <a:pt x="182002" y="136489"/>
                </a:cubicBezTo>
                <a:cubicBezTo>
                  <a:pt x="182002" y="130690"/>
                  <a:pt x="177302" y="125989"/>
                  <a:pt x="171502" y="125989"/>
                </a:cubicBezTo>
                <a:lnTo>
                  <a:pt x="101447" y="125989"/>
                </a:lnTo>
                <a:close/>
                <a:moveTo>
                  <a:pt x="56001" y="150489"/>
                </a:moveTo>
                <a:cubicBezTo>
                  <a:pt x="63733" y="150489"/>
                  <a:pt x="70001" y="144221"/>
                  <a:pt x="70001" y="136489"/>
                </a:cubicBezTo>
                <a:cubicBezTo>
                  <a:pt x="70001" y="128756"/>
                  <a:pt x="63733" y="122488"/>
                  <a:pt x="56001" y="122488"/>
                </a:cubicBezTo>
                <a:cubicBezTo>
                  <a:pt x="48269" y="122488"/>
                  <a:pt x="42001" y="128756"/>
                  <a:pt x="42001" y="136489"/>
                </a:cubicBezTo>
                <a:cubicBezTo>
                  <a:pt x="42001" y="144221"/>
                  <a:pt x="48269" y="150489"/>
                  <a:pt x="56001" y="150489"/>
                </a:cubicBezTo>
                <a:close/>
                <a:moveTo>
                  <a:pt x="70001" y="192462"/>
                </a:moveTo>
                <a:cubicBezTo>
                  <a:pt x="70001" y="200194"/>
                  <a:pt x="63733" y="206462"/>
                  <a:pt x="56001" y="206462"/>
                </a:cubicBezTo>
                <a:cubicBezTo>
                  <a:pt x="48269" y="206462"/>
                  <a:pt x="42001" y="200194"/>
                  <a:pt x="42001" y="192462"/>
                </a:cubicBezTo>
                <a:cubicBezTo>
                  <a:pt x="42001" y="184729"/>
                  <a:pt x="48269" y="178461"/>
                  <a:pt x="56001" y="178461"/>
                </a:cubicBezTo>
                <a:cubicBezTo>
                  <a:pt x="63733" y="178461"/>
                  <a:pt x="70001" y="184729"/>
                  <a:pt x="70001" y="192462"/>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10" name="Graphic 120">
            <a:extLst>
              <a:ext uri="{FF2B5EF4-FFF2-40B4-BE49-F238E27FC236}">
                <a16:creationId xmlns:a16="http://schemas.microsoft.com/office/drawing/2014/main" id="{663C5B27-2B39-F53D-ACAC-493740B9F253}"/>
              </a:ext>
              <a:ext uri="{C183D7F6-B498-43B3-948B-1728B52AA6E4}">
                <adec:decorative xmlns:adec="http://schemas.microsoft.com/office/drawing/2017/decorative" val="1"/>
              </a:ext>
            </a:extLst>
          </p:cNvPr>
          <p:cNvSpPr>
            <a:spLocks noChangeAspect="1"/>
          </p:cNvSpPr>
          <p:nvPr/>
        </p:nvSpPr>
        <p:spPr>
          <a:xfrm>
            <a:off x="10751707" y="1091080"/>
            <a:ext cx="199155" cy="199155"/>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32" name="Google Shape;498;p32">
            <a:extLst>
              <a:ext uri="{FF2B5EF4-FFF2-40B4-BE49-F238E27FC236}">
                <a16:creationId xmlns:a16="http://schemas.microsoft.com/office/drawing/2014/main" id="{9B097660-4742-0C1F-1FF5-FA07052E570F}"/>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471" name="Straight Connector 470">
            <a:extLst>
              <a:ext uri="{FF2B5EF4-FFF2-40B4-BE49-F238E27FC236}">
                <a16:creationId xmlns:a16="http://schemas.microsoft.com/office/drawing/2014/main" id="{9A5AA4F2-5F8B-E718-F450-B5E635503E31}"/>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499" name="Google Shape;498;p32">
            <a:extLst>
              <a:ext uri="{FF2B5EF4-FFF2-40B4-BE49-F238E27FC236}">
                <a16:creationId xmlns:a16="http://schemas.microsoft.com/office/drawing/2014/main" id="{B6DF606F-A7A4-44F0-B050-70094B3003E7}"/>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26" name="Title 25">
            <a:extLst>
              <a:ext uri="{FF2B5EF4-FFF2-40B4-BE49-F238E27FC236}">
                <a16:creationId xmlns:a16="http://schemas.microsoft.com/office/drawing/2014/main" id="{7612F552-6A8C-962B-1AF9-291233D5240F}"/>
              </a:ext>
            </a:extLst>
          </p:cNvPr>
          <p:cNvSpPr>
            <a:spLocks noGrp="1"/>
          </p:cNvSpPr>
          <p:nvPr>
            <p:ph type="title"/>
          </p:nvPr>
        </p:nvSpPr>
        <p:spPr>
          <a:xfrm>
            <a:off x="588263" y="457200"/>
            <a:ext cx="11018520" cy="553998"/>
          </a:xfrm>
        </p:spPr>
        <p:txBody>
          <a:bodyPr/>
          <a:lstStyle/>
          <a:p>
            <a:r>
              <a:rPr lang="en-IN"/>
              <a:t>Return Fraud Detection Agent</a:t>
            </a:r>
          </a:p>
        </p:txBody>
      </p:sp>
      <p:sp>
        <p:nvSpPr>
          <p:cNvPr id="27" name="Text Placeholder 26">
            <a:extLst>
              <a:ext uri="{FF2B5EF4-FFF2-40B4-BE49-F238E27FC236}">
                <a16:creationId xmlns:a16="http://schemas.microsoft.com/office/drawing/2014/main" id="{EE04687D-E260-12B5-ED2D-EE8E444A07AB}"/>
              </a:ext>
            </a:extLst>
          </p:cNvPr>
          <p:cNvSpPr>
            <a:spLocks noGrp="1"/>
          </p:cNvSpPr>
          <p:nvPr>
            <p:ph type="body" sz="quarter" idx="11"/>
          </p:nvPr>
        </p:nvSpPr>
        <p:spPr>
          <a:xfrm>
            <a:off x="584200" y="292100"/>
            <a:ext cx="11018520" cy="153888"/>
          </a:xfrm>
        </p:spPr>
        <p:txBody>
          <a:bodyPr/>
          <a:lstStyle/>
          <a:p>
            <a:r>
              <a:rPr lang="en-IN"/>
              <a:t>RETAIL INDUSTRY</a:t>
            </a:r>
          </a:p>
        </p:txBody>
      </p:sp>
      <p:sp>
        <p:nvSpPr>
          <p:cNvPr id="119" name="TextBox 118">
            <a:extLst>
              <a:ext uri="{FF2B5EF4-FFF2-40B4-BE49-F238E27FC236}">
                <a16:creationId xmlns:a16="http://schemas.microsoft.com/office/drawing/2014/main" id="{57B4808E-1287-F593-C4F4-B31D463E8D09}"/>
              </a:ext>
            </a:extLst>
          </p:cNvPr>
          <p:cNvSpPr txBox="1"/>
          <p:nvPr/>
        </p:nvSpPr>
        <p:spPr>
          <a:xfrm>
            <a:off x="588963"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Identifies and flags potentially fraudulent return activity based on transaction patterns</a:t>
            </a:r>
          </a:p>
        </p:txBody>
      </p:sp>
      <p:sp>
        <p:nvSpPr>
          <p:cNvPr id="303" name="Google Shape;506;p32">
            <a:extLst>
              <a:ext uri="{FF2B5EF4-FFF2-40B4-BE49-F238E27FC236}">
                <a16:creationId xmlns:a16="http://schemas.microsoft.com/office/drawing/2014/main" id="{17933F84-8F02-47CE-34CA-438F3815EBDE}"/>
              </a:ext>
            </a:extLst>
          </p:cNvPr>
          <p:cNvSpPr/>
          <p:nvPr/>
        </p:nvSpPr>
        <p:spPr>
          <a:xfrm>
            <a:off x="8964671"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Subfunction</a:t>
            </a:r>
          </a:p>
        </p:txBody>
      </p:sp>
      <p:sp>
        <p:nvSpPr>
          <p:cNvPr id="363" name="Google Shape;506;p32">
            <a:extLst>
              <a:ext uri="{FF2B5EF4-FFF2-40B4-BE49-F238E27FC236}">
                <a16:creationId xmlns:a16="http://schemas.microsoft.com/office/drawing/2014/main" id="{3BC167BA-6D75-2531-6CD2-CA55BA4FBFBB}"/>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Supply Chain &amp; Operations</a:t>
            </a:r>
          </a:p>
        </p:txBody>
      </p:sp>
      <p:sp>
        <p:nvSpPr>
          <p:cNvPr id="378" name="Google Shape;506;p32">
            <a:extLst>
              <a:ext uri="{FF2B5EF4-FFF2-40B4-BE49-F238E27FC236}">
                <a16:creationId xmlns:a16="http://schemas.microsoft.com/office/drawing/2014/main" id="{0001C5C5-590E-1D14-43C2-C07954936808}"/>
              </a:ext>
            </a:extLst>
          </p:cNvPr>
          <p:cNvSpPr/>
          <p:nvPr/>
        </p:nvSpPr>
        <p:spPr>
          <a:xfrm>
            <a:off x="10564000" y="835703"/>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Maturity</a:t>
            </a:r>
          </a:p>
        </p:txBody>
      </p:sp>
      <p:sp>
        <p:nvSpPr>
          <p:cNvPr id="423" name="Google Shape;506;p32">
            <a:extLst>
              <a:ext uri="{FF2B5EF4-FFF2-40B4-BE49-F238E27FC236}">
                <a16:creationId xmlns:a16="http://schemas.microsoft.com/office/drawing/2014/main" id="{047510D1-0E35-57C1-8736-2C304629D5DD}"/>
              </a:ext>
            </a:extLst>
          </p:cNvPr>
          <p:cNvSpPr/>
          <p:nvPr/>
        </p:nvSpPr>
        <p:spPr>
          <a:xfrm>
            <a:off x="10576964"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Homerun</a:t>
            </a:r>
          </a:p>
        </p:txBody>
      </p:sp>
      <p:sp>
        <p:nvSpPr>
          <p:cNvPr id="4" name="Google Shape;523;p32">
            <a:extLst>
              <a:ext uri="{FF2B5EF4-FFF2-40B4-BE49-F238E27FC236}">
                <a16:creationId xmlns:a16="http://schemas.microsoft.com/office/drawing/2014/main" id="{BE5C6F13-6DEB-67EF-BC29-2A5DB798EF79}"/>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D07A8EE4-9C2F-DF28-2FD0-3BAE07F5EED2}"/>
              </a:ext>
            </a:extLst>
          </p:cNvPr>
          <p:cNvSpPr/>
          <p:nvPr/>
        </p:nvSpPr>
        <p:spPr>
          <a:xfrm>
            <a:off x="705985" y="2245769"/>
            <a:ext cx="2698536" cy="1292662"/>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chemeClr val="tx2"/>
                </a:solidFill>
                <a:effectLst/>
                <a:uLnTx/>
                <a:uFillTx/>
                <a:ea typeface="+mn-ea"/>
                <a:cs typeface="+mn-cs"/>
                <a:sym typeface="DM Sans Light"/>
              </a:rPr>
              <a:t>Manual fraud reviews are inconsistent, resource intensive and often miss subtle fraud signals, which results in increased operational costs, and reduced trust in the review process</a:t>
            </a:r>
          </a:p>
        </p:txBody>
      </p:sp>
      <p:sp>
        <p:nvSpPr>
          <p:cNvPr id="5" name="Google Shape;523;p32">
            <a:extLst>
              <a:ext uri="{FF2B5EF4-FFF2-40B4-BE49-F238E27FC236}">
                <a16:creationId xmlns:a16="http://schemas.microsoft.com/office/drawing/2014/main" id="{6FDF6888-5A11-EB7C-D8DD-FB71CF1DFBE0}"/>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1D28DB8C-BB24-55B6-B325-6567B4ABFB10}"/>
              </a:ext>
            </a:extLst>
          </p:cNvPr>
          <p:cNvSpPr/>
          <p:nvPr/>
        </p:nvSpPr>
        <p:spPr>
          <a:xfrm>
            <a:off x="705985" y="4464182"/>
            <a:ext cx="2698536" cy="150810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Automates fraud workflow and uses pattern recognition and anomaly detection to flag suspicious returns and routes </a:t>
            </a:r>
            <a:br>
              <a:rPr kumimoji="0" lang="en-US" sz="1400" b="0" i="0" u="none" strike="noStrike" kern="0" cap="none" spc="0" normalizeH="0" baseline="0" noProof="0">
                <a:ln>
                  <a:noFill/>
                </a:ln>
                <a:solidFill>
                  <a:schemeClr val="tx2"/>
                </a:solidFill>
                <a:effectLst/>
                <a:uLnTx/>
                <a:uFillTx/>
                <a:ea typeface="+mn-ea"/>
                <a:cs typeface="+mn-cs"/>
                <a:sym typeface="DM Sans Light"/>
              </a:rPr>
            </a:br>
            <a:r>
              <a:rPr kumimoji="0" lang="en-US" sz="1400" b="0" i="0" u="none" strike="noStrike" kern="0" cap="none" spc="0" normalizeH="0" baseline="0" noProof="0">
                <a:ln>
                  <a:noFill/>
                </a:ln>
                <a:solidFill>
                  <a:schemeClr val="tx2"/>
                </a:solidFill>
                <a:effectLst/>
                <a:uLnTx/>
                <a:uFillTx/>
                <a:ea typeface="+mn-ea"/>
                <a:cs typeface="+mn-cs"/>
                <a:sym typeface="DM Sans Light"/>
              </a:rPr>
              <a:t>real-time alerts to loss prevention teams to automate fraud detection</a:t>
            </a:r>
          </a:p>
        </p:txBody>
      </p:sp>
      <p:sp>
        <p:nvSpPr>
          <p:cNvPr id="526" name="Google Shape;498;p32">
            <a:extLst>
              <a:ext uri="{FF2B5EF4-FFF2-40B4-BE49-F238E27FC236}">
                <a16:creationId xmlns:a16="http://schemas.microsoft.com/office/drawing/2014/main" id="{92DDB710-9BBD-EEA6-FA55-E533610A8A78}"/>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practice of auditing returns can result in financial leakage, including increased processing costs and potential losses from undetected fraudulent activity</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audits make it difficult to consistently detect deceptive behavior or distinguish between legitimate and fraudulent return requests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reviews frequently overlook nuanced patterns or repeat-offender behavior that could be caught through advanced behavioral or historical analysis</a:t>
            </a:r>
          </a:p>
        </p:txBody>
      </p:sp>
      <p:sp>
        <p:nvSpPr>
          <p:cNvPr id="541" name="Google Shape;498;p32">
            <a:extLst>
              <a:ext uri="{FF2B5EF4-FFF2-40B4-BE49-F238E27FC236}">
                <a16:creationId xmlns:a16="http://schemas.microsoft.com/office/drawing/2014/main" id="{A3381CA7-B6BC-D3D4-0EF3-74FD0DD37961}"/>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542" name="Google Shape;523;p32">
            <a:extLst>
              <a:ext uri="{FF2B5EF4-FFF2-40B4-BE49-F238E27FC236}">
                <a16:creationId xmlns:a16="http://schemas.microsoft.com/office/drawing/2014/main" id="{0B511239-E4F3-9E85-2ED8-F16CCDF86E06}"/>
              </a:ext>
            </a:extLst>
          </p:cNvPr>
          <p:cNvSpPr/>
          <p:nvPr/>
        </p:nvSpPr>
        <p:spPr>
          <a:xfrm>
            <a:off x="6217578" y="2233080"/>
            <a:ext cx="2121408" cy="91440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Analyze return transaction logs across POS and eCommerce systems</a:t>
            </a:r>
          </a:p>
        </p:txBody>
      </p:sp>
      <p:sp>
        <p:nvSpPr>
          <p:cNvPr id="545" name="Google Shape;523;p32">
            <a:extLst>
              <a:ext uri="{FF2B5EF4-FFF2-40B4-BE49-F238E27FC236}">
                <a16:creationId xmlns:a16="http://schemas.microsoft.com/office/drawing/2014/main" id="{3CDC92FC-C21D-20AB-EB9C-AFCA2D1511D6}"/>
              </a:ext>
            </a:extLst>
          </p:cNvPr>
          <p:cNvSpPr/>
          <p:nvPr/>
        </p:nvSpPr>
        <p:spPr>
          <a:xfrm>
            <a:off x="6217578" y="3265799"/>
            <a:ext cx="2121408" cy="10972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Detect anomalies in customer’s buying patterns like purchase frequency, volume, or item category and continuously retrain on emerging fraud patterns</a:t>
            </a:r>
          </a:p>
        </p:txBody>
      </p:sp>
      <p:sp>
        <p:nvSpPr>
          <p:cNvPr id="543" name="Google Shape;523;p32">
            <a:extLst>
              <a:ext uri="{FF2B5EF4-FFF2-40B4-BE49-F238E27FC236}">
                <a16:creationId xmlns:a16="http://schemas.microsoft.com/office/drawing/2014/main" id="{20B68078-2C2D-19FA-F217-74BE2CC1CE2F}"/>
              </a:ext>
            </a:extLst>
          </p:cNvPr>
          <p:cNvSpPr/>
          <p:nvPr/>
        </p:nvSpPr>
        <p:spPr>
          <a:xfrm>
            <a:off x="6217578" y="4481398"/>
            <a:ext cx="2121408" cy="91440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Cross-reference return patterns with known fraud signatures</a:t>
            </a:r>
          </a:p>
        </p:txBody>
      </p:sp>
      <p:sp>
        <p:nvSpPr>
          <p:cNvPr id="549" name="Google Shape;523;p32">
            <a:extLst>
              <a:ext uri="{FF2B5EF4-FFF2-40B4-BE49-F238E27FC236}">
                <a16:creationId xmlns:a16="http://schemas.microsoft.com/office/drawing/2014/main" id="{E2D8433D-CB88-A2B6-A298-17094B9C04F6}"/>
              </a:ext>
            </a:extLst>
          </p:cNvPr>
          <p:cNvSpPr/>
          <p:nvPr/>
        </p:nvSpPr>
        <p:spPr>
          <a:xfrm>
            <a:off x="6217578" y="5514118"/>
            <a:ext cx="2121408" cy="91440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Flag suspicious returns and sends real time alerts to fraud or loss prevention teams</a:t>
            </a:r>
          </a:p>
        </p:txBody>
      </p:sp>
      <p:sp>
        <p:nvSpPr>
          <p:cNvPr id="551" name="Google Shape;498;p32">
            <a:extLst>
              <a:ext uri="{FF2B5EF4-FFF2-40B4-BE49-F238E27FC236}">
                <a16:creationId xmlns:a16="http://schemas.microsoft.com/office/drawing/2014/main" id="{1D87EF21-A530-5C23-6C37-ADE7D03D54CA}"/>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560" name="Rounded Rectangle 44">
            <a:extLst>
              <a:ext uri="{FF2B5EF4-FFF2-40B4-BE49-F238E27FC236}">
                <a16:creationId xmlns:a16="http://schemas.microsoft.com/office/drawing/2014/main" id="{A4B16BDE-C042-71E9-2DED-2BC7C339436B}"/>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Average Return Processing Rate → </a:t>
            </a:r>
            <a:r>
              <a:rPr lang="en-US" sz="800">
                <a:solidFill>
                  <a:prstClr val="black"/>
                </a:solidFill>
              </a:rPr>
              <a:t>Increases accuracy and speed in identifying fraudulent returns to reduce revenue loss</a:t>
            </a:r>
          </a:p>
        </p:txBody>
      </p:sp>
      <p:sp>
        <p:nvSpPr>
          <p:cNvPr id="575" name="Rounded Rectangle 48">
            <a:extLst>
              <a:ext uri="{FF2B5EF4-FFF2-40B4-BE49-F238E27FC236}">
                <a16:creationId xmlns:a16="http://schemas.microsoft.com/office/drawing/2014/main" id="{88046CCB-9289-41FD-A99E-E6A874902C65}"/>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False Positive Rate → </a:t>
            </a:r>
            <a:r>
              <a:rPr lang="en-US" sz="800">
                <a:solidFill>
                  <a:prstClr val="black"/>
                </a:solidFill>
              </a:rPr>
              <a:t>Reduces unnecessary manual reviews, and accelerates accurate decision-making</a:t>
            </a:r>
          </a:p>
        </p:txBody>
      </p:sp>
      <p:sp>
        <p:nvSpPr>
          <p:cNvPr id="586" name="Rounded Rectangle 44">
            <a:extLst>
              <a:ext uri="{FF2B5EF4-FFF2-40B4-BE49-F238E27FC236}">
                <a16:creationId xmlns:a16="http://schemas.microsoft.com/office/drawing/2014/main" id="{E859D579-AC67-F509-2C52-F8FCA6FF0C43}"/>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Shrinkage Rate → </a:t>
            </a:r>
            <a:r>
              <a:rPr lang="en-US" sz="800">
                <a:solidFill>
                  <a:prstClr val="black"/>
                </a:solidFill>
              </a:rPr>
              <a:t>Enhances workforce availability, improves service levels, and optimizes resource utilization</a:t>
            </a:r>
          </a:p>
        </p:txBody>
      </p:sp>
      <p:sp>
        <p:nvSpPr>
          <p:cNvPr id="593" name="Google Shape;498;p32">
            <a:extLst>
              <a:ext uri="{FF2B5EF4-FFF2-40B4-BE49-F238E27FC236}">
                <a16:creationId xmlns:a16="http://schemas.microsoft.com/office/drawing/2014/main" id="{BBC16D51-CA93-83F6-DDD9-6AA6A8FAA994}"/>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595" name="Google Shape;516;p32">
            <a:extLst>
              <a:ext uri="{FF2B5EF4-FFF2-40B4-BE49-F238E27FC236}">
                <a16:creationId xmlns:a16="http://schemas.microsoft.com/office/drawing/2014/main" id="{412E6BA7-F30D-55BA-57F3-C1FD04FA9478}"/>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Loss Prevention Risk Team</a:t>
            </a:r>
          </a:p>
        </p:txBody>
      </p:sp>
      <p:sp>
        <p:nvSpPr>
          <p:cNvPr id="571" name="Arrow: Up 56">
            <a:extLst>
              <a:ext uri="{FF2B5EF4-FFF2-40B4-BE49-F238E27FC236}">
                <a16:creationId xmlns:a16="http://schemas.microsoft.com/office/drawing/2014/main" id="{3F16B72D-B00B-7DF9-E757-7B2E14AC752E}"/>
              </a:ext>
              <a:ext uri="{C183D7F6-B498-43B3-948B-1728B52AA6E4}">
                <adec:decorative xmlns:adec="http://schemas.microsoft.com/office/drawing/2017/decorative" val="1"/>
              </a:ext>
            </a:extLst>
          </p:cNvPr>
          <p:cNvSpPr/>
          <p:nvPr/>
        </p:nvSpPr>
        <p:spPr>
          <a:xfrm>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583" name="Arrow: Up 56">
            <a:extLst>
              <a:ext uri="{FF2B5EF4-FFF2-40B4-BE49-F238E27FC236}">
                <a16:creationId xmlns:a16="http://schemas.microsoft.com/office/drawing/2014/main" id="{83A411F9-982A-20EE-F1F2-6CF8E3BA001A}"/>
              </a:ext>
              <a:ext uri="{C183D7F6-B498-43B3-948B-1728B52AA6E4}">
                <adec:decorative xmlns:adec="http://schemas.microsoft.com/office/drawing/2017/decorative" val="1"/>
              </a:ext>
            </a:extLst>
          </p:cNvPr>
          <p:cNvSpPr/>
          <p:nvPr/>
        </p:nvSpPr>
        <p:spPr>
          <a:xfrm rot="10800000">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591" name="Arrow: Up 56">
            <a:extLst>
              <a:ext uri="{FF2B5EF4-FFF2-40B4-BE49-F238E27FC236}">
                <a16:creationId xmlns:a16="http://schemas.microsoft.com/office/drawing/2014/main" id="{EEF35524-1521-A6B0-E4F6-4CEC056EE45C}"/>
              </a:ext>
              <a:ext uri="{C183D7F6-B498-43B3-948B-1728B52AA6E4}">
                <adec:decorative xmlns:adec="http://schemas.microsoft.com/office/drawing/2017/decorative" val="1"/>
              </a:ext>
            </a:extLst>
          </p:cNvPr>
          <p:cNvSpPr/>
          <p:nvPr/>
        </p:nvSpPr>
        <p:spPr>
          <a:xfrm flipV="1">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1553674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5F13-1B47-4140-8C9F-7BCEB15C9C00}"/>
            </a:ext>
          </a:extLst>
        </p:cNvPr>
        <p:cNvGrpSpPr/>
        <p:nvPr/>
      </p:nvGrpSpPr>
      <p:grpSpPr>
        <a:xfrm>
          <a:off x="0" y="0"/>
          <a:ext cx="0" cy="0"/>
          <a:chOff x="0" y="0"/>
          <a:chExt cx="0" cy="0"/>
        </a:xfrm>
      </p:grpSpPr>
      <p:sp>
        <p:nvSpPr>
          <p:cNvPr id="234" name="Google Shape;523;p32">
            <a:extLst>
              <a:ext uri="{FF2B5EF4-FFF2-40B4-BE49-F238E27FC236}">
                <a16:creationId xmlns:a16="http://schemas.microsoft.com/office/drawing/2014/main" id="{A910D15F-8A1F-579E-AE84-06A8B3CEE778}"/>
              </a:ext>
              <a:ext uri="{C183D7F6-B498-43B3-948B-1728B52AA6E4}">
                <adec:decorative xmlns:adec="http://schemas.microsoft.com/office/drawing/2017/decorative" val="1"/>
              </a:ext>
            </a:extLst>
          </p:cNvPr>
          <p:cNvSpPr/>
          <p:nvPr/>
        </p:nvSpPr>
        <p:spPr>
          <a:xfrm>
            <a:off x="854896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271" name="Straight Connector 270">
            <a:extLst>
              <a:ext uri="{FF2B5EF4-FFF2-40B4-BE49-F238E27FC236}">
                <a16:creationId xmlns:a16="http://schemas.microsoft.com/office/drawing/2014/main" id="{E36B1EC4-16EE-BCB8-4D69-299C262A2FF7}"/>
              </a:ext>
              <a:ext uri="{C183D7F6-B498-43B3-948B-1728B52AA6E4}">
                <adec:decorative xmlns:adec="http://schemas.microsoft.com/office/drawing/2017/decorative" val="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345" name="Graphic 39">
            <a:extLst>
              <a:ext uri="{FF2B5EF4-FFF2-40B4-BE49-F238E27FC236}">
                <a16:creationId xmlns:a16="http://schemas.microsoft.com/office/drawing/2014/main" id="{73F7D103-D229-C61C-9F76-1BFBA4D0A2C6}"/>
              </a:ext>
              <a:ext uri="{C183D7F6-B498-43B3-948B-1728B52AA6E4}">
                <adec:decorative xmlns:adec="http://schemas.microsoft.com/office/drawing/2017/decorative" val="1"/>
              </a:ext>
            </a:extLst>
          </p:cNvPr>
          <p:cNvSpPr/>
          <p:nvPr/>
        </p:nvSpPr>
        <p:spPr>
          <a:xfrm>
            <a:off x="9241616" y="1103504"/>
            <a:ext cx="182950" cy="203272"/>
          </a:xfrm>
          <a:custGeom>
            <a:avLst/>
            <a:gdLst>
              <a:gd name="connsiteX0" fmla="*/ 223930 w 251999"/>
              <a:gd name="connsiteY0" fmla="*/ 29344 h 279991"/>
              <a:gd name="connsiteX1" fmla="*/ 192502 w 251999"/>
              <a:gd name="connsiteY1" fmla="*/ 0 h 279991"/>
              <a:gd name="connsiteX2" fmla="*/ 31501 w 251999"/>
              <a:gd name="connsiteY2" fmla="*/ 0 h 279991"/>
              <a:gd name="connsiteX3" fmla="*/ 29344 w 251999"/>
              <a:gd name="connsiteY3" fmla="*/ 73 h 279991"/>
              <a:gd name="connsiteX4" fmla="*/ 0 w 251999"/>
              <a:gd name="connsiteY4" fmla="*/ 31501 h 279991"/>
              <a:gd name="connsiteX5" fmla="*/ 0 w 251999"/>
              <a:gd name="connsiteY5" fmla="*/ 248477 h 279991"/>
              <a:gd name="connsiteX6" fmla="*/ 73 w 251999"/>
              <a:gd name="connsiteY6" fmla="*/ 250634 h 279991"/>
              <a:gd name="connsiteX7" fmla="*/ 31501 w 251999"/>
              <a:gd name="connsiteY7" fmla="*/ 279977 h 279991"/>
              <a:gd name="connsiteX8" fmla="*/ 137447 w 251999"/>
              <a:gd name="connsiteY8" fmla="*/ 279977 h 279991"/>
              <a:gd name="connsiteX9" fmla="*/ 116465 w 251999"/>
              <a:gd name="connsiteY9" fmla="*/ 258977 h 279991"/>
              <a:gd name="connsiteX10" fmla="*/ 31501 w 251999"/>
              <a:gd name="connsiteY10" fmla="*/ 258977 h 279991"/>
              <a:gd name="connsiteX11" fmla="*/ 30076 w 251999"/>
              <a:gd name="connsiteY11" fmla="*/ 258882 h 279991"/>
              <a:gd name="connsiteX12" fmla="*/ 21000 w 251999"/>
              <a:gd name="connsiteY12" fmla="*/ 248477 h 279991"/>
              <a:gd name="connsiteX13" fmla="*/ 21000 w 251999"/>
              <a:gd name="connsiteY13" fmla="*/ 31501 h 279991"/>
              <a:gd name="connsiteX14" fmla="*/ 21096 w 251999"/>
              <a:gd name="connsiteY14" fmla="*/ 30076 h 279991"/>
              <a:gd name="connsiteX15" fmla="*/ 31501 w 251999"/>
              <a:gd name="connsiteY15" fmla="*/ 21000 h 279991"/>
              <a:gd name="connsiteX16" fmla="*/ 192502 w 251999"/>
              <a:gd name="connsiteY16" fmla="*/ 21000 h 279991"/>
              <a:gd name="connsiteX17" fmla="*/ 193926 w 251999"/>
              <a:gd name="connsiteY17" fmla="*/ 21096 h 279991"/>
              <a:gd name="connsiteX18" fmla="*/ 203002 w 251999"/>
              <a:gd name="connsiteY18" fmla="*/ 31501 h 279991"/>
              <a:gd name="connsiteX19" fmla="*/ 203002 w 251999"/>
              <a:gd name="connsiteY19" fmla="*/ 193439 h 279991"/>
              <a:gd name="connsiteX20" fmla="*/ 219226 w 251999"/>
              <a:gd name="connsiteY20" fmla="*/ 177215 h 279991"/>
              <a:gd name="connsiteX21" fmla="*/ 224003 w 251999"/>
              <a:gd name="connsiteY21" fmla="*/ 173288 h 279991"/>
              <a:gd name="connsiteX22" fmla="*/ 224003 w 251999"/>
              <a:gd name="connsiteY22" fmla="*/ 31501 h 279991"/>
              <a:gd name="connsiteX23" fmla="*/ 223930 w 251999"/>
              <a:gd name="connsiteY23" fmla="*/ 29344 h 279991"/>
              <a:gd name="connsiteX24" fmla="*/ 172029 w 251999"/>
              <a:gd name="connsiteY24" fmla="*/ 279977 h 279991"/>
              <a:gd name="connsiteX25" fmla="*/ 171496 w 251999"/>
              <a:gd name="connsiteY25" fmla="*/ 279991 h 279991"/>
              <a:gd name="connsiteX26" fmla="*/ 170968 w 251999"/>
              <a:gd name="connsiteY26" fmla="*/ 279977 h 279991"/>
              <a:gd name="connsiteX27" fmla="*/ 164070 w 251999"/>
              <a:gd name="connsiteY27" fmla="*/ 276913 h 279991"/>
              <a:gd name="connsiteX28" fmla="*/ 129074 w 251999"/>
              <a:gd name="connsiteY28" fmla="*/ 241887 h 279991"/>
              <a:gd name="connsiteX29" fmla="*/ 129081 w 251999"/>
              <a:gd name="connsiteY29" fmla="*/ 227037 h 279991"/>
              <a:gd name="connsiteX30" fmla="*/ 143931 w 251999"/>
              <a:gd name="connsiteY30" fmla="*/ 227044 h 279991"/>
              <a:gd name="connsiteX31" fmla="*/ 171502 w 251999"/>
              <a:gd name="connsiteY31" fmla="*/ 254638 h 279991"/>
              <a:gd name="connsiteX32" fmla="*/ 234076 w 251999"/>
              <a:gd name="connsiteY32" fmla="*/ 192066 h 279991"/>
              <a:gd name="connsiteX33" fmla="*/ 248924 w 251999"/>
              <a:gd name="connsiteY33" fmla="*/ 192066 h 279991"/>
              <a:gd name="connsiteX34" fmla="*/ 248924 w 251999"/>
              <a:gd name="connsiteY34" fmla="*/ 206914 h 279991"/>
              <a:gd name="connsiteX35" fmla="*/ 178923 w 251999"/>
              <a:gd name="connsiteY35" fmla="*/ 276915 h 279991"/>
              <a:gd name="connsiteX36" fmla="*/ 172029 w 251999"/>
              <a:gd name="connsiteY36" fmla="*/ 279977 h 279991"/>
              <a:gd name="connsiteX37" fmla="*/ 137781 w 251999"/>
              <a:gd name="connsiteY37" fmla="*/ 202990 h 279991"/>
              <a:gd name="connsiteX38" fmla="*/ 135224 w 251999"/>
              <a:gd name="connsiteY38" fmla="*/ 202990 h 279991"/>
              <a:gd name="connsiteX39" fmla="*/ 101447 w 251999"/>
              <a:gd name="connsiteY39" fmla="*/ 202990 h 279991"/>
              <a:gd name="connsiteX40" fmla="*/ 90947 w 251999"/>
              <a:gd name="connsiteY40" fmla="*/ 192490 h 279991"/>
              <a:gd name="connsiteX41" fmla="*/ 101447 w 251999"/>
              <a:gd name="connsiteY41" fmla="*/ 181990 h 279991"/>
              <a:gd name="connsiteX42" fmla="*/ 171502 w 251999"/>
              <a:gd name="connsiteY42" fmla="*/ 181990 h 279991"/>
              <a:gd name="connsiteX43" fmla="*/ 182002 w 251999"/>
              <a:gd name="connsiteY43" fmla="*/ 192490 h 279991"/>
              <a:gd name="connsiteX44" fmla="*/ 171502 w 251999"/>
              <a:gd name="connsiteY44" fmla="*/ 202990 h 279991"/>
              <a:gd name="connsiteX45" fmla="*/ 137781 w 251999"/>
              <a:gd name="connsiteY45" fmla="*/ 202990 h 279991"/>
              <a:gd name="connsiteX46" fmla="*/ 70001 w 251999"/>
              <a:gd name="connsiteY46" fmla="*/ 80510 h 279991"/>
              <a:gd name="connsiteX47" fmla="*/ 56001 w 251999"/>
              <a:gd name="connsiteY47" fmla="*/ 94511 h 279991"/>
              <a:gd name="connsiteX48" fmla="*/ 42001 w 251999"/>
              <a:gd name="connsiteY48" fmla="*/ 80510 h 279991"/>
              <a:gd name="connsiteX49" fmla="*/ 56001 w 251999"/>
              <a:gd name="connsiteY49" fmla="*/ 66510 h 279991"/>
              <a:gd name="connsiteX50" fmla="*/ 70001 w 251999"/>
              <a:gd name="connsiteY50" fmla="*/ 80510 h 279991"/>
              <a:gd name="connsiteX51" fmla="*/ 90947 w 251999"/>
              <a:gd name="connsiteY51" fmla="*/ 80488 h 279991"/>
              <a:gd name="connsiteX52" fmla="*/ 101447 w 251999"/>
              <a:gd name="connsiteY52" fmla="*/ 69988 h 279991"/>
              <a:gd name="connsiteX53" fmla="*/ 171502 w 251999"/>
              <a:gd name="connsiteY53" fmla="*/ 69988 h 279991"/>
              <a:gd name="connsiteX54" fmla="*/ 182002 w 251999"/>
              <a:gd name="connsiteY54" fmla="*/ 80488 h 279991"/>
              <a:gd name="connsiteX55" fmla="*/ 171502 w 251999"/>
              <a:gd name="connsiteY55" fmla="*/ 90988 h 279991"/>
              <a:gd name="connsiteX56" fmla="*/ 101447 w 251999"/>
              <a:gd name="connsiteY56" fmla="*/ 90988 h 279991"/>
              <a:gd name="connsiteX57" fmla="*/ 90947 w 251999"/>
              <a:gd name="connsiteY57" fmla="*/ 80488 h 279991"/>
              <a:gd name="connsiteX58" fmla="*/ 101447 w 251999"/>
              <a:gd name="connsiteY58" fmla="*/ 125989 h 279991"/>
              <a:gd name="connsiteX59" fmla="*/ 90947 w 251999"/>
              <a:gd name="connsiteY59" fmla="*/ 136489 h 279991"/>
              <a:gd name="connsiteX60" fmla="*/ 101447 w 251999"/>
              <a:gd name="connsiteY60" fmla="*/ 146989 h 279991"/>
              <a:gd name="connsiteX61" fmla="*/ 171502 w 251999"/>
              <a:gd name="connsiteY61" fmla="*/ 146989 h 279991"/>
              <a:gd name="connsiteX62" fmla="*/ 182002 w 251999"/>
              <a:gd name="connsiteY62" fmla="*/ 136489 h 279991"/>
              <a:gd name="connsiteX63" fmla="*/ 171502 w 251999"/>
              <a:gd name="connsiteY63" fmla="*/ 125989 h 279991"/>
              <a:gd name="connsiteX64" fmla="*/ 101447 w 251999"/>
              <a:gd name="connsiteY64" fmla="*/ 125989 h 279991"/>
              <a:gd name="connsiteX65" fmla="*/ 56001 w 251999"/>
              <a:gd name="connsiteY65" fmla="*/ 150489 h 279991"/>
              <a:gd name="connsiteX66" fmla="*/ 70001 w 251999"/>
              <a:gd name="connsiteY66" fmla="*/ 136489 h 279991"/>
              <a:gd name="connsiteX67" fmla="*/ 56001 w 251999"/>
              <a:gd name="connsiteY67" fmla="*/ 122488 h 279991"/>
              <a:gd name="connsiteX68" fmla="*/ 42001 w 251999"/>
              <a:gd name="connsiteY68" fmla="*/ 136489 h 279991"/>
              <a:gd name="connsiteX69" fmla="*/ 56001 w 251999"/>
              <a:gd name="connsiteY69" fmla="*/ 150489 h 279991"/>
              <a:gd name="connsiteX70" fmla="*/ 70001 w 251999"/>
              <a:gd name="connsiteY70" fmla="*/ 192462 h 279991"/>
              <a:gd name="connsiteX71" fmla="*/ 56001 w 251999"/>
              <a:gd name="connsiteY71" fmla="*/ 206462 h 279991"/>
              <a:gd name="connsiteX72" fmla="*/ 42001 w 251999"/>
              <a:gd name="connsiteY72" fmla="*/ 192462 h 279991"/>
              <a:gd name="connsiteX73" fmla="*/ 56001 w 251999"/>
              <a:gd name="connsiteY73" fmla="*/ 178461 h 279991"/>
              <a:gd name="connsiteX74" fmla="*/ 70001 w 251999"/>
              <a:gd name="connsiteY74" fmla="*/ 192462 h 27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999" h="279991">
                <a:moveTo>
                  <a:pt x="223930" y="29344"/>
                </a:moveTo>
                <a:cubicBezTo>
                  <a:pt x="222821" y="12952"/>
                  <a:pt x="209174" y="0"/>
                  <a:pt x="192502" y="0"/>
                </a:cubicBezTo>
                <a:lnTo>
                  <a:pt x="31501" y="0"/>
                </a:lnTo>
                <a:lnTo>
                  <a:pt x="29344" y="73"/>
                </a:lnTo>
                <a:cubicBezTo>
                  <a:pt x="12952" y="1181"/>
                  <a:pt x="0" y="14828"/>
                  <a:pt x="0" y="31501"/>
                </a:cubicBezTo>
                <a:lnTo>
                  <a:pt x="0" y="248477"/>
                </a:lnTo>
                <a:lnTo>
                  <a:pt x="73" y="250634"/>
                </a:lnTo>
                <a:cubicBezTo>
                  <a:pt x="1181" y="267026"/>
                  <a:pt x="14828" y="279977"/>
                  <a:pt x="31501" y="279977"/>
                </a:cubicBezTo>
                <a:lnTo>
                  <a:pt x="137447" y="279977"/>
                </a:lnTo>
                <a:lnTo>
                  <a:pt x="116465" y="258977"/>
                </a:lnTo>
                <a:lnTo>
                  <a:pt x="31501" y="258977"/>
                </a:lnTo>
                <a:lnTo>
                  <a:pt x="30076" y="258882"/>
                </a:lnTo>
                <a:cubicBezTo>
                  <a:pt x="24951" y="258186"/>
                  <a:pt x="21000" y="253793"/>
                  <a:pt x="21000" y="248477"/>
                </a:cubicBezTo>
                <a:lnTo>
                  <a:pt x="21000" y="31501"/>
                </a:lnTo>
                <a:lnTo>
                  <a:pt x="21096" y="30076"/>
                </a:lnTo>
                <a:cubicBezTo>
                  <a:pt x="21792" y="24951"/>
                  <a:pt x="26185" y="21000"/>
                  <a:pt x="31501" y="21000"/>
                </a:cubicBezTo>
                <a:lnTo>
                  <a:pt x="192502" y="21000"/>
                </a:lnTo>
                <a:lnTo>
                  <a:pt x="193926" y="21096"/>
                </a:lnTo>
                <a:cubicBezTo>
                  <a:pt x="199051" y="21792"/>
                  <a:pt x="203002" y="26185"/>
                  <a:pt x="203002" y="31501"/>
                </a:cubicBezTo>
                <a:lnTo>
                  <a:pt x="203002" y="193439"/>
                </a:lnTo>
                <a:lnTo>
                  <a:pt x="219226" y="177215"/>
                </a:lnTo>
                <a:cubicBezTo>
                  <a:pt x="220715" y="175726"/>
                  <a:pt x="222316" y="174417"/>
                  <a:pt x="224003" y="173288"/>
                </a:cubicBezTo>
                <a:lnTo>
                  <a:pt x="224003" y="31501"/>
                </a:lnTo>
                <a:lnTo>
                  <a:pt x="223930" y="29344"/>
                </a:lnTo>
                <a:close/>
                <a:moveTo>
                  <a:pt x="172029" y="279977"/>
                </a:moveTo>
                <a:cubicBezTo>
                  <a:pt x="171852" y="279987"/>
                  <a:pt x="171674" y="279991"/>
                  <a:pt x="171496" y="279991"/>
                </a:cubicBezTo>
                <a:cubicBezTo>
                  <a:pt x="171320" y="279991"/>
                  <a:pt x="171143" y="279987"/>
                  <a:pt x="170968" y="279977"/>
                </a:cubicBezTo>
                <a:cubicBezTo>
                  <a:pt x="168375" y="279847"/>
                  <a:pt x="165914" y="278758"/>
                  <a:pt x="164070" y="276913"/>
                </a:cubicBezTo>
                <a:lnTo>
                  <a:pt x="129074" y="241887"/>
                </a:lnTo>
                <a:cubicBezTo>
                  <a:pt x="124976" y="237785"/>
                  <a:pt x="124979" y="231136"/>
                  <a:pt x="129081" y="227037"/>
                </a:cubicBezTo>
                <a:cubicBezTo>
                  <a:pt x="133183" y="222937"/>
                  <a:pt x="139832" y="222940"/>
                  <a:pt x="143931" y="227044"/>
                </a:cubicBezTo>
                <a:lnTo>
                  <a:pt x="171502" y="254638"/>
                </a:lnTo>
                <a:lnTo>
                  <a:pt x="234076" y="192066"/>
                </a:lnTo>
                <a:cubicBezTo>
                  <a:pt x="238175" y="187965"/>
                  <a:pt x="244824" y="187965"/>
                  <a:pt x="248924" y="192066"/>
                </a:cubicBezTo>
                <a:cubicBezTo>
                  <a:pt x="253025" y="196166"/>
                  <a:pt x="253025" y="202814"/>
                  <a:pt x="248924" y="206914"/>
                </a:cubicBezTo>
                <a:lnTo>
                  <a:pt x="178923" y="276915"/>
                </a:lnTo>
                <a:cubicBezTo>
                  <a:pt x="177079" y="278759"/>
                  <a:pt x="174621" y="279847"/>
                  <a:pt x="172029" y="279977"/>
                </a:cubicBezTo>
                <a:close/>
                <a:moveTo>
                  <a:pt x="137781" y="202990"/>
                </a:moveTo>
                <a:cubicBezTo>
                  <a:pt x="136929" y="202956"/>
                  <a:pt x="136075" y="202956"/>
                  <a:pt x="135224" y="202990"/>
                </a:cubicBezTo>
                <a:lnTo>
                  <a:pt x="101447" y="202990"/>
                </a:lnTo>
                <a:cubicBezTo>
                  <a:pt x="95648" y="202990"/>
                  <a:pt x="90947" y="198289"/>
                  <a:pt x="90947" y="192490"/>
                </a:cubicBezTo>
                <a:cubicBezTo>
                  <a:pt x="90947" y="186691"/>
                  <a:pt x="95648" y="181990"/>
                  <a:pt x="101447" y="181990"/>
                </a:cubicBezTo>
                <a:lnTo>
                  <a:pt x="171502" y="181990"/>
                </a:lnTo>
                <a:cubicBezTo>
                  <a:pt x="177302" y="181990"/>
                  <a:pt x="182002" y="186691"/>
                  <a:pt x="182002" y="192490"/>
                </a:cubicBezTo>
                <a:cubicBezTo>
                  <a:pt x="182002" y="198289"/>
                  <a:pt x="177302" y="202990"/>
                  <a:pt x="171502" y="202990"/>
                </a:cubicBezTo>
                <a:lnTo>
                  <a:pt x="137781" y="202990"/>
                </a:lnTo>
                <a:close/>
                <a:moveTo>
                  <a:pt x="70001" y="80510"/>
                </a:moveTo>
                <a:cubicBezTo>
                  <a:pt x="70001" y="88242"/>
                  <a:pt x="63733" y="94511"/>
                  <a:pt x="56001" y="94511"/>
                </a:cubicBezTo>
                <a:cubicBezTo>
                  <a:pt x="48269" y="94511"/>
                  <a:pt x="42001" y="88242"/>
                  <a:pt x="42001" y="80510"/>
                </a:cubicBezTo>
                <a:cubicBezTo>
                  <a:pt x="42001" y="72778"/>
                  <a:pt x="48269" y="66510"/>
                  <a:pt x="56001" y="66510"/>
                </a:cubicBezTo>
                <a:cubicBezTo>
                  <a:pt x="63733" y="66510"/>
                  <a:pt x="70001" y="72778"/>
                  <a:pt x="70001" y="80510"/>
                </a:cubicBezTo>
                <a:close/>
                <a:moveTo>
                  <a:pt x="90947" y="80488"/>
                </a:moveTo>
                <a:cubicBezTo>
                  <a:pt x="90947" y="74689"/>
                  <a:pt x="95648" y="69988"/>
                  <a:pt x="101447" y="69988"/>
                </a:cubicBezTo>
                <a:lnTo>
                  <a:pt x="171502" y="69988"/>
                </a:lnTo>
                <a:cubicBezTo>
                  <a:pt x="177302" y="69988"/>
                  <a:pt x="182002" y="74689"/>
                  <a:pt x="182002" y="80488"/>
                </a:cubicBezTo>
                <a:cubicBezTo>
                  <a:pt x="182002" y="86287"/>
                  <a:pt x="177302" y="90988"/>
                  <a:pt x="171502" y="90988"/>
                </a:cubicBezTo>
                <a:lnTo>
                  <a:pt x="101447" y="90988"/>
                </a:lnTo>
                <a:cubicBezTo>
                  <a:pt x="95648" y="90988"/>
                  <a:pt x="90947" y="86287"/>
                  <a:pt x="90947" y="80488"/>
                </a:cubicBezTo>
                <a:close/>
                <a:moveTo>
                  <a:pt x="101447" y="125989"/>
                </a:moveTo>
                <a:cubicBezTo>
                  <a:pt x="95648" y="125989"/>
                  <a:pt x="90947" y="130690"/>
                  <a:pt x="90947" y="136489"/>
                </a:cubicBezTo>
                <a:cubicBezTo>
                  <a:pt x="90947" y="142288"/>
                  <a:pt x="95648" y="146989"/>
                  <a:pt x="101447" y="146989"/>
                </a:cubicBezTo>
                <a:lnTo>
                  <a:pt x="171502" y="146989"/>
                </a:lnTo>
                <a:cubicBezTo>
                  <a:pt x="177302" y="146989"/>
                  <a:pt x="182002" y="142288"/>
                  <a:pt x="182002" y="136489"/>
                </a:cubicBezTo>
                <a:cubicBezTo>
                  <a:pt x="182002" y="130690"/>
                  <a:pt x="177302" y="125989"/>
                  <a:pt x="171502" y="125989"/>
                </a:cubicBezTo>
                <a:lnTo>
                  <a:pt x="101447" y="125989"/>
                </a:lnTo>
                <a:close/>
                <a:moveTo>
                  <a:pt x="56001" y="150489"/>
                </a:moveTo>
                <a:cubicBezTo>
                  <a:pt x="63733" y="150489"/>
                  <a:pt x="70001" y="144221"/>
                  <a:pt x="70001" y="136489"/>
                </a:cubicBezTo>
                <a:cubicBezTo>
                  <a:pt x="70001" y="128756"/>
                  <a:pt x="63733" y="122488"/>
                  <a:pt x="56001" y="122488"/>
                </a:cubicBezTo>
                <a:cubicBezTo>
                  <a:pt x="48269" y="122488"/>
                  <a:pt x="42001" y="128756"/>
                  <a:pt x="42001" y="136489"/>
                </a:cubicBezTo>
                <a:cubicBezTo>
                  <a:pt x="42001" y="144221"/>
                  <a:pt x="48269" y="150489"/>
                  <a:pt x="56001" y="150489"/>
                </a:cubicBezTo>
                <a:close/>
                <a:moveTo>
                  <a:pt x="70001" y="192462"/>
                </a:moveTo>
                <a:cubicBezTo>
                  <a:pt x="70001" y="200194"/>
                  <a:pt x="63733" y="206462"/>
                  <a:pt x="56001" y="206462"/>
                </a:cubicBezTo>
                <a:cubicBezTo>
                  <a:pt x="48269" y="206462"/>
                  <a:pt x="42001" y="200194"/>
                  <a:pt x="42001" y="192462"/>
                </a:cubicBezTo>
                <a:cubicBezTo>
                  <a:pt x="42001" y="184729"/>
                  <a:pt x="48269" y="178461"/>
                  <a:pt x="56001" y="178461"/>
                </a:cubicBezTo>
                <a:cubicBezTo>
                  <a:pt x="63733" y="178461"/>
                  <a:pt x="70001" y="184729"/>
                  <a:pt x="70001" y="192462"/>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42" name="Graphic 120">
            <a:extLst>
              <a:ext uri="{FF2B5EF4-FFF2-40B4-BE49-F238E27FC236}">
                <a16:creationId xmlns:a16="http://schemas.microsoft.com/office/drawing/2014/main" id="{4C679BC0-3907-A25E-1A4E-2118FA444C1B}"/>
              </a:ext>
              <a:ext uri="{C183D7F6-B498-43B3-948B-1728B52AA6E4}">
                <adec:decorative xmlns:adec="http://schemas.microsoft.com/office/drawing/2017/decorative" val="1"/>
              </a:ext>
            </a:extLst>
          </p:cNvPr>
          <p:cNvSpPr>
            <a:spLocks noChangeAspect="1"/>
          </p:cNvSpPr>
          <p:nvPr/>
        </p:nvSpPr>
        <p:spPr>
          <a:xfrm>
            <a:off x="10751707" y="1091080"/>
            <a:ext cx="199155" cy="199155"/>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503" name="Google Shape;498;p32">
            <a:extLst>
              <a:ext uri="{FF2B5EF4-FFF2-40B4-BE49-F238E27FC236}">
                <a16:creationId xmlns:a16="http://schemas.microsoft.com/office/drawing/2014/main" id="{7DF3BA9F-C9EA-4DC2-4955-D4C09AE3B1E9}"/>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562" name="Straight Connector 561">
            <a:extLst>
              <a:ext uri="{FF2B5EF4-FFF2-40B4-BE49-F238E27FC236}">
                <a16:creationId xmlns:a16="http://schemas.microsoft.com/office/drawing/2014/main" id="{57C6BB30-4E61-01A8-B883-876BE48C5CD5}"/>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590" name="Google Shape;498;p32">
            <a:extLst>
              <a:ext uri="{FF2B5EF4-FFF2-40B4-BE49-F238E27FC236}">
                <a16:creationId xmlns:a16="http://schemas.microsoft.com/office/drawing/2014/main" id="{3E9ECFB5-4A46-4EA6-3DF9-9EBE48FE27A9}"/>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19" name="Title 18">
            <a:extLst>
              <a:ext uri="{FF2B5EF4-FFF2-40B4-BE49-F238E27FC236}">
                <a16:creationId xmlns:a16="http://schemas.microsoft.com/office/drawing/2014/main" id="{BECB3919-2233-09E0-DA69-E08EBA5F4CF6}"/>
              </a:ext>
            </a:extLst>
          </p:cNvPr>
          <p:cNvSpPr>
            <a:spLocks noGrp="1"/>
          </p:cNvSpPr>
          <p:nvPr>
            <p:ph type="title"/>
          </p:nvPr>
        </p:nvSpPr>
        <p:spPr>
          <a:xfrm>
            <a:off x="588263" y="457200"/>
            <a:ext cx="11018520" cy="553998"/>
          </a:xfrm>
        </p:spPr>
        <p:txBody>
          <a:bodyPr/>
          <a:lstStyle/>
          <a:p>
            <a:r>
              <a:rPr lang="en-IN"/>
              <a:t>Customer Inquiry Agent</a:t>
            </a:r>
          </a:p>
        </p:txBody>
      </p:sp>
      <p:sp>
        <p:nvSpPr>
          <p:cNvPr id="20" name="Text Placeholder 19">
            <a:extLst>
              <a:ext uri="{FF2B5EF4-FFF2-40B4-BE49-F238E27FC236}">
                <a16:creationId xmlns:a16="http://schemas.microsoft.com/office/drawing/2014/main" id="{63959CF2-D629-1C87-E445-0003A16F738A}"/>
              </a:ext>
            </a:extLst>
          </p:cNvPr>
          <p:cNvSpPr>
            <a:spLocks noGrp="1"/>
          </p:cNvSpPr>
          <p:nvPr>
            <p:ph type="body" sz="quarter" idx="11"/>
          </p:nvPr>
        </p:nvSpPr>
        <p:spPr>
          <a:xfrm>
            <a:off x="584200" y="292100"/>
            <a:ext cx="11018520" cy="153888"/>
          </a:xfrm>
        </p:spPr>
        <p:txBody>
          <a:bodyPr/>
          <a:lstStyle/>
          <a:p>
            <a:r>
              <a:rPr lang="en-IN"/>
              <a:t>FINANCIAL SERVICE INDUSTRY</a:t>
            </a:r>
          </a:p>
        </p:txBody>
      </p:sp>
      <p:sp>
        <p:nvSpPr>
          <p:cNvPr id="92" name="TextBox 91">
            <a:extLst>
              <a:ext uri="{FF2B5EF4-FFF2-40B4-BE49-F238E27FC236}">
                <a16:creationId xmlns:a16="http://schemas.microsoft.com/office/drawing/2014/main" id="{0FF8B4A5-4846-3FE0-5A49-759698089AEC}"/>
              </a:ext>
            </a:extLst>
          </p:cNvPr>
          <p:cNvSpPr txBox="1"/>
          <p:nvPr/>
        </p:nvSpPr>
        <p:spPr>
          <a:xfrm>
            <a:off x="588963"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Resolves customer questions using bank knowledge and guides to the next best step</a:t>
            </a:r>
          </a:p>
        </p:txBody>
      </p:sp>
      <p:sp>
        <p:nvSpPr>
          <p:cNvPr id="307" name="Google Shape;506;p32">
            <a:extLst>
              <a:ext uri="{FF2B5EF4-FFF2-40B4-BE49-F238E27FC236}">
                <a16:creationId xmlns:a16="http://schemas.microsoft.com/office/drawing/2014/main" id="{87DE667D-E39C-A3B4-6073-8F1D34FDEACB}"/>
              </a:ext>
            </a:extLst>
          </p:cNvPr>
          <p:cNvSpPr/>
          <p:nvPr/>
        </p:nvSpPr>
        <p:spPr>
          <a:xfrm>
            <a:off x="8964671"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Subfunction</a:t>
            </a:r>
          </a:p>
        </p:txBody>
      </p:sp>
      <p:sp>
        <p:nvSpPr>
          <p:cNvPr id="378" name="Google Shape;506;p32">
            <a:extLst>
              <a:ext uri="{FF2B5EF4-FFF2-40B4-BE49-F238E27FC236}">
                <a16:creationId xmlns:a16="http://schemas.microsoft.com/office/drawing/2014/main" id="{64B58DD5-E325-4CE2-20B7-4746C16C9E81}"/>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Banking</a:t>
            </a:r>
          </a:p>
        </p:txBody>
      </p:sp>
      <p:sp>
        <p:nvSpPr>
          <p:cNvPr id="409" name="Google Shape;506;p32">
            <a:extLst>
              <a:ext uri="{FF2B5EF4-FFF2-40B4-BE49-F238E27FC236}">
                <a16:creationId xmlns:a16="http://schemas.microsoft.com/office/drawing/2014/main" id="{F60E3D6D-B7A3-29C3-A6F1-228F089E822C}"/>
              </a:ext>
            </a:extLst>
          </p:cNvPr>
          <p:cNvSpPr/>
          <p:nvPr/>
        </p:nvSpPr>
        <p:spPr>
          <a:xfrm>
            <a:off x="10564000" y="835703"/>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Maturity</a:t>
            </a:r>
          </a:p>
        </p:txBody>
      </p:sp>
      <p:sp>
        <p:nvSpPr>
          <p:cNvPr id="472" name="Google Shape;506;p32">
            <a:extLst>
              <a:ext uri="{FF2B5EF4-FFF2-40B4-BE49-F238E27FC236}">
                <a16:creationId xmlns:a16="http://schemas.microsoft.com/office/drawing/2014/main" id="{601254A4-1ED6-60DD-3C04-D45C2083652B}"/>
              </a:ext>
            </a:extLst>
          </p:cNvPr>
          <p:cNvSpPr/>
          <p:nvPr/>
        </p:nvSpPr>
        <p:spPr>
          <a:xfrm>
            <a:off x="10576964"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Homerun</a:t>
            </a:r>
          </a:p>
        </p:txBody>
      </p:sp>
      <p:sp>
        <p:nvSpPr>
          <p:cNvPr id="4" name="Google Shape;523;p32">
            <a:extLst>
              <a:ext uri="{FF2B5EF4-FFF2-40B4-BE49-F238E27FC236}">
                <a16:creationId xmlns:a16="http://schemas.microsoft.com/office/drawing/2014/main" id="{31B4E6CC-053E-6095-A4E0-755CF17B1210}"/>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C09EDDD4-5A3B-A92E-7629-86B4B6EF6F34}"/>
              </a:ext>
            </a:extLst>
          </p:cNvPr>
          <p:cNvSpPr/>
          <p:nvPr/>
        </p:nvSpPr>
        <p:spPr>
          <a:xfrm>
            <a:off x="705985" y="2245769"/>
            <a:ext cx="2698536" cy="1077218"/>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chemeClr val="tx2"/>
                </a:solidFill>
                <a:effectLst/>
                <a:uLnTx/>
                <a:uFillTx/>
                <a:ea typeface="+mn-ea"/>
                <a:cs typeface="+mn-cs"/>
                <a:sym typeface="DM Sans Light"/>
              </a:rPr>
              <a:t>Customer inquiries are handled manually across channels by searching for information and interpreting queries, which leads to delays and inconsistent answers</a:t>
            </a:r>
          </a:p>
        </p:txBody>
      </p:sp>
      <p:sp>
        <p:nvSpPr>
          <p:cNvPr id="5" name="Google Shape;523;p32">
            <a:extLst>
              <a:ext uri="{FF2B5EF4-FFF2-40B4-BE49-F238E27FC236}">
                <a16:creationId xmlns:a16="http://schemas.microsoft.com/office/drawing/2014/main" id="{8D32DFD4-ED37-250C-3EB2-CA7239FE83A7}"/>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E58175DF-1346-0BC9-50C5-F7A9FB52993A}"/>
              </a:ext>
            </a:extLst>
          </p:cNvPr>
          <p:cNvSpPr/>
          <p:nvPr/>
        </p:nvSpPr>
        <p:spPr>
          <a:xfrm>
            <a:off x="705985" y="4464182"/>
            <a:ext cx="2698536" cy="107721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AI-driven understanding of intent and context to deliver instant, accurate, and tailored answers from knowledge base with clear next steps</a:t>
            </a:r>
          </a:p>
        </p:txBody>
      </p:sp>
      <p:sp>
        <p:nvSpPr>
          <p:cNvPr id="638" name="Google Shape;498;p32">
            <a:extLst>
              <a:ext uri="{FF2B5EF4-FFF2-40B4-BE49-F238E27FC236}">
                <a16:creationId xmlns:a16="http://schemas.microsoft.com/office/drawing/2014/main" id="{6F86BB5F-631C-A15B-AE6F-B884898D8902}"/>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Information is scattered across fragmented and disconnected systems/sources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Knowledge retrieval and interpretation is manual, inconsistent, and can cause response delays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responses based on individual agent skill levels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Volume spikes, inflates average-handle-time and thus erode CSAT</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post-call summarization and documentation delays queue and follow-ups</a:t>
            </a:r>
          </a:p>
        </p:txBody>
      </p:sp>
      <p:sp>
        <p:nvSpPr>
          <p:cNvPr id="662" name="Google Shape;498;p32">
            <a:extLst>
              <a:ext uri="{FF2B5EF4-FFF2-40B4-BE49-F238E27FC236}">
                <a16:creationId xmlns:a16="http://schemas.microsoft.com/office/drawing/2014/main" id="{AE504432-462B-0067-CC2B-5760085B1AA7}"/>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700" name="Google Shape;523;p32">
            <a:extLst>
              <a:ext uri="{FF2B5EF4-FFF2-40B4-BE49-F238E27FC236}">
                <a16:creationId xmlns:a16="http://schemas.microsoft.com/office/drawing/2014/main" id="{E815A284-1329-29AE-605B-672218123A09}"/>
              </a:ext>
            </a:extLst>
          </p:cNvPr>
          <p:cNvSpPr/>
          <p:nvPr/>
        </p:nvSpPr>
        <p:spPr>
          <a:xfrm>
            <a:off x="6235983" y="2233081"/>
            <a:ext cx="2066440" cy="5600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Capture customer questions from chat, IVR, or API</a:t>
            </a:r>
            <a:endParaRPr kumimoji="0" lang="en-GB" sz="900" b="0" i="0" u="none" strike="noStrike" kern="0" cap="none" spc="0" normalizeH="0" baseline="0" noProof="0">
              <a:ln>
                <a:noFill/>
              </a:ln>
              <a:solidFill>
                <a:schemeClr val="tx2"/>
              </a:solidFill>
              <a:effectLst/>
              <a:uLnTx/>
              <a:uFillTx/>
              <a:sym typeface="DM Sans"/>
            </a:endParaRPr>
          </a:p>
        </p:txBody>
      </p:sp>
      <p:sp>
        <p:nvSpPr>
          <p:cNvPr id="724" name="Google Shape;523;p32">
            <a:extLst>
              <a:ext uri="{FF2B5EF4-FFF2-40B4-BE49-F238E27FC236}">
                <a16:creationId xmlns:a16="http://schemas.microsoft.com/office/drawing/2014/main" id="{B7CFC60E-F5C9-D57F-B496-34D7C6E3493F}"/>
              </a:ext>
            </a:extLst>
          </p:cNvPr>
          <p:cNvSpPr/>
          <p:nvPr/>
        </p:nvSpPr>
        <p:spPr>
          <a:xfrm>
            <a:off x="6227566" y="2890207"/>
            <a:ext cx="2099734" cy="5600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Classify intent and sentiment using trained AI models to detect urgency and emotion</a:t>
            </a:r>
            <a:endParaRPr kumimoji="0" lang="en-GB" sz="900" b="0" i="0" u="none" strike="noStrike" kern="0" cap="none" spc="0" normalizeH="0" baseline="0" noProof="0">
              <a:ln>
                <a:noFill/>
              </a:ln>
              <a:solidFill>
                <a:schemeClr val="tx2"/>
              </a:solidFill>
              <a:effectLst/>
              <a:uLnTx/>
              <a:uFillTx/>
              <a:sym typeface="DM Sans"/>
            </a:endParaRPr>
          </a:p>
        </p:txBody>
      </p:sp>
      <p:sp>
        <p:nvSpPr>
          <p:cNvPr id="744" name="Google Shape;523;p32">
            <a:extLst>
              <a:ext uri="{FF2B5EF4-FFF2-40B4-BE49-F238E27FC236}">
                <a16:creationId xmlns:a16="http://schemas.microsoft.com/office/drawing/2014/main" id="{41CD2F30-497D-A467-7A91-2B0FDEFDA3DB}"/>
              </a:ext>
            </a:extLst>
          </p:cNvPr>
          <p:cNvSpPr/>
          <p:nvPr/>
        </p:nvSpPr>
        <p:spPr>
          <a:xfrm>
            <a:off x="6216441" y="3547333"/>
            <a:ext cx="2099734" cy="5600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Extract customer context from CRM, core-banking systems and identify root cause</a:t>
            </a:r>
          </a:p>
        </p:txBody>
      </p:sp>
      <p:sp>
        <p:nvSpPr>
          <p:cNvPr id="764" name="Google Shape;523;p32">
            <a:extLst>
              <a:ext uri="{FF2B5EF4-FFF2-40B4-BE49-F238E27FC236}">
                <a16:creationId xmlns:a16="http://schemas.microsoft.com/office/drawing/2014/main" id="{F0C9A198-4E1C-D33F-A53C-C12635D6CBAA}"/>
              </a:ext>
            </a:extLst>
          </p:cNvPr>
          <p:cNvSpPr/>
          <p:nvPr/>
        </p:nvSpPr>
        <p:spPr>
          <a:xfrm>
            <a:off x="6240390" y="4204459"/>
            <a:ext cx="2099734" cy="5600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Fetch relevant knowledge articles and case precedents</a:t>
            </a:r>
          </a:p>
        </p:txBody>
      </p:sp>
      <p:sp>
        <p:nvSpPr>
          <p:cNvPr id="782" name="Google Shape;523;p32">
            <a:extLst>
              <a:ext uri="{FF2B5EF4-FFF2-40B4-BE49-F238E27FC236}">
                <a16:creationId xmlns:a16="http://schemas.microsoft.com/office/drawing/2014/main" id="{F823C7B0-7D08-C7A1-303C-525EDBA5C9F6}"/>
              </a:ext>
            </a:extLst>
          </p:cNvPr>
          <p:cNvSpPr/>
          <p:nvPr/>
        </p:nvSpPr>
        <p:spPr>
          <a:xfrm>
            <a:off x="6240390" y="4861585"/>
            <a:ext cx="2099734" cy="73490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Auto-draft personalized responses with citations. Recommend next steps with escalating dissatisfaction-prone queries to live agents</a:t>
            </a:r>
          </a:p>
        </p:txBody>
      </p:sp>
      <p:sp>
        <p:nvSpPr>
          <p:cNvPr id="800" name="Google Shape;523;p32">
            <a:extLst>
              <a:ext uri="{FF2B5EF4-FFF2-40B4-BE49-F238E27FC236}">
                <a16:creationId xmlns:a16="http://schemas.microsoft.com/office/drawing/2014/main" id="{957C2A3E-7D6B-DAD5-6A9C-A52C5B7F779A}"/>
              </a:ext>
            </a:extLst>
          </p:cNvPr>
          <p:cNvSpPr/>
          <p:nvPr/>
        </p:nvSpPr>
        <p:spPr>
          <a:xfrm>
            <a:off x="6240390" y="5693615"/>
            <a:ext cx="2099734" cy="73490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rPr>
              <a:t>Document case summarization for live agent review</a:t>
            </a:r>
            <a:endParaRPr kumimoji="0" lang="en-US" sz="900" b="0" i="0" u="none" strike="noStrike" kern="0" cap="none" spc="0" normalizeH="0" baseline="0" noProof="0">
              <a:ln>
                <a:noFill/>
              </a:ln>
              <a:solidFill>
                <a:schemeClr val="tx2"/>
              </a:solidFill>
              <a:effectLst/>
              <a:uLnTx/>
              <a:uFillTx/>
              <a:sym typeface="DM Sans"/>
            </a:endParaRPr>
          </a:p>
        </p:txBody>
      </p:sp>
      <p:sp>
        <p:nvSpPr>
          <p:cNvPr id="817" name="Google Shape;498;p32">
            <a:extLst>
              <a:ext uri="{FF2B5EF4-FFF2-40B4-BE49-F238E27FC236}">
                <a16:creationId xmlns:a16="http://schemas.microsoft.com/office/drawing/2014/main" id="{DEB59C67-26A0-AD8E-9447-8200FDC0BA96}"/>
              </a:ext>
            </a:extLst>
          </p:cNvPr>
          <p:cNvSpPr/>
          <p:nvPr/>
        </p:nvSpPr>
        <p:spPr>
          <a:xfrm>
            <a:off x="8548968" y="1738027"/>
            <a:ext cx="3057246" cy="3990632"/>
          </a:xfrm>
          <a:prstGeom prst="roundRect">
            <a:avLst>
              <a:gd name="adj" fmla="val 24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835" name="Rounded Rectangle 44">
            <a:extLst>
              <a:ext uri="{FF2B5EF4-FFF2-40B4-BE49-F238E27FC236}">
                <a16:creationId xmlns:a16="http://schemas.microsoft.com/office/drawing/2014/main" id="{00622D25-A6F8-96FB-4323-09134DB91E79}"/>
              </a:ext>
            </a:extLst>
          </p:cNvPr>
          <p:cNvSpPr/>
          <p:nvPr/>
        </p:nvSpPr>
        <p:spPr>
          <a:xfrm>
            <a:off x="8669415" y="2123081"/>
            <a:ext cx="2816352" cy="542767"/>
          </a:xfrm>
          <a:prstGeom prst="roundRect">
            <a:avLst>
              <a:gd name="adj" fmla="val 1312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First-contact Resolution </a:t>
            </a:r>
            <a:r>
              <a:rPr kumimoji="0" lang="en-US" sz="900" b="0" i="0" u="none" strike="noStrike" kern="1200" cap="none" spc="0" normalizeH="0" baseline="0" noProof="0">
                <a:ln>
                  <a:noFill/>
                </a:ln>
                <a:solidFill>
                  <a:prstClr val="black"/>
                </a:solidFill>
                <a:effectLst/>
                <a:uLnTx/>
                <a:uFillTx/>
              </a:rPr>
              <a:t>→ Smart classification and contextual insights resolve issues the first time</a:t>
            </a:r>
          </a:p>
        </p:txBody>
      </p:sp>
      <p:sp>
        <p:nvSpPr>
          <p:cNvPr id="864" name="Rounded Rectangle 48">
            <a:extLst>
              <a:ext uri="{FF2B5EF4-FFF2-40B4-BE49-F238E27FC236}">
                <a16:creationId xmlns:a16="http://schemas.microsoft.com/office/drawing/2014/main" id="{07750A8A-0592-CC43-F104-65F6A6036CCF}"/>
              </a:ext>
            </a:extLst>
          </p:cNvPr>
          <p:cNvSpPr/>
          <p:nvPr/>
        </p:nvSpPr>
        <p:spPr>
          <a:xfrm>
            <a:off x="8669415" y="2750833"/>
            <a:ext cx="2816352" cy="457200"/>
          </a:xfrm>
          <a:prstGeom prst="roundRect">
            <a:avLst>
              <a:gd name="adj" fmla="val 13476"/>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Resolution Time → </a:t>
            </a:r>
            <a:r>
              <a:rPr kumimoji="0" lang="en-US" sz="900" b="0" i="0" u="none" strike="noStrike" kern="1200" cap="none" spc="0" normalizeH="0" baseline="0" noProof="0">
                <a:ln>
                  <a:noFill/>
                </a:ln>
                <a:solidFill>
                  <a:prstClr val="black"/>
                </a:solidFill>
                <a:effectLst/>
                <a:uLnTx/>
                <a:uFillTx/>
              </a:rPr>
              <a:t>Instant data access and auto-responses cut delays</a:t>
            </a:r>
          </a:p>
        </p:txBody>
      </p:sp>
      <p:sp>
        <p:nvSpPr>
          <p:cNvPr id="889" name="Rounded Rectangle 50">
            <a:extLst>
              <a:ext uri="{FF2B5EF4-FFF2-40B4-BE49-F238E27FC236}">
                <a16:creationId xmlns:a16="http://schemas.microsoft.com/office/drawing/2014/main" id="{F384E50E-37D7-EB33-84AB-ADC3D9B45B3A}"/>
              </a:ext>
            </a:extLst>
          </p:cNvPr>
          <p:cNvSpPr/>
          <p:nvPr/>
        </p:nvSpPr>
        <p:spPr>
          <a:xfrm>
            <a:off x="8669415" y="3293018"/>
            <a:ext cx="2816352" cy="542767"/>
          </a:xfrm>
          <a:prstGeom prst="roundRect">
            <a:avLst>
              <a:gd name="adj" fmla="val 11402"/>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Customer Satisfaction Score → </a:t>
            </a:r>
            <a:r>
              <a:rPr kumimoji="0" lang="en-US" sz="900" b="0" i="0" u="none" strike="noStrike" kern="1200" cap="none" spc="0" normalizeH="0" baseline="0" noProof="0">
                <a:ln>
                  <a:noFill/>
                </a:ln>
                <a:solidFill>
                  <a:prstClr val="black"/>
                </a:solidFill>
                <a:effectLst/>
                <a:uLnTx/>
                <a:uFillTx/>
              </a:rPr>
              <a:t>Accurate, fast answers improve customer trust by ensuring consistent handling of regulated inquiries</a:t>
            </a:r>
          </a:p>
        </p:txBody>
      </p:sp>
      <p:sp>
        <p:nvSpPr>
          <p:cNvPr id="911" name="Rounded Rectangle 50">
            <a:extLst>
              <a:ext uri="{FF2B5EF4-FFF2-40B4-BE49-F238E27FC236}">
                <a16:creationId xmlns:a16="http://schemas.microsoft.com/office/drawing/2014/main" id="{C4B8F100-6619-D44E-CDB9-664E7CB7E41D}"/>
              </a:ext>
            </a:extLst>
          </p:cNvPr>
          <p:cNvSpPr/>
          <p:nvPr/>
        </p:nvSpPr>
        <p:spPr>
          <a:xfrm>
            <a:off x="8669415" y="3920770"/>
            <a:ext cx="2816352" cy="457200"/>
          </a:xfrm>
          <a:prstGeom prst="roundRect">
            <a:avLst>
              <a:gd name="adj" fmla="val 1250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Average Handle T</a:t>
            </a:r>
            <a:r>
              <a:rPr kumimoji="0" lang="en-US" sz="900" i="0" u="none" strike="noStrike" kern="1200" cap="none" spc="0" normalizeH="0" baseline="0" noProof="0" err="1">
                <a:ln>
                  <a:noFill/>
                </a:ln>
                <a:solidFill>
                  <a:prstClr val="black"/>
                </a:solidFill>
                <a:effectLst/>
                <a:uLnTx/>
                <a:uFillTx/>
                <a:latin typeface="+mj-lt"/>
                <a:ea typeface="+mj-ea"/>
                <a:cs typeface="+mj-cs"/>
              </a:rPr>
              <a:t>ime</a:t>
            </a:r>
            <a:r>
              <a:rPr kumimoji="0" lang="en-US" sz="900" i="0" u="none" strike="noStrike" kern="1200" cap="none" spc="0" normalizeH="0" baseline="0" noProof="0">
                <a:ln>
                  <a:noFill/>
                </a:ln>
                <a:solidFill>
                  <a:prstClr val="black"/>
                </a:solidFill>
                <a:effectLst/>
                <a:uLnTx/>
                <a:uFillTx/>
                <a:latin typeface="+mj-lt"/>
                <a:ea typeface="+mj-ea"/>
                <a:cs typeface="+mj-cs"/>
              </a:rPr>
              <a:t> (AHT) → </a:t>
            </a:r>
            <a:r>
              <a:rPr kumimoji="0" lang="en-US" sz="900" b="0" i="0" u="none" strike="noStrike" kern="1200" cap="none" spc="0" normalizeH="0" baseline="0" noProof="0">
                <a:ln>
                  <a:noFill/>
                </a:ln>
                <a:solidFill>
                  <a:prstClr val="black"/>
                </a:solidFill>
                <a:effectLst/>
                <a:uLnTx/>
                <a:uFillTx/>
              </a:rPr>
              <a:t>Agents get summaries and next steps pre-generated</a:t>
            </a:r>
          </a:p>
        </p:txBody>
      </p:sp>
      <p:sp>
        <p:nvSpPr>
          <p:cNvPr id="928" name="Rounded Rectangle 50">
            <a:extLst>
              <a:ext uri="{FF2B5EF4-FFF2-40B4-BE49-F238E27FC236}">
                <a16:creationId xmlns:a16="http://schemas.microsoft.com/office/drawing/2014/main" id="{CF8B8541-5C7E-AF77-A4F4-2535E79886FA}"/>
              </a:ext>
            </a:extLst>
          </p:cNvPr>
          <p:cNvSpPr/>
          <p:nvPr/>
        </p:nvSpPr>
        <p:spPr>
          <a:xfrm>
            <a:off x="8669415" y="4462955"/>
            <a:ext cx="2816352" cy="457200"/>
          </a:xfrm>
          <a:prstGeom prst="roundRect">
            <a:avLst>
              <a:gd name="adj" fmla="val 1250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Ticket Deflection Rate → </a:t>
            </a:r>
            <a:r>
              <a:rPr kumimoji="0" lang="en-US" sz="900" b="0" i="0" u="none" strike="noStrike" kern="1200" cap="none" spc="0" normalizeH="0" baseline="0" noProof="0">
                <a:ln>
                  <a:noFill/>
                </a:ln>
                <a:solidFill>
                  <a:prstClr val="black"/>
                </a:solidFill>
                <a:effectLst/>
                <a:uLnTx/>
                <a:uFillTx/>
              </a:rPr>
              <a:t>Fewer issues escalate with better self-service and AI routing</a:t>
            </a:r>
          </a:p>
        </p:txBody>
      </p:sp>
      <p:sp>
        <p:nvSpPr>
          <p:cNvPr id="941" name="Rounded Rectangle 50">
            <a:extLst>
              <a:ext uri="{FF2B5EF4-FFF2-40B4-BE49-F238E27FC236}">
                <a16:creationId xmlns:a16="http://schemas.microsoft.com/office/drawing/2014/main" id="{140BA02F-6D2E-E2FE-8019-2645DBE9761B}"/>
              </a:ext>
            </a:extLst>
          </p:cNvPr>
          <p:cNvSpPr/>
          <p:nvPr/>
        </p:nvSpPr>
        <p:spPr>
          <a:xfrm>
            <a:off x="8669415" y="5005138"/>
            <a:ext cx="2816352" cy="653910"/>
          </a:xfrm>
          <a:prstGeom prst="roundRect">
            <a:avLst>
              <a:gd name="adj" fmla="val 12297"/>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mj-lt"/>
                <a:ea typeface="+mj-ea"/>
                <a:cs typeface="+mj-cs"/>
              </a:rPr>
              <a:t>Accuracy &amp; Relevancy Rate → </a:t>
            </a:r>
            <a:r>
              <a:rPr kumimoji="0" lang="en-US" sz="900" b="0" i="0" u="none" strike="noStrike" kern="1200" cap="none" spc="0" normalizeH="0" baseline="0" noProof="0">
                <a:ln>
                  <a:noFill/>
                </a:ln>
                <a:solidFill>
                  <a:prstClr val="black"/>
                </a:solidFill>
                <a:effectLst/>
                <a:uLnTx/>
                <a:uFillTx/>
              </a:rPr>
              <a:t>Policy precision meets customer intent for trusted, tailored answers maintaining an audit trail with consistency</a:t>
            </a:r>
          </a:p>
        </p:txBody>
      </p:sp>
      <p:sp>
        <p:nvSpPr>
          <p:cNvPr id="947" name="Google Shape;498;p32">
            <a:extLst>
              <a:ext uri="{FF2B5EF4-FFF2-40B4-BE49-F238E27FC236}">
                <a16:creationId xmlns:a16="http://schemas.microsoft.com/office/drawing/2014/main" id="{99DC85ED-F5D8-D11E-3290-EB3B04A39ABC}"/>
              </a:ext>
            </a:extLst>
          </p:cNvPr>
          <p:cNvSpPr/>
          <p:nvPr/>
        </p:nvSpPr>
        <p:spPr>
          <a:xfrm>
            <a:off x="8548967" y="5850618"/>
            <a:ext cx="3057247" cy="69032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950" name="Google Shape;516;p32">
            <a:extLst>
              <a:ext uri="{FF2B5EF4-FFF2-40B4-BE49-F238E27FC236}">
                <a16:creationId xmlns:a16="http://schemas.microsoft.com/office/drawing/2014/main" id="{B3C3CECB-8AA9-04A3-5702-1C41AFDE0F6D}"/>
              </a:ext>
            </a:extLst>
          </p:cNvPr>
          <p:cNvSpPr/>
          <p:nvPr/>
        </p:nvSpPr>
        <p:spPr>
          <a:xfrm>
            <a:off x="8669165" y="6164131"/>
            <a:ext cx="1353312"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sym typeface="DM Sans Medium"/>
              </a:rPr>
              <a:t>Customer Support Agent</a:t>
            </a:r>
          </a:p>
        </p:txBody>
      </p:sp>
      <p:sp>
        <p:nvSpPr>
          <p:cNvPr id="952" name="Google Shape;516;p32">
            <a:extLst>
              <a:ext uri="{FF2B5EF4-FFF2-40B4-BE49-F238E27FC236}">
                <a16:creationId xmlns:a16="http://schemas.microsoft.com/office/drawing/2014/main" id="{1ED02D43-C1E0-3530-2538-5DF8CB9ABEA5}"/>
              </a:ext>
            </a:extLst>
          </p:cNvPr>
          <p:cNvSpPr/>
          <p:nvPr/>
        </p:nvSpPr>
        <p:spPr>
          <a:xfrm>
            <a:off x="10131041" y="6162227"/>
            <a:ext cx="1353312"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sym typeface="DM Sans Medium"/>
              </a:rPr>
              <a:t>Customers</a:t>
            </a:r>
          </a:p>
        </p:txBody>
      </p:sp>
      <p:sp>
        <p:nvSpPr>
          <p:cNvPr id="850" name="Arrow: Up 56">
            <a:extLst>
              <a:ext uri="{FF2B5EF4-FFF2-40B4-BE49-F238E27FC236}">
                <a16:creationId xmlns:a16="http://schemas.microsoft.com/office/drawing/2014/main" id="{F3699C41-AC39-73F1-342D-16D887624A37}"/>
              </a:ext>
              <a:ext uri="{C183D7F6-B498-43B3-948B-1728B52AA6E4}">
                <adec:decorative xmlns:adec="http://schemas.microsoft.com/office/drawing/2017/decorative" val="1"/>
              </a:ext>
            </a:extLst>
          </p:cNvPr>
          <p:cNvSpPr/>
          <p:nvPr/>
        </p:nvSpPr>
        <p:spPr>
          <a:xfrm>
            <a:off x="8744831" y="22566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7" name="Arrow: Up 56">
            <a:extLst>
              <a:ext uri="{FF2B5EF4-FFF2-40B4-BE49-F238E27FC236}">
                <a16:creationId xmlns:a16="http://schemas.microsoft.com/office/drawing/2014/main" id="{30AB1808-2411-2EA5-726D-7B27780B4C11}"/>
              </a:ext>
              <a:ext uri="{C183D7F6-B498-43B3-948B-1728B52AA6E4}">
                <adec:decorative xmlns:adec="http://schemas.microsoft.com/office/drawing/2017/decorative" val="1"/>
              </a:ext>
            </a:extLst>
          </p:cNvPr>
          <p:cNvSpPr/>
          <p:nvPr/>
        </p:nvSpPr>
        <p:spPr>
          <a:xfrm rot="10800000">
            <a:off x="8744831" y="284158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0" name="Arrow: Up 56">
            <a:extLst>
              <a:ext uri="{FF2B5EF4-FFF2-40B4-BE49-F238E27FC236}">
                <a16:creationId xmlns:a16="http://schemas.microsoft.com/office/drawing/2014/main" id="{B0F780CE-1537-8172-6897-B844DF0EE575}"/>
              </a:ext>
              <a:ext uri="{C183D7F6-B498-43B3-948B-1728B52AA6E4}">
                <adec:decorative xmlns:adec="http://schemas.microsoft.com/office/drawing/2017/decorative" val="1"/>
              </a:ext>
            </a:extLst>
          </p:cNvPr>
          <p:cNvSpPr/>
          <p:nvPr/>
        </p:nvSpPr>
        <p:spPr>
          <a:xfrm>
            <a:off x="8744831" y="342655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1" name="Arrow: Up 56">
            <a:extLst>
              <a:ext uri="{FF2B5EF4-FFF2-40B4-BE49-F238E27FC236}">
                <a16:creationId xmlns:a16="http://schemas.microsoft.com/office/drawing/2014/main" id="{80E8F969-B882-E57E-2543-960EB9F4E366}"/>
              </a:ext>
              <a:ext uri="{C183D7F6-B498-43B3-948B-1728B52AA6E4}">
                <adec:decorative xmlns:adec="http://schemas.microsoft.com/office/drawing/2017/decorative" val="1"/>
              </a:ext>
            </a:extLst>
          </p:cNvPr>
          <p:cNvSpPr/>
          <p:nvPr/>
        </p:nvSpPr>
        <p:spPr>
          <a:xfrm rot="10800000">
            <a:off x="8744831" y="401152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5" name="Arrow: Up 56">
            <a:extLst>
              <a:ext uri="{FF2B5EF4-FFF2-40B4-BE49-F238E27FC236}">
                <a16:creationId xmlns:a16="http://schemas.microsoft.com/office/drawing/2014/main" id="{AA7F9321-94E4-12A1-26AA-2404363B5407}"/>
              </a:ext>
              <a:ext uri="{C183D7F6-B498-43B3-948B-1728B52AA6E4}">
                <adec:decorative xmlns:adec="http://schemas.microsoft.com/office/drawing/2017/decorative" val="1"/>
              </a:ext>
            </a:extLst>
          </p:cNvPr>
          <p:cNvSpPr/>
          <p:nvPr/>
        </p:nvSpPr>
        <p:spPr>
          <a:xfrm rot="10800000">
            <a:off x="8744831" y="455371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46" name="Arrow: Up 56">
            <a:extLst>
              <a:ext uri="{FF2B5EF4-FFF2-40B4-BE49-F238E27FC236}">
                <a16:creationId xmlns:a16="http://schemas.microsoft.com/office/drawing/2014/main" id="{D7B19984-CC88-5BC9-4CE1-304CC37DE740}"/>
              </a:ext>
              <a:ext uri="{C183D7F6-B498-43B3-948B-1728B52AA6E4}">
                <adec:decorative xmlns:adec="http://schemas.microsoft.com/office/drawing/2017/decorative" val="1"/>
              </a:ext>
            </a:extLst>
          </p:cNvPr>
          <p:cNvSpPr/>
          <p:nvPr/>
        </p:nvSpPr>
        <p:spPr>
          <a:xfrm>
            <a:off x="8744831" y="519424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02408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A8241-2418-8470-9C56-E4C4CDB9B9BC}"/>
            </a:ext>
          </a:extLst>
        </p:cNvPr>
        <p:cNvGrpSpPr/>
        <p:nvPr/>
      </p:nvGrpSpPr>
      <p:grpSpPr>
        <a:xfrm>
          <a:off x="0" y="0"/>
          <a:ext cx="0" cy="0"/>
          <a:chOff x="0" y="0"/>
          <a:chExt cx="0" cy="0"/>
        </a:xfrm>
      </p:grpSpPr>
      <p:sp>
        <p:nvSpPr>
          <p:cNvPr id="120" name="Google Shape;523;p32">
            <a:extLst>
              <a:ext uri="{FF2B5EF4-FFF2-40B4-BE49-F238E27FC236}">
                <a16:creationId xmlns:a16="http://schemas.microsoft.com/office/drawing/2014/main" id="{7EBF7BEC-4F61-83CC-487D-86FDD0B1BAA2}"/>
              </a:ext>
              <a:ext uri="{C183D7F6-B498-43B3-948B-1728B52AA6E4}">
                <adec:decorative xmlns:adec="http://schemas.microsoft.com/office/drawing/2017/decorative" val="1"/>
              </a:ext>
            </a:extLst>
          </p:cNvPr>
          <p:cNvSpPr/>
          <p:nvPr/>
        </p:nvSpPr>
        <p:spPr>
          <a:xfrm>
            <a:off x="854896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153" name="Straight Connector 152">
            <a:extLst>
              <a:ext uri="{FF2B5EF4-FFF2-40B4-BE49-F238E27FC236}">
                <a16:creationId xmlns:a16="http://schemas.microsoft.com/office/drawing/2014/main" id="{BE6D4932-11A4-4E9C-C4DE-2A713EE9D8E3}"/>
              </a:ext>
              <a:ext uri="{C183D7F6-B498-43B3-948B-1728B52AA6E4}">
                <adec:decorative xmlns:adec="http://schemas.microsoft.com/office/drawing/2017/decorative" val="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244" name="Graphic 39">
            <a:extLst>
              <a:ext uri="{FF2B5EF4-FFF2-40B4-BE49-F238E27FC236}">
                <a16:creationId xmlns:a16="http://schemas.microsoft.com/office/drawing/2014/main" id="{056AEC63-D964-AD96-1E27-F6EBB97CE708}"/>
              </a:ext>
              <a:ext uri="{C183D7F6-B498-43B3-948B-1728B52AA6E4}">
                <adec:decorative xmlns:adec="http://schemas.microsoft.com/office/drawing/2017/decorative" val="1"/>
              </a:ext>
            </a:extLst>
          </p:cNvPr>
          <p:cNvSpPr/>
          <p:nvPr/>
        </p:nvSpPr>
        <p:spPr>
          <a:xfrm>
            <a:off x="9241616" y="1103504"/>
            <a:ext cx="182950" cy="203272"/>
          </a:xfrm>
          <a:custGeom>
            <a:avLst/>
            <a:gdLst>
              <a:gd name="connsiteX0" fmla="*/ 223930 w 251999"/>
              <a:gd name="connsiteY0" fmla="*/ 29344 h 279991"/>
              <a:gd name="connsiteX1" fmla="*/ 192502 w 251999"/>
              <a:gd name="connsiteY1" fmla="*/ 0 h 279991"/>
              <a:gd name="connsiteX2" fmla="*/ 31501 w 251999"/>
              <a:gd name="connsiteY2" fmla="*/ 0 h 279991"/>
              <a:gd name="connsiteX3" fmla="*/ 29344 w 251999"/>
              <a:gd name="connsiteY3" fmla="*/ 73 h 279991"/>
              <a:gd name="connsiteX4" fmla="*/ 0 w 251999"/>
              <a:gd name="connsiteY4" fmla="*/ 31501 h 279991"/>
              <a:gd name="connsiteX5" fmla="*/ 0 w 251999"/>
              <a:gd name="connsiteY5" fmla="*/ 248477 h 279991"/>
              <a:gd name="connsiteX6" fmla="*/ 73 w 251999"/>
              <a:gd name="connsiteY6" fmla="*/ 250634 h 279991"/>
              <a:gd name="connsiteX7" fmla="*/ 31501 w 251999"/>
              <a:gd name="connsiteY7" fmla="*/ 279977 h 279991"/>
              <a:gd name="connsiteX8" fmla="*/ 137447 w 251999"/>
              <a:gd name="connsiteY8" fmla="*/ 279977 h 279991"/>
              <a:gd name="connsiteX9" fmla="*/ 116465 w 251999"/>
              <a:gd name="connsiteY9" fmla="*/ 258977 h 279991"/>
              <a:gd name="connsiteX10" fmla="*/ 31501 w 251999"/>
              <a:gd name="connsiteY10" fmla="*/ 258977 h 279991"/>
              <a:gd name="connsiteX11" fmla="*/ 30076 w 251999"/>
              <a:gd name="connsiteY11" fmla="*/ 258882 h 279991"/>
              <a:gd name="connsiteX12" fmla="*/ 21000 w 251999"/>
              <a:gd name="connsiteY12" fmla="*/ 248477 h 279991"/>
              <a:gd name="connsiteX13" fmla="*/ 21000 w 251999"/>
              <a:gd name="connsiteY13" fmla="*/ 31501 h 279991"/>
              <a:gd name="connsiteX14" fmla="*/ 21096 w 251999"/>
              <a:gd name="connsiteY14" fmla="*/ 30076 h 279991"/>
              <a:gd name="connsiteX15" fmla="*/ 31501 w 251999"/>
              <a:gd name="connsiteY15" fmla="*/ 21000 h 279991"/>
              <a:gd name="connsiteX16" fmla="*/ 192502 w 251999"/>
              <a:gd name="connsiteY16" fmla="*/ 21000 h 279991"/>
              <a:gd name="connsiteX17" fmla="*/ 193926 w 251999"/>
              <a:gd name="connsiteY17" fmla="*/ 21096 h 279991"/>
              <a:gd name="connsiteX18" fmla="*/ 203002 w 251999"/>
              <a:gd name="connsiteY18" fmla="*/ 31501 h 279991"/>
              <a:gd name="connsiteX19" fmla="*/ 203002 w 251999"/>
              <a:gd name="connsiteY19" fmla="*/ 193439 h 279991"/>
              <a:gd name="connsiteX20" fmla="*/ 219226 w 251999"/>
              <a:gd name="connsiteY20" fmla="*/ 177215 h 279991"/>
              <a:gd name="connsiteX21" fmla="*/ 224003 w 251999"/>
              <a:gd name="connsiteY21" fmla="*/ 173288 h 279991"/>
              <a:gd name="connsiteX22" fmla="*/ 224003 w 251999"/>
              <a:gd name="connsiteY22" fmla="*/ 31501 h 279991"/>
              <a:gd name="connsiteX23" fmla="*/ 223930 w 251999"/>
              <a:gd name="connsiteY23" fmla="*/ 29344 h 279991"/>
              <a:gd name="connsiteX24" fmla="*/ 172029 w 251999"/>
              <a:gd name="connsiteY24" fmla="*/ 279977 h 279991"/>
              <a:gd name="connsiteX25" fmla="*/ 171496 w 251999"/>
              <a:gd name="connsiteY25" fmla="*/ 279991 h 279991"/>
              <a:gd name="connsiteX26" fmla="*/ 170968 w 251999"/>
              <a:gd name="connsiteY26" fmla="*/ 279977 h 279991"/>
              <a:gd name="connsiteX27" fmla="*/ 164070 w 251999"/>
              <a:gd name="connsiteY27" fmla="*/ 276913 h 279991"/>
              <a:gd name="connsiteX28" fmla="*/ 129074 w 251999"/>
              <a:gd name="connsiteY28" fmla="*/ 241887 h 279991"/>
              <a:gd name="connsiteX29" fmla="*/ 129081 w 251999"/>
              <a:gd name="connsiteY29" fmla="*/ 227037 h 279991"/>
              <a:gd name="connsiteX30" fmla="*/ 143931 w 251999"/>
              <a:gd name="connsiteY30" fmla="*/ 227044 h 279991"/>
              <a:gd name="connsiteX31" fmla="*/ 171502 w 251999"/>
              <a:gd name="connsiteY31" fmla="*/ 254638 h 279991"/>
              <a:gd name="connsiteX32" fmla="*/ 234076 w 251999"/>
              <a:gd name="connsiteY32" fmla="*/ 192066 h 279991"/>
              <a:gd name="connsiteX33" fmla="*/ 248924 w 251999"/>
              <a:gd name="connsiteY33" fmla="*/ 192066 h 279991"/>
              <a:gd name="connsiteX34" fmla="*/ 248924 w 251999"/>
              <a:gd name="connsiteY34" fmla="*/ 206914 h 279991"/>
              <a:gd name="connsiteX35" fmla="*/ 178923 w 251999"/>
              <a:gd name="connsiteY35" fmla="*/ 276915 h 279991"/>
              <a:gd name="connsiteX36" fmla="*/ 172029 w 251999"/>
              <a:gd name="connsiteY36" fmla="*/ 279977 h 279991"/>
              <a:gd name="connsiteX37" fmla="*/ 137781 w 251999"/>
              <a:gd name="connsiteY37" fmla="*/ 202990 h 279991"/>
              <a:gd name="connsiteX38" fmla="*/ 135224 w 251999"/>
              <a:gd name="connsiteY38" fmla="*/ 202990 h 279991"/>
              <a:gd name="connsiteX39" fmla="*/ 101447 w 251999"/>
              <a:gd name="connsiteY39" fmla="*/ 202990 h 279991"/>
              <a:gd name="connsiteX40" fmla="*/ 90947 w 251999"/>
              <a:gd name="connsiteY40" fmla="*/ 192490 h 279991"/>
              <a:gd name="connsiteX41" fmla="*/ 101447 w 251999"/>
              <a:gd name="connsiteY41" fmla="*/ 181990 h 279991"/>
              <a:gd name="connsiteX42" fmla="*/ 171502 w 251999"/>
              <a:gd name="connsiteY42" fmla="*/ 181990 h 279991"/>
              <a:gd name="connsiteX43" fmla="*/ 182002 w 251999"/>
              <a:gd name="connsiteY43" fmla="*/ 192490 h 279991"/>
              <a:gd name="connsiteX44" fmla="*/ 171502 w 251999"/>
              <a:gd name="connsiteY44" fmla="*/ 202990 h 279991"/>
              <a:gd name="connsiteX45" fmla="*/ 137781 w 251999"/>
              <a:gd name="connsiteY45" fmla="*/ 202990 h 279991"/>
              <a:gd name="connsiteX46" fmla="*/ 70001 w 251999"/>
              <a:gd name="connsiteY46" fmla="*/ 80510 h 279991"/>
              <a:gd name="connsiteX47" fmla="*/ 56001 w 251999"/>
              <a:gd name="connsiteY47" fmla="*/ 94511 h 279991"/>
              <a:gd name="connsiteX48" fmla="*/ 42001 w 251999"/>
              <a:gd name="connsiteY48" fmla="*/ 80510 h 279991"/>
              <a:gd name="connsiteX49" fmla="*/ 56001 w 251999"/>
              <a:gd name="connsiteY49" fmla="*/ 66510 h 279991"/>
              <a:gd name="connsiteX50" fmla="*/ 70001 w 251999"/>
              <a:gd name="connsiteY50" fmla="*/ 80510 h 279991"/>
              <a:gd name="connsiteX51" fmla="*/ 90947 w 251999"/>
              <a:gd name="connsiteY51" fmla="*/ 80488 h 279991"/>
              <a:gd name="connsiteX52" fmla="*/ 101447 w 251999"/>
              <a:gd name="connsiteY52" fmla="*/ 69988 h 279991"/>
              <a:gd name="connsiteX53" fmla="*/ 171502 w 251999"/>
              <a:gd name="connsiteY53" fmla="*/ 69988 h 279991"/>
              <a:gd name="connsiteX54" fmla="*/ 182002 w 251999"/>
              <a:gd name="connsiteY54" fmla="*/ 80488 h 279991"/>
              <a:gd name="connsiteX55" fmla="*/ 171502 w 251999"/>
              <a:gd name="connsiteY55" fmla="*/ 90988 h 279991"/>
              <a:gd name="connsiteX56" fmla="*/ 101447 w 251999"/>
              <a:gd name="connsiteY56" fmla="*/ 90988 h 279991"/>
              <a:gd name="connsiteX57" fmla="*/ 90947 w 251999"/>
              <a:gd name="connsiteY57" fmla="*/ 80488 h 279991"/>
              <a:gd name="connsiteX58" fmla="*/ 101447 w 251999"/>
              <a:gd name="connsiteY58" fmla="*/ 125989 h 279991"/>
              <a:gd name="connsiteX59" fmla="*/ 90947 w 251999"/>
              <a:gd name="connsiteY59" fmla="*/ 136489 h 279991"/>
              <a:gd name="connsiteX60" fmla="*/ 101447 w 251999"/>
              <a:gd name="connsiteY60" fmla="*/ 146989 h 279991"/>
              <a:gd name="connsiteX61" fmla="*/ 171502 w 251999"/>
              <a:gd name="connsiteY61" fmla="*/ 146989 h 279991"/>
              <a:gd name="connsiteX62" fmla="*/ 182002 w 251999"/>
              <a:gd name="connsiteY62" fmla="*/ 136489 h 279991"/>
              <a:gd name="connsiteX63" fmla="*/ 171502 w 251999"/>
              <a:gd name="connsiteY63" fmla="*/ 125989 h 279991"/>
              <a:gd name="connsiteX64" fmla="*/ 101447 w 251999"/>
              <a:gd name="connsiteY64" fmla="*/ 125989 h 279991"/>
              <a:gd name="connsiteX65" fmla="*/ 56001 w 251999"/>
              <a:gd name="connsiteY65" fmla="*/ 150489 h 279991"/>
              <a:gd name="connsiteX66" fmla="*/ 70001 w 251999"/>
              <a:gd name="connsiteY66" fmla="*/ 136489 h 279991"/>
              <a:gd name="connsiteX67" fmla="*/ 56001 w 251999"/>
              <a:gd name="connsiteY67" fmla="*/ 122488 h 279991"/>
              <a:gd name="connsiteX68" fmla="*/ 42001 w 251999"/>
              <a:gd name="connsiteY68" fmla="*/ 136489 h 279991"/>
              <a:gd name="connsiteX69" fmla="*/ 56001 w 251999"/>
              <a:gd name="connsiteY69" fmla="*/ 150489 h 279991"/>
              <a:gd name="connsiteX70" fmla="*/ 70001 w 251999"/>
              <a:gd name="connsiteY70" fmla="*/ 192462 h 279991"/>
              <a:gd name="connsiteX71" fmla="*/ 56001 w 251999"/>
              <a:gd name="connsiteY71" fmla="*/ 206462 h 279991"/>
              <a:gd name="connsiteX72" fmla="*/ 42001 w 251999"/>
              <a:gd name="connsiteY72" fmla="*/ 192462 h 279991"/>
              <a:gd name="connsiteX73" fmla="*/ 56001 w 251999"/>
              <a:gd name="connsiteY73" fmla="*/ 178461 h 279991"/>
              <a:gd name="connsiteX74" fmla="*/ 70001 w 251999"/>
              <a:gd name="connsiteY74" fmla="*/ 192462 h 27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1999" h="279991">
                <a:moveTo>
                  <a:pt x="223930" y="29344"/>
                </a:moveTo>
                <a:cubicBezTo>
                  <a:pt x="222821" y="12952"/>
                  <a:pt x="209174" y="0"/>
                  <a:pt x="192502" y="0"/>
                </a:cubicBezTo>
                <a:lnTo>
                  <a:pt x="31501" y="0"/>
                </a:lnTo>
                <a:lnTo>
                  <a:pt x="29344" y="73"/>
                </a:lnTo>
                <a:cubicBezTo>
                  <a:pt x="12952" y="1181"/>
                  <a:pt x="0" y="14828"/>
                  <a:pt x="0" y="31501"/>
                </a:cubicBezTo>
                <a:lnTo>
                  <a:pt x="0" y="248477"/>
                </a:lnTo>
                <a:lnTo>
                  <a:pt x="73" y="250634"/>
                </a:lnTo>
                <a:cubicBezTo>
                  <a:pt x="1181" y="267026"/>
                  <a:pt x="14828" y="279977"/>
                  <a:pt x="31501" y="279977"/>
                </a:cubicBezTo>
                <a:lnTo>
                  <a:pt x="137447" y="279977"/>
                </a:lnTo>
                <a:lnTo>
                  <a:pt x="116465" y="258977"/>
                </a:lnTo>
                <a:lnTo>
                  <a:pt x="31501" y="258977"/>
                </a:lnTo>
                <a:lnTo>
                  <a:pt x="30076" y="258882"/>
                </a:lnTo>
                <a:cubicBezTo>
                  <a:pt x="24951" y="258186"/>
                  <a:pt x="21000" y="253793"/>
                  <a:pt x="21000" y="248477"/>
                </a:cubicBezTo>
                <a:lnTo>
                  <a:pt x="21000" y="31501"/>
                </a:lnTo>
                <a:lnTo>
                  <a:pt x="21096" y="30076"/>
                </a:lnTo>
                <a:cubicBezTo>
                  <a:pt x="21792" y="24951"/>
                  <a:pt x="26185" y="21000"/>
                  <a:pt x="31501" y="21000"/>
                </a:cubicBezTo>
                <a:lnTo>
                  <a:pt x="192502" y="21000"/>
                </a:lnTo>
                <a:lnTo>
                  <a:pt x="193926" y="21096"/>
                </a:lnTo>
                <a:cubicBezTo>
                  <a:pt x="199051" y="21792"/>
                  <a:pt x="203002" y="26185"/>
                  <a:pt x="203002" y="31501"/>
                </a:cubicBezTo>
                <a:lnTo>
                  <a:pt x="203002" y="193439"/>
                </a:lnTo>
                <a:lnTo>
                  <a:pt x="219226" y="177215"/>
                </a:lnTo>
                <a:cubicBezTo>
                  <a:pt x="220715" y="175726"/>
                  <a:pt x="222316" y="174417"/>
                  <a:pt x="224003" y="173288"/>
                </a:cubicBezTo>
                <a:lnTo>
                  <a:pt x="224003" y="31501"/>
                </a:lnTo>
                <a:lnTo>
                  <a:pt x="223930" y="29344"/>
                </a:lnTo>
                <a:close/>
                <a:moveTo>
                  <a:pt x="172029" y="279977"/>
                </a:moveTo>
                <a:cubicBezTo>
                  <a:pt x="171852" y="279987"/>
                  <a:pt x="171674" y="279991"/>
                  <a:pt x="171496" y="279991"/>
                </a:cubicBezTo>
                <a:cubicBezTo>
                  <a:pt x="171320" y="279991"/>
                  <a:pt x="171143" y="279987"/>
                  <a:pt x="170968" y="279977"/>
                </a:cubicBezTo>
                <a:cubicBezTo>
                  <a:pt x="168375" y="279847"/>
                  <a:pt x="165914" y="278758"/>
                  <a:pt x="164070" y="276913"/>
                </a:cubicBezTo>
                <a:lnTo>
                  <a:pt x="129074" y="241887"/>
                </a:lnTo>
                <a:cubicBezTo>
                  <a:pt x="124976" y="237785"/>
                  <a:pt x="124979" y="231136"/>
                  <a:pt x="129081" y="227037"/>
                </a:cubicBezTo>
                <a:cubicBezTo>
                  <a:pt x="133183" y="222937"/>
                  <a:pt x="139832" y="222940"/>
                  <a:pt x="143931" y="227044"/>
                </a:cubicBezTo>
                <a:lnTo>
                  <a:pt x="171502" y="254638"/>
                </a:lnTo>
                <a:lnTo>
                  <a:pt x="234076" y="192066"/>
                </a:lnTo>
                <a:cubicBezTo>
                  <a:pt x="238175" y="187965"/>
                  <a:pt x="244824" y="187965"/>
                  <a:pt x="248924" y="192066"/>
                </a:cubicBezTo>
                <a:cubicBezTo>
                  <a:pt x="253025" y="196166"/>
                  <a:pt x="253025" y="202814"/>
                  <a:pt x="248924" y="206914"/>
                </a:cubicBezTo>
                <a:lnTo>
                  <a:pt x="178923" y="276915"/>
                </a:lnTo>
                <a:cubicBezTo>
                  <a:pt x="177079" y="278759"/>
                  <a:pt x="174621" y="279847"/>
                  <a:pt x="172029" y="279977"/>
                </a:cubicBezTo>
                <a:close/>
                <a:moveTo>
                  <a:pt x="137781" y="202990"/>
                </a:moveTo>
                <a:cubicBezTo>
                  <a:pt x="136929" y="202956"/>
                  <a:pt x="136075" y="202956"/>
                  <a:pt x="135224" y="202990"/>
                </a:cubicBezTo>
                <a:lnTo>
                  <a:pt x="101447" y="202990"/>
                </a:lnTo>
                <a:cubicBezTo>
                  <a:pt x="95648" y="202990"/>
                  <a:pt x="90947" y="198289"/>
                  <a:pt x="90947" y="192490"/>
                </a:cubicBezTo>
                <a:cubicBezTo>
                  <a:pt x="90947" y="186691"/>
                  <a:pt x="95648" y="181990"/>
                  <a:pt x="101447" y="181990"/>
                </a:cubicBezTo>
                <a:lnTo>
                  <a:pt x="171502" y="181990"/>
                </a:lnTo>
                <a:cubicBezTo>
                  <a:pt x="177302" y="181990"/>
                  <a:pt x="182002" y="186691"/>
                  <a:pt x="182002" y="192490"/>
                </a:cubicBezTo>
                <a:cubicBezTo>
                  <a:pt x="182002" y="198289"/>
                  <a:pt x="177302" y="202990"/>
                  <a:pt x="171502" y="202990"/>
                </a:cubicBezTo>
                <a:lnTo>
                  <a:pt x="137781" y="202990"/>
                </a:lnTo>
                <a:close/>
                <a:moveTo>
                  <a:pt x="70001" y="80510"/>
                </a:moveTo>
                <a:cubicBezTo>
                  <a:pt x="70001" y="88242"/>
                  <a:pt x="63733" y="94511"/>
                  <a:pt x="56001" y="94511"/>
                </a:cubicBezTo>
                <a:cubicBezTo>
                  <a:pt x="48269" y="94511"/>
                  <a:pt x="42001" y="88242"/>
                  <a:pt x="42001" y="80510"/>
                </a:cubicBezTo>
                <a:cubicBezTo>
                  <a:pt x="42001" y="72778"/>
                  <a:pt x="48269" y="66510"/>
                  <a:pt x="56001" y="66510"/>
                </a:cubicBezTo>
                <a:cubicBezTo>
                  <a:pt x="63733" y="66510"/>
                  <a:pt x="70001" y="72778"/>
                  <a:pt x="70001" y="80510"/>
                </a:cubicBezTo>
                <a:close/>
                <a:moveTo>
                  <a:pt x="90947" y="80488"/>
                </a:moveTo>
                <a:cubicBezTo>
                  <a:pt x="90947" y="74689"/>
                  <a:pt x="95648" y="69988"/>
                  <a:pt x="101447" y="69988"/>
                </a:cubicBezTo>
                <a:lnTo>
                  <a:pt x="171502" y="69988"/>
                </a:lnTo>
                <a:cubicBezTo>
                  <a:pt x="177302" y="69988"/>
                  <a:pt x="182002" y="74689"/>
                  <a:pt x="182002" y="80488"/>
                </a:cubicBezTo>
                <a:cubicBezTo>
                  <a:pt x="182002" y="86287"/>
                  <a:pt x="177302" y="90988"/>
                  <a:pt x="171502" y="90988"/>
                </a:cubicBezTo>
                <a:lnTo>
                  <a:pt x="101447" y="90988"/>
                </a:lnTo>
                <a:cubicBezTo>
                  <a:pt x="95648" y="90988"/>
                  <a:pt x="90947" y="86287"/>
                  <a:pt x="90947" y="80488"/>
                </a:cubicBezTo>
                <a:close/>
                <a:moveTo>
                  <a:pt x="101447" y="125989"/>
                </a:moveTo>
                <a:cubicBezTo>
                  <a:pt x="95648" y="125989"/>
                  <a:pt x="90947" y="130690"/>
                  <a:pt x="90947" y="136489"/>
                </a:cubicBezTo>
                <a:cubicBezTo>
                  <a:pt x="90947" y="142288"/>
                  <a:pt x="95648" y="146989"/>
                  <a:pt x="101447" y="146989"/>
                </a:cubicBezTo>
                <a:lnTo>
                  <a:pt x="171502" y="146989"/>
                </a:lnTo>
                <a:cubicBezTo>
                  <a:pt x="177302" y="146989"/>
                  <a:pt x="182002" y="142288"/>
                  <a:pt x="182002" y="136489"/>
                </a:cubicBezTo>
                <a:cubicBezTo>
                  <a:pt x="182002" y="130690"/>
                  <a:pt x="177302" y="125989"/>
                  <a:pt x="171502" y="125989"/>
                </a:cubicBezTo>
                <a:lnTo>
                  <a:pt x="101447" y="125989"/>
                </a:lnTo>
                <a:close/>
                <a:moveTo>
                  <a:pt x="56001" y="150489"/>
                </a:moveTo>
                <a:cubicBezTo>
                  <a:pt x="63733" y="150489"/>
                  <a:pt x="70001" y="144221"/>
                  <a:pt x="70001" y="136489"/>
                </a:cubicBezTo>
                <a:cubicBezTo>
                  <a:pt x="70001" y="128756"/>
                  <a:pt x="63733" y="122488"/>
                  <a:pt x="56001" y="122488"/>
                </a:cubicBezTo>
                <a:cubicBezTo>
                  <a:pt x="48269" y="122488"/>
                  <a:pt x="42001" y="128756"/>
                  <a:pt x="42001" y="136489"/>
                </a:cubicBezTo>
                <a:cubicBezTo>
                  <a:pt x="42001" y="144221"/>
                  <a:pt x="48269" y="150489"/>
                  <a:pt x="56001" y="150489"/>
                </a:cubicBezTo>
                <a:close/>
                <a:moveTo>
                  <a:pt x="70001" y="192462"/>
                </a:moveTo>
                <a:cubicBezTo>
                  <a:pt x="70001" y="200194"/>
                  <a:pt x="63733" y="206462"/>
                  <a:pt x="56001" y="206462"/>
                </a:cubicBezTo>
                <a:cubicBezTo>
                  <a:pt x="48269" y="206462"/>
                  <a:pt x="42001" y="200194"/>
                  <a:pt x="42001" y="192462"/>
                </a:cubicBezTo>
                <a:cubicBezTo>
                  <a:pt x="42001" y="184729"/>
                  <a:pt x="48269" y="178461"/>
                  <a:pt x="56001" y="178461"/>
                </a:cubicBezTo>
                <a:cubicBezTo>
                  <a:pt x="63733" y="178461"/>
                  <a:pt x="70001" y="184729"/>
                  <a:pt x="70001" y="192462"/>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329" name="Graphic 120">
            <a:extLst>
              <a:ext uri="{FF2B5EF4-FFF2-40B4-BE49-F238E27FC236}">
                <a16:creationId xmlns:a16="http://schemas.microsoft.com/office/drawing/2014/main" id="{9281D893-463F-D8E1-A030-8C9AFE057505}"/>
              </a:ext>
              <a:ext uri="{C183D7F6-B498-43B3-948B-1728B52AA6E4}">
                <adec:decorative xmlns:adec="http://schemas.microsoft.com/office/drawing/2017/decorative" val="1"/>
              </a:ext>
            </a:extLst>
          </p:cNvPr>
          <p:cNvSpPr>
            <a:spLocks noChangeAspect="1"/>
          </p:cNvSpPr>
          <p:nvPr/>
        </p:nvSpPr>
        <p:spPr>
          <a:xfrm>
            <a:off x="10751707" y="1091080"/>
            <a:ext cx="199155" cy="199155"/>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356" name="Google Shape;498;p32">
            <a:extLst>
              <a:ext uri="{FF2B5EF4-FFF2-40B4-BE49-F238E27FC236}">
                <a16:creationId xmlns:a16="http://schemas.microsoft.com/office/drawing/2014/main" id="{57A9798F-132E-729C-F0B4-B60E2D75E5E8}"/>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lnSpc>
                <a:spcPct val="95000"/>
              </a:lnSpc>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407" name="Straight Connector 406">
            <a:extLst>
              <a:ext uri="{FF2B5EF4-FFF2-40B4-BE49-F238E27FC236}">
                <a16:creationId xmlns:a16="http://schemas.microsoft.com/office/drawing/2014/main" id="{21D17B16-C3D2-15A2-0345-3C750AE62602}"/>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430" name="Google Shape;498;p32">
            <a:extLst>
              <a:ext uri="{FF2B5EF4-FFF2-40B4-BE49-F238E27FC236}">
                <a16:creationId xmlns:a16="http://schemas.microsoft.com/office/drawing/2014/main" id="{AA3AF582-C292-7659-2E9A-A8C1240472BA}"/>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27" name="Title 26">
            <a:extLst>
              <a:ext uri="{FF2B5EF4-FFF2-40B4-BE49-F238E27FC236}">
                <a16:creationId xmlns:a16="http://schemas.microsoft.com/office/drawing/2014/main" id="{403A7054-786C-9469-D0F8-EFA894D868CC}"/>
              </a:ext>
            </a:extLst>
          </p:cNvPr>
          <p:cNvSpPr>
            <a:spLocks noGrp="1"/>
          </p:cNvSpPr>
          <p:nvPr>
            <p:ph type="title"/>
          </p:nvPr>
        </p:nvSpPr>
        <p:spPr>
          <a:xfrm>
            <a:off x="588263" y="457200"/>
            <a:ext cx="11018520" cy="553998"/>
          </a:xfrm>
        </p:spPr>
        <p:txBody>
          <a:bodyPr/>
          <a:lstStyle/>
          <a:p>
            <a:r>
              <a:rPr lang="en-IN"/>
              <a:t>Production Schedule Optimizer Agent</a:t>
            </a:r>
          </a:p>
        </p:txBody>
      </p:sp>
      <p:sp>
        <p:nvSpPr>
          <p:cNvPr id="28" name="Text Placeholder 27">
            <a:extLst>
              <a:ext uri="{FF2B5EF4-FFF2-40B4-BE49-F238E27FC236}">
                <a16:creationId xmlns:a16="http://schemas.microsoft.com/office/drawing/2014/main" id="{82ABA420-291D-3D41-0A52-D03B1430FEF9}"/>
              </a:ext>
            </a:extLst>
          </p:cNvPr>
          <p:cNvSpPr>
            <a:spLocks noGrp="1"/>
          </p:cNvSpPr>
          <p:nvPr>
            <p:ph type="body" sz="quarter" idx="11"/>
          </p:nvPr>
        </p:nvSpPr>
        <p:spPr>
          <a:xfrm>
            <a:off x="584200" y="292100"/>
            <a:ext cx="11018520" cy="153888"/>
          </a:xfrm>
        </p:spPr>
        <p:txBody>
          <a:bodyPr/>
          <a:lstStyle/>
          <a:p>
            <a:r>
              <a:rPr lang="en-IN"/>
              <a:t>MANUFACTURING</a:t>
            </a:r>
          </a:p>
        </p:txBody>
      </p:sp>
      <p:sp>
        <p:nvSpPr>
          <p:cNvPr id="77" name="TextBox 76">
            <a:extLst>
              <a:ext uri="{FF2B5EF4-FFF2-40B4-BE49-F238E27FC236}">
                <a16:creationId xmlns:a16="http://schemas.microsoft.com/office/drawing/2014/main" id="{ED100F9A-4C50-AA27-BB49-D78E692D717F}"/>
              </a:ext>
            </a:extLst>
          </p:cNvPr>
          <p:cNvSpPr txBox="1"/>
          <p:nvPr/>
        </p:nvSpPr>
        <p:spPr>
          <a:xfrm>
            <a:off x="588963"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Continuously adapts production schedules to maximize throughput and reduce delays</a:t>
            </a:r>
          </a:p>
        </p:txBody>
      </p:sp>
      <p:sp>
        <p:nvSpPr>
          <p:cNvPr id="190" name="Google Shape;506;p32">
            <a:extLst>
              <a:ext uri="{FF2B5EF4-FFF2-40B4-BE49-F238E27FC236}">
                <a16:creationId xmlns:a16="http://schemas.microsoft.com/office/drawing/2014/main" id="{5B215823-2432-98EE-A259-E529E969E162}"/>
              </a:ext>
            </a:extLst>
          </p:cNvPr>
          <p:cNvSpPr/>
          <p:nvPr/>
        </p:nvSpPr>
        <p:spPr>
          <a:xfrm>
            <a:off x="8964671"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Subfunction</a:t>
            </a:r>
          </a:p>
        </p:txBody>
      </p:sp>
      <p:sp>
        <p:nvSpPr>
          <p:cNvPr id="255" name="Google Shape;506;p32">
            <a:extLst>
              <a:ext uri="{FF2B5EF4-FFF2-40B4-BE49-F238E27FC236}">
                <a16:creationId xmlns:a16="http://schemas.microsoft.com/office/drawing/2014/main" id="{0979CC66-82B6-8328-C1E8-DF1D87568AA5}"/>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Hi-Tech, Industrial</a:t>
            </a:r>
          </a:p>
        </p:txBody>
      </p:sp>
      <p:sp>
        <p:nvSpPr>
          <p:cNvPr id="280" name="Google Shape;506;p32">
            <a:extLst>
              <a:ext uri="{FF2B5EF4-FFF2-40B4-BE49-F238E27FC236}">
                <a16:creationId xmlns:a16="http://schemas.microsoft.com/office/drawing/2014/main" id="{086EE7D8-E20C-2E2D-1E5B-545669E6CB48}"/>
              </a:ext>
            </a:extLst>
          </p:cNvPr>
          <p:cNvSpPr/>
          <p:nvPr/>
        </p:nvSpPr>
        <p:spPr>
          <a:xfrm>
            <a:off x="10564000" y="835703"/>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a:ea typeface="+mn-ea"/>
                <a:cs typeface="+mn-cs"/>
                <a:sym typeface="DM Sans ExtraLight"/>
              </a:rPr>
              <a:t>Maturity</a:t>
            </a:r>
          </a:p>
        </p:txBody>
      </p:sp>
      <p:sp>
        <p:nvSpPr>
          <p:cNvPr id="335" name="Google Shape;506;p32">
            <a:extLst>
              <a:ext uri="{FF2B5EF4-FFF2-40B4-BE49-F238E27FC236}">
                <a16:creationId xmlns:a16="http://schemas.microsoft.com/office/drawing/2014/main" id="{858D11D3-72CF-CEB9-B546-B0D88E979DA2}"/>
              </a:ext>
            </a:extLst>
          </p:cNvPr>
          <p:cNvSpPr/>
          <p:nvPr/>
        </p:nvSpPr>
        <p:spPr>
          <a:xfrm>
            <a:off x="10576964"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a:ea typeface="+mn-ea"/>
                <a:cs typeface="+mn-cs"/>
                <a:sym typeface="DM Sans ExtraLight"/>
              </a:rPr>
              <a:t>Homerun</a:t>
            </a:r>
          </a:p>
        </p:txBody>
      </p:sp>
      <p:sp>
        <p:nvSpPr>
          <p:cNvPr id="6" name="Google Shape;523;p32">
            <a:extLst>
              <a:ext uri="{FF2B5EF4-FFF2-40B4-BE49-F238E27FC236}">
                <a16:creationId xmlns:a16="http://schemas.microsoft.com/office/drawing/2014/main" id="{8D889EEB-910F-6E99-CFAE-B458076A65CB}"/>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4" name="Google Shape;498;p32">
            <a:extLst>
              <a:ext uri="{FF2B5EF4-FFF2-40B4-BE49-F238E27FC236}">
                <a16:creationId xmlns:a16="http://schemas.microsoft.com/office/drawing/2014/main" id="{28B538E6-DE5B-0766-22DA-A67F70010448}"/>
              </a:ext>
            </a:extLst>
          </p:cNvPr>
          <p:cNvSpPr/>
          <p:nvPr/>
        </p:nvSpPr>
        <p:spPr>
          <a:xfrm>
            <a:off x="705985" y="2245769"/>
            <a:ext cx="2797164" cy="1384995"/>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a:lnSpc>
                <a:spcPts val="1780"/>
              </a:lnSpc>
              <a:spcBef>
                <a:spcPct val="0"/>
              </a:spcBef>
              <a:spcAft>
                <a:spcPct val="0"/>
              </a:spcAft>
              <a:defRPr/>
            </a:pPr>
            <a:r>
              <a:rPr lang="en-US" sz="1400" kern="0">
                <a:solidFill>
                  <a:prstClr val="black"/>
                </a:solidFill>
                <a:latin typeface="Segoe UI Variable Display"/>
                <a:ea typeface="+mn-lt"/>
                <a:cs typeface="Segoe UI Variable Display"/>
                <a:sym typeface="DM Sans Light"/>
              </a:rPr>
              <a:t>Production planners manually update schedules using static forecasts and spreadsheets, reacting to equipment breakdowns, labor shortages, and rush orders after delays and disruptions occur</a:t>
            </a:r>
            <a:endParaRPr lang="en-US">
              <a:solidFill>
                <a:prstClr val="black"/>
              </a:solidFill>
              <a:latin typeface="Aptos" panose="02110004020202020204"/>
              <a:cs typeface="Segoe UI Variable Display"/>
            </a:endParaRPr>
          </a:p>
        </p:txBody>
      </p:sp>
      <p:sp>
        <p:nvSpPr>
          <p:cNvPr id="7" name="Google Shape;523;p32">
            <a:extLst>
              <a:ext uri="{FF2B5EF4-FFF2-40B4-BE49-F238E27FC236}">
                <a16:creationId xmlns:a16="http://schemas.microsoft.com/office/drawing/2014/main" id="{18292E58-BB33-1EF5-FDC7-E6953E2CC412}"/>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5" name="Google Shape;498;p32">
            <a:extLst>
              <a:ext uri="{FF2B5EF4-FFF2-40B4-BE49-F238E27FC236}">
                <a16:creationId xmlns:a16="http://schemas.microsoft.com/office/drawing/2014/main" id="{667CA08A-F9DC-7DE9-2A9D-881F647AF91E}"/>
              </a:ext>
            </a:extLst>
          </p:cNvPr>
          <p:cNvSpPr/>
          <p:nvPr/>
        </p:nvSpPr>
        <p:spPr>
          <a:xfrm>
            <a:off x="705985" y="4464182"/>
            <a:ext cx="2797164" cy="86177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Generate optimized schedules that account for machine status, workforce availability, and order priority</a:t>
            </a:r>
          </a:p>
        </p:txBody>
      </p:sp>
      <p:sp>
        <p:nvSpPr>
          <p:cNvPr id="471" name="Google Shape;498;p32">
            <a:extLst>
              <a:ext uri="{FF2B5EF4-FFF2-40B4-BE49-F238E27FC236}">
                <a16:creationId xmlns:a16="http://schemas.microsoft.com/office/drawing/2014/main" id="{C7D510E5-0C94-823A-E0D9-BA19F3895773}"/>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Siloed systems delay visibility into real-time constraints (machine downtime, labor gaps)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Reliance on outdated forecasts and manual spreadsheet</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Static schedules don’t adapt to changing production conditions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reschedule takes hours and delays fulfillment</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Missed constraints (e.g., labor or equipment clashes) cause bottlenecks and idle time</a:t>
            </a:r>
          </a:p>
        </p:txBody>
      </p:sp>
      <p:sp>
        <p:nvSpPr>
          <p:cNvPr id="491" name="Google Shape;498;p32">
            <a:extLst>
              <a:ext uri="{FF2B5EF4-FFF2-40B4-BE49-F238E27FC236}">
                <a16:creationId xmlns:a16="http://schemas.microsoft.com/office/drawing/2014/main" id="{EDD5620E-E0CA-8D33-6E5D-21AD89E130A7}"/>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510" name="Google Shape;523;p32">
            <a:extLst>
              <a:ext uri="{FF2B5EF4-FFF2-40B4-BE49-F238E27FC236}">
                <a16:creationId xmlns:a16="http://schemas.microsoft.com/office/drawing/2014/main" id="{D0FBB83D-E82F-C4BC-E8BC-13A281F5CBA8}"/>
              </a:ext>
            </a:extLst>
          </p:cNvPr>
          <p:cNvSpPr/>
          <p:nvPr/>
        </p:nvSpPr>
        <p:spPr>
          <a:xfrm>
            <a:off x="6235983" y="2233081"/>
            <a:ext cx="2066440" cy="72448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Ingests production orders and schedules from ERP systems (e.g., SAP, Dynamics 365)</a:t>
            </a:r>
          </a:p>
        </p:txBody>
      </p:sp>
      <p:sp>
        <p:nvSpPr>
          <p:cNvPr id="530" name="Google Shape;523;p32">
            <a:extLst>
              <a:ext uri="{FF2B5EF4-FFF2-40B4-BE49-F238E27FC236}">
                <a16:creationId xmlns:a16="http://schemas.microsoft.com/office/drawing/2014/main" id="{347DA022-01EE-F7C3-2C64-86C04A19C6C4}"/>
              </a:ext>
            </a:extLst>
          </p:cNvPr>
          <p:cNvSpPr/>
          <p:nvPr/>
        </p:nvSpPr>
        <p:spPr>
          <a:xfrm>
            <a:off x="6227566" y="3100820"/>
            <a:ext cx="2099734" cy="72448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Pulls equipment condition (performance, health status, etc.) and availability from IoT sensors and MES</a:t>
            </a:r>
          </a:p>
        </p:txBody>
      </p:sp>
      <p:sp>
        <p:nvSpPr>
          <p:cNvPr id="546" name="Google Shape;523;p32">
            <a:extLst>
              <a:ext uri="{FF2B5EF4-FFF2-40B4-BE49-F238E27FC236}">
                <a16:creationId xmlns:a16="http://schemas.microsoft.com/office/drawing/2014/main" id="{EEED7A51-2039-70BB-1DDA-AC002299CF59}"/>
              </a:ext>
            </a:extLst>
          </p:cNvPr>
          <p:cNvSpPr/>
          <p:nvPr/>
        </p:nvSpPr>
        <p:spPr>
          <a:xfrm>
            <a:off x="6216441" y="3968559"/>
            <a:ext cx="2099734" cy="72448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Incorporates workforce availability from HR systems and shift rosters</a:t>
            </a:r>
          </a:p>
        </p:txBody>
      </p:sp>
      <p:sp>
        <p:nvSpPr>
          <p:cNvPr id="562" name="Google Shape;523;p32">
            <a:extLst>
              <a:ext uri="{FF2B5EF4-FFF2-40B4-BE49-F238E27FC236}">
                <a16:creationId xmlns:a16="http://schemas.microsoft.com/office/drawing/2014/main" id="{6FEA2209-1203-6C58-A5B0-0EAFF0268E30}"/>
              </a:ext>
            </a:extLst>
          </p:cNvPr>
          <p:cNvSpPr/>
          <p:nvPr/>
        </p:nvSpPr>
        <p:spPr>
          <a:xfrm>
            <a:off x="6240390" y="4836298"/>
            <a:ext cx="2099734" cy="72448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Uses smart scheduling logic to create optimized production plans that respect capacity, material, and labor constraints</a:t>
            </a:r>
          </a:p>
        </p:txBody>
      </p:sp>
      <p:sp>
        <p:nvSpPr>
          <p:cNvPr id="576" name="Google Shape;523;p32">
            <a:extLst>
              <a:ext uri="{FF2B5EF4-FFF2-40B4-BE49-F238E27FC236}">
                <a16:creationId xmlns:a16="http://schemas.microsoft.com/office/drawing/2014/main" id="{32BF324F-BF50-6FB0-B182-9D19F5DF8B28}"/>
              </a:ext>
            </a:extLst>
          </p:cNvPr>
          <p:cNvSpPr/>
          <p:nvPr/>
        </p:nvSpPr>
        <p:spPr>
          <a:xfrm>
            <a:off x="6240390" y="5704037"/>
            <a:ext cx="2099734" cy="72448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chemeClr val="tx2"/>
                </a:solidFill>
                <a:effectLst/>
                <a:uLnTx/>
                <a:uFillTx/>
                <a:sym typeface="DM Sans"/>
              </a:rPr>
              <a:t>Notifies production planners of potential schedule conflicts, schedule adjustments and delay alerts via email</a:t>
            </a:r>
          </a:p>
        </p:txBody>
      </p:sp>
      <p:sp>
        <p:nvSpPr>
          <p:cNvPr id="590" name="Google Shape;498;p32">
            <a:extLst>
              <a:ext uri="{FF2B5EF4-FFF2-40B4-BE49-F238E27FC236}">
                <a16:creationId xmlns:a16="http://schemas.microsoft.com/office/drawing/2014/main" id="{143194DB-2D2A-D111-8667-8263D9EFFDA2}"/>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603" name="Rounded Rectangle 44">
            <a:extLst>
              <a:ext uri="{FF2B5EF4-FFF2-40B4-BE49-F238E27FC236}">
                <a16:creationId xmlns:a16="http://schemas.microsoft.com/office/drawing/2014/main" id="{CC7A7343-1199-0E17-1F9D-61FC59B97D28}"/>
              </a:ext>
            </a:extLst>
          </p:cNvPr>
          <p:cNvSpPr/>
          <p:nvPr/>
        </p:nvSpPr>
        <p:spPr>
          <a:xfrm>
            <a:off x="8669167" y="2123082"/>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On-Time Fulfillment Rate → </a:t>
            </a:r>
            <a:r>
              <a:rPr lang="en-US" sz="800">
                <a:solidFill>
                  <a:prstClr val="black"/>
                </a:solidFill>
              </a:rPr>
              <a:t>Optimized schedules improve on-time delivery and customer satisfaction</a:t>
            </a:r>
          </a:p>
        </p:txBody>
      </p:sp>
      <p:sp>
        <p:nvSpPr>
          <p:cNvPr id="626" name="Rounded Rectangle 48">
            <a:extLst>
              <a:ext uri="{FF2B5EF4-FFF2-40B4-BE49-F238E27FC236}">
                <a16:creationId xmlns:a16="http://schemas.microsoft.com/office/drawing/2014/main" id="{29709A65-D28A-14E3-CDDA-973F210F1116}"/>
              </a:ext>
            </a:extLst>
          </p:cNvPr>
          <p:cNvSpPr/>
          <p:nvPr/>
        </p:nvSpPr>
        <p:spPr>
          <a:xfrm>
            <a:off x="8669167" y="2666110"/>
            <a:ext cx="2816848" cy="584952"/>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Production Downtime → </a:t>
            </a:r>
            <a:r>
              <a:rPr lang="en-US" sz="800">
                <a:solidFill>
                  <a:prstClr val="black"/>
                </a:solidFill>
              </a:rPr>
              <a:t>Optimal schedules reduce unplanned downtimes</a:t>
            </a:r>
          </a:p>
        </p:txBody>
      </p:sp>
      <p:sp>
        <p:nvSpPr>
          <p:cNvPr id="645" name="Rounded Rectangle 44">
            <a:extLst>
              <a:ext uri="{FF2B5EF4-FFF2-40B4-BE49-F238E27FC236}">
                <a16:creationId xmlns:a16="http://schemas.microsoft.com/office/drawing/2014/main" id="{53F91C17-5726-3737-CF49-4DE128CD8DD1}"/>
              </a:ext>
            </a:extLst>
          </p:cNvPr>
          <p:cNvSpPr/>
          <p:nvPr/>
        </p:nvSpPr>
        <p:spPr>
          <a:xfrm>
            <a:off x="8669167" y="3336890"/>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Stockout Rate → </a:t>
            </a:r>
            <a:r>
              <a:rPr lang="en-US" sz="800">
                <a:solidFill>
                  <a:prstClr val="black"/>
                </a:solidFill>
              </a:rPr>
              <a:t>Smarter scheduling prevents production delays that lead to inventory shortfalls</a:t>
            </a:r>
          </a:p>
        </p:txBody>
      </p:sp>
      <p:sp>
        <p:nvSpPr>
          <p:cNvPr id="660" name="Rounded Rectangle 44">
            <a:extLst>
              <a:ext uri="{FF2B5EF4-FFF2-40B4-BE49-F238E27FC236}">
                <a16:creationId xmlns:a16="http://schemas.microsoft.com/office/drawing/2014/main" id="{B820D7AC-0853-4D5A-911B-7BA4C26A7C17}"/>
              </a:ext>
            </a:extLst>
          </p:cNvPr>
          <p:cNvSpPr/>
          <p:nvPr/>
        </p:nvSpPr>
        <p:spPr>
          <a:xfrm>
            <a:off x="8669167" y="3879917"/>
            <a:ext cx="2816848" cy="45720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Inventory Carrying Cost → </a:t>
            </a:r>
            <a:r>
              <a:rPr lang="en-US" sz="800">
                <a:solidFill>
                  <a:prstClr val="black"/>
                </a:solidFill>
              </a:rPr>
              <a:t>Smoother operations reduce overproduction and excess stock holding</a:t>
            </a:r>
          </a:p>
        </p:txBody>
      </p:sp>
      <p:sp>
        <p:nvSpPr>
          <p:cNvPr id="671" name="Google Shape;498;p32">
            <a:extLst>
              <a:ext uri="{FF2B5EF4-FFF2-40B4-BE49-F238E27FC236}">
                <a16:creationId xmlns:a16="http://schemas.microsoft.com/office/drawing/2014/main" id="{7E570A21-1B9F-B9D1-C8DE-74BB4F8A8557}"/>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675" name="Google Shape;516;p32">
            <a:extLst>
              <a:ext uri="{FF2B5EF4-FFF2-40B4-BE49-F238E27FC236}">
                <a16:creationId xmlns:a16="http://schemas.microsoft.com/office/drawing/2014/main" id="{3D124E49-9FB3-5156-9B73-44DAA63549D9}"/>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Production Planner</a:t>
            </a:r>
          </a:p>
        </p:txBody>
      </p:sp>
      <p:sp>
        <p:nvSpPr>
          <p:cNvPr id="678" name="Google Shape;516;p32">
            <a:extLst>
              <a:ext uri="{FF2B5EF4-FFF2-40B4-BE49-F238E27FC236}">
                <a16:creationId xmlns:a16="http://schemas.microsoft.com/office/drawing/2014/main" id="{82311E12-B22C-68C9-1C23-FFCDC0FDDDFA}"/>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Factory Supervisor</a:t>
            </a:r>
          </a:p>
        </p:txBody>
      </p:sp>
      <p:sp>
        <p:nvSpPr>
          <p:cNvPr id="680" name="Google Shape;516;p32">
            <a:extLst>
              <a:ext uri="{FF2B5EF4-FFF2-40B4-BE49-F238E27FC236}">
                <a16:creationId xmlns:a16="http://schemas.microsoft.com/office/drawing/2014/main" id="{EF1C9D37-BB77-6F11-9589-18D8DA4E35BA}"/>
              </a:ext>
            </a:extLst>
          </p:cNvPr>
          <p:cNvSpPr/>
          <p:nvPr/>
        </p:nvSpPr>
        <p:spPr>
          <a:xfrm>
            <a:off x="8669166"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Supply Chain Scheduler</a:t>
            </a:r>
          </a:p>
        </p:txBody>
      </p:sp>
      <p:sp>
        <p:nvSpPr>
          <p:cNvPr id="619" name="Arrow: Up 56">
            <a:extLst>
              <a:ext uri="{FF2B5EF4-FFF2-40B4-BE49-F238E27FC236}">
                <a16:creationId xmlns:a16="http://schemas.microsoft.com/office/drawing/2014/main" id="{D71744D2-DC78-2D31-9A58-A6F23350CF5C}"/>
              </a:ext>
              <a:ext uri="{C183D7F6-B498-43B3-948B-1728B52AA6E4}">
                <adec:decorative xmlns:adec="http://schemas.microsoft.com/office/drawing/2017/decorative" val="1"/>
              </a:ext>
            </a:extLst>
          </p:cNvPr>
          <p:cNvSpPr/>
          <p:nvPr/>
        </p:nvSpPr>
        <p:spPr>
          <a:xfrm>
            <a:off x="8744831" y="2214522"/>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639" name="Arrow: Up 56">
            <a:extLst>
              <a:ext uri="{FF2B5EF4-FFF2-40B4-BE49-F238E27FC236}">
                <a16:creationId xmlns:a16="http://schemas.microsoft.com/office/drawing/2014/main" id="{22E8934E-7004-C5D0-F919-02454BFC2638}"/>
              </a:ext>
              <a:ext uri="{C183D7F6-B498-43B3-948B-1728B52AA6E4}">
                <adec:decorative xmlns:adec="http://schemas.microsoft.com/office/drawing/2017/decorative" val="1"/>
              </a:ext>
            </a:extLst>
          </p:cNvPr>
          <p:cNvSpPr/>
          <p:nvPr/>
        </p:nvSpPr>
        <p:spPr>
          <a:xfrm rot="10800000">
            <a:off x="8744831" y="2821426"/>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655" name="Arrow: Up 56">
            <a:extLst>
              <a:ext uri="{FF2B5EF4-FFF2-40B4-BE49-F238E27FC236}">
                <a16:creationId xmlns:a16="http://schemas.microsoft.com/office/drawing/2014/main" id="{C66BC9A0-8F59-E2F9-673C-2BE67D9E9442}"/>
              </a:ext>
              <a:ext uri="{C183D7F6-B498-43B3-948B-1728B52AA6E4}">
                <adec:decorative xmlns:adec="http://schemas.microsoft.com/office/drawing/2017/decorative" val="1"/>
              </a:ext>
            </a:extLst>
          </p:cNvPr>
          <p:cNvSpPr/>
          <p:nvPr/>
        </p:nvSpPr>
        <p:spPr>
          <a:xfrm flipV="1">
            <a:off x="8744831" y="3428330"/>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668" name="Arrow: Up 56">
            <a:extLst>
              <a:ext uri="{FF2B5EF4-FFF2-40B4-BE49-F238E27FC236}">
                <a16:creationId xmlns:a16="http://schemas.microsoft.com/office/drawing/2014/main" id="{FEF25919-1107-A943-80A2-00F47138248C}"/>
              </a:ext>
              <a:ext uri="{C183D7F6-B498-43B3-948B-1728B52AA6E4}">
                <adec:decorative xmlns:adec="http://schemas.microsoft.com/office/drawing/2017/decorative" val="1"/>
              </a:ext>
            </a:extLst>
          </p:cNvPr>
          <p:cNvSpPr/>
          <p:nvPr/>
        </p:nvSpPr>
        <p:spPr>
          <a:xfrm flipV="1">
            <a:off x="8744831" y="3971357"/>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7294649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95A3C-9CE5-BE93-A4AF-D3A36EE914CA}"/>
            </a:ext>
          </a:extLst>
        </p:cNvPr>
        <p:cNvGrpSpPr/>
        <p:nvPr/>
      </p:nvGrpSpPr>
      <p:grpSpPr>
        <a:xfrm>
          <a:off x="0" y="0"/>
          <a:ext cx="0" cy="0"/>
          <a:chOff x="0" y="0"/>
          <a:chExt cx="0" cy="0"/>
        </a:xfrm>
      </p:grpSpPr>
      <p:sp>
        <p:nvSpPr>
          <p:cNvPr id="152" name="Rectangle: Rounded Corners 151">
            <a:extLst>
              <a:ext uri="{FF2B5EF4-FFF2-40B4-BE49-F238E27FC236}">
                <a16:creationId xmlns:a16="http://schemas.microsoft.com/office/drawing/2014/main" id="{079B95ED-B02A-45E2-86FF-0668E090FA56}"/>
              </a:ext>
              <a:ext uri="{C183D7F6-B498-43B3-948B-1728B52AA6E4}">
                <adec:decorative xmlns:adec="http://schemas.microsoft.com/office/drawing/2017/decorative" val="1"/>
              </a:ext>
            </a:extLst>
          </p:cNvPr>
          <p:cNvSpPr>
            <a:spLocks/>
          </p:cNvSpPr>
          <p:nvPr/>
        </p:nvSpPr>
        <p:spPr>
          <a:xfrm>
            <a:off x="586740" y="2313967"/>
            <a:ext cx="11018520" cy="4179885"/>
          </a:xfrm>
          <a:prstGeom prst="roundRect">
            <a:avLst>
              <a:gd name="adj" fmla="val 2554"/>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4" name="Rectangle: Top Corners Rounded 83">
            <a:extLst>
              <a:ext uri="{FF2B5EF4-FFF2-40B4-BE49-F238E27FC236}">
                <a16:creationId xmlns:a16="http://schemas.microsoft.com/office/drawing/2014/main" id="{190DF63C-227C-2ECA-33FD-D446B2E38FFE}"/>
              </a:ext>
              <a:ext uri="{C183D7F6-B498-43B3-948B-1728B52AA6E4}">
                <adec:decorative xmlns:adec="http://schemas.microsoft.com/office/drawing/2017/decorative" val="1"/>
              </a:ext>
            </a:extLst>
          </p:cNvPr>
          <p:cNvSpPr/>
          <p:nvPr/>
        </p:nvSpPr>
        <p:spPr>
          <a:xfrm>
            <a:off x="586740" y="2313967"/>
            <a:ext cx="11018520" cy="429768"/>
          </a:xfrm>
          <a:prstGeom prst="round2SameRect">
            <a:avLst>
              <a:gd name="adj1" fmla="val 25672"/>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rgbClr val="FFFFFF"/>
              </a:solidFill>
              <a:latin typeface="+mj-lt"/>
            </a:endParaRPr>
          </a:p>
        </p:txBody>
      </p:sp>
      <p:sp>
        <p:nvSpPr>
          <p:cNvPr id="184" name="Graphic 6">
            <a:extLst>
              <a:ext uri="{FF2B5EF4-FFF2-40B4-BE49-F238E27FC236}">
                <a16:creationId xmlns:a16="http://schemas.microsoft.com/office/drawing/2014/main" id="{3A42335B-30DD-1054-600F-33E16B7FDD78}"/>
              </a:ext>
              <a:ext uri="{C183D7F6-B498-43B3-948B-1728B52AA6E4}">
                <adec:decorative xmlns:adec="http://schemas.microsoft.com/office/drawing/2017/decorative" val="1"/>
              </a:ext>
            </a:extLst>
          </p:cNvPr>
          <p:cNvSpPr/>
          <p:nvPr/>
        </p:nvSpPr>
        <p:spPr>
          <a:xfrm>
            <a:off x="701457" y="2870007"/>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9" name="Graphic 6">
            <a:extLst>
              <a:ext uri="{FF2B5EF4-FFF2-40B4-BE49-F238E27FC236}">
                <a16:creationId xmlns:a16="http://schemas.microsoft.com/office/drawing/2014/main" id="{97C88F64-9D02-4074-2F24-C5F8402B5D25}"/>
              </a:ext>
              <a:ext uri="{C183D7F6-B498-43B3-948B-1728B52AA6E4}">
                <adec:decorative xmlns:adec="http://schemas.microsoft.com/office/drawing/2017/decorative" val="1"/>
              </a:ext>
            </a:extLst>
          </p:cNvPr>
          <p:cNvSpPr/>
          <p:nvPr/>
        </p:nvSpPr>
        <p:spPr>
          <a:xfrm>
            <a:off x="701457" y="3401140"/>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7" name="Graphic 6">
            <a:extLst>
              <a:ext uri="{FF2B5EF4-FFF2-40B4-BE49-F238E27FC236}">
                <a16:creationId xmlns:a16="http://schemas.microsoft.com/office/drawing/2014/main" id="{A0489E5A-4926-31DE-42E0-FED8D0457D08}"/>
              </a:ext>
              <a:ext uri="{C183D7F6-B498-43B3-948B-1728B52AA6E4}">
                <adec:decorative xmlns:adec="http://schemas.microsoft.com/office/drawing/2017/decorative" val="1"/>
              </a:ext>
            </a:extLst>
          </p:cNvPr>
          <p:cNvSpPr/>
          <p:nvPr/>
        </p:nvSpPr>
        <p:spPr>
          <a:xfrm>
            <a:off x="699151" y="3930609"/>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8" name="Graphic 6">
            <a:extLst>
              <a:ext uri="{FF2B5EF4-FFF2-40B4-BE49-F238E27FC236}">
                <a16:creationId xmlns:a16="http://schemas.microsoft.com/office/drawing/2014/main" id="{1E55F1BE-87CB-80C8-91F9-FAB06E6792CA}"/>
              </a:ext>
              <a:ext uri="{C183D7F6-B498-43B3-948B-1728B52AA6E4}">
                <adec:decorative xmlns:adec="http://schemas.microsoft.com/office/drawing/2017/decorative" val="1"/>
              </a:ext>
            </a:extLst>
          </p:cNvPr>
          <p:cNvSpPr/>
          <p:nvPr/>
        </p:nvSpPr>
        <p:spPr>
          <a:xfrm>
            <a:off x="701457" y="4468555"/>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1" name="Graphic 6">
            <a:extLst>
              <a:ext uri="{FF2B5EF4-FFF2-40B4-BE49-F238E27FC236}">
                <a16:creationId xmlns:a16="http://schemas.microsoft.com/office/drawing/2014/main" id="{A8A05426-2AA1-4742-A394-85012E9B2B43}"/>
              </a:ext>
              <a:ext uri="{C183D7F6-B498-43B3-948B-1728B52AA6E4}">
                <adec:decorative xmlns:adec="http://schemas.microsoft.com/office/drawing/2017/decorative" val="1"/>
              </a:ext>
            </a:extLst>
          </p:cNvPr>
          <p:cNvSpPr/>
          <p:nvPr/>
        </p:nvSpPr>
        <p:spPr>
          <a:xfrm>
            <a:off x="701457" y="5006502"/>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FF5C39"/>
              </a:gs>
              <a:gs pos="100000">
                <a:srgbClr val="C53FC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50" name="Graphic 6">
            <a:extLst>
              <a:ext uri="{FF2B5EF4-FFF2-40B4-BE49-F238E27FC236}">
                <a16:creationId xmlns:a16="http://schemas.microsoft.com/office/drawing/2014/main" id="{9324E0A9-5DF5-BC28-E420-197EADD29938}"/>
              </a:ext>
              <a:ext uri="{C183D7F6-B498-43B3-948B-1728B52AA6E4}">
                <adec:decorative xmlns:adec="http://schemas.microsoft.com/office/drawing/2017/decorative" val="1"/>
              </a:ext>
            </a:extLst>
          </p:cNvPr>
          <p:cNvSpPr/>
          <p:nvPr/>
        </p:nvSpPr>
        <p:spPr>
          <a:xfrm>
            <a:off x="701457" y="5533623"/>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3EB476"/>
              </a:gs>
              <a:gs pos="100000">
                <a:srgbClr val="198AAA"/>
              </a:gs>
            </a:gsLst>
            <a:lin ang="54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56" name="Graphic 6">
            <a:extLst>
              <a:ext uri="{FF2B5EF4-FFF2-40B4-BE49-F238E27FC236}">
                <a16:creationId xmlns:a16="http://schemas.microsoft.com/office/drawing/2014/main" id="{96D34AF6-E3AC-D772-9597-0AC188AE42D5}"/>
              </a:ext>
              <a:ext uri="{C183D7F6-B498-43B3-948B-1728B52AA6E4}">
                <adec:decorative xmlns:adec="http://schemas.microsoft.com/office/drawing/2017/decorative" val="1"/>
              </a:ext>
            </a:extLst>
          </p:cNvPr>
          <p:cNvSpPr/>
          <p:nvPr/>
        </p:nvSpPr>
        <p:spPr>
          <a:xfrm>
            <a:off x="701457" y="6060744"/>
            <a:ext cx="351747" cy="313319"/>
          </a:xfrm>
          <a:custGeom>
            <a:avLst/>
            <a:gdLst>
              <a:gd name="connsiteX0" fmla="*/ 4543832 w 4600696"/>
              <a:gd name="connsiteY0" fmla="*/ 1836611 h 4098074"/>
              <a:gd name="connsiteX1" fmla="*/ 3605925 w 4600696"/>
              <a:gd name="connsiteY1" fmla="*/ 212331 h 4098074"/>
              <a:gd name="connsiteX2" fmla="*/ 3238193 w 4600696"/>
              <a:gd name="connsiteY2" fmla="*/ 0 h 4098074"/>
              <a:gd name="connsiteX3" fmla="*/ 1362463 w 4600696"/>
              <a:gd name="connsiteY3" fmla="*/ 0 h 4098074"/>
              <a:gd name="connsiteX4" fmla="*/ 994722 w 4600696"/>
              <a:gd name="connsiteY4" fmla="*/ 212331 h 4098074"/>
              <a:gd name="connsiteX5" fmla="*/ 56871 w 4600696"/>
              <a:gd name="connsiteY5" fmla="*/ 1836611 h 4098074"/>
              <a:gd name="connsiteX6" fmla="*/ 56871 w 4600696"/>
              <a:gd name="connsiteY6" fmla="*/ 2261311 h 4098074"/>
              <a:gd name="connsiteX7" fmla="*/ 994722 w 4600696"/>
              <a:gd name="connsiteY7" fmla="*/ 3885733 h 4098074"/>
              <a:gd name="connsiteX8" fmla="*/ 1362463 w 4600696"/>
              <a:gd name="connsiteY8" fmla="*/ 4098074 h 4098074"/>
              <a:gd name="connsiteX9" fmla="*/ 3238184 w 4600696"/>
              <a:gd name="connsiteY9" fmla="*/ 4098074 h 4098074"/>
              <a:gd name="connsiteX10" fmla="*/ 3605915 w 4600696"/>
              <a:gd name="connsiteY10" fmla="*/ 3885733 h 4098074"/>
              <a:gd name="connsiteX11" fmla="*/ 4543832 w 4600696"/>
              <a:gd name="connsiteY11" fmla="*/ 2261311 h 4098074"/>
              <a:gd name="connsiteX12" fmla="*/ 4543832 w 4600696"/>
              <a:gd name="connsiteY12" fmla="*/ 1836611 h 40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0696" h="4098074">
                <a:moveTo>
                  <a:pt x="4543832" y="1836611"/>
                </a:moveTo>
                <a:lnTo>
                  <a:pt x="3605925" y="212331"/>
                </a:lnTo>
                <a:cubicBezTo>
                  <a:pt x="3529972" y="80867"/>
                  <a:pt x="3389869" y="0"/>
                  <a:pt x="3238193" y="0"/>
                </a:cubicBezTo>
                <a:lnTo>
                  <a:pt x="1362463" y="0"/>
                </a:lnTo>
                <a:cubicBezTo>
                  <a:pt x="1210797" y="0"/>
                  <a:pt x="1070732" y="80867"/>
                  <a:pt x="994722" y="212331"/>
                </a:cubicBezTo>
                <a:lnTo>
                  <a:pt x="56871" y="1836611"/>
                </a:lnTo>
                <a:cubicBezTo>
                  <a:pt x="-18957" y="1968065"/>
                  <a:pt x="-18957" y="2129838"/>
                  <a:pt x="56871" y="2261311"/>
                </a:cubicBezTo>
                <a:lnTo>
                  <a:pt x="994722" y="3885733"/>
                </a:lnTo>
                <a:cubicBezTo>
                  <a:pt x="1070732" y="4017197"/>
                  <a:pt x="1210797" y="4098074"/>
                  <a:pt x="1362463" y="4098074"/>
                </a:cubicBezTo>
                <a:lnTo>
                  <a:pt x="3238184" y="4098074"/>
                </a:lnTo>
                <a:cubicBezTo>
                  <a:pt x="3389869" y="4098074"/>
                  <a:pt x="3529972" y="4017197"/>
                  <a:pt x="3605915" y="3885733"/>
                </a:cubicBezTo>
                <a:lnTo>
                  <a:pt x="4543832" y="2261311"/>
                </a:lnTo>
                <a:cubicBezTo>
                  <a:pt x="4619651" y="2129838"/>
                  <a:pt x="4619651" y="1968065"/>
                  <a:pt x="4543832" y="1836611"/>
                </a:cubicBezTo>
                <a:close/>
              </a:path>
            </a:pathLst>
          </a:custGeom>
          <a:gradFill flip="none" rotWithShape="1">
            <a:gsLst>
              <a:gs pos="0">
                <a:srgbClr val="C03BC4"/>
              </a:gs>
              <a:gs pos="100000">
                <a:srgbClr val="8661C5"/>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Graphic 36">
            <a:extLst>
              <a:ext uri="{FF2B5EF4-FFF2-40B4-BE49-F238E27FC236}">
                <a16:creationId xmlns:a16="http://schemas.microsoft.com/office/drawing/2014/main" id="{096B2C59-9AE9-69C8-E336-E7EC43C62B02}"/>
              </a:ext>
              <a:ext uri="{C183D7F6-B498-43B3-948B-1728B52AA6E4}">
                <adec:decorative xmlns:adec="http://schemas.microsoft.com/office/drawing/2017/decorative" val="1"/>
              </a:ext>
            </a:extLst>
          </p:cNvPr>
          <p:cNvSpPr/>
          <p:nvPr/>
        </p:nvSpPr>
        <p:spPr>
          <a:xfrm>
            <a:off x="809305" y="2941647"/>
            <a:ext cx="136052" cy="170038"/>
          </a:xfrm>
          <a:custGeom>
            <a:avLst/>
            <a:gdLst>
              <a:gd name="connsiteX0" fmla="*/ 274311 w 274311"/>
              <a:gd name="connsiteY0" fmla="*/ 244216 h 342839"/>
              <a:gd name="connsiteX1" fmla="*/ 235754 w 274311"/>
              <a:gd name="connsiteY1" fmla="*/ 205659 h 342839"/>
              <a:gd name="connsiteX2" fmla="*/ 38557 w 274311"/>
              <a:gd name="connsiteY2" fmla="*/ 205659 h 342839"/>
              <a:gd name="connsiteX3" fmla="*/ 0 w 274311"/>
              <a:gd name="connsiteY3" fmla="*/ 244216 h 342839"/>
              <a:gd name="connsiteX4" fmla="*/ 0 w 274311"/>
              <a:gd name="connsiteY4" fmla="*/ 254121 h 342839"/>
              <a:gd name="connsiteX5" fmla="*/ 15401 w 274311"/>
              <a:gd name="connsiteY5" fmla="*/ 295872 h 342839"/>
              <a:gd name="connsiteX6" fmla="*/ 137100 w 274311"/>
              <a:gd name="connsiteY6" fmla="*/ 342839 h 342839"/>
              <a:gd name="connsiteX7" fmla="*/ 258862 w 274311"/>
              <a:gd name="connsiteY7" fmla="*/ 295889 h 342839"/>
              <a:gd name="connsiteX8" fmla="*/ 274311 w 274311"/>
              <a:gd name="connsiteY8" fmla="*/ 254081 h 342839"/>
              <a:gd name="connsiteX9" fmla="*/ 274311 w 274311"/>
              <a:gd name="connsiteY9" fmla="*/ 244216 h 342839"/>
              <a:gd name="connsiteX10" fmla="*/ 38557 w 274311"/>
              <a:gd name="connsiteY10" fmla="*/ 231376 h 342839"/>
              <a:gd name="connsiteX11" fmla="*/ 235754 w 274311"/>
              <a:gd name="connsiteY11" fmla="*/ 231376 h 342839"/>
              <a:gd name="connsiteX12" fmla="*/ 248594 w 274311"/>
              <a:gd name="connsiteY12" fmla="*/ 244216 h 342839"/>
              <a:gd name="connsiteX13" fmla="*/ 248594 w 274311"/>
              <a:gd name="connsiteY13" fmla="*/ 254081 h 342839"/>
              <a:gd name="connsiteX14" fmla="*/ 239324 w 274311"/>
              <a:gd name="connsiteY14" fmla="*/ 279166 h 342839"/>
              <a:gd name="connsiteX15" fmla="*/ 137100 w 274311"/>
              <a:gd name="connsiteY15" fmla="*/ 317122 h 342839"/>
              <a:gd name="connsiteX16" fmla="*/ 34958 w 274311"/>
              <a:gd name="connsiteY16" fmla="*/ 279171 h 342839"/>
              <a:gd name="connsiteX17" fmla="*/ 25718 w 274311"/>
              <a:gd name="connsiteY17" fmla="*/ 254121 h 342839"/>
              <a:gd name="connsiteX18" fmla="*/ 25718 w 274311"/>
              <a:gd name="connsiteY18" fmla="*/ 244216 h 342839"/>
              <a:gd name="connsiteX19" fmla="*/ 38557 w 274311"/>
              <a:gd name="connsiteY19" fmla="*/ 231376 h 342839"/>
              <a:gd name="connsiteX20" fmla="*/ 222825 w 274311"/>
              <a:gd name="connsiteY20" fmla="*/ 85725 h 342839"/>
              <a:gd name="connsiteX21" fmla="*/ 137100 w 274311"/>
              <a:gd name="connsiteY21" fmla="*/ 0 h 342839"/>
              <a:gd name="connsiteX22" fmla="*/ 68094 w 274311"/>
              <a:gd name="connsiteY22" fmla="*/ 34853 h 342839"/>
              <a:gd name="connsiteX23" fmla="*/ 64252 w 274311"/>
              <a:gd name="connsiteY23" fmla="*/ 34269 h 342839"/>
              <a:gd name="connsiteX24" fmla="*/ 21427 w 274311"/>
              <a:gd name="connsiteY24" fmla="*/ 34269 h 342839"/>
              <a:gd name="connsiteX25" fmla="*/ 8568 w 274311"/>
              <a:gd name="connsiteY25" fmla="*/ 47127 h 342839"/>
              <a:gd name="connsiteX26" fmla="*/ 8568 w 274311"/>
              <a:gd name="connsiteY26" fmla="*/ 141404 h 342839"/>
              <a:gd name="connsiteX27" fmla="*/ 55718 w 274311"/>
              <a:gd name="connsiteY27" fmla="*/ 188553 h 342839"/>
              <a:gd name="connsiteX28" fmla="*/ 60004 w 274311"/>
              <a:gd name="connsiteY28" fmla="*/ 188553 h 342839"/>
              <a:gd name="connsiteX29" fmla="*/ 60004 w 274311"/>
              <a:gd name="connsiteY29" fmla="*/ 188479 h 342839"/>
              <a:gd name="connsiteX30" fmla="*/ 60180 w 274311"/>
              <a:gd name="connsiteY30" fmla="*/ 188479 h 342839"/>
              <a:gd name="connsiteX31" fmla="*/ 77283 w 274311"/>
              <a:gd name="connsiteY31" fmla="*/ 171377 h 342839"/>
              <a:gd name="connsiteX32" fmla="*/ 60180 w 274311"/>
              <a:gd name="connsiteY32" fmla="*/ 154275 h 342839"/>
              <a:gd name="connsiteX33" fmla="*/ 46700 w 274311"/>
              <a:gd name="connsiteY33" fmla="*/ 160852 h 342839"/>
              <a:gd name="connsiteX34" fmla="*/ 34286 w 274311"/>
              <a:gd name="connsiteY34" fmla="*/ 141404 h 342839"/>
              <a:gd name="connsiteX35" fmla="*/ 34286 w 274311"/>
              <a:gd name="connsiteY35" fmla="*/ 137110 h 342839"/>
              <a:gd name="connsiteX36" fmla="*/ 47107 w 274311"/>
              <a:gd name="connsiteY36" fmla="*/ 137110 h 342839"/>
              <a:gd name="connsiteX37" fmla="*/ 64598 w 274311"/>
              <a:gd name="connsiteY37" fmla="*/ 131487 h 342839"/>
              <a:gd name="connsiteX38" fmla="*/ 137100 w 274311"/>
              <a:gd name="connsiteY38" fmla="*/ 171451 h 342839"/>
              <a:gd name="connsiteX39" fmla="*/ 222825 w 274311"/>
              <a:gd name="connsiteY39" fmla="*/ 85725 h 342839"/>
              <a:gd name="connsiteX40" fmla="*/ 51393 w 274311"/>
              <a:gd name="connsiteY40" fmla="*/ 83908 h 342839"/>
              <a:gd name="connsiteX41" fmla="*/ 51374 w 274311"/>
              <a:gd name="connsiteY41" fmla="*/ 85725 h 342839"/>
              <a:gd name="connsiteX42" fmla="*/ 51393 w 274311"/>
              <a:gd name="connsiteY42" fmla="*/ 87542 h 342839"/>
              <a:gd name="connsiteX43" fmla="*/ 51393 w 274311"/>
              <a:gd name="connsiteY43" fmla="*/ 107106 h 342839"/>
              <a:gd name="connsiteX44" fmla="*/ 47107 w 274311"/>
              <a:gd name="connsiteY44" fmla="*/ 111392 h 342839"/>
              <a:gd name="connsiteX45" fmla="*/ 34286 w 274311"/>
              <a:gd name="connsiteY45" fmla="*/ 111392 h 342839"/>
              <a:gd name="connsiteX46" fmla="*/ 34286 w 274311"/>
              <a:gd name="connsiteY46" fmla="*/ 59986 h 342839"/>
              <a:gd name="connsiteX47" fmla="*/ 51393 w 274311"/>
              <a:gd name="connsiteY47" fmla="*/ 59986 h 342839"/>
              <a:gd name="connsiteX48" fmla="*/ 51393 w 274311"/>
              <a:gd name="connsiteY48" fmla="*/ 83908 h 342839"/>
              <a:gd name="connsiteX49" fmla="*/ 77111 w 274311"/>
              <a:gd name="connsiteY49" fmla="*/ 87245 h 342839"/>
              <a:gd name="connsiteX50" fmla="*/ 77111 w 274311"/>
              <a:gd name="connsiteY50" fmla="*/ 84206 h 342839"/>
              <a:gd name="connsiteX51" fmla="*/ 137100 w 274311"/>
              <a:gd name="connsiteY51" fmla="*/ 25718 h 342839"/>
              <a:gd name="connsiteX52" fmla="*/ 197108 w 274311"/>
              <a:gd name="connsiteY52" fmla="*/ 85725 h 342839"/>
              <a:gd name="connsiteX53" fmla="*/ 137100 w 274311"/>
              <a:gd name="connsiteY53" fmla="*/ 145733 h 342839"/>
              <a:gd name="connsiteX54" fmla="*/ 77111 w 274311"/>
              <a:gd name="connsiteY54" fmla="*/ 87245 h 3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4311" h="342839">
                <a:moveTo>
                  <a:pt x="274311" y="244216"/>
                </a:moveTo>
                <a:cubicBezTo>
                  <a:pt x="274311" y="222922"/>
                  <a:pt x="257050" y="205659"/>
                  <a:pt x="235754" y="205659"/>
                </a:cubicBezTo>
                <a:lnTo>
                  <a:pt x="38557" y="205659"/>
                </a:lnTo>
                <a:cubicBezTo>
                  <a:pt x="17263" y="205659"/>
                  <a:pt x="0" y="222922"/>
                  <a:pt x="0" y="244216"/>
                </a:cubicBezTo>
                <a:lnTo>
                  <a:pt x="0" y="254121"/>
                </a:lnTo>
                <a:cubicBezTo>
                  <a:pt x="0" y="269428"/>
                  <a:pt x="5461" y="284232"/>
                  <a:pt x="15401" y="295872"/>
                </a:cubicBezTo>
                <a:cubicBezTo>
                  <a:pt x="42255" y="327320"/>
                  <a:pt x="83164" y="342839"/>
                  <a:pt x="137100" y="342839"/>
                </a:cubicBezTo>
                <a:cubicBezTo>
                  <a:pt x="191026" y="342839"/>
                  <a:pt x="231955" y="327325"/>
                  <a:pt x="258862" y="295889"/>
                </a:cubicBezTo>
                <a:cubicBezTo>
                  <a:pt x="268832" y="284243"/>
                  <a:pt x="274311" y="269414"/>
                  <a:pt x="274311" y="254081"/>
                </a:cubicBezTo>
                <a:lnTo>
                  <a:pt x="274311" y="244216"/>
                </a:lnTo>
                <a:close/>
                <a:moveTo>
                  <a:pt x="38557" y="231376"/>
                </a:moveTo>
                <a:lnTo>
                  <a:pt x="235754" y="231376"/>
                </a:lnTo>
                <a:cubicBezTo>
                  <a:pt x="242845" y="231376"/>
                  <a:pt x="248594" y="237125"/>
                  <a:pt x="248594" y="244216"/>
                </a:cubicBezTo>
                <a:lnTo>
                  <a:pt x="248594" y="254081"/>
                </a:lnTo>
                <a:cubicBezTo>
                  <a:pt x="248594" y="263281"/>
                  <a:pt x="245307" y="272178"/>
                  <a:pt x="239324" y="279166"/>
                </a:cubicBezTo>
                <a:cubicBezTo>
                  <a:pt x="217783" y="304335"/>
                  <a:pt x="184048" y="317122"/>
                  <a:pt x="137100" y="317122"/>
                </a:cubicBezTo>
                <a:cubicBezTo>
                  <a:pt x="90151" y="317122"/>
                  <a:pt x="56446" y="304335"/>
                  <a:pt x="34958" y="279171"/>
                </a:cubicBezTo>
                <a:cubicBezTo>
                  <a:pt x="28994" y="272188"/>
                  <a:pt x="25718" y="263305"/>
                  <a:pt x="25718" y="254121"/>
                </a:cubicBezTo>
                <a:lnTo>
                  <a:pt x="25718" y="244216"/>
                </a:lnTo>
                <a:cubicBezTo>
                  <a:pt x="25718" y="237125"/>
                  <a:pt x="31466" y="231376"/>
                  <a:pt x="38557" y="231376"/>
                </a:cubicBezTo>
                <a:close/>
                <a:moveTo>
                  <a:pt x="222825" y="85725"/>
                </a:moveTo>
                <a:cubicBezTo>
                  <a:pt x="222825" y="38380"/>
                  <a:pt x="184444" y="0"/>
                  <a:pt x="137100" y="0"/>
                </a:cubicBezTo>
                <a:cubicBezTo>
                  <a:pt x="108802" y="0"/>
                  <a:pt x="83706" y="13711"/>
                  <a:pt x="68094" y="34853"/>
                </a:cubicBezTo>
                <a:cubicBezTo>
                  <a:pt x="66881" y="34473"/>
                  <a:pt x="65590" y="34269"/>
                  <a:pt x="64252" y="34269"/>
                </a:cubicBezTo>
                <a:lnTo>
                  <a:pt x="21427" y="34269"/>
                </a:lnTo>
                <a:cubicBezTo>
                  <a:pt x="14325" y="34269"/>
                  <a:pt x="8568" y="40026"/>
                  <a:pt x="8568" y="47127"/>
                </a:cubicBezTo>
                <a:lnTo>
                  <a:pt x="8568" y="141404"/>
                </a:lnTo>
                <a:cubicBezTo>
                  <a:pt x="8568" y="167444"/>
                  <a:pt x="29678" y="188553"/>
                  <a:pt x="55718" y="188553"/>
                </a:cubicBezTo>
                <a:lnTo>
                  <a:pt x="60004" y="188553"/>
                </a:lnTo>
                <a:lnTo>
                  <a:pt x="60004" y="188479"/>
                </a:lnTo>
                <a:cubicBezTo>
                  <a:pt x="60062" y="188479"/>
                  <a:pt x="60121" y="188479"/>
                  <a:pt x="60180" y="188479"/>
                </a:cubicBezTo>
                <a:cubicBezTo>
                  <a:pt x="69626" y="188479"/>
                  <a:pt x="77283" y="180822"/>
                  <a:pt x="77283" y="171377"/>
                </a:cubicBezTo>
                <a:cubicBezTo>
                  <a:pt x="77283" y="161932"/>
                  <a:pt x="69626" y="154275"/>
                  <a:pt x="60180" y="154275"/>
                </a:cubicBezTo>
                <a:cubicBezTo>
                  <a:pt x="54705" y="154275"/>
                  <a:pt x="49830" y="156848"/>
                  <a:pt x="46700" y="160852"/>
                </a:cubicBezTo>
                <a:cubicBezTo>
                  <a:pt x="39369" y="157447"/>
                  <a:pt x="34286" y="150020"/>
                  <a:pt x="34286" y="141404"/>
                </a:cubicBezTo>
                <a:lnTo>
                  <a:pt x="34286" y="137110"/>
                </a:lnTo>
                <a:lnTo>
                  <a:pt x="47107" y="137110"/>
                </a:lnTo>
                <a:cubicBezTo>
                  <a:pt x="53634" y="137110"/>
                  <a:pt x="59674" y="135026"/>
                  <a:pt x="64598" y="131487"/>
                </a:cubicBezTo>
                <a:cubicBezTo>
                  <a:pt x="79788" y="155503"/>
                  <a:pt x="106582" y="171451"/>
                  <a:pt x="137100" y="171451"/>
                </a:cubicBezTo>
                <a:cubicBezTo>
                  <a:pt x="184444" y="171451"/>
                  <a:pt x="222825" y="133070"/>
                  <a:pt x="222825" y="85725"/>
                </a:cubicBezTo>
                <a:close/>
                <a:moveTo>
                  <a:pt x="51393" y="83908"/>
                </a:moveTo>
                <a:cubicBezTo>
                  <a:pt x="51381" y="84513"/>
                  <a:pt x="51374" y="85118"/>
                  <a:pt x="51374" y="85725"/>
                </a:cubicBezTo>
                <a:cubicBezTo>
                  <a:pt x="51374" y="86332"/>
                  <a:pt x="51381" y="86938"/>
                  <a:pt x="51393" y="87542"/>
                </a:cubicBezTo>
                <a:lnTo>
                  <a:pt x="51393" y="107106"/>
                </a:lnTo>
                <a:cubicBezTo>
                  <a:pt x="51393" y="109473"/>
                  <a:pt x="49474" y="111392"/>
                  <a:pt x="47107" y="111392"/>
                </a:cubicBezTo>
                <a:lnTo>
                  <a:pt x="34286" y="111392"/>
                </a:lnTo>
                <a:lnTo>
                  <a:pt x="34286" y="59986"/>
                </a:lnTo>
                <a:lnTo>
                  <a:pt x="51393" y="59986"/>
                </a:lnTo>
                <a:lnTo>
                  <a:pt x="51393" y="83908"/>
                </a:lnTo>
                <a:close/>
                <a:moveTo>
                  <a:pt x="77111" y="87245"/>
                </a:moveTo>
                <a:lnTo>
                  <a:pt x="77111" y="84206"/>
                </a:lnTo>
                <a:cubicBezTo>
                  <a:pt x="77917" y="51766"/>
                  <a:pt x="104466" y="25718"/>
                  <a:pt x="137100" y="25718"/>
                </a:cubicBezTo>
                <a:cubicBezTo>
                  <a:pt x="170241" y="25718"/>
                  <a:pt x="197108" y="52584"/>
                  <a:pt x="197108" y="85725"/>
                </a:cubicBezTo>
                <a:cubicBezTo>
                  <a:pt x="197108" y="118866"/>
                  <a:pt x="170241" y="145733"/>
                  <a:pt x="137100" y="145733"/>
                </a:cubicBezTo>
                <a:cubicBezTo>
                  <a:pt x="104466" y="145733"/>
                  <a:pt x="77917" y="119684"/>
                  <a:pt x="77111" y="8724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sp>
        <p:nvSpPr>
          <p:cNvPr id="6" name="Graphic 8">
            <a:extLst>
              <a:ext uri="{FF2B5EF4-FFF2-40B4-BE49-F238E27FC236}">
                <a16:creationId xmlns:a16="http://schemas.microsoft.com/office/drawing/2014/main" id="{137E74E6-D0DE-14F9-0C4D-8A98E44C5259}"/>
              </a:ext>
              <a:ext uri="{C183D7F6-B498-43B3-948B-1728B52AA6E4}">
                <adec:decorative xmlns:adec="http://schemas.microsoft.com/office/drawing/2017/decorative" val="1"/>
              </a:ext>
            </a:extLst>
          </p:cNvPr>
          <p:cNvSpPr>
            <a:spLocks noChangeAspect="1"/>
          </p:cNvSpPr>
          <p:nvPr/>
        </p:nvSpPr>
        <p:spPr>
          <a:xfrm>
            <a:off x="804281" y="3471863"/>
            <a:ext cx="146098" cy="171874"/>
          </a:xfrm>
          <a:custGeom>
            <a:avLst/>
            <a:gdLst>
              <a:gd name="connsiteX0" fmla="*/ 40481 w 305867"/>
              <a:gd name="connsiteY0" fmla="*/ 0 h 359833"/>
              <a:gd name="connsiteX1" fmla="*/ 0 w 305867"/>
              <a:gd name="connsiteY1" fmla="*/ 40481 h 359833"/>
              <a:gd name="connsiteX2" fmla="*/ 0 w 305867"/>
              <a:gd name="connsiteY2" fmla="*/ 319352 h 359833"/>
              <a:gd name="connsiteX3" fmla="*/ 40481 w 305867"/>
              <a:gd name="connsiteY3" fmla="*/ 359833 h 359833"/>
              <a:gd name="connsiteX4" fmla="*/ 175428 w 305867"/>
              <a:gd name="connsiteY4" fmla="*/ 359833 h 359833"/>
              <a:gd name="connsiteX5" fmla="*/ 215907 w 305867"/>
              <a:gd name="connsiteY5" fmla="*/ 319734 h 359833"/>
              <a:gd name="connsiteX6" fmla="*/ 215912 w 305867"/>
              <a:gd name="connsiteY6" fmla="*/ 319354 h 359833"/>
              <a:gd name="connsiteX7" fmla="*/ 215912 w 305867"/>
              <a:gd name="connsiteY7" fmla="*/ 292366 h 359833"/>
              <a:gd name="connsiteX8" fmla="*/ 202419 w 305867"/>
              <a:gd name="connsiteY8" fmla="*/ 278873 h 359833"/>
              <a:gd name="connsiteX9" fmla="*/ 185562 w 305867"/>
              <a:gd name="connsiteY9" fmla="*/ 273821 h 359833"/>
              <a:gd name="connsiteX10" fmla="*/ 176369 w 305867"/>
              <a:gd name="connsiteY10" fmla="*/ 259622 h 359833"/>
              <a:gd name="connsiteX11" fmla="*/ 170933 w 305867"/>
              <a:gd name="connsiteY11" fmla="*/ 211402 h 359833"/>
              <a:gd name="connsiteX12" fmla="*/ 167303 w 305867"/>
              <a:gd name="connsiteY12" fmla="*/ 202198 h 359833"/>
              <a:gd name="connsiteX13" fmla="*/ 164345 w 305867"/>
              <a:gd name="connsiteY13" fmla="*/ 199013 h 359833"/>
              <a:gd name="connsiteX14" fmla="*/ 161277 w 305867"/>
              <a:gd name="connsiteY14" fmla="*/ 195888 h 359833"/>
              <a:gd name="connsiteX15" fmla="*/ 139993 w 305867"/>
              <a:gd name="connsiteY15" fmla="*/ 174874 h 359833"/>
              <a:gd name="connsiteX16" fmla="*/ 125360 w 305867"/>
              <a:gd name="connsiteY16" fmla="*/ 153872 h 359833"/>
              <a:gd name="connsiteX17" fmla="*/ 125081 w 305867"/>
              <a:gd name="connsiteY17" fmla="*/ 148016 h 359833"/>
              <a:gd name="connsiteX18" fmla="*/ 128763 w 305867"/>
              <a:gd name="connsiteY18" fmla="*/ 142211 h 359833"/>
              <a:gd name="connsiteX19" fmla="*/ 134552 w 305867"/>
              <a:gd name="connsiteY19" fmla="*/ 138536 h 359833"/>
              <a:gd name="connsiteX20" fmla="*/ 140387 w 305867"/>
              <a:gd name="connsiteY20" fmla="*/ 138822 h 359833"/>
              <a:gd name="connsiteX21" fmla="*/ 161387 w 305867"/>
              <a:gd name="connsiteY21" fmla="*/ 153478 h 359833"/>
              <a:gd name="connsiteX22" fmla="*/ 188585 w 305867"/>
              <a:gd name="connsiteY22" fmla="*/ 180489 h 359833"/>
              <a:gd name="connsiteX23" fmla="*/ 219541 w 305867"/>
              <a:gd name="connsiteY23" fmla="*/ 211616 h 359833"/>
              <a:gd name="connsiteX24" fmla="*/ 238613 w 305867"/>
              <a:gd name="connsiteY24" fmla="*/ 212273 h 359833"/>
              <a:gd name="connsiteX25" fmla="*/ 239271 w 305867"/>
              <a:gd name="connsiteY25" fmla="*/ 193202 h 359833"/>
              <a:gd name="connsiteX26" fmla="*/ 215903 w 305867"/>
              <a:gd name="connsiteY26" fmla="*/ 169553 h 359833"/>
              <a:gd name="connsiteX27" fmla="*/ 215903 w 305867"/>
              <a:gd name="connsiteY27" fmla="*/ 109035 h 359833"/>
              <a:gd name="connsiteX28" fmla="*/ 267023 w 305867"/>
              <a:gd name="connsiteY28" fmla="*/ 160156 h 359833"/>
              <a:gd name="connsiteX29" fmla="*/ 278880 w 305867"/>
              <a:gd name="connsiteY29" fmla="*/ 188779 h 359833"/>
              <a:gd name="connsiteX30" fmla="*/ 278880 w 305867"/>
              <a:gd name="connsiteY30" fmla="*/ 346340 h 359833"/>
              <a:gd name="connsiteX31" fmla="*/ 292373 w 305867"/>
              <a:gd name="connsiteY31" fmla="*/ 359833 h 359833"/>
              <a:gd name="connsiteX32" fmla="*/ 305867 w 305867"/>
              <a:gd name="connsiteY32" fmla="*/ 346340 h 359833"/>
              <a:gd name="connsiteX33" fmla="*/ 305867 w 305867"/>
              <a:gd name="connsiteY33" fmla="*/ 188779 h 359833"/>
              <a:gd name="connsiteX34" fmla="*/ 286107 w 305867"/>
              <a:gd name="connsiteY34" fmla="*/ 141072 h 359833"/>
              <a:gd name="connsiteX35" fmla="*/ 215902 w 305867"/>
              <a:gd name="connsiteY35" fmla="*/ 70868 h 359833"/>
              <a:gd name="connsiteX36" fmla="*/ 215902 w 305867"/>
              <a:gd name="connsiteY36" fmla="*/ 40480 h 359833"/>
              <a:gd name="connsiteX37" fmla="*/ 175420 w 305867"/>
              <a:gd name="connsiteY37" fmla="*/ 0 h 359833"/>
              <a:gd name="connsiteX38" fmla="*/ 40481 w 305867"/>
              <a:gd name="connsiteY38" fmla="*/ 0 h 359833"/>
              <a:gd name="connsiteX39" fmla="*/ 150986 w 305867"/>
              <a:gd name="connsiteY39" fmla="*/ 268788 h 359833"/>
              <a:gd name="connsiteX40" fmla="*/ 157891 w 305867"/>
              <a:gd name="connsiteY40" fmla="*/ 282861 h 359833"/>
              <a:gd name="connsiteX41" fmla="*/ 134950 w 305867"/>
              <a:gd name="connsiteY41" fmla="*/ 319356 h 359833"/>
              <a:gd name="connsiteX42" fmla="*/ 134950 w 305867"/>
              <a:gd name="connsiteY42" fmla="*/ 332846 h 359833"/>
              <a:gd name="connsiteX43" fmla="*/ 80974 w 305867"/>
              <a:gd name="connsiteY43" fmla="*/ 332846 h 359833"/>
              <a:gd name="connsiteX44" fmla="*/ 80974 w 305867"/>
              <a:gd name="connsiteY44" fmla="*/ 319356 h 359833"/>
              <a:gd name="connsiteX45" fmla="*/ 40493 w 305867"/>
              <a:gd name="connsiteY45" fmla="*/ 278874 h 359833"/>
              <a:gd name="connsiteX46" fmla="*/ 26987 w 305867"/>
              <a:gd name="connsiteY46" fmla="*/ 278874 h 359833"/>
              <a:gd name="connsiteX47" fmla="*/ 26987 w 305867"/>
              <a:gd name="connsiteY47" fmla="*/ 80957 h 359833"/>
              <a:gd name="connsiteX48" fmla="*/ 40493 w 305867"/>
              <a:gd name="connsiteY48" fmla="*/ 80957 h 359833"/>
              <a:gd name="connsiteX49" fmla="*/ 80974 w 305867"/>
              <a:gd name="connsiteY49" fmla="*/ 40475 h 359833"/>
              <a:gd name="connsiteX50" fmla="*/ 80974 w 305867"/>
              <a:gd name="connsiteY50" fmla="*/ 26988 h 359833"/>
              <a:gd name="connsiteX51" fmla="*/ 134950 w 305867"/>
              <a:gd name="connsiteY51" fmla="*/ 26988 h 359833"/>
              <a:gd name="connsiteX52" fmla="*/ 134950 w 305867"/>
              <a:gd name="connsiteY52" fmla="*/ 40475 h 359833"/>
              <a:gd name="connsiteX53" fmla="*/ 175431 w 305867"/>
              <a:gd name="connsiteY53" fmla="*/ 80957 h 359833"/>
              <a:gd name="connsiteX54" fmla="*/ 188914 w 305867"/>
              <a:gd name="connsiteY54" fmla="*/ 80957 h 359833"/>
              <a:gd name="connsiteX55" fmla="*/ 188916 w 305867"/>
              <a:gd name="connsiteY55" fmla="*/ 142820 h 359833"/>
              <a:gd name="connsiteX56" fmla="*/ 180476 w 305867"/>
              <a:gd name="connsiteY56" fmla="*/ 134401 h 359833"/>
              <a:gd name="connsiteX57" fmla="*/ 147713 w 305867"/>
              <a:gd name="connsiteY57" fmla="*/ 112848 h 359833"/>
              <a:gd name="connsiteX58" fmla="*/ 127856 w 305867"/>
              <a:gd name="connsiteY58" fmla="*/ 112392 h 359833"/>
              <a:gd name="connsiteX59" fmla="*/ 116478 w 305867"/>
              <a:gd name="connsiteY59" fmla="*/ 117516 h 359833"/>
              <a:gd name="connsiteX60" fmla="*/ 107958 w 305867"/>
              <a:gd name="connsiteY60" fmla="*/ 116944 h 359833"/>
              <a:gd name="connsiteX61" fmla="*/ 44987 w 305867"/>
              <a:gd name="connsiteY61" fmla="*/ 179915 h 359833"/>
              <a:gd name="connsiteX62" fmla="*/ 107958 w 305867"/>
              <a:gd name="connsiteY62" fmla="*/ 242886 h 359833"/>
              <a:gd name="connsiteX63" fmla="*/ 144370 w 305867"/>
              <a:gd name="connsiteY63" fmla="*/ 231297 h 359833"/>
              <a:gd name="connsiteX64" fmla="*/ 150986 w 305867"/>
              <a:gd name="connsiteY64" fmla="*/ 268788 h 359833"/>
              <a:gd name="connsiteX65" fmla="*/ 71975 w 305867"/>
              <a:gd name="connsiteY65" fmla="*/ 179915 h 359833"/>
              <a:gd name="connsiteX66" fmla="*/ 98158 w 305867"/>
              <a:gd name="connsiteY66" fmla="*/ 145283 h 359833"/>
              <a:gd name="connsiteX67" fmla="*/ 99378 w 305867"/>
              <a:gd name="connsiteY67" fmla="*/ 161166 h 359833"/>
              <a:gd name="connsiteX68" fmla="*/ 120915 w 305867"/>
              <a:gd name="connsiteY68" fmla="*/ 193961 h 359833"/>
              <a:gd name="connsiteX69" fmla="*/ 132879 w 305867"/>
              <a:gd name="connsiteY69" fmla="*/ 205873 h 359833"/>
              <a:gd name="connsiteX70" fmla="*/ 107958 w 305867"/>
              <a:gd name="connsiteY70" fmla="*/ 215898 h 359833"/>
              <a:gd name="connsiteX71" fmla="*/ 71975 w 305867"/>
              <a:gd name="connsiteY71" fmla="*/ 179915 h 359833"/>
              <a:gd name="connsiteX72" fmla="*/ 26987 w 305867"/>
              <a:gd name="connsiteY72" fmla="*/ 40481 h 359833"/>
              <a:gd name="connsiteX73" fmla="*/ 40481 w 305867"/>
              <a:gd name="connsiteY73" fmla="*/ 26988 h 359833"/>
              <a:gd name="connsiteX74" fmla="*/ 53987 w 305867"/>
              <a:gd name="connsiteY74" fmla="*/ 26988 h 359833"/>
              <a:gd name="connsiteX75" fmla="*/ 53987 w 305867"/>
              <a:gd name="connsiteY75" fmla="*/ 40475 h 359833"/>
              <a:gd name="connsiteX76" fmla="*/ 40493 w 305867"/>
              <a:gd name="connsiteY76" fmla="*/ 53969 h 359833"/>
              <a:gd name="connsiteX77" fmla="*/ 26987 w 305867"/>
              <a:gd name="connsiteY77" fmla="*/ 53969 h 359833"/>
              <a:gd name="connsiteX78" fmla="*/ 26987 w 305867"/>
              <a:gd name="connsiteY78" fmla="*/ 40481 h 359833"/>
              <a:gd name="connsiteX79" fmla="*/ 161937 w 305867"/>
              <a:gd name="connsiteY79" fmla="*/ 26988 h 359833"/>
              <a:gd name="connsiteX80" fmla="*/ 175420 w 305867"/>
              <a:gd name="connsiteY80" fmla="*/ 26988 h 359833"/>
              <a:gd name="connsiteX81" fmla="*/ 188914 w 305867"/>
              <a:gd name="connsiteY81" fmla="*/ 40481 h 359833"/>
              <a:gd name="connsiteX82" fmla="*/ 188914 w 305867"/>
              <a:gd name="connsiteY82" fmla="*/ 53969 h 359833"/>
              <a:gd name="connsiteX83" fmla="*/ 175431 w 305867"/>
              <a:gd name="connsiteY83" fmla="*/ 53969 h 359833"/>
              <a:gd name="connsiteX84" fmla="*/ 161937 w 305867"/>
              <a:gd name="connsiteY84" fmla="*/ 40475 h 359833"/>
              <a:gd name="connsiteX85" fmla="*/ 161937 w 305867"/>
              <a:gd name="connsiteY85" fmla="*/ 26988 h 359833"/>
              <a:gd name="connsiteX86" fmla="*/ 188920 w 305867"/>
              <a:gd name="connsiteY86" fmla="*/ 305862 h 359833"/>
              <a:gd name="connsiteX87" fmla="*/ 188921 w 305867"/>
              <a:gd name="connsiteY87" fmla="*/ 319352 h 359833"/>
              <a:gd name="connsiteX88" fmla="*/ 175428 w 305867"/>
              <a:gd name="connsiteY88" fmla="*/ 332846 h 359833"/>
              <a:gd name="connsiteX89" fmla="*/ 161937 w 305867"/>
              <a:gd name="connsiteY89" fmla="*/ 332846 h 359833"/>
              <a:gd name="connsiteX90" fmla="*/ 161937 w 305867"/>
              <a:gd name="connsiteY90" fmla="*/ 319356 h 359833"/>
              <a:gd name="connsiteX91" fmla="*/ 175431 w 305867"/>
              <a:gd name="connsiteY91" fmla="*/ 305862 h 359833"/>
              <a:gd name="connsiteX92" fmla="*/ 188920 w 305867"/>
              <a:gd name="connsiteY92" fmla="*/ 305862 h 359833"/>
              <a:gd name="connsiteX93" fmla="*/ 53987 w 305867"/>
              <a:gd name="connsiteY93" fmla="*/ 332846 h 359833"/>
              <a:gd name="connsiteX94" fmla="*/ 40481 w 305867"/>
              <a:gd name="connsiteY94" fmla="*/ 332846 h 359833"/>
              <a:gd name="connsiteX95" fmla="*/ 26987 w 305867"/>
              <a:gd name="connsiteY95" fmla="*/ 319352 h 359833"/>
              <a:gd name="connsiteX96" fmla="*/ 26987 w 305867"/>
              <a:gd name="connsiteY96" fmla="*/ 305862 h 359833"/>
              <a:gd name="connsiteX97" fmla="*/ 40493 w 305867"/>
              <a:gd name="connsiteY97" fmla="*/ 305862 h 359833"/>
              <a:gd name="connsiteX98" fmla="*/ 53987 w 305867"/>
              <a:gd name="connsiteY98" fmla="*/ 319356 h 359833"/>
              <a:gd name="connsiteX99" fmla="*/ 53987 w 305867"/>
              <a:gd name="connsiteY99" fmla="*/ 332846 h 3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05867" h="359833">
                <a:moveTo>
                  <a:pt x="40481" y="0"/>
                </a:moveTo>
                <a:cubicBezTo>
                  <a:pt x="18124" y="0"/>
                  <a:pt x="0" y="18124"/>
                  <a:pt x="0" y="40481"/>
                </a:cubicBezTo>
                <a:lnTo>
                  <a:pt x="0" y="319352"/>
                </a:lnTo>
                <a:cubicBezTo>
                  <a:pt x="0" y="341709"/>
                  <a:pt x="18124" y="359833"/>
                  <a:pt x="40481" y="359833"/>
                </a:cubicBezTo>
                <a:lnTo>
                  <a:pt x="175428" y="359833"/>
                </a:lnTo>
                <a:cubicBezTo>
                  <a:pt x="197656" y="359833"/>
                  <a:pt x="215702" y="341915"/>
                  <a:pt x="215907" y="319734"/>
                </a:cubicBezTo>
                <a:lnTo>
                  <a:pt x="215912" y="319354"/>
                </a:lnTo>
                <a:lnTo>
                  <a:pt x="215912" y="292366"/>
                </a:lnTo>
                <a:cubicBezTo>
                  <a:pt x="215912" y="284914"/>
                  <a:pt x="209871" y="278873"/>
                  <a:pt x="202419" y="278873"/>
                </a:cubicBezTo>
                <a:cubicBezTo>
                  <a:pt x="194252" y="278873"/>
                  <a:pt x="189116" y="276676"/>
                  <a:pt x="185562" y="273821"/>
                </a:cubicBezTo>
                <a:cubicBezTo>
                  <a:pt x="181820" y="270811"/>
                  <a:pt x="178734" y="266169"/>
                  <a:pt x="176369" y="259622"/>
                </a:cubicBezTo>
                <a:cubicBezTo>
                  <a:pt x="171464" y="246038"/>
                  <a:pt x="170933" y="228127"/>
                  <a:pt x="170933" y="211402"/>
                </a:cubicBezTo>
                <a:cubicBezTo>
                  <a:pt x="170931" y="207985"/>
                  <a:pt x="169634" y="204695"/>
                  <a:pt x="167303" y="202198"/>
                </a:cubicBezTo>
                <a:cubicBezTo>
                  <a:pt x="165932" y="200726"/>
                  <a:pt x="165009" y="199729"/>
                  <a:pt x="164345" y="199013"/>
                </a:cubicBezTo>
                <a:cubicBezTo>
                  <a:pt x="162718" y="197255"/>
                  <a:pt x="162643" y="197172"/>
                  <a:pt x="161277" y="195888"/>
                </a:cubicBezTo>
                <a:cubicBezTo>
                  <a:pt x="159948" y="194637"/>
                  <a:pt x="155887" y="190760"/>
                  <a:pt x="139993" y="174874"/>
                </a:cubicBezTo>
                <a:cubicBezTo>
                  <a:pt x="131564" y="166448"/>
                  <a:pt x="126890" y="159318"/>
                  <a:pt x="125360" y="153872"/>
                </a:cubicBezTo>
                <a:cubicBezTo>
                  <a:pt x="124660" y="151376"/>
                  <a:pt x="124696" y="149514"/>
                  <a:pt x="125081" y="148016"/>
                </a:cubicBezTo>
                <a:cubicBezTo>
                  <a:pt x="125463" y="146530"/>
                  <a:pt x="126397" y="144577"/>
                  <a:pt x="128763" y="142211"/>
                </a:cubicBezTo>
                <a:cubicBezTo>
                  <a:pt x="131127" y="139845"/>
                  <a:pt x="133075" y="138915"/>
                  <a:pt x="134552" y="138536"/>
                </a:cubicBezTo>
                <a:cubicBezTo>
                  <a:pt x="136042" y="138155"/>
                  <a:pt x="137897" y="138120"/>
                  <a:pt x="140387" y="138822"/>
                </a:cubicBezTo>
                <a:cubicBezTo>
                  <a:pt x="145829" y="140357"/>
                  <a:pt x="152954" y="145040"/>
                  <a:pt x="161387" y="153478"/>
                </a:cubicBezTo>
                <a:cubicBezTo>
                  <a:pt x="171095" y="163192"/>
                  <a:pt x="180321" y="172315"/>
                  <a:pt x="188585" y="180489"/>
                </a:cubicBezTo>
                <a:cubicBezTo>
                  <a:pt x="202250" y="194001"/>
                  <a:pt x="213298" y="204927"/>
                  <a:pt x="219541" y="211616"/>
                </a:cubicBezTo>
                <a:cubicBezTo>
                  <a:pt x="224626" y="217064"/>
                  <a:pt x="233165" y="217357"/>
                  <a:pt x="238613" y="212273"/>
                </a:cubicBezTo>
                <a:cubicBezTo>
                  <a:pt x="244060" y="207188"/>
                  <a:pt x="244355" y="198650"/>
                  <a:pt x="239271" y="193202"/>
                </a:cubicBezTo>
                <a:cubicBezTo>
                  <a:pt x="234152" y="187716"/>
                  <a:pt x="225923" y="179483"/>
                  <a:pt x="215903" y="169553"/>
                </a:cubicBezTo>
                <a:lnTo>
                  <a:pt x="215903" y="109035"/>
                </a:lnTo>
                <a:lnTo>
                  <a:pt x="267023" y="160156"/>
                </a:lnTo>
                <a:cubicBezTo>
                  <a:pt x="274614" y="167747"/>
                  <a:pt x="278880" y="178044"/>
                  <a:pt x="278880" y="188779"/>
                </a:cubicBezTo>
                <a:lnTo>
                  <a:pt x="278880" y="346340"/>
                </a:lnTo>
                <a:cubicBezTo>
                  <a:pt x="278880" y="353792"/>
                  <a:pt x="284921" y="359833"/>
                  <a:pt x="292373" y="359833"/>
                </a:cubicBezTo>
                <a:cubicBezTo>
                  <a:pt x="299826" y="359833"/>
                  <a:pt x="305867" y="353792"/>
                  <a:pt x="305867" y="346340"/>
                </a:cubicBezTo>
                <a:lnTo>
                  <a:pt x="305867" y="188779"/>
                </a:lnTo>
                <a:cubicBezTo>
                  <a:pt x="305867" y="170887"/>
                  <a:pt x="298759" y="153726"/>
                  <a:pt x="286107" y="141072"/>
                </a:cubicBezTo>
                <a:lnTo>
                  <a:pt x="215902" y="70868"/>
                </a:lnTo>
                <a:lnTo>
                  <a:pt x="215902" y="40480"/>
                </a:lnTo>
                <a:cubicBezTo>
                  <a:pt x="215900" y="18123"/>
                  <a:pt x="197777" y="0"/>
                  <a:pt x="175420" y="0"/>
                </a:cubicBezTo>
                <a:lnTo>
                  <a:pt x="40481" y="0"/>
                </a:lnTo>
                <a:close/>
                <a:moveTo>
                  <a:pt x="150986" y="268788"/>
                </a:moveTo>
                <a:cubicBezTo>
                  <a:pt x="152729" y="273612"/>
                  <a:pt x="154975" y="278399"/>
                  <a:pt x="157891" y="282861"/>
                </a:cubicBezTo>
                <a:cubicBezTo>
                  <a:pt x="144316" y="289396"/>
                  <a:pt x="134950" y="303282"/>
                  <a:pt x="134950" y="319356"/>
                </a:cubicBezTo>
                <a:lnTo>
                  <a:pt x="134950" y="332846"/>
                </a:lnTo>
                <a:lnTo>
                  <a:pt x="80974" y="332846"/>
                </a:lnTo>
                <a:lnTo>
                  <a:pt x="80974" y="319356"/>
                </a:lnTo>
                <a:cubicBezTo>
                  <a:pt x="80974" y="296997"/>
                  <a:pt x="62850" y="278874"/>
                  <a:pt x="40493" y="278874"/>
                </a:cubicBezTo>
                <a:lnTo>
                  <a:pt x="26987" y="278874"/>
                </a:lnTo>
                <a:lnTo>
                  <a:pt x="26987" y="80957"/>
                </a:lnTo>
                <a:lnTo>
                  <a:pt x="40493" y="80957"/>
                </a:lnTo>
                <a:cubicBezTo>
                  <a:pt x="62850" y="80957"/>
                  <a:pt x="80974" y="62832"/>
                  <a:pt x="80974" y="40475"/>
                </a:cubicBezTo>
                <a:lnTo>
                  <a:pt x="80974" y="26988"/>
                </a:lnTo>
                <a:lnTo>
                  <a:pt x="134950" y="26988"/>
                </a:lnTo>
                <a:lnTo>
                  <a:pt x="134950" y="40475"/>
                </a:lnTo>
                <a:cubicBezTo>
                  <a:pt x="134950" y="62832"/>
                  <a:pt x="153073" y="80957"/>
                  <a:pt x="175431" y="80957"/>
                </a:cubicBezTo>
                <a:lnTo>
                  <a:pt x="188914" y="80957"/>
                </a:lnTo>
                <a:lnTo>
                  <a:pt x="188916" y="142820"/>
                </a:lnTo>
                <a:cubicBezTo>
                  <a:pt x="186136" y="140054"/>
                  <a:pt x="183317" y="137244"/>
                  <a:pt x="180476" y="134401"/>
                </a:cubicBezTo>
                <a:cubicBezTo>
                  <a:pt x="170922" y="124840"/>
                  <a:pt x="159816" y="116261"/>
                  <a:pt x="147713" y="112848"/>
                </a:cubicBezTo>
                <a:cubicBezTo>
                  <a:pt x="141429" y="111076"/>
                  <a:pt x="134682" y="110644"/>
                  <a:pt x="127856" y="112392"/>
                </a:cubicBezTo>
                <a:cubicBezTo>
                  <a:pt x="123791" y="113434"/>
                  <a:pt x="119995" y="115172"/>
                  <a:pt x="116478" y="117516"/>
                </a:cubicBezTo>
                <a:cubicBezTo>
                  <a:pt x="113691" y="117139"/>
                  <a:pt x="110848" y="116944"/>
                  <a:pt x="107958" y="116944"/>
                </a:cubicBezTo>
                <a:cubicBezTo>
                  <a:pt x="73180" y="116944"/>
                  <a:pt x="44987" y="145137"/>
                  <a:pt x="44987" y="179915"/>
                </a:cubicBezTo>
                <a:cubicBezTo>
                  <a:pt x="44987" y="214693"/>
                  <a:pt x="73180" y="242886"/>
                  <a:pt x="107958" y="242886"/>
                </a:cubicBezTo>
                <a:cubicBezTo>
                  <a:pt x="121526" y="242886"/>
                  <a:pt x="134090" y="238595"/>
                  <a:pt x="144370" y="231297"/>
                </a:cubicBezTo>
                <a:cubicBezTo>
                  <a:pt x="145034" y="243607"/>
                  <a:pt x="146720" y="256973"/>
                  <a:pt x="150986" y="268788"/>
                </a:cubicBezTo>
                <a:close/>
                <a:moveTo>
                  <a:pt x="71975" y="179915"/>
                </a:moveTo>
                <a:cubicBezTo>
                  <a:pt x="71975" y="163440"/>
                  <a:pt x="83048" y="149549"/>
                  <a:pt x="98158" y="145283"/>
                </a:cubicBezTo>
                <a:cubicBezTo>
                  <a:pt x="97405" y="150741"/>
                  <a:pt x="97956" y="156103"/>
                  <a:pt x="99378" y="161166"/>
                </a:cubicBezTo>
                <a:cubicBezTo>
                  <a:pt x="102779" y="173281"/>
                  <a:pt x="111347" y="184398"/>
                  <a:pt x="120915" y="193961"/>
                </a:cubicBezTo>
                <a:cubicBezTo>
                  <a:pt x="125983" y="199027"/>
                  <a:pt x="129874" y="202897"/>
                  <a:pt x="132879" y="205873"/>
                </a:cubicBezTo>
                <a:cubicBezTo>
                  <a:pt x="126413" y="212082"/>
                  <a:pt x="117631" y="215898"/>
                  <a:pt x="107958" y="215898"/>
                </a:cubicBezTo>
                <a:cubicBezTo>
                  <a:pt x="88085" y="215898"/>
                  <a:pt x="71975" y="199788"/>
                  <a:pt x="71975" y="179915"/>
                </a:cubicBezTo>
                <a:close/>
                <a:moveTo>
                  <a:pt x="26987" y="40481"/>
                </a:moveTo>
                <a:cubicBezTo>
                  <a:pt x="26987" y="33029"/>
                  <a:pt x="33029" y="26988"/>
                  <a:pt x="40481" y="26988"/>
                </a:cubicBezTo>
                <a:lnTo>
                  <a:pt x="53987" y="26988"/>
                </a:lnTo>
                <a:lnTo>
                  <a:pt x="53987" y="40475"/>
                </a:lnTo>
                <a:cubicBezTo>
                  <a:pt x="53987" y="47928"/>
                  <a:pt x="47945" y="53969"/>
                  <a:pt x="40493" y="53969"/>
                </a:cubicBezTo>
                <a:lnTo>
                  <a:pt x="26987" y="53969"/>
                </a:lnTo>
                <a:lnTo>
                  <a:pt x="26987" y="40481"/>
                </a:lnTo>
                <a:close/>
                <a:moveTo>
                  <a:pt x="161937" y="26988"/>
                </a:moveTo>
                <a:lnTo>
                  <a:pt x="175420" y="26988"/>
                </a:lnTo>
                <a:cubicBezTo>
                  <a:pt x="182873" y="26988"/>
                  <a:pt x="188912" y="33029"/>
                  <a:pt x="188914" y="40481"/>
                </a:cubicBezTo>
                <a:lnTo>
                  <a:pt x="188914" y="53969"/>
                </a:lnTo>
                <a:lnTo>
                  <a:pt x="175431" y="53969"/>
                </a:lnTo>
                <a:cubicBezTo>
                  <a:pt x="167979" y="53969"/>
                  <a:pt x="161937" y="47928"/>
                  <a:pt x="161937" y="40475"/>
                </a:cubicBezTo>
                <a:lnTo>
                  <a:pt x="161937" y="26988"/>
                </a:lnTo>
                <a:close/>
                <a:moveTo>
                  <a:pt x="188920" y="305862"/>
                </a:moveTo>
                <a:lnTo>
                  <a:pt x="188921" y="319352"/>
                </a:lnTo>
                <a:cubicBezTo>
                  <a:pt x="188921" y="326804"/>
                  <a:pt x="182880" y="332846"/>
                  <a:pt x="175428" y="332846"/>
                </a:cubicBezTo>
                <a:lnTo>
                  <a:pt x="161937" y="332846"/>
                </a:lnTo>
                <a:lnTo>
                  <a:pt x="161937" y="319356"/>
                </a:lnTo>
                <a:cubicBezTo>
                  <a:pt x="161937" y="311902"/>
                  <a:pt x="167979" y="305862"/>
                  <a:pt x="175431" y="305862"/>
                </a:cubicBezTo>
                <a:lnTo>
                  <a:pt x="188920" y="305862"/>
                </a:lnTo>
                <a:close/>
                <a:moveTo>
                  <a:pt x="53987" y="332846"/>
                </a:moveTo>
                <a:lnTo>
                  <a:pt x="40481" y="332846"/>
                </a:lnTo>
                <a:cubicBezTo>
                  <a:pt x="33029" y="332846"/>
                  <a:pt x="26987" y="326804"/>
                  <a:pt x="26987" y="319352"/>
                </a:cubicBezTo>
                <a:lnTo>
                  <a:pt x="26987" y="305862"/>
                </a:lnTo>
                <a:lnTo>
                  <a:pt x="40493" y="305862"/>
                </a:lnTo>
                <a:cubicBezTo>
                  <a:pt x="47945" y="305862"/>
                  <a:pt x="53987" y="311902"/>
                  <a:pt x="53987" y="319356"/>
                </a:cubicBezTo>
                <a:lnTo>
                  <a:pt x="53987" y="332846"/>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7" name="Graphic 66">
            <a:extLst>
              <a:ext uri="{FF2B5EF4-FFF2-40B4-BE49-F238E27FC236}">
                <a16:creationId xmlns:a16="http://schemas.microsoft.com/office/drawing/2014/main" id="{2365EBD4-E680-06DB-DB25-E9C72AE41F14}"/>
              </a:ext>
              <a:ext uri="{C183D7F6-B498-43B3-948B-1728B52AA6E4}">
                <adec:decorative xmlns:adec="http://schemas.microsoft.com/office/drawing/2017/decorative" val="1"/>
              </a:ext>
            </a:extLst>
          </p:cNvPr>
          <p:cNvSpPr>
            <a:spLocks noChangeAspect="1"/>
          </p:cNvSpPr>
          <p:nvPr/>
        </p:nvSpPr>
        <p:spPr>
          <a:xfrm>
            <a:off x="787020" y="5609003"/>
            <a:ext cx="180620" cy="162558"/>
          </a:xfrm>
          <a:custGeom>
            <a:avLst/>
            <a:gdLst>
              <a:gd name="connsiteX0" fmla="*/ 18121 w 362420"/>
              <a:gd name="connsiteY0" fmla="*/ 13591 h 326178"/>
              <a:gd name="connsiteX1" fmla="*/ 31712 w 362420"/>
              <a:gd name="connsiteY1" fmla="*/ 0 h 326178"/>
              <a:gd name="connsiteX2" fmla="*/ 330708 w 362420"/>
              <a:gd name="connsiteY2" fmla="*/ 0 h 326178"/>
              <a:gd name="connsiteX3" fmla="*/ 344299 w 362420"/>
              <a:gd name="connsiteY3" fmla="*/ 13591 h 326178"/>
              <a:gd name="connsiteX4" fmla="*/ 330708 w 362420"/>
              <a:gd name="connsiteY4" fmla="*/ 27182 h 326178"/>
              <a:gd name="connsiteX5" fmla="*/ 311826 w 362420"/>
              <a:gd name="connsiteY5" fmla="*/ 27182 h 326178"/>
              <a:gd name="connsiteX6" fmla="*/ 361416 w 362420"/>
              <a:gd name="connsiteY6" fmla="*/ 148900 h 326178"/>
              <a:gd name="connsiteX7" fmla="*/ 362420 w 362420"/>
              <a:gd name="connsiteY7" fmla="*/ 154029 h 326178"/>
              <a:gd name="connsiteX8" fmla="*/ 298997 w 362420"/>
              <a:gd name="connsiteY8" fmla="*/ 217452 h 326178"/>
              <a:gd name="connsiteX9" fmla="*/ 235573 w 362420"/>
              <a:gd name="connsiteY9" fmla="*/ 154029 h 326178"/>
              <a:gd name="connsiteX10" fmla="*/ 236577 w 362420"/>
              <a:gd name="connsiteY10" fmla="*/ 148900 h 326178"/>
              <a:gd name="connsiteX11" fmla="*/ 286167 w 362420"/>
              <a:gd name="connsiteY11" fmla="*/ 27182 h 326178"/>
              <a:gd name="connsiteX12" fmla="*/ 194801 w 362420"/>
              <a:gd name="connsiteY12" fmla="*/ 27182 h 326178"/>
              <a:gd name="connsiteX13" fmla="*/ 194801 w 362420"/>
              <a:gd name="connsiteY13" fmla="*/ 244634 h 326178"/>
              <a:gd name="connsiteX14" fmla="*/ 267285 w 362420"/>
              <a:gd name="connsiteY14" fmla="*/ 244634 h 326178"/>
              <a:gd name="connsiteX15" fmla="*/ 308057 w 362420"/>
              <a:gd name="connsiteY15" fmla="*/ 285406 h 326178"/>
              <a:gd name="connsiteX16" fmla="*/ 267285 w 362420"/>
              <a:gd name="connsiteY16" fmla="*/ 326178 h 326178"/>
              <a:gd name="connsiteX17" fmla="*/ 95188 w 362420"/>
              <a:gd name="connsiteY17" fmla="*/ 326178 h 326178"/>
              <a:gd name="connsiteX18" fmla="*/ 54416 w 362420"/>
              <a:gd name="connsiteY18" fmla="*/ 285406 h 326178"/>
              <a:gd name="connsiteX19" fmla="*/ 95188 w 362420"/>
              <a:gd name="connsiteY19" fmla="*/ 244634 h 326178"/>
              <a:gd name="connsiteX20" fmla="*/ 167619 w 362420"/>
              <a:gd name="connsiteY20" fmla="*/ 244634 h 326178"/>
              <a:gd name="connsiteX21" fmla="*/ 167619 w 362420"/>
              <a:gd name="connsiteY21" fmla="*/ 27182 h 326178"/>
              <a:gd name="connsiteX22" fmla="*/ 76253 w 362420"/>
              <a:gd name="connsiteY22" fmla="*/ 27182 h 326178"/>
              <a:gd name="connsiteX23" fmla="*/ 125843 w 362420"/>
              <a:gd name="connsiteY23" fmla="*/ 148900 h 326178"/>
              <a:gd name="connsiteX24" fmla="*/ 126847 w 362420"/>
              <a:gd name="connsiteY24" fmla="*/ 154029 h 326178"/>
              <a:gd name="connsiteX25" fmla="*/ 63424 w 362420"/>
              <a:gd name="connsiteY25" fmla="*/ 217452 h 326178"/>
              <a:gd name="connsiteX26" fmla="*/ 0 w 362420"/>
              <a:gd name="connsiteY26" fmla="*/ 154029 h 326178"/>
              <a:gd name="connsiteX27" fmla="*/ 1004 w 362420"/>
              <a:gd name="connsiteY27" fmla="*/ 148900 h 326178"/>
              <a:gd name="connsiteX28" fmla="*/ 50594 w 362420"/>
              <a:gd name="connsiteY28" fmla="*/ 27182 h 326178"/>
              <a:gd name="connsiteX29" fmla="*/ 31712 w 362420"/>
              <a:gd name="connsiteY29" fmla="*/ 27182 h 326178"/>
              <a:gd name="connsiteX30" fmla="*/ 18121 w 362420"/>
              <a:gd name="connsiteY30" fmla="*/ 13591 h 326178"/>
              <a:gd name="connsiteX31" fmla="*/ 81598 w 362420"/>
              <a:gd name="connsiteY31" fmla="*/ 285406 h 326178"/>
              <a:gd name="connsiteX32" fmla="*/ 95188 w 362420"/>
              <a:gd name="connsiteY32" fmla="*/ 298997 h 326178"/>
              <a:gd name="connsiteX33" fmla="*/ 267285 w 362420"/>
              <a:gd name="connsiteY33" fmla="*/ 298997 h 326178"/>
              <a:gd name="connsiteX34" fmla="*/ 280876 w 362420"/>
              <a:gd name="connsiteY34" fmla="*/ 285406 h 326178"/>
              <a:gd name="connsiteX35" fmla="*/ 267285 w 362420"/>
              <a:gd name="connsiteY35" fmla="*/ 271815 h 326178"/>
              <a:gd name="connsiteX36" fmla="*/ 95188 w 362420"/>
              <a:gd name="connsiteY36" fmla="*/ 271815 h 326178"/>
              <a:gd name="connsiteX37" fmla="*/ 81598 w 362420"/>
              <a:gd name="connsiteY37" fmla="*/ 285406 h 326178"/>
              <a:gd name="connsiteX38" fmla="*/ 97031 w 362420"/>
              <a:gd name="connsiteY38" fmla="*/ 167619 h 326178"/>
              <a:gd name="connsiteX39" fmla="*/ 29816 w 362420"/>
              <a:gd name="connsiteY39" fmla="*/ 167619 h 326178"/>
              <a:gd name="connsiteX40" fmla="*/ 63424 w 362420"/>
              <a:gd name="connsiteY40" fmla="*/ 190271 h 326178"/>
              <a:gd name="connsiteX41" fmla="*/ 97031 w 362420"/>
              <a:gd name="connsiteY41" fmla="*/ 167619 h 326178"/>
              <a:gd name="connsiteX42" fmla="*/ 93044 w 362420"/>
              <a:gd name="connsiteY42" fmla="*/ 140438 h 326178"/>
              <a:gd name="connsiteX43" fmla="*/ 63424 w 362420"/>
              <a:gd name="connsiteY43" fmla="*/ 67733 h 326178"/>
              <a:gd name="connsiteX44" fmla="*/ 33803 w 362420"/>
              <a:gd name="connsiteY44" fmla="*/ 140438 h 326178"/>
              <a:gd name="connsiteX45" fmla="*/ 93044 w 362420"/>
              <a:gd name="connsiteY45" fmla="*/ 140438 h 326178"/>
              <a:gd name="connsiteX46" fmla="*/ 298997 w 362420"/>
              <a:gd name="connsiteY46" fmla="*/ 190271 h 326178"/>
              <a:gd name="connsiteX47" fmla="*/ 332604 w 362420"/>
              <a:gd name="connsiteY47" fmla="*/ 167619 h 326178"/>
              <a:gd name="connsiteX48" fmla="*/ 265389 w 362420"/>
              <a:gd name="connsiteY48" fmla="*/ 167619 h 326178"/>
              <a:gd name="connsiteX49" fmla="*/ 298997 w 362420"/>
              <a:gd name="connsiteY49" fmla="*/ 190271 h 326178"/>
              <a:gd name="connsiteX50" fmla="*/ 269376 w 362420"/>
              <a:gd name="connsiteY50" fmla="*/ 140438 h 326178"/>
              <a:gd name="connsiteX51" fmla="*/ 328617 w 362420"/>
              <a:gd name="connsiteY51" fmla="*/ 140438 h 326178"/>
              <a:gd name="connsiteX52" fmla="*/ 298997 w 362420"/>
              <a:gd name="connsiteY52" fmla="*/ 67733 h 326178"/>
              <a:gd name="connsiteX53" fmla="*/ 269376 w 362420"/>
              <a:gd name="connsiteY53" fmla="*/ 140438 h 32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2420" h="326178">
                <a:moveTo>
                  <a:pt x="18121" y="13591"/>
                </a:moveTo>
                <a:cubicBezTo>
                  <a:pt x="18121" y="6085"/>
                  <a:pt x="24206" y="0"/>
                  <a:pt x="31712" y="0"/>
                </a:cubicBezTo>
                <a:lnTo>
                  <a:pt x="330708" y="0"/>
                </a:lnTo>
                <a:cubicBezTo>
                  <a:pt x="338214" y="0"/>
                  <a:pt x="344299" y="6085"/>
                  <a:pt x="344299" y="13591"/>
                </a:cubicBezTo>
                <a:cubicBezTo>
                  <a:pt x="344299" y="21097"/>
                  <a:pt x="338214" y="27182"/>
                  <a:pt x="330708" y="27182"/>
                </a:cubicBezTo>
                <a:lnTo>
                  <a:pt x="311826" y="27182"/>
                </a:lnTo>
                <a:lnTo>
                  <a:pt x="361416" y="148900"/>
                </a:lnTo>
                <a:cubicBezTo>
                  <a:pt x="362079" y="150529"/>
                  <a:pt x="362420" y="152271"/>
                  <a:pt x="362420" y="154029"/>
                </a:cubicBezTo>
                <a:cubicBezTo>
                  <a:pt x="362420" y="189056"/>
                  <a:pt x="334024" y="217452"/>
                  <a:pt x="298997" y="217452"/>
                </a:cubicBezTo>
                <a:cubicBezTo>
                  <a:pt x="263969" y="217452"/>
                  <a:pt x="235573" y="189056"/>
                  <a:pt x="235573" y="154029"/>
                </a:cubicBezTo>
                <a:cubicBezTo>
                  <a:pt x="235573" y="152271"/>
                  <a:pt x="235914" y="150529"/>
                  <a:pt x="236577" y="148900"/>
                </a:cubicBezTo>
                <a:lnTo>
                  <a:pt x="286167" y="27182"/>
                </a:lnTo>
                <a:lnTo>
                  <a:pt x="194801" y="27182"/>
                </a:lnTo>
                <a:lnTo>
                  <a:pt x="194801" y="244634"/>
                </a:lnTo>
                <a:lnTo>
                  <a:pt x="267285" y="244634"/>
                </a:lnTo>
                <a:cubicBezTo>
                  <a:pt x="289802" y="244634"/>
                  <a:pt x="308057" y="262889"/>
                  <a:pt x="308057" y="285406"/>
                </a:cubicBezTo>
                <a:cubicBezTo>
                  <a:pt x="308057" y="307923"/>
                  <a:pt x="289802" y="326178"/>
                  <a:pt x="267285" y="326178"/>
                </a:cubicBezTo>
                <a:lnTo>
                  <a:pt x="95188" y="326178"/>
                </a:lnTo>
                <a:cubicBezTo>
                  <a:pt x="72670" y="326178"/>
                  <a:pt x="54416" y="307923"/>
                  <a:pt x="54416" y="285406"/>
                </a:cubicBezTo>
                <a:cubicBezTo>
                  <a:pt x="54416" y="262889"/>
                  <a:pt x="72670" y="244634"/>
                  <a:pt x="95188" y="244634"/>
                </a:cubicBezTo>
                <a:lnTo>
                  <a:pt x="167619" y="244634"/>
                </a:lnTo>
                <a:lnTo>
                  <a:pt x="167619" y="27182"/>
                </a:lnTo>
                <a:lnTo>
                  <a:pt x="76253" y="27182"/>
                </a:lnTo>
                <a:lnTo>
                  <a:pt x="125843" y="148900"/>
                </a:lnTo>
                <a:cubicBezTo>
                  <a:pt x="126506" y="150529"/>
                  <a:pt x="126847" y="152271"/>
                  <a:pt x="126847" y="154029"/>
                </a:cubicBezTo>
                <a:cubicBezTo>
                  <a:pt x="126847" y="189056"/>
                  <a:pt x="98451" y="217452"/>
                  <a:pt x="63424" y="217452"/>
                </a:cubicBezTo>
                <a:cubicBezTo>
                  <a:pt x="28396" y="217452"/>
                  <a:pt x="0" y="189056"/>
                  <a:pt x="0" y="154029"/>
                </a:cubicBezTo>
                <a:cubicBezTo>
                  <a:pt x="0" y="152271"/>
                  <a:pt x="341" y="150529"/>
                  <a:pt x="1004" y="148900"/>
                </a:cubicBezTo>
                <a:lnTo>
                  <a:pt x="50594" y="27182"/>
                </a:lnTo>
                <a:lnTo>
                  <a:pt x="31712" y="27182"/>
                </a:lnTo>
                <a:cubicBezTo>
                  <a:pt x="24206" y="27182"/>
                  <a:pt x="18121" y="21097"/>
                  <a:pt x="18121" y="13591"/>
                </a:cubicBezTo>
                <a:close/>
                <a:moveTo>
                  <a:pt x="81598" y="285406"/>
                </a:moveTo>
                <a:cubicBezTo>
                  <a:pt x="81598" y="292911"/>
                  <a:pt x="87682" y="298997"/>
                  <a:pt x="95188" y="298997"/>
                </a:cubicBezTo>
                <a:lnTo>
                  <a:pt x="267285" y="298997"/>
                </a:lnTo>
                <a:cubicBezTo>
                  <a:pt x="274790" y="298997"/>
                  <a:pt x="280876" y="292911"/>
                  <a:pt x="280876" y="285406"/>
                </a:cubicBezTo>
                <a:cubicBezTo>
                  <a:pt x="280876" y="277900"/>
                  <a:pt x="274790" y="271815"/>
                  <a:pt x="267285" y="271815"/>
                </a:cubicBezTo>
                <a:lnTo>
                  <a:pt x="95188" y="271815"/>
                </a:lnTo>
                <a:cubicBezTo>
                  <a:pt x="87682" y="271815"/>
                  <a:pt x="81598" y="277900"/>
                  <a:pt x="81598" y="285406"/>
                </a:cubicBezTo>
                <a:close/>
                <a:moveTo>
                  <a:pt x="97031" y="167619"/>
                </a:moveTo>
                <a:lnTo>
                  <a:pt x="29816" y="167619"/>
                </a:lnTo>
                <a:cubicBezTo>
                  <a:pt x="35192" y="180902"/>
                  <a:pt x="48214" y="190271"/>
                  <a:pt x="63424" y="190271"/>
                </a:cubicBezTo>
                <a:cubicBezTo>
                  <a:pt x="78633" y="190271"/>
                  <a:pt x="91655" y="180902"/>
                  <a:pt x="97031" y="167619"/>
                </a:cubicBezTo>
                <a:close/>
                <a:moveTo>
                  <a:pt x="93044" y="140438"/>
                </a:moveTo>
                <a:lnTo>
                  <a:pt x="63424" y="67733"/>
                </a:lnTo>
                <a:lnTo>
                  <a:pt x="33803" y="140438"/>
                </a:lnTo>
                <a:lnTo>
                  <a:pt x="93044" y="140438"/>
                </a:lnTo>
                <a:close/>
                <a:moveTo>
                  <a:pt x="298997" y="190271"/>
                </a:moveTo>
                <a:cubicBezTo>
                  <a:pt x="314205" y="190271"/>
                  <a:pt x="327227" y="180902"/>
                  <a:pt x="332604" y="167619"/>
                </a:cubicBezTo>
                <a:lnTo>
                  <a:pt x="265389" y="167619"/>
                </a:lnTo>
                <a:cubicBezTo>
                  <a:pt x="270766" y="180902"/>
                  <a:pt x="283788" y="190271"/>
                  <a:pt x="298997" y="190271"/>
                </a:cubicBezTo>
                <a:close/>
                <a:moveTo>
                  <a:pt x="269376" y="140438"/>
                </a:moveTo>
                <a:lnTo>
                  <a:pt x="328617" y="140438"/>
                </a:lnTo>
                <a:lnTo>
                  <a:pt x="298997" y="67733"/>
                </a:lnTo>
                <a:lnTo>
                  <a:pt x="269376" y="140438"/>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8" name="Graphic 44">
            <a:extLst>
              <a:ext uri="{FF2B5EF4-FFF2-40B4-BE49-F238E27FC236}">
                <a16:creationId xmlns:a16="http://schemas.microsoft.com/office/drawing/2014/main" id="{37BF3E89-89CA-FA2A-4CEF-F1C841167DEA}"/>
              </a:ext>
              <a:ext uri="{C183D7F6-B498-43B3-948B-1728B52AA6E4}">
                <adec:decorative xmlns:adec="http://schemas.microsoft.com/office/drawing/2017/decorative" val="1"/>
              </a:ext>
            </a:extLst>
          </p:cNvPr>
          <p:cNvSpPr>
            <a:spLocks noChangeAspect="1"/>
          </p:cNvSpPr>
          <p:nvPr/>
        </p:nvSpPr>
        <p:spPr>
          <a:xfrm>
            <a:off x="774007" y="4547722"/>
            <a:ext cx="206647" cy="154985"/>
          </a:xfrm>
          <a:custGeom>
            <a:avLst/>
            <a:gdLst>
              <a:gd name="connsiteX0" fmla="*/ 158200 w 372234"/>
              <a:gd name="connsiteY0" fmla="*/ 55835 h 279175"/>
              <a:gd name="connsiteX1" fmla="*/ 102364 w 372234"/>
              <a:gd name="connsiteY1" fmla="*/ 111670 h 279175"/>
              <a:gd name="connsiteX2" fmla="*/ 158200 w 372234"/>
              <a:gd name="connsiteY2" fmla="*/ 167505 h 279175"/>
              <a:gd name="connsiteX3" fmla="*/ 214035 w 372234"/>
              <a:gd name="connsiteY3" fmla="*/ 111670 h 279175"/>
              <a:gd name="connsiteX4" fmla="*/ 158200 w 372234"/>
              <a:gd name="connsiteY4" fmla="*/ 55835 h 279175"/>
              <a:gd name="connsiteX5" fmla="*/ 130282 w 372234"/>
              <a:gd name="connsiteY5" fmla="*/ 111670 h 279175"/>
              <a:gd name="connsiteX6" fmla="*/ 158200 w 372234"/>
              <a:gd name="connsiteY6" fmla="*/ 83753 h 279175"/>
              <a:gd name="connsiteX7" fmla="*/ 186117 w 372234"/>
              <a:gd name="connsiteY7" fmla="*/ 111670 h 279175"/>
              <a:gd name="connsiteX8" fmla="*/ 158200 w 372234"/>
              <a:gd name="connsiteY8" fmla="*/ 139588 h 279175"/>
              <a:gd name="connsiteX9" fmla="*/ 130282 w 372234"/>
              <a:gd name="connsiteY9" fmla="*/ 111670 h 279175"/>
              <a:gd name="connsiteX10" fmla="*/ 0 w 372234"/>
              <a:gd name="connsiteY10" fmla="*/ 41876 h 279175"/>
              <a:gd name="connsiteX11" fmla="*/ 41876 w 372234"/>
              <a:gd name="connsiteY11" fmla="*/ 0 h 279175"/>
              <a:gd name="connsiteX12" fmla="*/ 274523 w 372234"/>
              <a:gd name="connsiteY12" fmla="*/ 0 h 279175"/>
              <a:gd name="connsiteX13" fmla="*/ 316399 w 372234"/>
              <a:gd name="connsiteY13" fmla="*/ 41876 h 279175"/>
              <a:gd name="connsiteX14" fmla="*/ 316399 w 372234"/>
              <a:gd name="connsiteY14" fmla="*/ 181464 h 279175"/>
              <a:gd name="connsiteX15" fmla="*/ 274523 w 372234"/>
              <a:gd name="connsiteY15" fmla="*/ 223341 h 279175"/>
              <a:gd name="connsiteX16" fmla="*/ 41876 w 372234"/>
              <a:gd name="connsiteY16" fmla="*/ 223341 h 279175"/>
              <a:gd name="connsiteX17" fmla="*/ 0 w 372234"/>
              <a:gd name="connsiteY17" fmla="*/ 181464 h 279175"/>
              <a:gd name="connsiteX18" fmla="*/ 0 w 372234"/>
              <a:gd name="connsiteY18" fmla="*/ 41876 h 279175"/>
              <a:gd name="connsiteX19" fmla="*/ 41876 w 372234"/>
              <a:gd name="connsiteY19" fmla="*/ 27918 h 279175"/>
              <a:gd name="connsiteX20" fmla="*/ 27918 w 372234"/>
              <a:gd name="connsiteY20" fmla="*/ 41876 h 279175"/>
              <a:gd name="connsiteX21" fmla="*/ 27918 w 372234"/>
              <a:gd name="connsiteY21" fmla="*/ 55835 h 279175"/>
              <a:gd name="connsiteX22" fmla="*/ 41876 w 372234"/>
              <a:gd name="connsiteY22" fmla="*/ 55835 h 279175"/>
              <a:gd name="connsiteX23" fmla="*/ 55835 w 372234"/>
              <a:gd name="connsiteY23" fmla="*/ 41876 h 279175"/>
              <a:gd name="connsiteX24" fmla="*/ 55835 w 372234"/>
              <a:gd name="connsiteY24" fmla="*/ 27918 h 279175"/>
              <a:gd name="connsiteX25" fmla="*/ 41876 w 372234"/>
              <a:gd name="connsiteY25" fmla="*/ 27918 h 279175"/>
              <a:gd name="connsiteX26" fmla="*/ 27918 w 372234"/>
              <a:gd name="connsiteY26" fmla="*/ 139588 h 279175"/>
              <a:gd name="connsiteX27" fmla="*/ 41876 w 372234"/>
              <a:gd name="connsiteY27" fmla="*/ 139588 h 279175"/>
              <a:gd name="connsiteX28" fmla="*/ 83753 w 372234"/>
              <a:gd name="connsiteY28" fmla="*/ 181464 h 279175"/>
              <a:gd name="connsiteX29" fmla="*/ 83753 w 372234"/>
              <a:gd name="connsiteY29" fmla="*/ 195423 h 279175"/>
              <a:gd name="connsiteX30" fmla="*/ 232646 w 372234"/>
              <a:gd name="connsiteY30" fmla="*/ 195423 h 279175"/>
              <a:gd name="connsiteX31" fmla="*/ 232646 w 372234"/>
              <a:gd name="connsiteY31" fmla="*/ 181464 h 279175"/>
              <a:gd name="connsiteX32" fmla="*/ 274523 w 372234"/>
              <a:gd name="connsiteY32" fmla="*/ 139588 h 279175"/>
              <a:gd name="connsiteX33" fmla="*/ 288481 w 372234"/>
              <a:gd name="connsiteY33" fmla="*/ 139588 h 279175"/>
              <a:gd name="connsiteX34" fmla="*/ 288481 w 372234"/>
              <a:gd name="connsiteY34" fmla="*/ 83753 h 279175"/>
              <a:gd name="connsiteX35" fmla="*/ 274523 w 372234"/>
              <a:gd name="connsiteY35" fmla="*/ 83753 h 279175"/>
              <a:gd name="connsiteX36" fmla="*/ 232646 w 372234"/>
              <a:gd name="connsiteY36" fmla="*/ 41876 h 279175"/>
              <a:gd name="connsiteX37" fmla="*/ 232646 w 372234"/>
              <a:gd name="connsiteY37" fmla="*/ 27918 h 279175"/>
              <a:gd name="connsiteX38" fmla="*/ 83753 w 372234"/>
              <a:gd name="connsiteY38" fmla="*/ 27918 h 279175"/>
              <a:gd name="connsiteX39" fmla="*/ 83753 w 372234"/>
              <a:gd name="connsiteY39" fmla="*/ 41876 h 279175"/>
              <a:gd name="connsiteX40" fmla="*/ 41876 w 372234"/>
              <a:gd name="connsiteY40" fmla="*/ 83753 h 279175"/>
              <a:gd name="connsiteX41" fmla="*/ 27918 w 372234"/>
              <a:gd name="connsiteY41" fmla="*/ 83753 h 279175"/>
              <a:gd name="connsiteX42" fmla="*/ 27918 w 372234"/>
              <a:gd name="connsiteY42" fmla="*/ 139588 h 279175"/>
              <a:gd name="connsiteX43" fmla="*/ 288481 w 372234"/>
              <a:gd name="connsiteY43" fmla="*/ 55835 h 279175"/>
              <a:gd name="connsiteX44" fmla="*/ 288481 w 372234"/>
              <a:gd name="connsiteY44" fmla="*/ 41876 h 279175"/>
              <a:gd name="connsiteX45" fmla="*/ 274523 w 372234"/>
              <a:gd name="connsiteY45" fmla="*/ 27918 h 279175"/>
              <a:gd name="connsiteX46" fmla="*/ 260564 w 372234"/>
              <a:gd name="connsiteY46" fmla="*/ 27918 h 279175"/>
              <a:gd name="connsiteX47" fmla="*/ 260564 w 372234"/>
              <a:gd name="connsiteY47" fmla="*/ 41876 h 279175"/>
              <a:gd name="connsiteX48" fmla="*/ 274523 w 372234"/>
              <a:gd name="connsiteY48" fmla="*/ 55835 h 279175"/>
              <a:gd name="connsiteX49" fmla="*/ 288481 w 372234"/>
              <a:gd name="connsiteY49" fmla="*/ 55835 h 279175"/>
              <a:gd name="connsiteX50" fmla="*/ 288481 w 372234"/>
              <a:gd name="connsiteY50" fmla="*/ 167505 h 279175"/>
              <a:gd name="connsiteX51" fmla="*/ 274523 w 372234"/>
              <a:gd name="connsiteY51" fmla="*/ 167505 h 279175"/>
              <a:gd name="connsiteX52" fmla="*/ 260564 w 372234"/>
              <a:gd name="connsiteY52" fmla="*/ 181464 h 279175"/>
              <a:gd name="connsiteX53" fmla="*/ 260564 w 372234"/>
              <a:gd name="connsiteY53" fmla="*/ 195423 h 279175"/>
              <a:gd name="connsiteX54" fmla="*/ 274523 w 372234"/>
              <a:gd name="connsiteY54" fmla="*/ 195423 h 279175"/>
              <a:gd name="connsiteX55" fmla="*/ 288481 w 372234"/>
              <a:gd name="connsiteY55" fmla="*/ 181464 h 279175"/>
              <a:gd name="connsiteX56" fmla="*/ 288481 w 372234"/>
              <a:gd name="connsiteY56" fmla="*/ 167505 h 279175"/>
              <a:gd name="connsiteX57" fmla="*/ 27918 w 372234"/>
              <a:gd name="connsiteY57" fmla="*/ 181464 h 279175"/>
              <a:gd name="connsiteX58" fmla="*/ 41876 w 372234"/>
              <a:gd name="connsiteY58" fmla="*/ 195423 h 279175"/>
              <a:gd name="connsiteX59" fmla="*/ 55835 w 372234"/>
              <a:gd name="connsiteY59" fmla="*/ 195423 h 279175"/>
              <a:gd name="connsiteX60" fmla="*/ 55835 w 372234"/>
              <a:gd name="connsiteY60" fmla="*/ 181464 h 279175"/>
              <a:gd name="connsiteX61" fmla="*/ 41876 w 372234"/>
              <a:gd name="connsiteY61" fmla="*/ 167505 h 279175"/>
              <a:gd name="connsiteX62" fmla="*/ 27918 w 372234"/>
              <a:gd name="connsiteY62" fmla="*/ 167505 h 279175"/>
              <a:gd name="connsiteX63" fmla="*/ 27918 w 372234"/>
              <a:gd name="connsiteY63" fmla="*/ 181464 h 279175"/>
              <a:gd name="connsiteX64" fmla="*/ 44694 w 372234"/>
              <a:gd name="connsiteY64" fmla="*/ 251258 h 279175"/>
              <a:gd name="connsiteX65" fmla="*/ 93059 w 372234"/>
              <a:gd name="connsiteY65" fmla="*/ 279176 h 279175"/>
              <a:gd name="connsiteX66" fmla="*/ 283829 w 372234"/>
              <a:gd name="connsiteY66" fmla="*/ 279176 h 279175"/>
              <a:gd name="connsiteX67" fmla="*/ 372234 w 372234"/>
              <a:gd name="connsiteY67" fmla="*/ 190770 h 279175"/>
              <a:gd name="connsiteX68" fmla="*/ 372234 w 372234"/>
              <a:gd name="connsiteY68" fmla="*/ 93059 h 279175"/>
              <a:gd name="connsiteX69" fmla="*/ 344317 w 372234"/>
              <a:gd name="connsiteY69" fmla="*/ 44694 h 279175"/>
              <a:gd name="connsiteX70" fmla="*/ 344317 w 372234"/>
              <a:gd name="connsiteY70" fmla="*/ 190770 h 279175"/>
              <a:gd name="connsiteX71" fmla="*/ 283829 w 372234"/>
              <a:gd name="connsiteY71" fmla="*/ 251258 h 279175"/>
              <a:gd name="connsiteX72" fmla="*/ 44694 w 372234"/>
              <a:gd name="connsiteY72" fmla="*/ 251258 h 27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2234" h="279175">
                <a:moveTo>
                  <a:pt x="158200" y="55835"/>
                </a:moveTo>
                <a:cubicBezTo>
                  <a:pt x="127363" y="55835"/>
                  <a:pt x="102364" y="80833"/>
                  <a:pt x="102364" y="111670"/>
                </a:cubicBezTo>
                <a:cubicBezTo>
                  <a:pt x="102364" y="142508"/>
                  <a:pt x="127363" y="167505"/>
                  <a:pt x="158200" y="167505"/>
                </a:cubicBezTo>
                <a:cubicBezTo>
                  <a:pt x="189037" y="167505"/>
                  <a:pt x="214035" y="142508"/>
                  <a:pt x="214035" y="111670"/>
                </a:cubicBezTo>
                <a:cubicBezTo>
                  <a:pt x="214035" y="80833"/>
                  <a:pt x="189037" y="55835"/>
                  <a:pt x="158200" y="55835"/>
                </a:cubicBezTo>
                <a:close/>
                <a:moveTo>
                  <a:pt x="130282" y="111670"/>
                </a:moveTo>
                <a:cubicBezTo>
                  <a:pt x="130282" y="96252"/>
                  <a:pt x="142781" y="83753"/>
                  <a:pt x="158200" y="83753"/>
                </a:cubicBezTo>
                <a:cubicBezTo>
                  <a:pt x="173617" y="83753"/>
                  <a:pt x="186117" y="96252"/>
                  <a:pt x="186117" y="111670"/>
                </a:cubicBezTo>
                <a:cubicBezTo>
                  <a:pt x="186117" y="127088"/>
                  <a:pt x="173617" y="139588"/>
                  <a:pt x="158200" y="139588"/>
                </a:cubicBezTo>
                <a:cubicBezTo>
                  <a:pt x="142781" y="139588"/>
                  <a:pt x="130282" y="127088"/>
                  <a:pt x="130282" y="111670"/>
                </a:cubicBezTo>
                <a:close/>
                <a:moveTo>
                  <a:pt x="0" y="41876"/>
                </a:moveTo>
                <a:cubicBezTo>
                  <a:pt x="0" y="18749"/>
                  <a:pt x="18749" y="0"/>
                  <a:pt x="41876" y="0"/>
                </a:cubicBezTo>
                <a:lnTo>
                  <a:pt x="274523" y="0"/>
                </a:lnTo>
                <a:cubicBezTo>
                  <a:pt x="297650" y="0"/>
                  <a:pt x="316399" y="18749"/>
                  <a:pt x="316399" y="41876"/>
                </a:cubicBezTo>
                <a:lnTo>
                  <a:pt x="316399" y="181464"/>
                </a:lnTo>
                <a:cubicBezTo>
                  <a:pt x="316399" y="204591"/>
                  <a:pt x="297650" y="223341"/>
                  <a:pt x="274523" y="223341"/>
                </a:cubicBezTo>
                <a:lnTo>
                  <a:pt x="41876" y="223341"/>
                </a:lnTo>
                <a:cubicBezTo>
                  <a:pt x="18749" y="223341"/>
                  <a:pt x="0" y="204591"/>
                  <a:pt x="0" y="181464"/>
                </a:cubicBezTo>
                <a:lnTo>
                  <a:pt x="0" y="41876"/>
                </a:lnTo>
                <a:close/>
                <a:moveTo>
                  <a:pt x="41876" y="27918"/>
                </a:moveTo>
                <a:cubicBezTo>
                  <a:pt x="34167" y="27918"/>
                  <a:pt x="27918" y="34167"/>
                  <a:pt x="27918" y="41876"/>
                </a:cubicBezTo>
                <a:lnTo>
                  <a:pt x="27918" y="55835"/>
                </a:lnTo>
                <a:lnTo>
                  <a:pt x="41876" y="55835"/>
                </a:lnTo>
                <a:cubicBezTo>
                  <a:pt x="49585" y="55835"/>
                  <a:pt x="55835" y="49585"/>
                  <a:pt x="55835" y="41876"/>
                </a:cubicBezTo>
                <a:lnTo>
                  <a:pt x="55835" y="27918"/>
                </a:lnTo>
                <a:lnTo>
                  <a:pt x="41876" y="27918"/>
                </a:lnTo>
                <a:close/>
                <a:moveTo>
                  <a:pt x="27918" y="139588"/>
                </a:moveTo>
                <a:lnTo>
                  <a:pt x="41876" y="139588"/>
                </a:lnTo>
                <a:cubicBezTo>
                  <a:pt x="65004" y="139588"/>
                  <a:pt x="83753" y="158337"/>
                  <a:pt x="83753" y="181464"/>
                </a:cubicBezTo>
                <a:lnTo>
                  <a:pt x="83753" y="195423"/>
                </a:lnTo>
                <a:lnTo>
                  <a:pt x="232646" y="195423"/>
                </a:lnTo>
                <a:lnTo>
                  <a:pt x="232646" y="181464"/>
                </a:lnTo>
                <a:cubicBezTo>
                  <a:pt x="232646" y="158337"/>
                  <a:pt x="251396" y="139588"/>
                  <a:pt x="274523" y="139588"/>
                </a:cubicBezTo>
                <a:lnTo>
                  <a:pt x="288481" y="139588"/>
                </a:lnTo>
                <a:lnTo>
                  <a:pt x="288481" y="83753"/>
                </a:lnTo>
                <a:lnTo>
                  <a:pt x="274523" y="83753"/>
                </a:lnTo>
                <a:cubicBezTo>
                  <a:pt x="251396" y="83753"/>
                  <a:pt x="232646" y="65004"/>
                  <a:pt x="232646" y="41876"/>
                </a:cubicBezTo>
                <a:lnTo>
                  <a:pt x="232646" y="27918"/>
                </a:lnTo>
                <a:lnTo>
                  <a:pt x="83753" y="27918"/>
                </a:lnTo>
                <a:lnTo>
                  <a:pt x="83753" y="41876"/>
                </a:lnTo>
                <a:cubicBezTo>
                  <a:pt x="83753" y="65004"/>
                  <a:pt x="65004" y="83753"/>
                  <a:pt x="41876" y="83753"/>
                </a:cubicBezTo>
                <a:lnTo>
                  <a:pt x="27918" y="83753"/>
                </a:lnTo>
                <a:lnTo>
                  <a:pt x="27918" y="139588"/>
                </a:lnTo>
                <a:close/>
                <a:moveTo>
                  <a:pt x="288481" y="55835"/>
                </a:moveTo>
                <a:lnTo>
                  <a:pt x="288481" y="41876"/>
                </a:lnTo>
                <a:cubicBezTo>
                  <a:pt x="288481" y="34167"/>
                  <a:pt x="282232" y="27918"/>
                  <a:pt x="274523" y="27918"/>
                </a:cubicBezTo>
                <a:lnTo>
                  <a:pt x="260564" y="27918"/>
                </a:lnTo>
                <a:lnTo>
                  <a:pt x="260564" y="41876"/>
                </a:lnTo>
                <a:cubicBezTo>
                  <a:pt x="260564" y="49585"/>
                  <a:pt x="266814" y="55835"/>
                  <a:pt x="274523" y="55835"/>
                </a:cubicBezTo>
                <a:lnTo>
                  <a:pt x="288481" y="55835"/>
                </a:lnTo>
                <a:close/>
                <a:moveTo>
                  <a:pt x="288481" y="167505"/>
                </a:moveTo>
                <a:lnTo>
                  <a:pt x="274523" y="167505"/>
                </a:lnTo>
                <a:cubicBezTo>
                  <a:pt x="266814" y="167505"/>
                  <a:pt x="260564" y="173755"/>
                  <a:pt x="260564" y="181464"/>
                </a:cubicBezTo>
                <a:lnTo>
                  <a:pt x="260564" y="195423"/>
                </a:lnTo>
                <a:lnTo>
                  <a:pt x="274523" y="195423"/>
                </a:lnTo>
                <a:cubicBezTo>
                  <a:pt x="282232" y="195423"/>
                  <a:pt x="288481" y="189173"/>
                  <a:pt x="288481" y="181464"/>
                </a:cubicBezTo>
                <a:lnTo>
                  <a:pt x="288481" y="167505"/>
                </a:lnTo>
                <a:close/>
                <a:moveTo>
                  <a:pt x="27918" y="181464"/>
                </a:moveTo>
                <a:cubicBezTo>
                  <a:pt x="27918" y="189173"/>
                  <a:pt x="34167" y="195423"/>
                  <a:pt x="41876" y="195423"/>
                </a:cubicBezTo>
                <a:lnTo>
                  <a:pt x="55835" y="195423"/>
                </a:lnTo>
                <a:lnTo>
                  <a:pt x="55835" y="181464"/>
                </a:lnTo>
                <a:cubicBezTo>
                  <a:pt x="55835" y="173755"/>
                  <a:pt x="49585" y="167505"/>
                  <a:pt x="41876" y="167505"/>
                </a:cubicBezTo>
                <a:lnTo>
                  <a:pt x="27918" y="167505"/>
                </a:lnTo>
                <a:lnTo>
                  <a:pt x="27918" y="181464"/>
                </a:lnTo>
                <a:close/>
                <a:moveTo>
                  <a:pt x="44694" y="251258"/>
                </a:moveTo>
                <a:cubicBezTo>
                  <a:pt x="54348" y="267947"/>
                  <a:pt x="72392" y="279176"/>
                  <a:pt x="93059" y="279176"/>
                </a:cubicBezTo>
                <a:lnTo>
                  <a:pt x="283829" y="279176"/>
                </a:lnTo>
                <a:cubicBezTo>
                  <a:pt x="332655" y="279176"/>
                  <a:pt x="372234" y="239596"/>
                  <a:pt x="372234" y="190770"/>
                </a:cubicBezTo>
                <a:lnTo>
                  <a:pt x="372234" y="93059"/>
                </a:lnTo>
                <a:cubicBezTo>
                  <a:pt x="372234" y="72392"/>
                  <a:pt x="361006" y="54348"/>
                  <a:pt x="344317" y="44694"/>
                </a:cubicBezTo>
                <a:lnTo>
                  <a:pt x="344317" y="190770"/>
                </a:lnTo>
                <a:cubicBezTo>
                  <a:pt x="344317" y="224176"/>
                  <a:pt x="317235" y="251258"/>
                  <a:pt x="283829" y="251258"/>
                </a:cubicBezTo>
                <a:lnTo>
                  <a:pt x="44694" y="251258"/>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9" name="Graphic 104">
            <a:extLst>
              <a:ext uri="{FF2B5EF4-FFF2-40B4-BE49-F238E27FC236}">
                <a16:creationId xmlns:a16="http://schemas.microsoft.com/office/drawing/2014/main" id="{54C564BC-1E71-1EEF-2FD0-2B3CB1585F33}"/>
              </a:ext>
              <a:ext uri="{C183D7F6-B498-43B3-948B-1728B52AA6E4}">
                <adec:decorative xmlns:adec="http://schemas.microsoft.com/office/drawing/2017/decorative" val="1"/>
              </a:ext>
            </a:extLst>
          </p:cNvPr>
          <p:cNvSpPr>
            <a:spLocks noChangeAspect="1"/>
          </p:cNvSpPr>
          <p:nvPr/>
        </p:nvSpPr>
        <p:spPr>
          <a:xfrm>
            <a:off x="781464" y="5067300"/>
            <a:ext cx="191734" cy="191724"/>
          </a:xfrm>
          <a:custGeom>
            <a:avLst/>
            <a:gdLst>
              <a:gd name="connsiteX0" fmla="*/ 114249 w 266649"/>
              <a:gd name="connsiteY0" fmla="*/ 165037 h 266636"/>
              <a:gd name="connsiteX1" fmla="*/ 116408 w 266649"/>
              <a:gd name="connsiteY1" fmla="*/ 152337 h 266636"/>
              <a:gd name="connsiteX2" fmla="*/ 28562 w 266649"/>
              <a:gd name="connsiteY2" fmla="*/ 152337 h 266636"/>
              <a:gd name="connsiteX3" fmla="*/ 0 w 266649"/>
              <a:gd name="connsiteY3" fmla="*/ 180899 h 266636"/>
              <a:gd name="connsiteX4" fmla="*/ 0 w 266649"/>
              <a:gd name="connsiteY4" fmla="*/ 188239 h 266636"/>
              <a:gd name="connsiteX5" fmla="*/ 11417 w 266649"/>
              <a:gd name="connsiteY5" fmla="*/ 219164 h 266636"/>
              <a:gd name="connsiteX6" fmla="*/ 101562 w 266649"/>
              <a:gd name="connsiteY6" fmla="*/ 253962 h 266636"/>
              <a:gd name="connsiteX7" fmla="*/ 116243 w 266649"/>
              <a:gd name="connsiteY7" fmla="*/ 253403 h 266636"/>
              <a:gd name="connsiteX8" fmla="*/ 114249 w 266649"/>
              <a:gd name="connsiteY8" fmla="*/ 241237 h 266636"/>
              <a:gd name="connsiteX9" fmla="*/ 114249 w 266649"/>
              <a:gd name="connsiteY9" fmla="*/ 234442 h 266636"/>
              <a:gd name="connsiteX10" fmla="*/ 101549 w 266649"/>
              <a:gd name="connsiteY10" fmla="*/ 234899 h 266636"/>
              <a:gd name="connsiteX11" fmla="*/ 25883 w 266649"/>
              <a:gd name="connsiteY11" fmla="*/ 206794 h 266636"/>
              <a:gd name="connsiteX12" fmla="*/ 19037 w 266649"/>
              <a:gd name="connsiteY12" fmla="*/ 188227 h 266636"/>
              <a:gd name="connsiteX13" fmla="*/ 19037 w 266649"/>
              <a:gd name="connsiteY13" fmla="*/ 180899 h 266636"/>
              <a:gd name="connsiteX14" fmla="*/ 28562 w 266649"/>
              <a:gd name="connsiteY14" fmla="*/ 171374 h 266636"/>
              <a:gd name="connsiteX15" fmla="*/ 114249 w 266649"/>
              <a:gd name="connsiteY15" fmla="*/ 171374 h 266636"/>
              <a:gd name="connsiteX16" fmla="*/ 114249 w 266649"/>
              <a:gd name="connsiteY16" fmla="*/ 165037 h 266636"/>
              <a:gd name="connsiteX17" fmla="*/ 101549 w 266649"/>
              <a:gd name="connsiteY17" fmla="*/ 0 h 266636"/>
              <a:gd name="connsiteX18" fmla="*/ 165049 w 266649"/>
              <a:gd name="connsiteY18" fmla="*/ 63500 h 266636"/>
              <a:gd name="connsiteX19" fmla="*/ 101549 w 266649"/>
              <a:gd name="connsiteY19" fmla="*/ 127000 h 266636"/>
              <a:gd name="connsiteX20" fmla="*/ 38049 w 266649"/>
              <a:gd name="connsiteY20" fmla="*/ 63500 h 266636"/>
              <a:gd name="connsiteX21" fmla="*/ 101549 w 266649"/>
              <a:gd name="connsiteY21" fmla="*/ 0 h 266636"/>
              <a:gd name="connsiteX22" fmla="*/ 101549 w 266649"/>
              <a:gd name="connsiteY22" fmla="*/ 19050 h 266636"/>
              <a:gd name="connsiteX23" fmla="*/ 57099 w 266649"/>
              <a:gd name="connsiteY23" fmla="*/ 63500 h 266636"/>
              <a:gd name="connsiteX24" fmla="*/ 101549 w 266649"/>
              <a:gd name="connsiteY24" fmla="*/ 107950 h 266636"/>
              <a:gd name="connsiteX25" fmla="*/ 145999 w 266649"/>
              <a:gd name="connsiteY25" fmla="*/ 63500 h 266636"/>
              <a:gd name="connsiteX26" fmla="*/ 101549 w 266649"/>
              <a:gd name="connsiteY26" fmla="*/ 19050 h 266636"/>
              <a:gd name="connsiteX27" fmla="*/ 126949 w 266649"/>
              <a:gd name="connsiteY27" fmla="*/ 165037 h 266636"/>
              <a:gd name="connsiteX28" fmla="*/ 152349 w 266649"/>
              <a:gd name="connsiteY28" fmla="*/ 139637 h 266636"/>
              <a:gd name="connsiteX29" fmla="*/ 241249 w 266649"/>
              <a:gd name="connsiteY29" fmla="*/ 139637 h 266636"/>
              <a:gd name="connsiteX30" fmla="*/ 266649 w 266649"/>
              <a:gd name="connsiteY30" fmla="*/ 165037 h 266636"/>
              <a:gd name="connsiteX31" fmla="*/ 266649 w 266649"/>
              <a:gd name="connsiteY31" fmla="*/ 241237 h 266636"/>
              <a:gd name="connsiteX32" fmla="*/ 241249 w 266649"/>
              <a:gd name="connsiteY32" fmla="*/ 266637 h 266636"/>
              <a:gd name="connsiteX33" fmla="*/ 152349 w 266649"/>
              <a:gd name="connsiteY33" fmla="*/ 266637 h 266636"/>
              <a:gd name="connsiteX34" fmla="*/ 126949 w 266649"/>
              <a:gd name="connsiteY34" fmla="*/ 241237 h 266636"/>
              <a:gd name="connsiteX35" fmla="*/ 126949 w 266649"/>
              <a:gd name="connsiteY35" fmla="*/ 165037 h 266636"/>
              <a:gd name="connsiteX36" fmla="*/ 158699 w 266649"/>
              <a:gd name="connsiteY36" fmla="*/ 177737 h 266636"/>
              <a:gd name="connsiteX37" fmla="*/ 152349 w 266649"/>
              <a:gd name="connsiteY37" fmla="*/ 184087 h 266636"/>
              <a:gd name="connsiteX38" fmla="*/ 158699 w 266649"/>
              <a:gd name="connsiteY38" fmla="*/ 190437 h 266636"/>
              <a:gd name="connsiteX39" fmla="*/ 234899 w 266649"/>
              <a:gd name="connsiteY39" fmla="*/ 190437 h 266636"/>
              <a:gd name="connsiteX40" fmla="*/ 241249 w 266649"/>
              <a:gd name="connsiteY40" fmla="*/ 184087 h 266636"/>
              <a:gd name="connsiteX41" fmla="*/ 234899 w 266649"/>
              <a:gd name="connsiteY41" fmla="*/ 177737 h 266636"/>
              <a:gd name="connsiteX42" fmla="*/ 158699 w 266649"/>
              <a:gd name="connsiteY42" fmla="*/ 177737 h 266636"/>
              <a:gd name="connsiteX43" fmla="*/ 158699 w 266649"/>
              <a:gd name="connsiteY43" fmla="*/ 215837 h 266636"/>
              <a:gd name="connsiteX44" fmla="*/ 152349 w 266649"/>
              <a:gd name="connsiteY44" fmla="*/ 222187 h 266636"/>
              <a:gd name="connsiteX45" fmla="*/ 158699 w 266649"/>
              <a:gd name="connsiteY45" fmla="*/ 228537 h 266636"/>
              <a:gd name="connsiteX46" fmla="*/ 234899 w 266649"/>
              <a:gd name="connsiteY46" fmla="*/ 228537 h 266636"/>
              <a:gd name="connsiteX47" fmla="*/ 241249 w 266649"/>
              <a:gd name="connsiteY47" fmla="*/ 222187 h 266636"/>
              <a:gd name="connsiteX48" fmla="*/ 234899 w 266649"/>
              <a:gd name="connsiteY48" fmla="*/ 215837 h 266636"/>
              <a:gd name="connsiteX49" fmla="*/ 158699 w 266649"/>
              <a:gd name="connsiteY49" fmla="*/ 215837 h 26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649" h="266636">
                <a:moveTo>
                  <a:pt x="114249" y="165037"/>
                </a:moveTo>
                <a:cubicBezTo>
                  <a:pt x="114249" y="160592"/>
                  <a:pt x="115011" y="156312"/>
                  <a:pt x="116408" y="152337"/>
                </a:cubicBezTo>
                <a:lnTo>
                  <a:pt x="28562" y="152337"/>
                </a:lnTo>
                <a:cubicBezTo>
                  <a:pt x="12788" y="152337"/>
                  <a:pt x="0" y="165124"/>
                  <a:pt x="0" y="180899"/>
                </a:cubicBezTo>
                <a:lnTo>
                  <a:pt x="0" y="188239"/>
                </a:lnTo>
                <a:cubicBezTo>
                  <a:pt x="0" y="199568"/>
                  <a:pt x="4051" y="210541"/>
                  <a:pt x="11417" y="219164"/>
                </a:cubicBezTo>
                <a:cubicBezTo>
                  <a:pt x="31305" y="242456"/>
                  <a:pt x="61608" y="253962"/>
                  <a:pt x="101562" y="253962"/>
                </a:cubicBezTo>
                <a:cubicBezTo>
                  <a:pt x="106604" y="253962"/>
                  <a:pt x="111506" y="253771"/>
                  <a:pt x="116243" y="253403"/>
                </a:cubicBezTo>
                <a:cubicBezTo>
                  <a:pt x="114922" y="249483"/>
                  <a:pt x="114248" y="245373"/>
                  <a:pt x="114249" y="241237"/>
                </a:cubicBezTo>
                <a:lnTo>
                  <a:pt x="114249" y="234442"/>
                </a:lnTo>
                <a:cubicBezTo>
                  <a:pt x="110173" y="234747"/>
                  <a:pt x="105931" y="234899"/>
                  <a:pt x="101549" y="234899"/>
                </a:cubicBezTo>
                <a:cubicBezTo>
                  <a:pt x="66777" y="234899"/>
                  <a:pt x="41808" y="225425"/>
                  <a:pt x="25883" y="206794"/>
                </a:cubicBezTo>
                <a:cubicBezTo>
                  <a:pt x="21462" y="201618"/>
                  <a:pt x="19035" y="195034"/>
                  <a:pt x="19037" y="188227"/>
                </a:cubicBezTo>
                <a:lnTo>
                  <a:pt x="19037" y="180899"/>
                </a:lnTo>
                <a:cubicBezTo>
                  <a:pt x="19037" y="175641"/>
                  <a:pt x="23305" y="171374"/>
                  <a:pt x="28562" y="171374"/>
                </a:cubicBezTo>
                <a:lnTo>
                  <a:pt x="114249" y="171374"/>
                </a:lnTo>
                <a:lnTo>
                  <a:pt x="114249" y="165037"/>
                </a:lnTo>
                <a:close/>
                <a:moveTo>
                  <a:pt x="101549" y="0"/>
                </a:moveTo>
                <a:cubicBezTo>
                  <a:pt x="136619" y="0"/>
                  <a:pt x="165049" y="28430"/>
                  <a:pt x="165049" y="63500"/>
                </a:cubicBezTo>
                <a:cubicBezTo>
                  <a:pt x="165049" y="98570"/>
                  <a:pt x="136619" y="127000"/>
                  <a:pt x="101549" y="127000"/>
                </a:cubicBezTo>
                <a:cubicBezTo>
                  <a:pt x="66479" y="127000"/>
                  <a:pt x="38049" y="98570"/>
                  <a:pt x="38049" y="63500"/>
                </a:cubicBezTo>
                <a:cubicBezTo>
                  <a:pt x="38049" y="28430"/>
                  <a:pt x="66479" y="0"/>
                  <a:pt x="101549" y="0"/>
                </a:cubicBezTo>
                <a:close/>
                <a:moveTo>
                  <a:pt x="101549" y="19050"/>
                </a:moveTo>
                <a:cubicBezTo>
                  <a:pt x="77000" y="19050"/>
                  <a:pt x="57099" y="38951"/>
                  <a:pt x="57099" y="63500"/>
                </a:cubicBezTo>
                <a:cubicBezTo>
                  <a:pt x="57099" y="88049"/>
                  <a:pt x="77000" y="107950"/>
                  <a:pt x="101549" y="107950"/>
                </a:cubicBezTo>
                <a:cubicBezTo>
                  <a:pt x="126098" y="107950"/>
                  <a:pt x="145999" y="88049"/>
                  <a:pt x="145999" y="63500"/>
                </a:cubicBezTo>
                <a:cubicBezTo>
                  <a:pt x="145999" y="38951"/>
                  <a:pt x="126098" y="19050"/>
                  <a:pt x="101549" y="19050"/>
                </a:cubicBezTo>
                <a:close/>
                <a:moveTo>
                  <a:pt x="126949" y="165037"/>
                </a:moveTo>
                <a:cubicBezTo>
                  <a:pt x="126949" y="151008"/>
                  <a:pt x="138321" y="139637"/>
                  <a:pt x="152349" y="139637"/>
                </a:cubicBezTo>
                <a:lnTo>
                  <a:pt x="241249" y="139637"/>
                </a:lnTo>
                <a:cubicBezTo>
                  <a:pt x="255278" y="139637"/>
                  <a:pt x="266649" y="151008"/>
                  <a:pt x="266649" y="165037"/>
                </a:cubicBezTo>
                <a:lnTo>
                  <a:pt x="266649" y="241237"/>
                </a:lnTo>
                <a:cubicBezTo>
                  <a:pt x="266649" y="255265"/>
                  <a:pt x="255278" y="266637"/>
                  <a:pt x="241249" y="266637"/>
                </a:cubicBezTo>
                <a:lnTo>
                  <a:pt x="152349" y="266637"/>
                </a:lnTo>
                <a:cubicBezTo>
                  <a:pt x="138321" y="266637"/>
                  <a:pt x="126949" y="255265"/>
                  <a:pt x="126949" y="241237"/>
                </a:cubicBezTo>
                <a:lnTo>
                  <a:pt x="126949" y="165037"/>
                </a:lnTo>
                <a:close/>
                <a:moveTo>
                  <a:pt x="158699" y="177737"/>
                </a:moveTo>
                <a:cubicBezTo>
                  <a:pt x="155193" y="177737"/>
                  <a:pt x="152349" y="180580"/>
                  <a:pt x="152349" y="184087"/>
                </a:cubicBezTo>
                <a:cubicBezTo>
                  <a:pt x="152349" y="187593"/>
                  <a:pt x="155193" y="190437"/>
                  <a:pt x="158699" y="190437"/>
                </a:cubicBezTo>
                <a:lnTo>
                  <a:pt x="234899" y="190437"/>
                </a:lnTo>
                <a:cubicBezTo>
                  <a:pt x="238406" y="190437"/>
                  <a:pt x="241249" y="187593"/>
                  <a:pt x="241249" y="184087"/>
                </a:cubicBezTo>
                <a:cubicBezTo>
                  <a:pt x="241249" y="180580"/>
                  <a:pt x="238406" y="177737"/>
                  <a:pt x="234899" y="177737"/>
                </a:cubicBezTo>
                <a:lnTo>
                  <a:pt x="158699" y="177737"/>
                </a:lnTo>
                <a:close/>
                <a:moveTo>
                  <a:pt x="158699" y="215837"/>
                </a:moveTo>
                <a:cubicBezTo>
                  <a:pt x="155193" y="215837"/>
                  <a:pt x="152349" y="218680"/>
                  <a:pt x="152349" y="222187"/>
                </a:cubicBezTo>
                <a:cubicBezTo>
                  <a:pt x="152349" y="225693"/>
                  <a:pt x="155193" y="228537"/>
                  <a:pt x="158699" y="228537"/>
                </a:cubicBezTo>
                <a:lnTo>
                  <a:pt x="234899" y="228537"/>
                </a:lnTo>
                <a:cubicBezTo>
                  <a:pt x="238406" y="228537"/>
                  <a:pt x="241249" y="225693"/>
                  <a:pt x="241249" y="222187"/>
                </a:cubicBezTo>
                <a:cubicBezTo>
                  <a:pt x="241249" y="218680"/>
                  <a:pt x="238406" y="215837"/>
                  <a:pt x="234899" y="215837"/>
                </a:cubicBezTo>
                <a:lnTo>
                  <a:pt x="158699" y="215837"/>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0" name="Graphic 25">
            <a:extLst>
              <a:ext uri="{FF2B5EF4-FFF2-40B4-BE49-F238E27FC236}">
                <a16:creationId xmlns:a16="http://schemas.microsoft.com/office/drawing/2014/main" id="{BA7BD1DE-012C-A24F-4116-B789A002CCD7}"/>
              </a:ext>
              <a:ext uri="{C183D7F6-B498-43B3-948B-1728B52AA6E4}">
                <adec:decorative xmlns:adec="http://schemas.microsoft.com/office/drawing/2017/decorative" val="1"/>
              </a:ext>
            </a:extLst>
          </p:cNvPr>
          <p:cNvSpPr>
            <a:spLocks noChangeAspect="1"/>
          </p:cNvSpPr>
          <p:nvPr/>
        </p:nvSpPr>
        <p:spPr>
          <a:xfrm>
            <a:off x="781463" y="6122429"/>
            <a:ext cx="191736" cy="189950"/>
          </a:xfrm>
          <a:custGeom>
            <a:avLst/>
            <a:gdLst>
              <a:gd name="connsiteX0" fmla="*/ 102965 w 198280"/>
              <a:gd name="connsiteY0" fmla="*/ 104775 h 196434"/>
              <a:gd name="connsiteX1" fmla="*/ 19050 w 198280"/>
              <a:gd name="connsiteY1" fmla="*/ 104775 h 196434"/>
              <a:gd name="connsiteX2" fmla="*/ 0 w 198280"/>
              <a:gd name="connsiteY2" fmla="*/ 123825 h 196434"/>
              <a:gd name="connsiteX3" fmla="*/ 0 w 198280"/>
              <a:gd name="connsiteY3" fmla="*/ 138113 h 196434"/>
              <a:gd name="connsiteX4" fmla="*/ 48 w 198280"/>
              <a:gd name="connsiteY4" fmla="*/ 140303 h 196434"/>
              <a:gd name="connsiteX5" fmla="*/ 61913 w 198280"/>
              <a:gd name="connsiteY5" fmla="*/ 180975 h 196434"/>
              <a:gd name="connsiteX6" fmla="*/ 92764 w 198280"/>
              <a:gd name="connsiteY6" fmla="*/ 176336 h 196434"/>
              <a:gd name="connsiteX7" fmla="*/ 87649 w 198280"/>
              <a:gd name="connsiteY7" fmla="*/ 162973 h 196434"/>
              <a:gd name="connsiteX8" fmla="*/ 64932 w 198280"/>
              <a:gd name="connsiteY8" fmla="*/ 166640 h 196434"/>
              <a:gd name="connsiteX9" fmla="*/ 61913 w 198280"/>
              <a:gd name="connsiteY9" fmla="*/ 166688 h 196434"/>
              <a:gd name="connsiteX10" fmla="*/ 58893 w 198280"/>
              <a:gd name="connsiteY10" fmla="*/ 166640 h 196434"/>
              <a:gd name="connsiteX11" fmla="*/ 27784 w 198280"/>
              <a:gd name="connsiteY11" fmla="*/ 159468 h 196434"/>
              <a:gd name="connsiteX12" fmla="*/ 14288 w 198280"/>
              <a:gd name="connsiteY12" fmla="*/ 138113 h 196434"/>
              <a:gd name="connsiteX13" fmla="*/ 14288 w 198280"/>
              <a:gd name="connsiteY13" fmla="*/ 123815 h 196434"/>
              <a:gd name="connsiteX14" fmla="*/ 14383 w 198280"/>
              <a:gd name="connsiteY14" fmla="*/ 122853 h 196434"/>
              <a:gd name="connsiteX15" fmla="*/ 15678 w 198280"/>
              <a:gd name="connsiteY15" fmla="*/ 120444 h 196434"/>
              <a:gd name="connsiteX16" fmla="*/ 18088 w 198280"/>
              <a:gd name="connsiteY16" fmla="*/ 119148 h 196434"/>
              <a:gd name="connsiteX17" fmla="*/ 19050 w 198280"/>
              <a:gd name="connsiteY17" fmla="*/ 119053 h 196434"/>
              <a:gd name="connsiteX18" fmla="*/ 92697 w 198280"/>
              <a:gd name="connsiteY18" fmla="*/ 119053 h 196434"/>
              <a:gd name="connsiteX19" fmla="*/ 102956 w 198280"/>
              <a:gd name="connsiteY19" fmla="*/ 104775 h 196434"/>
              <a:gd name="connsiteX20" fmla="*/ 104775 w 198280"/>
              <a:gd name="connsiteY20" fmla="*/ 42863 h 196434"/>
              <a:gd name="connsiteX21" fmla="*/ 61913 w 198280"/>
              <a:gd name="connsiteY21" fmla="*/ 0 h 196434"/>
              <a:gd name="connsiteX22" fmla="*/ 19050 w 198280"/>
              <a:gd name="connsiteY22" fmla="*/ 42863 h 196434"/>
              <a:gd name="connsiteX23" fmla="*/ 61913 w 198280"/>
              <a:gd name="connsiteY23" fmla="*/ 85725 h 196434"/>
              <a:gd name="connsiteX24" fmla="*/ 104775 w 198280"/>
              <a:gd name="connsiteY24" fmla="*/ 42863 h 196434"/>
              <a:gd name="connsiteX25" fmla="*/ 33338 w 198280"/>
              <a:gd name="connsiteY25" fmla="*/ 42863 h 196434"/>
              <a:gd name="connsiteX26" fmla="*/ 61913 w 198280"/>
              <a:gd name="connsiteY26" fmla="*/ 14288 h 196434"/>
              <a:gd name="connsiteX27" fmla="*/ 90488 w 198280"/>
              <a:gd name="connsiteY27" fmla="*/ 42863 h 196434"/>
              <a:gd name="connsiteX28" fmla="*/ 61913 w 198280"/>
              <a:gd name="connsiteY28" fmla="*/ 71438 h 196434"/>
              <a:gd name="connsiteX29" fmla="*/ 33338 w 198280"/>
              <a:gd name="connsiteY29" fmla="*/ 42863 h 196434"/>
              <a:gd name="connsiteX30" fmla="*/ 180975 w 198280"/>
              <a:gd name="connsiteY30" fmla="*/ 52388 h 196434"/>
              <a:gd name="connsiteX31" fmla="*/ 147638 w 198280"/>
              <a:gd name="connsiteY31" fmla="*/ 19050 h 196434"/>
              <a:gd name="connsiteX32" fmla="*/ 114300 w 198280"/>
              <a:gd name="connsiteY32" fmla="*/ 52388 h 196434"/>
              <a:gd name="connsiteX33" fmla="*/ 147638 w 198280"/>
              <a:gd name="connsiteY33" fmla="*/ 85725 h 196434"/>
              <a:gd name="connsiteX34" fmla="*/ 180975 w 198280"/>
              <a:gd name="connsiteY34" fmla="*/ 52388 h 196434"/>
              <a:gd name="connsiteX35" fmla="*/ 128588 w 198280"/>
              <a:gd name="connsiteY35" fmla="*/ 52388 h 196434"/>
              <a:gd name="connsiteX36" fmla="*/ 147638 w 198280"/>
              <a:gd name="connsiteY36" fmla="*/ 33338 h 196434"/>
              <a:gd name="connsiteX37" fmla="*/ 166688 w 198280"/>
              <a:gd name="connsiteY37" fmla="*/ 52388 h 196434"/>
              <a:gd name="connsiteX38" fmla="*/ 147638 w 198280"/>
              <a:gd name="connsiteY38" fmla="*/ 71438 h 196434"/>
              <a:gd name="connsiteX39" fmla="*/ 128588 w 198280"/>
              <a:gd name="connsiteY39" fmla="*/ 52388 h 196434"/>
              <a:gd name="connsiteX40" fmla="*/ 133950 w 198280"/>
              <a:gd name="connsiteY40" fmla="*/ 103832 h 196434"/>
              <a:gd name="connsiteX41" fmla="*/ 129188 w 198280"/>
              <a:gd name="connsiteY41" fmla="*/ 98841 h 196434"/>
              <a:gd name="connsiteX42" fmla="*/ 115072 w 198280"/>
              <a:gd name="connsiteY42" fmla="*/ 107528 h 196434"/>
              <a:gd name="connsiteX43" fmla="*/ 116957 w 198280"/>
              <a:gd name="connsiteY43" fmla="*/ 114062 h 196434"/>
              <a:gd name="connsiteX44" fmla="*/ 103948 w 198280"/>
              <a:gd name="connsiteY44" fmla="*/ 137653 h 196434"/>
              <a:gd name="connsiteX45" fmla="*/ 103232 w 198280"/>
              <a:gd name="connsiteY45" fmla="*/ 137846 h 196434"/>
              <a:gd name="connsiteX46" fmla="*/ 97669 w 198280"/>
              <a:gd name="connsiteY46" fmla="*/ 139217 h 196434"/>
              <a:gd name="connsiteX47" fmla="*/ 97727 w 198280"/>
              <a:gd name="connsiteY47" fmla="*/ 156429 h 196434"/>
              <a:gd name="connsiteX48" fmla="*/ 102870 w 198280"/>
              <a:gd name="connsiteY48" fmla="*/ 157667 h 196434"/>
              <a:gd name="connsiteX49" fmla="*/ 116929 w 198280"/>
              <a:gd name="connsiteY49" fmla="*/ 180648 h 196434"/>
              <a:gd name="connsiteX50" fmla="*/ 116681 w 198280"/>
              <a:gd name="connsiteY50" fmla="*/ 181575 h 196434"/>
              <a:gd name="connsiteX51" fmla="*/ 114900 w 198280"/>
              <a:gd name="connsiteY51" fmla="*/ 187595 h 196434"/>
              <a:gd name="connsiteX52" fmla="*/ 129035 w 198280"/>
              <a:gd name="connsiteY52" fmla="*/ 196367 h 196434"/>
              <a:gd name="connsiteX53" fmla="*/ 133741 w 198280"/>
              <a:gd name="connsiteY53" fmla="*/ 191433 h 196434"/>
              <a:gd name="connsiteX54" fmla="*/ 160672 w 198280"/>
              <a:gd name="connsiteY54" fmla="*/ 190752 h 196434"/>
              <a:gd name="connsiteX55" fmla="*/ 161354 w 198280"/>
              <a:gd name="connsiteY55" fmla="*/ 191433 h 196434"/>
              <a:gd name="connsiteX56" fmla="*/ 166097 w 198280"/>
              <a:gd name="connsiteY56" fmla="*/ 196434 h 196434"/>
              <a:gd name="connsiteX57" fmla="*/ 180223 w 198280"/>
              <a:gd name="connsiteY57" fmla="*/ 187738 h 196434"/>
              <a:gd name="connsiteX58" fmla="*/ 178337 w 198280"/>
              <a:gd name="connsiteY58" fmla="*/ 181204 h 196434"/>
              <a:gd name="connsiteX59" fmla="*/ 191360 w 198280"/>
              <a:gd name="connsiteY59" fmla="*/ 157620 h 196434"/>
              <a:gd name="connsiteX60" fmla="*/ 192072 w 198280"/>
              <a:gd name="connsiteY60" fmla="*/ 157429 h 196434"/>
              <a:gd name="connsiteX61" fmla="*/ 197625 w 198280"/>
              <a:gd name="connsiteY61" fmla="*/ 156058 h 196434"/>
              <a:gd name="connsiteX62" fmla="*/ 197568 w 198280"/>
              <a:gd name="connsiteY62" fmla="*/ 138836 h 196434"/>
              <a:gd name="connsiteX63" fmla="*/ 192424 w 198280"/>
              <a:gd name="connsiteY63" fmla="*/ 137598 h 196434"/>
              <a:gd name="connsiteX64" fmla="*/ 178365 w 198280"/>
              <a:gd name="connsiteY64" fmla="*/ 114617 h 196434"/>
              <a:gd name="connsiteX65" fmla="*/ 178613 w 198280"/>
              <a:gd name="connsiteY65" fmla="*/ 113690 h 196434"/>
              <a:gd name="connsiteX66" fmla="*/ 180394 w 198280"/>
              <a:gd name="connsiteY66" fmla="*/ 107690 h 196434"/>
              <a:gd name="connsiteX67" fmla="*/ 166259 w 198280"/>
              <a:gd name="connsiteY67" fmla="*/ 98898 h 196434"/>
              <a:gd name="connsiteX68" fmla="*/ 161563 w 198280"/>
              <a:gd name="connsiteY68" fmla="*/ 103842 h 196434"/>
              <a:gd name="connsiteX69" fmla="*/ 134631 w 198280"/>
              <a:gd name="connsiteY69" fmla="*/ 104532 h 196434"/>
              <a:gd name="connsiteX70" fmla="*/ 133941 w 198280"/>
              <a:gd name="connsiteY70" fmla="*/ 103842 h 196434"/>
              <a:gd name="connsiteX71" fmla="*/ 133826 w 198280"/>
              <a:gd name="connsiteY71" fmla="*/ 147638 h 196434"/>
              <a:gd name="connsiteX72" fmla="*/ 147638 w 198280"/>
              <a:gd name="connsiteY72" fmla="*/ 133350 h 196434"/>
              <a:gd name="connsiteX73" fmla="*/ 161449 w 198280"/>
              <a:gd name="connsiteY73" fmla="*/ 147638 h 196434"/>
              <a:gd name="connsiteX74" fmla="*/ 147638 w 198280"/>
              <a:gd name="connsiteY74" fmla="*/ 161925 h 196434"/>
              <a:gd name="connsiteX75" fmla="*/ 133826 w 198280"/>
              <a:gd name="connsiteY75" fmla="*/ 147638 h 19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8280" h="196434">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90573" y="172145"/>
                  <a:pt x="88830" y="167669"/>
                  <a:pt x="87649" y="162973"/>
                </a:cubicBezTo>
                <a:cubicBezTo>
                  <a:pt x="81001" y="165106"/>
                  <a:pt x="73171" y="166392"/>
                  <a:pt x="64932" y="166640"/>
                </a:cubicBezTo>
                <a:lnTo>
                  <a:pt x="61913" y="166688"/>
                </a:lnTo>
                <a:lnTo>
                  <a:pt x="58893" y="166640"/>
                </a:lnTo>
                <a:cubicBezTo>
                  <a:pt x="46863" y="166268"/>
                  <a:pt x="35652" y="163706"/>
                  <a:pt x="27784" y="159468"/>
                </a:cubicBezTo>
                <a:cubicBezTo>
                  <a:pt x="18574" y="154515"/>
                  <a:pt x="14288" y="147723"/>
                  <a:pt x="14288" y="138113"/>
                </a:cubicBezTo>
                <a:lnTo>
                  <a:pt x="14288" y="123815"/>
                </a:lnTo>
                <a:lnTo>
                  <a:pt x="14383" y="122853"/>
                </a:lnTo>
                <a:cubicBezTo>
                  <a:pt x="14573" y="121942"/>
                  <a:pt x="15023" y="121105"/>
                  <a:pt x="15678" y="120444"/>
                </a:cubicBezTo>
                <a:cubicBezTo>
                  <a:pt x="16341" y="119790"/>
                  <a:pt x="17177" y="119341"/>
                  <a:pt x="18088" y="119148"/>
                </a:cubicBezTo>
                <a:lnTo>
                  <a:pt x="19050" y="119053"/>
                </a:lnTo>
                <a:lnTo>
                  <a:pt x="92697" y="119053"/>
                </a:lnTo>
                <a:cubicBezTo>
                  <a:pt x="95431" y="113814"/>
                  <a:pt x="98898" y="109004"/>
                  <a:pt x="102956"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33338" y="42863"/>
                </a:moveTo>
                <a:cubicBezTo>
                  <a:pt x="33338" y="27108"/>
                  <a:pt x="46158" y="14288"/>
                  <a:pt x="61913" y="14288"/>
                </a:cubicBezTo>
                <a:cubicBezTo>
                  <a:pt x="77667" y="14288"/>
                  <a:pt x="90488" y="27108"/>
                  <a:pt x="90488" y="42863"/>
                </a:cubicBezTo>
                <a:cubicBezTo>
                  <a:pt x="90488" y="58617"/>
                  <a:pt x="77667" y="71438"/>
                  <a:pt x="61913" y="71438"/>
                </a:cubicBezTo>
                <a:cubicBezTo>
                  <a:pt x="46158" y="71438"/>
                  <a:pt x="33338" y="58617"/>
                  <a:pt x="33338"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128588" y="52388"/>
                </a:moveTo>
                <a:cubicBezTo>
                  <a:pt x="128588" y="41881"/>
                  <a:pt x="137131" y="33338"/>
                  <a:pt x="147638" y="33338"/>
                </a:cubicBezTo>
                <a:cubicBezTo>
                  <a:pt x="158144" y="33338"/>
                  <a:pt x="166688" y="41881"/>
                  <a:pt x="166688" y="52388"/>
                </a:cubicBezTo>
                <a:cubicBezTo>
                  <a:pt x="166688" y="62894"/>
                  <a:pt x="158144" y="71438"/>
                  <a:pt x="147638" y="71438"/>
                </a:cubicBezTo>
                <a:cubicBezTo>
                  <a:pt x="137131" y="71438"/>
                  <a:pt x="128588" y="62894"/>
                  <a:pt x="128588" y="52388"/>
                </a:cubicBezTo>
                <a:close/>
                <a:moveTo>
                  <a:pt x="133950" y="103832"/>
                </a:moveTo>
                <a:lnTo>
                  <a:pt x="129188" y="98841"/>
                </a:lnTo>
                <a:cubicBezTo>
                  <a:pt x="124016" y="100936"/>
                  <a:pt x="119253" y="103889"/>
                  <a:pt x="115072" y="107528"/>
                </a:cubicBezTo>
                <a:lnTo>
                  <a:pt x="116957" y="114062"/>
                </a:lnTo>
                <a:cubicBezTo>
                  <a:pt x="119880" y="124169"/>
                  <a:pt x="114055" y="134731"/>
                  <a:pt x="103948" y="137653"/>
                </a:cubicBezTo>
                <a:cubicBezTo>
                  <a:pt x="103711" y="137722"/>
                  <a:pt x="103472" y="137787"/>
                  <a:pt x="103232" y="137846"/>
                </a:cubicBezTo>
                <a:lnTo>
                  <a:pt x="97669" y="139217"/>
                </a:lnTo>
                <a:cubicBezTo>
                  <a:pt x="96778" y="144922"/>
                  <a:pt x="96797" y="150731"/>
                  <a:pt x="97727" y="156429"/>
                </a:cubicBezTo>
                <a:lnTo>
                  <a:pt x="102870" y="157667"/>
                </a:lnTo>
                <a:cubicBezTo>
                  <a:pt x="113099" y="160131"/>
                  <a:pt x="119393" y="170420"/>
                  <a:pt x="116929" y="180648"/>
                </a:cubicBezTo>
                <a:cubicBezTo>
                  <a:pt x="116855" y="180960"/>
                  <a:pt x="116772" y="181268"/>
                  <a:pt x="116681" y="181575"/>
                </a:cubicBezTo>
                <a:lnTo>
                  <a:pt x="114900" y="187595"/>
                </a:lnTo>
                <a:cubicBezTo>
                  <a:pt x="119091" y="191272"/>
                  <a:pt x="123854" y="194253"/>
                  <a:pt x="129035" y="196367"/>
                </a:cubicBezTo>
                <a:lnTo>
                  <a:pt x="133741" y="191433"/>
                </a:lnTo>
                <a:cubicBezTo>
                  <a:pt x="140990" y="183809"/>
                  <a:pt x="153048" y="183504"/>
                  <a:pt x="160672" y="190752"/>
                </a:cubicBezTo>
                <a:cubicBezTo>
                  <a:pt x="160905" y="190973"/>
                  <a:pt x="161133" y="191201"/>
                  <a:pt x="161354" y="191433"/>
                </a:cubicBezTo>
                <a:lnTo>
                  <a:pt x="166097" y="196434"/>
                </a:lnTo>
                <a:cubicBezTo>
                  <a:pt x="171255" y="194337"/>
                  <a:pt x="176028" y="191398"/>
                  <a:pt x="180223" y="187738"/>
                </a:cubicBezTo>
                <a:lnTo>
                  <a:pt x="178337" y="181204"/>
                </a:lnTo>
                <a:cubicBezTo>
                  <a:pt x="175420" y="171095"/>
                  <a:pt x="181251" y="160536"/>
                  <a:pt x="191360" y="157620"/>
                </a:cubicBezTo>
                <a:cubicBezTo>
                  <a:pt x="191595" y="157552"/>
                  <a:pt x="191834" y="157488"/>
                  <a:pt x="192072" y="157429"/>
                </a:cubicBezTo>
                <a:lnTo>
                  <a:pt x="197625" y="156058"/>
                </a:lnTo>
                <a:cubicBezTo>
                  <a:pt x="198517" y="150350"/>
                  <a:pt x="198498" y="144538"/>
                  <a:pt x="197568" y="138836"/>
                </a:cubicBezTo>
                <a:lnTo>
                  <a:pt x="192424" y="137598"/>
                </a:lnTo>
                <a:cubicBezTo>
                  <a:pt x="182195" y="135134"/>
                  <a:pt x="175901" y="124845"/>
                  <a:pt x="178365" y="114617"/>
                </a:cubicBezTo>
                <a:cubicBezTo>
                  <a:pt x="178439" y="114306"/>
                  <a:pt x="178522" y="113997"/>
                  <a:pt x="178613" y="113690"/>
                </a:cubicBezTo>
                <a:lnTo>
                  <a:pt x="180394" y="107690"/>
                </a:lnTo>
                <a:cubicBezTo>
                  <a:pt x="176203" y="103994"/>
                  <a:pt x="171426" y="101023"/>
                  <a:pt x="166259" y="98898"/>
                </a:cubicBezTo>
                <a:lnTo>
                  <a:pt x="161563" y="103842"/>
                </a:lnTo>
                <a:cubicBezTo>
                  <a:pt x="154316" y="111469"/>
                  <a:pt x="142259" y="111779"/>
                  <a:pt x="134631" y="104532"/>
                </a:cubicBezTo>
                <a:cubicBezTo>
                  <a:pt x="134395" y="104308"/>
                  <a:pt x="134164" y="104078"/>
                  <a:pt x="133941" y="103842"/>
                </a:cubicBezTo>
                <a:close/>
                <a:moveTo>
                  <a:pt x="133826" y="147638"/>
                </a:moveTo>
                <a:cubicBezTo>
                  <a:pt x="133826" y="139741"/>
                  <a:pt x="140018" y="133350"/>
                  <a:pt x="147638" y="133350"/>
                </a:cubicBezTo>
                <a:cubicBezTo>
                  <a:pt x="155258" y="133350"/>
                  <a:pt x="161449" y="139741"/>
                  <a:pt x="161449" y="147638"/>
                </a:cubicBezTo>
                <a:cubicBezTo>
                  <a:pt x="161449" y="155524"/>
                  <a:pt x="155258" y="161925"/>
                  <a:pt x="147638" y="161925"/>
                </a:cubicBezTo>
                <a:cubicBezTo>
                  <a:pt x="140018" y="161925"/>
                  <a:pt x="133826" y="155524"/>
                  <a:pt x="133826" y="147638"/>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1" name="Graphic 7">
            <a:extLst>
              <a:ext uri="{FF2B5EF4-FFF2-40B4-BE49-F238E27FC236}">
                <a16:creationId xmlns:a16="http://schemas.microsoft.com/office/drawing/2014/main" id="{7E908A72-E153-7FFC-EC28-2EC39B67D716}"/>
              </a:ext>
              <a:ext uri="{C183D7F6-B498-43B3-948B-1728B52AA6E4}">
                <adec:decorative xmlns:adec="http://schemas.microsoft.com/office/drawing/2017/decorative" val="1"/>
              </a:ext>
            </a:extLst>
          </p:cNvPr>
          <p:cNvSpPr>
            <a:spLocks noChangeAspect="1"/>
          </p:cNvSpPr>
          <p:nvPr/>
        </p:nvSpPr>
        <p:spPr>
          <a:xfrm>
            <a:off x="782409" y="3994665"/>
            <a:ext cx="185232" cy="185208"/>
          </a:xfrm>
          <a:custGeom>
            <a:avLst/>
            <a:gdLst>
              <a:gd name="connsiteX0" fmla="*/ 293419 w 366768"/>
              <a:gd name="connsiteY0" fmla="*/ 0 h 366727"/>
              <a:gd name="connsiteX1" fmla="*/ 302111 w 366768"/>
              <a:gd name="connsiteY1" fmla="*/ 3099 h 366727"/>
              <a:gd name="connsiteX2" fmla="*/ 303505 w 366768"/>
              <a:gd name="connsiteY2" fmla="*/ 4382 h 366727"/>
              <a:gd name="connsiteX3" fmla="*/ 363504 w 366768"/>
              <a:gd name="connsiteY3" fmla="*/ 69110 h 366727"/>
              <a:gd name="connsiteX4" fmla="*/ 364054 w 366768"/>
              <a:gd name="connsiteY4" fmla="*/ 69807 h 366727"/>
              <a:gd name="connsiteX5" fmla="*/ 366768 w 366768"/>
              <a:gd name="connsiteY5" fmla="*/ 77875 h 366727"/>
              <a:gd name="connsiteX6" fmla="*/ 366768 w 366768"/>
              <a:gd name="connsiteY6" fmla="*/ 113099 h 366727"/>
              <a:gd name="connsiteX7" fmla="*/ 348431 w 366768"/>
              <a:gd name="connsiteY7" fmla="*/ 160407 h 366727"/>
              <a:gd name="connsiteX8" fmla="*/ 348431 w 366768"/>
              <a:gd name="connsiteY8" fmla="*/ 352975 h 366727"/>
              <a:gd name="connsiteX9" fmla="*/ 336530 w 366768"/>
              <a:gd name="connsiteY9" fmla="*/ 366599 h 366727"/>
              <a:gd name="connsiteX10" fmla="*/ 334678 w 366768"/>
              <a:gd name="connsiteY10" fmla="*/ 366728 h 366727"/>
              <a:gd name="connsiteX11" fmla="*/ 32115 w 366768"/>
              <a:gd name="connsiteY11" fmla="*/ 366728 h 366727"/>
              <a:gd name="connsiteX12" fmla="*/ 18490 w 366768"/>
              <a:gd name="connsiteY12" fmla="*/ 354846 h 366727"/>
              <a:gd name="connsiteX13" fmla="*/ 18362 w 366768"/>
              <a:gd name="connsiteY13" fmla="*/ 352975 h 366727"/>
              <a:gd name="connsiteX14" fmla="*/ 18362 w 366768"/>
              <a:gd name="connsiteY14" fmla="*/ 160407 h 366727"/>
              <a:gd name="connsiteX15" fmla="*/ 153 w 366768"/>
              <a:gd name="connsiteY15" fmla="*/ 117261 h 366727"/>
              <a:gd name="connsiteX16" fmla="*/ 25 w 366768"/>
              <a:gd name="connsiteY16" fmla="*/ 113080 h 366727"/>
              <a:gd name="connsiteX17" fmla="*/ 25 w 366768"/>
              <a:gd name="connsiteY17" fmla="*/ 78663 h 366727"/>
              <a:gd name="connsiteX18" fmla="*/ 1785 w 366768"/>
              <a:gd name="connsiteY18" fmla="*/ 71182 h 366727"/>
              <a:gd name="connsiteX19" fmla="*/ 2977 w 366768"/>
              <a:gd name="connsiteY19" fmla="*/ 69440 h 366727"/>
              <a:gd name="connsiteX20" fmla="*/ 3711 w 366768"/>
              <a:gd name="connsiteY20" fmla="*/ 68596 h 366727"/>
              <a:gd name="connsiteX21" fmla="*/ 63288 w 366768"/>
              <a:gd name="connsiteY21" fmla="*/ 4401 h 366727"/>
              <a:gd name="connsiteX22" fmla="*/ 71485 w 366768"/>
              <a:gd name="connsiteY22" fmla="*/ 128 h 366727"/>
              <a:gd name="connsiteX23" fmla="*/ 73373 w 366768"/>
              <a:gd name="connsiteY23" fmla="*/ 0 h 366727"/>
              <a:gd name="connsiteX24" fmla="*/ 293419 w 366768"/>
              <a:gd name="connsiteY24" fmla="*/ 0 h 366727"/>
              <a:gd name="connsiteX25" fmla="*/ 239912 w 366768"/>
              <a:gd name="connsiteY25" fmla="*/ 154796 h 366727"/>
              <a:gd name="connsiteX26" fmla="*/ 239692 w 366768"/>
              <a:gd name="connsiteY26" fmla="*/ 155126 h 366727"/>
              <a:gd name="connsiteX27" fmla="*/ 183378 w 366768"/>
              <a:gd name="connsiteY27" fmla="*/ 183364 h 366727"/>
              <a:gd name="connsiteX28" fmla="*/ 126845 w 366768"/>
              <a:gd name="connsiteY28" fmla="*/ 154832 h 366727"/>
              <a:gd name="connsiteX29" fmla="*/ 70329 w 366768"/>
              <a:gd name="connsiteY29" fmla="*/ 183364 h 366727"/>
              <a:gd name="connsiteX30" fmla="*/ 45868 w 366768"/>
              <a:gd name="connsiteY30" fmla="*/ 179000 h 366727"/>
              <a:gd name="connsiteX31" fmla="*/ 45868 w 366768"/>
              <a:gd name="connsiteY31" fmla="*/ 339223 h 366727"/>
              <a:gd name="connsiteX32" fmla="*/ 73373 w 366768"/>
              <a:gd name="connsiteY32" fmla="*/ 339223 h 366727"/>
              <a:gd name="connsiteX33" fmla="*/ 73373 w 366768"/>
              <a:gd name="connsiteY33" fmla="*/ 215489 h 366727"/>
              <a:gd name="connsiteX34" fmla="*/ 85256 w 366768"/>
              <a:gd name="connsiteY34" fmla="*/ 201865 h 366727"/>
              <a:gd name="connsiteX35" fmla="*/ 87126 w 366768"/>
              <a:gd name="connsiteY35" fmla="*/ 201700 h 366727"/>
              <a:gd name="connsiteX36" fmla="*/ 169570 w 366768"/>
              <a:gd name="connsiteY36" fmla="*/ 201700 h 366727"/>
              <a:gd name="connsiteX37" fmla="*/ 183195 w 366768"/>
              <a:gd name="connsiteY37" fmla="*/ 213582 h 366727"/>
              <a:gd name="connsiteX38" fmla="*/ 183323 w 366768"/>
              <a:gd name="connsiteY38" fmla="*/ 215452 h 366727"/>
              <a:gd name="connsiteX39" fmla="*/ 183323 w 366768"/>
              <a:gd name="connsiteY39" fmla="*/ 339186 h 366727"/>
              <a:gd name="connsiteX40" fmla="*/ 320889 w 366768"/>
              <a:gd name="connsiteY40" fmla="*/ 339186 h 366727"/>
              <a:gd name="connsiteX41" fmla="*/ 320889 w 366768"/>
              <a:gd name="connsiteY41" fmla="*/ 178981 h 366727"/>
              <a:gd name="connsiteX42" fmla="*/ 239912 w 366768"/>
              <a:gd name="connsiteY42" fmla="*/ 154777 h 366727"/>
              <a:gd name="connsiteX43" fmla="*/ 155799 w 366768"/>
              <a:gd name="connsiteY43" fmla="*/ 229223 h 366727"/>
              <a:gd name="connsiteX44" fmla="*/ 100879 w 366768"/>
              <a:gd name="connsiteY44" fmla="*/ 229223 h 366727"/>
              <a:gd name="connsiteX45" fmla="*/ 100879 w 366768"/>
              <a:gd name="connsiteY45" fmla="*/ 339205 h 366727"/>
              <a:gd name="connsiteX46" fmla="*/ 155799 w 366768"/>
              <a:gd name="connsiteY46" fmla="*/ 339205 h 366727"/>
              <a:gd name="connsiteX47" fmla="*/ 155799 w 366768"/>
              <a:gd name="connsiteY47" fmla="*/ 229223 h 366727"/>
              <a:gd name="connsiteX48" fmla="*/ 279758 w 366768"/>
              <a:gd name="connsiteY48" fmla="*/ 201718 h 366727"/>
              <a:gd name="connsiteX49" fmla="*/ 293383 w 366768"/>
              <a:gd name="connsiteY49" fmla="*/ 213600 h 366727"/>
              <a:gd name="connsiteX50" fmla="*/ 293511 w 366768"/>
              <a:gd name="connsiteY50" fmla="*/ 215471 h 366727"/>
              <a:gd name="connsiteX51" fmla="*/ 293511 w 366768"/>
              <a:gd name="connsiteY51" fmla="*/ 279685 h 366727"/>
              <a:gd name="connsiteX52" fmla="*/ 281610 w 366768"/>
              <a:gd name="connsiteY52" fmla="*/ 293309 h 366727"/>
              <a:gd name="connsiteX53" fmla="*/ 279758 w 366768"/>
              <a:gd name="connsiteY53" fmla="*/ 293437 h 366727"/>
              <a:gd name="connsiteX54" fmla="*/ 215542 w 366768"/>
              <a:gd name="connsiteY54" fmla="*/ 293437 h 366727"/>
              <a:gd name="connsiteX55" fmla="*/ 201917 w 366768"/>
              <a:gd name="connsiteY55" fmla="*/ 281555 h 366727"/>
              <a:gd name="connsiteX56" fmla="*/ 201789 w 366768"/>
              <a:gd name="connsiteY56" fmla="*/ 279685 h 366727"/>
              <a:gd name="connsiteX57" fmla="*/ 201789 w 366768"/>
              <a:gd name="connsiteY57" fmla="*/ 215471 h 366727"/>
              <a:gd name="connsiteX58" fmla="*/ 213671 w 366768"/>
              <a:gd name="connsiteY58" fmla="*/ 201847 h 366727"/>
              <a:gd name="connsiteX59" fmla="*/ 215542 w 366768"/>
              <a:gd name="connsiteY59" fmla="*/ 201718 h 366727"/>
              <a:gd name="connsiteX60" fmla="*/ 279758 w 366768"/>
              <a:gd name="connsiteY60" fmla="*/ 201718 h 366727"/>
              <a:gd name="connsiteX61" fmla="*/ 265987 w 366768"/>
              <a:gd name="connsiteY61" fmla="*/ 229223 h 366727"/>
              <a:gd name="connsiteX62" fmla="*/ 229294 w 366768"/>
              <a:gd name="connsiteY62" fmla="*/ 229223 h 366727"/>
              <a:gd name="connsiteX63" fmla="*/ 229294 w 366768"/>
              <a:gd name="connsiteY63" fmla="*/ 265932 h 366727"/>
              <a:gd name="connsiteX64" fmla="*/ 265969 w 366768"/>
              <a:gd name="connsiteY64" fmla="*/ 265932 h 366727"/>
              <a:gd name="connsiteX65" fmla="*/ 265969 w 366768"/>
              <a:gd name="connsiteY65" fmla="*/ 229223 h 366727"/>
              <a:gd name="connsiteX66" fmla="*/ 113092 w 366768"/>
              <a:gd name="connsiteY66" fmla="*/ 91719 h 366727"/>
              <a:gd name="connsiteX67" fmla="*/ 27531 w 366768"/>
              <a:gd name="connsiteY67" fmla="*/ 91719 h 366727"/>
              <a:gd name="connsiteX68" fmla="*/ 27531 w 366768"/>
              <a:gd name="connsiteY68" fmla="*/ 113080 h 366727"/>
              <a:gd name="connsiteX69" fmla="*/ 27641 w 366768"/>
              <a:gd name="connsiteY69" fmla="*/ 116198 h 366727"/>
              <a:gd name="connsiteX70" fmla="*/ 28172 w 366768"/>
              <a:gd name="connsiteY70" fmla="*/ 120452 h 366727"/>
              <a:gd name="connsiteX71" fmla="*/ 28759 w 366768"/>
              <a:gd name="connsiteY71" fmla="*/ 123312 h 366727"/>
              <a:gd name="connsiteX72" fmla="*/ 29676 w 366768"/>
              <a:gd name="connsiteY72" fmla="*/ 126466 h 366727"/>
              <a:gd name="connsiteX73" fmla="*/ 30666 w 366768"/>
              <a:gd name="connsiteY73" fmla="*/ 129180 h 366727"/>
              <a:gd name="connsiteX74" fmla="*/ 31400 w 366768"/>
              <a:gd name="connsiteY74" fmla="*/ 130903 h 366727"/>
              <a:gd name="connsiteX75" fmla="*/ 33307 w 366768"/>
              <a:gd name="connsiteY75" fmla="*/ 134534 h 366727"/>
              <a:gd name="connsiteX76" fmla="*/ 35177 w 366768"/>
              <a:gd name="connsiteY76" fmla="*/ 137504 h 366727"/>
              <a:gd name="connsiteX77" fmla="*/ 36186 w 366768"/>
              <a:gd name="connsiteY77" fmla="*/ 138861 h 366727"/>
              <a:gd name="connsiteX78" fmla="*/ 38551 w 366768"/>
              <a:gd name="connsiteY78" fmla="*/ 141722 h 366727"/>
              <a:gd name="connsiteX79" fmla="*/ 41137 w 366768"/>
              <a:gd name="connsiteY79" fmla="*/ 144362 h 366727"/>
              <a:gd name="connsiteX80" fmla="*/ 42915 w 366768"/>
              <a:gd name="connsiteY80" fmla="*/ 145921 h 366727"/>
              <a:gd name="connsiteX81" fmla="*/ 43686 w 366768"/>
              <a:gd name="connsiteY81" fmla="*/ 146544 h 366727"/>
              <a:gd name="connsiteX82" fmla="*/ 64058 w 366768"/>
              <a:gd name="connsiteY82" fmla="*/ 155401 h 366727"/>
              <a:gd name="connsiteX83" fmla="*/ 67359 w 366768"/>
              <a:gd name="connsiteY83" fmla="*/ 155749 h 366727"/>
              <a:gd name="connsiteX84" fmla="*/ 70293 w 366768"/>
              <a:gd name="connsiteY84" fmla="*/ 155841 h 366727"/>
              <a:gd name="connsiteX85" fmla="*/ 112982 w 366768"/>
              <a:gd name="connsiteY85" fmla="*/ 115996 h 366727"/>
              <a:gd name="connsiteX86" fmla="*/ 113073 w 366768"/>
              <a:gd name="connsiteY86" fmla="*/ 113062 h 366727"/>
              <a:gd name="connsiteX87" fmla="*/ 113073 w 366768"/>
              <a:gd name="connsiteY87" fmla="*/ 91737 h 366727"/>
              <a:gd name="connsiteX88" fmla="*/ 226140 w 366768"/>
              <a:gd name="connsiteY88" fmla="*/ 91719 h 366727"/>
              <a:gd name="connsiteX89" fmla="*/ 140598 w 366768"/>
              <a:gd name="connsiteY89" fmla="*/ 91719 h 366727"/>
              <a:gd name="connsiteX90" fmla="*/ 140598 w 366768"/>
              <a:gd name="connsiteY90" fmla="*/ 113080 h 366727"/>
              <a:gd name="connsiteX91" fmla="*/ 177565 w 366768"/>
              <a:gd name="connsiteY91" fmla="*/ 155456 h 366727"/>
              <a:gd name="connsiteX92" fmla="*/ 180444 w 366768"/>
              <a:gd name="connsiteY92" fmla="*/ 155749 h 366727"/>
              <a:gd name="connsiteX93" fmla="*/ 183378 w 366768"/>
              <a:gd name="connsiteY93" fmla="*/ 155841 h 366727"/>
              <a:gd name="connsiteX94" fmla="*/ 226049 w 366768"/>
              <a:gd name="connsiteY94" fmla="*/ 115996 h 366727"/>
              <a:gd name="connsiteX95" fmla="*/ 226140 w 366768"/>
              <a:gd name="connsiteY95" fmla="*/ 113062 h 366727"/>
              <a:gd name="connsiteX96" fmla="*/ 226140 w 366768"/>
              <a:gd name="connsiteY96" fmla="*/ 91737 h 366727"/>
              <a:gd name="connsiteX97" fmla="*/ 339226 w 366768"/>
              <a:gd name="connsiteY97" fmla="*/ 91719 h 366727"/>
              <a:gd name="connsiteX98" fmla="*/ 253683 w 366768"/>
              <a:gd name="connsiteY98" fmla="*/ 91719 h 366727"/>
              <a:gd name="connsiteX99" fmla="*/ 253683 w 366768"/>
              <a:gd name="connsiteY99" fmla="*/ 113080 h 366727"/>
              <a:gd name="connsiteX100" fmla="*/ 290669 w 366768"/>
              <a:gd name="connsiteY100" fmla="*/ 155456 h 366727"/>
              <a:gd name="connsiteX101" fmla="*/ 293529 w 366768"/>
              <a:gd name="connsiteY101" fmla="*/ 155749 h 366727"/>
              <a:gd name="connsiteX102" fmla="*/ 296463 w 366768"/>
              <a:gd name="connsiteY102" fmla="*/ 155841 h 366727"/>
              <a:gd name="connsiteX103" fmla="*/ 323694 w 366768"/>
              <a:gd name="connsiteY103" fmla="*/ 146049 h 366727"/>
              <a:gd name="connsiteX104" fmla="*/ 325344 w 366768"/>
              <a:gd name="connsiteY104" fmla="*/ 144619 h 366727"/>
              <a:gd name="connsiteX105" fmla="*/ 327472 w 366768"/>
              <a:gd name="connsiteY105" fmla="*/ 142547 h 366727"/>
              <a:gd name="connsiteX106" fmla="*/ 330149 w 366768"/>
              <a:gd name="connsiteY106" fmla="*/ 139430 h 366727"/>
              <a:gd name="connsiteX107" fmla="*/ 332899 w 366768"/>
              <a:gd name="connsiteY107" fmla="*/ 135469 h 366727"/>
              <a:gd name="connsiteX108" fmla="*/ 334806 w 366768"/>
              <a:gd name="connsiteY108" fmla="*/ 132059 h 366727"/>
              <a:gd name="connsiteX109" fmla="*/ 335962 w 366768"/>
              <a:gd name="connsiteY109" fmla="*/ 129528 h 366727"/>
              <a:gd name="connsiteX110" fmla="*/ 337025 w 366768"/>
              <a:gd name="connsiteY110" fmla="*/ 126686 h 366727"/>
              <a:gd name="connsiteX111" fmla="*/ 337575 w 366768"/>
              <a:gd name="connsiteY111" fmla="*/ 124926 h 366727"/>
              <a:gd name="connsiteX112" fmla="*/ 338272 w 366768"/>
              <a:gd name="connsiteY112" fmla="*/ 122139 h 366727"/>
              <a:gd name="connsiteX113" fmla="*/ 338804 w 366768"/>
              <a:gd name="connsiteY113" fmla="*/ 119260 h 366727"/>
              <a:gd name="connsiteX114" fmla="*/ 339134 w 366768"/>
              <a:gd name="connsiteY114" fmla="*/ 116198 h 366727"/>
              <a:gd name="connsiteX115" fmla="*/ 339244 w 366768"/>
              <a:gd name="connsiteY115" fmla="*/ 113080 h 366727"/>
              <a:gd name="connsiteX116" fmla="*/ 339226 w 366768"/>
              <a:gd name="connsiteY116" fmla="*/ 91719 h 366727"/>
              <a:gd name="connsiteX117" fmla="*/ 129522 w 366768"/>
              <a:gd name="connsiteY117" fmla="*/ 27486 h 366727"/>
              <a:gd name="connsiteX118" fmla="*/ 79370 w 366768"/>
              <a:gd name="connsiteY118" fmla="*/ 27486 h 366727"/>
              <a:gd name="connsiteX119" fmla="*/ 45299 w 366768"/>
              <a:gd name="connsiteY119" fmla="*/ 64214 h 366727"/>
              <a:gd name="connsiteX120" fmla="*/ 118226 w 366768"/>
              <a:gd name="connsiteY120" fmla="*/ 64214 h 366727"/>
              <a:gd name="connsiteX121" fmla="*/ 129522 w 366768"/>
              <a:gd name="connsiteY121" fmla="*/ 27486 h 366727"/>
              <a:gd name="connsiteX122" fmla="*/ 208482 w 366768"/>
              <a:gd name="connsiteY122" fmla="*/ 27486 h 366727"/>
              <a:gd name="connsiteX123" fmla="*/ 158275 w 366768"/>
              <a:gd name="connsiteY123" fmla="*/ 27486 h 366727"/>
              <a:gd name="connsiteX124" fmla="*/ 146979 w 366768"/>
              <a:gd name="connsiteY124" fmla="*/ 64214 h 366727"/>
              <a:gd name="connsiteX125" fmla="*/ 219777 w 366768"/>
              <a:gd name="connsiteY125" fmla="*/ 64214 h 366727"/>
              <a:gd name="connsiteX126" fmla="*/ 208482 w 366768"/>
              <a:gd name="connsiteY126" fmla="*/ 27486 h 366727"/>
              <a:gd name="connsiteX127" fmla="*/ 287405 w 366768"/>
              <a:gd name="connsiteY127" fmla="*/ 27486 h 366727"/>
              <a:gd name="connsiteX128" fmla="*/ 237253 w 366768"/>
              <a:gd name="connsiteY128" fmla="*/ 27486 h 366727"/>
              <a:gd name="connsiteX129" fmla="*/ 248567 w 366768"/>
              <a:gd name="connsiteY129" fmla="*/ 64214 h 366727"/>
              <a:gd name="connsiteX130" fmla="*/ 321475 w 366768"/>
              <a:gd name="connsiteY130" fmla="*/ 64214 h 366727"/>
              <a:gd name="connsiteX131" fmla="*/ 287405 w 366768"/>
              <a:gd name="connsiteY131" fmla="*/ 27486 h 36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66768" h="366727">
                <a:moveTo>
                  <a:pt x="293419" y="0"/>
                </a:moveTo>
                <a:cubicBezTo>
                  <a:pt x="296586" y="1"/>
                  <a:pt x="299658" y="1096"/>
                  <a:pt x="302111" y="3099"/>
                </a:cubicBezTo>
                <a:lnTo>
                  <a:pt x="303505" y="4382"/>
                </a:lnTo>
                <a:lnTo>
                  <a:pt x="363504" y="69110"/>
                </a:lnTo>
                <a:lnTo>
                  <a:pt x="364054" y="69807"/>
                </a:lnTo>
                <a:cubicBezTo>
                  <a:pt x="365925" y="72300"/>
                  <a:pt x="366768" y="75124"/>
                  <a:pt x="366768" y="77875"/>
                </a:cubicBezTo>
                <a:lnTo>
                  <a:pt x="366768" y="113099"/>
                </a:lnTo>
                <a:cubicBezTo>
                  <a:pt x="366768" y="131325"/>
                  <a:pt x="359818" y="147938"/>
                  <a:pt x="348431" y="160407"/>
                </a:cubicBezTo>
                <a:lnTo>
                  <a:pt x="348431" y="352975"/>
                </a:lnTo>
                <a:cubicBezTo>
                  <a:pt x="348429" y="359853"/>
                  <a:pt x="343346" y="365673"/>
                  <a:pt x="336530" y="366599"/>
                </a:cubicBezTo>
                <a:lnTo>
                  <a:pt x="334678" y="366728"/>
                </a:lnTo>
                <a:lnTo>
                  <a:pt x="32115" y="366728"/>
                </a:lnTo>
                <a:cubicBezTo>
                  <a:pt x="25242" y="366728"/>
                  <a:pt x="19425" y="361654"/>
                  <a:pt x="18490" y="354846"/>
                </a:cubicBezTo>
                <a:lnTo>
                  <a:pt x="18362" y="352975"/>
                </a:lnTo>
                <a:lnTo>
                  <a:pt x="18362" y="160407"/>
                </a:lnTo>
                <a:cubicBezTo>
                  <a:pt x="7519" y="148541"/>
                  <a:pt x="1090" y="133307"/>
                  <a:pt x="153" y="117261"/>
                </a:cubicBezTo>
                <a:lnTo>
                  <a:pt x="25" y="113080"/>
                </a:lnTo>
                <a:lnTo>
                  <a:pt x="25" y="78663"/>
                </a:lnTo>
                <a:cubicBezTo>
                  <a:pt x="-135" y="76051"/>
                  <a:pt x="478" y="73449"/>
                  <a:pt x="1785" y="71182"/>
                </a:cubicBezTo>
                <a:lnTo>
                  <a:pt x="2977" y="69440"/>
                </a:lnTo>
                <a:lnTo>
                  <a:pt x="3711" y="68596"/>
                </a:lnTo>
                <a:lnTo>
                  <a:pt x="63288" y="4401"/>
                </a:lnTo>
                <a:cubicBezTo>
                  <a:pt x="65446" y="2074"/>
                  <a:pt x="68341" y="564"/>
                  <a:pt x="71485" y="128"/>
                </a:cubicBezTo>
                <a:lnTo>
                  <a:pt x="73373" y="0"/>
                </a:lnTo>
                <a:lnTo>
                  <a:pt x="293419" y="0"/>
                </a:lnTo>
                <a:close/>
                <a:moveTo>
                  <a:pt x="239912" y="154796"/>
                </a:moveTo>
                <a:lnTo>
                  <a:pt x="239692" y="155126"/>
                </a:lnTo>
                <a:cubicBezTo>
                  <a:pt x="226437" y="172908"/>
                  <a:pt x="205557" y="183378"/>
                  <a:pt x="183378" y="183364"/>
                </a:cubicBezTo>
                <a:cubicBezTo>
                  <a:pt x="161069" y="183378"/>
                  <a:pt x="140083" y="172787"/>
                  <a:pt x="126845" y="154832"/>
                </a:cubicBezTo>
                <a:cubicBezTo>
                  <a:pt x="113614" y="172787"/>
                  <a:pt x="92633" y="183378"/>
                  <a:pt x="70329" y="183364"/>
                </a:cubicBezTo>
                <a:cubicBezTo>
                  <a:pt x="61711" y="183364"/>
                  <a:pt x="53478" y="181824"/>
                  <a:pt x="45868" y="179000"/>
                </a:cubicBezTo>
                <a:lnTo>
                  <a:pt x="45868" y="339223"/>
                </a:lnTo>
                <a:lnTo>
                  <a:pt x="73373" y="339223"/>
                </a:lnTo>
                <a:lnTo>
                  <a:pt x="73373" y="215489"/>
                </a:lnTo>
                <a:cubicBezTo>
                  <a:pt x="73374" y="208617"/>
                  <a:pt x="78447" y="202800"/>
                  <a:pt x="85256" y="201865"/>
                </a:cubicBezTo>
                <a:lnTo>
                  <a:pt x="87126" y="201700"/>
                </a:lnTo>
                <a:lnTo>
                  <a:pt x="169570" y="201700"/>
                </a:lnTo>
                <a:cubicBezTo>
                  <a:pt x="176443" y="201700"/>
                  <a:pt x="182260" y="206774"/>
                  <a:pt x="183195" y="213582"/>
                </a:cubicBezTo>
                <a:lnTo>
                  <a:pt x="183323" y="215452"/>
                </a:lnTo>
                <a:lnTo>
                  <a:pt x="183323" y="339186"/>
                </a:lnTo>
                <a:lnTo>
                  <a:pt x="320889" y="339186"/>
                </a:lnTo>
                <a:lnTo>
                  <a:pt x="320889" y="178981"/>
                </a:lnTo>
                <a:cubicBezTo>
                  <a:pt x="291520" y="189893"/>
                  <a:pt x="258474" y="180017"/>
                  <a:pt x="239912" y="154777"/>
                </a:cubicBezTo>
                <a:close/>
                <a:moveTo>
                  <a:pt x="155799" y="229223"/>
                </a:moveTo>
                <a:lnTo>
                  <a:pt x="100879" y="229223"/>
                </a:lnTo>
                <a:lnTo>
                  <a:pt x="100879" y="339205"/>
                </a:lnTo>
                <a:lnTo>
                  <a:pt x="155799" y="339205"/>
                </a:lnTo>
                <a:lnTo>
                  <a:pt x="155799" y="229223"/>
                </a:lnTo>
                <a:close/>
                <a:moveTo>
                  <a:pt x="279758" y="201718"/>
                </a:moveTo>
                <a:cubicBezTo>
                  <a:pt x="286631" y="201718"/>
                  <a:pt x="292448" y="206792"/>
                  <a:pt x="293383" y="213600"/>
                </a:cubicBezTo>
                <a:lnTo>
                  <a:pt x="293511" y="215471"/>
                </a:lnTo>
                <a:lnTo>
                  <a:pt x="293511" y="279685"/>
                </a:lnTo>
                <a:cubicBezTo>
                  <a:pt x="293509" y="286563"/>
                  <a:pt x="288426" y="292383"/>
                  <a:pt x="281610" y="293309"/>
                </a:cubicBezTo>
                <a:lnTo>
                  <a:pt x="279758" y="293437"/>
                </a:lnTo>
                <a:lnTo>
                  <a:pt x="215542" y="293437"/>
                </a:lnTo>
                <a:cubicBezTo>
                  <a:pt x="208669" y="293437"/>
                  <a:pt x="202852" y="288363"/>
                  <a:pt x="201917" y="281555"/>
                </a:cubicBezTo>
                <a:lnTo>
                  <a:pt x="201789" y="279685"/>
                </a:lnTo>
                <a:lnTo>
                  <a:pt x="201789" y="215471"/>
                </a:lnTo>
                <a:cubicBezTo>
                  <a:pt x="201789" y="208598"/>
                  <a:pt x="206863" y="202782"/>
                  <a:pt x="213671" y="201847"/>
                </a:cubicBezTo>
                <a:lnTo>
                  <a:pt x="215542" y="201718"/>
                </a:lnTo>
                <a:lnTo>
                  <a:pt x="279758" y="201718"/>
                </a:lnTo>
                <a:close/>
                <a:moveTo>
                  <a:pt x="265987" y="229223"/>
                </a:moveTo>
                <a:lnTo>
                  <a:pt x="229294" y="229223"/>
                </a:lnTo>
                <a:lnTo>
                  <a:pt x="229294" y="265932"/>
                </a:lnTo>
                <a:lnTo>
                  <a:pt x="265969" y="265932"/>
                </a:lnTo>
                <a:lnTo>
                  <a:pt x="265969" y="229223"/>
                </a:lnTo>
                <a:close/>
                <a:moveTo>
                  <a:pt x="113092" y="91719"/>
                </a:moveTo>
                <a:lnTo>
                  <a:pt x="27531" y="91719"/>
                </a:lnTo>
                <a:lnTo>
                  <a:pt x="27531" y="113080"/>
                </a:lnTo>
                <a:lnTo>
                  <a:pt x="27641" y="116198"/>
                </a:lnTo>
                <a:lnTo>
                  <a:pt x="28172" y="120452"/>
                </a:lnTo>
                <a:lnTo>
                  <a:pt x="28759" y="123312"/>
                </a:lnTo>
                <a:lnTo>
                  <a:pt x="29676" y="126466"/>
                </a:lnTo>
                <a:lnTo>
                  <a:pt x="30666" y="129180"/>
                </a:lnTo>
                <a:lnTo>
                  <a:pt x="31400" y="130903"/>
                </a:lnTo>
                <a:cubicBezTo>
                  <a:pt x="31986" y="132150"/>
                  <a:pt x="32610" y="133360"/>
                  <a:pt x="33307" y="134534"/>
                </a:cubicBezTo>
                <a:lnTo>
                  <a:pt x="35177" y="137504"/>
                </a:lnTo>
                <a:lnTo>
                  <a:pt x="36186" y="138861"/>
                </a:lnTo>
                <a:lnTo>
                  <a:pt x="38551" y="141722"/>
                </a:lnTo>
                <a:lnTo>
                  <a:pt x="41137" y="144362"/>
                </a:lnTo>
                <a:lnTo>
                  <a:pt x="42915" y="145921"/>
                </a:lnTo>
                <a:lnTo>
                  <a:pt x="43686" y="146544"/>
                </a:lnTo>
                <a:cubicBezTo>
                  <a:pt x="49443" y="151128"/>
                  <a:pt x="56430" y="154282"/>
                  <a:pt x="64058" y="155401"/>
                </a:cubicBezTo>
                <a:lnTo>
                  <a:pt x="67359" y="155749"/>
                </a:lnTo>
                <a:lnTo>
                  <a:pt x="70293" y="155841"/>
                </a:lnTo>
                <a:cubicBezTo>
                  <a:pt x="92939" y="155841"/>
                  <a:pt x="111478" y="138256"/>
                  <a:pt x="112982" y="115996"/>
                </a:cubicBezTo>
                <a:lnTo>
                  <a:pt x="113073" y="113062"/>
                </a:lnTo>
                <a:lnTo>
                  <a:pt x="113073" y="91737"/>
                </a:lnTo>
                <a:close/>
                <a:moveTo>
                  <a:pt x="226140" y="91719"/>
                </a:moveTo>
                <a:lnTo>
                  <a:pt x="140598" y="91719"/>
                </a:lnTo>
                <a:lnTo>
                  <a:pt x="140598" y="113080"/>
                </a:lnTo>
                <a:cubicBezTo>
                  <a:pt x="140598" y="134717"/>
                  <a:pt x="156698" y="152632"/>
                  <a:pt x="177565" y="155456"/>
                </a:cubicBezTo>
                <a:lnTo>
                  <a:pt x="180444" y="155749"/>
                </a:lnTo>
                <a:lnTo>
                  <a:pt x="183378" y="155841"/>
                </a:lnTo>
                <a:cubicBezTo>
                  <a:pt x="206006" y="155841"/>
                  <a:pt x="224545" y="138256"/>
                  <a:pt x="226049" y="115996"/>
                </a:cubicBezTo>
                <a:lnTo>
                  <a:pt x="226140" y="113062"/>
                </a:lnTo>
                <a:lnTo>
                  <a:pt x="226140" y="91737"/>
                </a:lnTo>
                <a:close/>
                <a:moveTo>
                  <a:pt x="339226" y="91719"/>
                </a:moveTo>
                <a:lnTo>
                  <a:pt x="253683" y="91719"/>
                </a:lnTo>
                <a:lnTo>
                  <a:pt x="253683" y="113080"/>
                </a:lnTo>
                <a:cubicBezTo>
                  <a:pt x="253683" y="134717"/>
                  <a:pt x="269783" y="152632"/>
                  <a:pt x="290669" y="155456"/>
                </a:cubicBezTo>
                <a:lnTo>
                  <a:pt x="293529" y="155749"/>
                </a:lnTo>
                <a:lnTo>
                  <a:pt x="296463" y="155841"/>
                </a:lnTo>
                <a:cubicBezTo>
                  <a:pt x="306806" y="155841"/>
                  <a:pt x="316304" y="152174"/>
                  <a:pt x="323694" y="146049"/>
                </a:cubicBezTo>
                <a:lnTo>
                  <a:pt x="325344" y="144619"/>
                </a:lnTo>
                <a:lnTo>
                  <a:pt x="327472" y="142547"/>
                </a:lnTo>
                <a:lnTo>
                  <a:pt x="330149" y="139430"/>
                </a:lnTo>
                <a:cubicBezTo>
                  <a:pt x="331139" y="138165"/>
                  <a:pt x="332074" y="136863"/>
                  <a:pt x="332899" y="135469"/>
                </a:cubicBezTo>
                <a:lnTo>
                  <a:pt x="334806" y="132059"/>
                </a:lnTo>
                <a:lnTo>
                  <a:pt x="335962" y="129528"/>
                </a:lnTo>
                <a:lnTo>
                  <a:pt x="337025" y="126686"/>
                </a:lnTo>
                <a:lnTo>
                  <a:pt x="337575" y="124926"/>
                </a:lnTo>
                <a:lnTo>
                  <a:pt x="338272" y="122139"/>
                </a:lnTo>
                <a:lnTo>
                  <a:pt x="338804" y="119260"/>
                </a:lnTo>
                <a:lnTo>
                  <a:pt x="339134" y="116198"/>
                </a:lnTo>
                <a:lnTo>
                  <a:pt x="339244" y="113080"/>
                </a:lnTo>
                <a:lnTo>
                  <a:pt x="339226" y="91719"/>
                </a:lnTo>
                <a:close/>
                <a:moveTo>
                  <a:pt x="129522" y="27486"/>
                </a:moveTo>
                <a:lnTo>
                  <a:pt x="79370" y="27486"/>
                </a:lnTo>
                <a:lnTo>
                  <a:pt x="45299" y="64214"/>
                </a:lnTo>
                <a:lnTo>
                  <a:pt x="118226" y="64214"/>
                </a:lnTo>
                <a:lnTo>
                  <a:pt x="129522" y="27486"/>
                </a:lnTo>
                <a:close/>
                <a:moveTo>
                  <a:pt x="208482" y="27486"/>
                </a:moveTo>
                <a:lnTo>
                  <a:pt x="158275" y="27486"/>
                </a:lnTo>
                <a:lnTo>
                  <a:pt x="146979" y="64214"/>
                </a:lnTo>
                <a:lnTo>
                  <a:pt x="219777" y="64214"/>
                </a:lnTo>
                <a:lnTo>
                  <a:pt x="208482" y="27486"/>
                </a:lnTo>
                <a:close/>
                <a:moveTo>
                  <a:pt x="287405" y="27486"/>
                </a:moveTo>
                <a:lnTo>
                  <a:pt x="237253" y="27486"/>
                </a:lnTo>
                <a:lnTo>
                  <a:pt x="248567" y="64214"/>
                </a:lnTo>
                <a:lnTo>
                  <a:pt x="321475" y="64214"/>
                </a:lnTo>
                <a:lnTo>
                  <a:pt x="287405" y="27486"/>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B7CAF18A-4608-FC0C-087C-1AFCE324E336}"/>
              </a:ext>
            </a:extLst>
          </p:cNvPr>
          <p:cNvSpPr>
            <a:spLocks noGrp="1"/>
          </p:cNvSpPr>
          <p:nvPr>
            <p:ph type="title"/>
          </p:nvPr>
        </p:nvSpPr>
        <p:spPr>
          <a:xfrm>
            <a:off x="588263" y="457200"/>
            <a:ext cx="11018520" cy="1107996"/>
          </a:xfrm>
        </p:spPr>
        <p:txBody>
          <a:bodyPr>
            <a:spAutoFit/>
          </a:bodyPr>
          <a:lstStyle/>
          <a:p>
            <a:r>
              <a:rPr lang="en-US" dirty="0"/>
              <a:t>Examples of function-oriented agents that can be created in Copilot Studio</a:t>
            </a:r>
          </a:p>
        </p:txBody>
      </p:sp>
      <p:sp>
        <p:nvSpPr>
          <p:cNvPr id="53" name="Content Placeholder 217">
            <a:extLst>
              <a:ext uri="{FF2B5EF4-FFF2-40B4-BE49-F238E27FC236}">
                <a16:creationId xmlns:a16="http://schemas.microsoft.com/office/drawing/2014/main" id="{372E2278-FFC7-9A42-6198-80D95D359B9C}"/>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rgbClr val="C03BC4"/>
              </a:gs>
              <a:gs pos="100000">
                <a:srgbClr val="0078D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Copilot Studio</a:t>
            </a:r>
          </a:p>
        </p:txBody>
      </p:sp>
      <p:sp>
        <p:nvSpPr>
          <p:cNvPr id="15" name="Text Placeholder 29">
            <a:extLst>
              <a:ext uri="{FF2B5EF4-FFF2-40B4-BE49-F238E27FC236}">
                <a16:creationId xmlns:a16="http://schemas.microsoft.com/office/drawing/2014/main" id="{73B98926-C425-5D2F-FEA2-E82F5EF2EB9F}"/>
              </a:ext>
            </a:extLst>
          </p:cNvPr>
          <p:cNvSpPr txBox="1">
            <a:spLocks/>
          </p:cNvSpPr>
          <p:nvPr/>
        </p:nvSpPr>
        <p:spPr>
          <a:xfrm>
            <a:off x="586740" y="1634347"/>
            <a:ext cx="11018520" cy="55399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635000" algn="l"/>
              </a:tabLst>
              <a:defRPr/>
            </a:pPr>
            <a:r>
              <a:rPr kumimoji="0" lang="en-US" sz="1800" b="0" i="0" u="none" strike="noStrike" kern="1200" cap="none" spc="0" normalizeH="0" baseline="0" noProof="0">
                <a:ln>
                  <a:noFill/>
                </a:ln>
                <a:solidFill>
                  <a:schemeClr val="tx2"/>
                </a:solidFill>
                <a:effectLst/>
                <a:uLnTx/>
                <a:uFillTx/>
                <a:latin typeface="Segoe Sans Display"/>
                <a:ea typeface="+mn-ea"/>
                <a:cs typeface="Segoe Sans Display" pitchFamily="2" charset="0"/>
              </a:rPr>
              <a:t>These agents need to be built in the full Copilot Studio experience. For more scenarios and downloadable battlecards to aide in creation – Explore the </a:t>
            </a:r>
            <a:r>
              <a:rPr kumimoji="0" lang="en-US" sz="1800" b="0" i="0" u="none" strike="noStrike" kern="1200" cap="none" spc="0" normalizeH="0" baseline="0" noProof="0">
                <a:ln>
                  <a:noFill/>
                </a:ln>
                <a:solidFill>
                  <a:schemeClr val="accent1"/>
                </a:solidFill>
                <a:effectLst/>
                <a:uLnTx/>
                <a:uFillTx/>
                <a:latin typeface="Segoe Sans Display"/>
                <a:ea typeface="+mn-ea"/>
                <a:cs typeface="Segoe Sans Display" pitchFamily="2" charset="0"/>
                <a:hlinkClick r:id="rId3">
                  <a:extLst>
                    <a:ext uri="{A12FA001-AC4F-418D-AE19-62706E023703}">
                      <ahyp:hlinkClr xmlns:ahyp="http://schemas.microsoft.com/office/drawing/2018/hyperlinkcolor" val="tx"/>
                    </a:ext>
                  </a:extLst>
                </a:hlinkClick>
              </a:rPr>
              <a:t>Microsoft Scenario Library</a:t>
            </a:r>
            <a:r>
              <a:rPr kumimoji="0" lang="en-US" sz="1800" b="0" i="0" u="none" strike="noStrike" kern="1200" cap="none" spc="0" normalizeH="0" baseline="0" noProof="0">
                <a:ln>
                  <a:noFill/>
                </a:ln>
                <a:solidFill>
                  <a:schemeClr val="accent1"/>
                </a:solidFill>
                <a:effectLst/>
                <a:uLnTx/>
                <a:uFillTx/>
                <a:latin typeface="Segoe Sans Display"/>
                <a:ea typeface="+mn-ea"/>
                <a:cs typeface="Segoe Sans Display" pitchFamily="2" charset="0"/>
              </a:rPr>
              <a:t> </a:t>
            </a:r>
            <a:r>
              <a:rPr kumimoji="0" lang="en-US" sz="1800" b="0" i="0" u="none" strike="noStrike" kern="1200" cap="none" spc="0" normalizeH="0" baseline="0" noProof="0">
                <a:ln>
                  <a:noFill/>
                </a:ln>
                <a:solidFill>
                  <a:schemeClr val="tx2"/>
                </a:solidFill>
                <a:effectLst/>
                <a:uLnTx/>
                <a:uFillTx/>
                <a:latin typeface="Segoe Sans Display"/>
                <a:ea typeface="+mn-ea"/>
                <a:cs typeface="Segoe Sans Display" pitchFamily="2" charset="0"/>
              </a:rPr>
              <a:t>and select “Agents” as the filter.</a:t>
            </a:r>
          </a:p>
        </p:txBody>
      </p:sp>
      <p:graphicFrame>
        <p:nvGraphicFramePr>
          <p:cNvPr id="151" name="Table 150">
            <a:extLst>
              <a:ext uri="{FF2B5EF4-FFF2-40B4-BE49-F238E27FC236}">
                <a16:creationId xmlns:a16="http://schemas.microsoft.com/office/drawing/2014/main" id="{9D77CA95-1821-BAAA-D587-62D7D3AA1C94}"/>
              </a:ext>
            </a:extLst>
          </p:cNvPr>
          <p:cNvGraphicFramePr>
            <a:graphicFrameLocks noGrp="1"/>
          </p:cNvGraphicFramePr>
          <p:nvPr>
            <p:extLst>
              <p:ext uri="{D42A27DB-BD31-4B8C-83A1-F6EECF244321}">
                <p14:modId xmlns:p14="http://schemas.microsoft.com/office/powerpoint/2010/main" val="3836440601"/>
              </p:ext>
            </p:extLst>
          </p:nvPr>
        </p:nvGraphicFramePr>
        <p:xfrm>
          <a:off x="585979" y="2313967"/>
          <a:ext cx="11020043" cy="4179884"/>
        </p:xfrm>
        <a:graphic>
          <a:graphicData uri="http://schemas.openxmlformats.org/drawingml/2006/table">
            <a:tbl>
              <a:tblPr firstRow="1" firstCol="1"/>
              <a:tblGrid>
                <a:gridCol w="590499">
                  <a:extLst>
                    <a:ext uri="{9D8B030D-6E8A-4147-A177-3AD203B41FA5}">
                      <a16:colId xmlns:a16="http://schemas.microsoft.com/office/drawing/2014/main" val="3851663422"/>
                    </a:ext>
                  </a:extLst>
                </a:gridCol>
                <a:gridCol w="1547063">
                  <a:extLst>
                    <a:ext uri="{9D8B030D-6E8A-4147-A177-3AD203B41FA5}">
                      <a16:colId xmlns:a16="http://schemas.microsoft.com/office/drawing/2014/main" val="2893422907"/>
                    </a:ext>
                  </a:extLst>
                </a:gridCol>
                <a:gridCol w="2180416">
                  <a:extLst>
                    <a:ext uri="{9D8B030D-6E8A-4147-A177-3AD203B41FA5}">
                      <a16:colId xmlns:a16="http://schemas.microsoft.com/office/drawing/2014/main" val="4186572976"/>
                    </a:ext>
                  </a:extLst>
                </a:gridCol>
                <a:gridCol w="6702065">
                  <a:extLst>
                    <a:ext uri="{9D8B030D-6E8A-4147-A177-3AD203B41FA5}">
                      <a16:colId xmlns:a16="http://schemas.microsoft.com/office/drawing/2014/main" val="3680765912"/>
                    </a:ext>
                  </a:extLst>
                </a:gridCol>
              </a:tblGrid>
              <a:tr h="446988">
                <a:tc>
                  <a:txBody>
                    <a:bodyPr/>
                    <a:lstStyle/>
                    <a:p>
                      <a:pPr rtl="0"/>
                      <a:endParaRPr lang="en-US" sz="1800" b="0">
                        <a:solidFill>
                          <a:schemeClr val="bg1"/>
                        </a:solidFill>
                        <a:effectLst/>
                        <a:latin typeface="+mj-lt"/>
                      </a:endParaRPr>
                    </a:p>
                  </a:txBody>
                  <a:tcPr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rtl="0"/>
                      <a:r>
                        <a:rPr lang="en-US" sz="1800" b="0">
                          <a:solidFill>
                            <a:schemeClr val="bg1"/>
                          </a:solidFill>
                          <a:effectLst/>
                          <a:latin typeface="+mj-lt"/>
                          <a:ea typeface="+mj-ea"/>
                          <a:cs typeface="+mj-cs"/>
                        </a:rPr>
                        <a:t>Function</a:t>
                      </a:r>
                    </a:p>
                  </a:txBody>
                  <a:tcPr anchor="ctr">
                    <a:lnL w="9525" cap="flat" cmpd="sng" algn="ctr">
                      <a:noFill/>
                      <a:prstDash val="solid"/>
                      <a:round/>
                      <a:headEnd type="none" w="med" len="med"/>
                      <a:tailEnd type="none" w="med" len="med"/>
                    </a:lnL>
                    <a:lnR w="12700" cap="flat" cmpd="sng" algn="ctr">
                      <a:solidFill>
                        <a:srgbClr val="E8E6DF"/>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800" b="0">
                          <a:solidFill>
                            <a:schemeClr val="bg1"/>
                          </a:solidFill>
                          <a:effectLst/>
                          <a:latin typeface="+mj-lt"/>
                          <a:ea typeface="+mj-ea"/>
                          <a:cs typeface="+mj-cs"/>
                        </a:rPr>
                        <a:t>Agent Name </a:t>
                      </a:r>
                    </a:p>
                  </a:txBody>
                  <a:tcPr anchor="ctr">
                    <a:lnL w="12700" cap="flat" cmpd="sng" algn="ctr">
                      <a:solidFill>
                        <a:srgbClr val="E8E6DF"/>
                      </a:solidFill>
                      <a:prstDash val="solid"/>
                      <a:round/>
                      <a:headEnd type="none" w="med" len="med"/>
                      <a:tailEnd type="none" w="med" len="med"/>
                    </a:lnL>
                    <a:lnR w="12700" cap="flat" cmpd="sng" algn="ctr">
                      <a:solidFill>
                        <a:srgbClr val="E8E6DF"/>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rtl="0"/>
                      <a:r>
                        <a:rPr lang="en-US" sz="1800" b="0">
                          <a:solidFill>
                            <a:schemeClr val="bg1"/>
                          </a:solidFill>
                          <a:effectLst/>
                          <a:latin typeface="+mj-lt"/>
                          <a:ea typeface="+mj-ea"/>
                          <a:cs typeface="+mj-cs"/>
                        </a:rPr>
                        <a:t>Description</a:t>
                      </a:r>
                    </a:p>
                  </a:txBody>
                  <a:tcPr anchor="ctr">
                    <a:lnL w="12700" cap="flat" cmpd="sng" algn="ctr">
                      <a:solidFill>
                        <a:srgbClr val="E8E6DF"/>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3698087"/>
                  </a:ext>
                </a:extLst>
              </a:tr>
              <a:tr h="530096">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Customer Service</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a:solidFill>
                            <a:schemeClr val="tx2"/>
                          </a:solidFill>
                          <a:effectLst/>
                          <a:latin typeface="+mn-lt"/>
                          <a:ea typeface="+mn-ea"/>
                          <a:cs typeface="+mn-cs"/>
                        </a:rPr>
                        <a:t>Document Compliance Agent</a:t>
                      </a:r>
                      <a:endParaRPr lang="en-US" sz="1200" b="0">
                        <a:solidFill>
                          <a:schemeClr val="tx2"/>
                        </a:solidFill>
                        <a:effectLst/>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u="none" strike="noStrike" kern="1200">
                          <a:solidFill>
                            <a:schemeClr val="tx2"/>
                          </a:solidFill>
                          <a:effectLst/>
                          <a:latin typeface="+mn-lt"/>
                          <a:ea typeface="+mn-ea"/>
                          <a:cs typeface="+mn-cs"/>
                        </a:rPr>
                        <a:t>Monitor and analyze documents to prevent compliance violations and recommend process improvements.</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484275"/>
                  </a:ext>
                </a:extLst>
              </a:tr>
              <a:tr h="530096">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Sales</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Lead Prediction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u="none" strike="noStrike" kern="1200">
                          <a:solidFill>
                            <a:schemeClr val="tx2"/>
                          </a:solidFill>
                          <a:effectLst/>
                          <a:latin typeface="+mn-lt"/>
                          <a:ea typeface="+mn-ea"/>
                          <a:cs typeface="+mn-cs"/>
                        </a:rPr>
                        <a:t>Leverage behavioral and CRM data to score leads, predict conversion probabilities, and optimize follow-up prioritization.</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9884776"/>
                  </a:ext>
                </a:extLst>
              </a:tr>
              <a:tr h="530096">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Marketing</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Marketing Research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u="none" strike="noStrike" kern="1200">
                          <a:solidFill>
                            <a:schemeClr val="tx2"/>
                          </a:solidFill>
                          <a:effectLst/>
                          <a:latin typeface="+mn-lt"/>
                          <a:ea typeface="+mn-ea"/>
                          <a:cs typeface="+mn-cs"/>
                        </a:rPr>
                        <a:t>Collect and analyze structured and unstructured data from multiple sources to uncover market trends, audience insights, and competition insights.</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317892"/>
                  </a:ext>
                </a:extLst>
              </a:tr>
              <a:tr h="535652">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Finance</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Invoice Exception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2"/>
                          </a:solidFill>
                          <a:effectLst/>
                          <a:latin typeface="+mn-lt"/>
                          <a:ea typeface="+mn-ea"/>
                          <a:cs typeface="+mn-cs"/>
                        </a:rPr>
                        <a:t>Automatically detect and resolve invoice exceptions using AI-driven validation, matching, and correction​.</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357104"/>
                  </a:ext>
                </a:extLst>
              </a:tr>
              <a:tr h="535652">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HR</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Smart Onboarding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lang="en-US" sz="1200" b="0" i="0" u="none" strike="noStrike" kern="1200" noProof="0">
                          <a:solidFill>
                            <a:schemeClr val="tx2"/>
                          </a:solidFill>
                          <a:effectLst/>
                          <a:latin typeface="+mn-lt"/>
                          <a:ea typeface="+mn-ea"/>
                          <a:cs typeface="+mn-cs"/>
                        </a:rPr>
                        <a:t>Streamline onboarding with personalized steps, real-time query resolution, and seamless document processing.</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9602694"/>
                  </a:ext>
                </a:extLst>
              </a:tr>
              <a:tr h="535652">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Legal</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Automated Contract Review</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lang="en-US" sz="1200" b="0" i="0" u="none" strike="noStrike" kern="1200" noProof="0">
                          <a:solidFill>
                            <a:schemeClr val="tx2"/>
                          </a:solidFill>
                          <a:effectLst/>
                          <a:latin typeface="+mn-lt"/>
                          <a:ea typeface="+mn-ea"/>
                          <a:cs typeface="+mn-cs"/>
                        </a:rPr>
                        <a:t>Detect risks, deviations, and compliance issues and recommend changes for faster legal review.</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785965"/>
                  </a:ext>
                </a:extLst>
              </a:tr>
              <a:tr h="535652">
                <a:tc>
                  <a:txBody>
                    <a:bodyPr/>
                    <a:lstStyle/>
                    <a:p>
                      <a:pPr rtl="0"/>
                      <a:endParaRPr lang="en-US" sz="1600">
                        <a:solidFill>
                          <a:schemeClr val="tx1"/>
                        </a:solidFill>
                        <a:effectLst/>
                        <a:latin typeface="+mn-lt"/>
                      </a:endParaRPr>
                    </a:p>
                  </a:txBody>
                  <a:tcPr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400">
                          <a:solidFill>
                            <a:schemeClr val="tx2"/>
                          </a:solidFill>
                          <a:effectLst/>
                          <a:latin typeface="+mj-lt"/>
                          <a:ea typeface="+mn-ea"/>
                          <a:cs typeface="+mn-cs"/>
                        </a:rPr>
                        <a:t>IT</a:t>
                      </a:r>
                    </a:p>
                  </a:txBody>
                  <a:tcPr anchor="ctr">
                    <a:lnL w="952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US" sz="1200" b="0" i="0" u="none" strike="noStrike" kern="1200">
                          <a:solidFill>
                            <a:schemeClr val="tx2"/>
                          </a:solidFill>
                          <a:effectLst/>
                          <a:latin typeface="+mn-lt"/>
                          <a:ea typeface="+mn-ea"/>
                          <a:cs typeface="+mn-cs"/>
                        </a:rPr>
                        <a:t>Admin Agent</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0" u="none" strike="noStrike" kern="1200" noProof="0" dirty="0">
                          <a:solidFill>
                            <a:schemeClr val="tx2"/>
                          </a:solidFill>
                          <a:effectLst/>
                          <a:latin typeface="+mn-lt"/>
                          <a:ea typeface="+mn-ea"/>
                          <a:cs typeface="+mn-cs"/>
                        </a:rPr>
                        <a:t>Automate IT ticket creation, routing, follow-ups, and resolution communication.</a:t>
                      </a:r>
                    </a:p>
                  </a:txBody>
                  <a:tcPr anchor="ctr">
                    <a:lnL w="635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458304"/>
                  </a:ext>
                </a:extLst>
              </a:tr>
            </a:tbl>
          </a:graphicData>
        </a:graphic>
      </p:graphicFrame>
    </p:spTree>
    <p:extLst>
      <p:ext uri="{BB962C8B-B14F-4D97-AF65-F5344CB8AC3E}">
        <p14:creationId xmlns:p14="http://schemas.microsoft.com/office/powerpoint/2010/main" val="279603486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71B5-449E-C7E2-A60C-923FAA53A5B5}"/>
            </a:ext>
          </a:extLst>
        </p:cNvPr>
        <p:cNvGrpSpPr/>
        <p:nvPr/>
      </p:nvGrpSpPr>
      <p:grpSpPr>
        <a:xfrm>
          <a:off x="0" y="0"/>
          <a:ext cx="0" cy="0"/>
          <a:chOff x="0" y="0"/>
          <a:chExt cx="0" cy="0"/>
        </a:xfrm>
      </p:grpSpPr>
      <p:sp>
        <p:nvSpPr>
          <p:cNvPr id="83" name="Google Shape;498;p32">
            <a:extLst>
              <a:ext uri="{FF2B5EF4-FFF2-40B4-BE49-F238E27FC236}">
                <a16:creationId xmlns:a16="http://schemas.microsoft.com/office/drawing/2014/main" id="{F7F64B22-47FB-FAD5-CEF7-AECAC91B11FC}"/>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130" name="Straight Connector 129">
            <a:extLst>
              <a:ext uri="{FF2B5EF4-FFF2-40B4-BE49-F238E27FC236}">
                <a16:creationId xmlns:a16="http://schemas.microsoft.com/office/drawing/2014/main" id="{A3B05494-3B9D-AC67-F720-E11686B6CB13}"/>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52" name="Google Shape;498;p32">
            <a:extLst>
              <a:ext uri="{FF2B5EF4-FFF2-40B4-BE49-F238E27FC236}">
                <a16:creationId xmlns:a16="http://schemas.microsoft.com/office/drawing/2014/main" id="{F66C7A3D-2DF3-6D14-90B9-458A1B415A39}"/>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71" name="Title 70">
            <a:extLst>
              <a:ext uri="{FF2B5EF4-FFF2-40B4-BE49-F238E27FC236}">
                <a16:creationId xmlns:a16="http://schemas.microsoft.com/office/drawing/2014/main" id="{EF77BCE6-AABD-B28A-E648-5DE19AB23C81}"/>
              </a:ext>
            </a:extLst>
          </p:cNvPr>
          <p:cNvSpPr>
            <a:spLocks noGrp="1"/>
          </p:cNvSpPr>
          <p:nvPr>
            <p:ph type="title"/>
          </p:nvPr>
        </p:nvSpPr>
        <p:spPr>
          <a:xfrm>
            <a:off x="588263" y="457200"/>
            <a:ext cx="11018520" cy="553998"/>
          </a:xfrm>
        </p:spPr>
        <p:txBody>
          <a:bodyPr/>
          <a:lstStyle/>
          <a:p>
            <a:r>
              <a:rPr lang="en-IN"/>
              <a:t>Document Compliance Agent</a:t>
            </a:r>
          </a:p>
        </p:txBody>
      </p:sp>
      <p:sp>
        <p:nvSpPr>
          <p:cNvPr id="74" name="Text Placeholder 73">
            <a:extLst>
              <a:ext uri="{FF2B5EF4-FFF2-40B4-BE49-F238E27FC236}">
                <a16:creationId xmlns:a16="http://schemas.microsoft.com/office/drawing/2014/main" id="{9F6CC20B-1166-0E6B-86C1-F40002A455ED}"/>
              </a:ext>
            </a:extLst>
          </p:cNvPr>
          <p:cNvSpPr>
            <a:spLocks noGrp="1"/>
          </p:cNvSpPr>
          <p:nvPr>
            <p:ph type="body" sz="quarter" idx="11"/>
          </p:nvPr>
        </p:nvSpPr>
        <p:spPr/>
        <p:txBody>
          <a:bodyPr/>
          <a:lstStyle/>
          <a:p>
            <a:r>
              <a:rPr lang="en-IN"/>
              <a:t>CUSTOMER SERVICE FUNCTION</a:t>
            </a:r>
          </a:p>
        </p:txBody>
      </p:sp>
      <p:sp>
        <p:nvSpPr>
          <p:cNvPr id="62" name="TextBox 61">
            <a:extLst>
              <a:ext uri="{FF2B5EF4-FFF2-40B4-BE49-F238E27FC236}">
                <a16:creationId xmlns:a16="http://schemas.microsoft.com/office/drawing/2014/main" id="{08AB182B-2D3B-79BA-D219-B49523D7450F}"/>
              </a:ext>
            </a:extLst>
          </p:cNvPr>
          <p:cNvSpPr txBox="1"/>
          <p:nvPr/>
        </p:nvSpPr>
        <p:spPr>
          <a:xfrm>
            <a:off x="588963" y="1098881"/>
            <a:ext cx="1101375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Monitor and analyze documents to prevent compliance violations and recommend process improvements</a:t>
            </a:r>
          </a:p>
        </p:txBody>
      </p:sp>
      <p:sp>
        <p:nvSpPr>
          <p:cNvPr id="4" name="Google Shape;523;p32">
            <a:extLst>
              <a:ext uri="{FF2B5EF4-FFF2-40B4-BE49-F238E27FC236}">
                <a16:creationId xmlns:a16="http://schemas.microsoft.com/office/drawing/2014/main" id="{AB2A3278-6AA4-6E13-E0B9-9147B20F869C}"/>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D12B80FF-A56F-6265-396F-C8901A6A33C1}"/>
              </a:ext>
            </a:extLst>
          </p:cNvPr>
          <p:cNvSpPr/>
          <p:nvPr/>
        </p:nvSpPr>
        <p:spPr>
          <a:xfrm>
            <a:off x="705985" y="2245769"/>
            <a:ext cx="2698536" cy="861774"/>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chemeClr val="tx2"/>
                </a:solidFill>
                <a:effectLst/>
                <a:uLnTx/>
                <a:uFillTx/>
                <a:ea typeface="+mn-ea"/>
                <a:cs typeface="+mn-cs"/>
                <a:sym typeface="DM Sans Light"/>
              </a:rPr>
              <a:t>Document monitoring and compliance checking processes are manual, intermittent, time-consuming and prone to errors</a:t>
            </a:r>
          </a:p>
        </p:txBody>
      </p:sp>
      <p:sp>
        <p:nvSpPr>
          <p:cNvPr id="5" name="Google Shape;523;p32">
            <a:extLst>
              <a:ext uri="{FF2B5EF4-FFF2-40B4-BE49-F238E27FC236}">
                <a16:creationId xmlns:a16="http://schemas.microsoft.com/office/drawing/2014/main" id="{F7E5116B-DC27-28F3-7C24-CA5CA7B9AB2D}"/>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8F80DAEE-E051-5832-4FAF-8425382C0D29}"/>
              </a:ext>
            </a:extLst>
          </p:cNvPr>
          <p:cNvSpPr/>
          <p:nvPr/>
        </p:nvSpPr>
        <p:spPr>
          <a:xfrm>
            <a:off x="705985" y="4464182"/>
            <a:ext cx="2698536" cy="12926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Real-time compliance monitoring and alerts powered by AI agents help prevent violations and suggest process enhancements to maintain accuracy, consistency, and boost efficiency</a:t>
            </a:r>
          </a:p>
        </p:txBody>
      </p:sp>
      <p:sp>
        <p:nvSpPr>
          <p:cNvPr id="183" name="Google Shape;498;p32">
            <a:extLst>
              <a:ext uri="{FF2B5EF4-FFF2-40B4-BE49-F238E27FC236}">
                <a16:creationId xmlns:a16="http://schemas.microsoft.com/office/drawing/2014/main" id="{F41D4D55-F9D5-96FE-29A1-2D5624B8FD19}"/>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marL="0" marR="0" lvl="0" indent="0" algn="l" defTabSz="914400" rtl="0" eaLnBrk="1" fontAlgn="base" latinLnBrk="0" hangingPunct="1">
              <a:lnSpc>
                <a:spcPct val="100000"/>
              </a:lnSpc>
              <a:spcAft>
                <a:spcPct val="0"/>
              </a:spcAft>
              <a:buClrTx/>
              <a:buSzTx/>
              <a:buFontTx/>
              <a:buNone/>
              <a:tabLst/>
              <a:defRPr/>
            </a:pPr>
            <a:r>
              <a:rPr kumimoji="0" lang="en-GB" sz="1050" b="0" i="0" u="none" strike="noStrike" kern="1200" cap="none" spc="0" normalizeH="0" baseline="0" noProof="0">
                <a:ln>
                  <a:noFill/>
                </a:ln>
                <a:solidFill>
                  <a:schemeClr val="accent1"/>
                </a:solidFill>
                <a:effectLst/>
                <a:uLnTx/>
                <a:uFillTx/>
                <a:latin typeface="+mj-lt"/>
                <a:ea typeface="+mn-ea"/>
                <a:cs typeface="+mn-cs"/>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Customer service document compliance violations are identified manually, which is time-consuming and prone </a:t>
            </a:r>
            <a:br>
              <a:rPr kumimoji="0" lang="en-US" sz="1050" b="0" i="0" u="none" strike="noStrike" kern="1200" cap="none" spc="0" normalizeH="0" baseline="0" noProof="0">
                <a:ln>
                  <a:noFill/>
                </a:ln>
                <a:solidFill>
                  <a:schemeClr val="tx2"/>
                </a:solidFill>
                <a:effectLst/>
                <a:uLnTx/>
                <a:uFillTx/>
                <a:ea typeface="+mn-ea"/>
                <a:cs typeface="+mn-cs"/>
                <a:sym typeface="DM Sans Light"/>
              </a:rPr>
            </a:br>
            <a:r>
              <a:rPr kumimoji="0" lang="en-US" sz="1050" b="0" i="0" u="none" strike="noStrike" kern="1200" cap="none" spc="0" normalizeH="0" baseline="0" noProof="0">
                <a:ln>
                  <a:noFill/>
                </a:ln>
                <a:solidFill>
                  <a:schemeClr val="tx2"/>
                </a:solidFill>
                <a:effectLst/>
                <a:uLnTx/>
                <a:uFillTx/>
                <a:ea typeface="+mn-ea"/>
                <a:cs typeface="+mn-cs"/>
                <a:sym typeface="DM Sans Light"/>
              </a:rPr>
              <a:t>to errors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Documents are analyzed after interactions, leading to delayed confirmation to acceptance/rejection to customers </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Traceability can be difficult and inefficient because violations are manual reported</a:t>
            </a:r>
          </a:p>
        </p:txBody>
      </p:sp>
      <p:sp>
        <p:nvSpPr>
          <p:cNvPr id="200" name="Google Shape;498;p32">
            <a:extLst>
              <a:ext uri="{FF2B5EF4-FFF2-40B4-BE49-F238E27FC236}">
                <a16:creationId xmlns:a16="http://schemas.microsoft.com/office/drawing/2014/main" id="{D6779DF0-D34E-9E35-DDFE-C83F74FF9AAF}"/>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219" name="Google Shape;523;p32">
            <a:extLst>
              <a:ext uri="{FF2B5EF4-FFF2-40B4-BE49-F238E27FC236}">
                <a16:creationId xmlns:a16="http://schemas.microsoft.com/office/drawing/2014/main" id="{8E64497E-B6A2-0848-D37E-1796AE40E07F}"/>
              </a:ext>
            </a:extLst>
          </p:cNvPr>
          <p:cNvSpPr/>
          <p:nvPr/>
        </p:nvSpPr>
        <p:spPr>
          <a:xfrm>
            <a:off x="6217578" y="2233080"/>
            <a:ext cx="2121408" cy="10972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Continuously monitors customer service documents (ex: customer service scripts, dispute resolutions reports, etc.) for potential compliance violations against compliance benchmarks</a:t>
            </a:r>
          </a:p>
        </p:txBody>
      </p:sp>
      <p:sp>
        <p:nvSpPr>
          <p:cNvPr id="231" name="Google Shape;523;p32">
            <a:extLst>
              <a:ext uri="{FF2B5EF4-FFF2-40B4-BE49-F238E27FC236}">
                <a16:creationId xmlns:a16="http://schemas.microsoft.com/office/drawing/2014/main" id="{1FF7A2FC-3E13-5664-18AE-759F0F8DB49C}"/>
              </a:ext>
            </a:extLst>
          </p:cNvPr>
          <p:cNvSpPr/>
          <p:nvPr/>
        </p:nvSpPr>
        <p:spPr>
          <a:xfrm>
            <a:off x="6217578" y="3448679"/>
            <a:ext cx="2121408" cy="91440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Alerts customer support reps and supervisors in real-time when compliance steps are missed</a:t>
            </a:r>
          </a:p>
        </p:txBody>
      </p:sp>
      <p:sp>
        <p:nvSpPr>
          <p:cNvPr id="259" name="Google Shape;523;p32">
            <a:extLst>
              <a:ext uri="{FF2B5EF4-FFF2-40B4-BE49-F238E27FC236}">
                <a16:creationId xmlns:a16="http://schemas.microsoft.com/office/drawing/2014/main" id="{71163EB2-1185-F3A9-4451-E91B43590177}"/>
              </a:ext>
            </a:extLst>
          </p:cNvPr>
          <p:cNvSpPr/>
          <p:nvPr/>
        </p:nvSpPr>
        <p:spPr>
          <a:xfrm>
            <a:off x="6217578" y="4481398"/>
            <a:ext cx="2121408" cy="91440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Suggests compliant alternatives to documents based on company guidelines</a:t>
            </a:r>
          </a:p>
        </p:txBody>
      </p:sp>
      <p:sp>
        <p:nvSpPr>
          <p:cNvPr id="289" name="Google Shape;523;p32">
            <a:extLst>
              <a:ext uri="{FF2B5EF4-FFF2-40B4-BE49-F238E27FC236}">
                <a16:creationId xmlns:a16="http://schemas.microsoft.com/office/drawing/2014/main" id="{AE590A14-1BAD-058D-5F8A-80D8282007DE}"/>
              </a:ext>
            </a:extLst>
          </p:cNvPr>
          <p:cNvSpPr/>
          <p:nvPr/>
        </p:nvSpPr>
        <p:spPr>
          <a:xfrm>
            <a:off x="6217578" y="5514118"/>
            <a:ext cx="2121408" cy="91440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Stores compliance check history, suggested edits, user overrides, and approvals in an auditable log</a:t>
            </a:r>
          </a:p>
        </p:txBody>
      </p:sp>
      <p:sp>
        <p:nvSpPr>
          <p:cNvPr id="293" name="Google Shape;498;p32">
            <a:extLst>
              <a:ext uri="{FF2B5EF4-FFF2-40B4-BE49-F238E27FC236}">
                <a16:creationId xmlns:a16="http://schemas.microsoft.com/office/drawing/2014/main" id="{51C10520-03AB-D73F-B0A4-BC3C87632282}"/>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304" name="Rounded Rectangle 44">
            <a:extLst>
              <a:ext uri="{FF2B5EF4-FFF2-40B4-BE49-F238E27FC236}">
                <a16:creationId xmlns:a16="http://schemas.microsoft.com/office/drawing/2014/main" id="{32B5E74D-5A3A-D902-92E4-82AA18CD5993}"/>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Compliance Rate → </a:t>
            </a:r>
            <a:r>
              <a:rPr lang="en-US" sz="800">
                <a:solidFill>
                  <a:prstClr val="black"/>
                </a:solidFill>
              </a:rPr>
              <a:t>Automated violation monitoring will reduce the likelihood of compliance oversights</a:t>
            </a:r>
          </a:p>
        </p:txBody>
      </p:sp>
      <p:sp>
        <p:nvSpPr>
          <p:cNvPr id="323" name="Rounded Rectangle 48">
            <a:extLst>
              <a:ext uri="{FF2B5EF4-FFF2-40B4-BE49-F238E27FC236}">
                <a16:creationId xmlns:a16="http://schemas.microsoft.com/office/drawing/2014/main" id="{185BFA91-4C94-4F41-8BF3-03B334519979}"/>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Customer Satisfaction → </a:t>
            </a:r>
            <a:r>
              <a:rPr lang="en-US" sz="800">
                <a:solidFill>
                  <a:prstClr val="black"/>
                </a:solidFill>
              </a:rPr>
              <a:t>Real-time recommendation on corrective action reduces TAT and thus increases CSAT</a:t>
            </a:r>
          </a:p>
        </p:txBody>
      </p:sp>
      <p:sp>
        <p:nvSpPr>
          <p:cNvPr id="338" name="Rounded Rectangle 44">
            <a:extLst>
              <a:ext uri="{FF2B5EF4-FFF2-40B4-BE49-F238E27FC236}">
                <a16:creationId xmlns:a16="http://schemas.microsoft.com/office/drawing/2014/main" id="{48445AC1-89A1-15B2-9F7F-42EF4496B265}"/>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Manual compliance check time → </a:t>
            </a:r>
            <a:r>
              <a:rPr lang="en-US" sz="800">
                <a:solidFill>
                  <a:prstClr val="black"/>
                </a:solidFill>
              </a:rPr>
              <a:t>Reduce average time taken to manually check compliance</a:t>
            </a:r>
          </a:p>
        </p:txBody>
      </p:sp>
      <p:sp>
        <p:nvSpPr>
          <p:cNvPr id="349" name="Google Shape;498;p32">
            <a:extLst>
              <a:ext uri="{FF2B5EF4-FFF2-40B4-BE49-F238E27FC236}">
                <a16:creationId xmlns:a16="http://schemas.microsoft.com/office/drawing/2014/main" id="{373AF2FE-F326-B631-11AE-A1D17D3D5998}"/>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353" name="Google Shape;516;p32">
            <a:extLst>
              <a:ext uri="{FF2B5EF4-FFF2-40B4-BE49-F238E27FC236}">
                <a16:creationId xmlns:a16="http://schemas.microsoft.com/office/drawing/2014/main" id="{FADC56A3-C945-22BC-F08F-553AB736B056}"/>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Customer Support Agent</a:t>
            </a:r>
          </a:p>
        </p:txBody>
      </p:sp>
      <p:sp>
        <p:nvSpPr>
          <p:cNvPr id="356" name="Google Shape;516;p32">
            <a:extLst>
              <a:ext uri="{FF2B5EF4-FFF2-40B4-BE49-F238E27FC236}">
                <a16:creationId xmlns:a16="http://schemas.microsoft.com/office/drawing/2014/main" id="{7A98A7D3-167D-7694-AEA2-0490E9E7D28B}"/>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Customer Service Supervisor</a:t>
            </a:r>
          </a:p>
        </p:txBody>
      </p:sp>
      <p:sp>
        <p:nvSpPr>
          <p:cNvPr id="358" name="Google Shape;516;p32">
            <a:extLst>
              <a:ext uri="{FF2B5EF4-FFF2-40B4-BE49-F238E27FC236}">
                <a16:creationId xmlns:a16="http://schemas.microsoft.com/office/drawing/2014/main" id="{B50D526D-25FB-52B9-9A43-66A386FC4D24}"/>
              </a:ext>
            </a:extLst>
          </p:cNvPr>
          <p:cNvSpPr/>
          <p:nvPr/>
        </p:nvSpPr>
        <p:spPr>
          <a:xfrm>
            <a:off x="8669166" y="5589413"/>
            <a:ext cx="2816848"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All functional teams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Sales, Marketing, Finance, HR, Legal and IT team</a:t>
            </a:r>
          </a:p>
        </p:txBody>
      </p:sp>
      <p:sp>
        <p:nvSpPr>
          <p:cNvPr id="317" name="Arrow: Up 56">
            <a:extLst>
              <a:ext uri="{FF2B5EF4-FFF2-40B4-BE49-F238E27FC236}">
                <a16:creationId xmlns:a16="http://schemas.microsoft.com/office/drawing/2014/main" id="{94980718-BE5C-55F9-A600-AABA30405BBF}"/>
              </a:ext>
              <a:ext uri="{C183D7F6-B498-43B3-948B-1728B52AA6E4}">
                <adec:decorative xmlns:adec="http://schemas.microsoft.com/office/drawing/2017/decorative" val="1"/>
              </a:ext>
            </a:extLst>
          </p:cNvPr>
          <p:cNvSpPr/>
          <p:nvPr/>
        </p:nvSpPr>
        <p:spPr>
          <a:xfrm>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33" name="Arrow: Up 56">
            <a:extLst>
              <a:ext uri="{FF2B5EF4-FFF2-40B4-BE49-F238E27FC236}">
                <a16:creationId xmlns:a16="http://schemas.microsoft.com/office/drawing/2014/main" id="{2AD2CB40-0B8F-CC2E-2813-D3962B610C0A}"/>
              </a:ext>
              <a:ext uri="{C183D7F6-B498-43B3-948B-1728B52AA6E4}">
                <adec:decorative xmlns:adec="http://schemas.microsoft.com/office/drawing/2017/decorative" val="1"/>
              </a:ext>
            </a:extLst>
          </p:cNvPr>
          <p:cNvSpPr/>
          <p:nvPr/>
        </p:nvSpPr>
        <p:spPr>
          <a:xfrm rot="10800000" flipV="1">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45" name="Arrow: Up 56">
            <a:extLst>
              <a:ext uri="{FF2B5EF4-FFF2-40B4-BE49-F238E27FC236}">
                <a16:creationId xmlns:a16="http://schemas.microsoft.com/office/drawing/2014/main" id="{CCD38606-070A-732B-0706-B77C2FB2AC7F}"/>
              </a:ext>
              <a:ext uri="{C183D7F6-B498-43B3-948B-1728B52AA6E4}">
                <adec:decorative xmlns:adec="http://schemas.microsoft.com/office/drawing/2017/decorative" val="1"/>
              </a:ext>
            </a:extLst>
          </p:cNvPr>
          <p:cNvSpPr/>
          <p:nvPr/>
        </p:nvSpPr>
        <p:spPr>
          <a:xfrm flipV="1">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93393538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AD1A8-0517-8A16-00DD-40FC0B11B2C8}"/>
            </a:ext>
          </a:extLst>
        </p:cNvPr>
        <p:cNvGrpSpPr/>
        <p:nvPr/>
      </p:nvGrpSpPr>
      <p:grpSpPr>
        <a:xfrm>
          <a:off x="0" y="0"/>
          <a:ext cx="0" cy="0"/>
          <a:chOff x="0" y="0"/>
          <a:chExt cx="0" cy="0"/>
        </a:xfrm>
      </p:grpSpPr>
      <p:sp>
        <p:nvSpPr>
          <p:cNvPr id="65" name="Google Shape;498;p32">
            <a:extLst>
              <a:ext uri="{FF2B5EF4-FFF2-40B4-BE49-F238E27FC236}">
                <a16:creationId xmlns:a16="http://schemas.microsoft.com/office/drawing/2014/main" id="{45CF328A-EFBF-C150-92D4-A6F55F61CC9D}"/>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89" name="Straight Connector 88">
            <a:extLst>
              <a:ext uri="{FF2B5EF4-FFF2-40B4-BE49-F238E27FC236}">
                <a16:creationId xmlns:a16="http://schemas.microsoft.com/office/drawing/2014/main" id="{75643FA0-D24D-4D35-E837-4E2DBC8669F1}"/>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09" name="Google Shape;498;p32">
            <a:extLst>
              <a:ext uri="{FF2B5EF4-FFF2-40B4-BE49-F238E27FC236}">
                <a16:creationId xmlns:a16="http://schemas.microsoft.com/office/drawing/2014/main" id="{C1A94DC5-B7B7-344B-9EB9-5154365FFBCA}"/>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58" name="Title 57">
            <a:extLst>
              <a:ext uri="{FF2B5EF4-FFF2-40B4-BE49-F238E27FC236}">
                <a16:creationId xmlns:a16="http://schemas.microsoft.com/office/drawing/2014/main" id="{A43B29D3-D7EF-2874-D328-AE502E70BF5D}"/>
              </a:ext>
            </a:extLst>
          </p:cNvPr>
          <p:cNvSpPr>
            <a:spLocks noGrp="1"/>
          </p:cNvSpPr>
          <p:nvPr>
            <p:ph type="title"/>
          </p:nvPr>
        </p:nvSpPr>
        <p:spPr>
          <a:xfrm>
            <a:off x="588263" y="457200"/>
            <a:ext cx="11018520" cy="553998"/>
          </a:xfrm>
        </p:spPr>
        <p:txBody>
          <a:bodyPr/>
          <a:lstStyle/>
          <a:p>
            <a:r>
              <a:rPr lang="en-IN"/>
              <a:t>Lead Prediction Agent</a:t>
            </a:r>
          </a:p>
        </p:txBody>
      </p:sp>
      <p:sp>
        <p:nvSpPr>
          <p:cNvPr id="56" name="Text Placeholder 55">
            <a:extLst>
              <a:ext uri="{FF2B5EF4-FFF2-40B4-BE49-F238E27FC236}">
                <a16:creationId xmlns:a16="http://schemas.microsoft.com/office/drawing/2014/main" id="{F5FE2007-D50A-E2A4-7F87-ACDFA118604F}"/>
              </a:ext>
            </a:extLst>
          </p:cNvPr>
          <p:cNvSpPr>
            <a:spLocks noGrp="1"/>
          </p:cNvSpPr>
          <p:nvPr>
            <p:ph type="body" sz="quarter" idx="11"/>
          </p:nvPr>
        </p:nvSpPr>
        <p:spPr>
          <a:xfrm>
            <a:off x="584200" y="292100"/>
            <a:ext cx="11018520" cy="153888"/>
          </a:xfrm>
        </p:spPr>
        <p:txBody>
          <a:bodyPr/>
          <a:lstStyle/>
          <a:p>
            <a:r>
              <a:rPr lang="en-IN"/>
              <a:t>SALES FUNCTION</a:t>
            </a:r>
          </a:p>
        </p:txBody>
      </p:sp>
      <p:sp>
        <p:nvSpPr>
          <p:cNvPr id="29" name="TextBox 28">
            <a:extLst>
              <a:ext uri="{FF2B5EF4-FFF2-40B4-BE49-F238E27FC236}">
                <a16:creationId xmlns:a16="http://schemas.microsoft.com/office/drawing/2014/main" id="{EF0C1074-EC59-EF13-0DC5-3F8CE92A046E}"/>
              </a:ext>
            </a:extLst>
          </p:cNvPr>
          <p:cNvSpPr txBox="1"/>
          <p:nvPr/>
        </p:nvSpPr>
        <p:spPr>
          <a:xfrm>
            <a:off x="588963" y="1098881"/>
            <a:ext cx="1101375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Leverage behavioral and CRM data to score leads, predict conversion probabilities, and optimize follow-up prioritization</a:t>
            </a:r>
          </a:p>
        </p:txBody>
      </p:sp>
      <p:sp>
        <p:nvSpPr>
          <p:cNvPr id="4" name="Google Shape;523;p32">
            <a:extLst>
              <a:ext uri="{FF2B5EF4-FFF2-40B4-BE49-F238E27FC236}">
                <a16:creationId xmlns:a16="http://schemas.microsoft.com/office/drawing/2014/main" id="{3A5D9C14-955F-467A-81C3-DA28FAF03A2F}"/>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9989B7DF-0F73-0AF2-2701-D1D7248BAD29}"/>
              </a:ext>
            </a:extLst>
          </p:cNvPr>
          <p:cNvSpPr/>
          <p:nvPr/>
        </p:nvSpPr>
        <p:spPr>
          <a:xfrm>
            <a:off x="705985" y="2245769"/>
            <a:ext cx="2698536" cy="646331"/>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chemeClr val="tx2"/>
                </a:solidFill>
                <a:effectLst/>
                <a:uLnTx/>
                <a:uFillTx/>
                <a:ea typeface="+mn-ea"/>
                <a:cs typeface="+mn-cs"/>
                <a:sym typeface="DM Sans Light"/>
              </a:rPr>
              <a:t>Lead scoring and prioritization is manual and limited in actionable insights</a:t>
            </a:r>
          </a:p>
        </p:txBody>
      </p:sp>
      <p:sp>
        <p:nvSpPr>
          <p:cNvPr id="5" name="Google Shape;523;p32">
            <a:extLst>
              <a:ext uri="{FF2B5EF4-FFF2-40B4-BE49-F238E27FC236}">
                <a16:creationId xmlns:a16="http://schemas.microsoft.com/office/drawing/2014/main" id="{2D52B6C5-BA5F-AFF6-B8B4-C93EE904C036}"/>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665F3DB9-C4A4-4F35-BE40-211A0CE01E42}"/>
              </a:ext>
            </a:extLst>
          </p:cNvPr>
          <p:cNvSpPr/>
          <p:nvPr/>
        </p:nvSpPr>
        <p:spPr>
          <a:xfrm>
            <a:off x="705985" y="4464182"/>
            <a:ext cx="2698536" cy="150810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Agent automates the scoring and prioritization of leads while offering predictive insights on conversion probabilities, enhancing the sales lifecycle and delivering valuable follow-up information</a:t>
            </a:r>
          </a:p>
        </p:txBody>
      </p:sp>
      <p:sp>
        <p:nvSpPr>
          <p:cNvPr id="136" name="Google Shape;498;p32">
            <a:extLst>
              <a:ext uri="{FF2B5EF4-FFF2-40B4-BE49-F238E27FC236}">
                <a16:creationId xmlns:a16="http://schemas.microsoft.com/office/drawing/2014/main" id="{A7997CE2-3F87-78B7-BFC1-9CAB464E0E87}"/>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lead prediction and prioritization processes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Individual predictions are often based on incomprehensive analysis, due to significant volume</a:t>
            </a:r>
          </a:p>
        </p:txBody>
      </p:sp>
      <p:sp>
        <p:nvSpPr>
          <p:cNvPr id="151" name="Google Shape;498;p32">
            <a:extLst>
              <a:ext uri="{FF2B5EF4-FFF2-40B4-BE49-F238E27FC236}">
                <a16:creationId xmlns:a16="http://schemas.microsoft.com/office/drawing/2014/main" id="{D606AAE9-93DD-D4C6-6401-5D46CAFD0195}"/>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165" name="Google Shape;523;p32">
            <a:extLst>
              <a:ext uri="{FF2B5EF4-FFF2-40B4-BE49-F238E27FC236}">
                <a16:creationId xmlns:a16="http://schemas.microsoft.com/office/drawing/2014/main" id="{15D3CDFD-4B26-BB68-329D-B6AE00D7D7EF}"/>
              </a:ext>
            </a:extLst>
          </p:cNvPr>
          <p:cNvSpPr/>
          <p:nvPr/>
        </p:nvSpPr>
        <p:spPr>
          <a:xfrm>
            <a:off x="6217578" y="2233080"/>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Scores leads using behavioral, CRM, and external data</a:t>
            </a:r>
          </a:p>
        </p:txBody>
      </p:sp>
      <p:sp>
        <p:nvSpPr>
          <p:cNvPr id="180" name="Google Shape;523;p32">
            <a:extLst>
              <a:ext uri="{FF2B5EF4-FFF2-40B4-BE49-F238E27FC236}">
                <a16:creationId xmlns:a16="http://schemas.microsoft.com/office/drawing/2014/main" id="{41BDF938-E253-3ACA-6B2C-5F2754DBA6A3}"/>
              </a:ext>
            </a:extLst>
          </p:cNvPr>
          <p:cNvSpPr/>
          <p:nvPr/>
        </p:nvSpPr>
        <p:spPr>
          <a:xfrm>
            <a:off x="6217578" y="3082919"/>
            <a:ext cx="2121408" cy="10972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Enhanced conversion predictions using historic patterns allowing businesses to focus their efforts on high-potential leads, increasing the overall </a:t>
            </a:r>
            <a:b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b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conversion rate</a:t>
            </a:r>
          </a:p>
        </p:txBody>
      </p:sp>
      <p:sp>
        <p:nvSpPr>
          <p:cNvPr id="190" name="Google Shape;523;p32">
            <a:extLst>
              <a:ext uri="{FF2B5EF4-FFF2-40B4-BE49-F238E27FC236}">
                <a16:creationId xmlns:a16="http://schemas.microsoft.com/office/drawing/2014/main" id="{34744C06-0B62-AD27-2BFA-C15B690FA24B}"/>
              </a:ext>
            </a:extLst>
          </p:cNvPr>
          <p:cNvSpPr/>
          <p:nvPr/>
        </p:nvSpPr>
        <p:spPr>
          <a:xfrm>
            <a:off x="6217578" y="4298518"/>
            <a:ext cx="2121408" cy="10972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Recommends optimized follow-up prioritization by continuously monitoring and re-evaluating leads based on new data, ensuring that follow-up actions are timely and relevant </a:t>
            </a:r>
          </a:p>
        </p:txBody>
      </p:sp>
      <p:sp>
        <p:nvSpPr>
          <p:cNvPr id="216" name="Google Shape;523;p32">
            <a:extLst>
              <a:ext uri="{FF2B5EF4-FFF2-40B4-BE49-F238E27FC236}">
                <a16:creationId xmlns:a16="http://schemas.microsoft.com/office/drawing/2014/main" id="{6849F2E5-5B23-3A4C-CBC8-625626FDBBC4}"/>
              </a:ext>
            </a:extLst>
          </p:cNvPr>
          <p:cNvSpPr/>
          <p:nvPr/>
        </p:nvSpPr>
        <p:spPr>
          <a:xfrm>
            <a:off x="6217578" y="5514118"/>
            <a:ext cx="2121408" cy="91440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Suggests optimal routing path like assigning a senior sales rep who is an SME on a niche skill that will be required for the lead</a:t>
            </a:r>
          </a:p>
        </p:txBody>
      </p:sp>
      <p:sp>
        <p:nvSpPr>
          <p:cNvPr id="218" name="Google Shape;498;p32">
            <a:extLst>
              <a:ext uri="{FF2B5EF4-FFF2-40B4-BE49-F238E27FC236}">
                <a16:creationId xmlns:a16="http://schemas.microsoft.com/office/drawing/2014/main" id="{D1E0F9E4-61DD-4315-2FA0-FDA73BBBFCF5}"/>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227" name="Rounded Rectangle 44">
            <a:extLst>
              <a:ext uri="{FF2B5EF4-FFF2-40B4-BE49-F238E27FC236}">
                <a16:creationId xmlns:a16="http://schemas.microsoft.com/office/drawing/2014/main" id="{561BC486-CB9A-8DA3-CE5A-102B60C5FF9D}"/>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Sales Pipeline Efficiency → </a:t>
            </a:r>
            <a:r>
              <a:rPr lang="en-US" sz="800">
                <a:solidFill>
                  <a:prstClr val="black"/>
                </a:solidFill>
              </a:rPr>
              <a:t>Increase in the effectiveness and speed with which leads are converted</a:t>
            </a:r>
          </a:p>
        </p:txBody>
      </p:sp>
      <p:sp>
        <p:nvSpPr>
          <p:cNvPr id="242" name="Rounded Rectangle 48">
            <a:extLst>
              <a:ext uri="{FF2B5EF4-FFF2-40B4-BE49-F238E27FC236}">
                <a16:creationId xmlns:a16="http://schemas.microsoft.com/office/drawing/2014/main" id="{F0278B83-BC71-DEC8-ED53-1A92553AB1A0}"/>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Lead Conversion Rates → </a:t>
            </a:r>
            <a:r>
              <a:rPr lang="en-US" sz="800">
                <a:solidFill>
                  <a:prstClr val="black"/>
                </a:solidFill>
              </a:rPr>
              <a:t>Percentage increase in leads that are most likely to convert to customers</a:t>
            </a:r>
          </a:p>
        </p:txBody>
      </p:sp>
      <p:sp>
        <p:nvSpPr>
          <p:cNvPr id="253" name="Rounded Rectangle 44">
            <a:extLst>
              <a:ext uri="{FF2B5EF4-FFF2-40B4-BE49-F238E27FC236}">
                <a16:creationId xmlns:a16="http://schemas.microsoft.com/office/drawing/2014/main" id="{209FCD08-0D46-D4D6-D55E-1A4F82BD4146}"/>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Increased Efficiency and ROI → </a:t>
            </a:r>
            <a:r>
              <a:rPr lang="en-US" sz="800">
                <a:solidFill>
                  <a:prstClr val="black"/>
                </a:solidFill>
              </a:rPr>
              <a:t>Prioritization process reduces the effort required from sales teams, allowing them to focus on closing deals</a:t>
            </a:r>
          </a:p>
        </p:txBody>
      </p:sp>
      <p:sp>
        <p:nvSpPr>
          <p:cNvPr id="260" name="Google Shape;498;p32">
            <a:extLst>
              <a:ext uri="{FF2B5EF4-FFF2-40B4-BE49-F238E27FC236}">
                <a16:creationId xmlns:a16="http://schemas.microsoft.com/office/drawing/2014/main" id="{501C7A62-7664-F9A8-8AA3-A772742A9ED0}"/>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262" name="Google Shape;516;p32">
            <a:extLst>
              <a:ext uri="{FF2B5EF4-FFF2-40B4-BE49-F238E27FC236}">
                <a16:creationId xmlns:a16="http://schemas.microsoft.com/office/drawing/2014/main" id="{E167C42E-3668-499B-6946-DFE1C93227DC}"/>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Sellers</a:t>
            </a:r>
          </a:p>
        </p:txBody>
      </p:sp>
      <p:sp>
        <p:nvSpPr>
          <p:cNvPr id="238" name="Arrow: Up 56">
            <a:extLst>
              <a:ext uri="{FF2B5EF4-FFF2-40B4-BE49-F238E27FC236}">
                <a16:creationId xmlns:a16="http://schemas.microsoft.com/office/drawing/2014/main" id="{64038105-F622-CE30-5D54-07B5C8FE5253}"/>
              </a:ext>
              <a:ext uri="{C183D7F6-B498-43B3-948B-1728B52AA6E4}">
                <adec:decorative xmlns:adec="http://schemas.microsoft.com/office/drawing/2017/decorative" val="1"/>
              </a:ext>
            </a:extLst>
          </p:cNvPr>
          <p:cNvSpPr/>
          <p:nvPr/>
        </p:nvSpPr>
        <p:spPr>
          <a:xfrm>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50" name="Arrow: Up 56">
            <a:extLst>
              <a:ext uri="{FF2B5EF4-FFF2-40B4-BE49-F238E27FC236}">
                <a16:creationId xmlns:a16="http://schemas.microsoft.com/office/drawing/2014/main" id="{B343FEE4-55F1-482D-54DE-21766886BBD8}"/>
              </a:ext>
              <a:ext uri="{C183D7F6-B498-43B3-948B-1728B52AA6E4}">
                <adec:decorative xmlns:adec="http://schemas.microsoft.com/office/drawing/2017/decorative" val="1"/>
              </a:ext>
            </a:extLst>
          </p:cNvPr>
          <p:cNvSpPr/>
          <p:nvPr/>
        </p:nvSpPr>
        <p:spPr>
          <a:xfrm rot="10800000" flipV="1">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58" name="Arrow: Up 56">
            <a:extLst>
              <a:ext uri="{FF2B5EF4-FFF2-40B4-BE49-F238E27FC236}">
                <a16:creationId xmlns:a16="http://schemas.microsoft.com/office/drawing/2014/main" id="{1EB4B06B-403A-3114-B429-C2B91FBA7BCC}"/>
              </a:ext>
              <a:ext uri="{C183D7F6-B498-43B3-948B-1728B52AA6E4}">
                <adec:decorative xmlns:adec="http://schemas.microsoft.com/office/drawing/2017/decorative" val="1"/>
              </a:ext>
            </a:extLst>
          </p:cNvPr>
          <p:cNvSpPr/>
          <p:nvPr/>
        </p:nvSpPr>
        <p:spPr>
          <a:xfrm>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42439778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761B-2174-B961-A3C3-1F9A97047B68}"/>
            </a:ext>
          </a:extLst>
        </p:cNvPr>
        <p:cNvGrpSpPr/>
        <p:nvPr/>
      </p:nvGrpSpPr>
      <p:grpSpPr>
        <a:xfrm>
          <a:off x="0" y="0"/>
          <a:ext cx="0" cy="0"/>
          <a:chOff x="0" y="0"/>
          <a:chExt cx="0" cy="0"/>
        </a:xfrm>
      </p:grpSpPr>
      <p:sp>
        <p:nvSpPr>
          <p:cNvPr id="69" name="Google Shape;498;p32">
            <a:extLst>
              <a:ext uri="{FF2B5EF4-FFF2-40B4-BE49-F238E27FC236}">
                <a16:creationId xmlns:a16="http://schemas.microsoft.com/office/drawing/2014/main" id="{9E9E684C-D7E3-967F-80C5-AF842CE22B67}"/>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116" name="Straight Connector 115">
            <a:extLst>
              <a:ext uri="{FF2B5EF4-FFF2-40B4-BE49-F238E27FC236}">
                <a16:creationId xmlns:a16="http://schemas.microsoft.com/office/drawing/2014/main" id="{F9FD258F-50D2-3C01-7F2D-8ACBA049ED01}"/>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38" name="Google Shape;498;p32">
            <a:extLst>
              <a:ext uri="{FF2B5EF4-FFF2-40B4-BE49-F238E27FC236}">
                <a16:creationId xmlns:a16="http://schemas.microsoft.com/office/drawing/2014/main" id="{D0F857D8-C690-F078-A97F-D027C4C589D8}"/>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55" name="Title 54">
            <a:extLst>
              <a:ext uri="{FF2B5EF4-FFF2-40B4-BE49-F238E27FC236}">
                <a16:creationId xmlns:a16="http://schemas.microsoft.com/office/drawing/2014/main" id="{201FDF7F-62F0-214F-C731-6F02E699D483}"/>
              </a:ext>
            </a:extLst>
          </p:cNvPr>
          <p:cNvSpPr>
            <a:spLocks noGrp="1"/>
          </p:cNvSpPr>
          <p:nvPr>
            <p:ph type="title"/>
          </p:nvPr>
        </p:nvSpPr>
        <p:spPr>
          <a:xfrm>
            <a:off x="588263" y="457200"/>
            <a:ext cx="11018520" cy="553998"/>
          </a:xfrm>
        </p:spPr>
        <p:txBody>
          <a:bodyPr/>
          <a:lstStyle/>
          <a:p>
            <a:r>
              <a:rPr lang="en-GB">
                <a:sym typeface="DM Sans ExtraLight"/>
              </a:rPr>
              <a:t>Market Research Assistant</a:t>
            </a:r>
            <a:endParaRPr lang="en-IN"/>
          </a:p>
        </p:txBody>
      </p:sp>
      <p:sp>
        <p:nvSpPr>
          <p:cNvPr id="58" name="Text Placeholder 57">
            <a:extLst>
              <a:ext uri="{FF2B5EF4-FFF2-40B4-BE49-F238E27FC236}">
                <a16:creationId xmlns:a16="http://schemas.microsoft.com/office/drawing/2014/main" id="{2FC99E81-E1B1-4648-78AF-96ADE9280368}"/>
              </a:ext>
            </a:extLst>
          </p:cNvPr>
          <p:cNvSpPr>
            <a:spLocks noGrp="1"/>
          </p:cNvSpPr>
          <p:nvPr>
            <p:ph type="body" sz="quarter" idx="11"/>
          </p:nvPr>
        </p:nvSpPr>
        <p:spPr>
          <a:xfrm>
            <a:off x="584200" y="292100"/>
            <a:ext cx="11018520" cy="153888"/>
          </a:xfrm>
        </p:spPr>
        <p:txBody>
          <a:bodyPr/>
          <a:lstStyle/>
          <a:p>
            <a:r>
              <a:rPr lang="en-GB">
                <a:sym typeface="DM Sans"/>
              </a:rPr>
              <a:t>MARKETING FUNCTION</a:t>
            </a:r>
          </a:p>
        </p:txBody>
      </p:sp>
      <p:sp>
        <p:nvSpPr>
          <p:cNvPr id="32" name="TextBox 31">
            <a:extLst>
              <a:ext uri="{FF2B5EF4-FFF2-40B4-BE49-F238E27FC236}">
                <a16:creationId xmlns:a16="http://schemas.microsoft.com/office/drawing/2014/main" id="{BC5D9324-1603-F184-4601-BA2C245C5925}"/>
              </a:ext>
            </a:extLst>
          </p:cNvPr>
          <p:cNvSpPr txBox="1"/>
          <p:nvPr/>
        </p:nvSpPr>
        <p:spPr>
          <a:xfrm>
            <a:off x="588963" y="1098881"/>
            <a:ext cx="11013757"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Collect and analyze structured and unstructured data from multiple sources to uncover market trends, audience insights, and competition insights</a:t>
            </a:r>
          </a:p>
        </p:txBody>
      </p:sp>
      <p:sp>
        <p:nvSpPr>
          <p:cNvPr id="4" name="Google Shape;523;p32">
            <a:extLst>
              <a:ext uri="{FF2B5EF4-FFF2-40B4-BE49-F238E27FC236}">
                <a16:creationId xmlns:a16="http://schemas.microsoft.com/office/drawing/2014/main" id="{C370E069-3BAA-8020-86D9-B86D0E937BAC}"/>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8C4C9775-C173-ED8B-F6A7-3F3EE33D5FD2}"/>
              </a:ext>
            </a:extLst>
          </p:cNvPr>
          <p:cNvSpPr/>
          <p:nvPr/>
        </p:nvSpPr>
        <p:spPr>
          <a:xfrm>
            <a:off x="705985" y="2245769"/>
            <a:ext cx="2698536" cy="1154162"/>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fontAlgn="base">
              <a:lnSpc>
                <a:spcPts val="1780"/>
              </a:lnSpc>
              <a:spcBef>
                <a:spcPct val="0"/>
              </a:spcBef>
              <a:spcAft>
                <a:spcPct val="0"/>
              </a:spcAft>
              <a:buClr>
                <a:srgbClr val="000000"/>
              </a:buClr>
              <a:buSzPts val="500"/>
              <a:defRPr/>
            </a:pPr>
            <a:r>
              <a:rPr lang="en-US" sz="1400">
                <a:solidFill>
                  <a:srgbClr val="000000"/>
                </a:solidFill>
                <a:latin typeface="Segoe Sans Display" pitchFamily="2" charset="0"/>
                <a:cs typeface="Segoe Sans Display" pitchFamily="2" charset="0"/>
                <a:sym typeface="DM Sans Light"/>
              </a:rPr>
              <a:t>Research processes are manual, delayed, and inconsistent, resulting in slower insights, missed trends, and inefficient decision-making</a:t>
            </a:r>
            <a:endParaRPr lang="en-GB" sz="1400">
              <a:solidFill>
                <a:srgbClr val="000000"/>
              </a:solidFill>
              <a:latin typeface="Segoe Sans Display" pitchFamily="2" charset="0"/>
              <a:cs typeface="Segoe Sans Display" pitchFamily="2" charset="0"/>
              <a:sym typeface="DM Sans Light"/>
            </a:endParaRPr>
          </a:p>
        </p:txBody>
      </p:sp>
      <p:sp>
        <p:nvSpPr>
          <p:cNvPr id="5" name="Google Shape;523;p32">
            <a:extLst>
              <a:ext uri="{FF2B5EF4-FFF2-40B4-BE49-F238E27FC236}">
                <a16:creationId xmlns:a16="http://schemas.microsoft.com/office/drawing/2014/main" id="{8F482996-A812-C77A-F931-EB6DA144AD19}"/>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BE0523F2-5B0D-7BC8-41C9-24DA86BB1BF7}"/>
              </a:ext>
            </a:extLst>
          </p:cNvPr>
          <p:cNvSpPr/>
          <p:nvPr/>
        </p:nvSpPr>
        <p:spPr>
          <a:xfrm>
            <a:off x="705985" y="4464182"/>
            <a:ext cx="2698536" cy="12926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Research and insights generation is AI-driven, accelerating data analysis, identifying key trends, and delivering actionable recommendations for improved marketing strategies</a:t>
            </a:r>
          </a:p>
        </p:txBody>
      </p:sp>
      <p:sp>
        <p:nvSpPr>
          <p:cNvPr id="169" name="Google Shape;498;p32">
            <a:extLst>
              <a:ext uri="{FF2B5EF4-FFF2-40B4-BE49-F238E27FC236}">
                <a16:creationId xmlns:a16="http://schemas.microsoft.com/office/drawing/2014/main" id="{F003093C-DB75-7690-93E2-84CCF49E9C1F}"/>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Research data is collected manually, leading to delays in insights generation</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Difficulty in analyzing unstructured data like social media conversations, market performance trends, and customer behavior</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insights limit marketers’ ability to adapt strategies in real-time</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Lack of proactive identification of emerging trends and competitive movements</a:t>
            </a:r>
          </a:p>
        </p:txBody>
      </p:sp>
      <p:sp>
        <p:nvSpPr>
          <p:cNvPr id="186" name="Google Shape;498;p32">
            <a:extLst>
              <a:ext uri="{FF2B5EF4-FFF2-40B4-BE49-F238E27FC236}">
                <a16:creationId xmlns:a16="http://schemas.microsoft.com/office/drawing/2014/main" id="{DA469976-2363-6E7F-50B1-A2D7D950A39A}"/>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205" name="Google Shape;523;p32">
            <a:extLst>
              <a:ext uri="{FF2B5EF4-FFF2-40B4-BE49-F238E27FC236}">
                <a16:creationId xmlns:a16="http://schemas.microsoft.com/office/drawing/2014/main" id="{6A6DB89A-1B1B-EF1C-A3B6-773C9C47B7A6}"/>
              </a:ext>
            </a:extLst>
          </p:cNvPr>
          <p:cNvSpPr/>
          <p:nvPr/>
        </p:nvSpPr>
        <p:spPr>
          <a:xfrm>
            <a:off x="6217578" y="2233080"/>
            <a:ext cx="2121408" cy="137160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Synthesizes data from social media platforms, 3P research reports, customer sentiment analysis, and competitor insights to construct a comprehensive market view for strategic marketing decisions</a:t>
            </a:r>
          </a:p>
        </p:txBody>
      </p:sp>
      <p:sp>
        <p:nvSpPr>
          <p:cNvPr id="217" name="Google Shape;523;p32">
            <a:extLst>
              <a:ext uri="{FF2B5EF4-FFF2-40B4-BE49-F238E27FC236}">
                <a16:creationId xmlns:a16="http://schemas.microsoft.com/office/drawing/2014/main" id="{F9B41752-7141-248C-B9B0-CB17575BB732}"/>
              </a:ext>
            </a:extLst>
          </p:cNvPr>
          <p:cNvSpPr/>
          <p:nvPr/>
        </p:nvSpPr>
        <p:spPr>
          <a:xfrm>
            <a:off x="6217578" y="3721177"/>
            <a:ext cx="2121408" cy="109728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Identifies emerging trends, audience behaviors, and competitive shifts, enabling marketers to proactively adapt strategies</a:t>
            </a:r>
          </a:p>
        </p:txBody>
      </p:sp>
      <p:sp>
        <p:nvSpPr>
          <p:cNvPr id="231" name="Google Shape;523;p32">
            <a:extLst>
              <a:ext uri="{FF2B5EF4-FFF2-40B4-BE49-F238E27FC236}">
                <a16:creationId xmlns:a16="http://schemas.microsoft.com/office/drawing/2014/main" id="{3EA605AB-4204-603C-B206-3B0B5A774D28}"/>
              </a:ext>
            </a:extLst>
          </p:cNvPr>
          <p:cNvSpPr/>
          <p:nvPr/>
        </p:nvSpPr>
        <p:spPr>
          <a:xfrm>
            <a:off x="6217578" y="4934954"/>
            <a:ext cx="2121408" cy="1493564"/>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Provides automated reports with insights on market trends, audience behaviors, competitor analysis, and cultural trends, along with actionable recommendations to inform campaign, content and creative strategies</a:t>
            </a:r>
          </a:p>
        </p:txBody>
      </p:sp>
      <p:sp>
        <p:nvSpPr>
          <p:cNvPr id="240" name="Google Shape;498;p32">
            <a:extLst>
              <a:ext uri="{FF2B5EF4-FFF2-40B4-BE49-F238E27FC236}">
                <a16:creationId xmlns:a16="http://schemas.microsoft.com/office/drawing/2014/main" id="{C1E287B2-7E98-1A20-B07B-719377F36F19}"/>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252" name="Rounded Rectangle 44">
            <a:extLst>
              <a:ext uri="{FF2B5EF4-FFF2-40B4-BE49-F238E27FC236}">
                <a16:creationId xmlns:a16="http://schemas.microsoft.com/office/drawing/2014/main" id="{F7DD91A6-284E-C955-1BFA-F590CE3DB07C}"/>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40% Decrease in Time to Insight → </a:t>
            </a:r>
            <a:r>
              <a:rPr lang="en-US" sz="800">
                <a:solidFill>
                  <a:prstClr val="black"/>
                </a:solidFill>
              </a:rPr>
              <a:t>Faster identification of trends and insights</a:t>
            </a:r>
          </a:p>
        </p:txBody>
      </p:sp>
      <p:sp>
        <p:nvSpPr>
          <p:cNvPr id="283" name="Rounded Rectangle 48">
            <a:extLst>
              <a:ext uri="{FF2B5EF4-FFF2-40B4-BE49-F238E27FC236}">
                <a16:creationId xmlns:a16="http://schemas.microsoft.com/office/drawing/2014/main" id="{B2CCC6BF-FBEB-3BD4-08E7-655C21B93A4A}"/>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20% Increased Speed to Product Market Fit → </a:t>
            </a:r>
            <a:r>
              <a:rPr lang="en-US" sz="800">
                <a:solidFill>
                  <a:prstClr val="black"/>
                </a:solidFill>
              </a:rPr>
              <a:t>Accelerates insights that drive strategic marketing decisions</a:t>
            </a:r>
          </a:p>
        </p:txBody>
      </p:sp>
      <p:sp>
        <p:nvSpPr>
          <p:cNvPr id="300" name="Rounded Rectangle 44">
            <a:extLst>
              <a:ext uri="{FF2B5EF4-FFF2-40B4-BE49-F238E27FC236}">
                <a16:creationId xmlns:a16="http://schemas.microsoft.com/office/drawing/2014/main" id="{8C81957E-C7E1-1E19-85EB-FE5585C78183}"/>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80% Reduction in Data Collection &amp; Processing → </a:t>
            </a:r>
            <a:r>
              <a:rPr lang="en-US" sz="800">
                <a:solidFill>
                  <a:prstClr val="black"/>
                </a:solidFill>
              </a:rPr>
              <a:t>Automates data synthesis for faster insights</a:t>
            </a:r>
          </a:p>
        </p:txBody>
      </p:sp>
      <p:sp>
        <p:nvSpPr>
          <p:cNvPr id="313" name="Google Shape;498;p32">
            <a:extLst>
              <a:ext uri="{FF2B5EF4-FFF2-40B4-BE49-F238E27FC236}">
                <a16:creationId xmlns:a16="http://schemas.microsoft.com/office/drawing/2014/main" id="{202791BB-5726-E265-7D49-5625A60A8AC8}"/>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318" name="Google Shape;516;p32">
            <a:extLst>
              <a:ext uri="{FF2B5EF4-FFF2-40B4-BE49-F238E27FC236}">
                <a16:creationId xmlns:a16="http://schemas.microsoft.com/office/drawing/2014/main" id="{03FB2FD6-0E71-144E-EEC7-B26882EC5E36}"/>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Planning &amp; Insights Team</a:t>
            </a:r>
          </a:p>
        </p:txBody>
      </p:sp>
      <p:sp>
        <p:nvSpPr>
          <p:cNvPr id="322" name="Google Shape;516;p32">
            <a:extLst>
              <a:ext uri="{FF2B5EF4-FFF2-40B4-BE49-F238E27FC236}">
                <a16:creationId xmlns:a16="http://schemas.microsoft.com/office/drawing/2014/main" id="{357326CC-BBC0-E92F-9689-45985E7891F3}"/>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Campaign Strategists</a:t>
            </a:r>
          </a:p>
        </p:txBody>
      </p:sp>
      <p:sp>
        <p:nvSpPr>
          <p:cNvPr id="328" name="Google Shape;516;p32">
            <a:extLst>
              <a:ext uri="{FF2B5EF4-FFF2-40B4-BE49-F238E27FC236}">
                <a16:creationId xmlns:a16="http://schemas.microsoft.com/office/drawing/2014/main" id="{327DC86D-DF7D-242E-E852-97579CFDAFC7}"/>
              </a:ext>
            </a:extLst>
          </p:cNvPr>
          <p:cNvSpPr/>
          <p:nvPr/>
        </p:nvSpPr>
        <p:spPr>
          <a:xfrm>
            <a:off x="8669166"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Marketing Managers</a:t>
            </a:r>
          </a:p>
        </p:txBody>
      </p:sp>
      <p:sp>
        <p:nvSpPr>
          <p:cNvPr id="330" name="Google Shape;516;p32">
            <a:extLst>
              <a:ext uri="{FF2B5EF4-FFF2-40B4-BE49-F238E27FC236}">
                <a16:creationId xmlns:a16="http://schemas.microsoft.com/office/drawing/2014/main" id="{B4BDB108-2295-6BC8-219D-A9E89829CC8E}"/>
              </a:ext>
            </a:extLst>
          </p:cNvPr>
          <p:cNvSpPr/>
          <p:nvPr/>
        </p:nvSpPr>
        <p:spPr>
          <a:xfrm>
            <a:off x="10128805"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Product Managers</a:t>
            </a:r>
          </a:p>
        </p:txBody>
      </p:sp>
      <p:sp>
        <p:nvSpPr>
          <p:cNvPr id="266" name="Arrow: Up 56">
            <a:extLst>
              <a:ext uri="{FF2B5EF4-FFF2-40B4-BE49-F238E27FC236}">
                <a16:creationId xmlns:a16="http://schemas.microsoft.com/office/drawing/2014/main" id="{A3966C3E-F397-D0E7-F60B-25FDE0521721}"/>
              </a:ext>
              <a:ext uri="{C183D7F6-B498-43B3-948B-1728B52AA6E4}">
                <adec:decorative xmlns:adec="http://schemas.microsoft.com/office/drawing/2017/decorative" val="1"/>
              </a:ext>
            </a:extLst>
          </p:cNvPr>
          <p:cNvSpPr/>
          <p:nvPr/>
        </p:nvSpPr>
        <p:spPr>
          <a:xfrm flipV="1">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94" name="Arrow: Up 56">
            <a:extLst>
              <a:ext uri="{FF2B5EF4-FFF2-40B4-BE49-F238E27FC236}">
                <a16:creationId xmlns:a16="http://schemas.microsoft.com/office/drawing/2014/main" id="{1D86F91F-D342-3C51-3FE1-E4D88C78828E}"/>
              </a:ext>
              <a:ext uri="{C183D7F6-B498-43B3-948B-1728B52AA6E4}">
                <adec:decorative xmlns:adec="http://schemas.microsoft.com/office/drawing/2017/decorative" val="1"/>
              </a:ext>
            </a:extLst>
          </p:cNvPr>
          <p:cNvSpPr/>
          <p:nvPr/>
        </p:nvSpPr>
        <p:spPr>
          <a:xfrm rot="10800000" flipV="1">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08" name="Arrow: Up 56">
            <a:extLst>
              <a:ext uri="{FF2B5EF4-FFF2-40B4-BE49-F238E27FC236}">
                <a16:creationId xmlns:a16="http://schemas.microsoft.com/office/drawing/2014/main" id="{BFD2A53C-EB7E-EBFD-D92E-938DE9A0AC83}"/>
              </a:ext>
              <a:ext uri="{C183D7F6-B498-43B3-948B-1728B52AA6E4}">
                <adec:decorative xmlns:adec="http://schemas.microsoft.com/office/drawing/2017/decorative" val="1"/>
              </a:ext>
            </a:extLst>
          </p:cNvPr>
          <p:cNvSpPr/>
          <p:nvPr/>
        </p:nvSpPr>
        <p:spPr>
          <a:xfrm flipV="1">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692886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150E-D07F-53AB-286C-0A1E49986004}"/>
            </a:ext>
          </a:extLst>
        </p:cNvPr>
        <p:cNvGrpSpPr/>
        <p:nvPr/>
      </p:nvGrpSpPr>
      <p:grpSpPr>
        <a:xfrm>
          <a:off x="0" y="0"/>
          <a:ext cx="0" cy="0"/>
          <a:chOff x="0" y="0"/>
          <a:chExt cx="0" cy="0"/>
        </a:xfrm>
      </p:grpSpPr>
      <p:sp>
        <p:nvSpPr>
          <p:cNvPr id="157" name="Google Shape;498;p32">
            <a:extLst>
              <a:ext uri="{FF2B5EF4-FFF2-40B4-BE49-F238E27FC236}">
                <a16:creationId xmlns:a16="http://schemas.microsoft.com/office/drawing/2014/main" id="{215586E5-0D06-B322-4524-685F3A7E0E7D}"/>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210" name="Straight Connector 209">
            <a:extLst>
              <a:ext uri="{FF2B5EF4-FFF2-40B4-BE49-F238E27FC236}">
                <a16:creationId xmlns:a16="http://schemas.microsoft.com/office/drawing/2014/main" id="{D5758957-CB8A-8E41-3F7E-E768FA76CA52}"/>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235" name="Google Shape;498;p32">
            <a:extLst>
              <a:ext uri="{FF2B5EF4-FFF2-40B4-BE49-F238E27FC236}">
                <a16:creationId xmlns:a16="http://schemas.microsoft.com/office/drawing/2014/main" id="{4269C7BD-CBCD-3AF4-1480-9D0243857081}"/>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5" name="Title 4">
            <a:extLst>
              <a:ext uri="{FF2B5EF4-FFF2-40B4-BE49-F238E27FC236}">
                <a16:creationId xmlns:a16="http://schemas.microsoft.com/office/drawing/2014/main" id="{8D42FC25-8D27-61F2-9DE2-ECC1C011ADF2}"/>
              </a:ext>
            </a:extLst>
          </p:cNvPr>
          <p:cNvSpPr>
            <a:spLocks noGrp="1"/>
          </p:cNvSpPr>
          <p:nvPr>
            <p:ph type="title"/>
          </p:nvPr>
        </p:nvSpPr>
        <p:spPr>
          <a:xfrm>
            <a:off x="588263" y="457200"/>
            <a:ext cx="11018520" cy="553998"/>
          </a:xfrm>
        </p:spPr>
        <p:txBody>
          <a:bodyPr/>
          <a:lstStyle/>
          <a:p>
            <a:r>
              <a:rPr lang="en-GB">
                <a:sym typeface="DM Sans ExtraLight"/>
              </a:rPr>
              <a:t>Invoice Exception Agent</a:t>
            </a:r>
            <a:endParaRPr lang="en-IN"/>
          </a:p>
        </p:txBody>
      </p:sp>
      <p:sp>
        <p:nvSpPr>
          <p:cNvPr id="58" name="Text Placeholder 57">
            <a:extLst>
              <a:ext uri="{FF2B5EF4-FFF2-40B4-BE49-F238E27FC236}">
                <a16:creationId xmlns:a16="http://schemas.microsoft.com/office/drawing/2014/main" id="{13364B82-8FBA-A04F-858F-AE6FC59C11FB}"/>
              </a:ext>
            </a:extLst>
          </p:cNvPr>
          <p:cNvSpPr>
            <a:spLocks noGrp="1"/>
          </p:cNvSpPr>
          <p:nvPr>
            <p:ph type="body" sz="quarter" idx="11"/>
          </p:nvPr>
        </p:nvSpPr>
        <p:spPr>
          <a:xfrm>
            <a:off x="584200" y="292100"/>
            <a:ext cx="11018520" cy="153888"/>
          </a:xfrm>
        </p:spPr>
        <p:txBody>
          <a:bodyPr/>
          <a:lstStyle/>
          <a:p>
            <a:r>
              <a:rPr lang="en-GB">
                <a:sym typeface="DM Sans"/>
              </a:rPr>
              <a:t>FINANCE FUNCTION</a:t>
            </a:r>
          </a:p>
        </p:txBody>
      </p:sp>
      <p:sp>
        <p:nvSpPr>
          <p:cNvPr id="33" name="TextBox 32">
            <a:extLst>
              <a:ext uri="{FF2B5EF4-FFF2-40B4-BE49-F238E27FC236}">
                <a16:creationId xmlns:a16="http://schemas.microsoft.com/office/drawing/2014/main" id="{B506C422-3139-9BC3-0053-5E9F82F5AD30}"/>
              </a:ext>
            </a:extLst>
          </p:cNvPr>
          <p:cNvSpPr txBox="1"/>
          <p:nvPr/>
        </p:nvSpPr>
        <p:spPr>
          <a:xfrm>
            <a:off x="588963" y="1098881"/>
            <a:ext cx="1101375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Automatically detect and resolve invoice exceptions using AI-driven validation, matching, and correction</a:t>
            </a:r>
          </a:p>
        </p:txBody>
      </p:sp>
      <p:sp>
        <p:nvSpPr>
          <p:cNvPr id="4" name="Google Shape;523;p32">
            <a:extLst>
              <a:ext uri="{FF2B5EF4-FFF2-40B4-BE49-F238E27FC236}">
                <a16:creationId xmlns:a16="http://schemas.microsoft.com/office/drawing/2014/main" id="{03475C28-E39D-EEC4-7433-81E7EC722785}"/>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C8B834C7-FCC6-19C1-3F30-BBFF1A8B1F05}"/>
              </a:ext>
            </a:extLst>
          </p:cNvPr>
          <p:cNvSpPr/>
          <p:nvPr/>
        </p:nvSpPr>
        <p:spPr>
          <a:xfrm>
            <a:off x="705985" y="2245769"/>
            <a:ext cx="2698536" cy="923330"/>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fontAlgn="base">
              <a:lnSpc>
                <a:spcPts val="1780"/>
              </a:lnSpc>
              <a:spcBef>
                <a:spcPct val="0"/>
              </a:spcBef>
              <a:spcAft>
                <a:spcPct val="0"/>
              </a:spcAft>
              <a:buClr>
                <a:srgbClr val="000000"/>
              </a:buClr>
              <a:buSzPts val="500"/>
              <a:defRPr/>
            </a:pPr>
            <a:r>
              <a:rPr lang="en-US" sz="1400">
                <a:solidFill>
                  <a:srgbClr val="000000"/>
                </a:solidFill>
                <a:latin typeface="Segoe Sans Display" pitchFamily="2" charset="0"/>
                <a:cs typeface="Segoe Sans Display" pitchFamily="2" charset="0"/>
                <a:sym typeface="DM Sans Light"/>
              </a:rPr>
              <a:t>High volumes of invoices cause delayed payments, excessive manual effort, inefficiencies, and compliance risks</a:t>
            </a:r>
          </a:p>
        </p:txBody>
      </p:sp>
      <p:sp>
        <p:nvSpPr>
          <p:cNvPr id="6" name="Google Shape;523;p32">
            <a:extLst>
              <a:ext uri="{FF2B5EF4-FFF2-40B4-BE49-F238E27FC236}">
                <a16:creationId xmlns:a16="http://schemas.microsoft.com/office/drawing/2014/main" id="{CCAB51BE-8C63-93E9-2B53-892870F1B761}"/>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6C085B55-60C1-C8DB-AC1F-939F4693DB79}"/>
              </a:ext>
            </a:extLst>
          </p:cNvPr>
          <p:cNvSpPr/>
          <p:nvPr/>
        </p:nvSpPr>
        <p:spPr>
          <a:xfrm>
            <a:off x="705985" y="4464182"/>
            <a:ext cx="2698536" cy="86177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AI Agent drives invoice processing with automated validation, matching, error resolution, and compliance checks</a:t>
            </a:r>
          </a:p>
        </p:txBody>
      </p:sp>
      <p:sp>
        <p:nvSpPr>
          <p:cNvPr id="283" name="Google Shape;498;p32">
            <a:extLst>
              <a:ext uri="{FF2B5EF4-FFF2-40B4-BE49-F238E27FC236}">
                <a16:creationId xmlns:a16="http://schemas.microsoft.com/office/drawing/2014/main" id="{7D4C475C-3B4D-072A-A149-2D65EE93D163}"/>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handling of large numbers of invoices with varying terms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4-way matching difficulties in matching PO, invoice, receipt, and goods/services manually creates payment errors and compliance issues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A lack of a streamlined process for handling mismatched invoices increases processing time</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Challenges checking on duplicate payments because of manual checks and multiple sources</a:t>
            </a:r>
          </a:p>
        </p:txBody>
      </p:sp>
      <p:sp>
        <p:nvSpPr>
          <p:cNvPr id="305" name="Google Shape;498;p32">
            <a:extLst>
              <a:ext uri="{FF2B5EF4-FFF2-40B4-BE49-F238E27FC236}">
                <a16:creationId xmlns:a16="http://schemas.microsoft.com/office/drawing/2014/main" id="{204CE33D-19EE-B4A1-0A13-47E1AEC4966D}"/>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350" name="Google Shape;523;p32">
            <a:extLst>
              <a:ext uri="{FF2B5EF4-FFF2-40B4-BE49-F238E27FC236}">
                <a16:creationId xmlns:a16="http://schemas.microsoft.com/office/drawing/2014/main" id="{9951B0B5-5197-D6ED-9751-499D0DB56C17}"/>
              </a:ext>
            </a:extLst>
          </p:cNvPr>
          <p:cNvSpPr/>
          <p:nvPr/>
        </p:nvSpPr>
        <p:spPr>
          <a:xfrm>
            <a:off x="6217578" y="2233080"/>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Extracts structured and unstructured data from ERP Systems, Account, Payable System, Email attachment etc.</a:t>
            </a:r>
          </a:p>
        </p:txBody>
      </p:sp>
      <p:sp>
        <p:nvSpPr>
          <p:cNvPr id="367" name="Google Shape;523;p32">
            <a:extLst>
              <a:ext uri="{FF2B5EF4-FFF2-40B4-BE49-F238E27FC236}">
                <a16:creationId xmlns:a16="http://schemas.microsoft.com/office/drawing/2014/main" id="{DE660B20-BAEB-0971-0AE5-ADC99CE978A5}"/>
              </a:ext>
            </a:extLst>
          </p:cNvPr>
          <p:cNvSpPr/>
          <p:nvPr/>
        </p:nvSpPr>
        <p:spPr>
          <a:xfrm>
            <a:off x="6217578" y="3311519"/>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Matches invoice with PO, invoice, receipt, and goods/services, &amp; flags inconsistencies, errors &amp; duplicate payments.</a:t>
            </a:r>
          </a:p>
        </p:txBody>
      </p:sp>
      <p:sp>
        <p:nvSpPr>
          <p:cNvPr id="386" name="Google Shape;523;p32">
            <a:extLst>
              <a:ext uri="{FF2B5EF4-FFF2-40B4-BE49-F238E27FC236}">
                <a16:creationId xmlns:a16="http://schemas.microsoft.com/office/drawing/2014/main" id="{2D3B8386-92A8-F365-C2D3-B39F5B10E139}"/>
              </a:ext>
            </a:extLst>
          </p:cNvPr>
          <p:cNvSpPr/>
          <p:nvPr/>
        </p:nvSpPr>
        <p:spPr>
          <a:xfrm>
            <a:off x="6217578" y="4389958"/>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Provides a concise invoice summary, highlighting key details, anomalies, and compliance risks.</a:t>
            </a:r>
          </a:p>
        </p:txBody>
      </p:sp>
      <p:sp>
        <p:nvSpPr>
          <p:cNvPr id="405" name="Google Shape;523;p32">
            <a:extLst>
              <a:ext uri="{FF2B5EF4-FFF2-40B4-BE49-F238E27FC236}">
                <a16:creationId xmlns:a16="http://schemas.microsoft.com/office/drawing/2014/main" id="{2A5751B8-7407-2D08-7EC1-95919E0CA82A}"/>
              </a:ext>
            </a:extLst>
          </p:cNvPr>
          <p:cNvSpPr/>
          <p:nvPr/>
        </p:nvSpPr>
        <p:spPr>
          <a:xfrm>
            <a:off x="6217578" y="5468398"/>
            <a:ext cx="2121408" cy="96012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Follows up with the Engagement Manager for additional inputs if discrepancies persist like vendor clarification and policy checks.</a:t>
            </a:r>
          </a:p>
        </p:txBody>
      </p:sp>
      <p:sp>
        <p:nvSpPr>
          <p:cNvPr id="420" name="Google Shape;498;p32">
            <a:extLst>
              <a:ext uri="{FF2B5EF4-FFF2-40B4-BE49-F238E27FC236}">
                <a16:creationId xmlns:a16="http://schemas.microsoft.com/office/drawing/2014/main" id="{3AA3EB84-D4D8-1089-3E35-0E2CD6C72F0B}"/>
              </a:ext>
            </a:extLst>
          </p:cNvPr>
          <p:cNvSpPr/>
          <p:nvPr/>
        </p:nvSpPr>
        <p:spPr>
          <a:xfrm>
            <a:off x="8548968" y="1738026"/>
            <a:ext cx="3057246" cy="3368237"/>
          </a:xfrm>
          <a:prstGeom prst="roundRect">
            <a:avLst>
              <a:gd name="adj" fmla="val 2584"/>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439" name="Rounded Rectangle 44">
            <a:extLst>
              <a:ext uri="{FF2B5EF4-FFF2-40B4-BE49-F238E27FC236}">
                <a16:creationId xmlns:a16="http://schemas.microsoft.com/office/drawing/2014/main" id="{31AD40C8-5BAA-F0AE-5CD2-C387EF95AB87}"/>
              </a:ext>
              <a:ext uri="{C183D7F6-B498-43B3-948B-1728B52AA6E4}">
                <adec:decorative xmlns:adec="http://schemas.microsoft.com/office/drawing/2017/decorative" val="1"/>
              </a:ext>
            </a:extLst>
          </p:cNvPr>
          <p:cNvSpPr/>
          <p:nvPr/>
        </p:nvSpPr>
        <p:spPr>
          <a:xfrm>
            <a:off x="8669415" y="2123081"/>
            <a:ext cx="2816352"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2"/>
                </a:solidFill>
                <a:effectLst/>
                <a:uLnTx/>
                <a:uFillTx/>
                <a:latin typeface="+mj-lt"/>
                <a:ea typeface="+mj-ea"/>
                <a:cs typeface="+mj-cs"/>
              </a:rPr>
              <a:t>Invoice Processing Time → </a:t>
            </a:r>
            <a:r>
              <a:rPr kumimoji="0" lang="en-US" sz="800" b="0" i="0" u="none" strike="noStrike" kern="1200" cap="none" spc="0" normalizeH="0" baseline="0" noProof="0">
                <a:ln>
                  <a:noFill/>
                </a:ln>
                <a:solidFill>
                  <a:schemeClr val="tx2"/>
                </a:solidFill>
                <a:effectLst/>
                <a:uLnTx/>
                <a:uFillTx/>
              </a:rPr>
              <a:t>Faster processing through orchestrated data extraction, validation, and matching</a:t>
            </a:r>
          </a:p>
        </p:txBody>
      </p:sp>
      <p:sp>
        <p:nvSpPr>
          <p:cNvPr id="468" name="Rounded Rectangle 48">
            <a:extLst>
              <a:ext uri="{FF2B5EF4-FFF2-40B4-BE49-F238E27FC236}">
                <a16:creationId xmlns:a16="http://schemas.microsoft.com/office/drawing/2014/main" id="{CC13AB41-8E85-F2FD-C9A0-B43A6B9EC4A6}"/>
              </a:ext>
              <a:ext uri="{C183D7F6-B498-43B3-948B-1728B52AA6E4}">
                <adec:decorative xmlns:adec="http://schemas.microsoft.com/office/drawing/2017/decorative" val="1"/>
              </a:ext>
            </a:extLst>
          </p:cNvPr>
          <p:cNvSpPr/>
          <p:nvPr/>
        </p:nvSpPr>
        <p:spPr>
          <a:xfrm>
            <a:off x="8669415" y="2702450"/>
            <a:ext cx="2816352"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2"/>
                </a:solidFill>
                <a:effectLst/>
                <a:uLnTx/>
                <a:uFillTx/>
                <a:latin typeface="+mj-lt"/>
                <a:ea typeface="+mj-ea"/>
                <a:cs typeface="+mj-cs"/>
              </a:rPr>
              <a:t>Exception Handling Efficiency → </a:t>
            </a:r>
            <a:r>
              <a:rPr kumimoji="0" lang="en-US" sz="800" b="0" i="0" u="none" strike="noStrike" kern="1200" cap="none" spc="0" normalizeH="0" baseline="0" noProof="0">
                <a:ln>
                  <a:noFill/>
                </a:ln>
                <a:solidFill>
                  <a:schemeClr val="tx2"/>
                </a:solidFill>
                <a:effectLst/>
                <a:uLnTx/>
                <a:uFillTx/>
              </a:rPr>
              <a:t>Quick resolution of invoice discrepancies with automated exception management</a:t>
            </a:r>
          </a:p>
        </p:txBody>
      </p:sp>
      <p:sp>
        <p:nvSpPr>
          <p:cNvPr id="505" name="Rounded Rectangle 50">
            <a:extLst>
              <a:ext uri="{FF2B5EF4-FFF2-40B4-BE49-F238E27FC236}">
                <a16:creationId xmlns:a16="http://schemas.microsoft.com/office/drawing/2014/main" id="{19C57972-8A44-4B4B-43A0-32D65D88F3A9}"/>
              </a:ext>
              <a:ext uri="{C183D7F6-B498-43B3-948B-1728B52AA6E4}">
                <adec:decorative xmlns:adec="http://schemas.microsoft.com/office/drawing/2017/decorative" val="1"/>
              </a:ext>
            </a:extLst>
          </p:cNvPr>
          <p:cNvSpPr/>
          <p:nvPr/>
        </p:nvSpPr>
        <p:spPr>
          <a:xfrm>
            <a:off x="8669415" y="3281819"/>
            <a:ext cx="2816352"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2"/>
                </a:solidFill>
                <a:effectLst/>
                <a:uLnTx/>
                <a:uFillTx/>
                <a:latin typeface="+mj-lt"/>
                <a:ea typeface="+mj-ea"/>
                <a:cs typeface="+mj-cs"/>
              </a:rPr>
              <a:t>Workflow Optimization → </a:t>
            </a:r>
            <a:r>
              <a:rPr kumimoji="0" lang="en-US" sz="800" b="0" i="0" u="none" strike="noStrike" kern="1200" cap="none" spc="0" normalizeH="0" baseline="0" noProof="0">
                <a:ln>
                  <a:noFill/>
                </a:ln>
                <a:solidFill>
                  <a:schemeClr val="tx2"/>
                </a:solidFill>
                <a:effectLst/>
                <a:uLnTx/>
                <a:uFillTx/>
              </a:rPr>
              <a:t>Streamlined end-to-end invoice approvals based on predefined business rules and hierarchy</a:t>
            </a:r>
          </a:p>
        </p:txBody>
      </p:sp>
      <p:sp>
        <p:nvSpPr>
          <p:cNvPr id="526" name="Rounded Rectangle 81">
            <a:extLst>
              <a:ext uri="{FF2B5EF4-FFF2-40B4-BE49-F238E27FC236}">
                <a16:creationId xmlns:a16="http://schemas.microsoft.com/office/drawing/2014/main" id="{8F0D9E3F-62F2-DF0C-3969-3ACC97031B5A}"/>
              </a:ext>
              <a:ext uri="{C183D7F6-B498-43B3-948B-1728B52AA6E4}">
                <adec:decorative xmlns:adec="http://schemas.microsoft.com/office/drawing/2017/decorative" val="1"/>
              </a:ext>
            </a:extLst>
          </p:cNvPr>
          <p:cNvSpPr/>
          <p:nvPr/>
        </p:nvSpPr>
        <p:spPr>
          <a:xfrm>
            <a:off x="8669415" y="3861188"/>
            <a:ext cx="2816352"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2"/>
                </a:solidFill>
                <a:effectLst/>
                <a:uLnTx/>
                <a:uFillTx/>
                <a:latin typeface="+mj-lt"/>
                <a:ea typeface="+mj-ea"/>
                <a:cs typeface="+mj-cs"/>
              </a:rPr>
              <a:t>Duplicate payments →</a:t>
            </a:r>
            <a:r>
              <a:rPr kumimoji="0" lang="en-US" sz="800" i="0" u="none" strike="noStrike" kern="1200" cap="none" spc="0" normalizeH="0" baseline="0" noProof="0">
                <a:ln>
                  <a:noFill/>
                </a:ln>
                <a:solidFill>
                  <a:schemeClr val="tx2"/>
                </a:solidFill>
                <a:effectLst/>
                <a:uLnTx/>
                <a:uFillTx/>
                <a:latin typeface="+mj-lt"/>
                <a:ea typeface="+mj-ea"/>
                <a:cs typeface="+mj-cs"/>
              </a:rPr>
              <a:t> </a:t>
            </a:r>
            <a:r>
              <a:rPr kumimoji="0" lang="en-US" sz="800" b="0" i="0" u="none" strike="noStrike" kern="1200" cap="none" spc="0" normalizeH="0" baseline="0" noProof="0">
                <a:ln>
                  <a:noFill/>
                </a:ln>
                <a:solidFill>
                  <a:schemeClr val="tx2"/>
                </a:solidFill>
                <a:effectLst/>
                <a:uLnTx/>
                <a:uFillTx/>
              </a:rPr>
              <a:t>With Transaction Matching, Pattern recognition, Anomaly detection, Real-Time Flagging and suggested corrective actions</a:t>
            </a:r>
          </a:p>
        </p:txBody>
      </p:sp>
      <p:sp>
        <p:nvSpPr>
          <p:cNvPr id="543" name="Rounded Rectangle 83">
            <a:extLst>
              <a:ext uri="{FF2B5EF4-FFF2-40B4-BE49-F238E27FC236}">
                <a16:creationId xmlns:a16="http://schemas.microsoft.com/office/drawing/2014/main" id="{AE31A84C-27DE-C7D6-4E84-9DC6D43E567C}"/>
              </a:ext>
              <a:ext uri="{C183D7F6-B498-43B3-948B-1728B52AA6E4}">
                <adec:decorative xmlns:adec="http://schemas.microsoft.com/office/drawing/2017/decorative" val="1"/>
              </a:ext>
            </a:extLst>
          </p:cNvPr>
          <p:cNvSpPr/>
          <p:nvPr/>
        </p:nvSpPr>
        <p:spPr>
          <a:xfrm>
            <a:off x="8669415" y="4440557"/>
            <a:ext cx="2816352"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2"/>
                </a:solidFill>
                <a:effectLst/>
                <a:uLnTx/>
                <a:uFillTx/>
                <a:latin typeface="+mj-lt"/>
                <a:ea typeface="+mj-ea"/>
                <a:cs typeface="+mj-cs"/>
              </a:rPr>
              <a:t>Payment Accuracy → </a:t>
            </a:r>
            <a:r>
              <a:rPr kumimoji="0" lang="en-US" sz="800" b="0" i="0" u="none" strike="noStrike" kern="1200" cap="none" spc="0" normalizeH="0" baseline="0" noProof="0">
                <a:ln>
                  <a:noFill/>
                </a:ln>
                <a:solidFill>
                  <a:schemeClr val="tx2"/>
                </a:solidFill>
                <a:effectLst/>
                <a:uLnTx/>
                <a:uFillTx/>
              </a:rPr>
              <a:t>Identified missing or incorrect information before submission, variance thresholds and business rules are applied in real-time</a:t>
            </a:r>
          </a:p>
        </p:txBody>
      </p:sp>
      <p:sp>
        <p:nvSpPr>
          <p:cNvPr id="553" name="Google Shape;498;p32">
            <a:extLst>
              <a:ext uri="{FF2B5EF4-FFF2-40B4-BE49-F238E27FC236}">
                <a16:creationId xmlns:a16="http://schemas.microsoft.com/office/drawing/2014/main" id="{D7EAC069-AE13-5C81-7DB1-53D52E5DCA7A}"/>
              </a:ext>
            </a:extLst>
          </p:cNvPr>
          <p:cNvSpPr/>
          <p:nvPr/>
        </p:nvSpPr>
        <p:spPr>
          <a:xfrm>
            <a:off x="8548967" y="5178175"/>
            <a:ext cx="3057247" cy="1362766"/>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558" name="Google Shape;516;p32">
            <a:extLst>
              <a:ext uri="{FF2B5EF4-FFF2-40B4-BE49-F238E27FC236}">
                <a16:creationId xmlns:a16="http://schemas.microsoft.com/office/drawing/2014/main" id="{BB1B3B90-D60B-B87B-9D1E-1A3AB4F585A2}"/>
              </a:ext>
            </a:extLst>
          </p:cNvPr>
          <p:cNvSpPr/>
          <p:nvPr/>
        </p:nvSpPr>
        <p:spPr>
          <a:xfrm>
            <a:off x="8669166" y="5564045"/>
            <a:ext cx="1357209" cy="37490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Finance operations team</a:t>
            </a:r>
          </a:p>
        </p:txBody>
      </p:sp>
      <p:sp>
        <p:nvSpPr>
          <p:cNvPr id="562" name="Google Shape;516;p32">
            <a:extLst>
              <a:ext uri="{FF2B5EF4-FFF2-40B4-BE49-F238E27FC236}">
                <a16:creationId xmlns:a16="http://schemas.microsoft.com/office/drawing/2014/main" id="{E3E8D892-6B4C-0411-6C66-2F87E1C24C63}"/>
              </a:ext>
            </a:extLst>
          </p:cNvPr>
          <p:cNvSpPr/>
          <p:nvPr/>
        </p:nvSpPr>
        <p:spPr>
          <a:xfrm>
            <a:off x="10128805" y="5564045"/>
            <a:ext cx="1357209" cy="37490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Accounts payable Team</a:t>
            </a:r>
          </a:p>
        </p:txBody>
      </p:sp>
      <p:sp>
        <p:nvSpPr>
          <p:cNvPr id="565" name="Google Shape;516;p32">
            <a:extLst>
              <a:ext uri="{FF2B5EF4-FFF2-40B4-BE49-F238E27FC236}">
                <a16:creationId xmlns:a16="http://schemas.microsoft.com/office/drawing/2014/main" id="{F46435E1-3C34-463D-DF0C-1FBD2E02D197}"/>
              </a:ext>
            </a:extLst>
          </p:cNvPr>
          <p:cNvSpPr/>
          <p:nvPr/>
        </p:nvSpPr>
        <p:spPr>
          <a:xfrm>
            <a:off x="8669166" y="6053614"/>
            <a:ext cx="1357209" cy="37490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Internal audit and compliance</a:t>
            </a:r>
          </a:p>
        </p:txBody>
      </p:sp>
      <p:sp>
        <p:nvSpPr>
          <p:cNvPr id="567" name="Google Shape;516;p32">
            <a:extLst>
              <a:ext uri="{FF2B5EF4-FFF2-40B4-BE49-F238E27FC236}">
                <a16:creationId xmlns:a16="http://schemas.microsoft.com/office/drawing/2014/main" id="{6908B353-0D26-894F-28A6-D8B62C37D01D}"/>
              </a:ext>
            </a:extLst>
          </p:cNvPr>
          <p:cNvSpPr/>
          <p:nvPr/>
        </p:nvSpPr>
        <p:spPr>
          <a:xfrm>
            <a:off x="10128805" y="6053614"/>
            <a:ext cx="1357209" cy="37490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Procurement Team</a:t>
            </a:r>
          </a:p>
        </p:txBody>
      </p:sp>
      <p:sp>
        <p:nvSpPr>
          <p:cNvPr id="454" name="Arrow: Up 56">
            <a:extLst>
              <a:ext uri="{FF2B5EF4-FFF2-40B4-BE49-F238E27FC236}">
                <a16:creationId xmlns:a16="http://schemas.microsoft.com/office/drawing/2014/main" id="{1EBFF460-7772-5D3C-EE99-1EAA9C7D3844}"/>
              </a:ext>
              <a:ext uri="{C183D7F6-B498-43B3-948B-1728B52AA6E4}">
                <adec:decorative xmlns:adec="http://schemas.microsoft.com/office/drawing/2017/decorative" val="1"/>
              </a:ext>
            </a:extLst>
          </p:cNvPr>
          <p:cNvSpPr/>
          <p:nvPr/>
        </p:nvSpPr>
        <p:spPr>
          <a:xfrm rot="10800000">
            <a:off x="8744831" y="22566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1" name="Arrow: Up 56">
            <a:extLst>
              <a:ext uri="{FF2B5EF4-FFF2-40B4-BE49-F238E27FC236}">
                <a16:creationId xmlns:a16="http://schemas.microsoft.com/office/drawing/2014/main" id="{A8BDBB4D-1BDC-43A6-E541-E88EE21FA8AA}"/>
              </a:ext>
              <a:ext uri="{C183D7F6-B498-43B3-948B-1728B52AA6E4}">
                <adec:decorative xmlns:adec="http://schemas.microsoft.com/office/drawing/2017/decorative" val="1"/>
              </a:ext>
            </a:extLst>
          </p:cNvPr>
          <p:cNvSpPr/>
          <p:nvPr/>
        </p:nvSpPr>
        <p:spPr>
          <a:xfrm>
            <a:off x="8744831" y="283598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6" name="Arrow: Up 56">
            <a:extLst>
              <a:ext uri="{FF2B5EF4-FFF2-40B4-BE49-F238E27FC236}">
                <a16:creationId xmlns:a16="http://schemas.microsoft.com/office/drawing/2014/main" id="{4CE4F076-737C-B65C-71E6-4E667C6D3192}"/>
              </a:ext>
              <a:ext uri="{C183D7F6-B498-43B3-948B-1728B52AA6E4}">
                <adec:decorative xmlns:adec="http://schemas.microsoft.com/office/drawing/2017/decorative" val="1"/>
              </a:ext>
            </a:extLst>
          </p:cNvPr>
          <p:cNvSpPr/>
          <p:nvPr/>
        </p:nvSpPr>
        <p:spPr>
          <a:xfrm>
            <a:off x="8744831" y="341535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5" name="Arrow: Up 56">
            <a:extLst>
              <a:ext uri="{FF2B5EF4-FFF2-40B4-BE49-F238E27FC236}">
                <a16:creationId xmlns:a16="http://schemas.microsoft.com/office/drawing/2014/main" id="{70F792BE-522F-C0D0-404E-3C778BD085BB}"/>
              </a:ext>
              <a:ext uri="{C183D7F6-B498-43B3-948B-1728B52AA6E4}">
                <adec:decorative xmlns:adec="http://schemas.microsoft.com/office/drawing/2017/decorative" val="1"/>
              </a:ext>
            </a:extLst>
          </p:cNvPr>
          <p:cNvSpPr/>
          <p:nvPr/>
        </p:nvSpPr>
        <p:spPr>
          <a:xfrm rot="10800000">
            <a:off x="8744831" y="399472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0" name="Arrow: Up 56">
            <a:extLst>
              <a:ext uri="{FF2B5EF4-FFF2-40B4-BE49-F238E27FC236}">
                <a16:creationId xmlns:a16="http://schemas.microsoft.com/office/drawing/2014/main" id="{C9B29BB5-B35F-5920-7C07-46675D231662}"/>
              </a:ext>
              <a:ext uri="{C183D7F6-B498-43B3-948B-1728B52AA6E4}">
                <adec:decorative xmlns:adec="http://schemas.microsoft.com/office/drawing/2017/decorative" val="1"/>
              </a:ext>
            </a:extLst>
          </p:cNvPr>
          <p:cNvSpPr/>
          <p:nvPr/>
        </p:nvSpPr>
        <p:spPr>
          <a:xfrm>
            <a:off x="8744831" y="457409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8637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FF983E7-8638-9DE1-FBED-4E99D1A19C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170E7A03-7764-19E5-EF17-7834CCBB595E}"/>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 name="Rectangle: Rounded Corners 34">
            <a:extLst>
              <a:ext uri="{FF2B5EF4-FFF2-40B4-BE49-F238E27FC236}">
                <a16:creationId xmlns:a16="http://schemas.microsoft.com/office/drawing/2014/main" id="{4C6F0608-4DDC-4B5C-8387-2B8FD113B05D}"/>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7" name="Rectangle: Rounded Corners 16">
            <a:extLst>
              <a:ext uri="{FF2B5EF4-FFF2-40B4-BE49-F238E27FC236}">
                <a16:creationId xmlns:a16="http://schemas.microsoft.com/office/drawing/2014/main" id="{ED157D0D-7E29-20BE-E473-27FD19EB716B}"/>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588263" y="457200"/>
            <a:ext cx="11018520" cy="553998"/>
          </a:xfrm>
        </p:spPr>
        <p:txBody>
          <a:bodyPr/>
          <a:lstStyle/>
          <a:p>
            <a:pPr algn="ctr"/>
            <a:r>
              <a:rPr lang="en-US">
                <a:ea typeface="+mj-ea"/>
                <a:cs typeface="+mj-cs"/>
              </a:rPr>
              <a:t>What are agents? </a:t>
            </a:r>
          </a:p>
        </p:txBody>
      </p:sp>
      <p:pic>
        <p:nvPicPr>
          <p:cNvPr id="5" name="Online Media 4" descr="using Copilot Studio - 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5"/>
          <a:srcRect l="785" t="757" r="850" b="879"/>
          <a:stretch>
            <a:fillRect/>
          </a:stretch>
        </p:blipFill>
        <p:spPr>
          <a:xfrm>
            <a:off x="2197147" y="1357859"/>
            <a:ext cx="7797705" cy="4398996"/>
          </a:xfrm>
          <a:prstGeom prst="rect">
            <a:avLst/>
          </a:prstGeom>
          <a:ln>
            <a:noFill/>
          </a:ln>
        </p:spPr>
      </p:pic>
      <p:sp>
        <p:nvSpPr>
          <p:cNvPr id="13" name="TextBox 12">
            <a:extLst>
              <a:ext uri="{FF2B5EF4-FFF2-40B4-BE49-F238E27FC236}">
                <a16:creationId xmlns:a16="http://schemas.microsoft.com/office/drawing/2014/main" id="{9CEEF6B8-ACB6-3788-55AA-90B7CABE8228}"/>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571500" y="6396623"/>
            <a:ext cx="11034713" cy="33855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2"/>
                </a:solidFill>
                <a:effectLst/>
                <a:uLnTx/>
                <a:uFillTx/>
                <a:latin typeface="+mj-lt"/>
                <a:ea typeface="+mj-ea"/>
                <a:cs typeface="+mj-cs"/>
              </a:rPr>
              <a:t>Disclaimer: </a:t>
            </a:r>
            <a:r>
              <a:rPr kumimoji="0" lang="en-US" sz="1100" b="0" i="0" u="none" strike="noStrike" kern="1200" cap="none" spc="0" normalizeH="0" baseline="0" noProof="0" dirty="0">
                <a:ln>
                  <a:noFill/>
                </a:ln>
                <a:solidFill>
                  <a:schemeClr val="tx2"/>
                </a:solidFill>
                <a:effectLst/>
                <a:uLnTx/>
                <a:uFillTx/>
              </a:rPr>
              <a:t>As of June 2025, the agent pane has transitioned to the left side of M365 Copilot</a:t>
            </a:r>
          </a:p>
          <a:p>
            <a:pPr algn="ctr">
              <a:defRPr/>
            </a:pPr>
            <a:r>
              <a:rPr lang="en-US" sz="1100" dirty="0">
                <a:solidFill>
                  <a:schemeClr val="tx2"/>
                </a:solidFill>
                <a:cs typeface="Segoe Sans Display"/>
              </a:rPr>
              <a:t>As of October 2025, there is a new logo for Microsoft Copilot Studio</a:t>
            </a:r>
          </a:p>
        </p:txBody>
      </p:sp>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378E-35DB-FF62-5670-D5BF818A2285}"/>
            </a:ext>
          </a:extLst>
        </p:cNvPr>
        <p:cNvGrpSpPr/>
        <p:nvPr/>
      </p:nvGrpSpPr>
      <p:grpSpPr>
        <a:xfrm>
          <a:off x="0" y="0"/>
          <a:ext cx="0" cy="0"/>
          <a:chOff x="0" y="0"/>
          <a:chExt cx="0" cy="0"/>
        </a:xfrm>
      </p:grpSpPr>
      <p:sp>
        <p:nvSpPr>
          <p:cNvPr id="70" name="Google Shape;498;p32">
            <a:extLst>
              <a:ext uri="{FF2B5EF4-FFF2-40B4-BE49-F238E27FC236}">
                <a16:creationId xmlns:a16="http://schemas.microsoft.com/office/drawing/2014/main" id="{64C1CB2D-1DFF-2A89-677E-9405DD3D18F6}"/>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117" name="Straight Connector 116">
            <a:extLst>
              <a:ext uri="{FF2B5EF4-FFF2-40B4-BE49-F238E27FC236}">
                <a16:creationId xmlns:a16="http://schemas.microsoft.com/office/drawing/2014/main" id="{B48C3144-6770-AED2-7B84-10CF3298B294}"/>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40" name="Google Shape;498;p32">
            <a:extLst>
              <a:ext uri="{FF2B5EF4-FFF2-40B4-BE49-F238E27FC236}">
                <a16:creationId xmlns:a16="http://schemas.microsoft.com/office/drawing/2014/main" id="{37EDFBD0-D2F5-1EF7-5291-FB71EAC2026B}"/>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300" name="Arrow: Up 56">
            <a:extLst>
              <a:ext uri="{FF2B5EF4-FFF2-40B4-BE49-F238E27FC236}">
                <a16:creationId xmlns:a16="http://schemas.microsoft.com/office/drawing/2014/main" id="{0DABDBDF-7EB6-27DF-0D7A-7C8DEA926BE5}"/>
              </a:ext>
              <a:ext uri="{C183D7F6-B498-43B3-948B-1728B52AA6E4}">
                <adec:decorative xmlns:adec="http://schemas.microsoft.com/office/drawing/2017/decorative" val="1"/>
              </a:ext>
            </a:extLst>
          </p:cNvPr>
          <p:cNvSpPr/>
          <p:nvPr/>
        </p:nvSpPr>
        <p:spPr>
          <a:xfrm flipV="1">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16" name="Arrow: Up 56">
            <a:extLst>
              <a:ext uri="{FF2B5EF4-FFF2-40B4-BE49-F238E27FC236}">
                <a16:creationId xmlns:a16="http://schemas.microsoft.com/office/drawing/2014/main" id="{833276C3-579C-FA80-2472-8F1CEB78FAA7}"/>
              </a:ext>
              <a:ext uri="{C183D7F6-B498-43B3-948B-1728B52AA6E4}">
                <adec:decorative xmlns:adec="http://schemas.microsoft.com/office/drawing/2017/decorative" val="1"/>
              </a:ext>
            </a:extLst>
          </p:cNvPr>
          <p:cNvSpPr/>
          <p:nvPr/>
        </p:nvSpPr>
        <p:spPr>
          <a:xfrm rot="10800000" flipV="1">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28" name="Arrow: Up 56">
            <a:extLst>
              <a:ext uri="{FF2B5EF4-FFF2-40B4-BE49-F238E27FC236}">
                <a16:creationId xmlns:a16="http://schemas.microsoft.com/office/drawing/2014/main" id="{7C98F015-1BB6-EC71-DF9E-696F297A5A0A}"/>
              </a:ext>
              <a:ext uri="{C183D7F6-B498-43B3-948B-1728B52AA6E4}">
                <adec:decorative xmlns:adec="http://schemas.microsoft.com/office/drawing/2017/decorative" val="1"/>
              </a:ext>
            </a:extLst>
          </p:cNvPr>
          <p:cNvSpPr/>
          <p:nvPr/>
        </p:nvSpPr>
        <p:spPr>
          <a:xfrm>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5" name="Title 4">
            <a:extLst>
              <a:ext uri="{FF2B5EF4-FFF2-40B4-BE49-F238E27FC236}">
                <a16:creationId xmlns:a16="http://schemas.microsoft.com/office/drawing/2014/main" id="{8793CDD1-36AB-C992-6858-A6129E93275D}"/>
              </a:ext>
            </a:extLst>
          </p:cNvPr>
          <p:cNvSpPr>
            <a:spLocks noGrp="1"/>
          </p:cNvSpPr>
          <p:nvPr>
            <p:ph type="title"/>
          </p:nvPr>
        </p:nvSpPr>
        <p:spPr>
          <a:xfrm>
            <a:off x="588263" y="457200"/>
            <a:ext cx="11018520" cy="553998"/>
          </a:xfrm>
        </p:spPr>
        <p:txBody>
          <a:bodyPr/>
          <a:lstStyle/>
          <a:p>
            <a:r>
              <a:rPr lang="en-IN"/>
              <a:t>Smart Onboarding Agent</a:t>
            </a:r>
          </a:p>
        </p:txBody>
      </p:sp>
      <p:sp>
        <p:nvSpPr>
          <p:cNvPr id="58" name="Text Placeholder 57">
            <a:extLst>
              <a:ext uri="{FF2B5EF4-FFF2-40B4-BE49-F238E27FC236}">
                <a16:creationId xmlns:a16="http://schemas.microsoft.com/office/drawing/2014/main" id="{DF396AFF-C277-5A53-C4FE-87360EFB1632}"/>
              </a:ext>
            </a:extLst>
          </p:cNvPr>
          <p:cNvSpPr>
            <a:spLocks noGrp="1"/>
          </p:cNvSpPr>
          <p:nvPr>
            <p:ph type="body" sz="quarter" idx="11"/>
          </p:nvPr>
        </p:nvSpPr>
        <p:spPr>
          <a:xfrm>
            <a:off x="584200" y="292100"/>
            <a:ext cx="11018520" cy="153888"/>
          </a:xfrm>
        </p:spPr>
        <p:txBody>
          <a:bodyPr/>
          <a:lstStyle/>
          <a:p>
            <a:r>
              <a:rPr lang="en-GB">
                <a:sym typeface="DM Sans"/>
              </a:rPr>
              <a:t>HR FUNCTION</a:t>
            </a:r>
          </a:p>
        </p:txBody>
      </p:sp>
      <p:sp>
        <p:nvSpPr>
          <p:cNvPr id="35" name="TextBox 34">
            <a:extLst>
              <a:ext uri="{FF2B5EF4-FFF2-40B4-BE49-F238E27FC236}">
                <a16:creationId xmlns:a16="http://schemas.microsoft.com/office/drawing/2014/main" id="{E73E8AA9-C427-6B12-F4D3-23361EEA1950}"/>
              </a:ext>
            </a:extLst>
          </p:cNvPr>
          <p:cNvSpPr txBox="1"/>
          <p:nvPr/>
        </p:nvSpPr>
        <p:spPr>
          <a:xfrm>
            <a:off x="588963" y="1098881"/>
            <a:ext cx="1101375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Streamline onboarding with personalized steps, real-time query resolution, and seamless document processing</a:t>
            </a:r>
          </a:p>
        </p:txBody>
      </p:sp>
      <p:sp>
        <p:nvSpPr>
          <p:cNvPr id="4" name="Google Shape;523;p32">
            <a:extLst>
              <a:ext uri="{FF2B5EF4-FFF2-40B4-BE49-F238E27FC236}">
                <a16:creationId xmlns:a16="http://schemas.microsoft.com/office/drawing/2014/main" id="{FAD463D5-DFA8-A3A9-B8AA-8F606C022919}"/>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2BFBF3E1-6D80-F082-9BCE-47B5F17E146B}"/>
              </a:ext>
            </a:extLst>
          </p:cNvPr>
          <p:cNvSpPr/>
          <p:nvPr/>
        </p:nvSpPr>
        <p:spPr>
          <a:xfrm>
            <a:off x="705985" y="2245769"/>
            <a:ext cx="2698536" cy="923330"/>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fontAlgn="base">
              <a:lnSpc>
                <a:spcPts val="1780"/>
              </a:lnSpc>
              <a:spcBef>
                <a:spcPct val="0"/>
              </a:spcBef>
              <a:spcAft>
                <a:spcPct val="0"/>
              </a:spcAft>
              <a:buClr>
                <a:srgbClr val="000000"/>
              </a:buClr>
              <a:buSzPts val="500"/>
              <a:defRPr/>
            </a:pPr>
            <a:r>
              <a:rPr lang="en-US" sz="1400">
                <a:solidFill>
                  <a:srgbClr val="000000"/>
                </a:solidFill>
                <a:latin typeface="Segoe Sans Display" pitchFamily="2" charset="0"/>
                <a:cs typeface="Segoe Sans Display" pitchFamily="2" charset="0"/>
                <a:sym typeface="DM Sans Light"/>
              </a:rPr>
              <a:t>Manual and fragmented onboarding processes lead to inefficiencies, delays, and inconsistent new hire experiences</a:t>
            </a:r>
          </a:p>
        </p:txBody>
      </p:sp>
      <p:sp>
        <p:nvSpPr>
          <p:cNvPr id="6" name="Google Shape;523;p32">
            <a:extLst>
              <a:ext uri="{FF2B5EF4-FFF2-40B4-BE49-F238E27FC236}">
                <a16:creationId xmlns:a16="http://schemas.microsoft.com/office/drawing/2014/main" id="{9B6881A4-87BD-444B-A51A-2AA0F69C85A3}"/>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6E39E98F-B7D1-D572-B46E-75740036F9A7}"/>
              </a:ext>
            </a:extLst>
          </p:cNvPr>
          <p:cNvSpPr/>
          <p:nvPr/>
        </p:nvSpPr>
        <p:spPr>
          <a:xfrm>
            <a:off x="705985" y="4464182"/>
            <a:ext cx="2698536" cy="150810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AI-Agent automates onboarding, retrieving candidate details, configuring candidate onboarding steps, creating onboarding documents, creating learning plans, and answering candidate questions</a:t>
            </a:r>
          </a:p>
        </p:txBody>
      </p:sp>
      <p:sp>
        <p:nvSpPr>
          <p:cNvPr id="175" name="Google Shape;498;p32">
            <a:extLst>
              <a:ext uri="{FF2B5EF4-FFF2-40B4-BE49-F238E27FC236}">
                <a16:creationId xmlns:a16="http://schemas.microsoft.com/office/drawing/2014/main" id="{AA9A2C7D-4786-80BC-5220-722A09B42FBD}"/>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Candidate information is scattered across multiple systems, requiring manual intervention to track progress and configure onboarding steps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HR teams manually collect, validate, and follow up on documents, leading to inefficiencies and delays </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Onboarding experiences lack role-specific recommendations, making it difficult to tailor training and introductions effectively</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New hires rely on HR personnel for onboarding-related questions, slowing down response times and increasing dependency on human support </a:t>
            </a:r>
          </a:p>
        </p:txBody>
      </p:sp>
      <p:sp>
        <p:nvSpPr>
          <p:cNvPr id="193" name="Google Shape;498;p32">
            <a:extLst>
              <a:ext uri="{FF2B5EF4-FFF2-40B4-BE49-F238E27FC236}">
                <a16:creationId xmlns:a16="http://schemas.microsoft.com/office/drawing/2014/main" id="{CFCA9A07-3703-B780-7519-DE521BF9B44F}"/>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211" name="Google Shape;523;p32">
            <a:extLst>
              <a:ext uri="{FF2B5EF4-FFF2-40B4-BE49-F238E27FC236}">
                <a16:creationId xmlns:a16="http://schemas.microsoft.com/office/drawing/2014/main" id="{DDDAC90D-DE2E-CBEB-332D-16EA8AD77AAC}"/>
              </a:ext>
            </a:extLst>
          </p:cNvPr>
          <p:cNvSpPr/>
          <p:nvPr/>
        </p:nvSpPr>
        <p:spPr>
          <a:xfrm>
            <a:off x="6217578" y="2233080"/>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Retrieves candidate details from HR systems to configure onboarding steps</a:t>
            </a:r>
          </a:p>
        </p:txBody>
      </p:sp>
      <p:sp>
        <p:nvSpPr>
          <p:cNvPr id="233" name="Google Shape;523;p32">
            <a:extLst>
              <a:ext uri="{FF2B5EF4-FFF2-40B4-BE49-F238E27FC236}">
                <a16:creationId xmlns:a16="http://schemas.microsoft.com/office/drawing/2014/main" id="{4EA9A045-BA22-AA04-9C08-0E4BDCEDEA5F}"/>
              </a:ext>
            </a:extLst>
          </p:cNvPr>
          <p:cNvSpPr/>
          <p:nvPr/>
        </p:nvSpPr>
        <p:spPr>
          <a:xfrm>
            <a:off x="6217578" y="3099059"/>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Automates document collection, submission validation, and </a:t>
            </a:r>
            <a:b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b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follow-ups</a:t>
            </a:r>
          </a:p>
        </p:txBody>
      </p:sp>
      <p:sp>
        <p:nvSpPr>
          <p:cNvPr id="248" name="Google Shape;523;p32">
            <a:extLst>
              <a:ext uri="{FF2B5EF4-FFF2-40B4-BE49-F238E27FC236}">
                <a16:creationId xmlns:a16="http://schemas.microsoft.com/office/drawing/2014/main" id="{CDCC23C3-8484-E2F2-0395-D4134D257094}"/>
              </a:ext>
            </a:extLst>
          </p:cNvPr>
          <p:cNvSpPr/>
          <p:nvPr/>
        </p:nvSpPr>
        <p:spPr>
          <a:xfrm>
            <a:off x="6217578" y="3965038"/>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Provides real-time responses to candidate queries via chat or voice assistants</a:t>
            </a:r>
          </a:p>
        </p:txBody>
      </p:sp>
      <p:sp>
        <p:nvSpPr>
          <p:cNvPr id="262" name="Google Shape;523;p32">
            <a:extLst>
              <a:ext uri="{FF2B5EF4-FFF2-40B4-BE49-F238E27FC236}">
                <a16:creationId xmlns:a16="http://schemas.microsoft.com/office/drawing/2014/main" id="{735E3CCD-7939-4E9F-C2B4-E96E15997B97}"/>
              </a:ext>
            </a:extLst>
          </p:cNvPr>
          <p:cNvSpPr/>
          <p:nvPr/>
        </p:nvSpPr>
        <p:spPr>
          <a:xfrm>
            <a:off x="6217578" y="4831017"/>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Generates personalized learning plans based on role, team, and required skills</a:t>
            </a:r>
          </a:p>
        </p:txBody>
      </p:sp>
      <p:sp>
        <p:nvSpPr>
          <p:cNvPr id="275" name="Google Shape;523;p32">
            <a:extLst>
              <a:ext uri="{FF2B5EF4-FFF2-40B4-BE49-F238E27FC236}">
                <a16:creationId xmlns:a16="http://schemas.microsoft.com/office/drawing/2014/main" id="{94EC8720-DAFB-DF07-79B0-D45855415D9C}"/>
              </a:ext>
            </a:extLst>
          </p:cNvPr>
          <p:cNvSpPr/>
          <p:nvPr/>
        </p:nvSpPr>
        <p:spPr>
          <a:xfrm>
            <a:off x="6217578" y="5696998"/>
            <a:ext cx="2121408" cy="7315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Summarizes interactions to provide HR with insights into onboarding progress and challenges</a:t>
            </a:r>
          </a:p>
        </p:txBody>
      </p:sp>
      <p:sp>
        <p:nvSpPr>
          <p:cNvPr id="276" name="Google Shape;498;p32">
            <a:extLst>
              <a:ext uri="{FF2B5EF4-FFF2-40B4-BE49-F238E27FC236}">
                <a16:creationId xmlns:a16="http://schemas.microsoft.com/office/drawing/2014/main" id="{B10AC4D5-1043-A490-51B1-A33C7A41D89D}"/>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287" name="Rounded Rectangle 44">
            <a:extLst>
              <a:ext uri="{FF2B5EF4-FFF2-40B4-BE49-F238E27FC236}">
                <a16:creationId xmlns:a16="http://schemas.microsoft.com/office/drawing/2014/main" id="{DFF1A66D-0CCA-2D39-4130-AB2E789A6E8D}"/>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Time to Proficiency → </a:t>
            </a:r>
            <a:r>
              <a:rPr lang="en-US" sz="800">
                <a:solidFill>
                  <a:prstClr val="black"/>
                </a:solidFill>
              </a:rPr>
              <a:t>Ensures that employee receives all resources required to be productive from Day 1</a:t>
            </a:r>
          </a:p>
        </p:txBody>
      </p:sp>
      <p:sp>
        <p:nvSpPr>
          <p:cNvPr id="306" name="Rounded Rectangle 48">
            <a:extLst>
              <a:ext uri="{FF2B5EF4-FFF2-40B4-BE49-F238E27FC236}">
                <a16:creationId xmlns:a16="http://schemas.microsoft.com/office/drawing/2014/main" id="{A594995C-73C2-BA1D-5234-AFB9CCDCAE05}"/>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User Experience → </a:t>
            </a:r>
            <a:r>
              <a:rPr lang="en-US" sz="800">
                <a:solidFill>
                  <a:prstClr val="black"/>
                </a:solidFill>
              </a:rPr>
              <a:t>Faster resolution of queries, tailored guidance and seamless transition</a:t>
            </a:r>
          </a:p>
        </p:txBody>
      </p:sp>
      <p:sp>
        <p:nvSpPr>
          <p:cNvPr id="321" name="Rounded Rectangle 44">
            <a:extLst>
              <a:ext uri="{FF2B5EF4-FFF2-40B4-BE49-F238E27FC236}">
                <a16:creationId xmlns:a16="http://schemas.microsoft.com/office/drawing/2014/main" id="{39A79675-DA3E-A999-B69E-C7A5A0A8E83A}"/>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Operational Efficiency → </a:t>
            </a:r>
            <a:r>
              <a:rPr lang="en-US" sz="800">
                <a:solidFill>
                  <a:prstClr val="black"/>
                </a:solidFill>
              </a:rPr>
              <a:t>Reduces administrative load and compliance risk by timely submission of documents</a:t>
            </a:r>
          </a:p>
        </p:txBody>
      </p:sp>
      <p:sp>
        <p:nvSpPr>
          <p:cNvPr id="332" name="Google Shape;498;p32">
            <a:extLst>
              <a:ext uri="{FF2B5EF4-FFF2-40B4-BE49-F238E27FC236}">
                <a16:creationId xmlns:a16="http://schemas.microsoft.com/office/drawing/2014/main" id="{7893BB89-4BC3-2A01-2E9C-E3949575FD70}"/>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336" name="Google Shape;516;p32">
            <a:extLst>
              <a:ext uri="{FF2B5EF4-FFF2-40B4-BE49-F238E27FC236}">
                <a16:creationId xmlns:a16="http://schemas.microsoft.com/office/drawing/2014/main" id="{00A589D7-0CDE-EC00-F1D4-827A5E370978}"/>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HR managers/team</a:t>
            </a:r>
          </a:p>
        </p:txBody>
      </p:sp>
      <p:sp>
        <p:nvSpPr>
          <p:cNvPr id="341" name="Google Shape;516;p32">
            <a:extLst>
              <a:ext uri="{FF2B5EF4-FFF2-40B4-BE49-F238E27FC236}">
                <a16:creationId xmlns:a16="http://schemas.microsoft.com/office/drawing/2014/main" id="{7BB6B363-3CF8-442E-0579-2D2C49785103}"/>
              </a:ext>
            </a:extLst>
          </p:cNvPr>
          <p:cNvSpPr/>
          <p:nvPr/>
        </p:nvSpPr>
        <p:spPr>
          <a:xfrm>
            <a:off x="8669166"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Employees</a:t>
            </a:r>
          </a:p>
        </p:txBody>
      </p:sp>
      <p:sp>
        <p:nvSpPr>
          <p:cNvPr id="339" name="Google Shape;516;p32">
            <a:extLst>
              <a:ext uri="{FF2B5EF4-FFF2-40B4-BE49-F238E27FC236}">
                <a16:creationId xmlns:a16="http://schemas.microsoft.com/office/drawing/2014/main" id="{7717E85C-E205-9421-04B1-8CBDAE3B19C5}"/>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Team leads/managers</a:t>
            </a:r>
          </a:p>
        </p:txBody>
      </p:sp>
    </p:spTree>
    <p:extLst>
      <p:ext uri="{BB962C8B-B14F-4D97-AF65-F5344CB8AC3E}">
        <p14:creationId xmlns:p14="http://schemas.microsoft.com/office/powerpoint/2010/main" val="29421999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33BD-E0BE-9F16-F507-0773908BCE3F}"/>
            </a:ext>
          </a:extLst>
        </p:cNvPr>
        <p:cNvGrpSpPr/>
        <p:nvPr/>
      </p:nvGrpSpPr>
      <p:grpSpPr>
        <a:xfrm>
          <a:off x="0" y="0"/>
          <a:ext cx="0" cy="0"/>
          <a:chOff x="0" y="0"/>
          <a:chExt cx="0" cy="0"/>
        </a:xfrm>
      </p:grpSpPr>
      <p:sp>
        <p:nvSpPr>
          <p:cNvPr id="68" name="Google Shape;498;p32">
            <a:extLst>
              <a:ext uri="{FF2B5EF4-FFF2-40B4-BE49-F238E27FC236}">
                <a16:creationId xmlns:a16="http://schemas.microsoft.com/office/drawing/2014/main" id="{EA48CBFE-C2DC-12C8-B9F5-07CCCAEC98A9}"/>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128" name="Straight Connector 127">
            <a:extLst>
              <a:ext uri="{FF2B5EF4-FFF2-40B4-BE49-F238E27FC236}">
                <a16:creationId xmlns:a16="http://schemas.microsoft.com/office/drawing/2014/main" id="{A6CD0645-34A1-CA0B-477F-9844F3CD68C4}"/>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47" name="Google Shape;498;p32">
            <a:extLst>
              <a:ext uri="{FF2B5EF4-FFF2-40B4-BE49-F238E27FC236}">
                <a16:creationId xmlns:a16="http://schemas.microsoft.com/office/drawing/2014/main" id="{83A9E96B-4635-C718-861C-F0E717BA9E2E}"/>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5" name="Title 4">
            <a:extLst>
              <a:ext uri="{FF2B5EF4-FFF2-40B4-BE49-F238E27FC236}">
                <a16:creationId xmlns:a16="http://schemas.microsoft.com/office/drawing/2014/main" id="{B20F5A2E-AF92-1BFB-F040-43515232D2E9}"/>
              </a:ext>
            </a:extLst>
          </p:cNvPr>
          <p:cNvSpPr>
            <a:spLocks noGrp="1"/>
          </p:cNvSpPr>
          <p:nvPr>
            <p:ph type="title"/>
          </p:nvPr>
        </p:nvSpPr>
        <p:spPr>
          <a:xfrm>
            <a:off x="588263" y="457200"/>
            <a:ext cx="11018520" cy="553998"/>
          </a:xfrm>
        </p:spPr>
        <p:txBody>
          <a:bodyPr/>
          <a:lstStyle/>
          <a:p>
            <a:r>
              <a:rPr lang="en-GB">
                <a:sym typeface="DM Sans ExtraLight"/>
              </a:rPr>
              <a:t>Automated Contract Review</a:t>
            </a:r>
            <a:endParaRPr lang="en-IN"/>
          </a:p>
        </p:txBody>
      </p:sp>
      <p:sp>
        <p:nvSpPr>
          <p:cNvPr id="56" name="Text Placeholder 55">
            <a:extLst>
              <a:ext uri="{FF2B5EF4-FFF2-40B4-BE49-F238E27FC236}">
                <a16:creationId xmlns:a16="http://schemas.microsoft.com/office/drawing/2014/main" id="{35CB0660-4A52-83A8-1807-858C2B47454C}"/>
              </a:ext>
            </a:extLst>
          </p:cNvPr>
          <p:cNvSpPr>
            <a:spLocks noGrp="1"/>
          </p:cNvSpPr>
          <p:nvPr>
            <p:ph type="body" sz="quarter" idx="11"/>
          </p:nvPr>
        </p:nvSpPr>
        <p:spPr>
          <a:xfrm>
            <a:off x="584200" y="292100"/>
            <a:ext cx="11018520" cy="153888"/>
          </a:xfrm>
        </p:spPr>
        <p:txBody>
          <a:bodyPr/>
          <a:lstStyle/>
          <a:p>
            <a:r>
              <a:rPr lang="en-GB">
                <a:sym typeface="DM Sans"/>
              </a:rPr>
              <a:t>LEGAL FUNCTION</a:t>
            </a:r>
          </a:p>
        </p:txBody>
      </p:sp>
      <p:sp>
        <p:nvSpPr>
          <p:cNvPr id="29" name="TextBox 28">
            <a:extLst>
              <a:ext uri="{FF2B5EF4-FFF2-40B4-BE49-F238E27FC236}">
                <a16:creationId xmlns:a16="http://schemas.microsoft.com/office/drawing/2014/main" id="{8E7284AD-D8B9-C883-453A-68D55D65622D}"/>
              </a:ext>
            </a:extLst>
          </p:cNvPr>
          <p:cNvSpPr txBox="1"/>
          <p:nvPr/>
        </p:nvSpPr>
        <p:spPr>
          <a:xfrm>
            <a:off x="588963"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Detect risks, deviations, and compliance issues and recommend changes for faster legal review</a:t>
            </a:r>
          </a:p>
        </p:txBody>
      </p:sp>
      <p:sp>
        <p:nvSpPr>
          <p:cNvPr id="4" name="Google Shape;523;p32">
            <a:extLst>
              <a:ext uri="{FF2B5EF4-FFF2-40B4-BE49-F238E27FC236}">
                <a16:creationId xmlns:a16="http://schemas.microsoft.com/office/drawing/2014/main" id="{9FC35483-10E1-46DB-8A3D-7B889F47B531}"/>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BE6E2148-6B9E-D1BD-C31F-2D9F002B1214}"/>
              </a:ext>
            </a:extLst>
          </p:cNvPr>
          <p:cNvSpPr/>
          <p:nvPr/>
        </p:nvSpPr>
        <p:spPr>
          <a:xfrm>
            <a:off x="705985" y="2245769"/>
            <a:ext cx="2698536" cy="1154162"/>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fontAlgn="base">
              <a:lnSpc>
                <a:spcPts val="1780"/>
              </a:lnSpc>
              <a:spcBef>
                <a:spcPct val="0"/>
              </a:spcBef>
              <a:spcAft>
                <a:spcPct val="0"/>
              </a:spcAft>
              <a:buClr>
                <a:srgbClr val="000000"/>
              </a:buClr>
              <a:buSzPts val="500"/>
              <a:defRPr/>
            </a:pPr>
            <a:r>
              <a:rPr lang="en-US" sz="1400">
                <a:solidFill>
                  <a:srgbClr val="000000"/>
                </a:solidFill>
                <a:latin typeface="Segoe Sans Display" pitchFamily="2" charset="0"/>
                <a:cs typeface="Segoe Sans Display" pitchFamily="2" charset="0"/>
                <a:sym typeface="DM Sans Light"/>
              </a:rPr>
              <a:t>Contract reviews are manual, delayed, and require extensive billable hours, as analysts must parse through contracts searching for risks and compliance issues</a:t>
            </a:r>
          </a:p>
        </p:txBody>
      </p:sp>
      <p:sp>
        <p:nvSpPr>
          <p:cNvPr id="6" name="Google Shape;523;p32">
            <a:extLst>
              <a:ext uri="{FF2B5EF4-FFF2-40B4-BE49-F238E27FC236}">
                <a16:creationId xmlns:a16="http://schemas.microsoft.com/office/drawing/2014/main" id="{2FB79C47-8C7F-7B8A-B732-6A235AD26DAD}"/>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7714FC55-A4D2-6806-79FD-D69EA2CEFCC3}"/>
              </a:ext>
            </a:extLst>
          </p:cNvPr>
          <p:cNvSpPr/>
          <p:nvPr/>
        </p:nvSpPr>
        <p:spPr>
          <a:xfrm>
            <a:off x="705985" y="4464182"/>
            <a:ext cx="2698536" cy="86177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Optimized contract reviews with AI-Agents automate risk identification and mitigation recommendations</a:t>
            </a:r>
          </a:p>
        </p:txBody>
      </p:sp>
      <p:sp>
        <p:nvSpPr>
          <p:cNvPr id="177" name="Google Shape;498;p32">
            <a:extLst>
              <a:ext uri="{FF2B5EF4-FFF2-40B4-BE49-F238E27FC236}">
                <a16:creationId xmlns:a16="http://schemas.microsoft.com/office/drawing/2014/main" id="{6BC00F97-E8BB-0600-91D8-AEF3B6C86F35}"/>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Analysts spend considerable time and resources reviewing contracts by hand</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reviews can occasionally overlook risks or deviations</a:t>
            </a:r>
          </a:p>
        </p:txBody>
      </p:sp>
      <p:sp>
        <p:nvSpPr>
          <p:cNvPr id="192" name="Google Shape;498;p32">
            <a:extLst>
              <a:ext uri="{FF2B5EF4-FFF2-40B4-BE49-F238E27FC236}">
                <a16:creationId xmlns:a16="http://schemas.microsoft.com/office/drawing/2014/main" id="{2B6E1732-90C6-2094-C23C-ED3619381317}"/>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225" name="Google Shape;523;p32">
            <a:extLst>
              <a:ext uri="{FF2B5EF4-FFF2-40B4-BE49-F238E27FC236}">
                <a16:creationId xmlns:a16="http://schemas.microsoft.com/office/drawing/2014/main" id="{AFF2CD77-BBD0-01B0-28CD-93B0BE22106E}"/>
              </a:ext>
            </a:extLst>
          </p:cNvPr>
          <p:cNvSpPr/>
          <p:nvPr/>
        </p:nvSpPr>
        <p:spPr>
          <a:xfrm>
            <a:off x="6217578" y="2233080"/>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Compares uploaded contract against standard templates</a:t>
            </a:r>
          </a:p>
        </p:txBody>
      </p:sp>
      <p:sp>
        <p:nvSpPr>
          <p:cNvPr id="239" name="Google Shape;523;p32">
            <a:extLst>
              <a:ext uri="{FF2B5EF4-FFF2-40B4-BE49-F238E27FC236}">
                <a16:creationId xmlns:a16="http://schemas.microsoft.com/office/drawing/2014/main" id="{1606CB5F-2BE6-2173-C2F1-2EB85E0949C9}"/>
              </a:ext>
            </a:extLst>
          </p:cNvPr>
          <p:cNvSpPr/>
          <p:nvPr/>
        </p:nvSpPr>
        <p:spPr>
          <a:xfrm>
            <a:off x="6217578" y="3311519"/>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Identifies deviations</a:t>
            </a:r>
            <a:b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b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and risky clauses</a:t>
            </a:r>
          </a:p>
        </p:txBody>
      </p:sp>
      <p:sp>
        <p:nvSpPr>
          <p:cNvPr id="250" name="Google Shape;523;p32">
            <a:extLst>
              <a:ext uri="{FF2B5EF4-FFF2-40B4-BE49-F238E27FC236}">
                <a16:creationId xmlns:a16="http://schemas.microsoft.com/office/drawing/2014/main" id="{D5589B6D-6924-0C88-AFB5-F8621C10B80C}"/>
              </a:ext>
            </a:extLst>
          </p:cNvPr>
          <p:cNvSpPr/>
          <p:nvPr/>
        </p:nvSpPr>
        <p:spPr>
          <a:xfrm>
            <a:off x="6217578" y="4389958"/>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Suggests alternative clauses based on policy/risk standards and recommends negotiation edits or redlines</a:t>
            </a:r>
          </a:p>
        </p:txBody>
      </p:sp>
      <p:sp>
        <p:nvSpPr>
          <p:cNvPr id="261" name="Google Shape;523;p32">
            <a:extLst>
              <a:ext uri="{FF2B5EF4-FFF2-40B4-BE49-F238E27FC236}">
                <a16:creationId xmlns:a16="http://schemas.microsoft.com/office/drawing/2014/main" id="{38A0CE40-59DF-3861-DE06-D402E0433D0D}"/>
              </a:ext>
            </a:extLst>
          </p:cNvPr>
          <p:cNvSpPr/>
          <p:nvPr/>
        </p:nvSpPr>
        <p:spPr>
          <a:xfrm>
            <a:off x="6217578" y="5468398"/>
            <a:ext cx="2121408" cy="96012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Summarizes findings</a:t>
            </a:r>
            <a:b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b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for legal review</a:t>
            </a:r>
          </a:p>
        </p:txBody>
      </p:sp>
      <p:sp>
        <p:nvSpPr>
          <p:cNvPr id="262" name="Google Shape;498;p32">
            <a:extLst>
              <a:ext uri="{FF2B5EF4-FFF2-40B4-BE49-F238E27FC236}">
                <a16:creationId xmlns:a16="http://schemas.microsoft.com/office/drawing/2014/main" id="{B78CDA38-1B59-A872-F7E8-7358656B1634}"/>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271" name="Rounded Rectangle 44">
            <a:extLst>
              <a:ext uri="{FF2B5EF4-FFF2-40B4-BE49-F238E27FC236}">
                <a16:creationId xmlns:a16="http://schemas.microsoft.com/office/drawing/2014/main" id="{AC7DE43F-4634-B45F-B755-8DE53B340D57}"/>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Contract Review Time → </a:t>
            </a:r>
            <a:r>
              <a:rPr lang="en-US" sz="800">
                <a:solidFill>
                  <a:prstClr val="black"/>
                </a:solidFill>
              </a:rPr>
              <a:t>Reduced duration of reviewing a contract</a:t>
            </a:r>
          </a:p>
        </p:txBody>
      </p:sp>
      <p:sp>
        <p:nvSpPr>
          <p:cNvPr id="286" name="Rounded Rectangle 48">
            <a:extLst>
              <a:ext uri="{FF2B5EF4-FFF2-40B4-BE49-F238E27FC236}">
                <a16:creationId xmlns:a16="http://schemas.microsoft.com/office/drawing/2014/main" id="{E19EE83A-1E09-24C9-29A4-46D43C125954}"/>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Risk Exposure → </a:t>
            </a:r>
            <a:r>
              <a:rPr lang="en-US" sz="800">
                <a:solidFill>
                  <a:prstClr val="black"/>
                </a:solidFill>
              </a:rPr>
              <a:t>Decreased exposure to potential risks in the contract review process</a:t>
            </a:r>
          </a:p>
        </p:txBody>
      </p:sp>
      <p:sp>
        <p:nvSpPr>
          <p:cNvPr id="297" name="Rounded Rectangle 44">
            <a:extLst>
              <a:ext uri="{FF2B5EF4-FFF2-40B4-BE49-F238E27FC236}">
                <a16:creationId xmlns:a16="http://schemas.microsoft.com/office/drawing/2014/main" id="{E8C9BA58-A04F-2C88-DA14-E9C7E2D85631}"/>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Legal Compliance → </a:t>
            </a:r>
            <a:r>
              <a:rPr lang="en-US" sz="800">
                <a:solidFill>
                  <a:prstClr val="black"/>
                </a:solidFill>
              </a:rPr>
              <a:t>Increased percentage of contracts that fully comply with legal standards</a:t>
            </a:r>
          </a:p>
        </p:txBody>
      </p:sp>
      <p:sp>
        <p:nvSpPr>
          <p:cNvPr id="304" name="Google Shape;498;p32">
            <a:extLst>
              <a:ext uri="{FF2B5EF4-FFF2-40B4-BE49-F238E27FC236}">
                <a16:creationId xmlns:a16="http://schemas.microsoft.com/office/drawing/2014/main" id="{ED086389-99E2-5BF1-C991-958E9F9656B4}"/>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306" name="Google Shape;516;p32">
            <a:extLst>
              <a:ext uri="{FF2B5EF4-FFF2-40B4-BE49-F238E27FC236}">
                <a16:creationId xmlns:a16="http://schemas.microsoft.com/office/drawing/2014/main" id="{DB5C8F81-E4C4-43DD-C926-7BB3B04BB648}"/>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Legal analysts</a:t>
            </a:r>
          </a:p>
        </p:txBody>
      </p:sp>
      <p:sp>
        <p:nvSpPr>
          <p:cNvPr id="282" name="Arrow: Up 56">
            <a:extLst>
              <a:ext uri="{FF2B5EF4-FFF2-40B4-BE49-F238E27FC236}">
                <a16:creationId xmlns:a16="http://schemas.microsoft.com/office/drawing/2014/main" id="{1A3FDEA8-EE09-8399-A04D-9798619603B5}"/>
              </a:ext>
              <a:ext uri="{C183D7F6-B498-43B3-948B-1728B52AA6E4}">
                <adec:decorative xmlns:adec="http://schemas.microsoft.com/office/drawing/2017/decorative" val="1"/>
              </a:ext>
            </a:extLst>
          </p:cNvPr>
          <p:cNvSpPr/>
          <p:nvPr/>
        </p:nvSpPr>
        <p:spPr>
          <a:xfrm flipV="1">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94" name="Arrow: Up 56">
            <a:extLst>
              <a:ext uri="{FF2B5EF4-FFF2-40B4-BE49-F238E27FC236}">
                <a16:creationId xmlns:a16="http://schemas.microsoft.com/office/drawing/2014/main" id="{D66FF694-AB24-FF31-93C3-FAE3B291B99E}"/>
              </a:ext>
              <a:ext uri="{C183D7F6-B498-43B3-948B-1728B52AA6E4}">
                <adec:decorative xmlns:adec="http://schemas.microsoft.com/office/drawing/2017/decorative" val="1"/>
              </a:ext>
            </a:extLst>
          </p:cNvPr>
          <p:cNvSpPr/>
          <p:nvPr/>
        </p:nvSpPr>
        <p:spPr>
          <a:xfrm rot="10800000">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302" name="Arrow: Up 56">
            <a:extLst>
              <a:ext uri="{FF2B5EF4-FFF2-40B4-BE49-F238E27FC236}">
                <a16:creationId xmlns:a16="http://schemas.microsoft.com/office/drawing/2014/main" id="{5A5D3A6B-F419-FEAB-DDB9-D1215B4CE2E6}"/>
              </a:ext>
              <a:ext uri="{C183D7F6-B498-43B3-948B-1728B52AA6E4}">
                <adec:decorative xmlns:adec="http://schemas.microsoft.com/office/drawing/2017/decorative" val="1"/>
              </a:ext>
            </a:extLst>
          </p:cNvPr>
          <p:cNvSpPr/>
          <p:nvPr/>
        </p:nvSpPr>
        <p:spPr>
          <a:xfrm>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38271433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42B8A-6742-C16E-E101-0BEFDF74283D}"/>
            </a:ext>
          </a:extLst>
        </p:cNvPr>
        <p:cNvGrpSpPr/>
        <p:nvPr/>
      </p:nvGrpSpPr>
      <p:grpSpPr>
        <a:xfrm>
          <a:off x="0" y="0"/>
          <a:ext cx="0" cy="0"/>
          <a:chOff x="0" y="0"/>
          <a:chExt cx="0" cy="0"/>
        </a:xfrm>
      </p:grpSpPr>
      <p:sp>
        <p:nvSpPr>
          <p:cNvPr id="64" name="Google Shape;498;p32">
            <a:extLst>
              <a:ext uri="{FF2B5EF4-FFF2-40B4-BE49-F238E27FC236}">
                <a16:creationId xmlns:a16="http://schemas.microsoft.com/office/drawing/2014/main" id="{932909CD-6BD6-EB65-CA37-ADE6EA9907C8}"/>
              </a:ext>
              <a:ext uri="{C183D7F6-B498-43B3-948B-1728B52AA6E4}">
                <adec:decorative xmlns:adec="http://schemas.microsoft.com/office/drawing/2017/decorative" val="1"/>
              </a:ext>
            </a:extLst>
          </p:cNvPr>
          <p:cNvSpPr/>
          <p:nvPr/>
        </p:nvSpPr>
        <p:spPr>
          <a:xfrm>
            <a:off x="584200"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457200" rIns="91440" bIns="45720" anchor="t" anchorCtr="0">
            <a:noAutofit/>
          </a:bodyPr>
          <a:lstStyle/>
          <a:p>
            <a:pPr marL="0" marR="0" lvl="0" indent="0" algn="l" defTabSz="914400" rtl="0" eaLnBrk="1" fontAlgn="base" latinLnBrk="0" hangingPunct="1">
              <a:spcBef>
                <a:spcPct val="0"/>
              </a:spcBef>
              <a:spcAft>
                <a:spcPct val="0"/>
              </a:spcAft>
              <a:buClr>
                <a:srgbClr val="000000"/>
              </a:buClr>
              <a:buSzPts val="500"/>
              <a:buFontTx/>
              <a:buNone/>
              <a:tabLst/>
              <a:defRPr/>
            </a:pPr>
            <a:endParaRPr kumimoji="0" lang="en-US" sz="1400" b="0" i="0" u="none" strike="noStrike" kern="1200" cap="none" spc="0" normalizeH="0" baseline="0" noProof="0">
              <a:ln>
                <a:noFill/>
              </a:ln>
              <a:solidFill>
                <a:schemeClr val="tx2"/>
              </a:solidFill>
              <a:effectLst/>
              <a:uLnTx/>
              <a:uFillTx/>
              <a:ea typeface="+mn-ea"/>
              <a:cs typeface="+mn-cs"/>
              <a:sym typeface="DM Sans Light"/>
            </a:endParaRPr>
          </a:p>
        </p:txBody>
      </p:sp>
      <p:cxnSp>
        <p:nvCxnSpPr>
          <p:cNvPr id="109" name="Straight Connector 108">
            <a:extLst>
              <a:ext uri="{FF2B5EF4-FFF2-40B4-BE49-F238E27FC236}">
                <a16:creationId xmlns:a16="http://schemas.microsoft.com/office/drawing/2014/main" id="{3564791F-0A2A-EDE7-55B6-F35B2347C1D3}"/>
              </a:ext>
              <a:ext uri="{C183D7F6-B498-43B3-948B-1728B52AA6E4}">
                <adec:decorative xmlns:adec="http://schemas.microsoft.com/office/drawing/2017/decorative" val="1"/>
              </a:ext>
            </a:extLst>
          </p:cNvPr>
          <p:cNvCxnSpPr>
            <a:cxnSpLocks/>
          </p:cNvCxnSpPr>
          <p:nvPr/>
        </p:nvCxnSpPr>
        <p:spPr>
          <a:xfrm>
            <a:off x="2055253" y="3794115"/>
            <a:ext cx="0" cy="162325"/>
          </a:xfrm>
          <a:prstGeom prst="line">
            <a:avLst/>
          </a:prstGeom>
          <a:noFill/>
          <a:ln w="12700" cap="flat" cmpd="sng" algn="ctr">
            <a:solidFill>
              <a:srgbClr val="0078D4"/>
            </a:solidFill>
            <a:prstDash val="solid"/>
            <a:miter lim="800000"/>
          </a:ln>
          <a:effectLst/>
        </p:spPr>
      </p:cxnSp>
      <p:sp>
        <p:nvSpPr>
          <p:cNvPr id="130" name="Google Shape;498;p32">
            <a:extLst>
              <a:ext uri="{FF2B5EF4-FFF2-40B4-BE49-F238E27FC236}">
                <a16:creationId xmlns:a16="http://schemas.microsoft.com/office/drawing/2014/main" id="{CA08BD74-24DE-A5D6-7156-3674D12F19C6}"/>
              </a:ext>
              <a:ext uri="{C183D7F6-B498-43B3-948B-1728B52AA6E4}">
                <adec:decorative xmlns:adec="http://schemas.microsoft.com/office/drawing/2017/decorative" val="1"/>
              </a:ext>
            </a:extLst>
          </p:cNvPr>
          <p:cNvSpPr/>
          <p:nvPr/>
        </p:nvSpPr>
        <p:spPr>
          <a:xfrm>
            <a:off x="584200"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45720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1400" b="0" i="0" u="none" strike="noStrike" kern="0" cap="none" spc="0" normalizeH="0" baseline="0" noProof="0">
              <a:ln>
                <a:noFill/>
              </a:ln>
              <a:solidFill>
                <a:schemeClr val="tx2"/>
              </a:solidFill>
              <a:effectLst/>
              <a:uLnTx/>
              <a:uFillTx/>
              <a:ea typeface="+mn-ea"/>
              <a:cs typeface="+mn-cs"/>
              <a:sym typeface="DM Sans Light"/>
            </a:endParaRPr>
          </a:p>
        </p:txBody>
      </p:sp>
      <p:sp>
        <p:nvSpPr>
          <p:cNvPr id="54" name="Title 53">
            <a:extLst>
              <a:ext uri="{FF2B5EF4-FFF2-40B4-BE49-F238E27FC236}">
                <a16:creationId xmlns:a16="http://schemas.microsoft.com/office/drawing/2014/main" id="{C1A01ADF-5041-CD44-FAA6-327AABBFB69D}"/>
              </a:ext>
            </a:extLst>
          </p:cNvPr>
          <p:cNvSpPr>
            <a:spLocks noGrp="1"/>
          </p:cNvSpPr>
          <p:nvPr>
            <p:ph type="title"/>
          </p:nvPr>
        </p:nvSpPr>
        <p:spPr>
          <a:xfrm>
            <a:off x="588263" y="457200"/>
            <a:ext cx="11018520" cy="553998"/>
          </a:xfrm>
        </p:spPr>
        <p:txBody>
          <a:bodyPr/>
          <a:lstStyle/>
          <a:p>
            <a:r>
              <a:rPr lang="en-GB">
                <a:sym typeface="DM Sans ExtraLight"/>
              </a:rPr>
              <a:t>Admin Agent</a:t>
            </a:r>
            <a:endParaRPr lang="en-IN"/>
          </a:p>
        </p:txBody>
      </p:sp>
      <p:sp>
        <p:nvSpPr>
          <p:cNvPr id="57" name="Text Placeholder 56">
            <a:extLst>
              <a:ext uri="{FF2B5EF4-FFF2-40B4-BE49-F238E27FC236}">
                <a16:creationId xmlns:a16="http://schemas.microsoft.com/office/drawing/2014/main" id="{7086AE02-C57B-DDB9-18D8-6FC7AE4FC988}"/>
              </a:ext>
            </a:extLst>
          </p:cNvPr>
          <p:cNvSpPr>
            <a:spLocks noGrp="1"/>
          </p:cNvSpPr>
          <p:nvPr>
            <p:ph type="body" sz="quarter" idx="11"/>
          </p:nvPr>
        </p:nvSpPr>
        <p:spPr>
          <a:xfrm>
            <a:off x="584200" y="292100"/>
            <a:ext cx="11018520" cy="153888"/>
          </a:xfrm>
        </p:spPr>
        <p:txBody>
          <a:bodyPr/>
          <a:lstStyle/>
          <a:p>
            <a:r>
              <a:rPr lang="en-GB">
                <a:sym typeface="DM Sans"/>
              </a:rPr>
              <a:t>IT FUNCTION</a:t>
            </a:r>
          </a:p>
        </p:txBody>
      </p:sp>
      <p:sp>
        <p:nvSpPr>
          <p:cNvPr id="26" name="TextBox 25">
            <a:extLst>
              <a:ext uri="{FF2B5EF4-FFF2-40B4-BE49-F238E27FC236}">
                <a16:creationId xmlns:a16="http://schemas.microsoft.com/office/drawing/2014/main" id="{82BA1F37-5070-8AEF-8A6F-6C48B957DDD4}"/>
              </a:ext>
            </a:extLst>
          </p:cNvPr>
          <p:cNvSpPr txBox="1"/>
          <p:nvPr/>
        </p:nvSpPr>
        <p:spPr>
          <a:xfrm>
            <a:off x="588963"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Automate IT ticket creation, routing, follow-ups, and resolution communication</a:t>
            </a:r>
          </a:p>
        </p:txBody>
      </p:sp>
      <p:sp>
        <p:nvSpPr>
          <p:cNvPr id="4" name="Google Shape;523;p32">
            <a:extLst>
              <a:ext uri="{FF2B5EF4-FFF2-40B4-BE49-F238E27FC236}">
                <a16:creationId xmlns:a16="http://schemas.microsoft.com/office/drawing/2014/main" id="{6B7D401D-9ACF-8385-FBD4-F4545B7C7CD3}"/>
              </a:ext>
            </a:extLst>
          </p:cNvPr>
          <p:cNvSpPr/>
          <p:nvPr/>
        </p:nvSpPr>
        <p:spPr>
          <a:xfrm>
            <a:off x="705985" y="1904766"/>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From</a:t>
            </a:r>
          </a:p>
        </p:txBody>
      </p:sp>
      <p:sp>
        <p:nvSpPr>
          <p:cNvPr id="2" name="Google Shape;498;p32">
            <a:extLst>
              <a:ext uri="{FF2B5EF4-FFF2-40B4-BE49-F238E27FC236}">
                <a16:creationId xmlns:a16="http://schemas.microsoft.com/office/drawing/2014/main" id="{E33E22F0-BF5A-035B-E8FE-2348AC272D62}"/>
              </a:ext>
            </a:extLst>
          </p:cNvPr>
          <p:cNvSpPr/>
          <p:nvPr/>
        </p:nvSpPr>
        <p:spPr>
          <a:xfrm>
            <a:off x="705985" y="2245769"/>
            <a:ext cx="2698536" cy="923330"/>
          </a:xfrm>
          <a:prstGeom prst="rect">
            <a:avLst/>
          </a:prstGeom>
          <a:noFill/>
          <a:ln w="9525" cap="flat" cmpd="sng">
            <a:noFill/>
            <a:prstDash val="solid"/>
            <a:round/>
            <a:headEnd type="none" w="sm" len="sm"/>
            <a:tailEnd type="none" w="sm" len="sm"/>
          </a:ln>
        </p:spPr>
        <p:txBody>
          <a:bodyPr spcFirstLastPara="1" wrap="square" lIns="0" tIns="0" rIns="0" bIns="0" anchor="t" anchorCtr="0">
            <a:spAutoFit/>
          </a:bodyPr>
          <a:lstStyle/>
          <a:p>
            <a:pPr lvl="0" fontAlgn="base">
              <a:lnSpc>
                <a:spcPts val="1780"/>
              </a:lnSpc>
              <a:spcBef>
                <a:spcPct val="0"/>
              </a:spcBef>
              <a:spcAft>
                <a:spcPct val="0"/>
              </a:spcAft>
              <a:buClr>
                <a:srgbClr val="000000"/>
              </a:buClr>
              <a:buSzPts val="500"/>
              <a:defRPr/>
            </a:pPr>
            <a:r>
              <a:rPr lang="en-US" sz="1400">
                <a:solidFill>
                  <a:srgbClr val="000000"/>
                </a:solidFill>
                <a:latin typeface="Segoe Sans Display" pitchFamily="2" charset="0"/>
                <a:cs typeface="Segoe Sans Display" pitchFamily="2" charset="0"/>
                <a:sym typeface="DM Sans Light"/>
              </a:rPr>
              <a:t>IT support is fragmented with manual ticket requirements intake, creation, and routing with delayed communications/ limited visibility</a:t>
            </a:r>
          </a:p>
        </p:txBody>
      </p:sp>
      <p:sp>
        <p:nvSpPr>
          <p:cNvPr id="5" name="Google Shape;523;p32">
            <a:extLst>
              <a:ext uri="{FF2B5EF4-FFF2-40B4-BE49-F238E27FC236}">
                <a16:creationId xmlns:a16="http://schemas.microsoft.com/office/drawing/2014/main" id="{4AC7B35E-971A-B43A-9109-F71B5A5AF505}"/>
              </a:ext>
            </a:extLst>
          </p:cNvPr>
          <p:cNvSpPr/>
          <p:nvPr/>
        </p:nvSpPr>
        <p:spPr>
          <a:xfrm>
            <a:off x="705985" y="4123180"/>
            <a:ext cx="574433" cy="242052"/>
          </a:xfrm>
          <a:prstGeom prst="roundRect">
            <a:avLst>
              <a:gd name="adj" fmla="val 50000"/>
            </a:avLst>
          </a:prstGeom>
          <a:solidFill>
            <a:schemeClr val="accent1"/>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schemeClr val="bg1"/>
                </a:solidFill>
                <a:effectLst/>
                <a:uLnTx/>
                <a:uFillTx/>
                <a:ea typeface="+mn-ea"/>
                <a:cs typeface="+mn-cs"/>
                <a:sym typeface="DM Sans"/>
              </a:rPr>
              <a:t>To</a:t>
            </a:r>
          </a:p>
        </p:txBody>
      </p:sp>
      <p:sp>
        <p:nvSpPr>
          <p:cNvPr id="3" name="Google Shape;498;p32">
            <a:extLst>
              <a:ext uri="{FF2B5EF4-FFF2-40B4-BE49-F238E27FC236}">
                <a16:creationId xmlns:a16="http://schemas.microsoft.com/office/drawing/2014/main" id="{28FEEDCA-9F20-8C12-76A1-297D5AED9D24}"/>
              </a:ext>
            </a:extLst>
          </p:cNvPr>
          <p:cNvSpPr/>
          <p:nvPr/>
        </p:nvSpPr>
        <p:spPr>
          <a:xfrm>
            <a:off x="705985" y="4464182"/>
            <a:ext cx="2698536" cy="107721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400" b="0" i="0" u="none" strike="noStrike" kern="0" cap="none" spc="0" normalizeH="0" baseline="0" noProof="0">
                <a:ln>
                  <a:noFill/>
                </a:ln>
                <a:solidFill>
                  <a:schemeClr val="tx2"/>
                </a:solidFill>
                <a:effectLst/>
                <a:uLnTx/>
                <a:uFillTx/>
                <a:ea typeface="+mn-ea"/>
                <a:cs typeface="+mn-cs"/>
                <a:sym typeface="DM Sans Light"/>
              </a:rPr>
              <a:t>IT ticketing is automated and intelligent—where AI handles intake, classifies issues, routes to the right team, and keeps users informed throughout resolution</a:t>
            </a:r>
          </a:p>
        </p:txBody>
      </p:sp>
      <p:sp>
        <p:nvSpPr>
          <p:cNvPr id="164" name="Google Shape;498;p32">
            <a:extLst>
              <a:ext uri="{FF2B5EF4-FFF2-40B4-BE49-F238E27FC236}">
                <a16:creationId xmlns:a16="http://schemas.microsoft.com/office/drawing/2014/main" id="{4827DFCF-B92E-673D-2443-5816FE93261D}"/>
              </a:ext>
            </a:extLst>
          </p:cNvPr>
          <p:cNvSpPr/>
          <p:nvPr/>
        </p:nvSpPr>
        <p:spPr>
          <a:xfrm>
            <a:off x="3754550" y="1738028"/>
            <a:ext cx="2243664" cy="4802914"/>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Current Workflow Challenges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Ticket intake and creation is manual</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Tickets are routed manually and do not leverage knowledge base nor </a:t>
            </a:r>
            <a:br>
              <a:rPr kumimoji="0" lang="en-US" sz="1050" b="0" i="0" u="none" strike="noStrike" kern="1200" cap="none" spc="0" normalizeH="0" baseline="0" noProof="0">
                <a:ln>
                  <a:noFill/>
                </a:ln>
                <a:solidFill>
                  <a:schemeClr val="tx2"/>
                </a:solidFill>
                <a:effectLst/>
                <a:uLnTx/>
                <a:uFillTx/>
                <a:ea typeface="+mn-ea"/>
                <a:cs typeface="+mn-cs"/>
                <a:sym typeface="DM Sans Light"/>
              </a:rPr>
            </a:br>
            <a:r>
              <a:rPr kumimoji="0" lang="en-US" sz="1050" b="0" i="0" u="none" strike="noStrike" kern="1200" cap="none" spc="0" normalizeH="0" baseline="0" noProof="0">
                <a:ln>
                  <a:noFill/>
                </a:ln>
                <a:solidFill>
                  <a:schemeClr val="tx2"/>
                </a:solidFill>
                <a:effectLst/>
                <a:uLnTx/>
                <a:uFillTx/>
                <a:ea typeface="+mn-ea"/>
                <a:cs typeface="+mn-cs"/>
                <a:sym typeface="DM Sans Light"/>
              </a:rPr>
              <a:t>historical tickets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Inconsistent ticket creation and misrouting requires customer follow-ups and creates delays in ticket ownership and time-to-resolution</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Open-ticket follow-ups </a:t>
            </a:r>
            <a:br>
              <a:rPr kumimoji="0" lang="en-US" sz="1050" b="0" i="0" u="none" strike="noStrike" kern="1200" cap="none" spc="0" normalizeH="0" baseline="0" noProof="0">
                <a:ln>
                  <a:noFill/>
                </a:ln>
                <a:solidFill>
                  <a:schemeClr val="tx2"/>
                </a:solidFill>
                <a:effectLst/>
                <a:uLnTx/>
                <a:uFillTx/>
                <a:ea typeface="+mn-ea"/>
                <a:cs typeface="+mn-cs"/>
                <a:sym typeface="DM Sans Light"/>
              </a:rPr>
            </a:br>
            <a:r>
              <a:rPr kumimoji="0" lang="en-US" sz="1050" b="0" i="0" u="none" strike="noStrike" kern="1200" cap="none" spc="0" normalizeH="0" baseline="0" noProof="0">
                <a:ln>
                  <a:noFill/>
                </a:ln>
                <a:solidFill>
                  <a:schemeClr val="tx2"/>
                </a:solidFill>
                <a:effectLst/>
                <a:uLnTx/>
                <a:uFillTx/>
                <a:ea typeface="+mn-ea"/>
                <a:cs typeface="+mn-cs"/>
                <a:sym typeface="DM Sans Light"/>
              </a:rPr>
              <a:t>are manual</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Communication updates are manual and delayed to customers</a:t>
            </a:r>
          </a:p>
          <a:p>
            <a:pPr marL="236538" marR="0" lvl="0" indent="-160338"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tx2"/>
                </a:solidFill>
                <a:effectLst/>
                <a:uLnTx/>
                <a:uFillTx/>
                <a:ea typeface="+mn-ea"/>
                <a:cs typeface="+mn-cs"/>
                <a:sym typeface="DM Sans Light"/>
              </a:rPr>
              <a:t>Manual processes do not scale with volume of tickets</a:t>
            </a:r>
          </a:p>
        </p:txBody>
      </p:sp>
      <p:sp>
        <p:nvSpPr>
          <p:cNvPr id="181" name="Google Shape;498;p32">
            <a:extLst>
              <a:ext uri="{FF2B5EF4-FFF2-40B4-BE49-F238E27FC236}">
                <a16:creationId xmlns:a16="http://schemas.microsoft.com/office/drawing/2014/main" id="{D586343C-4F49-CF41-CBDC-B0B36DF64A84}"/>
              </a:ext>
            </a:extLst>
          </p:cNvPr>
          <p:cNvSpPr/>
          <p:nvPr/>
        </p:nvSpPr>
        <p:spPr>
          <a:xfrm>
            <a:off x="6108367" y="1738028"/>
            <a:ext cx="2339831" cy="480291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Features</a:t>
            </a:r>
          </a:p>
        </p:txBody>
      </p:sp>
      <p:sp>
        <p:nvSpPr>
          <p:cNvPr id="204" name="Google Shape;523;p32">
            <a:extLst>
              <a:ext uri="{FF2B5EF4-FFF2-40B4-BE49-F238E27FC236}">
                <a16:creationId xmlns:a16="http://schemas.microsoft.com/office/drawing/2014/main" id="{9FAB6B32-7C55-4320-2A9B-76E0DD8F946E}"/>
              </a:ext>
            </a:extLst>
          </p:cNvPr>
          <p:cNvSpPr/>
          <p:nvPr/>
        </p:nvSpPr>
        <p:spPr>
          <a:xfrm>
            <a:off x="6217578" y="2233080"/>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Manages intake communication with customer and retrieves details from database if required</a:t>
            </a:r>
          </a:p>
        </p:txBody>
      </p:sp>
      <p:sp>
        <p:nvSpPr>
          <p:cNvPr id="220" name="Google Shape;523;p32">
            <a:extLst>
              <a:ext uri="{FF2B5EF4-FFF2-40B4-BE49-F238E27FC236}">
                <a16:creationId xmlns:a16="http://schemas.microsoft.com/office/drawing/2014/main" id="{44850F46-ADC2-A8D3-85A8-D902116CE4F6}"/>
              </a:ext>
            </a:extLst>
          </p:cNvPr>
          <p:cNvSpPr/>
          <p:nvPr/>
        </p:nvSpPr>
        <p:spPr>
          <a:xfrm>
            <a:off x="6217578" y="3311519"/>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Automatically creates a ticket and assigns type, resolution team, and priority based on historical tickets</a:t>
            </a:r>
          </a:p>
        </p:txBody>
      </p:sp>
      <p:sp>
        <p:nvSpPr>
          <p:cNvPr id="233" name="Google Shape;523;p32">
            <a:extLst>
              <a:ext uri="{FF2B5EF4-FFF2-40B4-BE49-F238E27FC236}">
                <a16:creationId xmlns:a16="http://schemas.microsoft.com/office/drawing/2014/main" id="{B25899A9-6C7C-627C-B87B-214B428EF1B8}"/>
              </a:ext>
            </a:extLst>
          </p:cNvPr>
          <p:cNvSpPr/>
          <p:nvPr/>
        </p:nvSpPr>
        <p:spPr>
          <a:xfrm>
            <a:off x="6217578" y="4389958"/>
            <a:ext cx="2121408" cy="960120"/>
          </a:xfrm>
          <a:prstGeom prst="roundRect">
            <a:avLst>
              <a:gd name="adj" fmla="val 9670"/>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Follows up with customer for additional required details</a:t>
            </a:r>
          </a:p>
        </p:txBody>
      </p:sp>
      <p:sp>
        <p:nvSpPr>
          <p:cNvPr id="246" name="Google Shape;523;p32">
            <a:extLst>
              <a:ext uri="{FF2B5EF4-FFF2-40B4-BE49-F238E27FC236}">
                <a16:creationId xmlns:a16="http://schemas.microsoft.com/office/drawing/2014/main" id="{ED4C3291-AE4B-48F0-DA3C-F3D01BFC7FF2}"/>
              </a:ext>
            </a:extLst>
          </p:cNvPr>
          <p:cNvSpPr/>
          <p:nvPr/>
        </p:nvSpPr>
        <p:spPr>
          <a:xfrm>
            <a:off x="6217578" y="5468398"/>
            <a:ext cx="2121408" cy="960120"/>
          </a:xfrm>
          <a:prstGeom prst="roundRect">
            <a:avLst>
              <a:gd name="adj" fmla="val 4281"/>
            </a:avLst>
          </a:prstGeom>
          <a:solidFill>
            <a:srgbClr val="FFFFFF">
              <a:lumMod val="85000"/>
              <a:alpha val="20000"/>
            </a:srgbClr>
          </a:solidFill>
          <a:ln>
            <a:noFill/>
          </a:ln>
        </p:spPr>
        <p:txBody>
          <a:bodyPr spcFirstLastPara="1" wrap="square" lIns="91440" tIns="45720" rIns="91440" bIns="4572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Sans Display"/>
                <a:ea typeface="+mn-ea"/>
                <a:cs typeface="+mn-cs"/>
                <a:sym typeface="DM Sans"/>
              </a:rPr>
              <a:t>Provides ticket lifecycle updates and follows up with teams on open items</a:t>
            </a:r>
          </a:p>
        </p:txBody>
      </p:sp>
      <p:sp>
        <p:nvSpPr>
          <p:cNvPr id="247" name="Google Shape;498;p32">
            <a:extLst>
              <a:ext uri="{FF2B5EF4-FFF2-40B4-BE49-F238E27FC236}">
                <a16:creationId xmlns:a16="http://schemas.microsoft.com/office/drawing/2014/main" id="{DFB7F1FE-D811-68DE-B0F9-B1BF31A2A25E}"/>
              </a:ext>
            </a:extLst>
          </p:cNvPr>
          <p:cNvSpPr/>
          <p:nvPr/>
        </p:nvSpPr>
        <p:spPr>
          <a:xfrm>
            <a:off x="8548968" y="1738027"/>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Business Impact</a:t>
            </a:r>
          </a:p>
        </p:txBody>
      </p:sp>
      <p:sp>
        <p:nvSpPr>
          <p:cNvPr id="258" name="Rounded Rectangle 44">
            <a:extLst>
              <a:ext uri="{FF2B5EF4-FFF2-40B4-BE49-F238E27FC236}">
                <a16:creationId xmlns:a16="http://schemas.microsoft.com/office/drawing/2014/main" id="{EDBCFD06-3CF5-256C-10E3-5D863E7EC6DE}"/>
              </a:ext>
            </a:extLst>
          </p:cNvPr>
          <p:cNvSpPr/>
          <p:nvPr/>
        </p:nvSpPr>
        <p:spPr>
          <a:xfrm>
            <a:off x="8669167" y="2123081"/>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Ticket Resolution Rate → </a:t>
            </a:r>
            <a:r>
              <a:rPr lang="en-US" sz="800">
                <a:solidFill>
                  <a:prstClr val="black"/>
                </a:solidFill>
              </a:rPr>
              <a:t>Faster issue resolution via automated ticket intake, creation, and routing</a:t>
            </a:r>
          </a:p>
        </p:txBody>
      </p:sp>
      <p:sp>
        <p:nvSpPr>
          <p:cNvPr id="277" name="Rounded Rectangle 48">
            <a:extLst>
              <a:ext uri="{FF2B5EF4-FFF2-40B4-BE49-F238E27FC236}">
                <a16:creationId xmlns:a16="http://schemas.microsoft.com/office/drawing/2014/main" id="{C294C992-B5B5-437F-61FA-2FE97D1066A2}"/>
              </a:ext>
            </a:extLst>
          </p:cNvPr>
          <p:cNvSpPr/>
          <p:nvPr/>
        </p:nvSpPr>
        <p:spPr>
          <a:xfrm>
            <a:off x="8669167" y="2913208"/>
            <a:ext cx="2816848" cy="640080"/>
          </a:xfrm>
          <a:prstGeom prst="roundRect">
            <a:avLst>
              <a:gd name="adj" fmla="val 10968"/>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CSAT Score → </a:t>
            </a:r>
            <a:r>
              <a:rPr lang="en-US" sz="800">
                <a:solidFill>
                  <a:prstClr val="black"/>
                </a:solidFill>
              </a:rPr>
              <a:t>Improved IT service experience through a digital, automated, and streamlined bug submission process</a:t>
            </a:r>
          </a:p>
        </p:txBody>
      </p:sp>
      <p:sp>
        <p:nvSpPr>
          <p:cNvPr id="292" name="Rounded Rectangle 44">
            <a:extLst>
              <a:ext uri="{FF2B5EF4-FFF2-40B4-BE49-F238E27FC236}">
                <a16:creationId xmlns:a16="http://schemas.microsoft.com/office/drawing/2014/main" id="{9B1361EC-AC55-9FA0-49F0-65EAA83EFC08}"/>
              </a:ext>
            </a:extLst>
          </p:cNvPr>
          <p:cNvSpPr/>
          <p:nvPr/>
        </p:nvSpPr>
        <p:spPr>
          <a:xfrm>
            <a:off x="8669167" y="3703334"/>
            <a:ext cx="2816848" cy="640080"/>
          </a:xfrm>
          <a:prstGeom prst="roundRect">
            <a:avLst>
              <a:gd name="adj" fmla="val 11980"/>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j-lt"/>
                <a:ea typeface="+mn-ea"/>
                <a:cs typeface="+mn-cs"/>
              </a:rPr>
              <a:t>Operational Efficiency → </a:t>
            </a:r>
            <a:r>
              <a:rPr lang="en-US" sz="800">
                <a:solidFill>
                  <a:prstClr val="black"/>
                </a:solidFill>
              </a:rPr>
              <a:t>Reduction in time and manual interventions to process IT requests</a:t>
            </a:r>
          </a:p>
        </p:txBody>
      </p:sp>
      <p:sp>
        <p:nvSpPr>
          <p:cNvPr id="303" name="Google Shape;498;p32">
            <a:extLst>
              <a:ext uri="{FF2B5EF4-FFF2-40B4-BE49-F238E27FC236}">
                <a16:creationId xmlns:a16="http://schemas.microsoft.com/office/drawing/2014/main" id="{116B1916-48DC-ED69-0FAB-3909E4B285C5}"/>
              </a:ext>
            </a:extLst>
          </p:cNvPr>
          <p:cNvSpPr/>
          <p:nvPr/>
        </p:nvSpPr>
        <p:spPr>
          <a:xfrm>
            <a:off x="854896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91440" anchor="t" anchorCtr="0">
            <a:noAutofit/>
          </a:bodyPr>
          <a:lstStyle/>
          <a:p>
            <a:pPr fontAlgn="base">
              <a:spcAft>
                <a:spcPct val="0"/>
              </a:spcAft>
              <a:defRPr/>
            </a:pPr>
            <a:r>
              <a:rPr lang="en-GB" sz="1050">
                <a:solidFill>
                  <a:schemeClr val="accent1"/>
                </a:solidFill>
                <a:latin typeface="+mj-lt"/>
                <a:sym typeface="DM Sans Light"/>
              </a:rPr>
              <a:t>Key User(s)</a:t>
            </a:r>
          </a:p>
        </p:txBody>
      </p:sp>
      <p:sp>
        <p:nvSpPr>
          <p:cNvPr id="307" name="Google Shape;516;p32">
            <a:extLst>
              <a:ext uri="{FF2B5EF4-FFF2-40B4-BE49-F238E27FC236}">
                <a16:creationId xmlns:a16="http://schemas.microsoft.com/office/drawing/2014/main" id="{F65346BC-64AF-C5BB-09E8-84BB27FD1A79}"/>
              </a:ext>
            </a:extLst>
          </p:cNvPr>
          <p:cNvSpPr/>
          <p:nvPr/>
        </p:nvSpPr>
        <p:spPr>
          <a:xfrm>
            <a:off x="8669166"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Employees</a:t>
            </a:r>
          </a:p>
        </p:txBody>
      </p:sp>
      <p:sp>
        <p:nvSpPr>
          <p:cNvPr id="310" name="Google Shape;516;p32">
            <a:extLst>
              <a:ext uri="{FF2B5EF4-FFF2-40B4-BE49-F238E27FC236}">
                <a16:creationId xmlns:a16="http://schemas.microsoft.com/office/drawing/2014/main" id="{51C128CD-AF00-9D0B-4893-2B386815AA12}"/>
              </a:ext>
            </a:extLst>
          </p:cNvPr>
          <p:cNvSpPr/>
          <p:nvPr/>
        </p:nvSpPr>
        <p:spPr>
          <a:xfrm>
            <a:off x="10128805" y="4934954"/>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tx2"/>
                </a:solidFill>
                <a:effectLst/>
                <a:uLnTx/>
                <a:uFillTx/>
                <a:latin typeface="Segoe Sans Display"/>
                <a:ea typeface="+mn-ea"/>
                <a:cs typeface="+mn-cs"/>
                <a:sym typeface="DM Sans Medium"/>
              </a:rPr>
              <a:t>IT support teams</a:t>
            </a:r>
          </a:p>
        </p:txBody>
      </p:sp>
      <p:sp>
        <p:nvSpPr>
          <p:cNvPr id="312" name="Google Shape;516;p32">
            <a:extLst>
              <a:ext uri="{FF2B5EF4-FFF2-40B4-BE49-F238E27FC236}">
                <a16:creationId xmlns:a16="http://schemas.microsoft.com/office/drawing/2014/main" id="{269E7932-9801-1D68-0EF1-44DF2C3B1717}"/>
              </a:ext>
            </a:extLst>
          </p:cNvPr>
          <p:cNvSpPr/>
          <p:nvPr/>
        </p:nvSpPr>
        <p:spPr>
          <a:xfrm>
            <a:off x="8669166" y="5589413"/>
            <a:ext cx="1357209" cy="54864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chemeClr val="tx2"/>
                </a:solidFill>
                <a:effectLst/>
                <a:uLnTx/>
                <a:uFillTx/>
                <a:latin typeface="Segoe Sans Display"/>
                <a:ea typeface="+mn-ea"/>
                <a:cs typeface="+mn-cs"/>
                <a:sym typeface="DM Sans Medium"/>
              </a:rPr>
              <a:t>Customer service representatives</a:t>
            </a:r>
          </a:p>
        </p:txBody>
      </p:sp>
      <p:sp>
        <p:nvSpPr>
          <p:cNvPr id="271" name="Arrow: Up 56">
            <a:extLst>
              <a:ext uri="{FF2B5EF4-FFF2-40B4-BE49-F238E27FC236}">
                <a16:creationId xmlns:a16="http://schemas.microsoft.com/office/drawing/2014/main" id="{87E7605F-D087-CF23-EFEC-21F33768997B}"/>
              </a:ext>
              <a:ext uri="{C183D7F6-B498-43B3-948B-1728B52AA6E4}">
                <adec:decorative xmlns:adec="http://schemas.microsoft.com/office/drawing/2017/decorative" val="1"/>
              </a:ext>
            </a:extLst>
          </p:cNvPr>
          <p:cNvSpPr/>
          <p:nvPr/>
        </p:nvSpPr>
        <p:spPr>
          <a:xfrm>
            <a:off x="8744831" y="2305961"/>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87" name="Arrow: Up 56">
            <a:extLst>
              <a:ext uri="{FF2B5EF4-FFF2-40B4-BE49-F238E27FC236}">
                <a16:creationId xmlns:a16="http://schemas.microsoft.com/office/drawing/2014/main" id="{17A43C2A-CDDC-C1F9-BDF1-3E107CA358F6}"/>
              </a:ext>
              <a:ext uri="{C183D7F6-B498-43B3-948B-1728B52AA6E4}">
                <adec:decorative xmlns:adec="http://schemas.microsoft.com/office/drawing/2017/decorative" val="1"/>
              </a:ext>
            </a:extLst>
          </p:cNvPr>
          <p:cNvSpPr/>
          <p:nvPr/>
        </p:nvSpPr>
        <p:spPr>
          <a:xfrm rot="10800000" flipV="1">
            <a:off x="8744831" y="3096088"/>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
        <p:nvSpPr>
          <p:cNvPr id="299" name="Arrow: Up 56">
            <a:extLst>
              <a:ext uri="{FF2B5EF4-FFF2-40B4-BE49-F238E27FC236}">
                <a16:creationId xmlns:a16="http://schemas.microsoft.com/office/drawing/2014/main" id="{873A5D66-80D5-3288-87AF-329FADA6C34B}"/>
              </a:ext>
              <a:ext uri="{C183D7F6-B498-43B3-948B-1728B52AA6E4}">
                <adec:decorative xmlns:adec="http://schemas.microsoft.com/office/drawing/2017/decorative" val="1"/>
              </a:ext>
            </a:extLst>
          </p:cNvPr>
          <p:cNvSpPr/>
          <p:nvPr/>
        </p:nvSpPr>
        <p:spPr>
          <a:xfrm>
            <a:off x="8744831" y="3886214"/>
            <a:ext cx="135966" cy="27432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16144846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B5C9-FE40-C9B6-7809-700A5D49F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26E2D-27C1-A357-FF4D-E6B99567864E}"/>
              </a:ext>
            </a:extLst>
          </p:cNvPr>
          <p:cNvSpPr>
            <a:spLocks noGrp="1"/>
          </p:cNvSpPr>
          <p:nvPr>
            <p:ph type="title"/>
          </p:nvPr>
        </p:nvSpPr>
        <p:spPr>
          <a:xfrm>
            <a:off x="585216" y="2537210"/>
            <a:ext cx="4178808" cy="997196"/>
          </a:xfrm>
        </p:spPr>
        <p:txBody>
          <a:bodyPr/>
          <a:lstStyle/>
          <a:p>
            <a:r>
              <a:rPr lang="en-US" dirty="0">
                <a:ea typeface="+mj-ea"/>
                <a:cs typeface="+mj-cs"/>
              </a:rPr>
              <a:t>Connect your existing agents</a:t>
            </a:r>
          </a:p>
        </p:txBody>
      </p:sp>
    </p:spTree>
    <p:extLst>
      <p:ext uri="{BB962C8B-B14F-4D97-AF65-F5344CB8AC3E}">
        <p14:creationId xmlns:p14="http://schemas.microsoft.com/office/powerpoint/2010/main" val="13136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B5BE-78BD-00F8-00A7-F97148490D78}"/>
            </a:ext>
          </a:extLst>
        </p:cNvPr>
        <p:cNvGrpSpPr/>
        <p:nvPr/>
      </p:nvGrpSpPr>
      <p:grpSpPr>
        <a:xfrm>
          <a:off x="0" y="0"/>
          <a:ext cx="0" cy="0"/>
          <a:chOff x="0" y="0"/>
          <a:chExt cx="0" cy="0"/>
        </a:xfrm>
      </p:grpSpPr>
      <p:sp>
        <p:nvSpPr>
          <p:cNvPr id="177" name="Rectangle: Rounded Corners 47">
            <a:extLst>
              <a:ext uri="{FF2B5EF4-FFF2-40B4-BE49-F238E27FC236}">
                <a16:creationId xmlns:a16="http://schemas.microsoft.com/office/drawing/2014/main" id="{38E7A81C-952E-FE83-A507-3C55B8F54A54}"/>
              </a:ext>
              <a:ext uri="{C183D7F6-B498-43B3-948B-1728B52AA6E4}">
                <adec:decorative xmlns:adec="http://schemas.microsoft.com/office/drawing/2017/decorative" val="1"/>
              </a:ext>
            </a:extLst>
          </p:cNvPr>
          <p:cNvSpPr/>
          <p:nvPr/>
        </p:nvSpPr>
        <p:spPr bwMode="auto">
          <a:xfrm>
            <a:off x="415447" y="1782753"/>
            <a:ext cx="11361107" cy="4714885"/>
          </a:xfrm>
          <a:prstGeom prst="roundRect">
            <a:avLst>
              <a:gd name="adj" fmla="val 4241"/>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62" name="Rectangle: Rounded Corners 161">
            <a:extLst>
              <a:ext uri="{FF2B5EF4-FFF2-40B4-BE49-F238E27FC236}">
                <a16:creationId xmlns:a16="http://schemas.microsoft.com/office/drawing/2014/main" id="{2589B7E7-FD54-AC08-EAD8-C150EC4F51DE}"/>
              </a:ext>
              <a:ext uri="{C183D7F6-B498-43B3-948B-1728B52AA6E4}">
                <adec:decorative xmlns:adec="http://schemas.microsoft.com/office/drawing/2017/decorative" val="1"/>
              </a:ext>
            </a:extLst>
          </p:cNvPr>
          <p:cNvSpPr/>
          <p:nvPr/>
        </p:nvSpPr>
        <p:spPr bwMode="auto">
          <a:xfrm>
            <a:off x="8763001" y="2580091"/>
            <a:ext cx="2843212" cy="2194560"/>
          </a:xfrm>
          <a:prstGeom prst="roundRect">
            <a:avLst>
              <a:gd name="adj" fmla="val 3934"/>
            </a:avLst>
          </a:prstGeom>
          <a:solidFill>
            <a:schemeClr val="bg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000000"/>
              </a:solidFill>
              <a:latin typeface="Segoe UI"/>
              <a:cs typeface="Segoe UI" pitchFamily="34" charset="0"/>
            </a:endParaRPr>
          </a:p>
        </p:txBody>
      </p:sp>
      <p:grpSp>
        <p:nvGrpSpPr>
          <p:cNvPr id="2" name="Group 1">
            <a:extLst>
              <a:ext uri="{FF2B5EF4-FFF2-40B4-BE49-F238E27FC236}">
                <a16:creationId xmlns:a16="http://schemas.microsoft.com/office/drawing/2014/main" id="{31F0940B-9540-3D91-FE77-D63C7D226295}"/>
              </a:ext>
              <a:ext uri="{C183D7F6-B498-43B3-948B-1728B52AA6E4}">
                <adec:decorative xmlns:adec="http://schemas.microsoft.com/office/drawing/2017/decorative" val="1"/>
              </a:ext>
            </a:extLst>
          </p:cNvPr>
          <p:cNvGrpSpPr/>
          <p:nvPr/>
        </p:nvGrpSpPr>
        <p:grpSpPr>
          <a:xfrm>
            <a:off x="3038559" y="2885951"/>
            <a:ext cx="5457248" cy="3329740"/>
            <a:chOff x="3038559" y="2531108"/>
            <a:chExt cx="5457248" cy="3329740"/>
          </a:xfrm>
        </p:grpSpPr>
        <p:grpSp>
          <p:nvGrpSpPr>
            <p:cNvPr id="26" name="!!NetworkLines" descr="A network diagram displaying interconnected nodes, each featuring distinct logos such as Success Factors, ServiceNow, Benefax, SharePoint and Eightfold, illustrating relationships between various entities.">
              <a:extLst>
                <a:ext uri="{FF2B5EF4-FFF2-40B4-BE49-F238E27FC236}">
                  <a16:creationId xmlns:a16="http://schemas.microsoft.com/office/drawing/2014/main" id="{C581BD9A-468F-2ECD-C651-C798F71E1494}"/>
                </a:ext>
              </a:extLst>
            </p:cNvPr>
            <p:cNvGrpSpPr/>
            <p:nvPr/>
          </p:nvGrpSpPr>
          <p:grpSpPr>
            <a:xfrm>
              <a:off x="3271975" y="2787656"/>
              <a:ext cx="4856025" cy="2833404"/>
              <a:chOff x="26278919" y="7127751"/>
              <a:chExt cx="11858730" cy="6919351"/>
            </a:xfrm>
          </p:grpSpPr>
          <p:sp>
            <p:nvSpPr>
              <p:cNvPr id="27" name="Freeform: Shape 26">
                <a:extLst>
                  <a:ext uri="{FF2B5EF4-FFF2-40B4-BE49-F238E27FC236}">
                    <a16:creationId xmlns:a16="http://schemas.microsoft.com/office/drawing/2014/main" id="{810D8C2D-D072-4134-8075-09A13CED62DA}"/>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28" name="Freeform: Shape 27">
                <a:extLst>
                  <a:ext uri="{FF2B5EF4-FFF2-40B4-BE49-F238E27FC236}">
                    <a16:creationId xmlns:a16="http://schemas.microsoft.com/office/drawing/2014/main" id="{C453E2A1-04EC-98BA-D29A-58CAC12E8C3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29" name="Freeform: Shape 28">
                <a:extLst>
                  <a:ext uri="{FF2B5EF4-FFF2-40B4-BE49-F238E27FC236}">
                    <a16:creationId xmlns:a16="http://schemas.microsoft.com/office/drawing/2014/main" id="{5D95FF24-6471-216A-013E-28B1E71EA8E3}"/>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0" name="Freeform: Shape 29">
                <a:extLst>
                  <a:ext uri="{FF2B5EF4-FFF2-40B4-BE49-F238E27FC236}">
                    <a16:creationId xmlns:a16="http://schemas.microsoft.com/office/drawing/2014/main" id="{745805E7-4F3D-12E9-97BA-39FB12B4A89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1" name="Freeform: Shape 30">
                <a:extLst>
                  <a:ext uri="{FF2B5EF4-FFF2-40B4-BE49-F238E27FC236}">
                    <a16:creationId xmlns:a16="http://schemas.microsoft.com/office/drawing/2014/main" id="{F7BA44AF-B114-8645-C05E-C6C972881A3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sp>
            <p:nvSpPr>
              <p:cNvPr id="32" name="Freeform: Shape 31">
                <a:extLst>
                  <a:ext uri="{FF2B5EF4-FFF2-40B4-BE49-F238E27FC236}">
                    <a16:creationId xmlns:a16="http://schemas.microsoft.com/office/drawing/2014/main" id="{0E01D1C1-0000-CEC1-CBF9-D49D9321573B}"/>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3" name="Freeform: Shape 32">
                <a:extLst>
                  <a:ext uri="{FF2B5EF4-FFF2-40B4-BE49-F238E27FC236}">
                    <a16:creationId xmlns:a16="http://schemas.microsoft.com/office/drawing/2014/main" id="{29F0A065-7D28-189B-C3A6-F365852FFE65}"/>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4" name="Freeform: Shape 33">
                <a:extLst>
                  <a:ext uri="{FF2B5EF4-FFF2-40B4-BE49-F238E27FC236}">
                    <a16:creationId xmlns:a16="http://schemas.microsoft.com/office/drawing/2014/main" id="{B78DD5CD-F06C-6A74-E022-BA47388F1CC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5" name="Freeform: Shape 34">
                <a:extLst>
                  <a:ext uri="{FF2B5EF4-FFF2-40B4-BE49-F238E27FC236}">
                    <a16:creationId xmlns:a16="http://schemas.microsoft.com/office/drawing/2014/main" id="{FA3AE35F-EA60-7C35-D989-16302AC3873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sp>
            <p:nvSpPr>
              <p:cNvPr id="36" name="Freeform: Shape 35">
                <a:extLst>
                  <a:ext uri="{FF2B5EF4-FFF2-40B4-BE49-F238E27FC236}">
                    <a16:creationId xmlns:a16="http://schemas.microsoft.com/office/drawing/2014/main" id="{B8E32473-1753-2297-3D04-15E5B132B994}"/>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7" name="Freeform: Shape 36">
                <a:extLst>
                  <a:ext uri="{FF2B5EF4-FFF2-40B4-BE49-F238E27FC236}">
                    <a16:creationId xmlns:a16="http://schemas.microsoft.com/office/drawing/2014/main" id="{CA57866D-E280-0603-6408-5932BBDFAFD7}"/>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8" name="Freeform: Shape 37">
                <a:extLst>
                  <a:ext uri="{FF2B5EF4-FFF2-40B4-BE49-F238E27FC236}">
                    <a16:creationId xmlns:a16="http://schemas.microsoft.com/office/drawing/2014/main" id="{F5D54D22-3328-B852-6AB5-CCCD69B17085}"/>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39" name="Freeform: Shape 38">
                <a:extLst>
                  <a:ext uri="{FF2B5EF4-FFF2-40B4-BE49-F238E27FC236}">
                    <a16:creationId xmlns:a16="http://schemas.microsoft.com/office/drawing/2014/main" id="{8648CD73-0B2B-509E-04EC-D8B09E63D2B5}"/>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0" name="Freeform: Shape 39">
                <a:extLst>
                  <a:ext uri="{FF2B5EF4-FFF2-40B4-BE49-F238E27FC236}">
                    <a16:creationId xmlns:a16="http://schemas.microsoft.com/office/drawing/2014/main" id="{715E50F2-C683-2BEE-A4E5-6B58EC3EFB42}"/>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1" name="Freeform: Shape 40">
                <a:extLst>
                  <a:ext uri="{FF2B5EF4-FFF2-40B4-BE49-F238E27FC236}">
                    <a16:creationId xmlns:a16="http://schemas.microsoft.com/office/drawing/2014/main" id="{E18E7111-6C25-6700-10F1-ED3B4658400B}"/>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2" name="Freeform: Shape 41">
                <a:extLst>
                  <a:ext uri="{FF2B5EF4-FFF2-40B4-BE49-F238E27FC236}">
                    <a16:creationId xmlns:a16="http://schemas.microsoft.com/office/drawing/2014/main" id="{552261C3-E64A-46D5-89DA-6D84A2305AA5}"/>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3" name="Freeform: Shape 42">
                <a:extLst>
                  <a:ext uri="{FF2B5EF4-FFF2-40B4-BE49-F238E27FC236}">
                    <a16:creationId xmlns:a16="http://schemas.microsoft.com/office/drawing/2014/main" id="{A0E1B849-04BF-E9CC-3434-157A4626AF7F}"/>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4" name="Freeform: Shape 43">
                <a:extLst>
                  <a:ext uri="{FF2B5EF4-FFF2-40B4-BE49-F238E27FC236}">
                    <a16:creationId xmlns:a16="http://schemas.microsoft.com/office/drawing/2014/main" id="{42D60AA3-5E78-7EC7-4FCB-C4D9EF5E526E}"/>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5" name="Freeform: Shape 44">
                <a:extLst>
                  <a:ext uri="{FF2B5EF4-FFF2-40B4-BE49-F238E27FC236}">
                    <a16:creationId xmlns:a16="http://schemas.microsoft.com/office/drawing/2014/main" id="{640B2F41-358C-F863-5396-3D8D70E37A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sp>
            <p:nvSpPr>
              <p:cNvPr id="46" name="Freeform: Shape 45">
                <a:extLst>
                  <a:ext uri="{FF2B5EF4-FFF2-40B4-BE49-F238E27FC236}">
                    <a16:creationId xmlns:a16="http://schemas.microsoft.com/office/drawing/2014/main" id="{9668D7FE-124A-9D53-9E2A-40E06BD43398}"/>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7" name="Freeform: Shape 46">
                <a:extLst>
                  <a:ext uri="{FF2B5EF4-FFF2-40B4-BE49-F238E27FC236}">
                    <a16:creationId xmlns:a16="http://schemas.microsoft.com/office/drawing/2014/main" id="{BF9B8DD9-14AD-9E91-60DF-EA4F5438E918}"/>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sp>
            <p:nvSpPr>
              <p:cNvPr id="48" name="Freeform: Shape 47">
                <a:extLst>
                  <a:ext uri="{FF2B5EF4-FFF2-40B4-BE49-F238E27FC236}">
                    <a16:creationId xmlns:a16="http://schemas.microsoft.com/office/drawing/2014/main" id="{5D809EC5-46C6-A055-346D-4735ED4A264B}"/>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49" name="Freeform: Shape 48">
                <a:extLst>
                  <a:ext uri="{FF2B5EF4-FFF2-40B4-BE49-F238E27FC236}">
                    <a16:creationId xmlns:a16="http://schemas.microsoft.com/office/drawing/2014/main" id="{5AFDA69F-CCED-708D-FF95-2FBF57F90DE8}"/>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50" name="Freeform: Shape 49">
                <a:extLst>
                  <a:ext uri="{FF2B5EF4-FFF2-40B4-BE49-F238E27FC236}">
                    <a16:creationId xmlns:a16="http://schemas.microsoft.com/office/drawing/2014/main" id="{D65ADD82-6D2E-1947-A195-A0FBCDE07CE6}"/>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defTabSz="425359" eaLnBrk="1" fontAlgn="auto" latinLnBrk="0" hangingPunct="1">
                  <a:lnSpc>
                    <a:spcPct val="100000"/>
                  </a:lnSpc>
                  <a:spcBef>
                    <a:spcPts val="0"/>
                  </a:spcBef>
                  <a:spcAft>
                    <a:spcPts val="0"/>
                  </a:spcAft>
                  <a:buClrTx/>
                  <a:buSzTx/>
                  <a:buFontTx/>
                  <a:buNone/>
                  <a:tabLst/>
                  <a:defRPr/>
                </a:pPr>
                <a:endParaRPr lang="en-US"/>
              </a:p>
            </p:txBody>
          </p:sp>
          <p:sp>
            <p:nvSpPr>
              <p:cNvPr id="55" name="Freeform: Shape 54">
                <a:extLst>
                  <a:ext uri="{FF2B5EF4-FFF2-40B4-BE49-F238E27FC236}">
                    <a16:creationId xmlns:a16="http://schemas.microsoft.com/office/drawing/2014/main" id="{E1637DFF-8790-11B9-D7B1-612F15663524}"/>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sp>
            <p:nvSpPr>
              <p:cNvPr id="56" name="Freeform: Shape 55">
                <a:extLst>
                  <a:ext uri="{FF2B5EF4-FFF2-40B4-BE49-F238E27FC236}">
                    <a16:creationId xmlns:a16="http://schemas.microsoft.com/office/drawing/2014/main" id="{17681412-F91A-165D-73CE-06DB969E307E}"/>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chemeClr val="bg1">
                    <a:lumMod val="8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p>
            </p:txBody>
          </p:sp>
        </p:grpSp>
        <p:sp>
          <p:nvSpPr>
            <p:cNvPr id="63" name="Box">
              <a:extLst>
                <a:ext uri="{FF2B5EF4-FFF2-40B4-BE49-F238E27FC236}">
                  <a16:creationId xmlns:a16="http://schemas.microsoft.com/office/drawing/2014/main" id="{403EDC3E-EFA8-7912-7352-106DA37F1887}"/>
                </a:ext>
                <a:ext uri="{C183D7F6-B498-43B3-948B-1728B52AA6E4}">
                  <adec:decorative xmlns:adec="http://schemas.microsoft.com/office/drawing/2017/decorative" val="1"/>
                </a:ext>
              </a:extLst>
            </p:cNvPr>
            <p:cNvSpPr>
              <a:spLocks noChangeAspect="1"/>
            </p:cNvSpPr>
            <p:nvPr/>
          </p:nvSpPr>
          <p:spPr bwMode="auto">
            <a:xfrm>
              <a:off x="5864967" y="3357063"/>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Box">
              <a:extLst>
                <a:ext uri="{FF2B5EF4-FFF2-40B4-BE49-F238E27FC236}">
                  <a16:creationId xmlns:a16="http://schemas.microsoft.com/office/drawing/2014/main" id="{5F884269-0857-F63F-85FE-15B7D50B8A52}"/>
                </a:ext>
                <a:ext uri="{C183D7F6-B498-43B3-948B-1728B52AA6E4}">
                  <adec:decorative xmlns:adec="http://schemas.microsoft.com/office/drawing/2017/decorative" val="1"/>
                </a:ext>
              </a:extLst>
            </p:cNvPr>
            <p:cNvSpPr>
              <a:spLocks noChangeAspect="1"/>
            </p:cNvSpPr>
            <p:nvPr/>
          </p:nvSpPr>
          <p:spPr bwMode="auto">
            <a:xfrm>
              <a:off x="4641427" y="5435091"/>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52944FA7-16AF-1617-60E3-4CF0D647847A}"/>
                </a:ext>
              </a:extLst>
            </p:cNvPr>
            <p:cNvGrpSpPr/>
            <p:nvPr/>
          </p:nvGrpSpPr>
          <p:grpSpPr>
            <a:xfrm>
              <a:off x="4584683" y="3987015"/>
              <a:ext cx="735586" cy="735586"/>
              <a:chOff x="4584683" y="3510765"/>
              <a:chExt cx="735586" cy="735586"/>
            </a:xfrm>
          </p:grpSpPr>
          <p:sp>
            <p:nvSpPr>
              <p:cNvPr id="58" name="Box">
                <a:extLst>
                  <a:ext uri="{FF2B5EF4-FFF2-40B4-BE49-F238E27FC236}">
                    <a16:creationId xmlns:a16="http://schemas.microsoft.com/office/drawing/2014/main" id="{4DF17022-0C36-32A9-0991-ED716491E82C}"/>
                  </a:ext>
                  <a:ext uri="{C183D7F6-B498-43B3-948B-1728B52AA6E4}">
                    <adec:decorative xmlns:adec="http://schemas.microsoft.com/office/drawing/2017/decorative" val="1"/>
                  </a:ext>
                </a:extLst>
              </p:cNvPr>
              <p:cNvSpPr>
                <a:spLocks noChangeAspect="1"/>
              </p:cNvSpPr>
              <p:nvPr/>
            </p:nvSpPr>
            <p:spPr bwMode="auto">
              <a:xfrm>
                <a:off x="4584683" y="3510765"/>
                <a:ext cx="735586" cy="735586"/>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Graphic 18">
                <a:extLst>
                  <a:ext uri="{FF2B5EF4-FFF2-40B4-BE49-F238E27FC236}">
                    <a16:creationId xmlns:a16="http://schemas.microsoft.com/office/drawing/2014/main" id="{B91B13BF-B44B-14A2-D623-AC1237369C50}"/>
                  </a:ext>
                  <a:ext uri="{C183D7F6-B498-43B3-948B-1728B52AA6E4}">
                    <adec:decorative xmlns:adec="http://schemas.microsoft.com/office/drawing/2017/decorative" val="1"/>
                  </a:ext>
                </a:extLst>
              </p:cNvPr>
              <p:cNvSpPr/>
              <p:nvPr/>
            </p:nvSpPr>
            <p:spPr>
              <a:xfrm>
                <a:off x="4719225" y="3645307"/>
                <a:ext cx="466502" cy="466502"/>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3" name="Group 152">
              <a:extLst>
                <a:ext uri="{FF2B5EF4-FFF2-40B4-BE49-F238E27FC236}">
                  <a16:creationId xmlns:a16="http://schemas.microsoft.com/office/drawing/2014/main" id="{1E9220CF-4D8D-D6EA-2533-9FFB15EE8CFA}"/>
                </a:ext>
              </a:extLst>
            </p:cNvPr>
            <p:cNvGrpSpPr/>
            <p:nvPr/>
          </p:nvGrpSpPr>
          <p:grpSpPr>
            <a:xfrm>
              <a:off x="4779550" y="2531108"/>
              <a:ext cx="516724" cy="516724"/>
              <a:chOff x="4779550" y="2054858"/>
              <a:chExt cx="516724" cy="516724"/>
            </a:xfrm>
          </p:grpSpPr>
          <p:sp>
            <p:nvSpPr>
              <p:cNvPr id="60" name="Box">
                <a:extLst>
                  <a:ext uri="{FF2B5EF4-FFF2-40B4-BE49-F238E27FC236}">
                    <a16:creationId xmlns:a16="http://schemas.microsoft.com/office/drawing/2014/main" id="{60706C28-FB58-B865-4CE1-699634BF842B}"/>
                  </a:ext>
                  <a:ext uri="{C183D7F6-B498-43B3-948B-1728B52AA6E4}">
                    <adec:decorative xmlns:adec="http://schemas.microsoft.com/office/drawing/2017/decorative" val="1"/>
                  </a:ext>
                </a:extLst>
              </p:cNvPr>
              <p:cNvSpPr>
                <a:spLocks noChangeAspect="1"/>
              </p:cNvSpPr>
              <p:nvPr/>
            </p:nvSpPr>
            <p:spPr bwMode="auto">
              <a:xfrm>
                <a:off x="4779550" y="2054858"/>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raphic 18">
                <a:extLst>
                  <a:ext uri="{FF2B5EF4-FFF2-40B4-BE49-F238E27FC236}">
                    <a16:creationId xmlns:a16="http://schemas.microsoft.com/office/drawing/2014/main" id="{7EBB0BD1-0912-9643-5A7F-4719921D5E5E}"/>
                  </a:ext>
                  <a:ext uri="{C183D7F6-B498-43B3-948B-1728B52AA6E4}">
                    <adec:decorative xmlns:adec="http://schemas.microsoft.com/office/drawing/2017/decorative" val="1"/>
                  </a:ext>
                </a:extLst>
              </p:cNvPr>
              <p:cNvSpPr/>
              <p:nvPr/>
            </p:nvSpPr>
            <p:spPr>
              <a:xfrm>
                <a:off x="4857562" y="2132870"/>
                <a:ext cx="360700" cy="36070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76" name="Group 175">
              <a:extLst>
                <a:ext uri="{FF2B5EF4-FFF2-40B4-BE49-F238E27FC236}">
                  <a16:creationId xmlns:a16="http://schemas.microsoft.com/office/drawing/2014/main" id="{A6EF2C7B-09A1-30D0-399E-C0CDE1CA665A}"/>
                </a:ext>
              </a:extLst>
            </p:cNvPr>
            <p:cNvGrpSpPr/>
            <p:nvPr/>
          </p:nvGrpSpPr>
          <p:grpSpPr>
            <a:xfrm>
              <a:off x="7760221" y="3781997"/>
              <a:ext cx="735586" cy="735586"/>
              <a:chOff x="7760221" y="3298920"/>
              <a:chExt cx="735586" cy="735586"/>
            </a:xfrm>
          </p:grpSpPr>
          <p:sp>
            <p:nvSpPr>
              <p:cNvPr id="57" name="Box">
                <a:extLst>
                  <a:ext uri="{FF2B5EF4-FFF2-40B4-BE49-F238E27FC236}">
                    <a16:creationId xmlns:a16="http://schemas.microsoft.com/office/drawing/2014/main" id="{80B0528A-8AAF-2FC9-5FF3-372C3F8D79F0}"/>
                  </a:ext>
                  <a:ext uri="{C183D7F6-B498-43B3-948B-1728B52AA6E4}">
                    <adec:decorative xmlns:adec="http://schemas.microsoft.com/office/drawing/2017/decorative" val="1"/>
                  </a:ext>
                </a:extLst>
              </p:cNvPr>
              <p:cNvSpPr>
                <a:spLocks noChangeAspect="1"/>
              </p:cNvSpPr>
              <p:nvPr/>
            </p:nvSpPr>
            <p:spPr bwMode="auto">
              <a:xfrm>
                <a:off x="7760221" y="3298920"/>
                <a:ext cx="735586" cy="735586"/>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raphic 18">
                <a:extLst>
                  <a:ext uri="{FF2B5EF4-FFF2-40B4-BE49-F238E27FC236}">
                    <a16:creationId xmlns:a16="http://schemas.microsoft.com/office/drawing/2014/main" id="{348AA0C1-3EC8-C01F-B3DA-CA30C33FF528}"/>
                  </a:ext>
                  <a:ext uri="{C183D7F6-B498-43B3-948B-1728B52AA6E4}">
                    <adec:decorative xmlns:adec="http://schemas.microsoft.com/office/drawing/2017/decorative" val="1"/>
                  </a:ext>
                </a:extLst>
              </p:cNvPr>
              <p:cNvSpPr/>
              <p:nvPr/>
            </p:nvSpPr>
            <p:spPr>
              <a:xfrm>
                <a:off x="7886400" y="3431645"/>
                <a:ext cx="484502" cy="484502"/>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1" name="Group 150">
              <a:extLst>
                <a:ext uri="{FF2B5EF4-FFF2-40B4-BE49-F238E27FC236}">
                  <a16:creationId xmlns:a16="http://schemas.microsoft.com/office/drawing/2014/main" id="{E3C4E1A0-37EC-0F93-D5F0-666014586102}"/>
                </a:ext>
              </a:extLst>
            </p:cNvPr>
            <p:cNvGrpSpPr/>
            <p:nvPr/>
          </p:nvGrpSpPr>
          <p:grpSpPr>
            <a:xfrm>
              <a:off x="6845373" y="2681056"/>
              <a:ext cx="516724" cy="516724"/>
              <a:chOff x="6845373" y="2204806"/>
              <a:chExt cx="516724" cy="516724"/>
            </a:xfrm>
          </p:grpSpPr>
          <p:sp>
            <p:nvSpPr>
              <p:cNvPr id="59" name="Box">
                <a:extLst>
                  <a:ext uri="{FF2B5EF4-FFF2-40B4-BE49-F238E27FC236}">
                    <a16:creationId xmlns:a16="http://schemas.microsoft.com/office/drawing/2014/main" id="{03B5AEA5-B089-89BE-BF6C-C8B64068F7FD}"/>
                  </a:ext>
                  <a:ext uri="{C183D7F6-B498-43B3-948B-1728B52AA6E4}">
                    <adec:decorative xmlns:adec="http://schemas.microsoft.com/office/drawing/2017/decorative" val="1"/>
                  </a:ext>
                </a:extLst>
              </p:cNvPr>
              <p:cNvSpPr>
                <a:spLocks noChangeAspect="1"/>
              </p:cNvSpPr>
              <p:nvPr/>
            </p:nvSpPr>
            <p:spPr bwMode="auto">
              <a:xfrm>
                <a:off x="6845373" y="2204806"/>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raphic 18">
                <a:extLst>
                  <a:ext uri="{FF2B5EF4-FFF2-40B4-BE49-F238E27FC236}">
                    <a16:creationId xmlns:a16="http://schemas.microsoft.com/office/drawing/2014/main" id="{3576F088-D0CE-832E-756B-26C703BE2172}"/>
                  </a:ext>
                  <a:ext uri="{C183D7F6-B498-43B3-948B-1728B52AA6E4}">
                    <adec:decorative xmlns:adec="http://schemas.microsoft.com/office/drawing/2017/decorative" val="1"/>
                  </a:ext>
                </a:extLst>
              </p:cNvPr>
              <p:cNvSpPr/>
              <p:nvPr/>
            </p:nvSpPr>
            <p:spPr>
              <a:xfrm>
                <a:off x="6921818" y="2281251"/>
                <a:ext cx="363834" cy="363834"/>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44" name="Group 143">
              <a:extLst>
                <a:ext uri="{FF2B5EF4-FFF2-40B4-BE49-F238E27FC236}">
                  <a16:creationId xmlns:a16="http://schemas.microsoft.com/office/drawing/2014/main" id="{05FCCDB1-3E3F-2922-8401-0F62275D9EE4}"/>
                </a:ext>
              </a:extLst>
            </p:cNvPr>
            <p:cNvGrpSpPr/>
            <p:nvPr/>
          </p:nvGrpSpPr>
          <p:grpSpPr>
            <a:xfrm>
              <a:off x="5835816" y="5344124"/>
              <a:ext cx="516724" cy="516724"/>
              <a:chOff x="5835816" y="4867874"/>
              <a:chExt cx="516724" cy="516724"/>
            </a:xfrm>
          </p:grpSpPr>
          <p:sp>
            <p:nvSpPr>
              <p:cNvPr id="61" name="Box">
                <a:extLst>
                  <a:ext uri="{FF2B5EF4-FFF2-40B4-BE49-F238E27FC236}">
                    <a16:creationId xmlns:a16="http://schemas.microsoft.com/office/drawing/2014/main" id="{F8CF7489-F84D-326D-6A39-CC7A02D47224}"/>
                  </a:ext>
                  <a:ext uri="{C183D7F6-B498-43B3-948B-1728B52AA6E4}">
                    <adec:decorative xmlns:adec="http://schemas.microsoft.com/office/drawing/2017/decorative" val="1"/>
                  </a:ext>
                </a:extLst>
              </p:cNvPr>
              <p:cNvSpPr>
                <a:spLocks noChangeAspect="1"/>
              </p:cNvSpPr>
              <p:nvPr/>
            </p:nvSpPr>
            <p:spPr bwMode="auto">
              <a:xfrm>
                <a:off x="5835816" y="4867874"/>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raphic 18">
                <a:extLst>
                  <a:ext uri="{FF2B5EF4-FFF2-40B4-BE49-F238E27FC236}">
                    <a16:creationId xmlns:a16="http://schemas.microsoft.com/office/drawing/2014/main" id="{21D59605-D71C-D71C-1E99-D714E1B8836B}"/>
                  </a:ext>
                  <a:ext uri="{C183D7F6-B498-43B3-948B-1728B52AA6E4}">
                    <adec:decorative xmlns:adec="http://schemas.microsoft.com/office/drawing/2017/decorative" val="1"/>
                  </a:ext>
                </a:extLst>
              </p:cNvPr>
              <p:cNvSpPr/>
              <p:nvPr/>
            </p:nvSpPr>
            <p:spPr>
              <a:xfrm>
                <a:off x="5923222" y="4942861"/>
                <a:ext cx="341912" cy="36675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7" name="Graphic 18">
              <a:extLst>
                <a:ext uri="{FF2B5EF4-FFF2-40B4-BE49-F238E27FC236}">
                  <a16:creationId xmlns:a16="http://schemas.microsoft.com/office/drawing/2014/main" id="{CA64ADCA-84AD-A270-E5C3-48D3BFF21C79}"/>
                </a:ext>
                <a:ext uri="{C183D7F6-B498-43B3-948B-1728B52AA6E4}">
                  <adec:decorative xmlns:adec="http://schemas.microsoft.com/office/drawing/2017/decorative" val="1"/>
                </a:ext>
              </a:extLst>
            </p:cNvPr>
            <p:cNvSpPr/>
            <p:nvPr/>
          </p:nvSpPr>
          <p:spPr>
            <a:xfrm>
              <a:off x="4729718" y="5517928"/>
              <a:ext cx="134202" cy="14511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45" name="Group 144">
              <a:extLst>
                <a:ext uri="{FF2B5EF4-FFF2-40B4-BE49-F238E27FC236}">
                  <a16:creationId xmlns:a16="http://schemas.microsoft.com/office/drawing/2014/main" id="{3321EB78-6C30-DDBA-B1B0-FAECE49624DA}"/>
                </a:ext>
              </a:extLst>
            </p:cNvPr>
            <p:cNvGrpSpPr/>
            <p:nvPr/>
          </p:nvGrpSpPr>
          <p:grpSpPr>
            <a:xfrm>
              <a:off x="7283124" y="5288522"/>
              <a:ext cx="310783" cy="310783"/>
              <a:chOff x="7283124" y="4812272"/>
              <a:chExt cx="310783" cy="310783"/>
            </a:xfrm>
          </p:grpSpPr>
          <p:sp>
            <p:nvSpPr>
              <p:cNvPr id="129" name="Box">
                <a:extLst>
                  <a:ext uri="{FF2B5EF4-FFF2-40B4-BE49-F238E27FC236}">
                    <a16:creationId xmlns:a16="http://schemas.microsoft.com/office/drawing/2014/main" id="{7B1296AE-6F3D-CF04-3CF1-98BD873433E2}"/>
                  </a:ext>
                  <a:ext uri="{C183D7F6-B498-43B3-948B-1728B52AA6E4}">
                    <adec:decorative xmlns:adec="http://schemas.microsoft.com/office/drawing/2017/decorative" val="1"/>
                  </a:ext>
                </a:extLst>
              </p:cNvPr>
              <p:cNvSpPr>
                <a:spLocks noChangeAspect="1"/>
              </p:cNvSpPr>
              <p:nvPr/>
            </p:nvSpPr>
            <p:spPr bwMode="auto">
              <a:xfrm>
                <a:off x="7283124" y="4812272"/>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Graphic 18">
                <a:extLst>
                  <a:ext uri="{FF2B5EF4-FFF2-40B4-BE49-F238E27FC236}">
                    <a16:creationId xmlns:a16="http://schemas.microsoft.com/office/drawing/2014/main" id="{86EF9B87-96B4-A892-B2FE-F2C475A10774}"/>
                  </a:ext>
                  <a:ext uri="{C183D7F6-B498-43B3-948B-1728B52AA6E4}">
                    <adec:decorative xmlns:adec="http://schemas.microsoft.com/office/drawing/2017/decorative" val="1"/>
                  </a:ext>
                </a:extLst>
              </p:cNvPr>
              <p:cNvSpPr/>
              <p:nvPr/>
            </p:nvSpPr>
            <p:spPr>
              <a:xfrm>
                <a:off x="7371414" y="4895108"/>
                <a:ext cx="134202" cy="14511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46" name="Group 145">
              <a:extLst>
                <a:ext uri="{FF2B5EF4-FFF2-40B4-BE49-F238E27FC236}">
                  <a16:creationId xmlns:a16="http://schemas.microsoft.com/office/drawing/2014/main" id="{9762FB70-4E84-6606-26F2-40009ACC1EFD}"/>
                </a:ext>
              </a:extLst>
            </p:cNvPr>
            <p:cNvGrpSpPr/>
            <p:nvPr/>
          </p:nvGrpSpPr>
          <p:grpSpPr>
            <a:xfrm>
              <a:off x="6681380" y="4379791"/>
              <a:ext cx="310783" cy="310783"/>
              <a:chOff x="6681380" y="3903541"/>
              <a:chExt cx="310783" cy="310783"/>
            </a:xfrm>
          </p:grpSpPr>
          <p:sp>
            <p:nvSpPr>
              <p:cNvPr id="62" name="Box">
                <a:extLst>
                  <a:ext uri="{FF2B5EF4-FFF2-40B4-BE49-F238E27FC236}">
                    <a16:creationId xmlns:a16="http://schemas.microsoft.com/office/drawing/2014/main" id="{1B9FD6E1-2493-4415-52EA-28ED9A371A23}"/>
                  </a:ext>
                  <a:ext uri="{C183D7F6-B498-43B3-948B-1728B52AA6E4}">
                    <adec:decorative xmlns:adec="http://schemas.microsoft.com/office/drawing/2017/decorative" val="1"/>
                  </a:ext>
                </a:extLst>
              </p:cNvPr>
              <p:cNvSpPr>
                <a:spLocks noChangeAspect="1"/>
              </p:cNvSpPr>
              <p:nvPr/>
            </p:nvSpPr>
            <p:spPr bwMode="auto">
              <a:xfrm>
                <a:off x="6681380" y="3903541"/>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raphic 18">
                <a:extLst>
                  <a:ext uri="{FF2B5EF4-FFF2-40B4-BE49-F238E27FC236}">
                    <a16:creationId xmlns:a16="http://schemas.microsoft.com/office/drawing/2014/main" id="{008A2FAF-1E0B-B255-7571-9CAE09C1ACEE}"/>
                  </a:ext>
                  <a:ext uri="{C183D7F6-B498-43B3-948B-1728B52AA6E4}">
                    <adec:decorative xmlns:adec="http://schemas.microsoft.com/office/drawing/2017/decorative" val="1"/>
                  </a:ext>
                </a:extLst>
              </p:cNvPr>
              <p:cNvSpPr/>
              <p:nvPr/>
            </p:nvSpPr>
            <p:spPr>
              <a:xfrm>
                <a:off x="6769670" y="3986377"/>
                <a:ext cx="134202" cy="14511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9" name="Graphic 18">
              <a:extLst>
                <a:ext uri="{FF2B5EF4-FFF2-40B4-BE49-F238E27FC236}">
                  <a16:creationId xmlns:a16="http://schemas.microsoft.com/office/drawing/2014/main" id="{D3FD1C61-5DA5-B0A2-3446-30D446FFC9AD}"/>
                </a:ext>
                <a:ext uri="{C183D7F6-B498-43B3-948B-1728B52AA6E4}">
                  <adec:decorative xmlns:adec="http://schemas.microsoft.com/office/drawing/2017/decorative" val="1"/>
                </a:ext>
              </a:extLst>
            </p:cNvPr>
            <p:cNvSpPr/>
            <p:nvPr/>
          </p:nvSpPr>
          <p:spPr>
            <a:xfrm>
              <a:off x="5953257" y="3439899"/>
              <a:ext cx="134202" cy="14511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56" name="Group 155">
              <a:extLst>
                <a:ext uri="{FF2B5EF4-FFF2-40B4-BE49-F238E27FC236}">
                  <a16:creationId xmlns:a16="http://schemas.microsoft.com/office/drawing/2014/main" id="{F27C0F06-FEB5-8313-40F8-B2B29C3C3AB9}"/>
                </a:ext>
              </a:extLst>
            </p:cNvPr>
            <p:cNvGrpSpPr/>
            <p:nvPr/>
          </p:nvGrpSpPr>
          <p:grpSpPr>
            <a:xfrm>
              <a:off x="3038559" y="3938759"/>
              <a:ext cx="557624" cy="557624"/>
              <a:chOff x="4584683" y="3510765"/>
              <a:chExt cx="735586" cy="735586"/>
            </a:xfrm>
          </p:grpSpPr>
          <p:sp>
            <p:nvSpPr>
              <p:cNvPr id="157" name="Box">
                <a:extLst>
                  <a:ext uri="{FF2B5EF4-FFF2-40B4-BE49-F238E27FC236}">
                    <a16:creationId xmlns:a16="http://schemas.microsoft.com/office/drawing/2014/main" id="{C012DAAB-2258-23FD-0A82-3DE46E373CCB}"/>
                  </a:ext>
                  <a:ext uri="{C183D7F6-B498-43B3-948B-1728B52AA6E4}">
                    <adec:decorative xmlns:adec="http://schemas.microsoft.com/office/drawing/2017/decorative" val="1"/>
                  </a:ext>
                </a:extLst>
              </p:cNvPr>
              <p:cNvSpPr>
                <a:spLocks noChangeAspect="1"/>
              </p:cNvSpPr>
              <p:nvPr/>
            </p:nvSpPr>
            <p:spPr bwMode="auto">
              <a:xfrm>
                <a:off x="4584683" y="3510765"/>
                <a:ext cx="735586" cy="735586"/>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Graphic 18">
                <a:extLst>
                  <a:ext uri="{FF2B5EF4-FFF2-40B4-BE49-F238E27FC236}">
                    <a16:creationId xmlns:a16="http://schemas.microsoft.com/office/drawing/2014/main" id="{FD989EB4-73DE-6117-B8A2-107DD5D9A26D}"/>
                  </a:ext>
                  <a:ext uri="{C183D7F6-B498-43B3-948B-1728B52AA6E4}">
                    <adec:decorative xmlns:adec="http://schemas.microsoft.com/office/drawing/2017/decorative" val="1"/>
                  </a:ext>
                </a:extLst>
              </p:cNvPr>
              <p:cNvSpPr/>
              <p:nvPr/>
            </p:nvSpPr>
            <p:spPr>
              <a:xfrm>
                <a:off x="4719225" y="3645307"/>
                <a:ext cx="466502" cy="466502"/>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 name="Title 4">
            <a:extLst>
              <a:ext uri="{FF2B5EF4-FFF2-40B4-BE49-F238E27FC236}">
                <a16:creationId xmlns:a16="http://schemas.microsoft.com/office/drawing/2014/main" id="{33ADF49E-99DD-5042-FB81-55AA23933F8A}"/>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Connect agents to each other, regardless of where they’re built</a:t>
            </a:r>
            <a:endParaRPr lang="en-US" noProof="0"/>
          </a:p>
        </p:txBody>
      </p:sp>
      <p:sp>
        <p:nvSpPr>
          <p:cNvPr id="160" name="Rectangle: Rounded Corners 26">
            <a:extLst>
              <a:ext uri="{FF2B5EF4-FFF2-40B4-BE49-F238E27FC236}">
                <a16:creationId xmlns:a16="http://schemas.microsoft.com/office/drawing/2014/main" id="{3DAC7CBD-750D-3833-19E4-B618E86CA230}"/>
              </a:ext>
            </a:extLst>
          </p:cNvPr>
          <p:cNvSpPr/>
          <p:nvPr/>
        </p:nvSpPr>
        <p:spPr bwMode="auto">
          <a:xfrm>
            <a:off x="588963" y="1947485"/>
            <a:ext cx="2538844" cy="526041"/>
          </a:xfrm>
          <a:prstGeom prst="roundRect">
            <a:avLst>
              <a:gd name="adj" fmla="val 19975"/>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rPr>
              <a:t>Build with Copilot Studio </a:t>
            </a:r>
          </a:p>
        </p:txBody>
      </p:sp>
      <p:cxnSp>
        <p:nvCxnSpPr>
          <p:cNvPr id="206" name="Straight Connector 178">
            <a:extLst>
              <a:ext uri="{FF2B5EF4-FFF2-40B4-BE49-F238E27FC236}">
                <a16:creationId xmlns:a16="http://schemas.microsoft.com/office/drawing/2014/main" id="{B7EBEBE1-B0BF-6945-532A-F5BEA043F299}"/>
              </a:ext>
              <a:ext uri="{C183D7F6-B498-43B3-948B-1728B52AA6E4}">
                <adec:decorative xmlns:adec="http://schemas.microsoft.com/office/drawing/2017/decorative" val="1"/>
              </a:ext>
            </a:extLst>
          </p:cNvPr>
          <p:cNvCxnSpPr>
            <a:cxnSpLocks/>
            <a:stCxn id="157" idx="1"/>
            <a:endCxn id="160" idx="2"/>
          </p:cNvCxnSpPr>
          <p:nvPr/>
        </p:nvCxnSpPr>
        <p:spPr>
          <a:xfrm rot="10800000">
            <a:off x="1858385" y="2473526"/>
            <a:ext cx="1180174" cy="2098888"/>
          </a:xfrm>
          <a:prstGeom prst="bentConnector2">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9" name="Rounded Rectangle 62">
            <a:extLst>
              <a:ext uri="{FF2B5EF4-FFF2-40B4-BE49-F238E27FC236}">
                <a16:creationId xmlns:a16="http://schemas.microsoft.com/office/drawing/2014/main" id="{8383C5D6-F205-739A-07B1-5F92D527CD15}"/>
              </a:ext>
              <a:ext uri="{C183D7F6-B498-43B3-948B-1728B52AA6E4}">
                <adec:decorative xmlns:adec="http://schemas.microsoft.com/office/drawing/2017/decorative" val="0"/>
              </a:ext>
            </a:extLst>
          </p:cNvPr>
          <p:cNvSpPr/>
          <p:nvPr/>
        </p:nvSpPr>
        <p:spPr bwMode="auto">
          <a:xfrm>
            <a:off x="5176967" y="1947485"/>
            <a:ext cx="11804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lang="en-US" sz="2000">
                <a:solidFill>
                  <a:schemeClr val="accent1"/>
                </a:solidFill>
                <a:latin typeface="+mj-lt"/>
              </a:rPr>
              <a:t>Agents</a:t>
            </a:r>
          </a:p>
        </p:txBody>
      </p:sp>
      <p:cxnSp>
        <p:nvCxnSpPr>
          <p:cNvPr id="179" name="Straight Connector 178">
            <a:extLst>
              <a:ext uri="{FF2B5EF4-FFF2-40B4-BE49-F238E27FC236}">
                <a16:creationId xmlns:a16="http://schemas.microsoft.com/office/drawing/2014/main" id="{467C0409-F3D7-6D8C-65C9-61890C6ACAD2}"/>
              </a:ext>
              <a:ext uri="{C183D7F6-B498-43B3-948B-1728B52AA6E4}">
                <adec:decorative xmlns:adec="http://schemas.microsoft.com/office/drawing/2017/decorative" val="1"/>
              </a:ext>
            </a:extLst>
          </p:cNvPr>
          <p:cNvCxnSpPr>
            <a:stCxn id="59" idx="3"/>
            <a:endCxn id="161" idx="1"/>
          </p:cNvCxnSpPr>
          <p:nvPr/>
        </p:nvCxnSpPr>
        <p:spPr>
          <a:xfrm flipV="1">
            <a:off x="7362097" y="2210506"/>
            <a:ext cx="1400903" cy="1083755"/>
          </a:xfrm>
          <a:prstGeom prst="bentConnector3">
            <a:avLst>
              <a:gd name="adj1" fmla="val 50000"/>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1" name="Rectangle: Rounded Corners 26">
            <a:extLst>
              <a:ext uri="{FF2B5EF4-FFF2-40B4-BE49-F238E27FC236}">
                <a16:creationId xmlns:a16="http://schemas.microsoft.com/office/drawing/2014/main" id="{AA827E7C-82B2-A177-F5EC-4E4A680AAB03}"/>
              </a:ext>
            </a:extLst>
          </p:cNvPr>
          <p:cNvSpPr/>
          <p:nvPr/>
        </p:nvSpPr>
        <p:spPr bwMode="auto">
          <a:xfrm>
            <a:off x="8763000" y="1947485"/>
            <a:ext cx="2839719" cy="526041"/>
          </a:xfrm>
          <a:prstGeom prst="roundRect">
            <a:avLst>
              <a:gd name="adj" fmla="val 19975"/>
            </a:avLst>
          </a:prstGeom>
          <a:gradFill flip="none" rotWithShape="1">
            <a:gsLst>
              <a:gs pos="4000">
                <a:schemeClr val="accent1"/>
              </a:gs>
              <a:gs pos="100000">
                <a:schemeClr val="accent2"/>
              </a:gs>
            </a:gsLst>
            <a:lin ang="2700000" scaled="1"/>
            <a:tileRect/>
          </a:gradFill>
          <a:ln w="15875" cap="flat" cmpd="sng" algn="ctr">
            <a:noFill/>
            <a:prstDash val="solid"/>
            <a:headEnd type="none" w="med" len="med"/>
            <a:tailEnd type="none" w="med" len="med"/>
          </a:ln>
          <a:effectLst/>
          <a:extLst>
            <a:ext uri="{91240B29-F687-4F45-9708-019B960494DF}">
              <a14:hiddenLine xmlns:a14="http://schemas.microsoft.com/office/drawing/2010/main" w="15875" cap="flat" cmpd="sng" algn="ctr">
                <a:solidFill>
                  <a:prstClr val="black"/>
                </a:solidFill>
                <a:prstDash val="solid"/>
                <a:headEnd type="none" w="med" len="med"/>
                <a:tailEnd type="none" w="med" len="me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rgbClr val="FFFFFF"/>
                </a:solidFill>
                <a:latin typeface="+mj-lt"/>
              </a:rPr>
              <a:t>Connect agents from AI services like:</a:t>
            </a:r>
          </a:p>
        </p:txBody>
      </p:sp>
      <p:sp>
        <p:nvSpPr>
          <p:cNvPr id="226" name="TextBox 225">
            <a:extLst>
              <a:ext uri="{FF2B5EF4-FFF2-40B4-BE49-F238E27FC236}">
                <a16:creationId xmlns:a16="http://schemas.microsoft.com/office/drawing/2014/main" id="{68B81299-7379-E5D8-4165-B99DABDEF1F2}"/>
              </a:ext>
            </a:extLst>
          </p:cNvPr>
          <p:cNvSpPr txBox="1"/>
          <p:nvPr/>
        </p:nvSpPr>
        <p:spPr>
          <a:xfrm>
            <a:off x="8862547" y="2660315"/>
            <a:ext cx="2644120" cy="2034113"/>
          </a:xfrm>
          <a:prstGeom prst="rect">
            <a:avLst/>
          </a:prstGeom>
          <a:noFill/>
        </p:spPr>
        <p:txBody>
          <a:bodyPr wrap="square" lIns="91440" tIns="45720" rIns="91440" bIns="45720" anchor="t">
            <a:noAutofit/>
          </a:bodyPr>
          <a:lstStyle/>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Azure AI Foundry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Semantic Kernel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Amazon Web Services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Google Cloud Platform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IBM Cloud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OpenAI </a:t>
            </a: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err="1">
                <a:ln>
                  <a:noFill/>
                </a:ln>
                <a:solidFill>
                  <a:schemeClr val="tx2"/>
                </a:solidFill>
                <a:effectLst/>
                <a:uLnTx/>
                <a:uFillTx/>
              </a:rPr>
              <a:t>LangChain</a:t>
            </a:r>
            <a:endParaRPr kumimoji="0" lang="en-US" sz="1200" b="0" i="0" u="none" strike="noStrike" kern="1200" cap="none" spc="0" normalizeH="0" baseline="0" noProof="0">
              <a:ln>
                <a:noFill/>
              </a:ln>
              <a:solidFill>
                <a:schemeClr val="tx2"/>
              </a:solidFill>
              <a:effectLst/>
              <a:uLnTx/>
              <a:uFillTx/>
            </a:endParaRPr>
          </a:p>
          <a:p>
            <a:pPr marL="225425" marR="0" lvl="0" indent="-225425"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2"/>
                </a:solidFill>
                <a:effectLst/>
                <a:uLnTx/>
                <a:uFillTx/>
              </a:rPr>
              <a:t>Other... </a:t>
            </a:r>
          </a:p>
        </p:txBody>
      </p:sp>
      <p:grpSp>
        <p:nvGrpSpPr>
          <p:cNvPr id="210" name="Group 209">
            <a:extLst>
              <a:ext uri="{FF2B5EF4-FFF2-40B4-BE49-F238E27FC236}">
                <a16:creationId xmlns:a16="http://schemas.microsoft.com/office/drawing/2014/main" id="{39794760-F419-47EA-213D-8C6106C01DB5}"/>
              </a:ext>
              <a:ext uri="{C183D7F6-B498-43B3-948B-1728B52AA6E4}">
                <adec:decorative xmlns:adec="http://schemas.microsoft.com/office/drawing/2017/decorative" val="1"/>
              </a:ext>
            </a:extLst>
          </p:cNvPr>
          <p:cNvGrpSpPr/>
          <p:nvPr/>
        </p:nvGrpSpPr>
        <p:grpSpPr>
          <a:xfrm>
            <a:off x="8903366" y="2578943"/>
            <a:ext cx="134974" cy="2194559"/>
            <a:chOff x="8903366" y="2281250"/>
            <a:chExt cx="134974" cy="2194559"/>
          </a:xfrm>
        </p:grpSpPr>
        <p:sp>
          <p:nvSpPr>
            <p:cNvPr id="163" name="Rectangle 162">
              <a:extLst>
                <a:ext uri="{FF2B5EF4-FFF2-40B4-BE49-F238E27FC236}">
                  <a16:creationId xmlns:a16="http://schemas.microsoft.com/office/drawing/2014/main" id="{40CC70DD-4060-7639-0869-25073EA1FFF6}"/>
                </a:ext>
              </a:extLst>
            </p:cNvPr>
            <p:cNvSpPr/>
            <p:nvPr/>
          </p:nvSpPr>
          <p:spPr bwMode="auto">
            <a:xfrm>
              <a:off x="8921019" y="2281250"/>
              <a:ext cx="99668" cy="219455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64" name="Oval 163">
              <a:extLst>
                <a:ext uri="{FF2B5EF4-FFF2-40B4-BE49-F238E27FC236}">
                  <a16:creationId xmlns:a16="http://schemas.microsoft.com/office/drawing/2014/main" id="{9C667B56-1500-1AE8-C7B2-E6008C59B549}"/>
                </a:ext>
              </a:extLst>
            </p:cNvPr>
            <p:cNvSpPr>
              <a:spLocks noChangeAspect="1"/>
            </p:cNvSpPr>
            <p:nvPr/>
          </p:nvSpPr>
          <p:spPr bwMode="auto">
            <a:xfrm>
              <a:off x="8903366" y="243798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65" name="Oval 164">
              <a:extLst>
                <a:ext uri="{FF2B5EF4-FFF2-40B4-BE49-F238E27FC236}">
                  <a16:creationId xmlns:a16="http://schemas.microsoft.com/office/drawing/2014/main" id="{B999FEAF-2B24-247D-F21F-9DC2B9FFDB5D}"/>
                </a:ext>
              </a:extLst>
            </p:cNvPr>
            <p:cNvSpPr>
              <a:spLocks noChangeAspect="1"/>
            </p:cNvSpPr>
            <p:nvPr/>
          </p:nvSpPr>
          <p:spPr bwMode="auto">
            <a:xfrm>
              <a:off x="8903366" y="269671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66" name="Oval 165">
              <a:extLst>
                <a:ext uri="{FF2B5EF4-FFF2-40B4-BE49-F238E27FC236}">
                  <a16:creationId xmlns:a16="http://schemas.microsoft.com/office/drawing/2014/main" id="{8EFFBF63-4901-9A15-D734-56AD63760818}"/>
                </a:ext>
              </a:extLst>
            </p:cNvPr>
            <p:cNvSpPr>
              <a:spLocks noChangeAspect="1"/>
            </p:cNvSpPr>
            <p:nvPr/>
          </p:nvSpPr>
          <p:spPr bwMode="auto">
            <a:xfrm>
              <a:off x="8903366" y="295544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71" name="Oval 170">
              <a:extLst>
                <a:ext uri="{FF2B5EF4-FFF2-40B4-BE49-F238E27FC236}">
                  <a16:creationId xmlns:a16="http://schemas.microsoft.com/office/drawing/2014/main" id="{62AC1C9F-DDE0-336C-9CE3-B9D37756B0D3}"/>
                </a:ext>
              </a:extLst>
            </p:cNvPr>
            <p:cNvSpPr>
              <a:spLocks noChangeAspect="1"/>
            </p:cNvSpPr>
            <p:nvPr/>
          </p:nvSpPr>
          <p:spPr bwMode="auto">
            <a:xfrm>
              <a:off x="8903366" y="321417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72" name="Oval 171">
              <a:extLst>
                <a:ext uri="{FF2B5EF4-FFF2-40B4-BE49-F238E27FC236}">
                  <a16:creationId xmlns:a16="http://schemas.microsoft.com/office/drawing/2014/main" id="{108B39C6-86CF-B4A5-506D-6E0FD37B77D6}"/>
                </a:ext>
              </a:extLst>
            </p:cNvPr>
            <p:cNvSpPr>
              <a:spLocks noChangeAspect="1"/>
            </p:cNvSpPr>
            <p:nvPr/>
          </p:nvSpPr>
          <p:spPr bwMode="auto">
            <a:xfrm>
              <a:off x="8903366" y="347290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73" name="Oval 172">
              <a:extLst>
                <a:ext uri="{FF2B5EF4-FFF2-40B4-BE49-F238E27FC236}">
                  <a16:creationId xmlns:a16="http://schemas.microsoft.com/office/drawing/2014/main" id="{07230C02-F65E-D00C-BAC3-8350E73B4B3A}"/>
                </a:ext>
              </a:extLst>
            </p:cNvPr>
            <p:cNvSpPr>
              <a:spLocks noChangeAspect="1"/>
            </p:cNvSpPr>
            <p:nvPr/>
          </p:nvSpPr>
          <p:spPr bwMode="auto">
            <a:xfrm>
              <a:off x="8903366" y="373163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74" name="Oval 173">
              <a:extLst>
                <a:ext uri="{FF2B5EF4-FFF2-40B4-BE49-F238E27FC236}">
                  <a16:creationId xmlns:a16="http://schemas.microsoft.com/office/drawing/2014/main" id="{C9CBB5BE-5153-24C7-768F-DB1B17D3F525}"/>
                </a:ext>
              </a:extLst>
            </p:cNvPr>
            <p:cNvSpPr>
              <a:spLocks noChangeAspect="1"/>
            </p:cNvSpPr>
            <p:nvPr/>
          </p:nvSpPr>
          <p:spPr bwMode="auto">
            <a:xfrm>
              <a:off x="8903366" y="3990369"/>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75" name="Oval 174">
              <a:extLst>
                <a:ext uri="{FF2B5EF4-FFF2-40B4-BE49-F238E27FC236}">
                  <a16:creationId xmlns:a16="http://schemas.microsoft.com/office/drawing/2014/main" id="{7AFB70B5-30EB-CC15-3E8E-F550F958267E}"/>
                </a:ext>
              </a:extLst>
            </p:cNvPr>
            <p:cNvSpPr>
              <a:spLocks noChangeAspect="1"/>
            </p:cNvSpPr>
            <p:nvPr/>
          </p:nvSpPr>
          <p:spPr bwMode="auto">
            <a:xfrm>
              <a:off x="8903366" y="4249097"/>
              <a:ext cx="134974" cy="134974"/>
            </a:xfrm>
            <a:prstGeom prst="ellipse">
              <a:avLst/>
            </a:prstGeom>
            <a:solidFill>
              <a:schemeClr val="bg1"/>
            </a:soli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676562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par>
                                <p:cTn id="8" presetID="42" presetClass="path" presetSubtype="0" decel="100000" fill="hold" grpId="1" nodeType="withEffect">
                                  <p:stCondLst>
                                    <p:cond delay="750"/>
                                  </p:stCondLst>
                                  <p:childTnLst>
                                    <p:animMotion origin="layout" path="M 3.125E-6 -1.48148E-6 L 3.125E-6 0.03542 " pathEditMode="relative" rAng="0" ptsTypes="AA">
                                      <p:cBhvr>
                                        <p:cTn id="9" dur="700" spd="-100000" fill="hold"/>
                                        <p:tgtEl>
                                          <p:spTgt spid="15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500"/>
                                        <p:tgtEl>
                                          <p:spTgt spid="160"/>
                                        </p:tgtEl>
                                      </p:cBhvr>
                                    </p:animEffect>
                                  </p:childTnLst>
                                </p:cTn>
                              </p:par>
                              <p:par>
                                <p:cTn id="16" presetID="10" presetClass="entr" presetSubtype="0" fill="hold" nodeType="withEffect">
                                  <p:stCondLst>
                                    <p:cond delay="500"/>
                                  </p:stCondLst>
                                  <p:childTnLst>
                                    <p:set>
                                      <p:cBhvr>
                                        <p:cTn id="17" dur="1" fill="hold">
                                          <p:stCondLst>
                                            <p:cond delay="0"/>
                                          </p:stCondLst>
                                        </p:cTn>
                                        <p:tgtEl>
                                          <p:spTgt spid="179"/>
                                        </p:tgtEl>
                                        <p:attrNameLst>
                                          <p:attrName>style.visibility</p:attrName>
                                        </p:attrNameLst>
                                      </p:cBhvr>
                                      <p:to>
                                        <p:strVal val="visible"/>
                                      </p:to>
                                    </p:set>
                                    <p:animEffect transition="in" filter="fade">
                                      <p:cBhvr>
                                        <p:cTn id="18" dur="500"/>
                                        <p:tgtEl>
                                          <p:spTgt spid="179"/>
                                        </p:tgtEl>
                                      </p:cBhvr>
                                    </p:animEffect>
                                  </p:childTnLst>
                                </p:cTn>
                              </p:par>
                              <p:par>
                                <p:cTn id="19" presetID="42" presetClass="path" presetSubtype="0" decel="100000" fill="hold" nodeType="withEffect">
                                  <p:stCondLst>
                                    <p:cond delay="500"/>
                                  </p:stCondLst>
                                  <p:childTnLst>
                                    <p:animMotion origin="layout" path="M 1.875E-6 2.59259E-6 L 1.875E-6 0.03541 " pathEditMode="relative" rAng="0" ptsTypes="AA">
                                      <p:cBhvr>
                                        <p:cTn id="20" dur="700" spd="-100000" fill="hold"/>
                                        <p:tgtEl>
                                          <p:spTgt spid="179"/>
                                        </p:tgtEl>
                                        <p:attrNameLst>
                                          <p:attrName>ppt_x</p:attrName>
                                          <p:attrName>ppt_y</p:attrName>
                                        </p:attrNameLst>
                                      </p:cBhvr>
                                      <p:rCtr x="0" y="1759"/>
                                    </p:animMotion>
                                  </p:childTnLst>
                                </p:cTn>
                              </p:par>
                              <p:par>
                                <p:cTn id="21" presetID="10" presetClass="entr" presetSubtype="0" fill="hold" nodeType="withEffect">
                                  <p:stCondLst>
                                    <p:cond delay="50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par>
                                <p:cTn id="24" presetID="42" presetClass="path" presetSubtype="0" decel="100000" fill="hold" nodeType="withEffect">
                                  <p:stCondLst>
                                    <p:cond delay="500"/>
                                  </p:stCondLst>
                                  <p:childTnLst>
                                    <p:animMotion origin="layout" path="M -1.25E-6 2.59259E-6 L -1.25E-6 0.03541 " pathEditMode="relative" rAng="0" ptsTypes="AA">
                                      <p:cBhvr>
                                        <p:cTn id="25" dur="700" spd="-100000" fill="hold"/>
                                        <p:tgtEl>
                                          <p:spTgt spid="206"/>
                                        </p:tgtEl>
                                        <p:attrNameLst>
                                          <p:attrName>ppt_x</p:attrName>
                                          <p:attrName>ppt_y</p:attrName>
                                        </p:attrNameLst>
                                      </p:cBhvr>
                                      <p:rCtr x="0" y="1759"/>
                                    </p:animMotion>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par>
                                <p:cTn id="29" presetID="10" presetClass="entr" presetSubtype="0" fill="hold" nodeType="withEffect">
                                  <p:stCondLst>
                                    <p:cond delay="0"/>
                                  </p:stCondLst>
                                  <p:childTnLst>
                                    <p:set>
                                      <p:cBhvr>
                                        <p:cTn id="30" dur="1" fill="hold">
                                          <p:stCondLst>
                                            <p:cond delay="0"/>
                                          </p:stCondLst>
                                        </p:cTn>
                                        <p:tgtEl>
                                          <p:spTgt spid="210"/>
                                        </p:tgtEl>
                                        <p:attrNameLst>
                                          <p:attrName>style.visibility</p:attrName>
                                        </p:attrNameLst>
                                      </p:cBhvr>
                                      <p:to>
                                        <p:strVal val="visible"/>
                                      </p:to>
                                    </p:set>
                                    <p:animEffect transition="in" filter="fade">
                                      <p:cBhvr>
                                        <p:cTn id="31" dur="500"/>
                                        <p:tgtEl>
                                          <p:spTgt spid="2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2"/>
                                        </p:tgtEl>
                                        <p:attrNameLst>
                                          <p:attrName>style.visibility</p:attrName>
                                        </p:attrNameLst>
                                      </p:cBhvr>
                                      <p:to>
                                        <p:strVal val="visible"/>
                                      </p:to>
                                    </p:set>
                                    <p:animEffect transition="in" filter="fade">
                                      <p:cBhvr>
                                        <p:cTn id="34" dur="500"/>
                                        <p:tgtEl>
                                          <p:spTgt spid="162"/>
                                        </p:tgtEl>
                                      </p:cBhvr>
                                    </p:animEffect>
                                  </p:childTnLst>
                                </p:cTn>
                              </p:par>
                              <p:par>
                                <p:cTn id="35" presetID="10" presetClass="entr" presetSubtype="0" fill="hold" nodeType="withEffect">
                                  <p:stCondLst>
                                    <p:cond delay="7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nodeType="withEffect">
                                  <p:stCondLst>
                                    <p:cond delay="750"/>
                                  </p:stCondLst>
                                  <p:childTnLst>
                                    <p:animMotion origin="layout" path="M -2.08333E-7 -2.59259E-6 L -2.08333E-7 0.03542 " pathEditMode="relative" rAng="0" ptsTypes="AA">
                                      <p:cBhvr>
                                        <p:cTn id="3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0" grpId="0" animBg="1"/>
      <p:bldP spid="159" grpId="0"/>
      <p:bldP spid="159" grpId="1"/>
      <p:bldP spid="161" grpId="0" animBg="1"/>
      <p:bldP spid="2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00F6-12A4-D61F-435E-AF9859E5A97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DE2D31B-FD94-427F-88F2-A5DF579E2CED}"/>
              </a:ext>
              <a:ext uri="{C183D7F6-B498-43B3-948B-1728B52AA6E4}">
                <adec:decorative xmlns:adec="http://schemas.microsoft.com/office/drawing/2017/decorative" val="1"/>
              </a:ext>
            </a:extLst>
          </p:cNvPr>
          <p:cNvSpPr/>
          <p:nvPr/>
        </p:nvSpPr>
        <p:spPr bwMode="auto">
          <a:xfrm>
            <a:off x="0" y="2730658"/>
            <a:ext cx="3578213" cy="2103120"/>
          </a:xfrm>
          <a:prstGeom prst="rect">
            <a:avLst/>
          </a:prstGeom>
          <a:solidFill>
            <a:schemeClr val="accent1">
              <a:lumMod val="20000"/>
              <a:lumOff val="80000"/>
              <a:alpha val="20000"/>
            </a:schemeClr>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742">
              <a:spcBef>
                <a:spcPct val="0"/>
              </a:spcBef>
            </a:pPr>
            <a:endParaRPr lang="en-GB" sz="2800">
              <a:ln w="3175">
                <a:noFill/>
              </a:ln>
              <a:solidFill>
                <a:schemeClr val="bg1"/>
              </a:solidFill>
              <a:latin typeface="+mj-lt"/>
              <a:cs typeface="Segoe UI" pitchFamily="34" charset="0"/>
            </a:endParaRPr>
          </a:p>
        </p:txBody>
      </p:sp>
      <p:sp>
        <p:nvSpPr>
          <p:cNvPr id="14" name="Rectangle: Top Corners Rounded 13">
            <a:extLst>
              <a:ext uri="{FF2B5EF4-FFF2-40B4-BE49-F238E27FC236}">
                <a16:creationId xmlns:a16="http://schemas.microsoft.com/office/drawing/2014/main" id="{B34E743E-ED9B-4741-3582-A2181E2CEFD4}"/>
              </a:ext>
              <a:ext uri="{C183D7F6-B498-43B3-948B-1728B52AA6E4}">
                <adec:decorative xmlns:adec="http://schemas.microsoft.com/office/drawing/2017/decorative" val="1"/>
              </a:ext>
            </a:extLst>
          </p:cNvPr>
          <p:cNvSpPr/>
          <p:nvPr/>
        </p:nvSpPr>
        <p:spPr bwMode="auto">
          <a:xfrm rot="16200000">
            <a:off x="5398290" y="-524677"/>
            <a:ext cx="4973638" cy="8613791"/>
          </a:xfrm>
          <a:prstGeom prst="round2SameRect">
            <a:avLst>
              <a:gd name="adj1" fmla="val 310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EBD1BCBE-AB18-5C0E-5552-A51FA71B0EF1}"/>
              </a:ext>
              <a:ext uri="{C183D7F6-B498-43B3-948B-1728B52AA6E4}">
                <adec:decorative xmlns:adec="http://schemas.microsoft.com/office/drawing/2017/decorative" val="1"/>
              </a:ext>
            </a:extLst>
          </p:cNvPr>
          <p:cNvCxnSpPr>
            <a:cxnSpLocks/>
          </p:cNvCxnSpPr>
          <p:nvPr/>
        </p:nvCxnSpPr>
        <p:spPr>
          <a:xfrm>
            <a:off x="585215" y="2730658"/>
            <a:ext cx="593148" cy="0"/>
          </a:xfrm>
          <a:prstGeom prst="line">
            <a:avLst/>
          </a:prstGeom>
          <a:ln w="381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277">
            <a:extLst>
              <a:ext uri="{FF2B5EF4-FFF2-40B4-BE49-F238E27FC236}">
                <a16:creationId xmlns:a16="http://schemas.microsoft.com/office/drawing/2014/main" id="{B74021B6-BA2B-AB66-F151-CB9B13618372}"/>
              </a:ext>
              <a:ext uri="{C183D7F6-B498-43B3-948B-1728B52AA6E4}">
                <adec:decorative xmlns:adec="http://schemas.microsoft.com/office/drawing/2017/decorative" val="1"/>
              </a:ext>
            </a:extLst>
          </p:cNvPr>
          <p:cNvSpPr/>
          <p:nvPr/>
        </p:nvSpPr>
        <p:spPr>
          <a:xfrm>
            <a:off x="659014" y="2134054"/>
            <a:ext cx="445550" cy="445547"/>
          </a:xfrm>
          <a:custGeom>
            <a:avLst/>
            <a:gdLst>
              <a:gd name="connsiteX0" fmla="*/ 285057 w 325969"/>
              <a:gd name="connsiteY0" fmla="*/ 58199 h 325969"/>
              <a:gd name="connsiteX1" fmla="*/ 305595 w 325969"/>
              <a:gd name="connsiteY1" fmla="*/ 118164 h 325969"/>
              <a:gd name="connsiteX2" fmla="*/ 254211 w 325969"/>
              <a:gd name="connsiteY2" fmla="*/ 204264 h 325969"/>
              <a:gd name="connsiteX3" fmla="*/ 222400 w 325969"/>
              <a:gd name="connsiteY3" fmla="*/ 197953 h 325969"/>
              <a:gd name="connsiteX4" fmla="*/ 128015 w 325969"/>
              <a:gd name="connsiteY4" fmla="*/ 103569 h 325969"/>
              <a:gd name="connsiteX5" fmla="*/ 121705 w 325969"/>
              <a:gd name="connsiteY5" fmla="*/ 71757 h 325969"/>
              <a:gd name="connsiteX6" fmla="*/ 207804 w 325969"/>
              <a:gd name="connsiteY6" fmla="*/ 20373 h 325969"/>
              <a:gd name="connsiteX7" fmla="*/ 267771 w 325969"/>
              <a:gd name="connsiteY7" fmla="*/ 40912 h 325969"/>
              <a:gd name="connsiteX8" fmla="*/ 305103 w 325969"/>
              <a:gd name="connsiteY8" fmla="*/ 3580 h 325969"/>
              <a:gd name="connsiteX9" fmla="*/ 322389 w 325969"/>
              <a:gd name="connsiteY9" fmla="*/ 3580 h 325969"/>
              <a:gd name="connsiteX10" fmla="*/ 322389 w 325969"/>
              <a:gd name="connsiteY10" fmla="*/ 20867 h 325969"/>
              <a:gd name="connsiteX11" fmla="*/ 285057 w 325969"/>
              <a:gd name="connsiteY11" fmla="*/ 58199 h 325969"/>
              <a:gd name="connsiteX12" fmla="*/ 252190 w 325969"/>
              <a:gd name="connsiteY12" fmla="*/ 176563 h 325969"/>
              <a:gd name="connsiteX13" fmla="*/ 281147 w 325969"/>
              <a:gd name="connsiteY13" fmla="*/ 118164 h 325969"/>
              <a:gd name="connsiteX14" fmla="*/ 207804 w 325969"/>
              <a:gd name="connsiteY14" fmla="*/ 44821 h 325969"/>
              <a:gd name="connsiteX15" fmla="*/ 149405 w 325969"/>
              <a:gd name="connsiteY15" fmla="*/ 73779 h 325969"/>
              <a:gd name="connsiteX16" fmla="*/ 151439 w 325969"/>
              <a:gd name="connsiteY16" fmla="*/ 92418 h 325969"/>
              <a:gd name="connsiteX17" fmla="*/ 233549 w 325969"/>
              <a:gd name="connsiteY17" fmla="*/ 174529 h 325969"/>
              <a:gd name="connsiteX18" fmla="*/ 252190 w 325969"/>
              <a:gd name="connsiteY18" fmla="*/ 176563 h 325969"/>
              <a:gd name="connsiteX19" fmla="*/ 20867 w 325969"/>
              <a:gd name="connsiteY19" fmla="*/ 322389 h 325969"/>
              <a:gd name="connsiteX20" fmla="*/ 58197 w 325969"/>
              <a:gd name="connsiteY20" fmla="*/ 285059 h 325969"/>
              <a:gd name="connsiteX21" fmla="*/ 118162 w 325969"/>
              <a:gd name="connsiteY21" fmla="*/ 305597 h 325969"/>
              <a:gd name="connsiteX22" fmla="*/ 204261 w 325969"/>
              <a:gd name="connsiteY22" fmla="*/ 254213 h 325969"/>
              <a:gd name="connsiteX23" fmla="*/ 197952 w 325969"/>
              <a:gd name="connsiteY23" fmla="*/ 222401 h 325969"/>
              <a:gd name="connsiteX24" fmla="*/ 103567 w 325969"/>
              <a:gd name="connsiteY24" fmla="*/ 128016 h 325969"/>
              <a:gd name="connsiteX25" fmla="*/ 71755 w 325969"/>
              <a:gd name="connsiteY25" fmla="*/ 121706 h 325969"/>
              <a:gd name="connsiteX26" fmla="*/ 20371 w 325969"/>
              <a:gd name="connsiteY26" fmla="*/ 207806 h 325969"/>
              <a:gd name="connsiteX27" fmla="*/ 40910 w 325969"/>
              <a:gd name="connsiteY27" fmla="*/ 267773 h 325969"/>
              <a:gd name="connsiteX28" fmla="*/ 3580 w 325969"/>
              <a:gd name="connsiteY28" fmla="*/ 305103 h 325969"/>
              <a:gd name="connsiteX29" fmla="*/ 3580 w 325969"/>
              <a:gd name="connsiteY29" fmla="*/ 322389 h 325969"/>
              <a:gd name="connsiteX30" fmla="*/ 20867 w 325969"/>
              <a:gd name="connsiteY30" fmla="*/ 322389 h 325969"/>
              <a:gd name="connsiteX31" fmla="*/ 92416 w 325969"/>
              <a:gd name="connsiteY31" fmla="*/ 151441 h 325969"/>
              <a:gd name="connsiteX32" fmla="*/ 174528 w 325969"/>
              <a:gd name="connsiteY32" fmla="*/ 233551 h 325969"/>
              <a:gd name="connsiteX33" fmla="*/ 176562 w 325969"/>
              <a:gd name="connsiteY33" fmla="*/ 252192 h 325969"/>
              <a:gd name="connsiteX34" fmla="*/ 118162 w 325969"/>
              <a:gd name="connsiteY34" fmla="*/ 281149 h 325969"/>
              <a:gd name="connsiteX35" fmla="*/ 44819 w 325969"/>
              <a:gd name="connsiteY35" fmla="*/ 207806 h 325969"/>
              <a:gd name="connsiteX36" fmla="*/ 73777 w 325969"/>
              <a:gd name="connsiteY36" fmla="*/ 149407 h 325969"/>
              <a:gd name="connsiteX37" fmla="*/ 92416 w 325969"/>
              <a:gd name="connsiteY37" fmla="*/ 151441 h 3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5969" h="325969">
                <a:moveTo>
                  <a:pt x="285057" y="58199"/>
                </a:moveTo>
                <a:cubicBezTo>
                  <a:pt x="297930" y="74759"/>
                  <a:pt x="305595" y="95566"/>
                  <a:pt x="305595" y="118164"/>
                </a:cubicBezTo>
                <a:cubicBezTo>
                  <a:pt x="305595" y="155378"/>
                  <a:pt x="284808" y="187737"/>
                  <a:pt x="254211" y="204264"/>
                </a:cubicBezTo>
                <a:cubicBezTo>
                  <a:pt x="243632" y="209978"/>
                  <a:pt x="230902" y="206456"/>
                  <a:pt x="222400" y="197953"/>
                </a:cubicBezTo>
                <a:lnTo>
                  <a:pt x="128015" y="103569"/>
                </a:lnTo>
                <a:cubicBezTo>
                  <a:pt x="119512" y="95066"/>
                  <a:pt x="115990" y="82337"/>
                  <a:pt x="121705" y="71757"/>
                </a:cubicBezTo>
                <a:cubicBezTo>
                  <a:pt x="138231" y="41160"/>
                  <a:pt x="170590" y="20373"/>
                  <a:pt x="207804" y="20373"/>
                </a:cubicBezTo>
                <a:cubicBezTo>
                  <a:pt x="230402" y="20373"/>
                  <a:pt x="251212" y="28039"/>
                  <a:pt x="267771" y="40912"/>
                </a:cubicBezTo>
                <a:lnTo>
                  <a:pt x="305103" y="3580"/>
                </a:lnTo>
                <a:cubicBezTo>
                  <a:pt x="309877" y="-1193"/>
                  <a:pt x="317615" y="-1193"/>
                  <a:pt x="322389" y="3580"/>
                </a:cubicBezTo>
                <a:cubicBezTo>
                  <a:pt x="327163" y="8354"/>
                  <a:pt x="327163" y="16094"/>
                  <a:pt x="322389" y="20867"/>
                </a:cubicBezTo>
                <a:lnTo>
                  <a:pt x="285057" y="58199"/>
                </a:lnTo>
                <a:close/>
                <a:moveTo>
                  <a:pt x="252190" y="176563"/>
                </a:moveTo>
                <a:cubicBezTo>
                  <a:pt x="269796" y="163158"/>
                  <a:pt x="281147" y="141970"/>
                  <a:pt x="281147" y="118164"/>
                </a:cubicBezTo>
                <a:cubicBezTo>
                  <a:pt x="281147" y="77658"/>
                  <a:pt x="248311" y="44821"/>
                  <a:pt x="207804" y="44821"/>
                </a:cubicBezTo>
                <a:cubicBezTo>
                  <a:pt x="183999" y="44821"/>
                  <a:pt x="162811" y="56172"/>
                  <a:pt x="149405" y="73779"/>
                </a:cubicBezTo>
                <a:cubicBezTo>
                  <a:pt x="145070" y="79470"/>
                  <a:pt x="146380" y="87360"/>
                  <a:pt x="151439" y="92418"/>
                </a:cubicBezTo>
                <a:lnTo>
                  <a:pt x="233549" y="174529"/>
                </a:lnTo>
                <a:cubicBezTo>
                  <a:pt x="238608" y="179588"/>
                  <a:pt x="246498" y="180899"/>
                  <a:pt x="252190" y="176563"/>
                </a:cubicBezTo>
                <a:close/>
                <a:moveTo>
                  <a:pt x="20867" y="322389"/>
                </a:moveTo>
                <a:lnTo>
                  <a:pt x="58197" y="285059"/>
                </a:lnTo>
                <a:cubicBezTo>
                  <a:pt x="74757" y="297932"/>
                  <a:pt x="95564" y="305597"/>
                  <a:pt x="118162" y="305597"/>
                </a:cubicBezTo>
                <a:cubicBezTo>
                  <a:pt x="155377" y="305597"/>
                  <a:pt x="187736" y="284810"/>
                  <a:pt x="204261" y="254213"/>
                </a:cubicBezTo>
                <a:cubicBezTo>
                  <a:pt x="209977" y="243633"/>
                  <a:pt x="206455" y="230904"/>
                  <a:pt x="197952" y="222401"/>
                </a:cubicBezTo>
                <a:lnTo>
                  <a:pt x="103567" y="128016"/>
                </a:lnTo>
                <a:cubicBezTo>
                  <a:pt x="95064" y="119513"/>
                  <a:pt x="82335" y="115992"/>
                  <a:pt x="71755" y="121706"/>
                </a:cubicBezTo>
                <a:cubicBezTo>
                  <a:pt x="41158" y="138232"/>
                  <a:pt x="20371" y="170591"/>
                  <a:pt x="20371" y="207806"/>
                </a:cubicBezTo>
                <a:cubicBezTo>
                  <a:pt x="20371" y="230405"/>
                  <a:pt x="28037" y="251214"/>
                  <a:pt x="40910" y="267773"/>
                </a:cubicBezTo>
                <a:lnTo>
                  <a:pt x="3580" y="305103"/>
                </a:lnTo>
                <a:cubicBezTo>
                  <a:pt x="-1193" y="309877"/>
                  <a:pt x="-1193" y="317615"/>
                  <a:pt x="3580" y="322389"/>
                </a:cubicBezTo>
                <a:cubicBezTo>
                  <a:pt x="8354" y="327163"/>
                  <a:pt x="16094" y="327163"/>
                  <a:pt x="20867" y="322389"/>
                </a:cubicBezTo>
                <a:close/>
                <a:moveTo>
                  <a:pt x="92416" y="151441"/>
                </a:moveTo>
                <a:lnTo>
                  <a:pt x="174528" y="233551"/>
                </a:lnTo>
                <a:cubicBezTo>
                  <a:pt x="179587" y="238610"/>
                  <a:pt x="180895" y="246500"/>
                  <a:pt x="176562" y="252192"/>
                </a:cubicBezTo>
                <a:cubicBezTo>
                  <a:pt x="163156" y="269797"/>
                  <a:pt x="141968" y="281149"/>
                  <a:pt x="118162" y="281149"/>
                </a:cubicBezTo>
                <a:cubicBezTo>
                  <a:pt x="77656" y="281149"/>
                  <a:pt x="44819" y="248313"/>
                  <a:pt x="44819" y="207806"/>
                </a:cubicBezTo>
                <a:cubicBezTo>
                  <a:pt x="44819" y="184000"/>
                  <a:pt x="56170" y="162812"/>
                  <a:pt x="73777" y="149407"/>
                </a:cubicBezTo>
                <a:cubicBezTo>
                  <a:pt x="79468" y="145071"/>
                  <a:pt x="87357" y="146382"/>
                  <a:pt x="92416" y="151441"/>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sp>
        <p:nvSpPr>
          <p:cNvPr id="7" name="Title 6">
            <a:extLst>
              <a:ext uri="{FF2B5EF4-FFF2-40B4-BE49-F238E27FC236}">
                <a16:creationId xmlns:a16="http://schemas.microsoft.com/office/drawing/2014/main" id="{A219B45B-20C0-15C6-9EB9-5DC3233CE11A}"/>
              </a:ext>
            </a:extLst>
          </p:cNvPr>
          <p:cNvSpPr>
            <a:spLocks noGrp="1"/>
          </p:cNvSpPr>
          <p:nvPr>
            <p:ph type="title"/>
          </p:nvPr>
        </p:nvSpPr>
        <p:spPr/>
        <p:txBody>
          <a:bodyPr/>
          <a:lstStyle/>
          <a:p>
            <a:r>
              <a:rPr lang="en-GB"/>
              <a:t>Multi-agent orchestration</a:t>
            </a:r>
          </a:p>
        </p:txBody>
      </p:sp>
      <p:sp>
        <p:nvSpPr>
          <p:cNvPr id="8" name="TextBox 7">
            <a:extLst>
              <a:ext uri="{FF2B5EF4-FFF2-40B4-BE49-F238E27FC236}">
                <a16:creationId xmlns:a16="http://schemas.microsoft.com/office/drawing/2014/main" id="{D3C5D6A5-7D3F-A9F7-5AE2-413DD812B3F4}"/>
              </a:ext>
            </a:extLst>
          </p:cNvPr>
          <p:cNvSpPr txBox="1"/>
          <p:nvPr/>
        </p:nvSpPr>
        <p:spPr>
          <a:xfrm>
            <a:off x="585215" y="2881715"/>
            <a:ext cx="2827910" cy="1801006"/>
          </a:xfrm>
          <a:prstGeom prst="rect">
            <a:avLst/>
          </a:prstGeom>
          <a:noFill/>
        </p:spPr>
        <p:txBody>
          <a:bodyPr wrap="square" lIns="0" tIns="0" rIns="0" bIns="0" rtlCol="0">
            <a:spAutoFit/>
          </a:bodyPr>
          <a:lstStyle/>
          <a:p>
            <a:pPr marL="0" marR="0" lvl="0" indent="0" algn="l" defTabSz="914367" rtl="0" eaLnBrk="1" fontAlgn="base" latinLnBrk="0" hangingPunct="1">
              <a:lnSpc>
                <a:spcPct val="110000"/>
              </a:lnSpc>
              <a:spcBef>
                <a:spcPct val="0"/>
              </a:spcBef>
              <a:spcAft>
                <a:spcPct val="0"/>
              </a:spcAft>
              <a:buClr>
                <a:srgbClr val="000000"/>
              </a:buClr>
              <a:buSzTx/>
              <a:buFontTx/>
              <a:buNone/>
              <a:tabLst/>
              <a:defRPr/>
            </a:pPr>
            <a:r>
              <a:rPr lang="en-US">
                <a:solidFill>
                  <a:schemeClr val="tx2"/>
                </a:solidFill>
              </a:rPr>
              <a:t>Connect agents to each other so that they can exchange data, collaborate, and complete processes for you more effectively than a single agent on its own</a:t>
            </a:r>
          </a:p>
        </p:txBody>
      </p:sp>
      <p:pic>
        <p:nvPicPr>
          <p:cNvPr id="5" name="Picture 4" descr="Copilot Studio showing how to Connect agents to another agents">
            <a:extLst>
              <a:ext uri="{FF2B5EF4-FFF2-40B4-BE49-F238E27FC236}">
                <a16:creationId xmlns:a16="http://schemas.microsoft.com/office/drawing/2014/main" id="{77FEBCE0-40AB-488D-5838-73D24F13F8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2" r="442"/>
          <a:stretch>
            <a:fillRect/>
          </a:stretch>
        </p:blipFill>
        <p:spPr>
          <a:xfrm>
            <a:off x="3670300" y="1388843"/>
            <a:ext cx="8434976" cy="4786751"/>
          </a:xfrm>
          <a:prstGeom prst="roundRect">
            <a:avLst>
              <a:gd name="adj" fmla="val 1914"/>
            </a:avLst>
          </a:prstGeom>
          <a:noFill/>
          <a:ln w="6350">
            <a:solidFill>
              <a:schemeClr val="bg1">
                <a:lumMod val="85000"/>
              </a:schemeClr>
            </a:solidFill>
          </a:ln>
          <a:effectLst/>
        </p:spPr>
      </p:pic>
      <p:sp>
        <p:nvSpPr>
          <p:cNvPr id="2" name="TextBox 1">
            <a:extLst>
              <a:ext uri="{FF2B5EF4-FFF2-40B4-BE49-F238E27FC236}">
                <a16:creationId xmlns:a16="http://schemas.microsoft.com/office/drawing/2014/main" id="{54E7C229-1BB6-D13D-2117-046B957B60A0}"/>
              </a:ext>
            </a:extLst>
          </p:cNvPr>
          <p:cNvSpPr txBox="1"/>
          <p:nvPr/>
        </p:nvSpPr>
        <p:spPr>
          <a:xfrm>
            <a:off x="571500" y="6396623"/>
            <a:ext cx="1103471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normalizeH="0" baseline="0" noProof="0" dirty="0">
                <a:ln>
                  <a:noFill/>
                </a:ln>
                <a:solidFill>
                  <a:schemeClr val="tx2"/>
                </a:solidFill>
                <a:effectLst/>
                <a:uLnTx/>
                <a:uFillTx/>
                <a:latin typeface="+mj-lt"/>
                <a:ea typeface="+mj-ea"/>
                <a:cs typeface="+mj-cs"/>
              </a:rPr>
              <a:t>Disclaimer:</a:t>
            </a:r>
            <a:r>
              <a:rPr lang="en-US" sz="1100" dirty="0">
                <a:solidFill>
                  <a:schemeClr val="tx2"/>
                </a:solidFill>
                <a:latin typeface="+mj-lt"/>
                <a:ea typeface="+mj-ea"/>
              </a:rPr>
              <a:t> </a:t>
            </a:r>
            <a:r>
              <a:rPr lang="en-US" sz="1100" dirty="0">
                <a:solidFill>
                  <a:schemeClr val="tx2"/>
                </a:solidFill>
                <a:cs typeface="Segoe Sans Display"/>
              </a:rPr>
              <a:t>As of October 2025, there is a new logo for Microsoft Copilot Studio</a:t>
            </a:r>
          </a:p>
        </p:txBody>
      </p:sp>
    </p:spTree>
    <p:extLst>
      <p:ext uri="{BB962C8B-B14F-4D97-AF65-F5344CB8AC3E}">
        <p14:creationId xmlns:p14="http://schemas.microsoft.com/office/powerpoint/2010/main" val="370095318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F59B-87C8-C165-25B9-5081D963F366}"/>
            </a:ext>
          </a:extLst>
        </p:cNvPr>
        <p:cNvGrpSpPr/>
        <p:nvPr/>
      </p:nvGrpSpPr>
      <p:grpSpPr>
        <a:xfrm>
          <a:off x="0" y="0"/>
          <a:ext cx="0" cy="0"/>
          <a:chOff x="0" y="0"/>
          <a:chExt cx="0" cy="0"/>
        </a:xfrm>
      </p:grpSpPr>
      <p:sp>
        <p:nvSpPr>
          <p:cNvPr id="1116" name="Rectangle: Rounded Corners 1115">
            <a:extLst>
              <a:ext uri="{FF2B5EF4-FFF2-40B4-BE49-F238E27FC236}">
                <a16:creationId xmlns:a16="http://schemas.microsoft.com/office/drawing/2014/main" id="{EBC4DBCC-B7F1-EBF3-4696-7BC233D34005}"/>
              </a:ext>
              <a:ext uri="{C183D7F6-B498-43B3-948B-1728B52AA6E4}">
                <adec:decorative xmlns:adec="http://schemas.microsoft.com/office/drawing/2017/decorative" val="1"/>
              </a:ext>
            </a:extLst>
          </p:cNvPr>
          <p:cNvSpPr/>
          <p:nvPr/>
        </p:nvSpPr>
        <p:spPr bwMode="auto">
          <a:xfrm>
            <a:off x="571500" y="2357752"/>
            <a:ext cx="5924550" cy="3571246"/>
          </a:xfrm>
          <a:prstGeom prst="roundRect">
            <a:avLst>
              <a:gd name="adj" fmla="val 3537"/>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chemeClr val="bg1"/>
              </a:solidFill>
              <a:cs typeface="Segoe UI" pitchFamily="34" charset="0"/>
            </a:endParaRPr>
          </a:p>
        </p:txBody>
      </p:sp>
      <p:cxnSp>
        <p:nvCxnSpPr>
          <p:cNvPr id="1118" name="Straight Connector 1117">
            <a:extLst>
              <a:ext uri="{FF2B5EF4-FFF2-40B4-BE49-F238E27FC236}">
                <a16:creationId xmlns:a16="http://schemas.microsoft.com/office/drawing/2014/main" id="{F46D4BA9-8936-3BFC-D992-7AAEF41BB195}"/>
              </a:ext>
              <a:ext uri="{C183D7F6-B498-43B3-948B-1728B52AA6E4}">
                <adec:decorative xmlns:adec="http://schemas.microsoft.com/office/drawing/2017/decorative" val="1"/>
              </a:ext>
            </a:extLst>
          </p:cNvPr>
          <p:cNvCxnSpPr>
            <a:cxnSpLocks/>
          </p:cNvCxnSpPr>
          <p:nvPr/>
        </p:nvCxnSpPr>
        <p:spPr>
          <a:xfrm flipH="1">
            <a:off x="1271670" y="3370022"/>
            <a:ext cx="5097469"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34" name="Oval 1133">
            <a:extLst>
              <a:ext uri="{FF2B5EF4-FFF2-40B4-BE49-F238E27FC236}">
                <a16:creationId xmlns:a16="http://schemas.microsoft.com/office/drawing/2014/main" id="{F9A35997-F0AE-BEA4-853C-190100047C1A}"/>
              </a:ext>
              <a:ext uri="{C183D7F6-B498-43B3-948B-1728B52AA6E4}">
                <adec:decorative xmlns:adec="http://schemas.microsoft.com/office/drawing/2017/decorative" val="1"/>
              </a:ext>
            </a:extLst>
          </p:cNvPr>
          <p:cNvSpPr/>
          <p:nvPr/>
        </p:nvSpPr>
        <p:spPr bwMode="auto">
          <a:xfrm>
            <a:off x="705174" y="3482488"/>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3" name="Graphic 31">
            <a:extLst>
              <a:ext uri="{FF2B5EF4-FFF2-40B4-BE49-F238E27FC236}">
                <a16:creationId xmlns:a16="http://schemas.microsoft.com/office/drawing/2014/main" id="{265CCF0A-5AFC-87B3-DF06-BDD0D213CA33}"/>
              </a:ext>
              <a:ext uri="{C183D7F6-B498-43B3-948B-1728B52AA6E4}">
                <adec:decorative xmlns:adec="http://schemas.microsoft.com/office/drawing/2017/decorative" val="1"/>
              </a:ext>
            </a:extLst>
          </p:cNvPr>
          <p:cNvSpPr/>
          <p:nvPr/>
        </p:nvSpPr>
        <p:spPr>
          <a:xfrm>
            <a:off x="795116" y="3585063"/>
            <a:ext cx="253256" cy="227990"/>
          </a:xfrm>
          <a:custGeom>
            <a:avLst/>
            <a:gdLst>
              <a:gd name="connsiteX0" fmla="*/ 198244 w 311045"/>
              <a:gd name="connsiteY0" fmla="*/ 186583 h 280014"/>
              <a:gd name="connsiteX1" fmla="*/ 225454 w 311045"/>
              <a:gd name="connsiteY1" fmla="*/ 213793 h 280014"/>
              <a:gd name="connsiteX2" fmla="*/ 225437 w 311045"/>
              <a:gd name="connsiteY2" fmla="*/ 228752 h 280014"/>
              <a:gd name="connsiteX3" fmla="*/ 156524 w 311045"/>
              <a:gd name="connsiteY3" fmla="*/ 280014 h 280014"/>
              <a:gd name="connsiteX4" fmla="*/ 85517 w 311045"/>
              <a:gd name="connsiteY4" fmla="*/ 229342 h 280014"/>
              <a:gd name="connsiteX5" fmla="*/ 85517 w 311045"/>
              <a:gd name="connsiteY5" fmla="*/ 213793 h 280014"/>
              <a:gd name="connsiteX6" fmla="*/ 112727 w 311045"/>
              <a:gd name="connsiteY6" fmla="*/ 186583 h 280014"/>
              <a:gd name="connsiteX7" fmla="*/ 198244 w 311045"/>
              <a:gd name="connsiteY7" fmla="*/ 186583 h 280014"/>
              <a:gd name="connsiteX8" fmla="*/ 198244 w 311045"/>
              <a:gd name="connsiteY8" fmla="*/ 209906 h 280014"/>
              <a:gd name="connsiteX9" fmla="*/ 112727 w 311045"/>
              <a:gd name="connsiteY9" fmla="*/ 209906 h 280014"/>
              <a:gd name="connsiteX10" fmla="*/ 108840 w 311045"/>
              <a:gd name="connsiteY10" fmla="*/ 213793 h 280014"/>
              <a:gd name="connsiteX11" fmla="*/ 108840 w 311045"/>
              <a:gd name="connsiteY11" fmla="*/ 229342 h 280014"/>
              <a:gd name="connsiteX12" fmla="*/ 156524 w 311045"/>
              <a:gd name="connsiteY12" fmla="*/ 256692 h 280014"/>
              <a:gd name="connsiteX13" fmla="*/ 202132 w 311045"/>
              <a:gd name="connsiteY13" fmla="*/ 229373 h 280014"/>
              <a:gd name="connsiteX14" fmla="*/ 202132 w 311045"/>
              <a:gd name="connsiteY14" fmla="*/ 213793 h 280014"/>
              <a:gd name="connsiteX15" fmla="*/ 198244 w 311045"/>
              <a:gd name="connsiteY15" fmla="*/ 209906 h 280014"/>
              <a:gd name="connsiteX16" fmla="*/ 27210 w 311045"/>
              <a:gd name="connsiteY16" fmla="*/ 108840 h 280014"/>
              <a:gd name="connsiteX17" fmla="*/ 95251 w 311045"/>
              <a:gd name="connsiteY17" fmla="*/ 108842 h 280014"/>
              <a:gd name="connsiteX18" fmla="*/ 93292 w 311045"/>
              <a:gd name="connsiteY18" fmla="*/ 124389 h 280014"/>
              <a:gd name="connsiteX19" fmla="*/ 93771 w 311045"/>
              <a:gd name="connsiteY19" fmla="*/ 132152 h 280014"/>
              <a:gd name="connsiteX20" fmla="*/ 27210 w 311045"/>
              <a:gd name="connsiteY20" fmla="*/ 132163 h 280014"/>
              <a:gd name="connsiteX21" fmla="*/ 23323 w 311045"/>
              <a:gd name="connsiteY21" fmla="*/ 136050 h 280014"/>
              <a:gd name="connsiteX22" fmla="*/ 23323 w 311045"/>
              <a:gd name="connsiteY22" fmla="*/ 151599 h 280014"/>
              <a:gd name="connsiteX23" fmla="*/ 71007 w 311045"/>
              <a:gd name="connsiteY23" fmla="*/ 178949 h 280014"/>
              <a:gd name="connsiteX24" fmla="*/ 89783 w 311045"/>
              <a:gd name="connsiteY24" fmla="*/ 177747 h 280014"/>
              <a:gd name="connsiteX25" fmla="*/ 71542 w 311045"/>
              <a:gd name="connsiteY25" fmla="*/ 202259 h 280014"/>
              <a:gd name="connsiteX26" fmla="*/ 71007 w 311045"/>
              <a:gd name="connsiteY26" fmla="*/ 202272 h 280014"/>
              <a:gd name="connsiteX27" fmla="*/ 0 w 311045"/>
              <a:gd name="connsiteY27" fmla="*/ 151599 h 280014"/>
              <a:gd name="connsiteX28" fmla="*/ 0 w 311045"/>
              <a:gd name="connsiteY28" fmla="*/ 136050 h 280014"/>
              <a:gd name="connsiteX29" fmla="*/ 27210 w 311045"/>
              <a:gd name="connsiteY29" fmla="*/ 108840 h 280014"/>
              <a:gd name="connsiteX30" fmla="*/ 283762 w 311045"/>
              <a:gd name="connsiteY30" fmla="*/ 108840 h 280014"/>
              <a:gd name="connsiteX31" fmla="*/ 310972 w 311045"/>
              <a:gd name="connsiteY31" fmla="*/ 136050 h 280014"/>
              <a:gd name="connsiteX32" fmla="*/ 310955 w 311045"/>
              <a:gd name="connsiteY32" fmla="*/ 151009 h 280014"/>
              <a:gd name="connsiteX33" fmla="*/ 242042 w 311045"/>
              <a:gd name="connsiteY33" fmla="*/ 202272 h 280014"/>
              <a:gd name="connsiteX34" fmla="*/ 239425 w 311045"/>
              <a:gd name="connsiteY34" fmla="*/ 202245 h 280014"/>
              <a:gd name="connsiteX35" fmla="*/ 220484 w 311045"/>
              <a:gd name="connsiteY35" fmla="*/ 177266 h 280014"/>
              <a:gd name="connsiteX36" fmla="*/ 242042 w 311045"/>
              <a:gd name="connsiteY36" fmla="*/ 178949 h 280014"/>
              <a:gd name="connsiteX37" fmla="*/ 287649 w 311045"/>
              <a:gd name="connsiteY37" fmla="*/ 151630 h 280014"/>
              <a:gd name="connsiteX38" fmla="*/ 287649 w 311045"/>
              <a:gd name="connsiteY38" fmla="*/ 136050 h 280014"/>
              <a:gd name="connsiteX39" fmla="*/ 283762 w 311045"/>
              <a:gd name="connsiteY39" fmla="*/ 132163 h 280014"/>
              <a:gd name="connsiteX40" fmla="*/ 217201 w 311045"/>
              <a:gd name="connsiteY40" fmla="*/ 132151 h 280014"/>
              <a:gd name="connsiteX41" fmla="*/ 217680 w 311045"/>
              <a:gd name="connsiteY41" fmla="*/ 124389 h 280014"/>
              <a:gd name="connsiteX42" fmla="*/ 215721 w 311045"/>
              <a:gd name="connsiteY42" fmla="*/ 108842 h 280014"/>
              <a:gd name="connsiteX43" fmla="*/ 283762 w 311045"/>
              <a:gd name="connsiteY43" fmla="*/ 108840 h 280014"/>
              <a:gd name="connsiteX44" fmla="*/ 155486 w 311045"/>
              <a:gd name="connsiteY44" fmla="*/ 77743 h 280014"/>
              <a:gd name="connsiteX45" fmla="*/ 202132 w 311045"/>
              <a:gd name="connsiteY45" fmla="*/ 124389 h 280014"/>
              <a:gd name="connsiteX46" fmla="*/ 155486 w 311045"/>
              <a:gd name="connsiteY46" fmla="*/ 171034 h 280014"/>
              <a:gd name="connsiteX47" fmla="*/ 108840 w 311045"/>
              <a:gd name="connsiteY47" fmla="*/ 124389 h 280014"/>
              <a:gd name="connsiteX48" fmla="*/ 155486 w 311045"/>
              <a:gd name="connsiteY48" fmla="*/ 77743 h 280014"/>
              <a:gd name="connsiteX49" fmla="*/ 155486 w 311045"/>
              <a:gd name="connsiteY49" fmla="*/ 101066 h 280014"/>
              <a:gd name="connsiteX50" fmla="*/ 132163 w 311045"/>
              <a:gd name="connsiteY50" fmla="*/ 124389 h 280014"/>
              <a:gd name="connsiteX51" fmla="*/ 155486 w 311045"/>
              <a:gd name="connsiteY51" fmla="*/ 147712 h 280014"/>
              <a:gd name="connsiteX52" fmla="*/ 178809 w 311045"/>
              <a:gd name="connsiteY52" fmla="*/ 124389 h 280014"/>
              <a:gd name="connsiteX53" fmla="*/ 155486 w 311045"/>
              <a:gd name="connsiteY53" fmla="*/ 101066 h 280014"/>
              <a:gd name="connsiteX54" fmla="*/ 69969 w 311045"/>
              <a:gd name="connsiteY54" fmla="*/ 0 h 280014"/>
              <a:gd name="connsiteX55" fmla="*/ 116614 w 311045"/>
              <a:gd name="connsiteY55" fmla="*/ 46646 h 280014"/>
              <a:gd name="connsiteX56" fmla="*/ 69969 w 311045"/>
              <a:gd name="connsiteY56" fmla="*/ 93292 h 280014"/>
              <a:gd name="connsiteX57" fmla="*/ 23323 w 311045"/>
              <a:gd name="connsiteY57" fmla="*/ 46646 h 280014"/>
              <a:gd name="connsiteX58" fmla="*/ 69969 w 311045"/>
              <a:gd name="connsiteY58" fmla="*/ 0 h 280014"/>
              <a:gd name="connsiteX59" fmla="*/ 241003 w 311045"/>
              <a:gd name="connsiteY59" fmla="*/ 0 h 280014"/>
              <a:gd name="connsiteX60" fmla="*/ 287649 w 311045"/>
              <a:gd name="connsiteY60" fmla="*/ 46646 h 280014"/>
              <a:gd name="connsiteX61" fmla="*/ 241003 w 311045"/>
              <a:gd name="connsiteY61" fmla="*/ 93292 h 280014"/>
              <a:gd name="connsiteX62" fmla="*/ 194357 w 311045"/>
              <a:gd name="connsiteY62" fmla="*/ 46646 h 280014"/>
              <a:gd name="connsiteX63" fmla="*/ 241003 w 311045"/>
              <a:gd name="connsiteY63" fmla="*/ 0 h 280014"/>
              <a:gd name="connsiteX64" fmla="*/ 69969 w 311045"/>
              <a:gd name="connsiteY64" fmla="*/ 23323 h 280014"/>
              <a:gd name="connsiteX65" fmla="*/ 46646 w 311045"/>
              <a:gd name="connsiteY65" fmla="*/ 46646 h 280014"/>
              <a:gd name="connsiteX66" fmla="*/ 69969 w 311045"/>
              <a:gd name="connsiteY66" fmla="*/ 69969 h 280014"/>
              <a:gd name="connsiteX67" fmla="*/ 93292 w 311045"/>
              <a:gd name="connsiteY67" fmla="*/ 46646 h 280014"/>
              <a:gd name="connsiteX68" fmla="*/ 69969 w 311045"/>
              <a:gd name="connsiteY68" fmla="*/ 23323 h 280014"/>
              <a:gd name="connsiteX69" fmla="*/ 241003 w 311045"/>
              <a:gd name="connsiteY69" fmla="*/ 23323 h 280014"/>
              <a:gd name="connsiteX70" fmla="*/ 217680 w 311045"/>
              <a:gd name="connsiteY70" fmla="*/ 46646 h 280014"/>
              <a:gd name="connsiteX71" fmla="*/ 241003 w 311045"/>
              <a:gd name="connsiteY71" fmla="*/ 69969 h 280014"/>
              <a:gd name="connsiteX72" fmla="*/ 264326 w 311045"/>
              <a:gd name="connsiteY72" fmla="*/ 46646 h 280014"/>
              <a:gd name="connsiteX73" fmla="*/ 241003 w 311045"/>
              <a:gd name="connsiteY73" fmla="*/ 23323 h 2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1045" h="280014">
                <a:moveTo>
                  <a:pt x="198244" y="186583"/>
                </a:moveTo>
                <a:cubicBezTo>
                  <a:pt x="213272" y="186583"/>
                  <a:pt x="225454" y="198765"/>
                  <a:pt x="225454" y="213793"/>
                </a:cubicBezTo>
                <a:lnTo>
                  <a:pt x="225437" y="228752"/>
                </a:lnTo>
                <a:cubicBezTo>
                  <a:pt x="227252" y="262790"/>
                  <a:pt x="201943" y="280014"/>
                  <a:pt x="156524" y="280014"/>
                </a:cubicBezTo>
                <a:cubicBezTo>
                  <a:pt x="111295" y="280014"/>
                  <a:pt x="85517" y="263070"/>
                  <a:pt x="85517" y="229342"/>
                </a:cubicBezTo>
                <a:lnTo>
                  <a:pt x="85517" y="213793"/>
                </a:lnTo>
                <a:cubicBezTo>
                  <a:pt x="85517" y="198765"/>
                  <a:pt x="97700" y="186583"/>
                  <a:pt x="112727" y="186583"/>
                </a:cubicBezTo>
                <a:lnTo>
                  <a:pt x="198244" y="186583"/>
                </a:lnTo>
                <a:close/>
                <a:moveTo>
                  <a:pt x="198244" y="209906"/>
                </a:moveTo>
                <a:lnTo>
                  <a:pt x="112727" y="209906"/>
                </a:lnTo>
                <a:cubicBezTo>
                  <a:pt x="110580" y="209906"/>
                  <a:pt x="108840" y="211646"/>
                  <a:pt x="108840" y="213793"/>
                </a:cubicBezTo>
                <a:lnTo>
                  <a:pt x="108840" y="229342"/>
                </a:lnTo>
                <a:cubicBezTo>
                  <a:pt x="108840" y="247630"/>
                  <a:pt x="122627" y="256692"/>
                  <a:pt x="156524" y="256692"/>
                </a:cubicBezTo>
                <a:cubicBezTo>
                  <a:pt x="190232" y="256692"/>
                  <a:pt x="203103" y="247930"/>
                  <a:pt x="202132" y="229373"/>
                </a:cubicBezTo>
                <a:lnTo>
                  <a:pt x="202132" y="213793"/>
                </a:lnTo>
                <a:cubicBezTo>
                  <a:pt x="202132" y="211646"/>
                  <a:pt x="200392" y="209906"/>
                  <a:pt x="198244" y="209906"/>
                </a:cubicBezTo>
                <a:close/>
                <a:moveTo>
                  <a:pt x="27210" y="108840"/>
                </a:moveTo>
                <a:lnTo>
                  <a:pt x="95251" y="108842"/>
                </a:lnTo>
                <a:cubicBezTo>
                  <a:pt x="93972" y="113811"/>
                  <a:pt x="93292" y="119020"/>
                  <a:pt x="93292" y="124389"/>
                </a:cubicBezTo>
                <a:cubicBezTo>
                  <a:pt x="93292" y="127018"/>
                  <a:pt x="93455" y="129610"/>
                  <a:pt x="93771" y="132152"/>
                </a:cubicBezTo>
                <a:lnTo>
                  <a:pt x="27210" y="132163"/>
                </a:lnTo>
                <a:cubicBezTo>
                  <a:pt x="25063" y="132163"/>
                  <a:pt x="23323" y="133903"/>
                  <a:pt x="23323" y="136050"/>
                </a:cubicBezTo>
                <a:lnTo>
                  <a:pt x="23323" y="151599"/>
                </a:lnTo>
                <a:cubicBezTo>
                  <a:pt x="23323" y="169887"/>
                  <a:pt x="37109" y="178949"/>
                  <a:pt x="71007" y="178949"/>
                </a:cubicBezTo>
                <a:cubicBezTo>
                  <a:pt x="78189" y="178949"/>
                  <a:pt x="84425" y="178552"/>
                  <a:pt x="89783" y="177747"/>
                </a:cubicBezTo>
                <a:cubicBezTo>
                  <a:pt x="80995" y="183313"/>
                  <a:pt x="74407" y="192009"/>
                  <a:pt x="71542" y="202259"/>
                </a:cubicBezTo>
                <a:lnTo>
                  <a:pt x="71007" y="202272"/>
                </a:lnTo>
                <a:cubicBezTo>
                  <a:pt x="25777" y="202272"/>
                  <a:pt x="0" y="185327"/>
                  <a:pt x="0" y="151599"/>
                </a:cubicBezTo>
                <a:lnTo>
                  <a:pt x="0" y="136050"/>
                </a:lnTo>
                <a:cubicBezTo>
                  <a:pt x="0" y="121022"/>
                  <a:pt x="12182" y="108840"/>
                  <a:pt x="27210" y="108840"/>
                </a:cubicBezTo>
                <a:close/>
                <a:moveTo>
                  <a:pt x="283762" y="108840"/>
                </a:moveTo>
                <a:cubicBezTo>
                  <a:pt x="298789" y="108840"/>
                  <a:pt x="310972" y="121022"/>
                  <a:pt x="310972" y="136050"/>
                </a:cubicBezTo>
                <a:lnTo>
                  <a:pt x="310955" y="151009"/>
                </a:lnTo>
                <a:cubicBezTo>
                  <a:pt x="312769" y="185047"/>
                  <a:pt x="287461" y="202272"/>
                  <a:pt x="242042" y="202272"/>
                </a:cubicBezTo>
                <a:lnTo>
                  <a:pt x="239425" y="202245"/>
                </a:lnTo>
                <a:cubicBezTo>
                  <a:pt x="236480" y="191717"/>
                  <a:pt x="229606" y="182831"/>
                  <a:pt x="220484" y="177266"/>
                </a:cubicBezTo>
                <a:cubicBezTo>
                  <a:pt x="226496" y="178394"/>
                  <a:pt x="233653" y="178949"/>
                  <a:pt x="242042" y="178949"/>
                </a:cubicBezTo>
                <a:cubicBezTo>
                  <a:pt x="275749" y="178949"/>
                  <a:pt x="288621" y="170187"/>
                  <a:pt x="287649" y="151630"/>
                </a:cubicBezTo>
                <a:lnTo>
                  <a:pt x="287649" y="136050"/>
                </a:lnTo>
                <a:cubicBezTo>
                  <a:pt x="287649" y="133903"/>
                  <a:pt x="285909" y="132163"/>
                  <a:pt x="283762" y="132163"/>
                </a:cubicBezTo>
                <a:lnTo>
                  <a:pt x="217201" y="132151"/>
                </a:lnTo>
                <a:cubicBezTo>
                  <a:pt x="217517" y="129608"/>
                  <a:pt x="217680" y="127018"/>
                  <a:pt x="217680" y="124389"/>
                </a:cubicBezTo>
                <a:cubicBezTo>
                  <a:pt x="217680" y="119020"/>
                  <a:pt x="217001" y="113811"/>
                  <a:pt x="215721" y="108842"/>
                </a:cubicBezTo>
                <a:lnTo>
                  <a:pt x="283762" y="108840"/>
                </a:lnTo>
                <a:close/>
                <a:moveTo>
                  <a:pt x="155486" y="77743"/>
                </a:moveTo>
                <a:cubicBezTo>
                  <a:pt x="181248" y="77743"/>
                  <a:pt x="202132" y="98627"/>
                  <a:pt x="202132" y="124389"/>
                </a:cubicBezTo>
                <a:cubicBezTo>
                  <a:pt x="202132" y="150151"/>
                  <a:pt x="181248" y="171034"/>
                  <a:pt x="155486" y="171034"/>
                </a:cubicBezTo>
                <a:cubicBezTo>
                  <a:pt x="129723" y="171034"/>
                  <a:pt x="108840" y="150151"/>
                  <a:pt x="108840" y="124389"/>
                </a:cubicBezTo>
                <a:cubicBezTo>
                  <a:pt x="108840" y="98627"/>
                  <a:pt x="129723" y="77743"/>
                  <a:pt x="155486" y="77743"/>
                </a:cubicBezTo>
                <a:close/>
                <a:moveTo>
                  <a:pt x="155486" y="101066"/>
                </a:moveTo>
                <a:cubicBezTo>
                  <a:pt x="142605" y="101066"/>
                  <a:pt x="132163" y="111508"/>
                  <a:pt x="132163" y="124389"/>
                </a:cubicBezTo>
                <a:cubicBezTo>
                  <a:pt x="132163" y="137269"/>
                  <a:pt x="142605" y="147712"/>
                  <a:pt x="155486" y="147712"/>
                </a:cubicBezTo>
                <a:cubicBezTo>
                  <a:pt x="168366" y="147712"/>
                  <a:pt x="178809" y="137269"/>
                  <a:pt x="178809" y="124389"/>
                </a:cubicBezTo>
                <a:cubicBezTo>
                  <a:pt x="178809" y="111508"/>
                  <a:pt x="168366" y="101066"/>
                  <a:pt x="155486" y="101066"/>
                </a:cubicBezTo>
                <a:close/>
                <a:moveTo>
                  <a:pt x="69969" y="0"/>
                </a:moveTo>
                <a:cubicBezTo>
                  <a:pt x="95730" y="0"/>
                  <a:pt x="116614" y="20884"/>
                  <a:pt x="116614" y="46646"/>
                </a:cubicBezTo>
                <a:cubicBezTo>
                  <a:pt x="116614" y="72407"/>
                  <a:pt x="95730" y="93292"/>
                  <a:pt x="69969" y="93292"/>
                </a:cubicBezTo>
                <a:cubicBezTo>
                  <a:pt x="44207" y="93292"/>
                  <a:pt x="23323" y="72407"/>
                  <a:pt x="23323" y="46646"/>
                </a:cubicBezTo>
                <a:cubicBezTo>
                  <a:pt x="23323" y="20884"/>
                  <a:pt x="44207" y="0"/>
                  <a:pt x="69969" y="0"/>
                </a:cubicBezTo>
                <a:close/>
                <a:moveTo>
                  <a:pt x="241003" y="0"/>
                </a:moveTo>
                <a:cubicBezTo>
                  <a:pt x="266766" y="0"/>
                  <a:pt x="287649" y="20884"/>
                  <a:pt x="287649" y="46646"/>
                </a:cubicBezTo>
                <a:cubicBezTo>
                  <a:pt x="287649" y="72407"/>
                  <a:pt x="266766" y="93292"/>
                  <a:pt x="241003" y="93292"/>
                </a:cubicBezTo>
                <a:cubicBezTo>
                  <a:pt x="215241" y="93292"/>
                  <a:pt x="194357" y="72407"/>
                  <a:pt x="194357" y="46646"/>
                </a:cubicBezTo>
                <a:cubicBezTo>
                  <a:pt x="194357" y="20884"/>
                  <a:pt x="215241" y="0"/>
                  <a:pt x="241003" y="0"/>
                </a:cubicBezTo>
                <a:close/>
                <a:moveTo>
                  <a:pt x="69969" y="23323"/>
                </a:moveTo>
                <a:cubicBezTo>
                  <a:pt x="57088" y="23323"/>
                  <a:pt x="46646" y="33765"/>
                  <a:pt x="46646" y="46646"/>
                </a:cubicBezTo>
                <a:cubicBezTo>
                  <a:pt x="46646" y="59527"/>
                  <a:pt x="57088" y="69969"/>
                  <a:pt x="69969" y="69969"/>
                </a:cubicBezTo>
                <a:cubicBezTo>
                  <a:pt x="82850" y="69969"/>
                  <a:pt x="93292" y="59527"/>
                  <a:pt x="93292" y="46646"/>
                </a:cubicBezTo>
                <a:cubicBezTo>
                  <a:pt x="93292" y="33765"/>
                  <a:pt x="82850" y="23323"/>
                  <a:pt x="69969" y="23323"/>
                </a:cubicBezTo>
                <a:close/>
                <a:moveTo>
                  <a:pt x="241003" y="23323"/>
                </a:moveTo>
                <a:cubicBezTo>
                  <a:pt x="228123" y="23323"/>
                  <a:pt x="217680" y="33765"/>
                  <a:pt x="217680" y="46646"/>
                </a:cubicBezTo>
                <a:cubicBezTo>
                  <a:pt x="217680" y="59527"/>
                  <a:pt x="228123" y="69969"/>
                  <a:pt x="241003" y="69969"/>
                </a:cubicBezTo>
                <a:cubicBezTo>
                  <a:pt x="253883" y="69969"/>
                  <a:pt x="264326" y="59527"/>
                  <a:pt x="264326" y="46646"/>
                </a:cubicBezTo>
                <a:cubicBezTo>
                  <a:pt x="264326" y="33765"/>
                  <a:pt x="253883" y="23323"/>
                  <a:pt x="241003" y="23323"/>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sp>
        <p:nvSpPr>
          <p:cNvPr id="1139" name="Rectangle: Top Corners Rounded 1138">
            <a:extLst>
              <a:ext uri="{FF2B5EF4-FFF2-40B4-BE49-F238E27FC236}">
                <a16:creationId xmlns:a16="http://schemas.microsoft.com/office/drawing/2014/main" id="{A3E2A347-86CD-BA14-D1A3-41D4CDECE3DC}"/>
              </a:ext>
              <a:ext uri="{C183D7F6-B498-43B3-948B-1728B52AA6E4}">
                <adec:decorative xmlns:adec="http://schemas.microsoft.com/office/drawing/2017/decorative" val="1"/>
              </a:ext>
            </a:extLst>
          </p:cNvPr>
          <p:cNvSpPr/>
          <p:nvPr/>
        </p:nvSpPr>
        <p:spPr bwMode="auto">
          <a:xfrm rot="16200000">
            <a:off x="7285042" y="1362075"/>
            <a:ext cx="4251325" cy="5562600"/>
          </a:xfrm>
          <a:prstGeom prst="round2SameRect">
            <a:avLst>
              <a:gd name="adj1" fmla="val 3103"/>
              <a:gd name="adj2" fmla="val 0"/>
            </a:avLst>
          </a:prstGeom>
          <a:solidFill>
            <a:schemeClr val="bg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137" name="Oval 1136">
            <a:extLst>
              <a:ext uri="{FF2B5EF4-FFF2-40B4-BE49-F238E27FC236}">
                <a16:creationId xmlns:a16="http://schemas.microsoft.com/office/drawing/2014/main" id="{F308F046-0CD5-CF98-9FD8-4C6F0FCAF554}"/>
              </a:ext>
              <a:ext uri="{C183D7F6-B498-43B3-948B-1728B52AA6E4}">
                <adec:decorative xmlns:adec="http://schemas.microsoft.com/office/drawing/2017/decorative" val="1"/>
              </a:ext>
            </a:extLst>
          </p:cNvPr>
          <p:cNvSpPr/>
          <p:nvPr/>
        </p:nvSpPr>
        <p:spPr bwMode="auto">
          <a:xfrm>
            <a:off x="705174" y="2467596"/>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1" name="Graphic 44">
            <a:extLst>
              <a:ext uri="{FF2B5EF4-FFF2-40B4-BE49-F238E27FC236}">
                <a16:creationId xmlns:a16="http://schemas.microsoft.com/office/drawing/2014/main" id="{E6BA5574-EC4B-8622-E7FB-B090031B1D63}"/>
              </a:ext>
              <a:ext uri="{C183D7F6-B498-43B3-948B-1728B52AA6E4}">
                <adec:decorative xmlns:adec="http://schemas.microsoft.com/office/drawing/2017/decorative" val="1"/>
              </a:ext>
            </a:extLst>
          </p:cNvPr>
          <p:cNvSpPr>
            <a:spLocks noChangeAspect="1"/>
          </p:cNvSpPr>
          <p:nvPr/>
        </p:nvSpPr>
        <p:spPr>
          <a:xfrm>
            <a:off x="800424" y="2593176"/>
            <a:ext cx="242640" cy="181980"/>
          </a:xfrm>
          <a:custGeom>
            <a:avLst/>
            <a:gdLst>
              <a:gd name="connsiteX0" fmla="*/ 158200 w 372234"/>
              <a:gd name="connsiteY0" fmla="*/ 55835 h 279175"/>
              <a:gd name="connsiteX1" fmla="*/ 102364 w 372234"/>
              <a:gd name="connsiteY1" fmla="*/ 111670 h 279175"/>
              <a:gd name="connsiteX2" fmla="*/ 158200 w 372234"/>
              <a:gd name="connsiteY2" fmla="*/ 167505 h 279175"/>
              <a:gd name="connsiteX3" fmla="*/ 214035 w 372234"/>
              <a:gd name="connsiteY3" fmla="*/ 111670 h 279175"/>
              <a:gd name="connsiteX4" fmla="*/ 158200 w 372234"/>
              <a:gd name="connsiteY4" fmla="*/ 55835 h 279175"/>
              <a:gd name="connsiteX5" fmla="*/ 130282 w 372234"/>
              <a:gd name="connsiteY5" fmla="*/ 111670 h 279175"/>
              <a:gd name="connsiteX6" fmla="*/ 158200 w 372234"/>
              <a:gd name="connsiteY6" fmla="*/ 83753 h 279175"/>
              <a:gd name="connsiteX7" fmla="*/ 186117 w 372234"/>
              <a:gd name="connsiteY7" fmla="*/ 111670 h 279175"/>
              <a:gd name="connsiteX8" fmla="*/ 158200 w 372234"/>
              <a:gd name="connsiteY8" fmla="*/ 139588 h 279175"/>
              <a:gd name="connsiteX9" fmla="*/ 130282 w 372234"/>
              <a:gd name="connsiteY9" fmla="*/ 111670 h 279175"/>
              <a:gd name="connsiteX10" fmla="*/ 0 w 372234"/>
              <a:gd name="connsiteY10" fmla="*/ 41876 h 279175"/>
              <a:gd name="connsiteX11" fmla="*/ 41876 w 372234"/>
              <a:gd name="connsiteY11" fmla="*/ 0 h 279175"/>
              <a:gd name="connsiteX12" fmla="*/ 274523 w 372234"/>
              <a:gd name="connsiteY12" fmla="*/ 0 h 279175"/>
              <a:gd name="connsiteX13" fmla="*/ 316399 w 372234"/>
              <a:gd name="connsiteY13" fmla="*/ 41876 h 279175"/>
              <a:gd name="connsiteX14" fmla="*/ 316399 w 372234"/>
              <a:gd name="connsiteY14" fmla="*/ 181464 h 279175"/>
              <a:gd name="connsiteX15" fmla="*/ 274523 w 372234"/>
              <a:gd name="connsiteY15" fmla="*/ 223341 h 279175"/>
              <a:gd name="connsiteX16" fmla="*/ 41876 w 372234"/>
              <a:gd name="connsiteY16" fmla="*/ 223341 h 279175"/>
              <a:gd name="connsiteX17" fmla="*/ 0 w 372234"/>
              <a:gd name="connsiteY17" fmla="*/ 181464 h 279175"/>
              <a:gd name="connsiteX18" fmla="*/ 0 w 372234"/>
              <a:gd name="connsiteY18" fmla="*/ 41876 h 279175"/>
              <a:gd name="connsiteX19" fmla="*/ 41876 w 372234"/>
              <a:gd name="connsiteY19" fmla="*/ 27918 h 279175"/>
              <a:gd name="connsiteX20" fmla="*/ 27918 w 372234"/>
              <a:gd name="connsiteY20" fmla="*/ 41876 h 279175"/>
              <a:gd name="connsiteX21" fmla="*/ 27918 w 372234"/>
              <a:gd name="connsiteY21" fmla="*/ 55835 h 279175"/>
              <a:gd name="connsiteX22" fmla="*/ 41876 w 372234"/>
              <a:gd name="connsiteY22" fmla="*/ 55835 h 279175"/>
              <a:gd name="connsiteX23" fmla="*/ 55835 w 372234"/>
              <a:gd name="connsiteY23" fmla="*/ 41876 h 279175"/>
              <a:gd name="connsiteX24" fmla="*/ 55835 w 372234"/>
              <a:gd name="connsiteY24" fmla="*/ 27918 h 279175"/>
              <a:gd name="connsiteX25" fmla="*/ 41876 w 372234"/>
              <a:gd name="connsiteY25" fmla="*/ 27918 h 279175"/>
              <a:gd name="connsiteX26" fmla="*/ 27918 w 372234"/>
              <a:gd name="connsiteY26" fmla="*/ 139588 h 279175"/>
              <a:gd name="connsiteX27" fmla="*/ 41876 w 372234"/>
              <a:gd name="connsiteY27" fmla="*/ 139588 h 279175"/>
              <a:gd name="connsiteX28" fmla="*/ 83753 w 372234"/>
              <a:gd name="connsiteY28" fmla="*/ 181464 h 279175"/>
              <a:gd name="connsiteX29" fmla="*/ 83753 w 372234"/>
              <a:gd name="connsiteY29" fmla="*/ 195423 h 279175"/>
              <a:gd name="connsiteX30" fmla="*/ 232646 w 372234"/>
              <a:gd name="connsiteY30" fmla="*/ 195423 h 279175"/>
              <a:gd name="connsiteX31" fmla="*/ 232646 w 372234"/>
              <a:gd name="connsiteY31" fmla="*/ 181464 h 279175"/>
              <a:gd name="connsiteX32" fmla="*/ 274523 w 372234"/>
              <a:gd name="connsiteY32" fmla="*/ 139588 h 279175"/>
              <a:gd name="connsiteX33" fmla="*/ 288481 w 372234"/>
              <a:gd name="connsiteY33" fmla="*/ 139588 h 279175"/>
              <a:gd name="connsiteX34" fmla="*/ 288481 w 372234"/>
              <a:gd name="connsiteY34" fmla="*/ 83753 h 279175"/>
              <a:gd name="connsiteX35" fmla="*/ 274523 w 372234"/>
              <a:gd name="connsiteY35" fmla="*/ 83753 h 279175"/>
              <a:gd name="connsiteX36" fmla="*/ 232646 w 372234"/>
              <a:gd name="connsiteY36" fmla="*/ 41876 h 279175"/>
              <a:gd name="connsiteX37" fmla="*/ 232646 w 372234"/>
              <a:gd name="connsiteY37" fmla="*/ 27918 h 279175"/>
              <a:gd name="connsiteX38" fmla="*/ 83753 w 372234"/>
              <a:gd name="connsiteY38" fmla="*/ 27918 h 279175"/>
              <a:gd name="connsiteX39" fmla="*/ 83753 w 372234"/>
              <a:gd name="connsiteY39" fmla="*/ 41876 h 279175"/>
              <a:gd name="connsiteX40" fmla="*/ 41876 w 372234"/>
              <a:gd name="connsiteY40" fmla="*/ 83753 h 279175"/>
              <a:gd name="connsiteX41" fmla="*/ 27918 w 372234"/>
              <a:gd name="connsiteY41" fmla="*/ 83753 h 279175"/>
              <a:gd name="connsiteX42" fmla="*/ 27918 w 372234"/>
              <a:gd name="connsiteY42" fmla="*/ 139588 h 279175"/>
              <a:gd name="connsiteX43" fmla="*/ 288481 w 372234"/>
              <a:gd name="connsiteY43" fmla="*/ 55835 h 279175"/>
              <a:gd name="connsiteX44" fmla="*/ 288481 w 372234"/>
              <a:gd name="connsiteY44" fmla="*/ 41876 h 279175"/>
              <a:gd name="connsiteX45" fmla="*/ 274523 w 372234"/>
              <a:gd name="connsiteY45" fmla="*/ 27918 h 279175"/>
              <a:gd name="connsiteX46" fmla="*/ 260564 w 372234"/>
              <a:gd name="connsiteY46" fmla="*/ 27918 h 279175"/>
              <a:gd name="connsiteX47" fmla="*/ 260564 w 372234"/>
              <a:gd name="connsiteY47" fmla="*/ 41876 h 279175"/>
              <a:gd name="connsiteX48" fmla="*/ 274523 w 372234"/>
              <a:gd name="connsiteY48" fmla="*/ 55835 h 279175"/>
              <a:gd name="connsiteX49" fmla="*/ 288481 w 372234"/>
              <a:gd name="connsiteY49" fmla="*/ 55835 h 279175"/>
              <a:gd name="connsiteX50" fmla="*/ 288481 w 372234"/>
              <a:gd name="connsiteY50" fmla="*/ 167505 h 279175"/>
              <a:gd name="connsiteX51" fmla="*/ 274523 w 372234"/>
              <a:gd name="connsiteY51" fmla="*/ 167505 h 279175"/>
              <a:gd name="connsiteX52" fmla="*/ 260564 w 372234"/>
              <a:gd name="connsiteY52" fmla="*/ 181464 h 279175"/>
              <a:gd name="connsiteX53" fmla="*/ 260564 w 372234"/>
              <a:gd name="connsiteY53" fmla="*/ 195423 h 279175"/>
              <a:gd name="connsiteX54" fmla="*/ 274523 w 372234"/>
              <a:gd name="connsiteY54" fmla="*/ 195423 h 279175"/>
              <a:gd name="connsiteX55" fmla="*/ 288481 w 372234"/>
              <a:gd name="connsiteY55" fmla="*/ 181464 h 279175"/>
              <a:gd name="connsiteX56" fmla="*/ 288481 w 372234"/>
              <a:gd name="connsiteY56" fmla="*/ 167505 h 279175"/>
              <a:gd name="connsiteX57" fmla="*/ 27918 w 372234"/>
              <a:gd name="connsiteY57" fmla="*/ 181464 h 279175"/>
              <a:gd name="connsiteX58" fmla="*/ 41876 w 372234"/>
              <a:gd name="connsiteY58" fmla="*/ 195423 h 279175"/>
              <a:gd name="connsiteX59" fmla="*/ 55835 w 372234"/>
              <a:gd name="connsiteY59" fmla="*/ 195423 h 279175"/>
              <a:gd name="connsiteX60" fmla="*/ 55835 w 372234"/>
              <a:gd name="connsiteY60" fmla="*/ 181464 h 279175"/>
              <a:gd name="connsiteX61" fmla="*/ 41876 w 372234"/>
              <a:gd name="connsiteY61" fmla="*/ 167505 h 279175"/>
              <a:gd name="connsiteX62" fmla="*/ 27918 w 372234"/>
              <a:gd name="connsiteY62" fmla="*/ 167505 h 279175"/>
              <a:gd name="connsiteX63" fmla="*/ 27918 w 372234"/>
              <a:gd name="connsiteY63" fmla="*/ 181464 h 279175"/>
              <a:gd name="connsiteX64" fmla="*/ 44694 w 372234"/>
              <a:gd name="connsiteY64" fmla="*/ 251258 h 279175"/>
              <a:gd name="connsiteX65" fmla="*/ 93059 w 372234"/>
              <a:gd name="connsiteY65" fmla="*/ 279176 h 279175"/>
              <a:gd name="connsiteX66" fmla="*/ 283829 w 372234"/>
              <a:gd name="connsiteY66" fmla="*/ 279176 h 279175"/>
              <a:gd name="connsiteX67" fmla="*/ 372234 w 372234"/>
              <a:gd name="connsiteY67" fmla="*/ 190770 h 279175"/>
              <a:gd name="connsiteX68" fmla="*/ 372234 w 372234"/>
              <a:gd name="connsiteY68" fmla="*/ 93059 h 279175"/>
              <a:gd name="connsiteX69" fmla="*/ 344317 w 372234"/>
              <a:gd name="connsiteY69" fmla="*/ 44694 h 279175"/>
              <a:gd name="connsiteX70" fmla="*/ 344317 w 372234"/>
              <a:gd name="connsiteY70" fmla="*/ 190770 h 279175"/>
              <a:gd name="connsiteX71" fmla="*/ 283829 w 372234"/>
              <a:gd name="connsiteY71" fmla="*/ 251258 h 279175"/>
              <a:gd name="connsiteX72" fmla="*/ 44694 w 372234"/>
              <a:gd name="connsiteY72" fmla="*/ 251258 h 27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2234" h="279175">
                <a:moveTo>
                  <a:pt x="158200" y="55835"/>
                </a:moveTo>
                <a:cubicBezTo>
                  <a:pt x="127363" y="55835"/>
                  <a:pt x="102364" y="80833"/>
                  <a:pt x="102364" y="111670"/>
                </a:cubicBezTo>
                <a:cubicBezTo>
                  <a:pt x="102364" y="142508"/>
                  <a:pt x="127363" y="167505"/>
                  <a:pt x="158200" y="167505"/>
                </a:cubicBezTo>
                <a:cubicBezTo>
                  <a:pt x="189037" y="167505"/>
                  <a:pt x="214035" y="142508"/>
                  <a:pt x="214035" y="111670"/>
                </a:cubicBezTo>
                <a:cubicBezTo>
                  <a:pt x="214035" y="80833"/>
                  <a:pt x="189037" y="55835"/>
                  <a:pt x="158200" y="55835"/>
                </a:cubicBezTo>
                <a:close/>
                <a:moveTo>
                  <a:pt x="130282" y="111670"/>
                </a:moveTo>
                <a:cubicBezTo>
                  <a:pt x="130282" y="96252"/>
                  <a:pt x="142781" y="83753"/>
                  <a:pt x="158200" y="83753"/>
                </a:cubicBezTo>
                <a:cubicBezTo>
                  <a:pt x="173617" y="83753"/>
                  <a:pt x="186117" y="96252"/>
                  <a:pt x="186117" y="111670"/>
                </a:cubicBezTo>
                <a:cubicBezTo>
                  <a:pt x="186117" y="127088"/>
                  <a:pt x="173617" y="139588"/>
                  <a:pt x="158200" y="139588"/>
                </a:cubicBezTo>
                <a:cubicBezTo>
                  <a:pt x="142781" y="139588"/>
                  <a:pt x="130282" y="127088"/>
                  <a:pt x="130282" y="111670"/>
                </a:cubicBezTo>
                <a:close/>
                <a:moveTo>
                  <a:pt x="0" y="41876"/>
                </a:moveTo>
                <a:cubicBezTo>
                  <a:pt x="0" y="18749"/>
                  <a:pt x="18749" y="0"/>
                  <a:pt x="41876" y="0"/>
                </a:cubicBezTo>
                <a:lnTo>
                  <a:pt x="274523" y="0"/>
                </a:lnTo>
                <a:cubicBezTo>
                  <a:pt x="297650" y="0"/>
                  <a:pt x="316399" y="18749"/>
                  <a:pt x="316399" y="41876"/>
                </a:cubicBezTo>
                <a:lnTo>
                  <a:pt x="316399" y="181464"/>
                </a:lnTo>
                <a:cubicBezTo>
                  <a:pt x="316399" y="204591"/>
                  <a:pt x="297650" y="223341"/>
                  <a:pt x="274523" y="223341"/>
                </a:cubicBezTo>
                <a:lnTo>
                  <a:pt x="41876" y="223341"/>
                </a:lnTo>
                <a:cubicBezTo>
                  <a:pt x="18749" y="223341"/>
                  <a:pt x="0" y="204591"/>
                  <a:pt x="0" y="181464"/>
                </a:cubicBezTo>
                <a:lnTo>
                  <a:pt x="0" y="41876"/>
                </a:lnTo>
                <a:close/>
                <a:moveTo>
                  <a:pt x="41876" y="27918"/>
                </a:moveTo>
                <a:cubicBezTo>
                  <a:pt x="34167" y="27918"/>
                  <a:pt x="27918" y="34167"/>
                  <a:pt x="27918" y="41876"/>
                </a:cubicBezTo>
                <a:lnTo>
                  <a:pt x="27918" y="55835"/>
                </a:lnTo>
                <a:lnTo>
                  <a:pt x="41876" y="55835"/>
                </a:lnTo>
                <a:cubicBezTo>
                  <a:pt x="49585" y="55835"/>
                  <a:pt x="55835" y="49585"/>
                  <a:pt x="55835" y="41876"/>
                </a:cubicBezTo>
                <a:lnTo>
                  <a:pt x="55835" y="27918"/>
                </a:lnTo>
                <a:lnTo>
                  <a:pt x="41876" y="27918"/>
                </a:lnTo>
                <a:close/>
                <a:moveTo>
                  <a:pt x="27918" y="139588"/>
                </a:moveTo>
                <a:lnTo>
                  <a:pt x="41876" y="139588"/>
                </a:lnTo>
                <a:cubicBezTo>
                  <a:pt x="65004" y="139588"/>
                  <a:pt x="83753" y="158337"/>
                  <a:pt x="83753" y="181464"/>
                </a:cubicBezTo>
                <a:lnTo>
                  <a:pt x="83753" y="195423"/>
                </a:lnTo>
                <a:lnTo>
                  <a:pt x="232646" y="195423"/>
                </a:lnTo>
                <a:lnTo>
                  <a:pt x="232646" y="181464"/>
                </a:lnTo>
                <a:cubicBezTo>
                  <a:pt x="232646" y="158337"/>
                  <a:pt x="251396" y="139588"/>
                  <a:pt x="274523" y="139588"/>
                </a:cubicBezTo>
                <a:lnTo>
                  <a:pt x="288481" y="139588"/>
                </a:lnTo>
                <a:lnTo>
                  <a:pt x="288481" y="83753"/>
                </a:lnTo>
                <a:lnTo>
                  <a:pt x="274523" y="83753"/>
                </a:lnTo>
                <a:cubicBezTo>
                  <a:pt x="251396" y="83753"/>
                  <a:pt x="232646" y="65004"/>
                  <a:pt x="232646" y="41876"/>
                </a:cubicBezTo>
                <a:lnTo>
                  <a:pt x="232646" y="27918"/>
                </a:lnTo>
                <a:lnTo>
                  <a:pt x="83753" y="27918"/>
                </a:lnTo>
                <a:lnTo>
                  <a:pt x="83753" y="41876"/>
                </a:lnTo>
                <a:cubicBezTo>
                  <a:pt x="83753" y="65004"/>
                  <a:pt x="65004" y="83753"/>
                  <a:pt x="41876" y="83753"/>
                </a:cubicBezTo>
                <a:lnTo>
                  <a:pt x="27918" y="83753"/>
                </a:lnTo>
                <a:lnTo>
                  <a:pt x="27918" y="139588"/>
                </a:lnTo>
                <a:close/>
                <a:moveTo>
                  <a:pt x="288481" y="55835"/>
                </a:moveTo>
                <a:lnTo>
                  <a:pt x="288481" y="41876"/>
                </a:lnTo>
                <a:cubicBezTo>
                  <a:pt x="288481" y="34167"/>
                  <a:pt x="282232" y="27918"/>
                  <a:pt x="274523" y="27918"/>
                </a:cubicBezTo>
                <a:lnTo>
                  <a:pt x="260564" y="27918"/>
                </a:lnTo>
                <a:lnTo>
                  <a:pt x="260564" y="41876"/>
                </a:lnTo>
                <a:cubicBezTo>
                  <a:pt x="260564" y="49585"/>
                  <a:pt x="266814" y="55835"/>
                  <a:pt x="274523" y="55835"/>
                </a:cubicBezTo>
                <a:lnTo>
                  <a:pt x="288481" y="55835"/>
                </a:lnTo>
                <a:close/>
                <a:moveTo>
                  <a:pt x="288481" y="167505"/>
                </a:moveTo>
                <a:lnTo>
                  <a:pt x="274523" y="167505"/>
                </a:lnTo>
                <a:cubicBezTo>
                  <a:pt x="266814" y="167505"/>
                  <a:pt x="260564" y="173755"/>
                  <a:pt x="260564" y="181464"/>
                </a:cubicBezTo>
                <a:lnTo>
                  <a:pt x="260564" y="195423"/>
                </a:lnTo>
                <a:lnTo>
                  <a:pt x="274523" y="195423"/>
                </a:lnTo>
                <a:cubicBezTo>
                  <a:pt x="282232" y="195423"/>
                  <a:pt x="288481" y="189173"/>
                  <a:pt x="288481" y="181464"/>
                </a:cubicBezTo>
                <a:lnTo>
                  <a:pt x="288481" y="167505"/>
                </a:lnTo>
                <a:close/>
                <a:moveTo>
                  <a:pt x="27918" y="181464"/>
                </a:moveTo>
                <a:cubicBezTo>
                  <a:pt x="27918" y="189173"/>
                  <a:pt x="34167" y="195423"/>
                  <a:pt x="41876" y="195423"/>
                </a:cubicBezTo>
                <a:lnTo>
                  <a:pt x="55835" y="195423"/>
                </a:lnTo>
                <a:lnTo>
                  <a:pt x="55835" y="181464"/>
                </a:lnTo>
                <a:cubicBezTo>
                  <a:pt x="55835" y="173755"/>
                  <a:pt x="49585" y="167505"/>
                  <a:pt x="41876" y="167505"/>
                </a:cubicBezTo>
                <a:lnTo>
                  <a:pt x="27918" y="167505"/>
                </a:lnTo>
                <a:lnTo>
                  <a:pt x="27918" y="181464"/>
                </a:lnTo>
                <a:close/>
                <a:moveTo>
                  <a:pt x="44694" y="251258"/>
                </a:moveTo>
                <a:cubicBezTo>
                  <a:pt x="54348" y="267947"/>
                  <a:pt x="72392" y="279176"/>
                  <a:pt x="93059" y="279176"/>
                </a:cubicBezTo>
                <a:lnTo>
                  <a:pt x="283829" y="279176"/>
                </a:lnTo>
                <a:cubicBezTo>
                  <a:pt x="332655" y="279176"/>
                  <a:pt x="372234" y="239596"/>
                  <a:pt x="372234" y="190770"/>
                </a:cubicBezTo>
                <a:lnTo>
                  <a:pt x="372234" y="93059"/>
                </a:lnTo>
                <a:cubicBezTo>
                  <a:pt x="372234" y="72392"/>
                  <a:pt x="361006" y="54348"/>
                  <a:pt x="344317" y="44694"/>
                </a:cubicBezTo>
                <a:lnTo>
                  <a:pt x="344317" y="190770"/>
                </a:lnTo>
                <a:cubicBezTo>
                  <a:pt x="344317" y="224176"/>
                  <a:pt x="317235" y="251258"/>
                  <a:pt x="283829" y="251258"/>
                </a:cubicBezTo>
                <a:lnTo>
                  <a:pt x="44694" y="251258"/>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sp>
        <p:nvSpPr>
          <p:cNvPr id="1131" name="Oval 1130">
            <a:extLst>
              <a:ext uri="{FF2B5EF4-FFF2-40B4-BE49-F238E27FC236}">
                <a16:creationId xmlns:a16="http://schemas.microsoft.com/office/drawing/2014/main" id="{481B312F-40E6-156E-9C83-5A09BD03CDAB}"/>
              </a:ext>
              <a:ext uri="{C183D7F6-B498-43B3-948B-1728B52AA6E4}">
                <adec:decorative xmlns:adec="http://schemas.microsoft.com/office/drawing/2017/decorative" val="1"/>
              </a:ext>
            </a:extLst>
          </p:cNvPr>
          <p:cNvSpPr/>
          <p:nvPr/>
        </p:nvSpPr>
        <p:spPr bwMode="auto">
          <a:xfrm>
            <a:off x="705174" y="4964174"/>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5" name="Graphic 14">
            <a:extLst>
              <a:ext uri="{FF2B5EF4-FFF2-40B4-BE49-F238E27FC236}">
                <a16:creationId xmlns:a16="http://schemas.microsoft.com/office/drawing/2014/main" id="{8887ED3C-2CDE-81BE-A0D4-40118783799A}"/>
              </a:ext>
              <a:ext uri="{C183D7F6-B498-43B3-948B-1728B52AA6E4}">
                <adec:decorative xmlns:adec="http://schemas.microsoft.com/office/drawing/2017/decorative" val="1"/>
              </a:ext>
            </a:extLst>
          </p:cNvPr>
          <p:cNvSpPr>
            <a:spLocks noChangeAspect="1"/>
          </p:cNvSpPr>
          <p:nvPr/>
        </p:nvSpPr>
        <p:spPr>
          <a:xfrm>
            <a:off x="815960" y="5074961"/>
            <a:ext cx="211568" cy="211566"/>
          </a:xfrm>
          <a:custGeom>
            <a:avLst/>
            <a:gdLst>
              <a:gd name="connsiteX0" fmla="*/ 0 w 277924"/>
              <a:gd name="connsiteY0" fmla="*/ 50181 h 277924"/>
              <a:gd name="connsiteX1" fmla="*/ 50181 w 277924"/>
              <a:gd name="connsiteY1" fmla="*/ 0 h 277924"/>
              <a:gd name="connsiteX2" fmla="*/ 227744 w 277924"/>
              <a:gd name="connsiteY2" fmla="*/ 0 h 277924"/>
              <a:gd name="connsiteX3" fmla="*/ 277925 w 277924"/>
              <a:gd name="connsiteY3" fmla="*/ 50181 h 277924"/>
              <a:gd name="connsiteX4" fmla="*/ 277925 w 277924"/>
              <a:gd name="connsiteY4" fmla="*/ 227744 h 277924"/>
              <a:gd name="connsiteX5" fmla="*/ 227744 w 277924"/>
              <a:gd name="connsiteY5" fmla="*/ 277925 h 277924"/>
              <a:gd name="connsiteX6" fmla="*/ 50181 w 277924"/>
              <a:gd name="connsiteY6" fmla="*/ 277925 h 277924"/>
              <a:gd name="connsiteX7" fmla="*/ 0 w 277924"/>
              <a:gd name="connsiteY7" fmla="*/ 227744 h 277924"/>
              <a:gd name="connsiteX8" fmla="*/ 0 w 277924"/>
              <a:gd name="connsiteY8" fmla="*/ 50181 h 277924"/>
              <a:gd name="connsiteX9" fmla="*/ 50181 w 277924"/>
              <a:gd name="connsiteY9" fmla="*/ 23160 h 277924"/>
              <a:gd name="connsiteX10" fmla="*/ 23160 w 277924"/>
              <a:gd name="connsiteY10" fmla="*/ 50181 h 277924"/>
              <a:gd name="connsiteX11" fmla="*/ 23160 w 277924"/>
              <a:gd name="connsiteY11" fmla="*/ 54041 h 277924"/>
              <a:gd name="connsiteX12" fmla="*/ 254764 w 277924"/>
              <a:gd name="connsiteY12" fmla="*/ 54041 h 277924"/>
              <a:gd name="connsiteX13" fmla="*/ 254764 w 277924"/>
              <a:gd name="connsiteY13" fmla="*/ 50181 h 277924"/>
              <a:gd name="connsiteX14" fmla="*/ 227744 w 277924"/>
              <a:gd name="connsiteY14" fmla="*/ 23160 h 277924"/>
              <a:gd name="connsiteX15" fmla="*/ 50181 w 277924"/>
              <a:gd name="connsiteY15" fmla="*/ 23160 h 277924"/>
              <a:gd name="connsiteX16" fmla="*/ 23160 w 277924"/>
              <a:gd name="connsiteY16" fmla="*/ 227744 h 277924"/>
              <a:gd name="connsiteX17" fmla="*/ 50181 w 277924"/>
              <a:gd name="connsiteY17" fmla="*/ 254764 h 277924"/>
              <a:gd name="connsiteX18" fmla="*/ 227744 w 277924"/>
              <a:gd name="connsiteY18" fmla="*/ 254764 h 277924"/>
              <a:gd name="connsiteX19" fmla="*/ 254764 w 277924"/>
              <a:gd name="connsiteY19" fmla="*/ 227744 h 277924"/>
              <a:gd name="connsiteX20" fmla="*/ 254764 w 277924"/>
              <a:gd name="connsiteY20" fmla="*/ 77201 h 277924"/>
              <a:gd name="connsiteX21" fmla="*/ 23160 w 277924"/>
              <a:gd name="connsiteY21" fmla="*/ 77201 h 277924"/>
              <a:gd name="connsiteX22" fmla="*/ 23160 w 277924"/>
              <a:gd name="connsiteY22" fmla="*/ 227744 h 277924"/>
              <a:gd name="connsiteX23" fmla="*/ 59445 w 277924"/>
              <a:gd name="connsiteY23" fmla="*/ 100362 h 277924"/>
              <a:gd name="connsiteX24" fmla="*/ 110398 w 277924"/>
              <a:gd name="connsiteY24" fmla="*/ 100362 h 277924"/>
              <a:gd name="connsiteX25" fmla="*/ 123522 w 277924"/>
              <a:gd name="connsiteY25" fmla="*/ 113486 h 277924"/>
              <a:gd name="connsiteX26" fmla="*/ 123522 w 277924"/>
              <a:gd name="connsiteY26" fmla="*/ 218480 h 277924"/>
              <a:gd name="connsiteX27" fmla="*/ 110398 w 277924"/>
              <a:gd name="connsiteY27" fmla="*/ 231604 h 277924"/>
              <a:gd name="connsiteX28" fmla="*/ 59445 w 277924"/>
              <a:gd name="connsiteY28" fmla="*/ 231604 h 277924"/>
              <a:gd name="connsiteX29" fmla="*/ 46321 w 277924"/>
              <a:gd name="connsiteY29" fmla="*/ 218480 h 277924"/>
              <a:gd name="connsiteX30" fmla="*/ 46321 w 277924"/>
              <a:gd name="connsiteY30" fmla="*/ 113486 h 277924"/>
              <a:gd name="connsiteX31" fmla="*/ 59445 w 277924"/>
              <a:gd name="connsiteY31" fmla="*/ 100362 h 277924"/>
              <a:gd name="connsiteX32" fmla="*/ 69481 w 277924"/>
              <a:gd name="connsiteY32" fmla="*/ 208443 h 277924"/>
              <a:gd name="connsiteX33" fmla="*/ 100362 w 277924"/>
              <a:gd name="connsiteY33" fmla="*/ 208443 h 277924"/>
              <a:gd name="connsiteX34" fmla="*/ 100362 w 277924"/>
              <a:gd name="connsiteY34" fmla="*/ 123522 h 277924"/>
              <a:gd name="connsiteX35" fmla="*/ 69481 w 277924"/>
              <a:gd name="connsiteY35" fmla="*/ 123522 h 277924"/>
              <a:gd name="connsiteX36" fmla="*/ 69481 w 277924"/>
              <a:gd name="connsiteY36" fmla="*/ 208443 h 277924"/>
              <a:gd name="connsiteX37" fmla="*/ 138962 w 277924"/>
              <a:gd name="connsiteY37" fmla="*/ 111942 h 277924"/>
              <a:gd name="connsiteX38" fmla="*/ 150542 w 277924"/>
              <a:gd name="connsiteY38" fmla="*/ 100362 h 277924"/>
              <a:gd name="connsiteX39" fmla="*/ 220024 w 277924"/>
              <a:gd name="connsiteY39" fmla="*/ 100362 h 277924"/>
              <a:gd name="connsiteX40" fmla="*/ 231604 w 277924"/>
              <a:gd name="connsiteY40" fmla="*/ 111942 h 277924"/>
              <a:gd name="connsiteX41" fmla="*/ 220024 w 277924"/>
              <a:gd name="connsiteY41" fmla="*/ 123522 h 277924"/>
              <a:gd name="connsiteX42" fmla="*/ 150542 w 277924"/>
              <a:gd name="connsiteY42" fmla="*/ 123522 h 277924"/>
              <a:gd name="connsiteX43" fmla="*/ 138962 w 277924"/>
              <a:gd name="connsiteY43" fmla="*/ 111942 h 277924"/>
              <a:gd name="connsiteX44" fmla="*/ 150542 w 277924"/>
              <a:gd name="connsiteY44" fmla="*/ 146682 h 277924"/>
              <a:gd name="connsiteX45" fmla="*/ 138962 w 277924"/>
              <a:gd name="connsiteY45" fmla="*/ 158263 h 277924"/>
              <a:gd name="connsiteX46" fmla="*/ 150542 w 277924"/>
              <a:gd name="connsiteY46" fmla="*/ 169843 h 277924"/>
              <a:gd name="connsiteX47" fmla="*/ 204583 w 277924"/>
              <a:gd name="connsiteY47" fmla="*/ 169843 h 277924"/>
              <a:gd name="connsiteX48" fmla="*/ 216164 w 277924"/>
              <a:gd name="connsiteY48" fmla="*/ 158263 h 277924"/>
              <a:gd name="connsiteX49" fmla="*/ 204583 w 277924"/>
              <a:gd name="connsiteY49" fmla="*/ 146682 h 277924"/>
              <a:gd name="connsiteX50" fmla="*/ 150542 w 277924"/>
              <a:gd name="connsiteY50" fmla="*/ 146682 h 2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7924" h="277924">
                <a:moveTo>
                  <a:pt x="0" y="50181"/>
                </a:moveTo>
                <a:cubicBezTo>
                  <a:pt x="0" y="22467"/>
                  <a:pt x="22467" y="0"/>
                  <a:pt x="50181" y="0"/>
                </a:cubicBezTo>
                <a:lnTo>
                  <a:pt x="227744" y="0"/>
                </a:lnTo>
                <a:cubicBezTo>
                  <a:pt x="255457" y="0"/>
                  <a:pt x="277925" y="22467"/>
                  <a:pt x="277925" y="50181"/>
                </a:cubicBezTo>
                <a:lnTo>
                  <a:pt x="277925" y="227744"/>
                </a:lnTo>
                <a:cubicBezTo>
                  <a:pt x="277925" y="255457"/>
                  <a:pt x="255457" y="277925"/>
                  <a:pt x="227744" y="277925"/>
                </a:cubicBezTo>
                <a:lnTo>
                  <a:pt x="50181" y="277925"/>
                </a:lnTo>
                <a:cubicBezTo>
                  <a:pt x="22467" y="277925"/>
                  <a:pt x="0" y="255457"/>
                  <a:pt x="0" y="227744"/>
                </a:cubicBezTo>
                <a:lnTo>
                  <a:pt x="0" y="50181"/>
                </a:lnTo>
                <a:close/>
                <a:moveTo>
                  <a:pt x="50181" y="23160"/>
                </a:moveTo>
                <a:cubicBezTo>
                  <a:pt x="35258" y="23160"/>
                  <a:pt x="23160" y="35258"/>
                  <a:pt x="23160" y="50181"/>
                </a:cubicBezTo>
                <a:lnTo>
                  <a:pt x="23160" y="54041"/>
                </a:lnTo>
                <a:lnTo>
                  <a:pt x="254764" y="54041"/>
                </a:lnTo>
                <a:lnTo>
                  <a:pt x="254764" y="50181"/>
                </a:lnTo>
                <a:cubicBezTo>
                  <a:pt x="254764" y="35258"/>
                  <a:pt x="242667" y="23160"/>
                  <a:pt x="227744" y="23160"/>
                </a:cubicBezTo>
                <a:lnTo>
                  <a:pt x="50181" y="23160"/>
                </a:lnTo>
                <a:close/>
                <a:moveTo>
                  <a:pt x="23160" y="227744"/>
                </a:moveTo>
                <a:cubicBezTo>
                  <a:pt x="23160" y="242667"/>
                  <a:pt x="35258" y="254764"/>
                  <a:pt x="50181" y="254764"/>
                </a:cubicBezTo>
                <a:lnTo>
                  <a:pt x="227744" y="254764"/>
                </a:lnTo>
                <a:cubicBezTo>
                  <a:pt x="242667" y="254764"/>
                  <a:pt x="254764" y="242667"/>
                  <a:pt x="254764" y="227744"/>
                </a:cubicBezTo>
                <a:lnTo>
                  <a:pt x="254764" y="77201"/>
                </a:lnTo>
                <a:lnTo>
                  <a:pt x="23160" y="77201"/>
                </a:lnTo>
                <a:lnTo>
                  <a:pt x="23160" y="227744"/>
                </a:lnTo>
                <a:close/>
                <a:moveTo>
                  <a:pt x="59445" y="100362"/>
                </a:moveTo>
                <a:lnTo>
                  <a:pt x="110398" y="100362"/>
                </a:lnTo>
                <a:cubicBezTo>
                  <a:pt x="117645" y="100362"/>
                  <a:pt x="123522" y="106238"/>
                  <a:pt x="123522" y="113486"/>
                </a:cubicBezTo>
                <a:lnTo>
                  <a:pt x="123522" y="218480"/>
                </a:lnTo>
                <a:cubicBezTo>
                  <a:pt x="123522" y="225727"/>
                  <a:pt x="117645" y="231604"/>
                  <a:pt x="110398" y="231604"/>
                </a:cubicBezTo>
                <a:lnTo>
                  <a:pt x="59445" y="231604"/>
                </a:lnTo>
                <a:cubicBezTo>
                  <a:pt x="52197" y="231604"/>
                  <a:pt x="46321" y="225727"/>
                  <a:pt x="46321" y="218480"/>
                </a:cubicBezTo>
                <a:lnTo>
                  <a:pt x="46321" y="113486"/>
                </a:lnTo>
                <a:cubicBezTo>
                  <a:pt x="46321" y="106238"/>
                  <a:pt x="52197" y="100362"/>
                  <a:pt x="59445" y="100362"/>
                </a:cubicBezTo>
                <a:close/>
                <a:moveTo>
                  <a:pt x="69481" y="208443"/>
                </a:moveTo>
                <a:lnTo>
                  <a:pt x="100362" y="208443"/>
                </a:lnTo>
                <a:lnTo>
                  <a:pt x="100362" y="123522"/>
                </a:lnTo>
                <a:lnTo>
                  <a:pt x="69481" y="123522"/>
                </a:lnTo>
                <a:lnTo>
                  <a:pt x="69481" y="208443"/>
                </a:lnTo>
                <a:close/>
                <a:moveTo>
                  <a:pt x="138962" y="111942"/>
                </a:moveTo>
                <a:cubicBezTo>
                  <a:pt x="138962" y="105546"/>
                  <a:pt x="144147" y="100362"/>
                  <a:pt x="150542" y="100362"/>
                </a:cubicBezTo>
                <a:lnTo>
                  <a:pt x="220024" y="100362"/>
                </a:lnTo>
                <a:cubicBezTo>
                  <a:pt x="226419" y="100362"/>
                  <a:pt x="231604" y="105546"/>
                  <a:pt x="231604" y="111942"/>
                </a:cubicBezTo>
                <a:cubicBezTo>
                  <a:pt x="231604" y="118337"/>
                  <a:pt x="226419" y="123522"/>
                  <a:pt x="220024" y="123522"/>
                </a:cubicBezTo>
                <a:lnTo>
                  <a:pt x="150542" y="123522"/>
                </a:lnTo>
                <a:cubicBezTo>
                  <a:pt x="144147" y="123522"/>
                  <a:pt x="138962" y="118337"/>
                  <a:pt x="138962" y="111942"/>
                </a:cubicBezTo>
                <a:close/>
                <a:moveTo>
                  <a:pt x="150542" y="146682"/>
                </a:moveTo>
                <a:cubicBezTo>
                  <a:pt x="144147" y="146682"/>
                  <a:pt x="138962" y="151867"/>
                  <a:pt x="138962" y="158263"/>
                </a:cubicBezTo>
                <a:cubicBezTo>
                  <a:pt x="138962" y="164658"/>
                  <a:pt x="144147" y="169843"/>
                  <a:pt x="150542" y="169843"/>
                </a:cubicBezTo>
                <a:lnTo>
                  <a:pt x="204583" y="169843"/>
                </a:lnTo>
                <a:cubicBezTo>
                  <a:pt x="210979" y="169843"/>
                  <a:pt x="216164" y="164658"/>
                  <a:pt x="216164" y="158263"/>
                </a:cubicBezTo>
                <a:cubicBezTo>
                  <a:pt x="216164" y="151867"/>
                  <a:pt x="210979" y="146682"/>
                  <a:pt x="204583" y="146682"/>
                </a:cubicBezTo>
                <a:lnTo>
                  <a:pt x="150542" y="146682"/>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cxnSp>
        <p:nvCxnSpPr>
          <p:cNvPr id="1207" name="Straight Connector 1206">
            <a:extLst>
              <a:ext uri="{FF2B5EF4-FFF2-40B4-BE49-F238E27FC236}">
                <a16:creationId xmlns:a16="http://schemas.microsoft.com/office/drawing/2014/main" id="{BE35A2E8-E83B-88D0-CD91-24050E37FC73}"/>
              </a:ext>
              <a:ext uri="{C183D7F6-B498-43B3-948B-1728B52AA6E4}">
                <adec:decorative xmlns:adec="http://schemas.microsoft.com/office/drawing/2017/decorative" val="1"/>
              </a:ext>
            </a:extLst>
          </p:cNvPr>
          <p:cNvCxnSpPr>
            <a:cxnSpLocks/>
          </p:cNvCxnSpPr>
          <p:nvPr/>
        </p:nvCxnSpPr>
        <p:spPr>
          <a:xfrm flipH="1">
            <a:off x="1271670" y="4851708"/>
            <a:ext cx="5097469"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F8EDE9A9-8C8A-504A-06CB-E722C68DA266}"/>
              </a:ext>
            </a:extLst>
          </p:cNvPr>
          <p:cNvSpPr>
            <a:spLocks noGrp="1"/>
          </p:cNvSpPr>
          <p:nvPr>
            <p:ph type="title"/>
          </p:nvPr>
        </p:nvSpPr>
        <p:spPr>
          <a:xfrm>
            <a:off x="588263" y="457200"/>
            <a:ext cx="11018520" cy="553998"/>
          </a:xfrm>
        </p:spPr>
        <p:txBody>
          <a:bodyPr/>
          <a:lstStyle/>
          <a:p>
            <a:r>
              <a:rPr lang="en-US"/>
              <a:t>Bring your own agents to Microsoft 365 Copilot</a:t>
            </a:r>
            <a:endParaRPr lang="en-GB"/>
          </a:p>
        </p:txBody>
      </p:sp>
      <p:sp>
        <p:nvSpPr>
          <p:cNvPr id="4" name="TextBox 3">
            <a:extLst>
              <a:ext uri="{FF2B5EF4-FFF2-40B4-BE49-F238E27FC236}">
                <a16:creationId xmlns:a16="http://schemas.microsoft.com/office/drawing/2014/main" id="{84410C9D-7DF3-3F64-ACFC-CF79C4E9D80A}"/>
              </a:ext>
            </a:extLst>
          </p:cNvPr>
          <p:cNvSpPr txBox="1"/>
          <p:nvPr/>
        </p:nvSpPr>
        <p:spPr>
          <a:xfrm>
            <a:off x="576422" y="1323201"/>
            <a:ext cx="11039157" cy="553998"/>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a:t>Turn your existing AI investments into powerful, native Microsoft 365 Copilot experiences—tailored to your workflows, your data, and your users.</a:t>
            </a:r>
          </a:p>
        </p:txBody>
      </p:sp>
      <p:sp>
        <p:nvSpPr>
          <p:cNvPr id="1117" name="Title 1">
            <a:extLst>
              <a:ext uri="{FF2B5EF4-FFF2-40B4-BE49-F238E27FC236}">
                <a16:creationId xmlns:a16="http://schemas.microsoft.com/office/drawing/2014/main" id="{4B46B236-D882-AB8C-8184-BB438DBF468D}"/>
              </a:ext>
            </a:extLst>
          </p:cNvPr>
          <p:cNvSpPr txBox="1">
            <a:spLocks/>
          </p:cNvSpPr>
          <p:nvPr/>
        </p:nvSpPr>
        <p:spPr>
          <a:xfrm>
            <a:off x="1271670" y="2467596"/>
            <a:ext cx="5097469" cy="78996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200"/>
              </a:spcAft>
              <a:defRPr/>
            </a:pPr>
            <a:r>
              <a:rPr lang="en-US" sz="1600" spc="0">
                <a:solidFill>
                  <a:schemeClr val="accent1"/>
                </a:solidFill>
              </a:rPr>
              <a:t>Maximize ROI on AI investments</a:t>
            </a:r>
          </a:p>
          <a:p>
            <a:pPr>
              <a:spcAft>
                <a:spcPts val="200"/>
              </a:spcAft>
              <a:defRPr/>
            </a:pPr>
            <a:r>
              <a:rPr lang="en-US" sz="1600" spc="0">
                <a:solidFill>
                  <a:schemeClr val="tx2"/>
                </a:solidFill>
                <a:latin typeface="+mn-lt"/>
              </a:rPr>
              <a:t>By bringing your own agent, you can reuse you’ve already built—no need to start over.</a:t>
            </a:r>
          </a:p>
        </p:txBody>
      </p:sp>
      <p:sp>
        <p:nvSpPr>
          <p:cNvPr id="1120" name="Title 1">
            <a:extLst>
              <a:ext uri="{FF2B5EF4-FFF2-40B4-BE49-F238E27FC236}">
                <a16:creationId xmlns:a16="http://schemas.microsoft.com/office/drawing/2014/main" id="{CB6B3984-9C56-FE2F-D497-C30E769D661D}"/>
              </a:ext>
            </a:extLst>
          </p:cNvPr>
          <p:cNvSpPr txBox="1">
            <a:spLocks/>
          </p:cNvSpPr>
          <p:nvPr/>
        </p:nvSpPr>
        <p:spPr>
          <a:xfrm>
            <a:off x="1271670" y="3482488"/>
            <a:ext cx="5097469" cy="125675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200"/>
              </a:spcAft>
              <a:defRPr/>
            </a:pPr>
            <a:r>
              <a:rPr lang="en-US" sz="1600" spc="0">
                <a:solidFill>
                  <a:schemeClr val="accent1"/>
                </a:solidFill>
              </a:rPr>
              <a:t>Full Developer Control</a:t>
            </a:r>
          </a:p>
          <a:p>
            <a:pPr>
              <a:spcAft>
                <a:spcPts val="200"/>
              </a:spcAft>
              <a:defRPr/>
            </a:pPr>
            <a:r>
              <a:rPr lang="en-US" sz="1600" spc="0">
                <a:solidFill>
                  <a:schemeClr val="tx2"/>
                </a:solidFill>
                <a:latin typeface="+mn-lt"/>
              </a:rPr>
              <a:t>Define custom workflows, tools, knowledge, integrate APIs, and use proprietary or fine-tuned LLMs, all with enterprise-grade security and compliance in Microsoft 365 Copilot.</a:t>
            </a:r>
          </a:p>
        </p:txBody>
      </p:sp>
      <p:sp>
        <p:nvSpPr>
          <p:cNvPr id="1121" name="Title 1">
            <a:extLst>
              <a:ext uri="{FF2B5EF4-FFF2-40B4-BE49-F238E27FC236}">
                <a16:creationId xmlns:a16="http://schemas.microsoft.com/office/drawing/2014/main" id="{C61F321C-5E6F-11E9-42DB-1B0C54199E36}"/>
              </a:ext>
            </a:extLst>
          </p:cNvPr>
          <p:cNvSpPr txBox="1">
            <a:spLocks/>
          </p:cNvSpPr>
          <p:nvPr/>
        </p:nvSpPr>
        <p:spPr>
          <a:xfrm>
            <a:off x="1271670" y="4964174"/>
            <a:ext cx="5097469" cy="76431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200"/>
              </a:spcAft>
              <a:defRPr/>
            </a:pPr>
            <a:r>
              <a:rPr lang="en-US" sz="1600" spc="0">
                <a:solidFill>
                  <a:schemeClr val="accent1"/>
                </a:solidFill>
              </a:rPr>
              <a:t>Frictionless user experience</a:t>
            </a:r>
          </a:p>
          <a:p>
            <a:pPr>
              <a:spcAft>
                <a:spcPts val="200"/>
              </a:spcAft>
              <a:defRPr/>
            </a:pPr>
            <a:r>
              <a:rPr lang="en-US" sz="1600" spc="0">
                <a:solidFill>
                  <a:schemeClr val="tx2"/>
                </a:solidFill>
                <a:latin typeface="+mn-lt"/>
              </a:rPr>
              <a:t>Agents feel like a natural part of Microsoft 365 Copilot—no training, no installs, Copilot-native experience.</a:t>
            </a:r>
          </a:p>
        </p:txBody>
      </p:sp>
      <p:grpSp>
        <p:nvGrpSpPr>
          <p:cNvPr id="50" name="Group 49" descr="Visual showing M365 Agents SDK integration, with a diagram of agent nodes and screenshots highlighting agent publishing to the Agent Store and access via M365 Copilot">
            <a:extLst>
              <a:ext uri="{FF2B5EF4-FFF2-40B4-BE49-F238E27FC236}">
                <a16:creationId xmlns:a16="http://schemas.microsoft.com/office/drawing/2014/main" id="{37C444A3-3C30-F5BB-C49D-43D3EA66AEDE}"/>
              </a:ext>
            </a:extLst>
          </p:cNvPr>
          <p:cNvGrpSpPr/>
          <p:nvPr/>
        </p:nvGrpSpPr>
        <p:grpSpPr>
          <a:xfrm>
            <a:off x="6848823" y="2558265"/>
            <a:ext cx="5123763" cy="3170221"/>
            <a:chOff x="6848823" y="2558265"/>
            <a:chExt cx="5123763" cy="3170221"/>
          </a:xfrm>
        </p:grpSpPr>
        <p:grpSp>
          <p:nvGrpSpPr>
            <p:cNvPr id="1195" name="Group 1194">
              <a:extLst>
                <a:ext uri="{FF2B5EF4-FFF2-40B4-BE49-F238E27FC236}">
                  <a16:creationId xmlns:a16="http://schemas.microsoft.com/office/drawing/2014/main" id="{DB82AD61-4618-C35B-0DF6-20D7363340DE}"/>
                </a:ext>
                <a:ext uri="{C183D7F6-B498-43B3-948B-1728B52AA6E4}">
                  <adec:decorative xmlns:adec="http://schemas.microsoft.com/office/drawing/2017/decorative" val="1"/>
                </a:ext>
              </a:extLst>
            </p:cNvPr>
            <p:cNvGrpSpPr/>
            <p:nvPr/>
          </p:nvGrpSpPr>
          <p:grpSpPr>
            <a:xfrm>
              <a:off x="8812946" y="2787585"/>
              <a:ext cx="3159640" cy="1546154"/>
              <a:chOff x="10246014" y="7401131"/>
              <a:chExt cx="3159640" cy="1546154"/>
            </a:xfrm>
            <a:scene3d>
              <a:camera prst="isometricOffAxis2Left"/>
              <a:lightRig rig="threePt" dir="t"/>
            </a:scene3d>
          </p:grpSpPr>
          <p:sp>
            <p:nvSpPr>
              <p:cNvPr id="1169" name="Freeform: Shape 1168">
                <a:extLst>
                  <a:ext uri="{FF2B5EF4-FFF2-40B4-BE49-F238E27FC236}">
                    <a16:creationId xmlns:a16="http://schemas.microsoft.com/office/drawing/2014/main" id="{73A5374C-825F-66A8-C94F-D1082CD5D461}"/>
                  </a:ext>
                </a:extLst>
              </p:cNvPr>
              <p:cNvSpPr/>
              <p:nvPr/>
            </p:nvSpPr>
            <p:spPr>
              <a:xfrm>
                <a:off x="10382697" y="7650257"/>
                <a:ext cx="660813" cy="57881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0" name="Freeform: Shape 1169">
                <a:extLst>
                  <a:ext uri="{FF2B5EF4-FFF2-40B4-BE49-F238E27FC236}">
                    <a16:creationId xmlns:a16="http://schemas.microsoft.com/office/drawing/2014/main" id="{D8733AF3-3BF9-3923-FA45-7BFAF5A14ECF}"/>
                  </a:ext>
                </a:extLst>
              </p:cNvPr>
              <p:cNvSpPr/>
              <p:nvPr/>
            </p:nvSpPr>
            <p:spPr>
              <a:xfrm>
                <a:off x="10364481" y="8142624"/>
                <a:ext cx="1356045" cy="14103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1" name="Freeform: Shape 1170">
                <a:extLst>
                  <a:ext uri="{FF2B5EF4-FFF2-40B4-BE49-F238E27FC236}">
                    <a16:creationId xmlns:a16="http://schemas.microsoft.com/office/drawing/2014/main" id="{0BD9ACAE-94EB-B194-F283-E52F765B39CD}"/>
                  </a:ext>
                </a:extLst>
              </p:cNvPr>
              <p:cNvSpPr/>
              <p:nvPr/>
            </p:nvSpPr>
            <p:spPr>
              <a:xfrm>
                <a:off x="10412469" y="8274861"/>
                <a:ext cx="572652" cy="348162"/>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2" name="Freeform: Shape 1171">
                <a:extLst>
                  <a:ext uri="{FF2B5EF4-FFF2-40B4-BE49-F238E27FC236}">
                    <a16:creationId xmlns:a16="http://schemas.microsoft.com/office/drawing/2014/main" id="{CA7FD577-536C-3965-889F-ADECB0832C77}"/>
                  </a:ext>
                </a:extLst>
              </p:cNvPr>
              <p:cNvSpPr/>
              <p:nvPr/>
            </p:nvSpPr>
            <p:spPr>
              <a:xfrm flipH="1">
                <a:off x="10991155" y="7651147"/>
                <a:ext cx="55144" cy="1067126"/>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3" name="Freeform: Shape 1172">
                <a:extLst>
                  <a:ext uri="{FF2B5EF4-FFF2-40B4-BE49-F238E27FC236}">
                    <a16:creationId xmlns:a16="http://schemas.microsoft.com/office/drawing/2014/main" id="{C017926F-3CB5-496A-4F59-5377D14737A4}"/>
                  </a:ext>
                </a:extLst>
              </p:cNvPr>
              <p:cNvSpPr/>
              <p:nvPr/>
            </p:nvSpPr>
            <p:spPr>
              <a:xfrm flipV="1">
                <a:off x="11049546" y="7649368"/>
                <a:ext cx="1408639" cy="48728"/>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4" name="Freeform: Shape 1173">
                <a:extLst>
                  <a:ext uri="{FF2B5EF4-FFF2-40B4-BE49-F238E27FC236}">
                    <a16:creationId xmlns:a16="http://schemas.microsoft.com/office/drawing/2014/main" id="{40EE00DF-ED14-7245-0856-9BF2C38420D1}"/>
                  </a:ext>
                </a:extLst>
              </p:cNvPr>
              <p:cNvSpPr/>
              <p:nvPr/>
            </p:nvSpPr>
            <p:spPr>
              <a:xfrm>
                <a:off x="11720525" y="7698096"/>
                <a:ext cx="737660" cy="444528"/>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5" name="Freeform: Shape 1174">
                <a:extLst>
                  <a:ext uri="{FF2B5EF4-FFF2-40B4-BE49-F238E27FC236}">
                    <a16:creationId xmlns:a16="http://schemas.microsoft.com/office/drawing/2014/main" id="{EC80F5CE-E38A-38F1-65D2-25DAF50C6C0C}"/>
                  </a:ext>
                </a:extLst>
              </p:cNvPr>
              <p:cNvSpPr/>
              <p:nvPr/>
            </p:nvSpPr>
            <p:spPr>
              <a:xfrm>
                <a:off x="11043510" y="7649368"/>
                <a:ext cx="677015" cy="49325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6" name="Freeform: Shape 1175">
                <a:extLst>
                  <a:ext uri="{FF2B5EF4-FFF2-40B4-BE49-F238E27FC236}">
                    <a16:creationId xmlns:a16="http://schemas.microsoft.com/office/drawing/2014/main" id="{481707DE-2482-A4F5-E5D8-2027A234334A}"/>
                  </a:ext>
                </a:extLst>
              </p:cNvPr>
              <p:cNvSpPr/>
              <p:nvPr/>
            </p:nvSpPr>
            <p:spPr>
              <a:xfrm>
                <a:off x="11720525" y="8142625"/>
                <a:ext cx="556604" cy="696410"/>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7" name="Freeform: Shape 1176">
                <a:extLst>
                  <a:ext uri="{FF2B5EF4-FFF2-40B4-BE49-F238E27FC236}">
                    <a16:creationId xmlns:a16="http://schemas.microsoft.com/office/drawing/2014/main" id="{BC9DF8EE-1D2B-CAE0-2943-456622E82F04}"/>
                  </a:ext>
                </a:extLst>
              </p:cNvPr>
              <p:cNvSpPr/>
              <p:nvPr/>
            </p:nvSpPr>
            <p:spPr>
              <a:xfrm>
                <a:off x="10990490" y="8142625"/>
                <a:ext cx="730035" cy="577428"/>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8" name="Freeform: Shape 1177">
                <a:extLst>
                  <a:ext uri="{FF2B5EF4-FFF2-40B4-BE49-F238E27FC236}">
                    <a16:creationId xmlns:a16="http://schemas.microsoft.com/office/drawing/2014/main" id="{340AE71A-A204-AC8D-C59B-2CC44F0E5040}"/>
                  </a:ext>
                </a:extLst>
              </p:cNvPr>
              <p:cNvSpPr/>
              <p:nvPr/>
            </p:nvSpPr>
            <p:spPr>
              <a:xfrm>
                <a:off x="12277128" y="8577535"/>
                <a:ext cx="877634" cy="261499"/>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79" name="Freeform: Shape 1178">
                <a:extLst>
                  <a:ext uri="{FF2B5EF4-FFF2-40B4-BE49-F238E27FC236}">
                    <a16:creationId xmlns:a16="http://schemas.microsoft.com/office/drawing/2014/main" id="{FE54F17D-3F43-1B80-695E-D57AB03DFB3D}"/>
                  </a:ext>
                </a:extLst>
              </p:cNvPr>
              <p:cNvSpPr/>
              <p:nvPr/>
            </p:nvSpPr>
            <p:spPr>
              <a:xfrm>
                <a:off x="12458186" y="7698097"/>
                <a:ext cx="696576" cy="875682"/>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80" name="Freeform: Shape 1179">
                <a:extLst>
                  <a:ext uri="{FF2B5EF4-FFF2-40B4-BE49-F238E27FC236}">
                    <a16:creationId xmlns:a16="http://schemas.microsoft.com/office/drawing/2014/main" id="{C9DDFA82-F197-711D-0007-005FA553D84D}"/>
                  </a:ext>
                </a:extLst>
              </p:cNvPr>
              <p:cNvSpPr/>
              <p:nvPr/>
            </p:nvSpPr>
            <p:spPr>
              <a:xfrm>
                <a:off x="12277128" y="7698096"/>
                <a:ext cx="181057" cy="1140938"/>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81" name="Freeform: Shape 1180">
                <a:extLst>
                  <a:ext uri="{FF2B5EF4-FFF2-40B4-BE49-F238E27FC236}">
                    <a16:creationId xmlns:a16="http://schemas.microsoft.com/office/drawing/2014/main" id="{402E86F0-AEA8-64C5-F6F5-30B90F3F1C98}"/>
                  </a:ext>
                </a:extLst>
              </p:cNvPr>
              <p:cNvSpPr/>
              <p:nvPr/>
            </p:nvSpPr>
            <p:spPr>
              <a:xfrm>
                <a:off x="11720526" y="8142625"/>
                <a:ext cx="1434239" cy="434910"/>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lang="en-US">
                  <a:solidFill>
                    <a:schemeClr val="tx2"/>
                  </a:solidFill>
                </a:endParaRPr>
              </a:p>
            </p:txBody>
          </p:sp>
          <p:sp>
            <p:nvSpPr>
              <p:cNvPr id="1182" name="Freeform: Shape 1181">
                <a:extLst>
                  <a:ext uri="{FF2B5EF4-FFF2-40B4-BE49-F238E27FC236}">
                    <a16:creationId xmlns:a16="http://schemas.microsoft.com/office/drawing/2014/main" id="{8025B7DA-FB62-6C75-338B-FD70540F0910}"/>
                  </a:ext>
                </a:extLst>
              </p:cNvPr>
              <p:cNvSpPr/>
              <p:nvPr/>
            </p:nvSpPr>
            <p:spPr>
              <a:xfrm>
                <a:off x="10987173" y="8720055"/>
                <a:ext cx="1289955" cy="134648"/>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6350" cap="flat">
                <a:solidFill>
                  <a:schemeClr val="accent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defTabSz="425359"/>
                <a:endParaRPr lang="en-US">
                  <a:solidFill>
                    <a:schemeClr val="tx2"/>
                  </a:solidFill>
                </a:endParaRPr>
              </a:p>
            </p:txBody>
          </p:sp>
          <p:sp>
            <p:nvSpPr>
              <p:cNvPr id="1159" name="Oval 1158">
                <a:extLst>
                  <a:ext uri="{FF2B5EF4-FFF2-40B4-BE49-F238E27FC236}">
                    <a16:creationId xmlns:a16="http://schemas.microsoft.com/office/drawing/2014/main" id="{349DFC33-D53E-5F97-38A9-1BD3CAF343FE}"/>
                  </a:ext>
                  <a:ext uri="{C183D7F6-B498-43B3-948B-1728B52AA6E4}">
                    <adec:decorative xmlns:adec="http://schemas.microsoft.com/office/drawing/2017/decorative" val="1"/>
                  </a:ext>
                </a:extLst>
              </p:cNvPr>
              <p:cNvSpPr/>
              <p:nvPr/>
            </p:nvSpPr>
            <p:spPr bwMode="auto">
              <a:xfrm>
                <a:off x="11022535" y="7627408"/>
                <a:ext cx="49156" cy="49155"/>
              </a:xfrm>
              <a:prstGeom prst="ellipse">
                <a:avLst/>
              </a:prstGeom>
              <a:solidFill>
                <a:schemeClr val="accent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tx2"/>
                  </a:solidFill>
                  <a:effectLst/>
                  <a:uLnTx/>
                  <a:uFillTx/>
                  <a:ea typeface="Segoe UI" pitchFamily="34" charset="0"/>
                  <a:cs typeface="Segoe UI" pitchFamily="34" charset="0"/>
                </a:endParaRPr>
              </a:p>
            </p:txBody>
          </p:sp>
          <p:sp>
            <p:nvSpPr>
              <p:cNvPr id="1160" name="Oval 1159">
                <a:extLst>
                  <a:ext uri="{FF2B5EF4-FFF2-40B4-BE49-F238E27FC236}">
                    <a16:creationId xmlns:a16="http://schemas.microsoft.com/office/drawing/2014/main" id="{A15E6A37-EA35-B10D-AC57-4F45E22EEE34}"/>
                  </a:ext>
                  <a:ext uri="{C183D7F6-B498-43B3-948B-1728B52AA6E4}">
                    <adec:decorative xmlns:adec="http://schemas.microsoft.com/office/drawing/2017/decorative" val="1"/>
                  </a:ext>
                </a:extLst>
              </p:cNvPr>
              <p:cNvSpPr/>
              <p:nvPr/>
            </p:nvSpPr>
            <p:spPr bwMode="auto">
              <a:xfrm>
                <a:off x="11022535" y="7623058"/>
                <a:ext cx="49156" cy="49155"/>
              </a:xfrm>
              <a:prstGeom prst="ellipse">
                <a:avLst/>
              </a:prstGeom>
              <a:solidFill>
                <a:schemeClr val="accent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chemeClr val="tx2"/>
                  </a:solidFill>
                  <a:effectLst/>
                  <a:uLnTx/>
                  <a:uFillTx/>
                  <a:ea typeface="+mn-ea"/>
                  <a:cs typeface="Segoe UI" pitchFamily="34" charset="0"/>
                </a:endParaRPr>
              </a:p>
            </p:txBody>
          </p:sp>
          <p:sp>
            <p:nvSpPr>
              <p:cNvPr id="1164" name="Oval 1163">
                <a:extLst>
                  <a:ext uri="{FF2B5EF4-FFF2-40B4-BE49-F238E27FC236}">
                    <a16:creationId xmlns:a16="http://schemas.microsoft.com/office/drawing/2014/main" id="{7D719240-F9F1-C9DD-E578-D57696079A12}"/>
                  </a:ext>
                </a:extLst>
              </p:cNvPr>
              <p:cNvSpPr/>
              <p:nvPr/>
            </p:nvSpPr>
            <p:spPr bwMode="auto">
              <a:xfrm>
                <a:off x="12279943" y="7576657"/>
                <a:ext cx="352442" cy="352441"/>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65" name="Oval 1164">
                <a:extLst>
                  <a:ext uri="{FF2B5EF4-FFF2-40B4-BE49-F238E27FC236}">
                    <a16:creationId xmlns:a16="http://schemas.microsoft.com/office/drawing/2014/main" id="{37FCBDC0-F2A7-09A2-EEA4-E08AC90545CA}"/>
                  </a:ext>
                </a:extLst>
              </p:cNvPr>
              <p:cNvSpPr/>
              <p:nvPr/>
            </p:nvSpPr>
            <p:spPr bwMode="auto">
              <a:xfrm>
                <a:off x="11572604" y="7992805"/>
                <a:ext cx="318408" cy="318405"/>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67" name="Oval 1166">
                <a:extLst>
                  <a:ext uri="{FF2B5EF4-FFF2-40B4-BE49-F238E27FC236}">
                    <a16:creationId xmlns:a16="http://schemas.microsoft.com/office/drawing/2014/main" id="{32A27526-C38C-3411-676D-87C022FFE9C4}"/>
                  </a:ext>
                </a:extLst>
              </p:cNvPr>
              <p:cNvSpPr/>
              <p:nvPr/>
            </p:nvSpPr>
            <p:spPr bwMode="auto">
              <a:xfrm>
                <a:off x="10824617" y="8521241"/>
                <a:ext cx="351106" cy="351105"/>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56" name="Oval 1155">
                <a:extLst>
                  <a:ext uri="{FF2B5EF4-FFF2-40B4-BE49-F238E27FC236}">
                    <a16:creationId xmlns:a16="http://schemas.microsoft.com/office/drawing/2014/main" id="{6F5A70BC-3CC7-603C-CF43-6173513A4C9C}"/>
                  </a:ext>
                </a:extLst>
              </p:cNvPr>
              <p:cNvSpPr/>
              <p:nvPr/>
            </p:nvSpPr>
            <p:spPr bwMode="auto">
              <a:xfrm>
                <a:off x="10246014" y="7973022"/>
                <a:ext cx="352442" cy="3524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46" name="Oval 1145">
                <a:extLst>
                  <a:ext uri="{FF2B5EF4-FFF2-40B4-BE49-F238E27FC236}">
                    <a16:creationId xmlns:a16="http://schemas.microsoft.com/office/drawing/2014/main" id="{67003539-2F20-8C13-E156-F8C2D027ADAE}"/>
                  </a:ext>
                </a:extLst>
              </p:cNvPr>
              <p:cNvSpPr/>
              <p:nvPr/>
            </p:nvSpPr>
            <p:spPr bwMode="auto">
              <a:xfrm>
                <a:off x="10804843" y="7401131"/>
                <a:ext cx="501721" cy="501721"/>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48" name="Graphic 18">
                <a:extLst>
                  <a:ext uri="{FF2B5EF4-FFF2-40B4-BE49-F238E27FC236}">
                    <a16:creationId xmlns:a16="http://schemas.microsoft.com/office/drawing/2014/main" id="{4B84EED0-3B22-B60D-1304-D882F0148B3A}"/>
                  </a:ext>
                  <a:ext uri="{C183D7F6-B498-43B3-948B-1728B52AA6E4}">
                    <adec:decorative xmlns:adec="http://schemas.microsoft.com/office/drawing/2017/decorative" val="1"/>
                  </a:ext>
                </a:extLst>
              </p:cNvPr>
              <p:cNvSpPr/>
              <p:nvPr/>
            </p:nvSpPr>
            <p:spPr>
              <a:xfrm>
                <a:off x="10915481" y="8619717"/>
                <a:ext cx="169238" cy="152318"/>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86" name="Graphic 18">
                <a:extLst>
                  <a:ext uri="{FF2B5EF4-FFF2-40B4-BE49-F238E27FC236}">
                    <a16:creationId xmlns:a16="http://schemas.microsoft.com/office/drawing/2014/main" id="{493D9B01-6CBA-0875-08EE-428B63E2CADB}"/>
                  </a:ext>
                  <a:ext uri="{C183D7F6-B498-43B3-948B-1728B52AA6E4}">
                    <adec:decorative xmlns:adec="http://schemas.microsoft.com/office/drawing/2017/decorative" val="1"/>
                  </a:ext>
                </a:extLst>
              </p:cNvPr>
              <p:cNvSpPr/>
              <p:nvPr/>
            </p:nvSpPr>
            <p:spPr>
              <a:xfrm>
                <a:off x="11647189" y="8075848"/>
                <a:ext cx="169238" cy="152318"/>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87" name="Graphic 18">
                <a:extLst>
                  <a:ext uri="{FF2B5EF4-FFF2-40B4-BE49-F238E27FC236}">
                    <a16:creationId xmlns:a16="http://schemas.microsoft.com/office/drawing/2014/main" id="{FFEFBC1C-9161-B22C-F879-2BA5BD2AB80B}"/>
                  </a:ext>
                  <a:ext uri="{C183D7F6-B498-43B3-948B-1728B52AA6E4}">
                    <adec:decorative xmlns:adec="http://schemas.microsoft.com/office/drawing/2017/decorative" val="1"/>
                  </a:ext>
                </a:extLst>
              </p:cNvPr>
              <p:cNvSpPr/>
              <p:nvPr/>
            </p:nvSpPr>
            <p:spPr>
              <a:xfrm>
                <a:off x="10315858" y="8053501"/>
                <a:ext cx="212754" cy="191484"/>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88" name="Graphic 18">
                <a:extLst>
                  <a:ext uri="{FF2B5EF4-FFF2-40B4-BE49-F238E27FC236}">
                    <a16:creationId xmlns:a16="http://schemas.microsoft.com/office/drawing/2014/main" id="{28AD2CEF-A86E-83E1-8723-0FD699A2B5B8}"/>
                  </a:ext>
                  <a:ext uri="{C183D7F6-B498-43B3-948B-1728B52AA6E4}">
                    <adec:decorative xmlns:adec="http://schemas.microsoft.com/office/drawing/2017/decorative" val="1"/>
                  </a:ext>
                </a:extLst>
              </p:cNvPr>
              <p:cNvSpPr/>
              <p:nvPr/>
            </p:nvSpPr>
            <p:spPr>
              <a:xfrm>
                <a:off x="10905542" y="7516842"/>
                <a:ext cx="300322" cy="270298"/>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89" name="Graphic 18">
                <a:extLst>
                  <a:ext uri="{FF2B5EF4-FFF2-40B4-BE49-F238E27FC236}">
                    <a16:creationId xmlns:a16="http://schemas.microsoft.com/office/drawing/2014/main" id="{F573D694-BB97-3F22-EDEB-4434E997CBD3}"/>
                  </a:ext>
                  <a:ext uri="{C183D7F6-B498-43B3-948B-1728B52AA6E4}">
                    <adec:decorative xmlns:adec="http://schemas.microsoft.com/office/drawing/2017/decorative" val="1"/>
                  </a:ext>
                </a:extLst>
              </p:cNvPr>
              <p:cNvSpPr/>
              <p:nvPr/>
            </p:nvSpPr>
            <p:spPr>
              <a:xfrm>
                <a:off x="12351234" y="7658437"/>
                <a:ext cx="209860" cy="188880"/>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grpSp>
            <p:nvGrpSpPr>
              <p:cNvPr id="1192" name="Group 1191">
                <a:extLst>
                  <a:ext uri="{FF2B5EF4-FFF2-40B4-BE49-F238E27FC236}">
                    <a16:creationId xmlns:a16="http://schemas.microsoft.com/office/drawing/2014/main" id="{B1EDCB26-CC8F-528A-5287-2A7506AAD298}"/>
                  </a:ext>
                </a:extLst>
              </p:cNvPr>
              <p:cNvGrpSpPr/>
              <p:nvPr/>
            </p:nvGrpSpPr>
            <p:grpSpPr>
              <a:xfrm>
                <a:off x="12903932" y="8322915"/>
                <a:ext cx="501722" cy="501720"/>
                <a:chOff x="12903932" y="8322915"/>
                <a:chExt cx="501722" cy="501720"/>
              </a:xfrm>
            </p:grpSpPr>
            <p:sp>
              <p:nvSpPr>
                <p:cNvPr id="1166" name="Oval 1165">
                  <a:extLst>
                    <a:ext uri="{FF2B5EF4-FFF2-40B4-BE49-F238E27FC236}">
                      <a16:creationId xmlns:a16="http://schemas.microsoft.com/office/drawing/2014/main" id="{D400F97E-A29C-794E-C493-100D22B3699E}"/>
                    </a:ext>
                  </a:extLst>
                </p:cNvPr>
                <p:cNvSpPr/>
                <p:nvPr/>
              </p:nvSpPr>
              <p:spPr bwMode="auto">
                <a:xfrm>
                  <a:off x="12903932" y="8322915"/>
                  <a:ext cx="501722" cy="5017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1" name="Graphic 18">
                  <a:extLst>
                    <a:ext uri="{FF2B5EF4-FFF2-40B4-BE49-F238E27FC236}">
                      <a16:creationId xmlns:a16="http://schemas.microsoft.com/office/drawing/2014/main" id="{9987E996-72E3-66A4-8DD8-C47929F620A6}"/>
                    </a:ext>
                    <a:ext uri="{C183D7F6-B498-43B3-948B-1728B52AA6E4}">
                      <adec:decorative xmlns:adec="http://schemas.microsoft.com/office/drawing/2017/decorative" val="1"/>
                    </a:ext>
                  </a:extLst>
                </p:cNvPr>
                <p:cNvSpPr/>
                <p:nvPr/>
              </p:nvSpPr>
              <p:spPr>
                <a:xfrm>
                  <a:off x="12996017" y="8430872"/>
                  <a:ext cx="317552" cy="285806"/>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grpSp>
          <p:grpSp>
            <p:nvGrpSpPr>
              <p:cNvPr id="1194" name="Group 1193">
                <a:extLst>
                  <a:ext uri="{FF2B5EF4-FFF2-40B4-BE49-F238E27FC236}">
                    <a16:creationId xmlns:a16="http://schemas.microsoft.com/office/drawing/2014/main" id="{C0147F16-8DC5-5180-186E-4F6DCB25B29F}"/>
                  </a:ext>
                </a:extLst>
              </p:cNvPr>
              <p:cNvGrpSpPr/>
              <p:nvPr/>
            </p:nvGrpSpPr>
            <p:grpSpPr>
              <a:xfrm>
                <a:off x="12168069" y="8735309"/>
                <a:ext cx="211977" cy="211976"/>
                <a:chOff x="12168069" y="8735309"/>
                <a:chExt cx="211977" cy="211976"/>
              </a:xfrm>
            </p:grpSpPr>
            <p:sp>
              <p:nvSpPr>
                <p:cNvPr id="1168" name="Oval 1167">
                  <a:extLst>
                    <a:ext uri="{FF2B5EF4-FFF2-40B4-BE49-F238E27FC236}">
                      <a16:creationId xmlns:a16="http://schemas.microsoft.com/office/drawing/2014/main" id="{A0782A04-E969-A035-F0D8-8F2A1201FC5C}"/>
                    </a:ext>
                  </a:extLst>
                </p:cNvPr>
                <p:cNvSpPr/>
                <p:nvPr/>
              </p:nvSpPr>
              <p:spPr bwMode="auto">
                <a:xfrm>
                  <a:off x="12168069" y="8735309"/>
                  <a:ext cx="211977" cy="21197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93" name="Graphic 18">
                  <a:extLst>
                    <a:ext uri="{FF2B5EF4-FFF2-40B4-BE49-F238E27FC236}">
                      <a16:creationId xmlns:a16="http://schemas.microsoft.com/office/drawing/2014/main" id="{E1000F30-3DEC-72C6-1356-2FD708E2884A}"/>
                    </a:ext>
                    <a:ext uri="{C183D7F6-B498-43B3-948B-1728B52AA6E4}">
                      <adec:decorative xmlns:adec="http://schemas.microsoft.com/office/drawing/2017/decorative" val="1"/>
                    </a:ext>
                  </a:extLst>
                </p:cNvPr>
                <p:cNvSpPr/>
                <p:nvPr/>
              </p:nvSpPr>
              <p:spPr>
                <a:xfrm>
                  <a:off x="12208938" y="8782688"/>
                  <a:ext cx="130238" cy="117218"/>
                </a:xfrm>
                <a:custGeom>
                  <a:avLst/>
                  <a:gdLst>
                    <a:gd name="connsiteX0" fmla="*/ 114083 w 380990"/>
                    <a:gd name="connsiteY0" fmla="*/ 23813 h 342900"/>
                    <a:gd name="connsiteX1" fmla="*/ 103772 w 380990"/>
                    <a:gd name="connsiteY1" fmla="*/ 29766 h 342900"/>
                    <a:gd name="connsiteX2" fmla="*/ 25408 w 380990"/>
                    <a:gd name="connsiteY2" fmla="*/ 165497 h 342900"/>
                    <a:gd name="connsiteX3" fmla="*/ 25408 w 380990"/>
                    <a:gd name="connsiteY3" fmla="*/ 177403 h 342900"/>
                    <a:gd name="connsiteX4" fmla="*/ 100891 w 380990"/>
                    <a:gd name="connsiteY4" fmla="*/ 308143 h 342900"/>
                    <a:gd name="connsiteX5" fmla="*/ 119846 w 380990"/>
                    <a:gd name="connsiteY5" fmla="*/ 319088 h 342900"/>
                    <a:gd name="connsiteX6" fmla="*/ 140910 w 380990"/>
                    <a:gd name="connsiteY6" fmla="*/ 303151 h 342900"/>
                    <a:gd name="connsiteX7" fmla="*/ 217165 w 380990"/>
                    <a:gd name="connsiteY7" fmla="*/ 33274 h 342900"/>
                    <a:gd name="connsiteX8" fmla="*/ 261144 w 380990"/>
                    <a:gd name="connsiteY8" fmla="*/ 0 h 342900"/>
                    <a:gd name="connsiteX9" fmla="*/ 300721 w 380990"/>
                    <a:gd name="connsiteY9" fmla="*/ 22850 h 342900"/>
                    <a:gd name="connsiteX10" fmla="*/ 376205 w 380990"/>
                    <a:gd name="connsiteY10" fmla="*/ 153591 h 342900"/>
                    <a:gd name="connsiteX11" fmla="*/ 376205 w 380990"/>
                    <a:gd name="connsiteY11" fmla="*/ 189309 h 342900"/>
                    <a:gd name="connsiteX12" fmla="*/ 297840 w 380990"/>
                    <a:gd name="connsiteY12" fmla="*/ 325041 h 342900"/>
                    <a:gd name="connsiteX13" fmla="*/ 266907 w 380990"/>
                    <a:gd name="connsiteY13" fmla="*/ 342900 h 342900"/>
                    <a:gd name="connsiteX14" fmla="*/ 202406 w 380990"/>
                    <a:gd name="connsiteY14" fmla="*/ 342900 h 342900"/>
                    <a:gd name="connsiteX15" fmla="*/ 190500 w 380990"/>
                    <a:gd name="connsiteY15" fmla="*/ 330994 h 342900"/>
                    <a:gd name="connsiteX16" fmla="*/ 202406 w 380990"/>
                    <a:gd name="connsiteY16" fmla="*/ 319088 h 342900"/>
                    <a:gd name="connsiteX17" fmla="*/ 266907 w 380990"/>
                    <a:gd name="connsiteY17" fmla="*/ 319088 h 342900"/>
                    <a:gd name="connsiteX18" fmla="*/ 277219 w 380990"/>
                    <a:gd name="connsiteY18" fmla="*/ 313134 h 342900"/>
                    <a:gd name="connsiteX19" fmla="*/ 355583 w 380990"/>
                    <a:gd name="connsiteY19" fmla="*/ 177403 h 342900"/>
                    <a:gd name="connsiteX20" fmla="*/ 355583 w 380990"/>
                    <a:gd name="connsiteY20" fmla="*/ 165497 h 342900"/>
                    <a:gd name="connsiteX21" fmla="*/ 280100 w 380990"/>
                    <a:gd name="connsiteY21" fmla="*/ 34757 h 342900"/>
                    <a:gd name="connsiteX22" fmla="*/ 261144 w 380990"/>
                    <a:gd name="connsiteY22" fmla="*/ 23813 h 342900"/>
                    <a:gd name="connsiteX23" fmla="*/ 240081 w 380990"/>
                    <a:gd name="connsiteY23" fmla="*/ 39749 h 342900"/>
                    <a:gd name="connsiteX24" fmla="*/ 163825 w 380990"/>
                    <a:gd name="connsiteY24" fmla="*/ 309625 h 342900"/>
                    <a:gd name="connsiteX25" fmla="*/ 119846 w 380990"/>
                    <a:gd name="connsiteY25" fmla="*/ 342900 h 342900"/>
                    <a:gd name="connsiteX26" fmla="*/ 80268 w 380990"/>
                    <a:gd name="connsiteY26" fmla="*/ 320050 h 342900"/>
                    <a:gd name="connsiteX27" fmla="*/ 4785 w 380990"/>
                    <a:gd name="connsiteY27" fmla="*/ 189309 h 342900"/>
                    <a:gd name="connsiteX28" fmla="*/ 4785 w 380990"/>
                    <a:gd name="connsiteY28" fmla="*/ 153591 h 342900"/>
                    <a:gd name="connsiteX29" fmla="*/ 83149 w 380990"/>
                    <a:gd name="connsiteY29" fmla="*/ 17859 h 342900"/>
                    <a:gd name="connsiteX30" fmla="*/ 114083 w 380990"/>
                    <a:gd name="connsiteY30" fmla="*/ 0 h 342900"/>
                    <a:gd name="connsiteX31" fmla="*/ 178594 w 380990"/>
                    <a:gd name="connsiteY31" fmla="*/ 0 h 342900"/>
                    <a:gd name="connsiteX32" fmla="*/ 190500 w 380990"/>
                    <a:gd name="connsiteY32" fmla="*/ 11906 h 342900"/>
                    <a:gd name="connsiteX33" fmla="*/ 178594 w 380990"/>
                    <a:gd name="connsiteY33" fmla="*/ 23813 h 342900"/>
                    <a:gd name="connsiteX34" fmla="*/ 114083 w 380990"/>
                    <a:gd name="connsiteY34" fmla="*/ 2381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0990" h="342900">
                      <a:moveTo>
                        <a:pt x="114083" y="23813"/>
                      </a:moveTo>
                      <a:cubicBezTo>
                        <a:pt x="109830" y="23813"/>
                        <a:pt x="105899" y="26082"/>
                        <a:pt x="103772" y="29766"/>
                      </a:cubicBezTo>
                      <a:lnTo>
                        <a:pt x="25408" y="165497"/>
                      </a:lnTo>
                      <a:cubicBezTo>
                        <a:pt x="23281" y="169181"/>
                        <a:pt x="23281" y="173719"/>
                        <a:pt x="25408" y="177403"/>
                      </a:cubicBezTo>
                      <a:lnTo>
                        <a:pt x="100891" y="308143"/>
                      </a:lnTo>
                      <a:cubicBezTo>
                        <a:pt x="104801" y="314916"/>
                        <a:pt x="112026" y="319088"/>
                        <a:pt x="119846" y="319088"/>
                      </a:cubicBezTo>
                      <a:cubicBezTo>
                        <a:pt x="129643" y="319088"/>
                        <a:pt x="138246" y="312578"/>
                        <a:pt x="140910" y="303151"/>
                      </a:cubicBezTo>
                      <a:lnTo>
                        <a:pt x="217165" y="33274"/>
                      </a:lnTo>
                      <a:cubicBezTo>
                        <a:pt x="222727" y="13591"/>
                        <a:pt x="240690" y="0"/>
                        <a:pt x="261144" y="0"/>
                      </a:cubicBezTo>
                      <a:cubicBezTo>
                        <a:pt x="277471" y="0"/>
                        <a:pt x="292559" y="8711"/>
                        <a:pt x="300721" y="22850"/>
                      </a:cubicBezTo>
                      <a:lnTo>
                        <a:pt x="376205" y="153591"/>
                      </a:lnTo>
                      <a:cubicBezTo>
                        <a:pt x="382585" y="164642"/>
                        <a:pt x="382585" y="178258"/>
                        <a:pt x="376205" y="189309"/>
                      </a:cubicBezTo>
                      <a:lnTo>
                        <a:pt x="297840" y="325041"/>
                      </a:lnTo>
                      <a:cubicBezTo>
                        <a:pt x="291459" y="336093"/>
                        <a:pt x="279668" y="342900"/>
                        <a:pt x="266907" y="342900"/>
                      </a:cubicBezTo>
                      <a:lnTo>
                        <a:pt x="202406" y="342900"/>
                      </a:lnTo>
                      <a:cubicBezTo>
                        <a:pt x="195830" y="342900"/>
                        <a:pt x="190500" y="337570"/>
                        <a:pt x="190500" y="330994"/>
                      </a:cubicBezTo>
                      <a:cubicBezTo>
                        <a:pt x="190500" y="324418"/>
                        <a:pt x="195830" y="319088"/>
                        <a:pt x="202406" y="319088"/>
                      </a:cubicBezTo>
                      <a:lnTo>
                        <a:pt x="266907" y="319088"/>
                      </a:lnTo>
                      <a:cubicBezTo>
                        <a:pt x="271161" y="319088"/>
                        <a:pt x="275092" y="316819"/>
                        <a:pt x="277219" y="313134"/>
                      </a:cubicBezTo>
                      <a:lnTo>
                        <a:pt x="355583" y="177403"/>
                      </a:lnTo>
                      <a:cubicBezTo>
                        <a:pt x="357709" y="173719"/>
                        <a:pt x="357709" y="169181"/>
                        <a:pt x="355583" y="165497"/>
                      </a:cubicBezTo>
                      <a:lnTo>
                        <a:pt x="280100" y="34757"/>
                      </a:lnTo>
                      <a:cubicBezTo>
                        <a:pt x="276190" y="27984"/>
                        <a:pt x="268964" y="23813"/>
                        <a:pt x="261144" y="23813"/>
                      </a:cubicBezTo>
                      <a:cubicBezTo>
                        <a:pt x="251348" y="23813"/>
                        <a:pt x="242744" y="30322"/>
                        <a:pt x="240081" y="39749"/>
                      </a:cubicBezTo>
                      <a:lnTo>
                        <a:pt x="163825" y="309625"/>
                      </a:lnTo>
                      <a:cubicBezTo>
                        <a:pt x="158264" y="329309"/>
                        <a:pt x="140300" y="342900"/>
                        <a:pt x="119846" y="342900"/>
                      </a:cubicBezTo>
                      <a:cubicBezTo>
                        <a:pt x="103519" y="342900"/>
                        <a:pt x="88432" y="334189"/>
                        <a:pt x="80268" y="320050"/>
                      </a:cubicBezTo>
                      <a:lnTo>
                        <a:pt x="4785" y="189309"/>
                      </a:lnTo>
                      <a:cubicBezTo>
                        <a:pt x="-1595" y="178258"/>
                        <a:pt x="-1595" y="164642"/>
                        <a:pt x="4785" y="153591"/>
                      </a:cubicBezTo>
                      <a:lnTo>
                        <a:pt x="83149" y="17859"/>
                      </a:lnTo>
                      <a:cubicBezTo>
                        <a:pt x="89530" y="6808"/>
                        <a:pt x="101322" y="0"/>
                        <a:pt x="114083" y="0"/>
                      </a:cubicBezTo>
                      <a:lnTo>
                        <a:pt x="178594" y="0"/>
                      </a:lnTo>
                      <a:cubicBezTo>
                        <a:pt x="185169" y="0"/>
                        <a:pt x="190500" y="5331"/>
                        <a:pt x="190500" y="11906"/>
                      </a:cubicBezTo>
                      <a:cubicBezTo>
                        <a:pt x="190500" y="18482"/>
                        <a:pt x="185169" y="23813"/>
                        <a:pt x="178594" y="23813"/>
                      </a:cubicBezTo>
                      <a:lnTo>
                        <a:pt x="114083" y="23813"/>
                      </a:lnTo>
                      <a:close/>
                    </a:path>
                  </a:pathLst>
                </a:custGeom>
                <a:solidFill>
                  <a:schemeClr val="accent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grpSp>
        </p:grpSp>
        <p:sp>
          <p:nvSpPr>
            <p:cNvPr id="1143" name="Rounded Rectangle 62">
              <a:extLst>
                <a:ext uri="{FF2B5EF4-FFF2-40B4-BE49-F238E27FC236}">
                  <a16:creationId xmlns:a16="http://schemas.microsoft.com/office/drawing/2014/main" id="{1928B029-DBD8-0081-76A5-1DF0853E3217}"/>
                </a:ext>
                <a:ext uri="{C183D7F6-B498-43B3-948B-1728B52AA6E4}">
                  <adec:decorative xmlns:adec="http://schemas.microsoft.com/office/drawing/2017/decorative" val="1"/>
                </a:ext>
              </a:extLst>
            </p:cNvPr>
            <p:cNvSpPr/>
            <p:nvPr/>
          </p:nvSpPr>
          <p:spPr bwMode="auto">
            <a:xfrm>
              <a:off x="7126885" y="2558265"/>
              <a:ext cx="1887283" cy="369332"/>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Bring your own agents with the M365 Agents SDK</a:t>
              </a:r>
            </a:p>
          </p:txBody>
        </p:sp>
        <p:sp>
          <p:nvSpPr>
            <p:cNvPr id="1144" name="Rounded Rectangle 62">
              <a:extLst>
                <a:ext uri="{FF2B5EF4-FFF2-40B4-BE49-F238E27FC236}">
                  <a16:creationId xmlns:a16="http://schemas.microsoft.com/office/drawing/2014/main" id="{3C75BAB5-5240-797C-1965-965B81CDD3AC}"/>
                </a:ext>
                <a:ext uri="{C183D7F6-B498-43B3-948B-1728B52AA6E4}">
                  <adec:decorative xmlns:adec="http://schemas.microsoft.com/office/drawing/2017/decorative" val="1"/>
                </a:ext>
              </a:extLst>
            </p:cNvPr>
            <p:cNvSpPr/>
            <p:nvPr/>
          </p:nvSpPr>
          <p:spPr bwMode="auto">
            <a:xfrm>
              <a:off x="10389729" y="4766611"/>
              <a:ext cx="1236659" cy="369332"/>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87527" rtl="0" eaLnBrk="1" fontAlgn="base"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Publish to the Agent Store</a:t>
              </a:r>
            </a:p>
          </p:txBody>
        </p:sp>
        <p:pic>
          <p:nvPicPr>
            <p:cNvPr id="1151" name="Picture 2" descr="M365 Copilot interface showing the &quot;All agents&quot; section with tools like Asana, ServiceNow, Writing Coach, Researcher, GPT-4.1 Copilot, and Career Coach, with user Bharath Raghunathan logged in">
              <a:extLst>
                <a:ext uri="{FF2B5EF4-FFF2-40B4-BE49-F238E27FC236}">
                  <a16:creationId xmlns:a16="http://schemas.microsoft.com/office/drawing/2014/main" id="{D8A48C48-8002-5554-9BDC-4E1073BA97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662984" y="3831989"/>
              <a:ext cx="2624661" cy="1303954"/>
            </a:xfrm>
            <a:prstGeom prst="rect">
              <a:avLst/>
            </a:prstGeom>
            <a:ln w="6350">
              <a:solidFill>
                <a:schemeClr val="bg1">
                  <a:lumMod val="75000"/>
                </a:schemeClr>
              </a:solidFill>
            </a:ln>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1152" name="Picture 1151" descr="LexisNexis Protégé™ interface in M365 Copilot showing options like Ask a legal question, Draft a document, and Summarize a case, with navigation sidebar and user profile for Angel Zhu">
              <a:extLst>
                <a:ext uri="{FF2B5EF4-FFF2-40B4-BE49-F238E27FC236}">
                  <a16:creationId xmlns:a16="http://schemas.microsoft.com/office/drawing/2014/main" id="{4B460015-E925-18DC-A77B-7872745D4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8823" y="4424532"/>
              <a:ext cx="2624661" cy="1303954"/>
            </a:xfrm>
            <a:prstGeom prst="rect">
              <a:avLst/>
            </a:prstGeom>
            <a:ln w="6350">
              <a:solidFill>
                <a:schemeClr val="bg1">
                  <a:lumMod val="75000"/>
                </a:schemeClr>
              </a:solidFill>
            </a:ln>
            <a:scene3d>
              <a:camera prst="isometricOffAxis2Left"/>
              <a:lightRig rig="threePt" dir="t"/>
            </a:scene3d>
          </p:spPr>
        </p:pic>
        <p:sp>
          <p:nvSpPr>
            <p:cNvPr id="1153" name="Rounded Rectangle 62">
              <a:extLst>
                <a:ext uri="{FF2B5EF4-FFF2-40B4-BE49-F238E27FC236}">
                  <a16:creationId xmlns:a16="http://schemas.microsoft.com/office/drawing/2014/main" id="{167CDCEC-DCE3-E396-C5C3-C4C9825AA84C}"/>
                </a:ext>
                <a:ext uri="{C183D7F6-B498-43B3-948B-1728B52AA6E4}">
                  <adec:decorative xmlns:adec="http://schemas.microsoft.com/office/drawing/2017/decorative" val="1"/>
                </a:ext>
              </a:extLst>
            </p:cNvPr>
            <p:cNvSpPr/>
            <p:nvPr/>
          </p:nvSpPr>
          <p:spPr bwMode="auto">
            <a:xfrm>
              <a:off x="9696737" y="5359154"/>
              <a:ext cx="1356961" cy="369332"/>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87527" rtl="0" eaLnBrk="1" fontAlgn="base"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Access in</a:t>
              </a:r>
              <a:br>
                <a:rPr kumimoji="0" lang="en-US" sz="1200" b="0" i="0" u="none" strike="noStrike" kern="0" cap="none" spc="0" normalizeH="0" baseline="0" noProof="0">
                  <a:ln>
                    <a:noFill/>
                  </a:ln>
                  <a:solidFill>
                    <a:schemeClr val="tx2"/>
                  </a:solidFill>
                  <a:effectLst/>
                  <a:uLnTx/>
                  <a:uFillTx/>
                  <a:ea typeface="+mn-ea"/>
                  <a:cs typeface="Segoe Sans Display Semibold" pitchFamily="2" charset="0"/>
                </a:rPr>
              </a:b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M365 Copilot</a:t>
              </a:r>
            </a:p>
          </p:txBody>
        </p:sp>
        <p:sp>
          <p:nvSpPr>
            <p:cNvPr id="1154" name="Arc 1153">
              <a:extLst>
                <a:ext uri="{FF2B5EF4-FFF2-40B4-BE49-F238E27FC236}">
                  <a16:creationId xmlns:a16="http://schemas.microsoft.com/office/drawing/2014/main" id="{71E36ED7-37B5-2BF3-5087-62644124116B}"/>
                </a:ext>
              </a:extLst>
            </p:cNvPr>
            <p:cNvSpPr/>
            <p:nvPr/>
          </p:nvSpPr>
          <p:spPr>
            <a:xfrm>
              <a:off x="7846727" y="3043687"/>
              <a:ext cx="1148080" cy="1148080"/>
            </a:xfrm>
            <a:prstGeom prst="arc">
              <a:avLst>
                <a:gd name="adj1" fmla="val 11199655"/>
                <a:gd name="adj2" fmla="val 15585912"/>
              </a:avLst>
            </a:prstGeom>
            <a:ln w="15875">
              <a:solidFill>
                <a:schemeClr val="accent1"/>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sp>
          <p:nvSpPr>
            <p:cNvPr id="1155" name="Arc 1154">
              <a:extLst>
                <a:ext uri="{FF2B5EF4-FFF2-40B4-BE49-F238E27FC236}">
                  <a16:creationId xmlns:a16="http://schemas.microsoft.com/office/drawing/2014/main" id="{911F57D8-B957-9DC1-8790-94F9170E3036}"/>
                </a:ext>
              </a:extLst>
            </p:cNvPr>
            <p:cNvSpPr/>
            <p:nvPr/>
          </p:nvSpPr>
          <p:spPr>
            <a:xfrm>
              <a:off x="7001309" y="3647464"/>
              <a:ext cx="1148080" cy="1148080"/>
            </a:xfrm>
            <a:prstGeom prst="arc">
              <a:avLst>
                <a:gd name="adj1" fmla="val 11199655"/>
                <a:gd name="adj2" fmla="val 15585912"/>
              </a:avLst>
            </a:prstGeom>
            <a:ln w="15875">
              <a:solidFill>
                <a:schemeClr val="accent1"/>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ea typeface="+mn-ea"/>
                <a:cs typeface="+mn-cs"/>
              </a:endParaRPr>
            </a:p>
          </p:txBody>
        </p:sp>
      </p:grpSp>
    </p:spTree>
    <p:extLst>
      <p:ext uri="{BB962C8B-B14F-4D97-AF65-F5344CB8AC3E}">
        <p14:creationId xmlns:p14="http://schemas.microsoft.com/office/powerpoint/2010/main" val="205667591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5491-240D-B472-FBE8-AC818DE5D484}"/>
            </a:ext>
          </a:extLst>
        </p:cNvPr>
        <p:cNvGrpSpPr/>
        <p:nvPr/>
      </p:nvGrpSpPr>
      <p:grpSpPr>
        <a:xfrm>
          <a:off x="0" y="0"/>
          <a:ext cx="0" cy="0"/>
          <a:chOff x="0" y="0"/>
          <a:chExt cx="0" cy="0"/>
        </a:xfrm>
      </p:grpSpPr>
      <p:sp>
        <p:nvSpPr>
          <p:cNvPr id="1068" name="Rectangle: Top Corners Rounded 1067">
            <a:extLst>
              <a:ext uri="{FF2B5EF4-FFF2-40B4-BE49-F238E27FC236}">
                <a16:creationId xmlns:a16="http://schemas.microsoft.com/office/drawing/2014/main" id="{DA99E8C8-7596-7A68-47F1-0E1D368C0197}"/>
              </a:ext>
              <a:ext uri="{C183D7F6-B498-43B3-948B-1728B52AA6E4}">
                <adec:decorative xmlns:adec="http://schemas.microsoft.com/office/drawing/2017/decorative" val="1"/>
              </a:ext>
            </a:extLst>
          </p:cNvPr>
          <p:cNvSpPr/>
          <p:nvPr/>
        </p:nvSpPr>
        <p:spPr bwMode="auto">
          <a:xfrm rot="16200000">
            <a:off x="7285042" y="1362075"/>
            <a:ext cx="4251325" cy="5562600"/>
          </a:xfrm>
          <a:prstGeom prst="round2SameRect">
            <a:avLst>
              <a:gd name="adj1" fmla="val 3103"/>
              <a:gd name="adj2" fmla="val 0"/>
            </a:avLst>
          </a:prstGeom>
          <a:solidFill>
            <a:schemeClr val="bg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3E486EF5-C135-E355-F651-1B95C630C46B}"/>
              </a:ext>
              <a:ext uri="{C183D7F6-B498-43B3-948B-1728B52AA6E4}">
                <adec:decorative xmlns:adec="http://schemas.microsoft.com/office/drawing/2017/decorative" val="1"/>
              </a:ext>
            </a:extLst>
          </p:cNvPr>
          <p:cNvSpPr/>
          <p:nvPr/>
        </p:nvSpPr>
        <p:spPr bwMode="auto">
          <a:xfrm>
            <a:off x="571500" y="2131290"/>
            <a:ext cx="5924550" cy="4024170"/>
          </a:xfrm>
          <a:prstGeom prst="roundRect">
            <a:avLst>
              <a:gd name="adj" fmla="val 3537"/>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chemeClr val="bg1"/>
              </a:solidFill>
              <a:cs typeface="Segoe UI" pitchFamily="34" charset="0"/>
            </a:endParaRPr>
          </a:p>
        </p:txBody>
      </p:sp>
      <p:cxnSp>
        <p:nvCxnSpPr>
          <p:cNvPr id="1059" name="Straight Connector 1058">
            <a:extLst>
              <a:ext uri="{FF2B5EF4-FFF2-40B4-BE49-F238E27FC236}">
                <a16:creationId xmlns:a16="http://schemas.microsoft.com/office/drawing/2014/main" id="{D326FD17-B57C-6580-6C2A-4E70FF923733}"/>
              </a:ext>
              <a:ext uri="{C183D7F6-B498-43B3-948B-1728B52AA6E4}">
                <adec:decorative xmlns:adec="http://schemas.microsoft.com/office/drawing/2017/decorative" val="1"/>
              </a:ext>
            </a:extLst>
          </p:cNvPr>
          <p:cNvCxnSpPr>
            <a:cxnSpLocks/>
          </p:cNvCxnSpPr>
          <p:nvPr/>
        </p:nvCxnSpPr>
        <p:spPr>
          <a:xfrm rot="5400000">
            <a:off x="3897436" y="522242"/>
            <a:ext cx="0" cy="489877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1E2B46D2-0FEC-34CF-377E-08A3BC8BD155}"/>
              </a:ext>
              <a:ext uri="{C183D7F6-B498-43B3-948B-1728B52AA6E4}">
                <adec:decorative xmlns:adec="http://schemas.microsoft.com/office/drawing/2017/decorative" val="1"/>
              </a:ext>
            </a:extLst>
          </p:cNvPr>
          <p:cNvCxnSpPr>
            <a:cxnSpLocks/>
          </p:cNvCxnSpPr>
          <p:nvPr/>
        </p:nvCxnSpPr>
        <p:spPr>
          <a:xfrm rot="5400000">
            <a:off x="3897436" y="2084568"/>
            <a:ext cx="0" cy="489877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AF45BF43-5A24-8002-EDF2-FCEEDAFDC059}"/>
              </a:ext>
              <a:ext uri="{C183D7F6-B498-43B3-948B-1728B52AA6E4}">
                <adec:decorative xmlns:adec="http://schemas.microsoft.com/office/drawing/2017/decorative" val="1"/>
              </a:ext>
            </a:extLst>
          </p:cNvPr>
          <p:cNvCxnSpPr>
            <a:cxnSpLocks/>
          </p:cNvCxnSpPr>
          <p:nvPr/>
        </p:nvCxnSpPr>
        <p:spPr>
          <a:xfrm rot="5400000">
            <a:off x="3897436" y="2865731"/>
            <a:ext cx="0" cy="489877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1991D852-0EEE-7D5C-0146-95DE3839BD39}"/>
              </a:ext>
              <a:ext uri="{C183D7F6-B498-43B3-948B-1728B52AA6E4}">
                <adec:decorative xmlns:adec="http://schemas.microsoft.com/office/drawing/2017/decorative" val="1"/>
              </a:ext>
            </a:extLst>
          </p:cNvPr>
          <p:cNvCxnSpPr>
            <a:cxnSpLocks/>
          </p:cNvCxnSpPr>
          <p:nvPr/>
        </p:nvCxnSpPr>
        <p:spPr>
          <a:xfrm rot="5400000">
            <a:off x="3897436" y="1303405"/>
            <a:ext cx="0" cy="489877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BB1054B-1720-EC69-52C9-95BB10917959}"/>
              </a:ext>
              <a:ext uri="{C183D7F6-B498-43B3-948B-1728B52AA6E4}">
                <adec:decorative xmlns:adec="http://schemas.microsoft.com/office/drawing/2017/decorative" val="1"/>
              </a:ext>
            </a:extLst>
          </p:cNvPr>
          <p:cNvGrpSpPr/>
          <p:nvPr/>
        </p:nvGrpSpPr>
        <p:grpSpPr>
          <a:xfrm>
            <a:off x="793204" y="4707966"/>
            <a:ext cx="433140" cy="433140"/>
            <a:chOff x="793204" y="4684992"/>
            <a:chExt cx="433140" cy="433140"/>
          </a:xfrm>
        </p:grpSpPr>
        <p:sp>
          <p:nvSpPr>
            <p:cNvPr id="1087" name="Oval 1086">
              <a:extLst>
                <a:ext uri="{FF2B5EF4-FFF2-40B4-BE49-F238E27FC236}">
                  <a16:creationId xmlns:a16="http://schemas.microsoft.com/office/drawing/2014/main" id="{CA09A0DE-43AA-F934-35C6-ACFB0E7FC7C0}"/>
                </a:ext>
              </a:extLst>
            </p:cNvPr>
            <p:cNvSpPr/>
            <p:nvPr/>
          </p:nvSpPr>
          <p:spPr bwMode="auto">
            <a:xfrm>
              <a:off x="793204" y="4684992"/>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solidFill>
                <a:latin typeface="+mj-lt"/>
                <a:ea typeface="+mj-ea"/>
                <a:cs typeface="+mj-cs"/>
              </a:endParaRPr>
            </a:p>
          </p:txBody>
        </p:sp>
        <p:sp>
          <p:nvSpPr>
            <p:cNvPr id="1093" name="Graphic 121" descr="Icon of two boxes on top of another with a scroll bar on the right">
              <a:extLst>
                <a:ext uri="{FF2B5EF4-FFF2-40B4-BE49-F238E27FC236}">
                  <a16:creationId xmlns:a16="http://schemas.microsoft.com/office/drawing/2014/main" id="{A9783EEC-B5A1-E07A-F521-2C95D0954F41}"/>
                </a:ext>
              </a:extLst>
            </p:cNvPr>
            <p:cNvSpPr/>
            <p:nvPr/>
          </p:nvSpPr>
          <p:spPr>
            <a:xfrm>
              <a:off x="907406" y="4805127"/>
              <a:ext cx="204734" cy="192869"/>
            </a:xfrm>
            <a:custGeom>
              <a:avLst/>
              <a:gdLst>
                <a:gd name="connsiteX0" fmla="*/ 241976 w 368086"/>
                <a:gd name="connsiteY0" fmla="*/ 182563 h 328612"/>
                <a:gd name="connsiteX1" fmla="*/ 273924 w 368086"/>
                <a:gd name="connsiteY1" fmla="*/ 214511 h 328612"/>
                <a:gd name="connsiteX2" fmla="*/ 273924 w 368086"/>
                <a:gd name="connsiteY2" fmla="*/ 296664 h 328612"/>
                <a:gd name="connsiteX3" fmla="*/ 241976 w 368086"/>
                <a:gd name="connsiteY3" fmla="*/ 328613 h 328612"/>
                <a:gd name="connsiteX4" fmla="*/ 32029 w 368086"/>
                <a:gd name="connsiteY4" fmla="*/ 328613 h 328612"/>
                <a:gd name="connsiteX5" fmla="*/ 80 w 368086"/>
                <a:gd name="connsiteY5" fmla="*/ 296664 h 328612"/>
                <a:gd name="connsiteX6" fmla="*/ 80 w 368086"/>
                <a:gd name="connsiteY6" fmla="*/ 214511 h 328612"/>
                <a:gd name="connsiteX7" fmla="*/ 32029 w 368086"/>
                <a:gd name="connsiteY7" fmla="*/ 182563 h 328612"/>
                <a:gd name="connsiteX8" fmla="*/ 241976 w 368086"/>
                <a:gd name="connsiteY8" fmla="*/ 182563 h 328612"/>
                <a:gd name="connsiteX9" fmla="*/ 346955 w 368086"/>
                <a:gd name="connsiteY9" fmla="*/ 217229 h 328612"/>
                <a:gd name="connsiteX10" fmla="*/ 346949 w 368086"/>
                <a:gd name="connsiteY10" fmla="*/ 314920 h 328612"/>
                <a:gd name="connsiteX11" fmla="*/ 333257 w 368086"/>
                <a:gd name="connsiteY11" fmla="*/ 328613 h 328612"/>
                <a:gd name="connsiteX12" fmla="*/ 319689 w 368086"/>
                <a:gd name="connsiteY12" fmla="*/ 316779 h 328612"/>
                <a:gd name="connsiteX13" fmla="*/ 319565 w 368086"/>
                <a:gd name="connsiteY13" fmla="*/ 314920 h 328612"/>
                <a:gd name="connsiteX14" fmla="*/ 319558 w 368086"/>
                <a:gd name="connsiteY14" fmla="*/ 217463 h 328612"/>
                <a:gd name="connsiteX15" fmla="*/ 332801 w 368086"/>
                <a:gd name="connsiteY15" fmla="*/ 219075 h 328612"/>
                <a:gd name="connsiteX16" fmla="*/ 346955 w 368086"/>
                <a:gd name="connsiteY16" fmla="*/ 217229 h 328612"/>
                <a:gd name="connsiteX17" fmla="*/ 241976 w 368086"/>
                <a:gd name="connsiteY17" fmla="*/ 209947 h 328612"/>
                <a:gd name="connsiteX18" fmla="*/ 32029 w 368086"/>
                <a:gd name="connsiteY18" fmla="*/ 209947 h 328612"/>
                <a:gd name="connsiteX19" fmla="*/ 27465 w 368086"/>
                <a:gd name="connsiteY19" fmla="*/ 214511 h 328612"/>
                <a:gd name="connsiteX20" fmla="*/ 27465 w 368086"/>
                <a:gd name="connsiteY20" fmla="*/ 296664 h 328612"/>
                <a:gd name="connsiteX21" fmla="*/ 32029 w 368086"/>
                <a:gd name="connsiteY21" fmla="*/ 301228 h 328612"/>
                <a:gd name="connsiteX22" fmla="*/ 241976 w 368086"/>
                <a:gd name="connsiteY22" fmla="*/ 301228 h 328612"/>
                <a:gd name="connsiteX23" fmla="*/ 246540 w 368086"/>
                <a:gd name="connsiteY23" fmla="*/ 296664 h 328612"/>
                <a:gd name="connsiteX24" fmla="*/ 246540 w 368086"/>
                <a:gd name="connsiteY24" fmla="*/ 214511 h 328612"/>
                <a:gd name="connsiteX25" fmla="*/ 241976 w 368086"/>
                <a:gd name="connsiteY25" fmla="*/ 209947 h 328612"/>
                <a:gd name="connsiteX26" fmla="*/ 333253 w 368086"/>
                <a:gd name="connsiteY26" fmla="*/ 129472 h 328612"/>
                <a:gd name="connsiteX27" fmla="*/ 368086 w 368086"/>
                <a:gd name="connsiteY27" fmla="*/ 164306 h 328612"/>
                <a:gd name="connsiteX28" fmla="*/ 333253 w 368086"/>
                <a:gd name="connsiteY28" fmla="*/ 199141 h 328612"/>
                <a:gd name="connsiteX29" fmla="*/ 298419 w 368086"/>
                <a:gd name="connsiteY29" fmla="*/ 164306 h 328612"/>
                <a:gd name="connsiteX30" fmla="*/ 333253 w 368086"/>
                <a:gd name="connsiteY30" fmla="*/ 129472 h 328612"/>
                <a:gd name="connsiteX31" fmla="*/ 241896 w 368086"/>
                <a:gd name="connsiteY31" fmla="*/ 0 h 328612"/>
                <a:gd name="connsiteX32" fmla="*/ 273844 w 368086"/>
                <a:gd name="connsiteY32" fmla="*/ 31948 h 328612"/>
                <a:gd name="connsiteX33" fmla="*/ 273844 w 368086"/>
                <a:gd name="connsiteY33" fmla="*/ 114102 h 328612"/>
                <a:gd name="connsiteX34" fmla="*/ 241896 w 368086"/>
                <a:gd name="connsiteY34" fmla="*/ 146050 h 328612"/>
                <a:gd name="connsiteX35" fmla="*/ 31948 w 368086"/>
                <a:gd name="connsiteY35" fmla="*/ 146050 h 328612"/>
                <a:gd name="connsiteX36" fmla="*/ 0 w 368086"/>
                <a:gd name="connsiteY36" fmla="*/ 114102 h 328612"/>
                <a:gd name="connsiteX37" fmla="*/ 0 w 368086"/>
                <a:gd name="connsiteY37" fmla="*/ 31948 h 328612"/>
                <a:gd name="connsiteX38" fmla="*/ 29328 w 368086"/>
                <a:gd name="connsiteY38" fmla="*/ 106 h 328612"/>
                <a:gd name="connsiteX39" fmla="*/ 31948 w 368086"/>
                <a:gd name="connsiteY39" fmla="*/ 0 h 328612"/>
                <a:gd name="connsiteX40" fmla="*/ 241896 w 368086"/>
                <a:gd name="connsiteY40" fmla="*/ 0 h 328612"/>
                <a:gd name="connsiteX41" fmla="*/ 241896 w 368086"/>
                <a:gd name="connsiteY41" fmla="*/ 27384 h 328612"/>
                <a:gd name="connsiteX42" fmla="*/ 31948 w 368086"/>
                <a:gd name="connsiteY42" fmla="*/ 27384 h 328612"/>
                <a:gd name="connsiteX43" fmla="*/ 30902 w 368086"/>
                <a:gd name="connsiteY43" fmla="*/ 27505 h 328612"/>
                <a:gd name="connsiteX44" fmla="*/ 27384 w 368086"/>
                <a:gd name="connsiteY44" fmla="*/ 31948 h 328612"/>
                <a:gd name="connsiteX45" fmla="*/ 27384 w 368086"/>
                <a:gd name="connsiteY45" fmla="*/ 114102 h 328612"/>
                <a:gd name="connsiteX46" fmla="*/ 31948 w 368086"/>
                <a:gd name="connsiteY46" fmla="*/ 118666 h 328612"/>
                <a:gd name="connsiteX47" fmla="*/ 241896 w 368086"/>
                <a:gd name="connsiteY47" fmla="*/ 118666 h 328612"/>
                <a:gd name="connsiteX48" fmla="*/ 246460 w 368086"/>
                <a:gd name="connsiteY48" fmla="*/ 114102 h 328612"/>
                <a:gd name="connsiteX49" fmla="*/ 246460 w 368086"/>
                <a:gd name="connsiteY49" fmla="*/ 31948 h 328612"/>
                <a:gd name="connsiteX50" fmla="*/ 241896 w 368086"/>
                <a:gd name="connsiteY50" fmla="*/ 27384 h 328612"/>
                <a:gd name="connsiteX51" fmla="*/ 333257 w 368086"/>
                <a:gd name="connsiteY51" fmla="*/ 0 h 328612"/>
                <a:gd name="connsiteX52" fmla="*/ 346825 w 368086"/>
                <a:gd name="connsiteY52" fmla="*/ 11834 h 328612"/>
                <a:gd name="connsiteX53" fmla="*/ 346949 w 368086"/>
                <a:gd name="connsiteY53" fmla="*/ 13692 h 328612"/>
                <a:gd name="connsiteX54" fmla="*/ 346955 w 368086"/>
                <a:gd name="connsiteY54" fmla="*/ 111384 h 328612"/>
                <a:gd name="connsiteX55" fmla="*/ 332801 w 368086"/>
                <a:gd name="connsiteY55" fmla="*/ 109538 h 328612"/>
                <a:gd name="connsiteX56" fmla="*/ 319558 w 368086"/>
                <a:gd name="connsiteY56" fmla="*/ 111149 h 328612"/>
                <a:gd name="connsiteX57" fmla="*/ 319565 w 368086"/>
                <a:gd name="connsiteY57" fmla="*/ 13692 h 328612"/>
                <a:gd name="connsiteX58" fmla="*/ 333257 w 368086"/>
                <a:gd name="connsiteY58"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8086" h="328612">
                  <a:moveTo>
                    <a:pt x="241976" y="182563"/>
                  </a:moveTo>
                  <a:cubicBezTo>
                    <a:pt x="259620" y="182563"/>
                    <a:pt x="273924" y="196866"/>
                    <a:pt x="273924" y="214511"/>
                  </a:cubicBezTo>
                  <a:lnTo>
                    <a:pt x="273924" y="296664"/>
                  </a:lnTo>
                  <a:cubicBezTo>
                    <a:pt x="273924" y="314309"/>
                    <a:pt x="259620" y="328613"/>
                    <a:pt x="241976" y="328613"/>
                  </a:cubicBezTo>
                  <a:lnTo>
                    <a:pt x="32029" y="328613"/>
                  </a:lnTo>
                  <a:cubicBezTo>
                    <a:pt x="14384" y="328613"/>
                    <a:pt x="80" y="314309"/>
                    <a:pt x="80" y="296664"/>
                  </a:cubicBezTo>
                  <a:lnTo>
                    <a:pt x="80" y="214511"/>
                  </a:lnTo>
                  <a:cubicBezTo>
                    <a:pt x="80" y="196866"/>
                    <a:pt x="14384" y="182563"/>
                    <a:pt x="32029" y="182563"/>
                  </a:cubicBezTo>
                  <a:lnTo>
                    <a:pt x="241976" y="182563"/>
                  </a:lnTo>
                  <a:close/>
                  <a:moveTo>
                    <a:pt x="346955" y="217229"/>
                  </a:moveTo>
                  <a:lnTo>
                    <a:pt x="346949" y="314920"/>
                  </a:lnTo>
                  <a:cubicBezTo>
                    <a:pt x="346949" y="322482"/>
                    <a:pt x="340819" y="328613"/>
                    <a:pt x="333257" y="328613"/>
                  </a:cubicBezTo>
                  <a:cubicBezTo>
                    <a:pt x="326325" y="328613"/>
                    <a:pt x="320596" y="323461"/>
                    <a:pt x="319689" y="316779"/>
                  </a:cubicBezTo>
                  <a:lnTo>
                    <a:pt x="319565" y="314920"/>
                  </a:lnTo>
                  <a:lnTo>
                    <a:pt x="319558" y="217463"/>
                  </a:lnTo>
                  <a:cubicBezTo>
                    <a:pt x="323799" y="218516"/>
                    <a:pt x="328235" y="219075"/>
                    <a:pt x="332801" y="219075"/>
                  </a:cubicBezTo>
                  <a:cubicBezTo>
                    <a:pt x="337695" y="219075"/>
                    <a:pt x="342440" y="218432"/>
                    <a:pt x="346955" y="217229"/>
                  </a:cubicBezTo>
                  <a:close/>
                  <a:moveTo>
                    <a:pt x="241976" y="209947"/>
                  </a:moveTo>
                  <a:lnTo>
                    <a:pt x="32029" y="209947"/>
                  </a:lnTo>
                  <a:cubicBezTo>
                    <a:pt x="29508" y="209947"/>
                    <a:pt x="27465" y="211990"/>
                    <a:pt x="27465" y="214511"/>
                  </a:cubicBezTo>
                  <a:lnTo>
                    <a:pt x="27465" y="296664"/>
                  </a:lnTo>
                  <a:cubicBezTo>
                    <a:pt x="27465" y="299185"/>
                    <a:pt x="29508" y="301228"/>
                    <a:pt x="32029" y="301228"/>
                  </a:cubicBezTo>
                  <a:lnTo>
                    <a:pt x="241976" y="301228"/>
                  </a:lnTo>
                  <a:cubicBezTo>
                    <a:pt x="244497" y="301228"/>
                    <a:pt x="246540" y="299185"/>
                    <a:pt x="246540" y="296664"/>
                  </a:cubicBezTo>
                  <a:lnTo>
                    <a:pt x="246540" y="214511"/>
                  </a:lnTo>
                  <a:cubicBezTo>
                    <a:pt x="246540" y="211990"/>
                    <a:pt x="244497" y="209947"/>
                    <a:pt x="241976" y="209947"/>
                  </a:cubicBezTo>
                  <a:close/>
                  <a:moveTo>
                    <a:pt x="333253" y="129472"/>
                  </a:moveTo>
                  <a:cubicBezTo>
                    <a:pt x="352492" y="129472"/>
                    <a:pt x="368086" y="145068"/>
                    <a:pt x="368086" y="164306"/>
                  </a:cubicBezTo>
                  <a:cubicBezTo>
                    <a:pt x="368086" y="183545"/>
                    <a:pt x="352492" y="199141"/>
                    <a:pt x="333253" y="199141"/>
                  </a:cubicBezTo>
                  <a:cubicBezTo>
                    <a:pt x="314015" y="199141"/>
                    <a:pt x="298419" y="183545"/>
                    <a:pt x="298419" y="164306"/>
                  </a:cubicBezTo>
                  <a:cubicBezTo>
                    <a:pt x="298419" y="145068"/>
                    <a:pt x="314015" y="129472"/>
                    <a:pt x="333253" y="129472"/>
                  </a:cubicBezTo>
                  <a:close/>
                  <a:moveTo>
                    <a:pt x="241896" y="0"/>
                  </a:moveTo>
                  <a:cubicBezTo>
                    <a:pt x="259540" y="0"/>
                    <a:pt x="273844" y="14304"/>
                    <a:pt x="273844" y="31948"/>
                  </a:cubicBezTo>
                  <a:lnTo>
                    <a:pt x="273844" y="114102"/>
                  </a:lnTo>
                  <a:cubicBezTo>
                    <a:pt x="273844" y="131746"/>
                    <a:pt x="259540" y="146050"/>
                    <a:pt x="241896" y="146050"/>
                  </a:cubicBezTo>
                  <a:lnTo>
                    <a:pt x="31948" y="146050"/>
                  </a:lnTo>
                  <a:cubicBezTo>
                    <a:pt x="14304" y="146050"/>
                    <a:pt x="0" y="131746"/>
                    <a:pt x="0" y="114102"/>
                  </a:cubicBezTo>
                  <a:lnTo>
                    <a:pt x="0" y="31948"/>
                  </a:lnTo>
                  <a:cubicBezTo>
                    <a:pt x="0" y="15186"/>
                    <a:pt x="12909" y="1439"/>
                    <a:pt x="29328" y="106"/>
                  </a:cubicBezTo>
                  <a:lnTo>
                    <a:pt x="31948" y="0"/>
                  </a:lnTo>
                  <a:lnTo>
                    <a:pt x="241896" y="0"/>
                  </a:lnTo>
                  <a:close/>
                  <a:moveTo>
                    <a:pt x="241896" y="27384"/>
                  </a:moveTo>
                  <a:lnTo>
                    <a:pt x="31948" y="27384"/>
                  </a:lnTo>
                  <a:lnTo>
                    <a:pt x="30902" y="27505"/>
                  </a:lnTo>
                  <a:cubicBezTo>
                    <a:pt x="28886" y="27978"/>
                    <a:pt x="27384" y="29788"/>
                    <a:pt x="27384" y="31948"/>
                  </a:cubicBezTo>
                  <a:lnTo>
                    <a:pt x="27384" y="114102"/>
                  </a:lnTo>
                  <a:cubicBezTo>
                    <a:pt x="27384" y="116622"/>
                    <a:pt x="29428" y="118666"/>
                    <a:pt x="31948" y="118666"/>
                  </a:cubicBezTo>
                  <a:lnTo>
                    <a:pt x="241896" y="118666"/>
                  </a:lnTo>
                  <a:cubicBezTo>
                    <a:pt x="244417" y="118666"/>
                    <a:pt x="246460" y="116622"/>
                    <a:pt x="246460" y="114102"/>
                  </a:cubicBezTo>
                  <a:lnTo>
                    <a:pt x="246460" y="31948"/>
                  </a:lnTo>
                  <a:cubicBezTo>
                    <a:pt x="246460" y="29428"/>
                    <a:pt x="244417" y="27384"/>
                    <a:pt x="241896" y="27384"/>
                  </a:cubicBezTo>
                  <a:close/>
                  <a:moveTo>
                    <a:pt x="333257" y="0"/>
                  </a:moveTo>
                  <a:cubicBezTo>
                    <a:pt x="340189" y="0"/>
                    <a:pt x="345918" y="5151"/>
                    <a:pt x="346825" y="11834"/>
                  </a:cubicBezTo>
                  <a:lnTo>
                    <a:pt x="346949" y="13692"/>
                  </a:lnTo>
                  <a:lnTo>
                    <a:pt x="346955" y="111384"/>
                  </a:lnTo>
                  <a:cubicBezTo>
                    <a:pt x="342440" y="110179"/>
                    <a:pt x="337695" y="109538"/>
                    <a:pt x="332801" y="109538"/>
                  </a:cubicBezTo>
                  <a:cubicBezTo>
                    <a:pt x="328235" y="109538"/>
                    <a:pt x="323799" y="110096"/>
                    <a:pt x="319558" y="111149"/>
                  </a:cubicBezTo>
                  <a:lnTo>
                    <a:pt x="319565" y="13692"/>
                  </a:lnTo>
                  <a:cubicBezTo>
                    <a:pt x="319565" y="6130"/>
                    <a:pt x="325695" y="0"/>
                    <a:pt x="333257" y="0"/>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grpSp>
      <p:sp>
        <p:nvSpPr>
          <p:cNvPr id="1090" name="Oval 1089">
            <a:extLst>
              <a:ext uri="{FF2B5EF4-FFF2-40B4-BE49-F238E27FC236}">
                <a16:creationId xmlns:a16="http://schemas.microsoft.com/office/drawing/2014/main" id="{EC137109-A449-DC2A-B8FD-078C899A867D}"/>
              </a:ext>
              <a:ext uri="{C183D7F6-B498-43B3-948B-1728B52AA6E4}">
                <adec:decorative xmlns:adec="http://schemas.microsoft.com/office/drawing/2017/decorative" val="1"/>
              </a:ext>
            </a:extLst>
          </p:cNvPr>
          <p:cNvSpPr/>
          <p:nvPr/>
        </p:nvSpPr>
        <p:spPr bwMode="auto">
          <a:xfrm>
            <a:off x="793204" y="5489129"/>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solidFill>
              <a:latin typeface="+mj-lt"/>
              <a:ea typeface="+mj-ea"/>
              <a:cs typeface="+mj-cs"/>
            </a:endParaRPr>
          </a:p>
        </p:txBody>
      </p:sp>
      <p:sp>
        <p:nvSpPr>
          <p:cNvPr id="1092" name="Graphic 118">
            <a:extLst>
              <a:ext uri="{FF2B5EF4-FFF2-40B4-BE49-F238E27FC236}">
                <a16:creationId xmlns:a16="http://schemas.microsoft.com/office/drawing/2014/main" id="{9185DE74-94EF-4A18-32C9-5B788FA350FA}"/>
              </a:ext>
              <a:ext uri="{C183D7F6-B498-43B3-948B-1728B52AA6E4}">
                <adec:decorative xmlns:adec="http://schemas.microsoft.com/office/drawing/2017/decorative" val="1"/>
              </a:ext>
            </a:extLst>
          </p:cNvPr>
          <p:cNvSpPr/>
          <p:nvPr/>
        </p:nvSpPr>
        <p:spPr>
          <a:xfrm>
            <a:off x="913339" y="5609265"/>
            <a:ext cx="192869" cy="192869"/>
          </a:xfrm>
          <a:custGeom>
            <a:avLst/>
            <a:gdLst>
              <a:gd name="connsiteX0" fmla="*/ 59333 w 328612"/>
              <a:gd name="connsiteY0" fmla="*/ 0 h 328612"/>
              <a:gd name="connsiteX1" fmla="*/ 0 w 328612"/>
              <a:gd name="connsiteY1" fmla="*/ 59333 h 328612"/>
              <a:gd name="connsiteX2" fmla="*/ 0 w 328612"/>
              <a:gd name="connsiteY2" fmla="*/ 269280 h 328612"/>
              <a:gd name="connsiteX3" fmla="*/ 59333 w 328612"/>
              <a:gd name="connsiteY3" fmla="*/ 328613 h 328612"/>
              <a:gd name="connsiteX4" fmla="*/ 269280 w 328612"/>
              <a:gd name="connsiteY4" fmla="*/ 328613 h 328612"/>
              <a:gd name="connsiteX5" fmla="*/ 328613 w 328612"/>
              <a:gd name="connsiteY5" fmla="*/ 269280 h 328612"/>
              <a:gd name="connsiteX6" fmla="*/ 328613 w 328612"/>
              <a:gd name="connsiteY6" fmla="*/ 59333 h 328612"/>
              <a:gd name="connsiteX7" fmla="*/ 269280 w 328612"/>
              <a:gd name="connsiteY7" fmla="*/ 0 h 328612"/>
              <a:gd name="connsiteX8" fmla="*/ 59333 w 328612"/>
              <a:gd name="connsiteY8" fmla="*/ 0 h 328612"/>
              <a:gd name="connsiteX9" fmla="*/ 27384 w 328612"/>
              <a:gd name="connsiteY9" fmla="*/ 59333 h 328612"/>
              <a:gd name="connsiteX10" fmla="*/ 59333 w 328612"/>
              <a:gd name="connsiteY10" fmla="*/ 27384 h 328612"/>
              <a:gd name="connsiteX11" fmla="*/ 269280 w 328612"/>
              <a:gd name="connsiteY11" fmla="*/ 27384 h 328612"/>
              <a:gd name="connsiteX12" fmla="*/ 301228 w 328612"/>
              <a:gd name="connsiteY12" fmla="*/ 59333 h 328612"/>
              <a:gd name="connsiteX13" fmla="*/ 301228 w 328612"/>
              <a:gd name="connsiteY13" fmla="*/ 269280 h 328612"/>
              <a:gd name="connsiteX14" fmla="*/ 269280 w 328612"/>
              <a:gd name="connsiteY14" fmla="*/ 301228 h 328612"/>
              <a:gd name="connsiteX15" fmla="*/ 59333 w 328612"/>
              <a:gd name="connsiteY15" fmla="*/ 301228 h 328612"/>
              <a:gd name="connsiteX16" fmla="*/ 27384 w 328612"/>
              <a:gd name="connsiteY16" fmla="*/ 269280 h 328612"/>
              <a:gd name="connsiteX17" fmla="*/ 27384 w 328612"/>
              <a:gd name="connsiteY17" fmla="*/ 59333 h 328612"/>
              <a:gd name="connsiteX18" fmla="*/ 137475 w 328612"/>
              <a:gd name="connsiteY18" fmla="*/ 114655 h 328612"/>
              <a:gd name="connsiteX19" fmla="*/ 137475 w 328612"/>
              <a:gd name="connsiteY19" fmla="*/ 95292 h 328612"/>
              <a:gd name="connsiteX20" fmla="*/ 118112 w 328612"/>
              <a:gd name="connsiteY20" fmla="*/ 95292 h 328612"/>
              <a:gd name="connsiteX21" fmla="*/ 58779 w 328612"/>
              <a:gd name="connsiteY21" fmla="*/ 154625 h 328612"/>
              <a:gd name="connsiteX22" fmla="*/ 58779 w 328612"/>
              <a:gd name="connsiteY22" fmla="*/ 173988 h 328612"/>
              <a:gd name="connsiteX23" fmla="*/ 118112 w 328612"/>
              <a:gd name="connsiteY23" fmla="*/ 233320 h 328612"/>
              <a:gd name="connsiteX24" fmla="*/ 137475 w 328612"/>
              <a:gd name="connsiteY24" fmla="*/ 233320 h 328612"/>
              <a:gd name="connsiteX25" fmla="*/ 137475 w 328612"/>
              <a:gd name="connsiteY25" fmla="*/ 213958 h 328612"/>
              <a:gd name="connsiteX26" fmla="*/ 87825 w 328612"/>
              <a:gd name="connsiteY26" fmla="*/ 164306 h 328612"/>
              <a:gd name="connsiteX27" fmla="*/ 137475 w 328612"/>
              <a:gd name="connsiteY27" fmla="*/ 114655 h 328612"/>
              <a:gd name="connsiteX28" fmla="*/ 210500 w 328612"/>
              <a:gd name="connsiteY28" fmla="*/ 95292 h 328612"/>
              <a:gd name="connsiteX29" fmla="*/ 191137 w 328612"/>
              <a:gd name="connsiteY29" fmla="*/ 95292 h 328612"/>
              <a:gd name="connsiteX30" fmla="*/ 191137 w 328612"/>
              <a:gd name="connsiteY30" fmla="*/ 114655 h 328612"/>
              <a:gd name="connsiteX31" fmla="*/ 240787 w 328612"/>
              <a:gd name="connsiteY31" fmla="*/ 164306 h 328612"/>
              <a:gd name="connsiteX32" fmla="*/ 191137 w 328612"/>
              <a:gd name="connsiteY32" fmla="*/ 213958 h 328612"/>
              <a:gd name="connsiteX33" fmla="*/ 191137 w 328612"/>
              <a:gd name="connsiteY33" fmla="*/ 233320 h 328612"/>
              <a:gd name="connsiteX34" fmla="*/ 210500 w 328612"/>
              <a:gd name="connsiteY34" fmla="*/ 233320 h 328612"/>
              <a:gd name="connsiteX35" fmla="*/ 269833 w 328612"/>
              <a:gd name="connsiteY35" fmla="*/ 173988 h 328612"/>
              <a:gd name="connsiteX36" fmla="*/ 269833 w 328612"/>
              <a:gd name="connsiteY36" fmla="*/ 154625 h 328612"/>
              <a:gd name="connsiteX37" fmla="*/ 210500 w 328612"/>
              <a:gd name="connsiteY37" fmla="*/ 95292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8612" h="328612">
                <a:moveTo>
                  <a:pt x="59333" y="0"/>
                </a:moveTo>
                <a:cubicBezTo>
                  <a:pt x="26564" y="0"/>
                  <a:pt x="0" y="26564"/>
                  <a:pt x="0" y="59333"/>
                </a:cubicBezTo>
                <a:lnTo>
                  <a:pt x="0" y="269280"/>
                </a:lnTo>
                <a:cubicBezTo>
                  <a:pt x="0" y="302048"/>
                  <a:pt x="26564" y="328613"/>
                  <a:pt x="59333" y="328613"/>
                </a:cubicBezTo>
                <a:lnTo>
                  <a:pt x="269280" y="328613"/>
                </a:lnTo>
                <a:cubicBezTo>
                  <a:pt x="302048" y="328613"/>
                  <a:pt x="328613" y="302048"/>
                  <a:pt x="328613" y="269280"/>
                </a:cubicBezTo>
                <a:lnTo>
                  <a:pt x="328613" y="59333"/>
                </a:lnTo>
                <a:cubicBezTo>
                  <a:pt x="328613" y="26564"/>
                  <a:pt x="302048" y="0"/>
                  <a:pt x="269280" y="0"/>
                </a:cubicBezTo>
                <a:lnTo>
                  <a:pt x="59333" y="0"/>
                </a:lnTo>
                <a:close/>
                <a:moveTo>
                  <a:pt x="27384" y="59333"/>
                </a:moveTo>
                <a:cubicBezTo>
                  <a:pt x="27384" y="41688"/>
                  <a:pt x="41688" y="27384"/>
                  <a:pt x="59333" y="27384"/>
                </a:cubicBezTo>
                <a:lnTo>
                  <a:pt x="269280" y="27384"/>
                </a:lnTo>
                <a:cubicBezTo>
                  <a:pt x="286924" y="27384"/>
                  <a:pt x="301228" y="41688"/>
                  <a:pt x="301228" y="59333"/>
                </a:cubicBezTo>
                <a:lnTo>
                  <a:pt x="301228" y="269280"/>
                </a:lnTo>
                <a:cubicBezTo>
                  <a:pt x="301228" y="286924"/>
                  <a:pt x="286924" y="301228"/>
                  <a:pt x="269280" y="301228"/>
                </a:cubicBezTo>
                <a:lnTo>
                  <a:pt x="59333" y="301228"/>
                </a:lnTo>
                <a:cubicBezTo>
                  <a:pt x="41688" y="301228"/>
                  <a:pt x="27384" y="286924"/>
                  <a:pt x="27384" y="269280"/>
                </a:cubicBezTo>
                <a:lnTo>
                  <a:pt x="27384" y="59333"/>
                </a:lnTo>
                <a:close/>
                <a:moveTo>
                  <a:pt x="137475" y="114655"/>
                </a:moveTo>
                <a:cubicBezTo>
                  <a:pt x="142822" y="109308"/>
                  <a:pt x="142822" y="100639"/>
                  <a:pt x="137475" y="95292"/>
                </a:cubicBezTo>
                <a:cubicBezTo>
                  <a:pt x="132128" y="89945"/>
                  <a:pt x="123459" y="89945"/>
                  <a:pt x="118112" y="95292"/>
                </a:cubicBezTo>
                <a:lnTo>
                  <a:pt x="58779" y="154625"/>
                </a:lnTo>
                <a:cubicBezTo>
                  <a:pt x="53432" y="159972"/>
                  <a:pt x="53432" y="168640"/>
                  <a:pt x="58779" y="173988"/>
                </a:cubicBezTo>
                <a:lnTo>
                  <a:pt x="118112" y="233320"/>
                </a:lnTo>
                <a:cubicBezTo>
                  <a:pt x="123459" y="238668"/>
                  <a:pt x="132128" y="238668"/>
                  <a:pt x="137475" y="233320"/>
                </a:cubicBezTo>
                <a:cubicBezTo>
                  <a:pt x="142822" y="227973"/>
                  <a:pt x="142822" y="219305"/>
                  <a:pt x="137475" y="213958"/>
                </a:cubicBezTo>
                <a:lnTo>
                  <a:pt x="87825" y="164306"/>
                </a:lnTo>
                <a:lnTo>
                  <a:pt x="137475" y="114655"/>
                </a:lnTo>
                <a:close/>
                <a:moveTo>
                  <a:pt x="210500" y="95292"/>
                </a:moveTo>
                <a:cubicBezTo>
                  <a:pt x="205153" y="89945"/>
                  <a:pt x="196485" y="89945"/>
                  <a:pt x="191137" y="95292"/>
                </a:cubicBezTo>
                <a:cubicBezTo>
                  <a:pt x="185790" y="100639"/>
                  <a:pt x="185790" y="109308"/>
                  <a:pt x="191137" y="114655"/>
                </a:cubicBezTo>
                <a:lnTo>
                  <a:pt x="240787" y="164306"/>
                </a:lnTo>
                <a:lnTo>
                  <a:pt x="191137" y="213958"/>
                </a:lnTo>
                <a:cubicBezTo>
                  <a:pt x="185790" y="219305"/>
                  <a:pt x="185790" y="227973"/>
                  <a:pt x="191137" y="233320"/>
                </a:cubicBezTo>
                <a:cubicBezTo>
                  <a:pt x="196485" y="238668"/>
                  <a:pt x="205153" y="238668"/>
                  <a:pt x="210500" y="233320"/>
                </a:cubicBezTo>
                <a:lnTo>
                  <a:pt x="269833" y="173988"/>
                </a:lnTo>
                <a:cubicBezTo>
                  <a:pt x="275180" y="168640"/>
                  <a:pt x="275180" y="159972"/>
                  <a:pt x="269833" y="154625"/>
                </a:cubicBezTo>
                <a:lnTo>
                  <a:pt x="210500" y="95292"/>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grpSp>
        <p:nvGrpSpPr>
          <p:cNvPr id="1095" name="Group 1094">
            <a:extLst>
              <a:ext uri="{FF2B5EF4-FFF2-40B4-BE49-F238E27FC236}">
                <a16:creationId xmlns:a16="http://schemas.microsoft.com/office/drawing/2014/main" id="{BAA1A572-09C7-6A2A-258F-CF6E1999029E}"/>
              </a:ext>
              <a:ext uri="{C183D7F6-B498-43B3-948B-1728B52AA6E4}">
                <adec:decorative xmlns:adec="http://schemas.microsoft.com/office/drawing/2017/decorative" val="1"/>
              </a:ext>
            </a:extLst>
          </p:cNvPr>
          <p:cNvGrpSpPr/>
          <p:nvPr/>
        </p:nvGrpSpPr>
        <p:grpSpPr>
          <a:xfrm>
            <a:off x="793204" y="3926803"/>
            <a:ext cx="433140" cy="433140"/>
            <a:chOff x="793204" y="3926803"/>
            <a:chExt cx="433140" cy="433140"/>
          </a:xfrm>
        </p:grpSpPr>
        <p:sp>
          <p:nvSpPr>
            <p:cNvPr id="1040" name="Oval 1039">
              <a:extLst>
                <a:ext uri="{FF2B5EF4-FFF2-40B4-BE49-F238E27FC236}">
                  <a16:creationId xmlns:a16="http://schemas.microsoft.com/office/drawing/2014/main" id="{9EAA9875-0247-0986-2E97-EA3768F065AF}"/>
                </a:ext>
              </a:extLst>
            </p:cNvPr>
            <p:cNvSpPr/>
            <p:nvPr/>
          </p:nvSpPr>
          <p:spPr bwMode="auto">
            <a:xfrm>
              <a:off x="793204" y="3926803"/>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solidFill>
                <a:latin typeface="+mj-lt"/>
                <a:ea typeface="+mj-ea"/>
                <a:cs typeface="+mj-cs"/>
              </a:endParaRPr>
            </a:p>
          </p:txBody>
        </p:sp>
        <p:sp>
          <p:nvSpPr>
            <p:cNvPr id="1094" name="Freeform: Shape 7" descr="Icon of two tall rectangular buildings of different heights">
              <a:extLst>
                <a:ext uri="{FF2B5EF4-FFF2-40B4-BE49-F238E27FC236}">
                  <a16:creationId xmlns:a16="http://schemas.microsoft.com/office/drawing/2014/main" id="{8258DD1D-DDC4-B3FD-CD10-CB0E31113FD4}"/>
                </a:ext>
              </a:extLst>
            </p:cNvPr>
            <p:cNvSpPr/>
            <p:nvPr/>
          </p:nvSpPr>
          <p:spPr>
            <a:xfrm>
              <a:off x="907504" y="4032587"/>
              <a:ext cx="204540" cy="221572"/>
            </a:xfrm>
            <a:custGeom>
              <a:avLst/>
              <a:gdLst>
                <a:gd name="connsiteX0" fmla="*/ 210877 w 330069"/>
                <a:gd name="connsiteY0" fmla="*/ 302550 h 357559"/>
                <a:gd name="connsiteX1" fmla="*/ 210877 w 330069"/>
                <a:gd name="connsiteY1" fmla="*/ 330055 h 357559"/>
                <a:gd name="connsiteX2" fmla="*/ 247552 w 330069"/>
                <a:gd name="connsiteY2" fmla="*/ 330055 h 357559"/>
                <a:gd name="connsiteX3" fmla="*/ 247552 w 330069"/>
                <a:gd name="connsiteY3" fmla="*/ 302550 h 357559"/>
                <a:gd name="connsiteX4" fmla="*/ 73349 w 330069"/>
                <a:gd name="connsiteY4" fmla="*/ 275046 h 357559"/>
                <a:gd name="connsiteX5" fmla="*/ 91686 w 330069"/>
                <a:gd name="connsiteY5" fmla="*/ 293382 h 357559"/>
                <a:gd name="connsiteX6" fmla="*/ 73349 w 330069"/>
                <a:gd name="connsiteY6" fmla="*/ 311718 h 357559"/>
                <a:gd name="connsiteX7" fmla="*/ 55012 w 330069"/>
                <a:gd name="connsiteY7" fmla="*/ 293382 h 357559"/>
                <a:gd name="connsiteX8" fmla="*/ 73349 w 330069"/>
                <a:gd name="connsiteY8" fmla="*/ 275046 h 357559"/>
                <a:gd name="connsiteX9" fmla="*/ 256721 w 330069"/>
                <a:gd name="connsiteY9" fmla="*/ 220036 h 357559"/>
                <a:gd name="connsiteX10" fmla="*/ 275058 w 330069"/>
                <a:gd name="connsiteY10" fmla="*/ 238373 h 357559"/>
                <a:gd name="connsiteX11" fmla="*/ 256721 w 330069"/>
                <a:gd name="connsiteY11" fmla="*/ 256709 h 357559"/>
                <a:gd name="connsiteX12" fmla="*/ 238384 w 330069"/>
                <a:gd name="connsiteY12" fmla="*/ 238373 h 357559"/>
                <a:gd name="connsiteX13" fmla="*/ 256721 w 330069"/>
                <a:gd name="connsiteY13" fmla="*/ 220036 h 357559"/>
                <a:gd name="connsiteX14" fmla="*/ 201709 w 330069"/>
                <a:gd name="connsiteY14" fmla="*/ 220036 h 357559"/>
                <a:gd name="connsiteX15" fmla="*/ 220047 w 330069"/>
                <a:gd name="connsiteY15" fmla="*/ 238373 h 357559"/>
                <a:gd name="connsiteX16" fmla="*/ 201709 w 330069"/>
                <a:gd name="connsiteY16" fmla="*/ 256709 h 357559"/>
                <a:gd name="connsiteX17" fmla="*/ 183372 w 330069"/>
                <a:gd name="connsiteY17" fmla="*/ 238373 h 357559"/>
                <a:gd name="connsiteX18" fmla="*/ 201709 w 330069"/>
                <a:gd name="connsiteY18" fmla="*/ 220036 h 357559"/>
                <a:gd name="connsiteX19" fmla="*/ 73349 w 330069"/>
                <a:gd name="connsiteY19" fmla="*/ 220036 h 357559"/>
                <a:gd name="connsiteX20" fmla="*/ 91686 w 330069"/>
                <a:gd name="connsiteY20" fmla="*/ 238373 h 357559"/>
                <a:gd name="connsiteX21" fmla="*/ 73349 w 330069"/>
                <a:gd name="connsiteY21" fmla="*/ 256709 h 357559"/>
                <a:gd name="connsiteX22" fmla="*/ 55012 w 330069"/>
                <a:gd name="connsiteY22" fmla="*/ 238373 h 357559"/>
                <a:gd name="connsiteX23" fmla="*/ 73349 w 330069"/>
                <a:gd name="connsiteY23" fmla="*/ 220036 h 357559"/>
                <a:gd name="connsiteX24" fmla="*/ 256721 w 330069"/>
                <a:gd name="connsiteY24" fmla="*/ 165027 h 357559"/>
                <a:gd name="connsiteX25" fmla="*/ 275058 w 330069"/>
                <a:gd name="connsiteY25" fmla="*/ 183364 h 357559"/>
                <a:gd name="connsiteX26" fmla="*/ 256721 w 330069"/>
                <a:gd name="connsiteY26" fmla="*/ 201700 h 357559"/>
                <a:gd name="connsiteX27" fmla="*/ 238384 w 330069"/>
                <a:gd name="connsiteY27" fmla="*/ 183364 h 357559"/>
                <a:gd name="connsiteX28" fmla="*/ 256721 w 330069"/>
                <a:gd name="connsiteY28" fmla="*/ 165027 h 357559"/>
                <a:gd name="connsiteX29" fmla="*/ 201709 w 330069"/>
                <a:gd name="connsiteY29" fmla="*/ 165027 h 357559"/>
                <a:gd name="connsiteX30" fmla="*/ 220047 w 330069"/>
                <a:gd name="connsiteY30" fmla="*/ 183364 h 357559"/>
                <a:gd name="connsiteX31" fmla="*/ 201709 w 330069"/>
                <a:gd name="connsiteY31" fmla="*/ 201700 h 357559"/>
                <a:gd name="connsiteX32" fmla="*/ 183372 w 330069"/>
                <a:gd name="connsiteY32" fmla="*/ 183364 h 357559"/>
                <a:gd name="connsiteX33" fmla="*/ 201709 w 330069"/>
                <a:gd name="connsiteY33" fmla="*/ 165027 h 357559"/>
                <a:gd name="connsiteX34" fmla="*/ 73349 w 330069"/>
                <a:gd name="connsiteY34" fmla="*/ 165027 h 357559"/>
                <a:gd name="connsiteX35" fmla="*/ 91686 w 330069"/>
                <a:gd name="connsiteY35" fmla="*/ 183364 h 357559"/>
                <a:gd name="connsiteX36" fmla="*/ 73349 w 330069"/>
                <a:gd name="connsiteY36" fmla="*/ 201700 h 357559"/>
                <a:gd name="connsiteX37" fmla="*/ 55012 w 330069"/>
                <a:gd name="connsiteY37" fmla="*/ 183364 h 357559"/>
                <a:gd name="connsiteX38" fmla="*/ 73349 w 330069"/>
                <a:gd name="connsiteY38" fmla="*/ 165027 h 357559"/>
                <a:gd name="connsiteX39" fmla="*/ 256721 w 330069"/>
                <a:gd name="connsiteY39" fmla="*/ 110018 h 357559"/>
                <a:gd name="connsiteX40" fmla="*/ 275058 w 330069"/>
                <a:gd name="connsiteY40" fmla="*/ 128355 h 357559"/>
                <a:gd name="connsiteX41" fmla="*/ 256721 w 330069"/>
                <a:gd name="connsiteY41" fmla="*/ 146691 h 357559"/>
                <a:gd name="connsiteX42" fmla="*/ 238384 w 330069"/>
                <a:gd name="connsiteY42" fmla="*/ 128355 h 357559"/>
                <a:gd name="connsiteX43" fmla="*/ 256721 w 330069"/>
                <a:gd name="connsiteY43" fmla="*/ 110018 h 357559"/>
                <a:gd name="connsiteX44" fmla="*/ 201709 w 330069"/>
                <a:gd name="connsiteY44" fmla="*/ 110018 h 357559"/>
                <a:gd name="connsiteX45" fmla="*/ 220047 w 330069"/>
                <a:gd name="connsiteY45" fmla="*/ 128355 h 357559"/>
                <a:gd name="connsiteX46" fmla="*/ 201709 w 330069"/>
                <a:gd name="connsiteY46" fmla="*/ 146691 h 357559"/>
                <a:gd name="connsiteX47" fmla="*/ 183372 w 330069"/>
                <a:gd name="connsiteY47" fmla="*/ 128355 h 357559"/>
                <a:gd name="connsiteX48" fmla="*/ 201709 w 330069"/>
                <a:gd name="connsiteY48" fmla="*/ 110018 h 357559"/>
                <a:gd name="connsiteX49" fmla="*/ 73349 w 330069"/>
                <a:gd name="connsiteY49" fmla="*/ 110018 h 357559"/>
                <a:gd name="connsiteX50" fmla="*/ 91686 w 330069"/>
                <a:gd name="connsiteY50" fmla="*/ 128355 h 357559"/>
                <a:gd name="connsiteX51" fmla="*/ 73349 w 330069"/>
                <a:gd name="connsiteY51" fmla="*/ 146691 h 357559"/>
                <a:gd name="connsiteX52" fmla="*/ 55012 w 330069"/>
                <a:gd name="connsiteY52" fmla="*/ 128355 h 357559"/>
                <a:gd name="connsiteX53" fmla="*/ 73349 w 330069"/>
                <a:gd name="connsiteY53" fmla="*/ 110018 h 357559"/>
                <a:gd name="connsiteX54" fmla="*/ 169619 w 330069"/>
                <a:gd name="connsiteY54" fmla="*/ 82514 h 357559"/>
                <a:gd name="connsiteX55" fmla="*/ 155866 w 330069"/>
                <a:gd name="connsiteY55" fmla="*/ 96266 h 357559"/>
                <a:gd name="connsiteX56" fmla="*/ 155866 w 330069"/>
                <a:gd name="connsiteY56" fmla="*/ 330055 h 357559"/>
                <a:gd name="connsiteX57" fmla="*/ 183372 w 330069"/>
                <a:gd name="connsiteY57" fmla="*/ 330055 h 357559"/>
                <a:gd name="connsiteX58" fmla="*/ 183372 w 330069"/>
                <a:gd name="connsiteY58" fmla="*/ 288798 h 357559"/>
                <a:gd name="connsiteX59" fmla="*/ 197125 w 330069"/>
                <a:gd name="connsiteY59" fmla="*/ 275046 h 357559"/>
                <a:gd name="connsiteX60" fmla="*/ 261305 w 330069"/>
                <a:gd name="connsiteY60" fmla="*/ 275046 h 357559"/>
                <a:gd name="connsiteX61" fmla="*/ 275058 w 330069"/>
                <a:gd name="connsiteY61" fmla="*/ 288798 h 357559"/>
                <a:gd name="connsiteX62" fmla="*/ 275058 w 330069"/>
                <a:gd name="connsiteY62" fmla="*/ 330055 h 357559"/>
                <a:gd name="connsiteX63" fmla="*/ 302563 w 330069"/>
                <a:gd name="connsiteY63" fmla="*/ 330055 h 357559"/>
                <a:gd name="connsiteX64" fmla="*/ 302563 w 330069"/>
                <a:gd name="connsiteY64" fmla="*/ 96266 h 357559"/>
                <a:gd name="connsiteX65" fmla="*/ 288810 w 330069"/>
                <a:gd name="connsiteY65" fmla="*/ 82514 h 357559"/>
                <a:gd name="connsiteX66" fmla="*/ 73349 w 330069"/>
                <a:gd name="connsiteY66" fmla="*/ 55009 h 357559"/>
                <a:gd name="connsiteX67" fmla="*/ 91686 w 330069"/>
                <a:gd name="connsiteY67" fmla="*/ 73345 h 357559"/>
                <a:gd name="connsiteX68" fmla="*/ 73349 w 330069"/>
                <a:gd name="connsiteY68" fmla="*/ 91682 h 357559"/>
                <a:gd name="connsiteX69" fmla="*/ 55012 w 330069"/>
                <a:gd name="connsiteY69" fmla="*/ 73345 h 357559"/>
                <a:gd name="connsiteX70" fmla="*/ 73349 w 330069"/>
                <a:gd name="connsiteY70" fmla="*/ 55009 h 357559"/>
                <a:gd name="connsiteX71" fmla="*/ 41259 w 330069"/>
                <a:gd name="connsiteY71" fmla="*/ 27505 h 357559"/>
                <a:gd name="connsiteX72" fmla="*/ 27506 w 330069"/>
                <a:gd name="connsiteY72" fmla="*/ 41257 h 357559"/>
                <a:gd name="connsiteX73" fmla="*/ 27506 w 330069"/>
                <a:gd name="connsiteY73" fmla="*/ 330055 h 357559"/>
                <a:gd name="connsiteX74" fmla="*/ 128360 w 330069"/>
                <a:gd name="connsiteY74" fmla="*/ 330055 h 357559"/>
                <a:gd name="connsiteX75" fmla="*/ 128360 w 330069"/>
                <a:gd name="connsiteY75" fmla="*/ 96266 h 357559"/>
                <a:gd name="connsiteX76" fmla="*/ 169619 w 330069"/>
                <a:gd name="connsiteY76" fmla="*/ 55009 h 357559"/>
                <a:gd name="connsiteX77" fmla="*/ 174203 w 330069"/>
                <a:gd name="connsiteY77" fmla="*/ 55009 h 357559"/>
                <a:gd name="connsiteX78" fmla="*/ 174203 w 330069"/>
                <a:gd name="connsiteY78" fmla="*/ 41257 h 357559"/>
                <a:gd name="connsiteX79" fmla="*/ 160450 w 330069"/>
                <a:gd name="connsiteY79" fmla="*/ 27505 h 357559"/>
                <a:gd name="connsiteX80" fmla="*/ 41259 w 330069"/>
                <a:gd name="connsiteY80" fmla="*/ 0 h 357559"/>
                <a:gd name="connsiteX81" fmla="*/ 160450 w 330069"/>
                <a:gd name="connsiteY81" fmla="*/ 0 h 357559"/>
                <a:gd name="connsiteX82" fmla="*/ 201709 w 330069"/>
                <a:gd name="connsiteY82" fmla="*/ 41257 h 357559"/>
                <a:gd name="connsiteX83" fmla="*/ 201709 w 330069"/>
                <a:gd name="connsiteY83" fmla="*/ 55009 h 357559"/>
                <a:gd name="connsiteX84" fmla="*/ 288810 w 330069"/>
                <a:gd name="connsiteY84" fmla="*/ 55009 h 357559"/>
                <a:gd name="connsiteX85" fmla="*/ 330069 w 330069"/>
                <a:gd name="connsiteY85" fmla="*/ 96266 h 357559"/>
                <a:gd name="connsiteX86" fmla="*/ 330069 w 330069"/>
                <a:gd name="connsiteY86" fmla="*/ 343807 h 357559"/>
                <a:gd name="connsiteX87" fmla="*/ 316316 w 330069"/>
                <a:gd name="connsiteY87" fmla="*/ 357559 h 357559"/>
                <a:gd name="connsiteX88" fmla="*/ 13753 w 330069"/>
                <a:gd name="connsiteY88" fmla="*/ 357559 h 357559"/>
                <a:gd name="connsiteX89" fmla="*/ 0 w 330069"/>
                <a:gd name="connsiteY89" fmla="*/ 343807 h 357559"/>
                <a:gd name="connsiteX90" fmla="*/ 0 w 330069"/>
                <a:gd name="connsiteY90" fmla="*/ 41257 h 357559"/>
                <a:gd name="connsiteX91" fmla="*/ 41259 w 330069"/>
                <a:gd name="connsiteY91" fmla="*/ 0 h 35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30069" h="357559">
                  <a:moveTo>
                    <a:pt x="210877" y="302550"/>
                  </a:moveTo>
                  <a:lnTo>
                    <a:pt x="210877" y="330055"/>
                  </a:lnTo>
                  <a:lnTo>
                    <a:pt x="247552" y="330055"/>
                  </a:lnTo>
                  <a:lnTo>
                    <a:pt x="247552" y="302550"/>
                  </a:lnTo>
                  <a:close/>
                  <a:moveTo>
                    <a:pt x="73349" y="275046"/>
                  </a:moveTo>
                  <a:cubicBezTo>
                    <a:pt x="83476" y="275046"/>
                    <a:pt x="91686" y="283255"/>
                    <a:pt x="91686" y="293382"/>
                  </a:cubicBezTo>
                  <a:cubicBezTo>
                    <a:pt x="91686" y="303509"/>
                    <a:pt x="83476" y="311718"/>
                    <a:pt x="73349" y="311718"/>
                  </a:cubicBezTo>
                  <a:cubicBezTo>
                    <a:pt x="63222" y="311718"/>
                    <a:pt x="55012" y="303509"/>
                    <a:pt x="55012" y="293382"/>
                  </a:cubicBezTo>
                  <a:cubicBezTo>
                    <a:pt x="55012" y="283255"/>
                    <a:pt x="63222" y="275046"/>
                    <a:pt x="73349" y="275046"/>
                  </a:cubicBezTo>
                  <a:close/>
                  <a:moveTo>
                    <a:pt x="256721" y="220036"/>
                  </a:moveTo>
                  <a:cubicBezTo>
                    <a:pt x="266848" y="220036"/>
                    <a:pt x="275058" y="228246"/>
                    <a:pt x="275058" y="238373"/>
                  </a:cubicBezTo>
                  <a:cubicBezTo>
                    <a:pt x="275058" y="248500"/>
                    <a:pt x="266848" y="256709"/>
                    <a:pt x="256721" y="256709"/>
                  </a:cubicBezTo>
                  <a:cubicBezTo>
                    <a:pt x="246593" y="256709"/>
                    <a:pt x="238384" y="248500"/>
                    <a:pt x="238384" y="238373"/>
                  </a:cubicBezTo>
                  <a:cubicBezTo>
                    <a:pt x="238384" y="228246"/>
                    <a:pt x="246593" y="220036"/>
                    <a:pt x="256721" y="220036"/>
                  </a:cubicBezTo>
                  <a:close/>
                  <a:moveTo>
                    <a:pt x="201709" y="220036"/>
                  </a:moveTo>
                  <a:cubicBezTo>
                    <a:pt x="211837" y="220036"/>
                    <a:pt x="220047" y="228246"/>
                    <a:pt x="220047" y="238373"/>
                  </a:cubicBezTo>
                  <a:cubicBezTo>
                    <a:pt x="220047" y="248500"/>
                    <a:pt x="211837" y="256709"/>
                    <a:pt x="201709" y="256709"/>
                  </a:cubicBezTo>
                  <a:cubicBezTo>
                    <a:pt x="191582" y="256709"/>
                    <a:pt x="183372" y="248500"/>
                    <a:pt x="183372" y="238373"/>
                  </a:cubicBezTo>
                  <a:cubicBezTo>
                    <a:pt x="183372" y="228246"/>
                    <a:pt x="191582" y="220036"/>
                    <a:pt x="201709" y="220036"/>
                  </a:cubicBezTo>
                  <a:close/>
                  <a:moveTo>
                    <a:pt x="73349" y="220036"/>
                  </a:moveTo>
                  <a:cubicBezTo>
                    <a:pt x="83476" y="220036"/>
                    <a:pt x="91686" y="228246"/>
                    <a:pt x="91686" y="238373"/>
                  </a:cubicBezTo>
                  <a:cubicBezTo>
                    <a:pt x="91686" y="248500"/>
                    <a:pt x="83476" y="256709"/>
                    <a:pt x="73349" y="256709"/>
                  </a:cubicBezTo>
                  <a:cubicBezTo>
                    <a:pt x="63222" y="256709"/>
                    <a:pt x="55012" y="248500"/>
                    <a:pt x="55012" y="238373"/>
                  </a:cubicBezTo>
                  <a:cubicBezTo>
                    <a:pt x="55012" y="228246"/>
                    <a:pt x="63222" y="220036"/>
                    <a:pt x="73349" y="220036"/>
                  </a:cubicBezTo>
                  <a:close/>
                  <a:moveTo>
                    <a:pt x="256721" y="165027"/>
                  </a:moveTo>
                  <a:cubicBezTo>
                    <a:pt x="266848" y="165027"/>
                    <a:pt x="275058" y="173236"/>
                    <a:pt x="275058" y="183364"/>
                  </a:cubicBezTo>
                  <a:cubicBezTo>
                    <a:pt x="275058" y="193491"/>
                    <a:pt x="266848" y="201700"/>
                    <a:pt x="256721" y="201700"/>
                  </a:cubicBezTo>
                  <a:cubicBezTo>
                    <a:pt x="246593" y="201700"/>
                    <a:pt x="238384" y="193491"/>
                    <a:pt x="238384" y="183364"/>
                  </a:cubicBezTo>
                  <a:cubicBezTo>
                    <a:pt x="238384" y="173236"/>
                    <a:pt x="246593" y="165027"/>
                    <a:pt x="256721" y="165027"/>
                  </a:cubicBezTo>
                  <a:close/>
                  <a:moveTo>
                    <a:pt x="201709" y="165027"/>
                  </a:moveTo>
                  <a:cubicBezTo>
                    <a:pt x="211837" y="165027"/>
                    <a:pt x="220047" y="173236"/>
                    <a:pt x="220047" y="183364"/>
                  </a:cubicBezTo>
                  <a:cubicBezTo>
                    <a:pt x="220047" y="193491"/>
                    <a:pt x="211837" y="201700"/>
                    <a:pt x="201709" y="201700"/>
                  </a:cubicBezTo>
                  <a:cubicBezTo>
                    <a:pt x="191582" y="201700"/>
                    <a:pt x="183372" y="193491"/>
                    <a:pt x="183372" y="183364"/>
                  </a:cubicBezTo>
                  <a:cubicBezTo>
                    <a:pt x="183372" y="173236"/>
                    <a:pt x="191582" y="165027"/>
                    <a:pt x="201709" y="165027"/>
                  </a:cubicBezTo>
                  <a:close/>
                  <a:moveTo>
                    <a:pt x="73349" y="165027"/>
                  </a:moveTo>
                  <a:cubicBezTo>
                    <a:pt x="83476" y="165027"/>
                    <a:pt x="91686" y="173236"/>
                    <a:pt x="91686" y="183364"/>
                  </a:cubicBezTo>
                  <a:cubicBezTo>
                    <a:pt x="91686" y="193491"/>
                    <a:pt x="83476" y="201700"/>
                    <a:pt x="73349" y="201700"/>
                  </a:cubicBezTo>
                  <a:cubicBezTo>
                    <a:pt x="63222" y="201700"/>
                    <a:pt x="55012" y="193491"/>
                    <a:pt x="55012" y="183364"/>
                  </a:cubicBezTo>
                  <a:cubicBezTo>
                    <a:pt x="55012" y="173236"/>
                    <a:pt x="63222" y="165027"/>
                    <a:pt x="73349" y="165027"/>
                  </a:cubicBezTo>
                  <a:close/>
                  <a:moveTo>
                    <a:pt x="256721" y="110018"/>
                  </a:moveTo>
                  <a:cubicBezTo>
                    <a:pt x="266848" y="110018"/>
                    <a:pt x="275058" y="118228"/>
                    <a:pt x="275058" y="128355"/>
                  </a:cubicBezTo>
                  <a:cubicBezTo>
                    <a:pt x="275058" y="138481"/>
                    <a:pt x="266848" y="146691"/>
                    <a:pt x="256721" y="146691"/>
                  </a:cubicBezTo>
                  <a:cubicBezTo>
                    <a:pt x="246593" y="146691"/>
                    <a:pt x="238384" y="138481"/>
                    <a:pt x="238384" y="128355"/>
                  </a:cubicBezTo>
                  <a:cubicBezTo>
                    <a:pt x="238384" y="118228"/>
                    <a:pt x="246593" y="110018"/>
                    <a:pt x="256721" y="110018"/>
                  </a:cubicBezTo>
                  <a:close/>
                  <a:moveTo>
                    <a:pt x="201709" y="110018"/>
                  </a:moveTo>
                  <a:cubicBezTo>
                    <a:pt x="211837" y="110018"/>
                    <a:pt x="220047" y="118228"/>
                    <a:pt x="220047" y="128355"/>
                  </a:cubicBezTo>
                  <a:cubicBezTo>
                    <a:pt x="220047" y="138481"/>
                    <a:pt x="211837" y="146691"/>
                    <a:pt x="201709" y="146691"/>
                  </a:cubicBezTo>
                  <a:cubicBezTo>
                    <a:pt x="191582" y="146691"/>
                    <a:pt x="183372" y="138481"/>
                    <a:pt x="183372" y="128355"/>
                  </a:cubicBezTo>
                  <a:cubicBezTo>
                    <a:pt x="183372" y="118228"/>
                    <a:pt x="191582" y="110018"/>
                    <a:pt x="201709" y="110018"/>
                  </a:cubicBezTo>
                  <a:close/>
                  <a:moveTo>
                    <a:pt x="73349" y="110018"/>
                  </a:moveTo>
                  <a:cubicBezTo>
                    <a:pt x="83476" y="110018"/>
                    <a:pt x="91686" y="118228"/>
                    <a:pt x="91686" y="128355"/>
                  </a:cubicBezTo>
                  <a:cubicBezTo>
                    <a:pt x="91686" y="138481"/>
                    <a:pt x="83476" y="146691"/>
                    <a:pt x="73349" y="146691"/>
                  </a:cubicBezTo>
                  <a:cubicBezTo>
                    <a:pt x="63222" y="146691"/>
                    <a:pt x="55012" y="138481"/>
                    <a:pt x="55012" y="128355"/>
                  </a:cubicBezTo>
                  <a:cubicBezTo>
                    <a:pt x="55012" y="118228"/>
                    <a:pt x="63222" y="110018"/>
                    <a:pt x="73349" y="110018"/>
                  </a:cubicBezTo>
                  <a:close/>
                  <a:moveTo>
                    <a:pt x="169619" y="82514"/>
                  </a:moveTo>
                  <a:cubicBezTo>
                    <a:pt x="162024" y="82514"/>
                    <a:pt x="155866" y="88671"/>
                    <a:pt x="155866" y="96266"/>
                  </a:cubicBezTo>
                  <a:lnTo>
                    <a:pt x="155866" y="330055"/>
                  </a:lnTo>
                  <a:lnTo>
                    <a:pt x="183372" y="330055"/>
                  </a:lnTo>
                  <a:lnTo>
                    <a:pt x="183372" y="288798"/>
                  </a:lnTo>
                  <a:cubicBezTo>
                    <a:pt x="183372" y="281203"/>
                    <a:pt x="189529" y="275046"/>
                    <a:pt x="197125" y="275046"/>
                  </a:cubicBezTo>
                  <a:lnTo>
                    <a:pt x="261305" y="275046"/>
                  </a:lnTo>
                  <a:cubicBezTo>
                    <a:pt x="268900" y="275046"/>
                    <a:pt x="275058" y="281203"/>
                    <a:pt x="275058" y="288798"/>
                  </a:cubicBezTo>
                  <a:lnTo>
                    <a:pt x="275058" y="330055"/>
                  </a:lnTo>
                  <a:lnTo>
                    <a:pt x="302563" y="330055"/>
                  </a:lnTo>
                  <a:lnTo>
                    <a:pt x="302563" y="96266"/>
                  </a:lnTo>
                  <a:cubicBezTo>
                    <a:pt x="302563" y="88671"/>
                    <a:pt x="296406" y="82514"/>
                    <a:pt x="288810" y="82514"/>
                  </a:cubicBezTo>
                  <a:close/>
                  <a:moveTo>
                    <a:pt x="73349" y="55009"/>
                  </a:moveTo>
                  <a:cubicBezTo>
                    <a:pt x="83476" y="55009"/>
                    <a:pt x="91686" y="63219"/>
                    <a:pt x="91686" y="73345"/>
                  </a:cubicBezTo>
                  <a:cubicBezTo>
                    <a:pt x="91686" y="83472"/>
                    <a:pt x="83476" y="91682"/>
                    <a:pt x="73349" y="91682"/>
                  </a:cubicBezTo>
                  <a:cubicBezTo>
                    <a:pt x="63222" y="91682"/>
                    <a:pt x="55012" y="83472"/>
                    <a:pt x="55012" y="73345"/>
                  </a:cubicBezTo>
                  <a:cubicBezTo>
                    <a:pt x="55012" y="63219"/>
                    <a:pt x="63222" y="55009"/>
                    <a:pt x="73349" y="55009"/>
                  </a:cubicBezTo>
                  <a:close/>
                  <a:moveTo>
                    <a:pt x="41259" y="27505"/>
                  </a:moveTo>
                  <a:cubicBezTo>
                    <a:pt x="33663" y="27505"/>
                    <a:pt x="27506" y="33662"/>
                    <a:pt x="27506" y="41257"/>
                  </a:cubicBezTo>
                  <a:lnTo>
                    <a:pt x="27506" y="330055"/>
                  </a:lnTo>
                  <a:lnTo>
                    <a:pt x="128360" y="330055"/>
                  </a:lnTo>
                  <a:lnTo>
                    <a:pt x="128360" y="96266"/>
                  </a:lnTo>
                  <a:cubicBezTo>
                    <a:pt x="128360" y="73480"/>
                    <a:pt x="146833" y="55009"/>
                    <a:pt x="169619" y="55009"/>
                  </a:cubicBezTo>
                  <a:lnTo>
                    <a:pt x="174203" y="55009"/>
                  </a:lnTo>
                  <a:lnTo>
                    <a:pt x="174203" y="41257"/>
                  </a:lnTo>
                  <a:cubicBezTo>
                    <a:pt x="174203" y="33662"/>
                    <a:pt x="168045" y="27505"/>
                    <a:pt x="160450" y="27505"/>
                  </a:cubicBezTo>
                  <a:close/>
                  <a:moveTo>
                    <a:pt x="41259" y="0"/>
                  </a:moveTo>
                  <a:lnTo>
                    <a:pt x="160450" y="0"/>
                  </a:lnTo>
                  <a:cubicBezTo>
                    <a:pt x="183236" y="0"/>
                    <a:pt x="201709" y="18471"/>
                    <a:pt x="201709" y="41257"/>
                  </a:cubicBezTo>
                  <a:lnTo>
                    <a:pt x="201709" y="55009"/>
                  </a:lnTo>
                  <a:lnTo>
                    <a:pt x="288810" y="55009"/>
                  </a:lnTo>
                  <a:cubicBezTo>
                    <a:pt x="311596" y="55009"/>
                    <a:pt x="330069" y="73480"/>
                    <a:pt x="330069" y="96266"/>
                  </a:cubicBezTo>
                  <a:lnTo>
                    <a:pt x="330069" y="343807"/>
                  </a:lnTo>
                  <a:cubicBezTo>
                    <a:pt x="330069" y="351402"/>
                    <a:pt x="323911" y="357559"/>
                    <a:pt x="316316" y="357559"/>
                  </a:cubicBezTo>
                  <a:lnTo>
                    <a:pt x="13753" y="357559"/>
                  </a:lnTo>
                  <a:cubicBezTo>
                    <a:pt x="6161" y="357559"/>
                    <a:pt x="0" y="351398"/>
                    <a:pt x="0" y="343807"/>
                  </a:cubicBezTo>
                  <a:lnTo>
                    <a:pt x="0" y="41257"/>
                  </a:lnTo>
                  <a:cubicBezTo>
                    <a:pt x="0" y="18471"/>
                    <a:pt x="18472" y="0"/>
                    <a:pt x="41259" y="0"/>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grpSp>
        <p:nvGrpSpPr>
          <p:cNvPr id="1097" name="Group 1096">
            <a:extLst>
              <a:ext uri="{FF2B5EF4-FFF2-40B4-BE49-F238E27FC236}">
                <a16:creationId xmlns:a16="http://schemas.microsoft.com/office/drawing/2014/main" id="{619372FF-F7A5-6E53-CB9C-C0E243620EE8}"/>
              </a:ext>
              <a:ext uri="{C183D7F6-B498-43B3-948B-1728B52AA6E4}">
                <adec:decorative xmlns:adec="http://schemas.microsoft.com/office/drawing/2017/decorative" val="1"/>
              </a:ext>
            </a:extLst>
          </p:cNvPr>
          <p:cNvGrpSpPr/>
          <p:nvPr/>
        </p:nvGrpSpPr>
        <p:grpSpPr>
          <a:xfrm>
            <a:off x="793204" y="3145640"/>
            <a:ext cx="433140" cy="433140"/>
            <a:chOff x="793204" y="3168614"/>
            <a:chExt cx="433140" cy="433140"/>
          </a:xfrm>
        </p:grpSpPr>
        <p:sp>
          <p:nvSpPr>
            <p:cNvPr id="1037" name="Oval 1036">
              <a:extLst>
                <a:ext uri="{FF2B5EF4-FFF2-40B4-BE49-F238E27FC236}">
                  <a16:creationId xmlns:a16="http://schemas.microsoft.com/office/drawing/2014/main" id="{50B3B889-ABE7-35A8-5841-3AD505743C58}"/>
                </a:ext>
              </a:extLst>
            </p:cNvPr>
            <p:cNvSpPr/>
            <p:nvPr/>
          </p:nvSpPr>
          <p:spPr bwMode="auto">
            <a:xfrm>
              <a:off x="793204" y="3168614"/>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6" name="Graphic 49" descr="Icon of  two curved arrows rotating clockwise">
              <a:extLst>
                <a:ext uri="{FF2B5EF4-FFF2-40B4-BE49-F238E27FC236}">
                  <a16:creationId xmlns:a16="http://schemas.microsoft.com/office/drawing/2014/main" id="{A1678FF3-ABBE-DCB7-1E13-B9DC1FFE6F6D}"/>
                </a:ext>
              </a:extLst>
            </p:cNvPr>
            <p:cNvSpPr>
              <a:spLocks noChangeAspect="1"/>
            </p:cNvSpPr>
            <p:nvPr/>
          </p:nvSpPr>
          <p:spPr>
            <a:xfrm>
              <a:off x="868938" y="3247869"/>
              <a:ext cx="281672" cy="274630"/>
            </a:xfrm>
            <a:custGeom>
              <a:avLst/>
              <a:gdLst>
                <a:gd name="connsiteX0" fmla="*/ 224617 w 356246"/>
                <a:gd name="connsiteY0" fmla="*/ 3927 h 347340"/>
                <a:gd name="connsiteX1" fmla="*/ 223249 w 356246"/>
                <a:gd name="connsiteY1" fmla="*/ 2727 h 347340"/>
                <a:gd name="connsiteX2" fmla="*/ 205724 w 356246"/>
                <a:gd name="connsiteY2" fmla="*/ 3927 h 347340"/>
                <a:gd name="connsiteX3" fmla="*/ 204528 w 356246"/>
                <a:gd name="connsiteY3" fmla="*/ 5300 h 347340"/>
                <a:gd name="connsiteX4" fmla="*/ 205724 w 356246"/>
                <a:gd name="connsiteY4" fmla="*/ 22888 h 347340"/>
                <a:gd name="connsiteX5" fmla="*/ 240841 w 356246"/>
                <a:gd name="connsiteY5" fmla="*/ 58100 h 347340"/>
                <a:gd name="connsiteX6" fmla="*/ 115780 w 356246"/>
                <a:gd name="connsiteY6" fmla="*/ 58100 h 347340"/>
                <a:gd name="connsiteX7" fmla="*/ 111628 w 356246"/>
                <a:gd name="connsiteY7" fmla="*/ 58174 h 347340"/>
                <a:gd name="connsiteX8" fmla="*/ 0 w 356246"/>
                <a:gd name="connsiteY8" fmla="*/ 174301 h 347340"/>
                <a:gd name="connsiteX9" fmla="*/ 30133 w 356246"/>
                <a:gd name="connsiteY9" fmla="*/ 252493 h 347340"/>
                <a:gd name="connsiteX10" fmla="*/ 31422 w 356246"/>
                <a:gd name="connsiteY10" fmla="*/ 253731 h 347340"/>
                <a:gd name="connsiteX11" fmla="*/ 40078 w 356246"/>
                <a:gd name="connsiteY11" fmla="*/ 256925 h 347340"/>
                <a:gd name="connsiteX12" fmla="*/ 53437 w 356246"/>
                <a:gd name="connsiteY12" fmla="*/ 243518 h 347340"/>
                <a:gd name="connsiteX13" fmla="*/ 50653 w 356246"/>
                <a:gd name="connsiteY13" fmla="*/ 235324 h 347340"/>
                <a:gd name="connsiteX14" fmla="*/ 47103 w 356246"/>
                <a:gd name="connsiteY14" fmla="*/ 231215 h 347340"/>
                <a:gd name="connsiteX15" fmla="*/ 26719 w 356246"/>
                <a:gd name="connsiteY15" fmla="*/ 174301 h 347340"/>
                <a:gd name="connsiteX16" fmla="*/ 115780 w 356246"/>
                <a:gd name="connsiteY16" fmla="*/ 84916 h 347340"/>
                <a:gd name="connsiteX17" fmla="*/ 238347 w 356246"/>
                <a:gd name="connsiteY17" fmla="*/ 84916 h 347340"/>
                <a:gd name="connsiteX18" fmla="*/ 205724 w 356246"/>
                <a:gd name="connsiteY18" fmla="*/ 117696 h 347340"/>
                <a:gd name="connsiteX19" fmla="*/ 204528 w 356246"/>
                <a:gd name="connsiteY19" fmla="*/ 119069 h 347340"/>
                <a:gd name="connsiteX20" fmla="*/ 205724 w 356246"/>
                <a:gd name="connsiteY20" fmla="*/ 136657 h 347340"/>
                <a:gd name="connsiteX21" fmla="*/ 224617 w 356246"/>
                <a:gd name="connsiteY21" fmla="*/ 136657 h 347340"/>
                <a:gd name="connsiteX22" fmla="*/ 281296 w 356246"/>
                <a:gd name="connsiteY22" fmla="*/ 79773 h 347340"/>
                <a:gd name="connsiteX23" fmla="*/ 282491 w 356246"/>
                <a:gd name="connsiteY23" fmla="*/ 78400 h 347340"/>
                <a:gd name="connsiteX24" fmla="*/ 281296 w 356246"/>
                <a:gd name="connsiteY24" fmla="*/ 60811 h 347340"/>
                <a:gd name="connsiteX25" fmla="*/ 224617 w 356246"/>
                <a:gd name="connsiteY25" fmla="*/ 3927 h 347340"/>
                <a:gd name="connsiteX26" fmla="*/ 324719 w 356246"/>
                <a:gd name="connsiteY26" fmla="*/ 94781 h 347340"/>
                <a:gd name="connsiteX27" fmla="*/ 316169 w 356246"/>
                <a:gd name="connsiteY27" fmla="*/ 91676 h 347340"/>
                <a:gd name="connsiteX28" fmla="*/ 302810 w 356246"/>
                <a:gd name="connsiteY28" fmla="*/ 105084 h 347340"/>
                <a:gd name="connsiteX29" fmla="*/ 306000 w 356246"/>
                <a:gd name="connsiteY29" fmla="*/ 113771 h 347340"/>
                <a:gd name="connsiteX30" fmla="*/ 329528 w 356246"/>
                <a:gd name="connsiteY30" fmla="*/ 174301 h 347340"/>
                <a:gd name="connsiteX31" fmla="*/ 240467 w 356246"/>
                <a:gd name="connsiteY31" fmla="*/ 263687 h 347340"/>
                <a:gd name="connsiteX32" fmla="*/ 116813 w 356246"/>
                <a:gd name="connsiteY32" fmla="*/ 263687 h 347340"/>
                <a:gd name="connsiteX33" fmla="*/ 150753 w 356246"/>
                <a:gd name="connsiteY33" fmla="*/ 229646 h 347340"/>
                <a:gd name="connsiteX34" fmla="*/ 152055 w 356246"/>
                <a:gd name="connsiteY34" fmla="*/ 228128 h 347340"/>
                <a:gd name="connsiteX35" fmla="*/ 151948 w 356246"/>
                <a:gd name="connsiteY35" fmla="*/ 212056 h 347340"/>
                <a:gd name="connsiteX36" fmla="*/ 150753 w 356246"/>
                <a:gd name="connsiteY36" fmla="*/ 210683 h 347340"/>
                <a:gd name="connsiteX37" fmla="*/ 149241 w 356246"/>
                <a:gd name="connsiteY37" fmla="*/ 209375 h 347340"/>
                <a:gd name="connsiteX38" fmla="*/ 133228 w 356246"/>
                <a:gd name="connsiteY38" fmla="*/ 209484 h 347340"/>
                <a:gd name="connsiteX39" fmla="*/ 131860 w 356246"/>
                <a:gd name="connsiteY39" fmla="*/ 210683 h 347340"/>
                <a:gd name="connsiteX40" fmla="*/ 75181 w 356246"/>
                <a:gd name="connsiteY40" fmla="*/ 267568 h 347340"/>
                <a:gd name="connsiteX41" fmla="*/ 73878 w 356246"/>
                <a:gd name="connsiteY41" fmla="*/ 269084 h 347340"/>
                <a:gd name="connsiteX42" fmla="*/ 73985 w 356246"/>
                <a:gd name="connsiteY42" fmla="*/ 285156 h 347340"/>
                <a:gd name="connsiteX43" fmla="*/ 75181 w 356246"/>
                <a:gd name="connsiteY43" fmla="*/ 286529 h 347340"/>
                <a:gd name="connsiteX44" fmla="*/ 131860 w 356246"/>
                <a:gd name="connsiteY44" fmla="*/ 343413 h 347340"/>
                <a:gd name="connsiteX45" fmla="*/ 133358 w 356246"/>
                <a:gd name="connsiteY45" fmla="*/ 344711 h 347340"/>
                <a:gd name="connsiteX46" fmla="*/ 150753 w 356246"/>
                <a:gd name="connsiteY46" fmla="*/ 343413 h 347340"/>
                <a:gd name="connsiteX47" fmla="*/ 151948 w 356246"/>
                <a:gd name="connsiteY47" fmla="*/ 325825 h 347340"/>
                <a:gd name="connsiteX48" fmla="*/ 150753 w 356246"/>
                <a:gd name="connsiteY48" fmla="*/ 324452 h 347340"/>
                <a:gd name="connsiteX49" fmla="*/ 116920 w 356246"/>
                <a:gd name="connsiteY49" fmla="*/ 290501 h 347340"/>
                <a:gd name="connsiteX50" fmla="*/ 240467 w 356246"/>
                <a:gd name="connsiteY50" fmla="*/ 290501 h 347340"/>
                <a:gd name="connsiteX51" fmla="*/ 244619 w 356246"/>
                <a:gd name="connsiteY51" fmla="*/ 290428 h 347340"/>
                <a:gd name="connsiteX52" fmla="*/ 356247 w 356246"/>
                <a:gd name="connsiteY52" fmla="*/ 174301 h 347340"/>
                <a:gd name="connsiteX53" fmla="*/ 326017 w 356246"/>
                <a:gd name="connsiteY53" fmla="*/ 96002 h 347340"/>
                <a:gd name="connsiteX54" fmla="*/ 324719 w 356246"/>
                <a:gd name="connsiteY54" fmla="*/ 94781 h 3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246" h="347340">
                  <a:moveTo>
                    <a:pt x="224617" y="3927"/>
                  </a:moveTo>
                  <a:lnTo>
                    <a:pt x="223249" y="2727"/>
                  </a:lnTo>
                  <a:cubicBezTo>
                    <a:pt x="218012" y="-1273"/>
                    <a:pt x="210506" y="-873"/>
                    <a:pt x="205724" y="3927"/>
                  </a:cubicBezTo>
                  <a:lnTo>
                    <a:pt x="204528" y="5300"/>
                  </a:lnTo>
                  <a:cubicBezTo>
                    <a:pt x="200544" y="10555"/>
                    <a:pt x="200941" y="18089"/>
                    <a:pt x="205724" y="22888"/>
                  </a:cubicBezTo>
                  <a:lnTo>
                    <a:pt x="240841" y="58100"/>
                  </a:lnTo>
                  <a:lnTo>
                    <a:pt x="115780" y="58100"/>
                  </a:lnTo>
                  <a:lnTo>
                    <a:pt x="111628" y="58174"/>
                  </a:lnTo>
                  <a:cubicBezTo>
                    <a:pt x="49607" y="60368"/>
                    <a:pt x="0" y="111520"/>
                    <a:pt x="0" y="174301"/>
                  </a:cubicBezTo>
                  <a:cubicBezTo>
                    <a:pt x="0" y="204413"/>
                    <a:pt x="11412" y="231851"/>
                    <a:pt x="30133" y="252493"/>
                  </a:cubicBezTo>
                  <a:lnTo>
                    <a:pt x="31422" y="253731"/>
                  </a:lnTo>
                  <a:cubicBezTo>
                    <a:pt x="33754" y="255723"/>
                    <a:pt x="36776" y="256925"/>
                    <a:pt x="40078" y="256925"/>
                  </a:cubicBezTo>
                  <a:cubicBezTo>
                    <a:pt x="47456" y="256925"/>
                    <a:pt x="53437" y="250922"/>
                    <a:pt x="53437" y="243518"/>
                  </a:cubicBezTo>
                  <a:cubicBezTo>
                    <a:pt x="53437" y="240433"/>
                    <a:pt x="52399" y="237590"/>
                    <a:pt x="50653" y="235324"/>
                  </a:cubicBezTo>
                  <a:lnTo>
                    <a:pt x="47103" y="231215"/>
                  </a:lnTo>
                  <a:cubicBezTo>
                    <a:pt x="34369" y="215755"/>
                    <a:pt x="26719" y="195925"/>
                    <a:pt x="26719" y="174301"/>
                  </a:cubicBezTo>
                  <a:cubicBezTo>
                    <a:pt x="26719" y="124935"/>
                    <a:pt x="66593" y="84916"/>
                    <a:pt x="115780" y="84916"/>
                  </a:cubicBezTo>
                  <a:lnTo>
                    <a:pt x="238347" y="84916"/>
                  </a:lnTo>
                  <a:lnTo>
                    <a:pt x="205724" y="117696"/>
                  </a:lnTo>
                  <a:lnTo>
                    <a:pt x="204528" y="119069"/>
                  </a:lnTo>
                  <a:cubicBezTo>
                    <a:pt x="200544" y="124324"/>
                    <a:pt x="200941" y="131858"/>
                    <a:pt x="205724" y="136657"/>
                  </a:cubicBezTo>
                  <a:cubicBezTo>
                    <a:pt x="210941" y="141893"/>
                    <a:pt x="219400" y="141893"/>
                    <a:pt x="224617" y="136657"/>
                  </a:cubicBezTo>
                  <a:lnTo>
                    <a:pt x="281296" y="79773"/>
                  </a:lnTo>
                  <a:lnTo>
                    <a:pt x="282491" y="78400"/>
                  </a:lnTo>
                  <a:cubicBezTo>
                    <a:pt x="286476" y="73145"/>
                    <a:pt x="286077" y="65611"/>
                    <a:pt x="281296" y="60811"/>
                  </a:cubicBezTo>
                  <a:lnTo>
                    <a:pt x="224617" y="3927"/>
                  </a:lnTo>
                  <a:close/>
                  <a:moveTo>
                    <a:pt x="324719" y="94781"/>
                  </a:moveTo>
                  <a:cubicBezTo>
                    <a:pt x="322401" y="92842"/>
                    <a:pt x="319421" y="91676"/>
                    <a:pt x="316169" y="91676"/>
                  </a:cubicBezTo>
                  <a:cubicBezTo>
                    <a:pt x="308791" y="91676"/>
                    <a:pt x="302810" y="97679"/>
                    <a:pt x="302810" y="105084"/>
                  </a:cubicBezTo>
                  <a:cubicBezTo>
                    <a:pt x="302810" y="108409"/>
                    <a:pt x="304016" y="111452"/>
                    <a:pt x="306000" y="113771"/>
                  </a:cubicBezTo>
                  <a:cubicBezTo>
                    <a:pt x="320608" y="129693"/>
                    <a:pt x="329528" y="150952"/>
                    <a:pt x="329528" y="174301"/>
                  </a:cubicBezTo>
                  <a:cubicBezTo>
                    <a:pt x="329528" y="223668"/>
                    <a:pt x="289653" y="263687"/>
                    <a:pt x="240467" y="263687"/>
                  </a:cubicBezTo>
                  <a:lnTo>
                    <a:pt x="116813" y="263687"/>
                  </a:lnTo>
                  <a:lnTo>
                    <a:pt x="150753" y="229646"/>
                  </a:lnTo>
                  <a:lnTo>
                    <a:pt x="152055" y="228128"/>
                  </a:lnTo>
                  <a:cubicBezTo>
                    <a:pt x="155571" y="223361"/>
                    <a:pt x="155536" y="216787"/>
                    <a:pt x="151948" y="212056"/>
                  </a:cubicBezTo>
                  <a:lnTo>
                    <a:pt x="150753" y="210683"/>
                  </a:lnTo>
                  <a:lnTo>
                    <a:pt x="149241" y="209375"/>
                  </a:lnTo>
                  <a:cubicBezTo>
                    <a:pt x="144492" y="205848"/>
                    <a:pt x="137940" y="205884"/>
                    <a:pt x="133228" y="209484"/>
                  </a:cubicBezTo>
                  <a:lnTo>
                    <a:pt x="131860" y="210683"/>
                  </a:lnTo>
                  <a:lnTo>
                    <a:pt x="75181" y="267568"/>
                  </a:lnTo>
                  <a:lnTo>
                    <a:pt x="73878" y="269084"/>
                  </a:lnTo>
                  <a:cubicBezTo>
                    <a:pt x="70363" y="273850"/>
                    <a:pt x="70399" y="280427"/>
                    <a:pt x="73985" y="285156"/>
                  </a:cubicBezTo>
                  <a:lnTo>
                    <a:pt x="75181" y="286529"/>
                  </a:lnTo>
                  <a:lnTo>
                    <a:pt x="131860" y="343413"/>
                  </a:lnTo>
                  <a:lnTo>
                    <a:pt x="133358" y="344711"/>
                  </a:lnTo>
                  <a:cubicBezTo>
                    <a:pt x="138588" y="348607"/>
                    <a:pt x="146009" y="348174"/>
                    <a:pt x="150753" y="343413"/>
                  </a:cubicBezTo>
                  <a:cubicBezTo>
                    <a:pt x="155536" y="338614"/>
                    <a:pt x="155933" y="331080"/>
                    <a:pt x="151948" y="325825"/>
                  </a:cubicBezTo>
                  <a:lnTo>
                    <a:pt x="150753" y="324452"/>
                  </a:lnTo>
                  <a:lnTo>
                    <a:pt x="116920" y="290501"/>
                  </a:lnTo>
                  <a:lnTo>
                    <a:pt x="240467" y="290501"/>
                  </a:lnTo>
                  <a:lnTo>
                    <a:pt x="244619" y="290428"/>
                  </a:lnTo>
                  <a:cubicBezTo>
                    <a:pt x="306639" y="288234"/>
                    <a:pt x="356247" y="237082"/>
                    <a:pt x="356247" y="174301"/>
                  </a:cubicBezTo>
                  <a:cubicBezTo>
                    <a:pt x="356247" y="144137"/>
                    <a:pt x="344795" y="116657"/>
                    <a:pt x="326017" y="96002"/>
                  </a:cubicBezTo>
                  <a:lnTo>
                    <a:pt x="324719" y="94781"/>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grpSp>
      <p:grpSp>
        <p:nvGrpSpPr>
          <p:cNvPr id="1099" name="Group 1098">
            <a:extLst>
              <a:ext uri="{FF2B5EF4-FFF2-40B4-BE49-F238E27FC236}">
                <a16:creationId xmlns:a16="http://schemas.microsoft.com/office/drawing/2014/main" id="{8AA723BA-0A18-BAE7-BA7A-C718C94AED69}"/>
              </a:ext>
              <a:ext uri="{C183D7F6-B498-43B3-948B-1728B52AA6E4}">
                <adec:decorative xmlns:adec="http://schemas.microsoft.com/office/drawing/2017/decorative" val="1"/>
              </a:ext>
            </a:extLst>
          </p:cNvPr>
          <p:cNvGrpSpPr/>
          <p:nvPr/>
        </p:nvGrpSpPr>
        <p:grpSpPr>
          <a:xfrm>
            <a:off x="793204" y="2364477"/>
            <a:ext cx="433140" cy="433140"/>
            <a:chOff x="793204" y="2410425"/>
            <a:chExt cx="433140" cy="433140"/>
          </a:xfrm>
        </p:grpSpPr>
        <p:sp>
          <p:nvSpPr>
            <p:cNvPr id="63" name="Oval 62">
              <a:extLst>
                <a:ext uri="{FF2B5EF4-FFF2-40B4-BE49-F238E27FC236}">
                  <a16:creationId xmlns:a16="http://schemas.microsoft.com/office/drawing/2014/main" id="{A886E302-CC15-57C1-4835-CAB78BA592CF}"/>
                </a:ext>
              </a:extLst>
            </p:cNvPr>
            <p:cNvSpPr/>
            <p:nvPr/>
          </p:nvSpPr>
          <p:spPr bwMode="auto">
            <a:xfrm>
              <a:off x="793204" y="2410425"/>
              <a:ext cx="433140" cy="4331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solidFill>
                <a:latin typeface="+mj-lt"/>
                <a:ea typeface="+mj-ea"/>
                <a:cs typeface="+mj-cs"/>
              </a:endParaRPr>
            </a:p>
          </p:txBody>
        </p:sp>
        <p:sp>
          <p:nvSpPr>
            <p:cNvPr id="1098" name="Graphic 54" descr="Icon of a conveyor belt">
              <a:extLst>
                <a:ext uri="{FF2B5EF4-FFF2-40B4-BE49-F238E27FC236}">
                  <a16:creationId xmlns:a16="http://schemas.microsoft.com/office/drawing/2014/main" id="{BE2EA1B7-6DCC-675E-259F-DC50EC43C477}"/>
                </a:ext>
              </a:extLst>
            </p:cNvPr>
            <p:cNvSpPr>
              <a:spLocks noChangeAspect="1"/>
            </p:cNvSpPr>
            <p:nvPr/>
          </p:nvSpPr>
          <p:spPr>
            <a:xfrm>
              <a:off x="877615" y="2514660"/>
              <a:ext cx="264319" cy="224670"/>
            </a:xfrm>
            <a:custGeom>
              <a:avLst/>
              <a:gdLst>
                <a:gd name="connsiteX0" fmla="*/ 83424 w 392582"/>
                <a:gd name="connsiteY0" fmla="*/ 0 h 333695"/>
                <a:gd name="connsiteX1" fmla="*/ 49073 w 392582"/>
                <a:gd name="connsiteY1" fmla="*/ 34351 h 333695"/>
                <a:gd name="connsiteX2" fmla="*/ 49073 w 392582"/>
                <a:gd name="connsiteY2" fmla="*/ 83424 h 333695"/>
                <a:gd name="connsiteX3" fmla="*/ 83424 w 392582"/>
                <a:gd name="connsiteY3" fmla="*/ 117775 h 333695"/>
                <a:gd name="connsiteX4" fmla="*/ 132497 w 392582"/>
                <a:gd name="connsiteY4" fmla="*/ 117775 h 333695"/>
                <a:gd name="connsiteX5" fmla="*/ 166848 w 392582"/>
                <a:gd name="connsiteY5" fmla="*/ 83424 h 333695"/>
                <a:gd name="connsiteX6" fmla="*/ 166848 w 392582"/>
                <a:gd name="connsiteY6" fmla="*/ 34351 h 333695"/>
                <a:gd name="connsiteX7" fmla="*/ 132497 w 392582"/>
                <a:gd name="connsiteY7" fmla="*/ 0 h 333695"/>
                <a:gd name="connsiteX8" fmla="*/ 83424 w 392582"/>
                <a:gd name="connsiteY8" fmla="*/ 0 h 333695"/>
                <a:gd name="connsiteX9" fmla="*/ 225735 w 392582"/>
                <a:gd name="connsiteY9" fmla="*/ 34351 h 333695"/>
                <a:gd name="connsiteX10" fmla="*/ 260086 w 392582"/>
                <a:gd name="connsiteY10" fmla="*/ 0 h 333695"/>
                <a:gd name="connsiteX11" fmla="*/ 309159 w 392582"/>
                <a:gd name="connsiteY11" fmla="*/ 0 h 333695"/>
                <a:gd name="connsiteX12" fmla="*/ 343510 w 392582"/>
                <a:gd name="connsiteY12" fmla="*/ 34351 h 333695"/>
                <a:gd name="connsiteX13" fmla="*/ 343510 w 392582"/>
                <a:gd name="connsiteY13" fmla="*/ 83424 h 333695"/>
                <a:gd name="connsiteX14" fmla="*/ 309159 w 392582"/>
                <a:gd name="connsiteY14" fmla="*/ 117775 h 333695"/>
                <a:gd name="connsiteX15" fmla="*/ 260086 w 392582"/>
                <a:gd name="connsiteY15" fmla="*/ 117775 h 333695"/>
                <a:gd name="connsiteX16" fmla="*/ 225735 w 392582"/>
                <a:gd name="connsiteY16" fmla="*/ 83424 h 333695"/>
                <a:gd name="connsiteX17" fmla="*/ 225735 w 392582"/>
                <a:gd name="connsiteY17" fmla="*/ 34351 h 333695"/>
                <a:gd name="connsiteX18" fmla="*/ 260086 w 392582"/>
                <a:gd name="connsiteY18" fmla="*/ 29444 h 333695"/>
                <a:gd name="connsiteX19" fmla="*/ 255179 w 392582"/>
                <a:gd name="connsiteY19" fmla="*/ 34351 h 333695"/>
                <a:gd name="connsiteX20" fmla="*/ 255179 w 392582"/>
                <a:gd name="connsiteY20" fmla="*/ 83424 h 333695"/>
                <a:gd name="connsiteX21" fmla="*/ 260086 w 392582"/>
                <a:gd name="connsiteY21" fmla="*/ 88331 h 333695"/>
                <a:gd name="connsiteX22" fmla="*/ 309159 w 392582"/>
                <a:gd name="connsiteY22" fmla="*/ 88331 h 333695"/>
                <a:gd name="connsiteX23" fmla="*/ 314066 w 392582"/>
                <a:gd name="connsiteY23" fmla="*/ 83424 h 333695"/>
                <a:gd name="connsiteX24" fmla="*/ 314066 w 392582"/>
                <a:gd name="connsiteY24" fmla="*/ 34351 h 333695"/>
                <a:gd name="connsiteX25" fmla="*/ 309159 w 392582"/>
                <a:gd name="connsiteY25" fmla="*/ 29444 h 333695"/>
                <a:gd name="connsiteX26" fmla="*/ 260086 w 392582"/>
                <a:gd name="connsiteY26" fmla="*/ 29444 h 333695"/>
                <a:gd name="connsiteX27" fmla="*/ 98146 w 392582"/>
                <a:gd name="connsiteY27" fmla="*/ 274808 h 333695"/>
                <a:gd name="connsiteX28" fmla="*/ 127589 w 392582"/>
                <a:gd name="connsiteY28" fmla="*/ 245364 h 333695"/>
                <a:gd name="connsiteX29" fmla="*/ 98146 w 392582"/>
                <a:gd name="connsiteY29" fmla="*/ 215920 h 333695"/>
                <a:gd name="connsiteX30" fmla="*/ 68702 w 392582"/>
                <a:gd name="connsiteY30" fmla="*/ 245364 h 333695"/>
                <a:gd name="connsiteX31" fmla="*/ 98146 w 392582"/>
                <a:gd name="connsiteY31" fmla="*/ 274808 h 333695"/>
                <a:gd name="connsiteX32" fmla="*/ 225735 w 392582"/>
                <a:gd name="connsiteY32" fmla="*/ 245364 h 333695"/>
                <a:gd name="connsiteX33" fmla="*/ 196291 w 392582"/>
                <a:gd name="connsiteY33" fmla="*/ 274808 h 333695"/>
                <a:gd name="connsiteX34" fmla="*/ 166848 w 392582"/>
                <a:gd name="connsiteY34" fmla="*/ 245364 h 333695"/>
                <a:gd name="connsiteX35" fmla="*/ 196291 w 392582"/>
                <a:gd name="connsiteY35" fmla="*/ 215920 h 333695"/>
                <a:gd name="connsiteX36" fmla="*/ 225735 w 392582"/>
                <a:gd name="connsiteY36" fmla="*/ 245364 h 333695"/>
                <a:gd name="connsiteX37" fmla="*/ 294437 w 392582"/>
                <a:gd name="connsiteY37" fmla="*/ 274808 h 333695"/>
                <a:gd name="connsiteX38" fmla="*/ 323881 w 392582"/>
                <a:gd name="connsiteY38" fmla="*/ 245364 h 333695"/>
                <a:gd name="connsiteX39" fmla="*/ 294437 w 392582"/>
                <a:gd name="connsiteY39" fmla="*/ 215920 h 333695"/>
                <a:gd name="connsiteX40" fmla="*/ 264993 w 392582"/>
                <a:gd name="connsiteY40" fmla="*/ 245364 h 333695"/>
                <a:gd name="connsiteX41" fmla="*/ 294437 w 392582"/>
                <a:gd name="connsiteY41" fmla="*/ 274808 h 333695"/>
                <a:gd name="connsiteX42" fmla="*/ 0 w 392582"/>
                <a:gd name="connsiteY42" fmla="*/ 245364 h 333695"/>
                <a:gd name="connsiteX43" fmla="*/ 88331 w 392582"/>
                <a:gd name="connsiteY43" fmla="*/ 157033 h 333695"/>
                <a:gd name="connsiteX44" fmla="*/ 304251 w 392582"/>
                <a:gd name="connsiteY44" fmla="*/ 157033 h 333695"/>
                <a:gd name="connsiteX45" fmla="*/ 392583 w 392582"/>
                <a:gd name="connsiteY45" fmla="*/ 245364 h 333695"/>
                <a:gd name="connsiteX46" fmla="*/ 304251 w 392582"/>
                <a:gd name="connsiteY46" fmla="*/ 333695 h 333695"/>
                <a:gd name="connsiteX47" fmla="*/ 88331 w 392582"/>
                <a:gd name="connsiteY47" fmla="*/ 333695 h 333695"/>
                <a:gd name="connsiteX48" fmla="*/ 0 w 392582"/>
                <a:gd name="connsiteY48" fmla="*/ 245364 h 333695"/>
                <a:gd name="connsiteX49" fmla="*/ 88331 w 392582"/>
                <a:gd name="connsiteY49" fmla="*/ 186477 h 333695"/>
                <a:gd name="connsiteX50" fmla="*/ 29444 w 392582"/>
                <a:gd name="connsiteY50" fmla="*/ 245364 h 333695"/>
                <a:gd name="connsiteX51" fmla="*/ 88331 w 392582"/>
                <a:gd name="connsiteY51" fmla="*/ 304251 h 333695"/>
                <a:gd name="connsiteX52" fmla="*/ 304251 w 392582"/>
                <a:gd name="connsiteY52" fmla="*/ 304251 h 333695"/>
                <a:gd name="connsiteX53" fmla="*/ 363139 w 392582"/>
                <a:gd name="connsiteY53" fmla="*/ 245364 h 333695"/>
                <a:gd name="connsiteX54" fmla="*/ 304251 w 392582"/>
                <a:gd name="connsiteY54" fmla="*/ 186477 h 333695"/>
                <a:gd name="connsiteX55" fmla="*/ 88331 w 392582"/>
                <a:gd name="connsiteY55" fmla="*/ 186477 h 3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2582" h="333695">
                  <a:moveTo>
                    <a:pt x="83424" y="0"/>
                  </a:moveTo>
                  <a:cubicBezTo>
                    <a:pt x="64452" y="0"/>
                    <a:pt x="49073" y="15379"/>
                    <a:pt x="49073" y="34351"/>
                  </a:cubicBezTo>
                  <a:lnTo>
                    <a:pt x="49073" y="83424"/>
                  </a:lnTo>
                  <a:cubicBezTo>
                    <a:pt x="49073" y="102395"/>
                    <a:pt x="64452" y="117775"/>
                    <a:pt x="83424" y="117775"/>
                  </a:cubicBezTo>
                  <a:lnTo>
                    <a:pt x="132497" y="117775"/>
                  </a:lnTo>
                  <a:cubicBezTo>
                    <a:pt x="151468" y="117775"/>
                    <a:pt x="166848" y="102395"/>
                    <a:pt x="166848" y="83424"/>
                  </a:cubicBezTo>
                  <a:lnTo>
                    <a:pt x="166848" y="34351"/>
                  </a:lnTo>
                  <a:cubicBezTo>
                    <a:pt x="166848" y="15379"/>
                    <a:pt x="151468" y="0"/>
                    <a:pt x="132497" y="0"/>
                  </a:cubicBezTo>
                  <a:lnTo>
                    <a:pt x="83424" y="0"/>
                  </a:lnTo>
                  <a:close/>
                  <a:moveTo>
                    <a:pt x="225735" y="34351"/>
                  </a:moveTo>
                  <a:cubicBezTo>
                    <a:pt x="225735" y="15379"/>
                    <a:pt x="241114" y="0"/>
                    <a:pt x="260086" y="0"/>
                  </a:cubicBezTo>
                  <a:lnTo>
                    <a:pt x="309159" y="0"/>
                  </a:lnTo>
                  <a:cubicBezTo>
                    <a:pt x="328130" y="0"/>
                    <a:pt x="343510" y="15379"/>
                    <a:pt x="343510" y="34351"/>
                  </a:cubicBezTo>
                  <a:lnTo>
                    <a:pt x="343510" y="83424"/>
                  </a:lnTo>
                  <a:cubicBezTo>
                    <a:pt x="343510" y="102395"/>
                    <a:pt x="328130" y="117775"/>
                    <a:pt x="309159" y="117775"/>
                  </a:cubicBezTo>
                  <a:lnTo>
                    <a:pt x="260086" y="117775"/>
                  </a:lnTo>
                  <a:cubicBezTo>
                    <a:pt x="241114" y="117775"/>
                    <a:pt x="225735" y="102395"/>
                    <a:pt x="225735" y="83424"/>
                  </a:cubicBezTo>
                  <a:lnTo>
                    <a:pt x="225735" y="34351"/>
                  </a:lnTo>
                  <a:close/>
                  <a:moveTo>
                    <a:pt x="260086" y="29444"/>
                  </a:moveTo>
                  <a:cubicBezTo>
                    <a:pt x="257375" y="29444"/>
                    <a:pt x="255179" y="31641"/>
                    <a:pt x="255179" y="34351"/>
                  </a:cubicBezTo>
                  <a:lnTo>
                    <a:pt x="255179" y="83424"/>
                  </a:lnTo>
                  <a:cubicBezTo>
                    <a:pt x="255179" y="86134"/>
                    <a:pt x="257375" y="88331"/>
                    <a:pt x="260086" y="88331"/>
                  </a:cubicBezTo>
                  <a:lnTo>
                    <a:pt x="309159" y="88331"/>
                  </a:lnTo>
                  <a:cubicBezTo>
                    <a:pt x="311870" y="88331"/>
                    <a:pt x="314066" y="86134"/>
                    <a:pt x="314066" y="83424"/>
                  </a:cubicBezTo>
                  <a:lnTo>
                    <a:pt x="314066" y="34351"/>
                  </a:lnTo>
                  <a:cubicBezTo>
                    <a:pt x="314066" y="31641"/>
                    <a:pt x="311870" y="29444"/>
                    <a:pt x="309159" y="29444"/>
                  </a:cubicBezTo>
                  <a:lnTo>
                    <a:pt x="260086" y="29444"/>
                  </a:lnTo>
                  <a:close/>
                  <a:moveTo>
                    <a:pt x="98146" y="274808"/>
                  </a:moveTo>
                  <a:cubicBezTo>
                    <a:pt x="114407" y="274808"/>
                    <a:pt x="127589" y="261625"/>
                    <a:pt x="127589" y="245364"/>
                  </a:cubicBezTo>
                  <a:cubicBezTo>
                    <a:pt x="127589" y="229103"/>
                    <a:pt x="114407" y="215920"/>
                    <a:pt x="98146" y="215920"/>
                  </a:cubicBezTo>
                  <a:cubicBezTo>
                    <a:pt x="81884" y="215920"/>
                    <a:pt x="68702" y="229103"/>
                    <a:pt x="68702" y="245364"/>
                  </a:cubicBezTo>
                  <a:cubicBezTo>
                    <a:pt x="68702" y="261625"/>
                    <a:pt x="81884" y="274808"/>
                    <a:pt x="98146" y="274808"/>
                  </a:cubicBezTo>
                  <a:close/>
                  <a:moveTo>
                    <a:pt x="225735" y="245364"/>
                  </a:moveTo>
                  <a:cubicBezTo>
                    <a:pt x="225735" y="261625"/>
                    <a:pt x="212552" y="274808"/>
                    <a:pt x="196291" y="274808"/>
                  </a:cubicBezTo>
                  <a:cubicBezTo>
                    <a:pt x="180030" y="274808"/>
                    <a:pt x="166848" y="261625"/>
                    <a:pt x="166848" y="245364"/>
                  </a:cubicBezTo>
                  <a:cubicBezTo>
                    <a:pt x="166848" y="229103"/>
                    <a:pt x="180030" y="215920"/>
                    <a:pt x="196291" y="215920"/>
                  </a:cubicBezTo>
                  <a:cubicBezTo>
                    <a:pt x="212552" y="215920"/>
                    <a:pt x="225735" y="229103"/>
                    <a:pt x="225735" y="245364"/>
                  </a:cubicBezTo>
                  <a:close/>
                  <a:moveTo>
                    <a:pt x="294437" y="274808"/>
                  </a:moveTo>
                  <a:cubicBezTo>
                    <a:pt x="310698" y="274808"/>
                    <a:pt x="323881" y="261625"/>
                    <a:pt x="323881" y="245364"/>
                  </a:cubicBezTo>
                  <a:cubicBezTo>
                    <a:pt x="323881" y="229103"/>
                    <a:pt x="310698" y="215920"/>
                    <a:pt x="294437" y="215920"/>
                  </a:cubicBezTo>
                  <a:cubicBezTo>
                    <a:pt x="278176" y="215920"/>
                    <a:pt x="264993" y="229103"/>
                    <a:pt x="264993" y="245364"/>
                  </a:cubicBezTo>
                  <a:cubicBezTo>
                    <a:pt x="264993" y="261625"/>
                    <a:pt x="278176" y="274808"/>
                    <a:pt x="294437" y="274808"/>
                  </a:cubicBezTo>
                  <a:close/>
                  <a:moveTo>
                    <a:pt x="0" y="245364"/>
                  </a:moveTo>
                  <a:cubicBezTo>
                    <a:pt x="0" y="196580"/>
                    <a:pt x="39547" y="157033"/>
                    <a:pt x="88331" y="157033"/>
                  </a:cubicBezTo>
                  <a:lnTo>
                    <a:pt x="304251" y="157033"/>
                  </a:lnTo>
                  <a:cubicBezTo>
                    <a:pt x="353036" y="157033"/>
                    <a:pt x="392583" y="196580"/>
                    <a:pt x="392583" y="245364"/>
                  </a:cubicBezTo>
                  <a:cubicBezTo>
                    <a:pt x="392583" y="294148"/>
                    <a:pt x="353036" y="333695"/>
                    <a:pt x="304251" y="333695"/>
                  </a:cubicBezTo>
                  <a:lnTo>
                    <a:pt x="88331" y="333695"/>
                  </a:lnTo>
                  <a:cubicBezTo>
                    <a:pt x="39547" y="333695"/>
                    <a:pt x="0" y="294148"/>
                    <a:pt x="0" y="245364"/>
                  </a:cubicBezTo>
                  <a:close/>
                  <a:moveTo>
                    <a:pt x="88331" y="186477"/>
                  </a:moveTo>
                  <a:cubicBezTo>
                    <a:pt x="55809" y="186477"/>
                    <a:pt x="29444" y="212841"/>
                    <a:pt x="29444" y="245364"/>
                  </a:cubicBezTo>
                  <a:cubicBezTo>
                    <a:pt x="29444" y="277888"/>
                    <a:pt x="55809" y="304251"/>
                    <a:pt x="88331" y="304251"/>
                  </a:cubicBezTo>
                  <a:lnTo>
                    <a:pt x="304251" y="304251"/>
                  </a:lnTo>
                  <a:cubicBezTo>
                    <a:pt x="336775" y="304251"/>
                    <a:pt x="363139" y="277888"/>
                    <a:pt x="363139" y="245364"/>
                  </a:cubicBezTo>
                  <a:cubicBezTo>
                    <a:pt x="363139" y="212841"/>
                    <a:pt x="336775" y="186477"/>
                    <a:pt x="304251" y="186477"/>
                  </a:cubicBezTo>
                  <a:lnTo>
                    <a:pt x="88331" y="186477"/>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a:p>
          </p:txBody>
        </p:sp>
      </p:grpSp>
      <p:sp>
        <p:nvSpPr>
          <p:cNvPr id="41" name="Title 40">
            <a:extLst>
              <a:ext uri="{FF2B5EF4-FFF2-40B4-BE49-F238E27FC236}">
                <a16:creationId xmlns:a16="http://schemas.microsoft.com/office/drawing/2014/main" id="{3133259E-CF54-4A76-3AC4-54CCEC8250B2}"/>
              </a:ext>
            </a:extLst>
          </p:cNvPr>
          <p:cNvSpPr>
            <a:spLocks noGrp="1"/>
          </p:cNvSpPr>
          <p:nvPr>
            <p:ph type="title"/>
          </p:nvPr>
        </p:nvSpPr>
        <p:spPr>
          <a:xfrm>
            <a:off x="588263" y="457200"/>
            <a:ext cx="11018520" cy="553998"/>
          </a:xfrm>
        </p:spPr>
        <p:txBody>
          <a:bodyPr/>
          <a:lstStyle/>
          <a:p>
            <a:r>
              <a:rPr lang="en-US"/>
              <a:t>Bring your own agents to Microsoft 365 Copilot </a:t>
            </a:r>
            <a:endParaRPr lang="en-GB"/>
          </a:p>
        </p:txBody>
      </p:sp>
      <p:sp>
        <p:nvSpPr>
          <p:cNvPr id="49" name="TextBox 48">
            <a:extLst>
              <a:ext uri="{FF2B5EF4-FFF2-40B4-BE49-F238E27FC236}">
                <a16:creationId xmlns:a16="http://schemas.microsoft.com/office/drawing/2014/main" id="{3AB3F807-76E4-DD18-EC94-D86F94F3389C}"/>
              </a:ext>
            </a:extLst>
          </p:cNvPr>
          <p:cNvSpPr txBox="1"/>
          <p:nvPr/>
        </p:nvSpPr>
        <p:spPr>
          <a:xfrm>
            <a:off x="576422" y="1323201"/>
            <a:ext cx="11039157" cy="553998"/>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a:t>Bring your own AI agents—built with your models, logic, and tools—into Microsoft 365 Copilot for a seamless, secure, and native experience that meets your unique business needs.</a:t>
            </a:r>
          </a:p>
        </p:txBody>
      </p:sp>
      <p:sp>
        <p:nvSpPr>
          <p:cNvPr id="50" name="Title 1">
            <a:extLst>
              <a:ext uri="{FF2B5EF4-FFF2-40B4-BE49-F238E27FC236}">
                <a16:creationId xmlns:a16="http://schemas.microsoft.com/office/drawing/2014/main" id="{C8AE98EF-5519-48EC-168D-180F3E513139}"/>
              </a:ext>
            </a:extLst>
          </p:cNvPr>
          <p:cNvSpPr txBox="1">
            <a:spLocks/>
          </p:cNvSpPr>
          <p:nvPr/>
        </p:nvSpPr>
        <p:spPr>
          <a:xfrm>
            <a:off x="1448050" y="2334826"/>
            <a:ext cx="4898773"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400"/>
              </a:spcAft>
              <a:defRPr/>
            </a:pPr>
            <a:r>
              <a:rPr lang="en-US" sz="1600" spc="0">
                <a:solidFill>
                  <a:schemeClr val="accent1"/>
                </a:solidFill>
              </a:rPr>
              <a:t>Full Developer Control: </a:t>
            </a:r>
            <a:r>
              <a:rPr lang="en-US" sz="1600" spc="0">
                <a:solidFill>
                  <a:schemeClr val="tx2"/>
                </a:solidFill>
                <a:latin typeface="+mn-lt"/>
              </a:rPr>
              <a:t>Define workflows, integrate APIs, and use proprietary or fine-tuned LLMs.</a:t>
            </a:r>
          </a:p>
        </p:txBody>
      </p:sp>
      <p:sp>
        <p:nvSpPr>
          <p:cNvPr id="1075" name="Title 1">
            <a:extLst>
              <a:ext uri="{FF2B5EF4-FFF2-40B4-BE49-F238E27FC236}">
                <a16:creationId xmlns:a16="http://schemas.microsoft.com/office/drawing/2014/main" id="{CF292CBE-7D60-B502-15D0-090985638258}"/>
              </a:ext>
            </a:extLst>
          </p:cNvPr>
          <p:cNvSpPr txBox="1">
            <a:spLocks/>
          </p:cNvSpPr>
          <p:nvPr/>
        </p:nvSpPr>
        <p:spPr>
          <a:xfrm>
            <a:off x="1448050" y="3115989"/>
            <a:ext cx="4898773"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400"/>
              </a:spcAft>
              <a:defRPr/>
            </a:pPr>
            <a:r>
              <a:rPr lang="en-US" sz="1600" spc="0">
                <a:solidFill>
                  <a:schemeClr val="accent1"/>
                </a:solidFill>
              </a:rPr>
              <a:t>Asynchronous Capabilities: </a:t>
            </a:r>
            <a:r>
              <a:rPr lang="en-US" sz="1600" spc="0">
                <a:solidFill>
                  <a:schemeClr val="tx2"/>
                </a:solidFill>
                <a:latin typeface="+mn-lt"/>
              </a:rPr>
              <a:t>Support for long-running tasks, proactive alerts, and background processing.</a:t>
            </a:r>
          </a:p>
        </p:txBody>
      </p:sp>
      <p:sp>
        <p:nvSpPr>
          <p:cNvPr id="1077" name="Title 1">
            <a:extLst>
              <a:ext uri="{FF2B5EF4-FFF2-40B4-BE49-F238E27FC236}">
                <a16:creationId xmlns:a16="http://schemas.microsoft.com/office/drawing/2014/main" id="{EBE6F9ED-DDC3-987F-9CB5-2A62E3D4366E}"/>
              </a:ext>
            </a:extLst>
          </p:cNvPr>
          <p:cNvSpPr txBox="1">
            <a:spLocks/>
          </p:cNvSpPr>
          <p:nvPr/>
        </p:nvSpPr>
        <p:spPr>
          <a:xfrm>
            <a:off x="1448050" y="3897152"/>
            <a:ext cx="4898773"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400"/>
              </a:spcAft>
              <a:defRPr/>
            </a:pPr>
            <a:r>
              <a:rPr lang="en-US" sz="1600" spc="0">
                <a:solidFill>
                  <a:schemeClr val="accent1"/>
                </a:solidFill>
              </a:rPr>
              <a:t>Enterprise-Ready: </a:t>
            </a:r>
            <a:r>
              <a:rPr lang="en-US" sz="1600" spc="0">
                <a:solidFill>
                  <a:schemeClr val="tx2"/>
                </a:solidFill>
                <a:latin typeface="+mn-lt"/>
              </a:rPr>
              <a:t>Built-in security, compliance, and deployment across Microsoft 365 Copilot and Teams</a:t>
            </a:r>
            <a:r>
              <a:rPr lang="en-US" sz="1600" spc="0">
                <a:latin typeface="+mn-lt"/>
              </a:rPr>
              <a:t>.</a:t>
            </a:r>
          </a:p>
        </p:txBody>
      </p:sp>
      <p:sp>
        <p:nvSpPr>
          <p:cNvPr id="1078" name="Title 1">
            <a:extLst>
              <a:ext uri="{FF2B5EF4-FFF2-40B4-BE49-F238E27FC236}">
                <a16:creationId xmlns:a16="http://schemas.microsoft.com/office/drawing/2014/main" id="{1FD9C645-DF78-F5FA-93D5-F614B45791A6}"/>
              </a:ext>
            </a:extLst>
          </p:cNvPr>
          <p:cNvSpPr txBox="1">
            <a:spLocks/>
          </p:cNvSpPr>
          <p:nvPr/>
        </p:nvSpPr>
        <p:spPr>
          <a:xfrm>
            <a:off x="1448050" y="4678315"/>
            <a:ext cx="4898773"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400"/>
              </a:spcAft>
              <a:defRPr/>
            </a:pPr>
            <a:r>
              <a:rPr lang="en-US" sz="1600" spc="0">
                <a:solidFill>
                  <a:schemeClr val="accent1"/>
                </a:solidFill>
              </a:rPr>
              <a:t>Unified Experience: </a:t>
            </a:r>
            <a:r>
              <a:rPr lang="en-US" sz="1600" spc="0">
                <a:solidFill>
                  <a:schemeClr val="tx2"/>
                </a:solidFill>
                <a:latin typeface="+mn-lt"/>
              </a:rPr>
              <a:t>Agents appear natively in Copilot Chat via the Agent Store—no separate install needed.</a:t>
            </a:r>
          </a:p>
        </p:txBody>
      </p:sp>
      <p:sp>
        <p:nvSpPr>
          <p:cNvPr id="1079" name="Title 1">
            <a:extLst>
              <a:ext uri="{FF2B5EF4-FFF2-40B4-BE49-F238E27FC236}">
                <a16:creationId xmlns:a16="http://schemas.microsoft.com/office/drawing/2014/main" id="{62D59A5D-9E18-46C8-9B89-6B25B155449C}"/>
              </a:ext>
            </a:extLst>
          </p:cNvPr>
          <p:cNvSpPr txBox="1">
            <a:spLocks/>
          </p:cNvSpPr>
          <p:nvPr/>
        </p:nvSpPr>
        <p:spPr>
          <a:xfrm>
            <a:off x="1448050" y="5459478"/>
            <a:ext cx="4898773"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Aft>
                <a:spcPts val="400"/>
              </a:spcAft>
              <a:defRPr/>
            </a:pPr>
            <a:r>
              <a:rPr lang="en-US" sz="1600" spc="0">
                <a:solidFill>
                  <a:schemeClr val="accent1"/>
                </a:solidFill>
              </a:rPr>
              <a:t>Pro-code ready: </a:t>
            </a:r>
            <a:r>
              <a:rPr lang="en-US" sz="1600" spc="0">
                <a:solidFill>
                  <a:schemeClr val="tx2"/>
                </a:solidFill>
                <a:latin typeface="+mn-lt"/>
              </a:rPr>
              <a:t>Leverage Azure AI Foundry and Visual Studio with the Microsoft 365 Agents Toolkit and SDK.</a:t>
            </a:r>
          </a:p>
        </p:txBody>
      </p:sp>
      <p:grpSp>
        <p:nvGrpSpPr>
          <p:cNvPr id="20" name="Group 19" descr="Screenshot of a Diagram showing integration between Microsoft 365 Copilot, Microsoft Agents Toolkit &amp; SDK, and AI Agents from Azure AI Foundry or other stacks, with arrows indicating connectivity">
            <a:extLst>
              <a:ext uri="{FF2B5EF4-FFF2-40B4-BE49-F238E27FC236}">
                <a16:creationId xmlns:a16="http://schemas.microsoft.com/office/drawing/2014/main" id="{A2FFA0F6-AA6E-2DC6-1BE0-392CBD1A0711}"/>
              </a:ext>
            </a:extLst>
          </p:cNvPr>
          <p:cNvGrpSpPr/>
          <p:nvPr/>
        </p:nvGrpSpPr>
        <p:grpSpPr>
          <a:xfrm>
            <a:off x="6848477" y="2819186"/>
            <a:ext cx="5124455" cy="2648378"/>
            <a:chOff x="6848477" y="2819186"/>
            <a:chExt cx="5124455" cy="2648378"/>
          </a:xfrm>
        </p:grpSpPr>
        <p:sp>
          <p:nvSpPr>
            <p:cNvPr id="1102" name="Rounded Rectangle 62">
              <a:extLst>
                <a:ext uri="{FF2B5EF4-FFF2-40B4-BE49-F238E27FC236}">
                  <a16:creationId xmlns:a16="http://schemas.microsoft.com/office/drawing/2014/main" id="{6100E015-1E90-A155-C682-7C6840152AB2}"/>
                </a:ext>
                <a:ext uri="{C183D7F6-B498-43B3-948B-1728B52AA6E4}">
                  <adec:decorative xmlns:adec="http://schemas.microsoft.com/office/drawing/2017/decorative" val="1"/>
                </a:ext>
              </a:extLst>
            </p:cNvPr>
            <p:cNvSpPr/>
            <p:nvPr/>
          </p:nvSpPr>
          <p:spPr bwMode="auto">
            <a:xfrm>
              <a:off x="6848477" y="4482854"/>
              <a:ext cx="1207105" cy="369332"/>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487527" rtl="0" eaLnBrk="1" fontAlgn="base"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Microsoft</a:t>
              </a:r>
              <a:br>
                <a:rPr kumimoji="0" lang="en-US" sz="1200" b="0" i="0" u="none" strike="noStrike" kern="0" cap="none" spc="0" normalizeH="0" baseline="0" noProof="0">
                  <a:ln>
                    <a:noFill/>
                  </a:ln>
                  <a:solidFill>
                    <a:schemeClr val="tx2"/>
                  </a:solidFill>
                  <a:effectLst/>
                  <a:uLnTx/>
                  <a:uFillTx/>
                  <a:ea typeface="+mn-ea"/>
                  <a:cs typeface="Segoe Sans Display Semibold" pitchFamily="2" charset="0"/>
                </a:rPr>
              </a:b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365 Copilot</a:t>
              </a:r>
            </a:p>
          </p:txBody>
        </p:sp>
        <p:sp>
          <p:nvSpPr>
            <p:cNvPr id="1114" name="Copilot Box - replacement">
              <a:extLst>
                <a:ext uri="{FF2B5EF4-FFF2-40B4-BE49-F238E27FC236}">
                  <a16:creationId xmlns:a16="http://schemas.microsoft.com/office/drawing/2014/main" id="{B80CC9AD-8ED8-8ACA-B690-8EBABDE4C60F}"/>
                </a:ext>
                <a:ext uri="{C183D7F6-B498-43B3-948B-1728B52AA6E4}">
                  <adec:decorative xmlns:adec="http://schemas.microsoft.com/office/drawing/2017/decorative" val="1"/>
                </a:ext>
              </a:extLst>
            </p:cNvPr>
            <p:cNvSpPr>
              <a:spLocks noChangeAspect="1"/>
            </p:cNvSpPr>
            <p:nvPr/>
          </p:nvSpPr>
          <p:spPr bwMode="auto">
            <a:xfrm>
              <a:off x="9619014" y="2819186"/>
              <a:ext cx="1628179" cy="1786495"/>
            </a:xfrm>
            <a:prstGeom prst="roundRect">
              <a:avLst>
                <a:gd name="adj" fmla="val 7620"/>
              </a:avLst>
            </a:prstGeom>
            <a:gradFill flip="none" rotWithShape="1">
              <a:gsLst>
                <a:gs pos="100000">
                  <a:srgbClr val="C03BC4"/>
                </a:gs>
                <a:gs pos="0">
                  <a:srgbClr val="FFA38B"/>
                </a:gs>
              </a:gsLst>
              <a:path path="circle">
                <a:fillToRect r="100000" b="100000"/>
              </a:path>
              <a:tileRect l="-100000" t="-100000"/>
            </a:gradFill>
            <a:ln w="6350" cap="flat" cmpd="sng" algn="ctr">
              <a:noFill/>
              <a:prstDash val="solid"/>
              <a:miter lim="800000"/>
              <a:headEnd type="none" w="med" len="med"/>
              <a:tailEnd type="none" w="med" len="med"/>
            </a:ln>
            <a:effectLst>
              <a:outerShdw blurRad="50800" dist="38100" dir="2700000" algn="tl" rotWithShape="0">
                <a:prstClr val="black">
                  <a:alpha val="19000"/>
                </a:prstClr>
              </a:outerShdw>
              <a:reflection blurRad="6350" stA="52000" endA="300" endPos="35000" dir="5400000" sy="-100000" algn="bl" rotWithShape="0"/>
            </a:effectLst>
            <a:scene3d>
              <a:camera prst="isometricOffAxis1Left">
                <a:rot lat="1080000" lon="3000000" rev="0"/>
              </a:camera>
              <a:lightRig rig="glow" dir="t"/>
            </a:scene3d>
            <a:sp3d prstMaterial="matte">
              <a:bevelT w="44450" h="19050"/>
              <a:extrusionClr>
                <a:srgbClr val="818EFF"/>
              </a:extrusionClr>
            </a:sp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chemeClr val="tx2"/>
                </a:solidFill>
                <a:effectLst/>
                <a:uLnTx/>
                <a:uFillTx/>
                <a:ea typeface="+mn-ea"/>
                <a:cs typeface="Segoe UI Semibold" panose="020B0502040204020203" pitchFamily="34" charset="0"/>
              </a:endParaRPr>
            </a:p>
          </p:txBody>
        </p:sp>
        <p:pic>
          <p:nvPicPr>
            <p:cNvPr id="1115" name="Picture 2" descr="Azure AI Foundry logo">
              <a:extLst>
                <a:ext uri="{FF2B5EF4-FFF2-40B4-BE49-F238E27FC236}">
                  <a16:creationId xmlns:a16="http://schemas.microsoft.com/office/drawing/2014/main" id="{76E21C4C-F855-458A-351A-00FAE801B5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10030125" y="3326512"/>
              <a:ext cx="788933" cy="786618"/>
            </a:xfrm>
            <a:prstGeom prst="rect">
              <a:avLst/>
            </a:prstGeom>
            <a:noFill/>
            <a:effectLst/>
            <a:scene3d>
              <a:camera prst="isometricLeftDown">
                <a:rot lat="1080000" lon="3000000" rev="0"/>
              </a:camera>
              <a:lightRig rig="threePt" dir="t"/>
            </a:scene3d>
            <a:extLst>
              <a:ext uri="{909E8E84-426E-40DD-AFC4-6F175D3DCCD1}">
                <a14:hiddenFill xmlns:a14="http://schemas.microsoft.com/office/drawing/2010/main">
                  <a:solidFill>
                    <a:srgbClr val="FFFFFF"/>
                  </a:solidFill>
                </a14:hiddenFill>
              </a:ext>
            </a:extLst>
          </p:spPr>
        </p:pic>
        <p:sp>
          <p:nvSpPr>
            <p:cNvPr id="1112" name="Copilot Box - replacement">
              <a:extLst>
                <a:ext uri="{FF2B5EF4-FFF2-40B4-BE49-F238E27FC236}">
                  <a16:creationId xmlns:a16="http://schemas.microsoft.com/office/drawing/2014/main" id="{315E5891-C615-03DE-9C0D-E59F1252A3D7}"/>
                </a:ext>
                <a:ext uri="{C183D7F6-B498-43B3-948B-1728B52AA6E4}">
                  <adec:decorative xmlns:adec="http://schemas.microsoft.com/office/drawing/2017/decorative" val="1"/>
                </a:ext>
              </a:extLst>
            </p:cNvPr>
            <p:cNvSpPr>
              <a:spLocks noChangeAspect="1"/>
            </p:cNvSpPr>
            <p:nvPr/>
          </p:nvSpPr>
          <p:spPr bwMode="auto">
            <a:xfrm>
              <a:off x="8748410" y="3065462"/>
              <a:ext cx="1628179" cy="1786495"/>
            </a:xfrm>
            <a:prstGeom prst="roundRect">
              <a:avLst>
                <a:gd name="adj" fmla="val 7620"/>
              </a:avLst>
            </a:prstGeom>
            <a:gradFill flip="none" rotWithShape="1">
              <a:gsLst>
                <a:gs pos="100000">
                  <a:srgbClr val="8661C5"/>
                </a:gs>
                <a:gs pos="0">
                  <a:srgbClr val="2DA5FF"/>
                </a:gs>
              </a:gsLst>
              <a:path path="circle">
                <a:fillToRect r="100000" b="100000"/>
              </a:path>
              <a:tileRect l="-100000" t="-100000"/>
            </a:gradFill>
            <a:ln w="6350" cap="flat" cmpd="sng" algn="ctr">
              <a:noFill/>
              <a:prstDash val="solid"/>
              <a:miter lim="800000"/>
              <a:headEnd type="none" w="med" len="med"/>
              <a:tailEnd type="none" w="med" len="med"/>
            </a:ln>
            <a:effectLst>
              <a:outerShdw blurRad="50800" dist="38100" dir="2700000" algn="tl" rotWithShape="0">
                <a:prstClr val="black">
                  <a:alpha val="19000"/>
                </a:prstClr>
              </a:outerShdw>
              <a:reflection blurRad="6350" stA="52000" endA="300" endPos="35000" dir="5400000" sy="-100000" algn="bl" rotWithShape="0"/>
            </a:effectLst>
            <a:scene3d>
              <a:camera prst="isometricOffAxis1Left">
                <a:rot lat="1080000" lon="3000000" rev="0"/>
              </a:camera>
              <a:lightRig rig="glow" dir="t"/>
            </a:scene3d>
            <a:sp3d prstMaterial="matte">
              <a:bevelT w="44450" h="19050"/>
              <a:extrusionClr>
                <a:srgbClr val="818EFF"/>
              </a:extrusionClr>
            </a:sp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chemeClr val="tx2"/>
                </a:solidFill>
                <a:effectLst/>
                <a:uLnTx/>
                <a:uFillTx/>
                <a:ea typeface="+mn-ea"/>
                <a:cs typeface="Segoe UI Semibold" panose="020B0502040204020203" pitchFamily="34" charset="0"/>
              </a:endParaRPr>
            </a:p>
          </p:txBody>
        </p:sp>
        <p:pic>
          <p:nvPicPr>
            <p:cNvPr id="1113" name="Picture 2" descr="M365 Copilot logo">
              <a:extLst>
                <a:ext uri="{FF2B5EF4-FFF2-40B4-BE49-F238E27FC236}">
                  <a16:creationId xmlns:a16="http://schemas.microsoft.com/office/drawing/2014/main" id="{AE0D1933-3D18-2A60-01D7-FA00D5DDD8D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9159521" y="3572788"/>
              <a:ext cx="788933" cy="786618"/>
            </a:xfrm>
            <a:prstGeom prst="rect">
              <a:avLst/>
            </a:prstGeom>
            <a:noFill/>
            <a:effectLst/>
            <a:scene3d>
              <a:camera prst="isometricLeftDown">
                <a:rot lat="1080000" lon="3000000" rev="0"/>
              </a:camera>
              <a:lightRig rig="threePt" dir="t"/>
            </a:scene3d>
            <a:extLst>
              <a:ext uri="{909E8E84-426E-40DD-AFC4-6F175D3DCCD1}">
                <a14:hiddenFill xmlns:a14="http://schemas.microsoft.com/office/drawing/2010/main">
                  <a:solidFill>
                    <a:srgbClr val="FFFFFF"/>
                  </a:solidFill>
                </a14:hiddenFill>
              </a:ext>
            </a:extLst>
          </p:spPr>
        </p:pic>
        <p:sp>
          <p:nvSpPr>
            <p:cNvPr id="1110" name="Copilot Box - replacement">
              <a:extLst>
                <a:ext uri="{FF2B5EF4-FFF2-40B4-BE49-F238E27FC236}">
                  <a16:creationId xmlns:a16="http://schemas.microsoft.com/office/drawing/2014/main" id="{7DCBA8A1-209E-1570-4D1B-C9D0383713EE}"/>
                </a:ext>
                <a:ext uri="{C183D7F6-B498-43B3-948B-1728B52AA6E4}">
                  <adec:decorative xmlns:adec="http://schemas.microsoft.com/office/drawing/2017/decorative" val="1"/>
                </a:ext>
              </a:extLst>
            </p:cNvPr>
            <p:cNvSpPr>
              <a:spLocks noChangeAspect="1"/>
            </p:cNvSpPr>
            <p:nvPr/>
          </p:nvSpPr>
          <p:spPr bwMode="auto">
            <a:xfrm>
              <a:off x="7877806" y="3311737"/>
              <a:ext cx="1628179" cy="1786495"/>
            </a:xfrm>
            <a:prstGeom prst="roundRect">
              <a:avLst>
                <a:gd name="adj" fmla="val 7620"/>
              </a:avLst>
            </a:prstGeom>
            <a:gradFill flip="none" rotWithShape="1">
              <a:gsLst>
                <a:gs pos="100000">
                  <a:srgbClr val="0078D4"/>
                </a:gs>
                <a:gs pos="0">
                  <a:srgbClr val="81D1C2"/>
                </a:gs>
                <a:gs pos="16000">
                  <a:srgbClr val="49C5B1"/>
                </a:gs>
              </a:gsLst>
              <a:path path="circle">
                <a:fillToRect r="100000" b="100000"/>
              </a:path>
              <a:tileRect l="-100000" t="-100000"/>
            </a:gradFill>
            <a:ln w="6350" cap="flat" cmpd="sng" algn="ctr">
              <a:noFill/>
              <a:prstDash val="solid"/>
              <a:miter lim="800000"/>
              <a:headEnd type="none" w="med" len="med"/>
              <a:tailEnd type="none" w="med" len="med"/>
            </a:ln>
            <a:effectLst>
              <a:outerShdw blurRad="50800" dist="38100" dir="2700000" algn="tl" rotWithShape="0">
                <a:prstClr val="black">
                  <a:alpha val="19000"/>
                </a:prstClr>
              </a:outerShdw>
              <a:reflection blurRad="6350" stA="52000" endA="300" endPos="35000" dir="5400000" sy="-100000" algn="bl" rotWithShape="0"/>
            </a:effectLst>
            <a:scene3d>
              <a:camera prst="isometricOffAxis1Left">
                <a:rot lat="1080000" lon="3000000" rev="0"/>
              </a:camera>
              <a:lightRig rig="glow" dir="t"/>
            </a:scene3d>
            <a:sp3d prstMaterial="matte">
              <a:bevelT w="44450" h="19050"/>
              <a:extrusionClr>
                <a:srgbClr val="818EFF"/>
              </a:extrusionClr>
            </a:sp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chemeClr val="tx2"/>
                </a:solidFill>
                <a:effectLst/>
                <a:uLnTx/>
                <a:uFillTx/>
                <a:ea typeface="+mn-ea"/>
                <a:cs typeface="Segoe UI Semibold" panose="020B0502040204020203" pitchFamily="34" charset="0"/>
              </a:endParaRPr>
            </a:p>
          </p:txBody>
        </p:sp>
        <p:pic>
          <p:nvPicPr>
            <p:cNvPr id="1111" name="Picture 2" descr="Copilot Logo and symbol">
              <a:extLst>
                <a:ext uri="{FF2B5EF4-FFF2-40B4-BE49-F238E27FC236}">
                  <a16:creationId xmlns:a16="http://schemas.microsoft.com/office/drawing/2014/main" id="{F6D88FD0-790A-A65A-DF17-DCD1A7DA499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8288917" y="3819063"/>
              <a:ext cx="788933" cy="786618"/>
            </a:xfrm>
            <a:prstGeom prst="rect">
              <a:avLst/>
            </a:prstGeom>
            <a:noFill/>
            <a:effectLst/>
            <a:scene3d>
              <a:camera prst="isometricLeftDown">
                <a:rot lat="1080000" lon="3000000" rev="0"/>
              </a:camera>
              <a:lightRig rig="threePt" dir="t"/>
            </a:scene3d>
            <a:extLst>
              <a:ext uri="{909E8E84-426E-40DD-AFC4-6F175D3DCCD1}">
                <a14:hiddenFill xmlns:a14="http://schemas.microsoft.com/office/drawing/2010/main">
                  <a:solidFill>
                    <a:srgbClr val="FFFFFF"/>
                  </a:solidFill>
                </a14:hiddenFill>
              </a:ext>
            </a:extLst>
          </p:spPr>
        </p:pic>
        <p:cxnSp>
          <p:nvCxnSpPr>
            <p:cNvPr id="1106" name="Straight Arrow Connector 1105">
              <a:extLst>
                <a:ext uri="{FF2B5EF4-FFF2-40B4-BE49-F238E27FC236}">
                  <a16:creationId xmlns:a16="http://schemas.microsoft.com/office/drawing/2014/main" id="{7B28517A-4DED-C3FF-0D2F-F049F52228E2}"/>
                </a:ext>
              </a:extLst>
            </p:cNvPr>
            <p:cNvCxnSpPr>
              <a:cxnSpLocks/>
            </p:cNvCxnSpPr>
            <p:nvPr/>
          </p:nvCxnSpPr>
          <p:spPr>
            <a:xfrm flipH="1">
              <a:off x="8731578" y="3092002"/>
              <a:ext cx="317627" cy="183493"/>
            </a:xfrm>
            <a:prstGeom prst="straightConnector1">
              <a:avLst/>
            </a:prstGeom>
            <a:ln w="15875">
              <a:solidFill>
                <a:schemeClr val="accent1"/>
              </a:solidFill>
              <a:prstDash val="sysDash"/>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107" name="Straight Arrow Connector 1106">
              <a:extLst>
                <a:ext uri="{FF2B5EF4-FFF2-40B4-BE49-F238E27FC236}">
                  <a16:creationId xmlns:a16="http://schemas.microsoft.com/office/drawing/2014/main" id="{447A28CB-066C-EFEA-C9FC-8FB1F0150C01}"/>
                </a:ext>
              </a:extLst>
            </p:cNvPr>
            <p:cNvCxnSpPr>
              <a:cxnSpLocks/>
            </p:cNvCxnSpPr>
            <p:nvPr/>
          </p:nvCxnSpPr>
          <p:spPr>
            <a:xfrm flipH="1">
              <a:off x="9601169" y="2831054"/>
              <a:ext cx="317627" cy="183493"/>
            </a:xfrm>
            <a:prstGeom prst="straightConnector1">
              <a:avLst/>
            </a:prstGeom>
            <a:ln w="15875">
              <a:solidFill>
                <a:schemeClr val="accent1"/>
              </a:solidFill>
              <a:prstDash val="sysDash"/>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108" name="Rounded Rectangle 62">
              <a:extLst>
                <a:ext uri="{FF2B5EF4-FFF2-40B4-BE49-F238E27FC236}">
                  <a16:creationId xmlns:a16="http://schemas.microsoft.com/office/drawing/2014/main" id="{6DD87513-E66E-FAD8-B0D6-4F78D32CD2B2}"/>
                </a:ext>
                <a:ext uri="{C183D7F6-B498-43B3-948B-1728B52AA6E4}">
                  <adec:decorative xmlns:adec="http://schemas.microsoft.com/office/drawing/2017/decorative" val="1"/>
                </a:ext>
              </a:extLst>
            </p:cNvPr>
            <p:cNvSpPr/>
            <p:nvPr/>
          </p:nvSpPr>
          <p:spPr bwMode="auto">
            <a:xfrm>
              <a:off x="10175859" y="5098232"/>
              <a:ext cx="1207105" cy="369332"/>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87527" rtl="0" eaLnBrk="1" fontAlgn="base"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pitchFamily="2" charset="0"/>
                </a:rPr>
                <a:t>Microsoft Agents Toolkit &amp; SDK</a:t>
              </a:r>
            </a:p>
          </p:txBody>
        </p:sp>
        <p:sp>
          <p:nvSpPr>
            <p:cNvPr id="1109" name="Rounded Rectangle 62">
              <a:extLst>
                <a:ext uri="{FF2B5EF4-FFF2-40B4-BE49-F238E27FC236}">
                  <a16:creationId xmlns:a16="http://schemas.microsoft.com/office/drawing/2014/main" id="{8CF05A3D-C089-F545-57C9-6CB7460490C4}"/>
                </a:ext>
                <a:ext uri="{C183D7F6-B498-43B3-948B-1728B52AA6E4}">
                  <adec:decorative xmlns:adec="http://schemas.microsoft.com/office/drawing/2017/decorative" val="1"/>
                </a:ext>
              </a:extLst>
            </p:cNvPr>
            <p:cNvSpPr/>
            <p:nvPr/>
          </p:nvSpPr>
          <p:spPr bwMode="auto">
            <a:xfrm>
              <a:off x="11080304" y="3056716"/>
              <a:ext cx="892628" cy="923330"/>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87527" rtl="0" eaLnBrk="1" fontAlgn="auto" latinLnBrk="0" hangingPunct="1">
                <a:lnSpc>
                  <a:spcPct val="100000"/>
                </a:lnSpc>
                <a:spcBef>
                  <a:spcPct val="0"/>
                </a:spcBef>
                <a:spcAft>
                  <a:spcPct val="0"/>
                </a:spcAft>
                <a:buClrTx/>
                <a:buSzTx/>
                <a:buFontTx/>
                <a:buNone/>
                <a:tabLst>
                  <a:tab pos="545697" algn="l"/>
                </a:tabLst>
                <a:defRPr/>
              </a:pPr>
              <a:r>
                <a:rPr kumimoji="0" lang="en-US" sz="1200" b="0" i="0" u="none" strike="noStrike" kern="0" cap="none" spc="0" normalizeH="0" baseline="0" noProof="0">
                  <a:ln>
                    <a:noFill/>
                  </a:ln>
                  <a:solidFill>
                    <a:schemeClr val="tx2"/>
                  </a:solidFill>
                  <a:effectLst/>
                  <a:uLnTx/>
                  <a:uFillTx/>
                  <a:ea typeface="+mn-ea"/>
                  <a:cs typeface="Segoe Sans Display Semibold"/>
                </a:rPr>
                <a:t>AI Agents from Azure AI Foundry or other AI stack</a:t>
              </a:r>
              <a:endParaRPr kumimoji="0" lang="en-US" sz="1200" b="0" i="0" u="none" strike="noStrike" kern="1200" cap="none" spc="0" normalizeH="0" baseline="0" noProof="0">
                <a:ln>
                  <a:noFill/>
                </a:ln>
                <a:solidFill>
                  <a:schemeClr val="tx2"/>
                </a:solidFill>
                <a:effectLst/>
                <a:uLnTx/>
                <a:uFillTx/>
                <a:ea typeface="+mn-ea"/>
              </a:endParaRPr>
            </a:p>
          </p:txBody>
        </p:sp>
      </p:grpSp>
    </p:spTree>
    <p:extLst>
      <p:ext uri="{BB962C8B-B14F-4D97-AF65-F5344CB8AC3E}">
        <p14:creationId xmlns:p14="http://schemas.microsoft.com/office/powerpoint/2010/main" val="12315650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8EAD1F-48CB-38E5-F4E9-52C86A83E330}"/>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0DE43C12-F921-278B-89E2-555ED2107E6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5008563"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82" name="Rectangle 81">
            <a:extLst>
              <a:ext uri="{FF2B5EF4-FFF2-40B4-BE49-F238E27FC236}">
                <a16:creationId xmlns:a16="http://schemas.microsoft.com/office/drawing/2014/main" id="{B216C742-E27C-828A-F7C5-77E1D87387F9}"/>
              </a:ext>
              <a:ext uri="{C183D7F6-B498-43B3-948B-1728B52AA6E4}">
                <adec:decorative xmlns:adec="http://schemas.microsoft.com/office/drawing/2017/decorative" val="1"/>
              </a:ext>
            </a:extLst>
          </p:cNvPr>
          <p:cNvSpPr>
            <a:spLocks/>
          </p:cNvSpPr>
          <p:nvPr/>
        </p:nvSpPr>
        <p:spPr bwMode="auto">
          <a:xfrm>
            <a:off x="0" y="2364147"/>
            <a:ext cx="5008563" cy="2129706"/>
          </a:xfrm>
          <a:prstGeom prst="rect">
            <a:avLst/>
          </a:prstGeom>
          <a:solidFill>
            <a:schemeClr val="bg1">
              <a:alpha val="50000"/>
            </a:schemeClr>
          </a:solidFill>
          <a:ln w="6350">
            <a:solidFill>
              <a:schemeClr val="bg1"/>
            </a:solid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a:p>
        </p:txBody>
      </p:sp>
      <p:sp>
        <p:nvSpPr>
          <p:cNvPr id="5" name="Title 1">
            <a:extLst>
              <a:ext uri="{FF2B5EF4-FFF2-40B4-BE49-F238E27FC236}">
                <a16:creationId xmlns:a16="http://schemas.microsoft.com/office/drawing/2014/main" id="{70811501-429F-542E-AEB6-8B3EB3FFEC04}"/>
              </a:ext>
              <a:ext uri="{C183D7F6-B498-43B3-948B-1728B52AA6E4}">
                <adec:decorative xmlns:adec="http://schemas.microsoft.com/office/drawing/2017/decorative" val="1"/>
              </a:ext>
            </a:extLst>
          </p:cNvPr>
          <p:cNvSpPr txBox="1">
            <a:spLocks/>
          </p:cNvSpPr>
          <p:nvPr/>
        </p:nvSpPr>
        <p:spPr>
          <a:xfrm>
            <a:off x="161883" y="7954906"/>
            <a:ext cx="11378184" cy="5850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14000"/>
              </a:lnSpc>
              <a:spcBef>
                <a:spcPct val="0"/>
              </a:spcBef>
              <a:spcAft>
                <a:spcPts val="0"/>
              </a:spcAft>
              <a:buClrTx/>
              <a:buSzTx/>
              <a:buFontTx/>
              <a:buNone/>
              <a:tabLst/>
              <a:defRPr/>
            </a:pPr>
            <a:r>
              <a:rPr kumimoji="0" lang="en-US" sz="3600" i="0" u="none" strike="noStrike" kern="1200" cap="none" spc="-80" normalizeH="0" baseline="0" noProof="0">
                <a:ln w="3175">
                  <a:noFill/>
                </a:ln>
                <a:solidFill>
                  <a:srgbClr val="091F2C"/>
                </a:solidFill>
                <a:effectLst/>
                <a:uLnTx/>
                <a:uFillTx/>
                <a:ea typeface="+mj-ea"/>
                <a:cs typeface="+mj-cs"/>
              </a:rPr>
              <a:t>The enterprise-grade manage agent platform for Copilot</a:t>
            </a:r>
          </a:p>
        </p:txBody>
      </p:sp>
      <p:sp>
        <p:nvSpPr>
          <p:cNvPr id="6" name="Title 1">
            <a:extLst>
              <a:ext uri="{FF2B5EF4-FFF2-40B4-BE49-F238E27FC236}">
                <a16:creationId xmlns:a16="http://schemas.microsoft.com/office/drawing/2014/main" id="{8B847977-E709-5517-9D01-6062195A6F24}"/>
              </a:ext>
              <a:ext uri="{C183D7F6-B498-43B3-948B-1728B52AA6E4}">
                <adec:decorative xmlns:adec="http://schemas.microsoft.com/office/drawing/2017/decorative" val="1"/>
              </a:ext>
            </a:extLst>
          </p:cNvPr>
          <p:cNvSpPr txBox="1">
            <a:spLocks/>
          </p:cNvSpPr>
          <p:nvPr/>
        </p:nvSpPr>
        <p:spPr>
          <a:xfrm>
            <a:off x="161883" y="8717803"/>
            <a:ext cx="8940800" cy="3900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14000"/>
              </a:lnSpc>
              <a:spcBef>
                <a:spcPct val="0"/>
              </a:spcBef>
              <a:spcAft>
                <a:spcPts val="0"/>
              </a:spcAft>
              <a:buClrTx/>
              <a:buSzTx/>
              <a:buFontTx/>
              <a:buNone/>
              <a:tabLst/>
              <a:defRPr/>
            </a:pPr>
            <a:r>
              <a:rPr kumimoji="0" lang="en-US" sz="2400" i="0" u="none" strike="noStrike" kern="1200" cap="none" spc="0" normalizeH="0" baseline="0" noProof="0">
                <a:ln w="3175">
                  <a:noFill/>
                </a:ln>
                <a:gradFill>
                  <a:gsLst>
                    <a:gs pos="0">
                      <a:srgbClr val="0078D4"/>
                    </a:gs>
                    <a:gs pos="94000">
                      <a:srgbClr val="C73ECC"/>
                    </a:gs>
                  </a:gsLst>
                  <a:lin ang="0" scaled="1"/>
                </a:gradFill>
                <a:effectLst/>
                <a:uLnTx/>
                <a:uFillTx/>
                <a:ea typeface="+mj-ea"/>
                <a:cs typeface="+mj-cs"/>
              </a:rPr>
              <a:t>Copilot Studio advanced agent building capabilities including:</a:t>
            </a:r>
          </a:p>
        </p:txBody>
      </p:sp>
      <p:sp>
        <p:nvSpPr>
          <p:cNvPr id="80" name="Rectangle: Top Corners Rounded 79">
            <a:extLst>
              <a:ext uri="{FF2B5EF4-FFF2-40B4-BE49-F238E27FC236}">
                <a16:creationId xmlns:a16="http://schemas.microsoft.com/office/drawing/2014/main" id="{1F6FC0A2-AA3B-C19C-C7BD-DAEAABD441E4}"/>
              </a:ext>
              <a:ext uri="{C183D7F6-B498-43B3-948B-1728B52AA6E4}">
                <adec:decorative xmlns:adec="http://schemas.microsoft.com/office/drawing/2017/decorative" val="1"/>
              </a:ext>
            </a:extLst>
          </p:cNvPr>
          <p:cNvSpPr/>
          <p:nvPr/>
        </p:nvSpPr>
        <p:spPr bwMode="auto">
          <a:xfrm>
            <a:off x="571500" y="2306361"/>
            <a:ext cx="955675" cy="57786"/>
          </a:xfrm>
          <a:prstGeom prst="round2SameRect">
            <a:avLst>
              <a:gd name="adj1" fmla="val 50000"/>
              <a:gd name="adj2" fmla="val 0"/>
            </a:avLst>
          </a:prstGeom>
          <a:solidFill>
            <a:schemeClr val="bg1"/>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a:solidFill>
                <a:schemeClr val="tx1"/>
              </a:solidFill>
            </a:endParaRPr>
          </a:p>
        </p:txBody>
      </p:sp>
      <p:pic>
        <p:nvPicPr>
          <p:cNvPr id="81" name="Picture 80">
            <a:extLst>
              <a:ext uri="{FF2B5EF4-FFF2-40B4-BE49-F238E27FC236}">
                <a16:creationId xmlns:a16="http://schemas.microsoft.com/office/drawing/2014/main" id="{D109F183-C1D0-0E53-E1E2-6D335A209E2A}"/>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flipH="1">
            <a:off x="1561275" y="3410711"/>
            <a:ext cx="6857999" cy="36576"/>
          </a:xfrm>
          <a:prstGeom prst="rect">
            <a:avLst/>
          </a:prstGeom>
        </p:spPr>
      </p:pic>
      <p:sp>
        <p:nvSpPr>
          <p:cNvPr id="61" name="Title 60">
            <a:extLst>
              <a:ext uri="{FF2B5EF4-FFF2-40B4-BE49-F238E27FC236}">
                <a16:creationId xmlns:a16="http://schemas.microsoft.com/office/drawing/2014/main" id="{10F90DED-B368-537C-69F8-5101CBAB766E}"/>
              </a:ext>
            </a:extLst>
          </p:cNvPr>
          <p:cNvSpPr>
            <a:spLocks noGrp="1"/>
          </p:cNvSpPr>
          <p:nvPr>
            <p:ph type="title"/>
          </p:nvPr>
        </p:nvSpPr>
        <p:spPr>
          <a:xfrm>
            <a:off x="588264" y="2690336"/>
            <a:ext cx="4186936" cy="1477328"/>
          </a:xfrm>
        </p:spPr>
        <p:txBody>
          <a:bodyPr wrap="square">
            <a:spAutoFit/>
          </a:bodyPr>
          <a:lstStyle/>
          <a:p>
            <a:pPr>
              <a:spcAft>
                <a:spcPts val="600"/>
              </a:spcAft>
            </a:pPr>
            <a:r>
              <a:rPr lang="en-US" sz="2400" spc="0">
                <a:gradFill>
                  <a:gsLst>
                    <a:gs pos="0">
                      <a:schemeClr val="accent1"/>
                    </a:gs>
                    <a:gs pos="100000">
                      <a:schemeClr val="accent2"/>
                    </a:gs>
                  </a:gsLst>
                  <a:lin ang="0" scaled="1"/>
                </a:gradFill>
                <a:ea typeface="+mj-ea"/>
                <a:cs typeface="+mj-cs"/>
              </a:rPr>
              <a:t>Achieve goals faster by connecting all your agents to your organization’s data, tools, and agents</a:t>
            </a:r>
            <a:endParaRPr lang="en-GB" sz="2400" spc="0">
              <a:gradFill>
                <a:gsLst>
                  <a:gs pos="0">
                    <a:schemeClr val="accent1"/>
                  </a:gs>
                  <a:gs pos="100000">
                    <a:schemeClr val="accent2"/>
                  </a:gs>
                </a:gsLst>
                <a:lin ang="0" scaled="1"/>
              </a:gradFill>
              <a:ea typeface="+mj-ea"/>
              <a:cs typeface="+mj-cs"/>
            </a:endParaRPr>
          </a:p>
        </p:txBody>
      </p:sp>
      <p:graphicFrame>
        <p:nvGraphicFramePr>
          <p:cNvPr id="86" name="Table 85">
            <a:extLst>
              <a:ext uri="{FF2B5EF4-FFF2-40B4-BE49-F238E27FC236}">
                <a16:creationId xmlns:a16="http://schemas.microsoft.com/office/drawing/2014/main" id="{BD75696B-4874-3830-F878-D83057637AFD}"/>
              </a:ext>
            </a:extLst>
          </p:cNvPr>
          <p:cNvGraphicFramePr>
            <a:graphicFrameLocks noGrp="1"/>
          </p:cNvGraphicFramePr>
          <p:nvPr>
            <p:extLst>
              <p:ext uri="{D42A27DB-BD31-4B8C-83A1-F6EECF244321}">
                <p14:modId xmlns:p14="http://schemas.microsoft.com/office/powerpoint/2010/main" val="283986894"/>
              </p:ext>
            </p:extLst>
          </p:nvPr>
        </p:nvGraphicFramePr>
        <p:xfrm>
          <a:off x="5241926" y="411480"/>
          <a:ext cx="6645274" cy="6035040"/>
        </p:xfrm>
        <a:graphic>
          <a:graphicData uri="http://schemas.openxmlformats.org/drawingml/2006/table">
            <a:tbl>
              <a:tblPr firstRow="1" bandRow="1"/>
              <a:tblGrid>
                <a:gridCol w="679903">
                  <a:extLst>
                    <a:ext uri="{9D8B030D-6E8A-4147-A177-3AD203B41FA5}">
                      <a16:colId xmlns:a16="http://schemas.microsoft.com/office/drawing/2014/main" val="1619792600"/>
                    </a:ext>
                  </a:extLst>
                </a:gridCol>
                <a:gridCol w="5965371">
                  <a:extLst>
                    <a:ext uri="{9D8B030D-6E8A-4147-A177-3AD203B41FA5}">
                      <a16:colId xmlns:a16="http://schemas.microsoft.com/office/drawing/2014/main" val="2613754145"/>
                    </a:ext>
                  </a:extLst>
                </a:gridCol>
              </a:tblGrid>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1</a:t>
                      </a:r>
                    </a:p>
                  </a:txBody>
                  <a:tcPr marT="91440" marB="91440" anchor="ctr">
                    <a:lnL w="12700" cmpd="sng">
                      <a:noFill/>
                      <a:prstDash val="solid"/>
                    </a:lnL>
                    <a:lnR w="12700" cmpd="sng">
                      <a:noFill/>
                      <a:prstDash val="solid"/>
                    </a:lnR>
                    <a:lnT w="12700" cmpd="sng">
                      <a:noFill/>
                      <a:prstDash val="soli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noProof="0">
                          <a:solidFill>
                            <a:schemeClr val="accent1"/>
                          </a:solidFill>
                          <a:latin typeface="+mj-lt"/>
                        </a:rPr>
                        <a:t>Microsoft Graph</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t>Automatically leverage your productivity data for a more personalized Copilot + agents</a:t>
                      </a:r>
                    </a:p>
                  </a:txBody>
                  <a:tcPr marT="91440" marB="91440" anchor="ctr">
                    <a:lnL w="12700" cmpd="sng">
                      <a:noFill/>
                      <a:prstDash val="solid"/>
                    </a:lnL>
                    <a:lnR w="12700" cmpd="sng">
                      <a:noFill/>
                      <a:prstDash val="solid"/>
                    </a:lnR>
                    <a:lnT w="12700" cmpd="sng">
                      <a:noFill/>
                      <a:prstDash val="soli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556722"/>
                  </a:ext>
                </a:extLst>
              </a:tr>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2</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800" kern="1200" noProof="0">
                          <a:solidFill>
                            <a:schemeClr val="accent1"/>
                          </a:solidFill>
                          <a:latin typeface="+mj-lt"/>
                          <a:ea typeface="+mn-ea"/>
                          <a:cs typeface="+mn-cs"/>
                        </a:rPr>
                        <a:t>Integrations</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t>Connect to your LOB apps, developer tools, business data, and analytics​</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817779"/>
                  </a:ext>
                </a:extLst>
              </a:tr>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3</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800" kern="1200" noProof="0">
                          <a:solidFill>
                            <a:schemeClr val="accent1"/>
                          </a:solidFill>
                          <a:latin typeface="+mj-lt"/>
                          <a:ea typeface="+mn-ea"/>
                          <a:cs typeface="+mn-cs"/>
                        </a:rPr>
                        <a:t>Agent Store</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t>Discover, deploy, and manage pre-built 1P and 3P agents</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2866106"/>
                  </a:ext>
                </a:extLst>
              </a:tr>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4</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800" kern="1200" noProof="0">
                          <a:solidFill>
                            <a:schemeClr val="accent1"/>
                          </a:solidFill>
                          <a:latin typeface="+mj-lt"/>
                          <a:ea typeface="+mn-ea"/>
                          <a:cs typeface="+mn-cs"/>
                        </a:rPr>
                        <a:t>Agents in Copilot</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t>Enhance Copilot by adding agents with specialized knowledge and skills</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9057310"/>
                  </a:ext>
                </a:extLst>
              </a:tr>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5</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800" kern="1200" noProof="0">
                          <a:solidFill>
                            <a:schemeClr val="accent1"/>
                          </a:solidFill>
                          <a:latin typeface="+mj-lt"/>
                          <a:ea typeface="+mn-ea"/>
                          <a:cs typeface="+mn-cs"/>
                        </a:rPr>
                        <a:t>Multi-agent orchestration</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t>Easily connect agents to Copilot and each other</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6350" cap="flat" cmpd="sng" algn="ctr">
                      <a:solidFill>
                        <a:schemeClr val="bg1">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7108577"/>
                  </a:ext>
                </a:extLst>
              </a:tr>
              <a:tr h="1005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a:solidFill>
                            <a:schemeClr val="bg1"/>
                          </a:solidFill>
                        </a:rPr>
                        <a:t>6</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800" kern="1200" noProof="0" dirty="0">
                          <a:solidFill>
                            <a:schemeClr val="accent1"/>
                          </a:solidFill>
                          <a:latin typeface="+mj-lt"/>
                          <a:ea typeface="+mn-ea"/>
                          <a:cs typeface="+mn-cs"/>
                        </a:rPr>
                        <a:t>Azure AI Foundry integrations</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noProof="0" dirty="0"/>
                        <a:t>Bring your own model, knowledge, and agents</a:t>
                      </a:r>
                    </a:p>
                  </a:txBody>
                  <a:tcPr marT="91440" marB="91440" anchor="ctr">
                    <a:lnL w="12700" cmpd="sng">
                      <a:noFill/>
                      <a:prstDash val="solid"/>
                    </a:lnL>
                    <a:lnR w="12700" cmpd="sng">
                      <a:noFill/>
                      <a:prstDash val="solid"/>
                    </a:lnR>
                    <a:lnT w="6350" cap="flat" cmpd="sng" algn="ctr">
                      <a:solidFill>
                        <a:schemeClr val="bg1">
                          <a:lumMod val="85000"/>
                        </a:schemeClr>
                      </a:solidFill>
                      <a:prstDash val="dash"/>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578813748"/>
                  </a:ext>
                </a:extLst>
              </a:tr>
            </a:tbl>
          </a:graphicData>
        </a:graphic>
      </p:graphicFrame>
      <p:sp>
        <p:nvSpPr>
          <p:cNvPr id="88" name="Oval 87">
            <a:extLst>
              <a:ext uri="{FF2B5EF4-FFF2-40B4-BE49-F238E27FC236}">
                <a16:creationId xmlns:a16="http://schemas.microsoft.com/office/drawing/2014/main" id="{DEFFE08B-35BB-ED23-29EA-1A9EB53AEC05}"/>
              </a:ext>
              <a:ext uri="{C183D7F6-B498-43B3-948B-1728B52AA6E4}">
                <adec:decorative xmlns:adec="http://schemas.microsoft.com/office/drawing/2017/decorative" val="1"/>
              </a:ext>
            </a:extLst>
          </p:cNvPr>
          <p:cNvSpPr/>
          <p:nvPr/>
        </p:nvSpPr>
        <p:spPr bwMode="auto">
          <a:xfrm>
            <a:off x="5329125" y="649419"/>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1</a:t>
            </a:r>
            <a:endParaRPr lang="en-GB" sz="2400" b="1">
              <a:solidFill>
                <a:schemeClr val="accent1"/>
              </a:solidFill>
            </a:endParaRPr>
          </a:p>
        </p:txBody>
      </p:sp>
      <p:sp>
        <p:nvSpPr>
          <p:cNvPr id="90" name="Oval 89">
            <a:extLst>
              <a:ext uri="{FF2B5EF4-FFF2-40B4-BE49-F238E27FC236}">
                <a16:creationId xmlns:a16="http://schemas.microsoft.com/office/drawing/2014/main" id="{69702247-184B-27AC-7101-19C518CE7C06}"/>
              </a:ext>
              <a:ext uri="{C183D7F6-B498-43B3-948B-1728B52AA6E4}">
                <adec:decorative xmlns:adec="http://schemas.microsoft.com/office/drawing/2017/decorative" val="1"/>
              </a:ext>
            </a:extLst>
          </p:cNvPr>
          <p:cNvSpPr/>
          <p:nvPr/>
        </p:nvSpPr>
        <p:spPr bwMode="auto">
          <a:xfrm>
            <a:off x="5329125" y="1684719"/>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2</a:t>
            </a:r>
            <a:endParaRPr lang="en-GB" sz="2400" b="1">
              <a:solidFill>
                <a:schemeClr val="accent1"/>
              </a:solidFill>
            </a:endParaRPr>
          </a:p>
        </p:txBody>
      </p:sp>
      <p:sp>
        <p:nvSpPr>
          <p:cNvPr id="91" name="Oval 90">
            <a:extLst>
              <a:ext uri="{FF2B5EF4-FFF2-40B4-BE49-F238E27FC236}">
                <a16:creationId xmlns:a16="http://schemas.microsoft.com/office/drawing/2014/main" id="{3FD4BADE-8631-C9BF-F329-E96D5A4C869C}"/>
              </a:ext>
              <a:ext uri="{C183D7F6-B498-43B3-948B-1728B52AA6E4}">
                <adec:decorative xmlns:adec="http://schemas.microsoft.com/office/drawing/2017/decorative" val="1"/>
              </a:ext>
            </a:extLst>
          </p:cNvPr>
          <p:cNvSpPr/>
          <p:nvPr/>
        </p:nvSpPr>
        <p:spPr bwMode="auto">
          <a:xfrm>
            <a:off x="5329125" y="2727166"/>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3</a:t>
            </a:r>
            <a:endParaRPr lang="en-GB" sz="2400" b="1">
              <a:solidFill>
                <a:schemeClr val="accent1"/>
              </a:solidFill>
            </a:endParaRPr>
          </a:p>
        </p:txBody>
      </p:sp>
      <p:sp>
        <p:nvSpPr>
          <p:cNvPr id="92" name="Oval 91">
            <a:extLst>
              <a:ext uri="{FF2B5EF4-FFF2-40B4-BE49-F238E27FC236}">
                <a16:creationId xmlns:a16="http://schemas.microsoft.com/office/drawing/2014/main" id="{424F5A07-FA2A-61BD-90BC-D9C1F5E25191}"/>
              </a:ext>
              <a:ext uri="{C183D7F6-B498-43B3-948B-1728B52AA6E4}">
                <adec:decorative xmlns:adec="http://schemas.microsoft.com/office/drawing/2017/decorative" val="1"/>
              </a:ext>
            </a:extLst>
          </p:cNvPr>
          <p:cNvSpPr/>
          <p:nvPr/>
        </p:nvSpPr>
        <p:spPr bwMode="auto">
          <a:xfrm>
            <a:off x="5329125" y="3718793"/>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4</a:t>
            </a:r>
            <a:endParaRPr lang="en-GB" sz="2400" b="1">
              <a:solidFill>
                <a:schemeClr val="accent1"/>
              </a:solidFill>
            </a:endParaRPr>
          </a:p>
        </p:txBody>
      </p:sp>
      <p:sp>
        <p:nvSpPr>
          <p:cNvPr id="93" name="Oval 92">
            <a:extLst>
              <a:ext uri="{FF2B5EF4-FFF2-40B4-BE49-F238E27FC236}">
                <a16:creationId xmlns:a16="http://schemas.microsoft.com/office/drawing/2014/main" id="{BB178046-6B91-F095-EEB3-19335D53C16D}"/>
              </a:ext>
              <a:ext uri="{C183D7F6-B498-43B3-948B-1728B52AA6E4}">
                <adec:decorative xmlns:adec="http://schemas.microsoft.com/office/drawing/2017/decorative" val="1"/>
              </a:ext>
            </a:extLst>
          </p:cNvPr>
          <p:cNvSpPr/>
          <p:nvPr/>
        </p:nvSpPr>
        <p:spPr bwMode="auto">
          <a:xfrm>
            <a:off x="5329125" y="4717567"/>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5</a:t>
            </a:r>
            <a:endParaRPr lang="en-GB" sz="2400" b="1">
              <a:solidFill>
                <a:schemeClr val="accent1"/>
              </a:solidFill>
            </a:endParaRPr>
          </a:p>
        </p:txBody>
      </p:sp>
      <p:sp>
        <p:nvSpPr>
          <p:cNvPr id="94" name="Oval 93">
            <a:extLst>
              <a:ext uri="{FF2B5EF4-FFF2-40B4-BE49-F238E27FC236}">
                <a16:creationId xmlns:a16="http://schemas.microsoft.com/office/drawing/2014/main" id="{9D867F90-0950-85FD-4A48-9B2A8B7A1AE4}"/>
              </a:ext>
              <a:ext uri="{C183D7F6-B498-43B3-948B-1728B52AA6E4}">
                <adec:decorative xmlns:adec="http://schemas.microsoft.com/office/drawing/2017/decorative" val="1"/>
              </a:ext>
            </a:extLst>
          </p:cNvPr>
          <p:cNvSpPr/>
          <p:nvPr/>
        </p:nvSpPr>
        <p:spPr bwMode="auto">
          <a:xfrm>
            <a:off x="5329125" y="5716341"/>
            <a:ext cx="492240" cy="49224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solidFill>
              </a:rPr>
              <a:t>6</a:t>
            </a:r>
            <a:endParaRPr lang="en-GB" sz="2400" b="1">
              <a:solidFill>
                <a:schemeClr val="accent1"/>
              </a:solidFill>
            </a:endParaRPr>
          </a:p>
        </p:txBody>
      </p:sp>
    </p:spTree>
    <p:extLst>
      <p:ext uri="{BB962C8B-B14F-4D97-AF65-F5344CB8AC3E}">
        <p14:creationId xmlns:p14="http://schemas.microsoft.com/office/powerpoint/2010/main" val="41568312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8D67E-AC2B-6191-10AD-D157690E6855}"/>
            </a:ext>
          </a:extLst>
        </p:cNvPr>
        <p:cNvGrpSpPr/>
        <p:nvPr/>
      </p:nvGrpSpPr>
      <p:grpSpPr>
        <a:xfrm>
          <a:off x="0" y="0"/>
          <a:ext cx="0" cy="0"/>
          <a:chOff x="0" y="0"/>
          <a:chExt cx="0" cy="0"/>
        </a:xfrm>
      </p:grpSpPr>
      <p:pic>
        <p:nvPicPr>
          <p:cNvPr id="92" name="Picture 91">
            <a:extLst>
              <a:ext uri="{FF2B5EF4-FFF2-40B4-BE49-F238E27FC236}">
                <a16:creationId xmlns:a16="http://schemas.microsoft.com/office/drawing/2014/main" id="{FD9E13E8-0BA9-4D45-0606-5F86DD8DC6A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4312537"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93" name="Rectangle 92">
            <a:extLst>
              <a:ext uri="{FF2B5EF4-FFF2-40B4-BE49-F238E27FC236}">
                <a16:creationId xmlns:a16="http://schemas.microsoft.com/office/drawing/2014/main" id="{DB233419-8B19-6D25-AEE8-D68D9F5E04B8}"/>
              </a:ext>
              <a:ext uri="{C183D7F6-B498-43B3-948B-1728B52AA6E4}">
                <adec:decorative xmlns:adec="http://schemas.microsoft.com/office/drawing/2017/decorative" val="1"/>
              </a:ext>
            </a:extLst>
          </p:cNvPr>
          <p:cNvSpPr>
            <a:spLocks/>
          </p:cNvSpPr>
          <p:nvPr/>
        </p:nvSpPr>
        <p:spPr bwMode="auto">
          <a:xfrm>
            <a:off x="0" y="2364147"/>
            <a:ext cx="4312537" cy="2807293"/>
          </a:xfrm>
          <a:prstGeom prst="rect">
            <a:avLst/>
          </a:prstGeom>
          <a:solidFill>
            <a:schemeClr val="bg1">
              <a:alpha val="50000"/>
            </a:schemeClr>
          </a:solidFill>
          <a:ln w="6350">
            <a:solidFill>
              <a:schemeClr val="bg1"/>
            </a:solid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a:p>
        </p:txBody>
      </p:sp>
      <p:sp>
        <p:nvSpPr>
          <p:cNvPr id="94" name="Rectangle: Top Corners Rounded 93">
            <a:extLst>
              <a:ext uri="{FF2B5EF4-FFF2-40B4-BE49-F238E27FC236}">
                <a16:creationId xmlns:a16="http://schemas.microsoft.com/office/drawing/2014/main" id="{7C3E1040-3899-6A1A-3F90-02EF00EC088E}"/>
              </a:ext>
              <a:ext uri="{C183D7F6-B498-43B3-948B-1728B52AA6E4}">
                <adec:decorative xmlns:adec="http://schemas.microsoft.com/office/drawing/2017/decorative" val="1"/>
              </a:ext>
            </a:extLst>
          </p:cNvPr>
          <p:cNvSpPr/>
          <p:nvPr/>
        </p:nvSpPr>
        <p:spPr bwMode="auto">
          <a:xfrm>
            <a:off x="571500" y="2306361"/>
            <a:ext cx="955675" cy="57786"/>
          </a:xfrm>
          <a:prstGeom prst="round2SameRect">
            <a:avLst>
              <a:gd name="adj1" fmla="val 50000"/>
              <a:gd name="adj2" fmla="val 0"/>
            </a:avLst>
          </a:prstGeom>
          <a:solidFill>
            <a:schemeClr val="bg1"/>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a:solidFill>
                <a:schemeClr val="tx1"/>
              </a:solidFill>
            </a:endParaRPr>
          </a:p>
        </p:txBody>
      </p:sp>
      <p:pic>
        <p:nvPicPr>
          <p:cNvPr id="95" name="Picture 94">
            <a:extLst>
              <a:ext uri="{FF2B5EF4-FFF2-40B4-BE49-F238E27FC236}">
                <a16:creationId xmlns:a16="http://schemas.microsoft.com/office/drawing/2014/main" id="{F43F9761-E7C2-B625-8245-8AF5ED50D34A}"/>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flipH="1">
            <a:off x="865249" y="3410711"/>
            <a:ext cx="6857999" cy="36576"/>
          </a:xfrm>
          <a:prstGeom prst="rect">
            <a:avLst/>
          </a:prstGeom>
        </p:spPr>
      </p:pic>
      <p:sp>
        <p:nvSpPr>
          <p:cNvPr id="90" name="Title 89">
            <a:extLst>
              <a:ext uri="{FF2B5EF4-FFF2-40B4-BE49-F238E27FC236}">
                <a16:creationId xmlns:a16="http://schemas.microsoft.com/office/drawing/2014/main" id="{652ECADB-0791-BE8D-27E3-E83DD6381E9F}"/>
              </a:ext>
            </a:extLst>
          </p:cNvPr>
          <p:cNvSpPr>
            <a:spLocks noGrp="1"/>
          </p:cNvSpPr>
          <p:nvPr>
            <p:ph type="title"/>
          </p:nvPr>
        </p:nvSpPr>
        <p:spPr>
          <a:xfrm>
            <a:off x="585216" y="2628416"/>
            <a:ext cx="3524176" cy="553998"/>
          </a:xfrm>
        </p:spPr>
        <p:txBody>
          <a:bodyPr/>
          <a:lstStyle/>
          <a:p>
            <a:r>
              <a:rPr lang="en-US" spc="-20">
                <a:ln>
                  <a:noFill/>
                </a:ln>
                <a:gradFill>
                  <a:gsLst>
                    <a:gs pos="0">
                      <a:srgbClr val="0078D4"/>
                    </a:gs>
                    <a:gs pos="94000">
                      <a:srgbClr val="C73ECC"/>
                    </a:gs>
                  </a:gsLst>
                  <a:lin ang="0" scaled="1"/>
                </a:gradFill>
              </a:rPr>
              <a:t>Microsoft Graph</a:t>
            </a:r>
            <a:endParaRPr lang="en-GB"/>
          </a:p>
        </p:txBody>
      </p:sp>
      <p:sp>
        <p:nvSpPr>
          <p:cNvPr id="102" name="TextBox 101">
            <a:extLst>
              <a:ext uri="{FF2B5EF4-FFF2-40B4-BE49-F238E27FC236}">
                <a16:creationId xmlns:a16="http://schemas.microsoft.com/office/drawing/2014/main" id="{8B281CEE-31EE-197E-9F31-ABF90641BE38}"/>
              </a:ext>
            </a:extLst>
          </p:cNvPr>
          <p:cNvSpPr txBox="1"/>
          <p:nvPr/>
        </p:nvSpPr>
        <p:spPr>
          <a:xfrm>
            <a:off x="585216" y="3310296"/>
            <a:ext cx="3524176" cy="150797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rPr>
              <a:t>Automatically connects your data, people, and workflows across M365, enabling agents that are personal to your team and organization</a:t>
            </a:r>
            <a:endParaRPr kumimoji="0" lang="en-US" sz="1800" b="1" i="0" u="none" strike="noStrike" kern="1200" cap="none" spc="0" normalizeH="0" baseline="0" noProof="0">
              <a:ln>
                <a:noFill/>
              </a:ln>
              <a:solidFill>
                <a:srgbClr val="000000"/>
              </a:solidFill>
              <a:effectLst/>
              <a:uLnTx/>
              <a:uFillTx/>
            </a:endParaRPr>
          </a:p>
        </p:txBody>
      </p:sp>
      <p:grpSp>
        <p:nvGrpSpPr>
          <p:cNvPr id="51" name="Group 50" descr="Screenshot of a Microsoft graph Diagram showing &quot;People&quot; at the center of interconnected Microsoft services like Office, Teams, and Outlook, surrounded by rings labeled Knowledge, Business Processes, Devices, and Security + Compliance">
            <a:extLst>
              <a:ext uri="{FF2B5EF4-FFF2-40B4-BE49-F238E27FC236}">
                <a16:creationId xmlns:a16="http://schemas.microsoft.com/office/drawing/2014/main" id="{F53D0084-4D91-7910-FFCC-00F150CB44F0}"/>
              </a:ext>
            </a:extLst>
          </p:cNvPr>
          <p:cNvGrpSpPr/>
          <p:nvPr/>
        </p:nvGrpSpPr>
        <p:grpSpPr>
          <a:xfrm>
            <a:off x="5365750" y="666750"/>
            <a:ext cx="5524500" cy="5524498"/>
            <a:chOff x="5365750" y="666750"/>
            <a:chExt cx="5524500" cy="5524498"/>
          </a:xfrm>
        </p:grpSpPr>
        <p:grpSp>
          <p:nvGrpSpPr>
            <p:cNvPr id="86" name="Group 85">
              <a:extLst>
                <a:ext uri="{FF2B5EF4-FFF2-40B4-BE49-F238E27FC236}">
                  <a16:creationId xmlns:a16="http://schemas.microsoft.com/office/drawing/2014/main" id="{74DE99FC-BC70-7D6D-4225-96EC7EA7A270}"/>
                </a:ext>
                <a:ext uri="{C183D7F6-B498-43B3-948B-1728B52AA6E4}">
                  <adec:decorative xmlns:adec="http://schemas.microsoft.com/office/drawing/2017/decorative" val="1"/>
                </a:ext>
              </a:extLst>
            </p:cNvPr>
            <p:cNvGrpSpPr/>
            <p:nvPr/>
          </p:nvGrpSpPr>
          <p:grpSpPr>
            <a:xfrm>
              <a:off x="5365750" y="666750"/>
              <a:ext cx="5524500" cy="5524498"/>
              <a:chOff x="3333750" y="507996"/>
              <a:chExt cx="5524500" cy="5524498"/>
            </a:xfrm>
          </p:grpSpPr>
          <p:sp>
            <p:nvSpPr>
              <p:cNvPr id="80" name="Oval 79">
                <a:extLst>
                  <a:ext uri="{FF2B5EF4-FFF2-40B4-BE49-F238E27FC236}">
                    <a16:creationId xmlns:a16="http://schemas.microsoft.com/office/drawing/2014/main" id="{2C7CC944-3B41-A9A2-40CE-1216B7E95CEE}"/>
                  </a:ext>
                </a:extLst>
              </p:cNvPr>
              <p:cNvSpPr/>
              <p:nvPr/>
            </p:nvSpPr>
            <p:spPr bwMode="auto">
              <a:xfrm>
                <a:off x="3333750" y="507996"/>
                <a:ext cx="5524500" cy="5524498"/>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1"/>
                  </a:solidFill>
                  <a:latin typeface="+mj-lt"/>
                </a:endParaRPr>
              </a:p>
            </p:txBody>
          </p:sp>
          <p:sp>
            <p:nvSpPr>
              <p:cNvPr id="82" name="TextBox 81">
                <a:extLst>
                  <a:ext uri="{FF2B5EF4-FFF2-40B4-BE49-F238E27FC236}">
                    <a16:creationId xmlns:a16="http://schemas.microsoft.com/office/drawing/2014/main" id="{65FB52DB-115C-39E6-9F40-F587D3F1D211}"/>
                  </a:ext>
                </a:extLst>
              </p:cNvPr>
              <p:cNvSpPr txBox="1"/>
              <p:nvPr/>
            </p:nvSpPr>
            <p:spPr>
              <a:xfrm>
                <a:off x="3620847" y="768350"/>
                <a:ext cx="5003790" cy="5003790"/>
              </a:xfrm>
              <a:prstGeom prst="rect">
                <a:avLst/>
              </a:prstGeom>
              <a:noFill/>
              <a:ln>
                <a:noFill/>
              </a:ln>
            </p:spPr>
            <p:txBody>
              <a:bodyPr wrap="none" lIns="0" tIns="0" rIns="0" bIns="0" rtlCol="0">
                <a:prstTxWarp prst="textArchDown">
                  <a:avLst>
                    <a:gd name="adj" fmla="val 16271077"/>
                  </a:avLst>
                </a:prstTxWarp>
                <a:spAutoFit/>
              </a:bodyPr>
              <a:lstStyle/>
              <a:p>
                <a:pPr marL="0" marR="0" lvl="0" indent="0" algn="ctr" defTabSz="1269402"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chemeClr val="accent1"/>
                    </a:solidFill>
                    <a:effectLst/>
                    <a:uLnTx/>
                    <a:uFillTx/>
                    <a:latin typeface="+mj-lt"/>
                  </a:rPr>
                  <a:t>Security + Compliance</a:t>
                </a:r>
              </a:p>
            </p:txBody>
          </p:sp>
          <p:sp>
            <p:nvSpPr>
              <p:cNvPr id="83" name="TextBox 82">
                <a:extLst>
                  <a:ext uri="{FF2B5EF4-FFF2-40B4-BE49-F238E27FC236}">
                    <a16:creationId xmlns:a16="http://schemas.microsoft.com/office/drawing/2014/main" id="{54580E02-6E74-90C3-E8DE-4AB50544D39B}"/>
                  </a:ext>
                </a:extLst>
              </p:cNvPr>
              <p:cNvSpPr txBox="1"/>
              <p:nvPr/>
            </p:nvSpPr>
            <p:spPr>
              <a:xfrm rot="5400000">
                <a:off x="3556004" y="768350"/>
                <a:ext cx="5003790" cy="5003790"/>
              </a:xfrm>
              <a:prstGeom prst="rect">
                <a:avLst/>
              </a:prstGeom>
              <a:noFill/>
              <a:ln>
                <a:noFill/>
              </a:ln>
            </p:spPr>
            <p:txBody>
              <a:bodyPr wrap="none" lIns="0" tIns="0" rIns="0" bIns="0" rtlCol="0">
                <a:prstTxWarp prst="textArchUp">
                  <a:avLst/>
                </a:prstTxWarp>
                <a:spAutoFit/>
              </a:bodyPr>
              <a:lstStyle/>
              <a:p>
                <a:pPr marL="0" marR="0" lvl="0" indent="0" algn="ctr" defTabSz="1269402"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chemeClr val="accent1"/>
                    </a:solidFill>
                    <a:effectLst/>
                    <a:uLnTx/>
                    <a:uFillTx/>
                    <a:latin typeface="+mj-lt"/>
                  </a:rPr>
                  <a:t>Business Processes</a:t>
                </a:r>
              </a:p>
            </p:txBody>
          </p:sp>
          <p:sp>
            <p:nvSpPr>
              <p:cNvPr id="84" name="TextBox 83">
                <a:extLst>
                  <a:ext uri="{FF2B5EF4-FFF2-40B4-BE49-F238E27FC236}">
                    <a16:creationId xmlns:a16="http://schemas.microsoft.com/office/drawing/2014/main" id="{1BD73BB1-F78A-22E2-9D19-0AD6C778D525}"/>
                  </a:ext>
                </a:extLst>
              </p:cNvPr>
              <p:cNvSpPr txBox="1"/>
              <p:nvPr/>
            </p:nvSpPr>
            <p:spPr>
              <a:xfrm rot="16200000">
                <a:off x="3626267" y="768349"/>
                <a:ext cx="5003790" cy="5003790"/>
              </a:xfrm>
              <a:prstGeom prst="rect">
                <a:avLst/>
              </a:prstGeom>
              <a:noFill/>
              <a:ln>
                <a:noFill/>
              </a:ln>
            </p:spPr>
            <p:txBody>
              <a:bodyPr wrap="none" lIns="0" tIns="0" rIns="0" bIns="0" rtlCol="0">
                <a:prstTxWarp prst="textArchUp">
                  <a:avLst/>
                </a:prstTxWarp>
                <a:spAutoFit/>
              </a:bodyPr>
              <a:lstStyle/>
              <a:p>
                <a:pPr marL="0" marR="0" lvl="0" indent="0" algn="ctr" defTabSz="1269402"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chemeClr val="accent1"/>
                    </a:solidFill>
                    <a:effectLst/>
                    <a:uLnTx/>
                    <a:uFillTx/>
                    <a:latin typeface="+mj-lt"/>
                  </a:rPr>
                  <a:t>Management</a:t>
                </a:r>
              </a:p>
            </p:txBody>
          </p:sp>
          <p:sp>
            <p:nvSpPr>
              <p:cNvPr id="85" name="TextBox 84">
                <a:extLst>
                  <a:ext uri="{FF2B5EF4-FFF2-40B4-BE49-F238E27FC236}">
                    <a16:creationId xmlns:a16="http://schemas.microsoft.com/office/drawing/2014/main" id="{39618064-2139-86FD-8F0A-BD8555DAD1B7}"/>
                  </a:ext>
                </a:extLst>
              </p:cNvPr>
              <p:cNvSpPr txBox="1"/>
              <p:nvPr/>
            </p:nvSpPr>
            <p:spPr>
              <a:xfrm>
                <a:off x="3594105" y="768350"/>
                <a:ext cx="5003790" cy="5003790"/>
              </a:xfrm>
              <a:prstGeom prst="rect">
                <a:avLst/>
              </a:prstGeom>
              <a:noFill/>
              <a:ln>
                <a:noFill/>
              </a:ln>
            </p:spPr>
            <p:txBody>
              <a:bodyPr wrap="none" lIns="0" tIns="0" rIns="0" bIns="0" rtlCol="0">
                <a:prstTxWarp prst="textArchUp">
                  <a:avLst/>
                </a:prstTxWarp>
                <a:spAutoFit/>
              </a:bodyPr>
              <a:lstStyle/>
              <a:p>
                <a:pPr marL="0" marR="0" lvl="0" indent="0" algn="ctr" defTabSz="1269402"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schemeClr val="accent1"/>
                    </a:solidFill>
                    <a:effectLst/>
                    <a:uLnTx/>
                    <a:uFillTx/>
                    <a:latin typeface="+mj-lt"/>
                  </a:rPr>
                  <a:t>Knowledge</a:t>
                </a:r>
              </a:p>
            </p:txBody>
          </p:sp>
        </p:grpSp>
        <p:grpSp>
          <p:nvGrpSpPr>
            <p:cNvPr id="78" name="Group 77">
              <a:extLst>
                <a:ext uri="{FF2B5EF4-FFF2-40B4-BE49-F238E27FC236}">
                  <a16:creationId xmlns:a16="http://schemas.microsoft.com/office/drawing/2014/main" id="{ADE07B48-9C0B-B0F0-8915-AA3C4EE52BB7}"/>
                </a:ext>
                <a:ext uri="{C183D7F6-B498-43B3-948B-1728B52AA6E4}">
                  <adec:decorative xmlns:adec="http://schemas.microsoft.com/office/drawing/2017/decorative" val="1"/>
                </a:ext>
              </a:extLst>
            </p:cNvPr>
            <p:cNvGrpSpPr/>
            <p:nvPr/>
          </p:nvGrpSpPr>
          <p:grpSpPr>
            <a:xfrm>
              <a:off x="5976620" y="1277620"/>
              <a:ext cx="4302760" cy="4302758"/>
              <a:chOff x="3905254" y="1079500"/>
              <a:chExt cx="4381492" cy="4381490"/>
            </a:xfrm>
          </p:grpSpPr>
          <p:sp>
            <p:nvSpPr>
              <p:cNvPr id="76" name="Oval 75">
                <a:extLst>
                  <a:ext uri="{FF2B5EF4-FFF2-40B4-BE49-F238E27FC236}">
                    <a16:creationId xmlns:a16="http://schemas.microsoft.com/office/drawing/2014/main" id="{B55E9B69-75DF-E3FC-5F7C-834BFE3D0EAD}"/>
                  </a:ext>
                </a:extLst>
              </p:cNvPr>
              <p:cNvSpPr/>
              <p:nvPr/>
            </p:nvSpPr>
            <p:spPr bwMode="auto">
              <a:xfrm>
                <a:off x="3905254" y="1079500"/>
                <a:ext cx="4381492" cy="438149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1"/>
                  </a:solidFill>
                </a:endParaRPr>
              </a:p>
            </p:txBody>
          </p:sp>
          <p:sp>
            <p:nvSpPr>
              <p:cNvPr id="77" name="TextBox 76">
                <a:extLst>
                  <a:ext uri="{FF2B5EF4-FFF2-40B4-BE49-F238E27FC236}">
                    <a16:creationId xmlns:a16="http://schemas.microsoft.com/office/drawing/2014/main" id="{6F45E774-6FC8-74C3-AED8-A4079B37A535}"/>
                  </a:ext>
                </a:extLst>
              </p:cNvPr>
              <p:cNvSpPr txBox="1"/>
              <p:nvPr/>
            </p:nvSpPr>
            <p:spPr>
              <a:xfrm>
                <a:off x="5536481" y="5044569"/>
                <a:ext cx="1121146" cy="225654"/>
              </a:xfrm>
              <a:prstGeom prst="rect">
                <a:avLst/>
              </a:prstGeom>
              <a:solidFill>
                <a:schemeClr val="bg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400" b="1">
                    <a:solidFill>
                      <a:schemeClr val="accen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b="0">
                    <a:latin typeface="+mj-lt"/>
                  </a:rPr>
                  <a:t>Devices</a:t>
                </a:r>
              </a:p>
            </p:txBody>
          </p:sp>
        </p:grpSp>
        <p:sp>
          <p:nvSpPr>
            <p:cNvPr id="2" name="Oval 1">
              <a:extLst>
                <a:ext uri="{FF2B5EF4-FFF2-40B4-BE49-F238E27FC236}">
                  <a16:creationId xmlns:a16="http://schemas.microsoft.com/office/drawing/2014/main" id="{03C5E8BA-C4E9-E6DE-E26B-2EDE2158D3AB}"/>
                </a:ext>
                <a:ext uri="{C183D7F6-B498-43B3-948B-1728B52AA6E4}">
                  <adec:decorative xmlns:adec="http://schemas.microsoft.com/office/drawing/2017/decorative" val="1"/>
                </a:ext>
              </a:extLst>
            </p:cNvPr>
            <p:cNvSpPr/>
            <p:nvPr/>
          </p:nvSpPr>
          <p:spPr bwMode="auto">
            <a:xfrm>
              <a:off x="6781804" y="2082804"/>
              <a:ext cx="2692392" cy="2692390"/>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1"/>
                </a:solidFill>
              </a:endParaRPr>
            </a:p>
          </p:txBody>
        </p:sp>
        <p:grpSp>
          <p:nvGrpSpPr>
            <p:cNvPr id="3" name="Group 2">
              <a:extLst>
                <a:ext uri="{FF2B5EF4-FFF2-40B4-BE49-F238E27FC236}">
                  <a16:creationId xmlns:a16="http://schemas.microsoft.com/office/drawing/2014/main" id="{54D416A7-CF2C-E1B7-F75F-5D34C0B01FF3}"/>
                </a:ext>
                <a:ext uri="{C183D7F6-B498-43B3-948B-1728B52AA6E4}">
                  <adec:decorative xmlns:adec="http://schemas.microsoft.com/office/drawing/2017/decorative" val="1"/>
                </a:ext>
              </a:extLst>
            </p:cNvPr>
            <p:cNvGrpSpPr/>
            <p:nvPr/>
          </p:nvGrpSpPr>
          <p:grpSpPr>
            <a:xfrm>
              <a:off x="7576468" y="2877466"/>
              <a:ext cx="1103066" cy="1103066"/>
              <a:chOff x="8294411" y="2533375"/>
              <a:chExt cx="1791253" cy="1791251"/>
            </a:xfrm>
            <a:solidFill>
              <a:schemeClr val="accent1">
                <a:lumMod val="20000"/>
                <a:lumOff val="80000"/>
              </a:schemeClr>
            </a:solidFill>
          </p:grpSpPr>
          <p:sp>
            <p:nvSpPr>
              <p:cNvPr id="4" name="Oval 3">
                <a:extLst>
                  <a:ext uri="{FF2B5EF4-FFF2-40B4-BE49-F238E27FC236}">
                    <a16:creationId xmlns:a16="http://schemas.microsoft.com/office/drawing/2014/main" id="{C24373A8-83EE-3C78-4822-64B779BD14E3}"/>
                  </a:ext>
                </a:extLst>
              </p:cNvPr>
              <p:cNvSpPr/>
              <p:nvPr/>
            </p:nvSpPr>
            <p:spPr bwMode="auto">
              <a:xfrm>
                <a:off x="8294411" y="2533375"/>
                <a:ext cx="1791253" cy="1791251"/>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08373" tIns="54187" rIns="108373" bIns="108373" numCol="1" spcCol="0" rtlCol="0" fromWordArt="0" anchor="b" anchorCtr="0" forceAA="0" compatLnSpc="1">
                <a:prstTxWarp prst="textNoShape">
                  <a:avLst/>
                </a:prstTxWarp>
                <a:noAutofit/>
              </a:bodyPr>
              <a:lstStyle/>
              <a:p>
                <a:pPr marL="0" marR="0" lvl="0" indent="0" algn="ctr" defTabSz="1269402" rtl="0" eaLnBrk="1" fontAlgn="base" latinLnBrk="0" hangingPunct="1">
                  <a:spcBef>
                    <a:spcPct val="0"/>
                  </a:spcBef>
                  <a:spcAft>
                    <a:spcPct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mj-lt"/>
                  </a:rPr>
                  <a:t>People</a:t>
                </a:r>
              </a:p>
            </p:txBody>
          </p:sp>
          <p:pic>
            <p:nvPicPr>
              <p:cNvPr id="5" name="Picture 4">
                <a:extLst>
                  <a:ext uri="{FF2B5EF4-FFF2-40B4-BE49-F238E27FC236}">
                    <a16:creationId xmlns:a16="http://schemas.microsoft.com/office/drawing/2014/main" id="{C2122117-026F-2053-4296-BFACE584758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40535" y="2901097"/>
                <a:ext cx="499005" cy="623753"/>
              </a:xfrm>
              <a:prstGeom prst="rect">
                <a:avLst/>
              </a:prstGeom>
            </p:spPr>
          </p:pic>
        </p:grpSp>
        <p:grpSp>
          <p:nvGrpSpPr>
            <p:cNvPr id="6" name="Group 5">
              <a:extLst>
                <a:ext uri="{FF2B5EF4-FFF2-40B4-BE49-F238E27FC236}">
                  <a16:creationId xmlns:a16="http://schemas.microsoft.com/office/drawing/2014/main" id="{BA907E7B-900F-9FFA-2503-9A2AD4D6695D}"/>
                </a:ext>
                <a:ext uri="{C183D7F6-B498-43B3-948B-1728B52AA6E4}">
                  <adec:decorative xmlns:adec="http://schemas.microsoft.com/office/drawing/2017/decorative" val="1"/>
                </a:ext>
              </a:extLst>
            </p:cNvPr>
            <p:cNvGrpSpPr/>
            <p:nvPr/>
          </p:nvGrpSpPr>
          <p:grpSpPr>
            <a:xfrm>
              <a:off x="6956457" y="2243811"/>
              <a:ext cx="2395835" cy="2493182"/>
              <a:chOff x="4890144" y="2169316"/>
              <a:chExt cx="2398266" cy="2495713"/>
            </a:xfrm>
          </p:grpSpPr>
          <p:grpSp>
            <p:nvGrpSpPr>
              <p:cNvPr id="7" name="Group 6">
                <a:extLst>
                  <a:ext uri="{FF2B5EF4-FFF2-40B4-BE49-F238E27FC236}">
                    <a16:creationId xmlns:a16="http://schemas.microsoft.com/office/drawing/2014/main" id="{2A3A5786-BE22-C3FE-FC6B-03B4BF79C71F}"/>
                  </a:ext>
                </a:extLst>
              </p:cNvPr>
              <p:cNvGrpSpPr/>
              <p:nvPr/>
            </p:nvGrpSpPr>
            <p:grpSpPr>
              <a:xfrm rot="18000000">
                <a:off x="4914775" y="2291395"/>
                <a:ext cx="2349003" cy="2398266"/>
                <a:chOff x="7112716" y="1536700"/>
                <a:chExt cx="3815634" cy="3895650"/>
              </a:xfrm>
              <a:gradFill>
                <a:gsLst>
                  <a:gs pos="0">
                    <a:schemeClr val="accent1"/>
                  </a:gs>
                  <a:gs pos="100000">
                    <a:schemeClr val="accent2"/>
                  </a:gs>
                </a:gsLst>
                <a:lin ang="18900000" scaled="0"/>
              </a:gradFill>
            </p:grpSpPr>
            <p:cxnSp>
              <p:nvCxnSpPr>
                <p:cNvPr id="29" name="Straight Connector 28">
                  <a:extLst>
                    <a:ext uri="{FF2B5EF4-FFF2-40B4-BE49-F238E27FC236}">
                      <a16:creationId xmlns:a16="http://schemas.microsoft.com/office/drawing/2014/main" id="{6CB9B7F8-ABBD-5AE3-58F1-F0458ED6565C}"/>
                    </a:ext>
                  </a:extLst>
                </p:cNvPr>
                <p:cNvCxnSpPr>
                  <a:cxnSpLocks/>
                </p:cNvCxnSpPr>
                <p:nvPr/>
              </p:nvCxnSpPr>
              <p:spPr>
                <a:xfrm rot="3600000" flipH="1" flipV="1">
                  <a:off x="8509096" y="1602293"/>
                  <a:ext cx="499160" cy="576805"/>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24861A-6F01-771C-D39A-BB0C9D712CEE}"/>
                    </a:ext>
                  </a:extLst>
                </p:cNvPr>
                <p:cNvCxnSpPr>
                  <a:cxnSpLocks/>
                </p:cNvCxnSpPr>
                <p:nvPr/>
              </p:nvCxnSpPr>
              <p:spPr>
                <a:xfrm flipV="1">
                  <a:off x="7596188" y="1536700"/>
                  <a:ext cx="1287462" cy="1044575"/>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D46698-50FA-C979-3C3D-0D1F5A3A2AD4}"/>
                    </a:ext>
                  </a:extLst>
                </p:cNvPr>
                <p:cNvCxnSpPr>
                  <a:cxnSpLocks/>
                </p:cNvCxnSpPr>
                <p:nvPr/>
              </p:nvCxnSpPr>
              <p:spPr>
                <a:xfrm rot="3600000" flipH="1" flipV="1">
                  <a:off x="7713642" y="2057660"/>
                  <a:ext cx="585118" cy="178697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784D08F-430E-4724-878D-D8652123C08E}"/>
                    </a:ext>
                  </a:extLst>
                </p:cNvPr>
                <p:cNvCxnSpPr>
                  <a:cxnSpLocks/>
                </p:cNvCxnSpPr>
                <p:nvPr/>
              </p:nvCxnSpPr>
              <p:spPr>
                <a:xfrm flipV="1">
                  <a:off x="7372350" y="2576514"/>
                  <a:ext cx="228601" cy="1068386"/>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37A8FB-E114-F532-8782-1C53620269FB}"/>
                    </a:ext>
                  </a:extLst>
                </p:cNvPr>
                <p:cNvCxnSpPr>
                  <a:cxnSpLocks/>
                </p:cNvCxnSpPr>
                <p:nvPr/>
              </p:nvCxnSpPr>
              <p:spPr>
                <a:xfrm rot="3600000" flipH="1">
                  <a:off x="9117552" y="1419686"/>
                  <a:ext cx="449409" cy="1372403"/>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9827CC-82FF-EAC6-9FE4-57FB9B802DC9}"/>
                    </a:ext>
                  </a:extLst>
                </p:cNvPr>
                <p:cNvCxnSpPr>
                  <a:cxnSpLocks/>
                </p:cNvCxnSpPr>
                <p:nvPr/>
              </p:nvCxnSpPr>
              <p:spPr>
                <a:xfrm rot="3600000" flipH="1">
                  <a:off x="8003103" y="1884727"/>
                  <a:ext cx="226516" cy="1059509"/>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42A2ABE-6AEA-B1CA-7E83-16ECA3B57FE5}"/>
                    </a:ext>
                  </a:extLst>
                </p:cNvPr>
                <p:cNvCxnSpPr>
                  <a:cxnSpLocks/>
                </p:cNvCxnSpPr>
                <p:nvPr/>
              </p:nvCxnSpPr>
              <p:spPr>
                <a:xfrm flipH="1" flipV="1">
                  <a:off x="8883650" y="1536700"/>
                  <a:ext cx="1155702" cy="412752"/>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AD583A-583A-BE5A-FD8B-1822D6F351A0}"/>
                    </a:ext>
                  </a:extLst>
                </p:cNvPr>
                <p:cNvCxnSpPr>
                  <a:cxnSpLocks/>
                </p:cNvCxnSpPr>
                <p:nvPr/>
              </p:nvCxnSpPr>
              <p:spPr>
                <a:xfrm flipH="1" flipV="1">
                  <a:off x="10039352" y="1949452"/>
                  <a:ext cx="583404" cy="1227136"/>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4A005E8-E107-0F0A-39EF-C4F66233447B}"/>
                    </a:ext>
                  </a:extLst>
                </p:cNvPr>
                <p:cNvCxnSpPr>
                  <a:cxnSpLocks/>
                </p:cNvCxnSpPr>
                <p:nvPr/>
              </p:nvCxnSpPr>
              <p:spPr>
                <a:xfrm>
                  <a:off x="10033001" y="1949450"/>
                  <a:ext cx="825499" cy="50165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1F0EC7-FE19-C099-510C-6D9FCB1CEEFB}"/>
                    </a:ext>
                  </a:extLst>
                </p:cNvPr>
                <p:cNvCxnSpPr>
                  <a:cxnSpLocks/>
                </p:cNvCxnSpPr>
                <p:nvPr/>
              </p:nvCxnSpPr>
              <p:spPr>
                <a:xfrm flipV="1">
                  <a:off x="10622756" y="2444750"/>
                  <a:ext cx="242094" cy="729456"/>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9E699F8-039E-F106-7CEE-A1FD9C03ADF4}"/>
                    </a:ext>
                  </a:extLst>
                </p:cNvPr>
                <p:cNvCxnSpPr>
                  <a:cxnSpLocks/>
                </p:cNvCxnSpPr>
                <p:nvPr/>
              </p:nvCxnSpPr>
              <p:spPr>
                <a:xfrm flipH="1" flipV="1">
                  <a:off x="10858500" y="2451100"/>
                  <a:ext cx="69850" cy="149860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2958D4-742D-62F0-03E9-D6E9D45735AD}"/>
                    </a:ext>
                  </a:extLst>
                </p:cNvPr>
                <p:cNvCxnSpPr>
                  <a:cxnSpLocks/>
                </p:cNvCxnSpPr>
                <p:nvPr/>
              </p:nvCxnSpPr>
              <p:spPr>
                <a:xfrm flipV="1">
                  <a:off x="10299700" y="3174206"/>
                  <a:ext cx="323056" cy="1518444"/>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9026D7-B191-2971-3AEB-1B341EF6604A}"/>
                    </a:ext>
                  </a:extLst>
                </p:cNvPr>
                <p:cNvCxnSpPr>
                  <a:cxnSpLocks/>
                </p:cNvCxnSpPr>
                <p:nvPr/>
              </p:nvCxnSpPr>
              <p:spPr>
                <a:xfrm flipV="1">
                  <a:off x="10306050" y="3943350"/>
                  <a:ext cx="622300" cy="74930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3AD59F-5E66-96D0-111D-4E2786DFF3A7}"/>
                    </a:ext>
                  </a:extLst>
                </p:cNvPr>
                <p:cNvCxnSpPr>
                  <a:cxnSpLocks/>
                </p:cNvCxnSpPr>
                <p:nvPr/>
              </p:nvCxnSpPr>
              <p:spPr>
                <a:xfrm rot="3600000" flipV="1">
                  <a:off x="9272786" y="4096095"/>
                  <a:ext cx="672410" cy="122157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DE86B5-C268-14B8-538D-CDFFD1398C07}"/>
                    </a:ext>
                  </a:extLst>
                </p:cNvPr>
                <p:cNvCxnSpPr>
                  <a:cxnSpLocks/>
                </p:cNvCxnSpPr>
                <p:nvPr/>
              </p:nvCxnSpPr>
              <p:spPr>
                <a:xfrm rot="3600000" flipV="1">
                  <a:off x="8136381" y="4273346"/>
                  <a:ext cx="500471" cy="92422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186EC0-2408-1C78-5FE8-487E9B478054}"/>
                    </a:ext>
                  </a:extLst>
                </p:cNvPr>
                <p:cNvCxnSpPr>
                  <a:cxnSpLocks/>
                </p:cNvCxnSpPr>
                <p:nvPr/>
              </p:nvCxnSpPr>
              <p:spPr>
                <a:xfrm rot="3600000" flipV="1">
                  <a:off x="7295995" y="3788148"/>
                  <a:ext cx="1698642" cy="789717"/>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5A67203-DEB1-7136-C7FD-668535D46797}"/>
                    </a:ext>
                  </a:extLst>
                </p:cNvPr>
                <p:cNvCxnSpPr>
                  <a:cxnSpLocks/>
                </p:cNvCxnSpPr>
                <p:nvPr/>
              </p:nvCxnSpPr>
              <p:spPr>
                <a:xfrm>
                  <a:off x="7372350" y="3651250"/>
                  <a:ext cx="495300" cy="109855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95F607C-7B67-CF09-B142-EFFEC1568AC2}"/>
                    </a:ext>
                  </a:extLst>
                </p:cNvPr>
                <p:cNvCxnSpPr>
                  <a:cxnSpLocks/>
                </p:cNvCxnSpPr>
                <p:nvPr/>
              </p:nvCxnSpPr>
              <p:spPr>
                <a:xfrm flipV="1">
                  <a:off x="9499600" y="4699000"/>
                  <a:ext cx="793750" cy="635000"/>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B1AD9E-2F60-9964-2CC2-A6EE35A5869C}"/>
                    </a:ext>
                  </a:extLst>
                </p:cNvPr>
                <p:cNvCxnSpPr>
                  <a:cxnSpLocks/>
                </p:cNvCxnSpPr>
                <p:nvPr/>
              </p:nvCxnSpPr>
              <p:spPr>
                <a:xfrm rot="3600000" flipH="1">
                  <a:off x="8794623" y="4924298"/>
                  <a:ext cx="815939" cy="200165"/>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CF3DEB8-5B0D-B0EA-EE3C-7F379B7DA5FF}"/>
                    </a:ext>
                  </a:extLst>
                </p:cNvPr>
                <p:cNvCxnSpPr>
                  <a:cxnSpLocks/>
                </p:cNvCxnSpPr>
                <p:nvPr/>
              </p:nvCxnSpPr>
              <p:spPr>
                <a:xfrm flipH="1" flipV="1">
                  <a:off x="7861300" y="4749800"/>
                  <a:ext cx="1644651" cy="584201"/>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3158CB-6B1A-F9FA-BEB4-9CE393C42AA0}"/>
                    </a:ext>
                  </a:extLst>
                </p:cNvPr>
                <p:cNvCxnSpPr>
                  <a:cxnSpLocks/>
                </p:cNvCxnSpPr>
                <p:nvPr/>
              </p:nvCxnSpPr>
              <p:spPr>
                <a:xfrm flipH="1" flipV="1">
                  <a:off x="10622756" y="3176588"/>
                  <a:ext cx="305594" cy="779462"/>
                </a:xfrm>
                <a:prstGeom prst="line">
                  <a:avLst/>
                </a:prstGeom>
                <a:grpFill/>
                <a:ln w="6350">
                  <a:solidFill>
                    <a:schemeClr val="tx1">
                      <a:alpha val="1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10CEC6D-6B79-DEB9-B176-7252235E36CA}"/>
                  </a:ext>
                </a:extLst>
              </p:cNvPr>
              <p:cNvGrpSpPr/>
              <p:nvPr/>
            </p:nvGrpSpPr>
            <p:grpSpPr>
              <a:xfrm>
                <a:off x="4980940" y="2169316"/>
                <a:ext cx="2275775" cy="2355110"/>
                <a:chOff x="4980940" y="2169316"/>
                <a:chExt cx="2275775" cy="2355110"/>
              </a:xfrm>
            </p:grpSpPr>
            <p:sp>
              <p:nvSpPr>
                <p:cNvPr id="9" name="Oval 8">
                  <a:extLst>
                    <a:ext uri="{FF2B5EF4-FFF2-40B4-BE49-F238E27FC236}">
                      <a16:creationId xmlns:a16="http://schemas.microsoft.com/office/drawing/2014/main" id="{0267547B-A090-8EC7-F856-14436F09C239}"/>
                    </a:ext>
                  </a:extLst>
                </p:cNvPr>
                <p:cNvSpPr>
                  <a:spLocks noChangeAspect="1"/>
                </p:cNvSpPr>
                <p:nvPr/>
              </p:nvSpPr>
              <p:spPr bwMode="auto">
                <a:xfrm>
                  <a:off x="5559470" y="2449659"/>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2F136464-9618-1138-97C6-DA55A8278695}"/>
                    </a:ext>
                  </a:extLst>
                </p:cNvPr>
                <p:cNvSpPr>
                  <a:spLocks noChangeAspect="1"/>
                </p:cNvSpPr>
                <p:nvPr/>
              </p:nvSpPr>
              <p:spPr bwMode="auto">
                <a:xfrm>
                  <a:off x="7192520" y="3778042"/>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EF58BE84-8BE5-3566-8E13-ECFB96EEF5F3}"/>
                    </a:ext>
                  </a:extLst>
                </p:cNvPr>
                <p:cNvSpPr>
                  <a:spLocks noChangeAspect="1"/>
                </p:cNvSpPr>
                <p:nvPr/>
              </p:nvSpPr>
              <p:spPr bwMode="auto">
                <a:xfrm>
                  <a:off x="5142116" y="3938805"/>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B2B7BD28-8E98-A882-6DE7-2E056D4B398B}"/>
                    </a:ext>
                  </a:extLst>
                </p:cNvPr>
                <p:cNvSpPr>
                  <a:spLocks noChangeAspect="1"/>
                </p:cNvSpPr>
                <p:nvPr/>
              </p:nvSpPr>
              <p:spPr bwMode="auto">
                <a:xfrm>
                  <a:off x="5645381" y="4390952"/>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46AC6C4C-1520-8F5E-3AD6-EE1D37728991}"/>
                    </a:ext>
                  </a:extLst>
                </p:cNvPr>
                <p:cNvSpPr>
                  <a:spLocks noChangeAspect="1"/>
                </p:cNvSpPr>
                <p:nvPr/>
              </p:nvSpPr>
              <p:spPr bwMode="auto">
                <a:xfrm>
                  <a:off x="6380616" y="4468944"/>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B64DA35D-40E8-B5C7-F157-8379A8C52A39}"/>
                    </a:ext>
                  </a:extLst>
                </p:cNvPr>
                <p:cNvSpPr>
                  <a:spLocks noChangeAspect="1"/>
                </p:cNvSpPr>
                <p:nvPr/>
              </p:nvSpPr>
              <p:spPr bwMode="auto">
                <a:xfrm>
                  <a:off x="6077210" y="2169316"/>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Oval 14">
                  <a:extLst>
                    <a:ext uri="{FF2B5EF4-FFF2-40B4-BE49-F238E27FC236}">
                      <a16:creationId xmlns:a16="http://schemas.microsoft.com/office/drawing/2014/main" id="{60152525-CC1E-3271-3A01-185D15C828CE}"/>
                    </a:ext>
                  </a:extLst>
                </p:cNvPr>
                <p:cNvSpPr>
                  <a:spLocks noChangeAspect="1"/>
                </p:cNvSpPr>
                <p:nvPr/>
              </p:nvSpPr>
              <p:spPr bwMode="auto">
                <a:xfrm>
                  <a:off x="6894435" y="2589141"/>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Oval 15">
                  <a:extLst>
                    <a:ext uri="{FF2B5EF4-FFF2-40B4-BE49-F238E27FC236}">
                      <a16:creationId xmlns:a16="http://schemas.microsoft.com/office/drawing/2014/main" id="{9B430B34-BAB6-E0E0-5008-BA76E9F77630}"/>
                    </a:ext>
                  </a:extLst>
                </p:cNvPr>
                <p:cNvSpPr>
                  <a:spLocks noChangeAspect="1"/>
                </p:cNvSpPr>
                <p:nvPr/>
              </p:nvSpPr>
              <p:spPr bwMode="auto">
                <a:xfrm>
                  <a:off x="4980940" y="2938584"/>
                  <a:ext cx="55482" cy="55482"/>
                </a:xfrm>
                <a:prstGeom prst="ellipse">
                  <a:avLst/>
                </a:prstGeom>
                <a:solidFill>
                  <a:schemeClr val="accent1"/>
                </a:solidFill>
                <a:ln w="9525">
                  <a:noFill/>
                  <a:headEnd type="none" w="med" len="med"/>
                  <a:tailEnd type="none" w="med" len="med"/>
                </a:ln>
                <a:effectLst>
                  <a:outerShdw blurRad="25400" algn="ctr" rotWithShape="0">
                    <a:schemeClr val="bg1">
                      <a:alpha val="8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373" tIns="86699" rIns="108373" bIns="86699" numCol="1" spcCol="0" rtlCol="0" fromWordArt="0" anchor="t" anchorCtr="0" forceAA="0" compatLnSpc="1">
                  <a:prstTxWarp prst="textNoShape">
                    <a:avLst/>
                  </a:prstTxWarp>
                  <a:noAutofit/>
                </a:bodyPr>
                <a:lstStyle/>
                <a:p>
                  <a:pPr marL="0" marR="0" lvl="0" indent="0" algn="l" defTabSz="552583" rtl="0" eaLnBrk="1" fontAlgn="base" latinLnBrk="0" hangingPunct="1">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7" name="Group 16">
                  <a:extLst>
                    <a:ext uri="{FF2B5EF4-FFF2-40B4-BE49-F238E27FC236}">
                      <a16:creationId xmlns:a16="http://schemas.microsoft.com/office/drawing/2014/main" id="{05C30371-8C61-F434-08DC-A1D03E43DCC0}"/>
                    </a:ext>
                  </a:extLst>
                </p:cNvPr>
                <p:cNvGrpSpPr>
                  <a:grpSpLocks noChangeAspect="1"/>
                </p:cNvGrpSpPr>
                <p:nvPr/>
              </p:nvGrpSpPr>
              <p:grpSpPr>
                <a:xfrm>
                  <a:off x="5188347" y="3190827"/>
                  <a:ext cx="254938" cy="254938"/>
                  <a:chOff x="5194746" y="3202420"/>
                  <a:chExt cx="231762" cy="231762"/>
                </a:xfrm>
              </p:grpSpPr>
              <p:sp>
                <p:nvSpPr>
                  <p:cNvPr id="27" name="Oval 26">
                    <a:extLst>
                      <a:ext uri="{FF2B5EF4-FFF2-40B4-BE49-F238E27FC236}">
                        <a16:creationId xmlns:a16="http://schemas.microsoft.com/office/drawing/2014/main" id="{DE3A5990-BF11-719C-F20B-2221350D9493}"/>
                      </a:ext>
                    </a:extLst>
                  </p:cNvPr>
                  <p:cNvSpPr>
                    <a:spLocks noChangeAspect="1"/>
                  </p:cNvSpPr>
                  <p:nvPr/>
                </p:nvSpPr>
                <p:spPr bwMode="auto">
                  <a:xfrm>
                    <a:off x="5194746" y="3202420"/>
                    <a:ext cx="231762" cy="231762"/>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1"/>
                      </a:solidFill>
                    </a:endParaRPr>
                  </a:p>
                </p:txBody>
              </p:sp>
              <p:sp>
                <p:nvSpPr>
                  <p:cNvPr id="28" name="Books" title="Icon of a stack of books">
                    <a:extLst>
                      <a:ext uri="{FF2B5EF4-FFF2-40B4-BE49-F238E27FC236}">
                        <a16:creationId xmlns:a16="http://schemas.microsoft.com/office/drawing/2014/main" id="{ADBF2699-8147-6662-BADD-769A1D06FCC6}"/>
                      </a:ext>
                    </a:extLst>
                  </p:cNvPr>
                  <p:cNvSpPr>
                    <a:spLocks noChangeAspect="1" noEditPoints="1"/>
                  </p:cNvSpPr>
                  <p:nvPr/>
                </p:nvSpPr>
                <p:spPr bwMode="auto">
                  <a:xfrm>
                    <a:off x="5251042" y="3270752"/>
                    <a:ext cx="114408" cy="90333"/>
                  </a:xfrm>
                  <a:custGeom>
                    <a:avLst/>
                    <a:gdLst>
                      <a:gd name="T0" fmla="*/ 3195 w 3452"/>
                      <a:gd name="T1" fmla="*/ 1671 h 2724"/>
                      <a:gd name="T2" fmla="*/ 309 w 3452"/>
                      <a:gd name="T3" fmla="*/ 1671 h 2724"/>
                      <a:gd name="T4" fmla="*/ 0 w 3452"/>
                      <a:gd name="T5" fmla="*/ 1362 h 2724"/>
                      <a:gd name="T6" fmla="*/ 309 w 3452"/>
                      <a:gd name="T7" fmla="*/ 1053 h 2724"/>
                      <a:gd name="T8" fmla="*/ 3195 w 3452"/>
                      <a:gd name="T9" fmla="*/ 1053 h 2724"/>
                      <a:gd name="T10" fmla="*/ 3018 w 3452"/>
                      <a:gd name="T11" fmla="*/ 1053 h 2724"/>
                      <a:gd name="T12" fmla="*/ 2937 w 3452"/>
                      <a:gd name="T13" fmla="*/ 1362 h 2724"/>
                      <a:gd name="T14" fmla="*/ 3018 w 3452"/>
                      <a:gd name="T15" fmla="*/ 1671 h 2724"/>
                      <a:gd name="T16" fmla="*/ 3452 w 3452"/>
                      <a:gd name="T17" fmla="*/ 0 h 2724"/>
                      <a:gd name="T18" fmla="*/ 566 w 3452"/>
                      <a:gd name="T19" fmla="*/ 0 h 2724"/>
                      <a:gd name="T20" fmla="*/ 257 w 3452"/>
                      <a:gd name="T21" fmla="*/ 309 h 2724"/>
                      <a:gd name="T22" fmla="*/ 566 w 3452"/>
                      <a:gd name="T23" fmla="*/ 618 h 2724"/>
                      <a:gd name="T24" fmla="*/ 3452 w 3452"/>
                      <a:gd name="T25" fmla="*/ 618 h 2724"/>
                      <a:gd name="T26" fmla="*/ 3275 w 3452"/>
                      <a:gd name="T27" fmla="*/ 0 h 2724"/>
                      <a:gd name="T28" fmla="*/ 3195 w 3452"/>
                      <a:gd name="T29" fmla="*/ 309 h 2724"/>
                      <a:gd name="T30" fmla="*/ 3275 w 3452"/>
                      <a:gd name="T31" fmla="*/ 618 h 2724"/>
                      <a:gd name="T32" fmla="*/ 192 w 3452"/>
                      <a:gd name="T33" fmla="*/ 2724 h 2724"/>
                      <a:gd name="T34" fmla="*/ 3078 w 3452"/>
                      <a:gd name="T35" fmla="*/ 2724 h 2724"/>
                      <a:gd name="T36" fmla="*/ 3387 w 3452"/>
                      <a:gd name="T37" fmla="*/ 2415 h 2724"/>
                      <a:gd name="T38" fmla="*/ 3078 w 3452"/>
                      <a:gd name="T39" fmla="*/ 2106 h 2724"/>
                      <a:gd name="T40" fmla="*/ 192 w 3452"/>
                      <a:gd name="T41" fmla="*/ 2106 h 2724"/>
                      <a:gd name="T42" fmla="*/ 369 w 3452"/>
                      <a:gd name="T43" fmla="*/ 2724 h 2724"/>
                      <a:gd name="T44" fmla="*/ 450 w 3452"/>
                      <a:gd name="T45" fmla="*/ 2415 h 2724"/>
                      <a:gd name="T46" fmla="*/ 369 w 3452"/>
                      <a:gd name="T47" fmla="*/ 2106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2" h="2724">
                        <a:moveTo>
                          <a:pt x="3195" y="1671"/>
                        </a:moveTo>
                        <a:cubicBezTo>
                          <a:pt x="309" y="1671"/>
                          <a:pt x="309" y="1671"/>
                          <a:pt x="309" y="1671"/>
                        </a:cubicBezTo>
                        <a:cubicBezTo>
                          <a:pt x="138" y="1671"/>
                          <a:pt x="0" y="1533"/>
                          <a:pt x="0" y="1362"/>
                        </a:cubicBezTo>
                        <a:cubicBezTo>
                          <a:pt x="0" y="1191"/>
                          <a:pt x="138" y="1053"/>
                          <a:pt x="309" y="1053"/>
                        </a:cubicBezTo>
                        <a:cubicBezTo>
                          <a:pt x="3195" y="1053"/>
                          <a:pt x="3195" y="1053"/>
                          <a:pt x="3195" y="1053"/>
                        </a:cubicBezTo>
                        <a:moveTo>
                          <a:pt x="3018" y="1053"/>
                        </a:moveTo>
                        <a:cubicBezTo>
                          <a:pt x="2968" y="1126"/>
                          <a:pt x="2937" y="1237"/>
                          <a:pt x="2937" y="1362"/>
                        </a:cubicBezTo>
                        <a:cubicBezTo>
                          <a:pt x="2937" y="1486"/>
                          <a:pt x="2968" y="1598"/>
                          <a:pt x="3018" y="1671"/>
                        </a:cubicBezTo>
                        <a:moveTo>
                          <a:pt x="3452" y="0"/>
                        </a:moveTo>
                        <a:cubicBezTo>
                          <a:pt x="566" y="0"/>
                          <a:pt x="566" y="0"/>
                          <a:pt x="566" y="0"/>
                        </a:cubicBezTo>
                        <a:cubicBezTo>
                          <a:pt x="396" y="0"/>
                          <a:pt x="257" y="139"/>
                          <a:pt x="257" y="309"/>
                        </a:cubicBezTo>
                        <a:cubicBezTo>
                          <a:pt x="257" y="480"/>
                          <a:pt x="396" y="618"/>
                          <a:pt x="566" y="618"/>
                        </a:cubicBezTo>
                        <a:cubicBezTo>
                          <a:pt x="3452" y="618"/>
                          <a:pt x="3452" y="618"/>
                          <a:pt x="3452" y="618"/>
                        </a:cubicBezTo>
                        <a:moveTo>
                          <a:pt x="3275" y="0"/>
                        </a:moveTo>
                        <a:cubicBezTo>
                          <a:pt x="3226" y="74"/>
                          <a:pt x="3195" y="185"/>
                          <a:pt x="3195" y="309"/>
                        </a:cubicBezTo>
                        <a:cubicBezTo>
                          <a:pt x="3195" y="434"/>
                          <a:pt x="3226" y="545"/>
                          <a:pt x="3275" y="618"/>
                        </a:cubicBezTo>
                        <a:moveTo>
                          <a:pt x="192" y="2724"/>
                        </a:moveTo>
                        <a:cubicBezTo>
                          <a:pt x="3078" y="2724"/>
                          <a:pt x="3078" y="2724"/>
                          <a:pt x="3078" y="2724"/>
                        </a:cubicBezTo>
                        <a:cubicBezTo>
                          <a:pt x="3249" y="2724"/>
                          <a:pt x="3387" y="2585"/>
                          <a:pt x="3387" y="2415"/>
                        </a:cubicBezTo>
                        <a:cubicBezTo>
                          <a:pt x="3387" y="2244"/>
                          <a:pt x="3249" y="2106"/>
                          <a:pt x="3078" y="2106"/>
                        </a:cubicBezTo>
                        <a:cubicBezTo>
                          <a:pt x="192" y="2106"/>
                          <a:pt x="192" y="2106"/>
                          <a:pt x="192" y="2106"/>
                        </a:cubicBezTo>
                        <a:moveTo>
                          <a:pt x="369" y="2724"/>
                        </a:moveTo>
                        <a:cubicBezTo>
                          <a:pt x="418" y="2650"/>
                          <a:pt x="450" y="2539"/>
                          <a:pt x="450" y="2415"/>
                        </a:cubicBezTo>
                        <a:cubicBezTo>
                          <a:pt x="450" y="2290"/>
                          <a:pt x="418" y="2179"/>
                          <a:pt x="369" y="2106"/>
                        </a:cubicBezTo>
                      </a:path>
                    </a:pathLst>
                  </a:custGeom>
                  <a:solidFill>
                    <a:srgbClr val="FFFFFF"/>
                  </a:solidFill>
                  <a:ln w="63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69402" rtl="0" eaLnBrk="1" fontAlgn="auto" latinLnBrk="0" hangingPunct="1">
                      <a:spcBef>
                        <a:spcPts val="0"/>
                      </a:spcBef>
                      <a:spcAft>
                        <a:spcPts val="0"/>
                      </a:spcAft>
                      <a:buClrTx/>
                      <a:buSzTx/>
                      <a:buFontTx/>
                      <a:buNone/>
                      <a:tabLst/>
                      <a:defRPr/>
                    </a:pPr>
                    <a:endParaRPr lang="en-US"/>
                  </a:p>
                </p:txBody>
              </p:sp>
            </p:grpSp>
            <p:grpSp>
              <p:nvGrpSpPr>
                <p:cNvPr id="18" name="Group 17">
                  <a:extLst>
                    <a:ext uri="{FF2B5EF4-FFF2-40B4-BE49-F238E27FC236}">
                      <a16:creationId xmlns:a16="http://schemas.microsoft.com/office/drawing/2014/main" id="{489AF769-D871-4B79-12B9-931824E54259}"/>
                    </a:ext>
                  </a:extLst>
                </p:cNvPr>
                <p:cNvGrpSpPr>
                  <a:grpSpLocks noChangeAspect="1"/>
                </p:cNvGrpSpPr>
                <p:nvPr/>
              </p:nvGrpSpPr>
              <p:grpSpPr>
                <a:xfrm>
                  <a:off x="6290155" y="2413977"/>
                  <a:ext cx="254938" cy="254938"/>
                  <a:chOff x="6301752" y="2425568"/>
                  <a:chExt cx="231762" cy="231762"/>
                </a:xfrm>
              </p:grpSpPr>
              <p:sp>
                <p:nvSpPr>
                  <p:cNvPr id="25" name="Oval 24">
                    <a:extLst>
                      <a:ext uri="{FF2B5EF4-FFF2-40B4-BE49-F238E27FC236}">
                        <a16:creationId xmlns:a16="http://schemas.microsoft.com/office/drawing/2014/main" id="{938BB579-A854-3E3C-0222-5248282A7429}"/>
                      </a:ext>
                    </a:extLst>
                  </p:cNvPr>
                  <p:cNvSpPr>
                    <a:spLocks noChangeAspect="1"/>
                  </p:cNvSpPr>
                  <p:nvPr/>
                </p:nvSpPr>
                <p:spPr bwMode="auto">
                  <a:xfrm>
                    <a:off x="6301752" y="2425568"/>
                    <a:ext cx="231762" cy="231762"/>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1"/>
                      </a:solidFill>
                    </a:endParaRPr>
                  </a:p>
                </p:txBody>
              </p:sp>
              <p:sp>
                <p:nvSpPr>
                  <p:cNvPr id="26" name="Family_EBDA" title="Icon of a family of people">
                    <a:extLst>
                      <a:ext uri="{FF2B5EF4-FFF2-40B4-BE49-F238E27FC236}">
                        <a16:creationId xmlns:a16="http://schemas.microsoft.com/office/drawing/2014/main" id="{B1FE4D66-C740-28F7-2A17-606776A137FD}"/>
                      </a:ext>
                    </a:extLst>
                  </p:cNvPr>
                  <p:cNvSpPr>
                    <a:spLocks noChangeAspect="1" noEditPoints="1"/>
                  </p:cNvSpPr>
                  <p:nvPr/>
                </p:nvSpPr>
                <p:spPr bwMode="auto">
                  <a:xfrm>
                    <a:off x="6358929" y="2481333"/>
                    <a:ext cx="117406" cy="105947"/>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solidFill>
                    <a:srgbClr val="FFFFFF"/>
                  </a:solidFill>
                  <a:ln w="63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69402" rtl="0" eaLnBrk="1" fontAlgn="auto" latinLnBrk="0" hangingPunct="1">
                      <a:spcBef>
                        <a:spcPts val="0"/>
                      </a:spcBef>
                      <a:spcAft>
                        <a:spcPts val="0"/>
                      </a:spcAft>
                      <a:buClrTx/>
                      <a:buSzTx/>
                      <a:buFontTx/>
                      <a:buNone/>
                      <a:tabLst/>
                      <a:defRPr/>
                    </a:pPr>
                    <a:endParaRPr lang="en-US"/>
                  </a:p>
                </p:txBody>
              </p:sp>
            </p:grpSp>
            <p:grpSp>
              <p:nvGrpSpPr>
                <p:cNvPr id="19" name="Group 18">
                  <a:extLst>
                    <a:ext uri="{FF2B5EF4-FFF2-40B4-BE49-F238E27FC236}">
                      <a16:creationId xmlns:a16="http://schemas.microsoft.com/office/drawing/2014/main" id="{14F8175F-E65F-B752-D6C6-B9CC0CEEC4AE}"/>
                    </a:ext>
                  </a:extLst>
                </p:cNvPr>
                <p:cNvGrpSpPr>
                  <a:grpSpLocks noChangeAspect="1"/>
                </p:cNvGrpSpPr>
                <p:nvPr/>
              </p:nvGrpSpPr>
              <p:grpSpPr>
                <a:xfrm>
                  <a:off x="6590518" y="3800853"/>
                  <a:ext cx="254938" cy="254938"/>
                  <a:chOff x="6602116" y="3812446"/>
                  <a:chExt cx="231762" cy="231762"/>
                </a:xfrm>
              </p:grpSpPr>
              <p:sp>
                <p:nvSpPr>
                  <p:cNvPr id="23" name="Oval 22">
                    <a:extLst>
                      <a:ext uri="{FF2B5EF4-FFF2-40B4-BE49-F238E27FC236}">
                        <a16:creationId xmlns:a16="http://schemas.microsoft.com/office/drawing/2014/main" id="{60421045-EAB1-E0DB-FD7B-C5D5EC2BA71B}"/>
                      </a:ext>
                    </a:extLst>
                  </p:cNvPr>
                  <p:cNvSpPr>
                    <a:spLocks noChangeAspect="1"/>
                  </p:cNvSpPr>
                  <p:nvPr/>
                </p:nvSpPr>
                <p:spPr bwMode="auto">
                  <a:xfrm>
                    <a:off x="6602116" y="3812446"/>
                    <a:ext cx="231762" cy="231762"/>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sp>
                <p:nvSpPr>
                  <p:cNvPr id="24" name="Commitments_EC4D" title="Icon of a handshake">
                    <a:extLst>
                      <a:ext uri="{FF2B5EF4-FFF2-40B4-BE49-F238E27FC236}">
                        <a16:creationId xmlns:a16="http://schemas.microsoft.com/office/drawing/2014/main" id="{F9182CE4-4312-5F29-0394-6C17E4F293A5}"/>
                      </a:ext>
                    </a:extLst>
                  </p:cNvPr>
                  <p:cNvSpPr>
                    <a:spLocks noChangeAspect="1" noEditPoints="1"/>
                  </p:cNvSpPr>
                  <p:nvPr/>
                </p:nvSpPr>
                <p:spPr bwMode="auto">
                  <a:xfrm>
                    <a:off x="6661498" y="3877735"/>
                    <a:ext cx="112997" cy="10594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solidFill>
                    <a:srgbClr val="FFFFFF"/>
                  </a:solidFill>
                  <a:ln w="63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69402" rtl="0" eaLnBrk="1" fontAlgn="auto" latinLnBrk="0" hangingPunct="1">
                      <a:spcBef>
                        <a:spcPts val="0"/>
                      </a:spcBef>
                      <a:spcAft>
                        <a:spcPts val="0"/>
                      </a:spcAft>
                      <a:buClrTx/>
                      <a:buSzTx/>
                      <a:buFontTx/>
                      <a:buNone/>
                      <a:tabLst/>
                      <a:defRPr/>
                    </a:pPr>
                    <a:endParaRPr lang="en-US"/>
                  </a:p>
                </p:txBody>
              </p:sp>
            </p:grpSp>
            <p:grpSp>
              <p:nvGrpSpPr>
                <p:cNvPr id="20" name="Group 19">
                  <a:extLst>
                    <a:ext uri="{FF2B5EF4-FFF2-40B4-BE49-F238E27FC236}">
                      <a16:creationId xmlns:a16="http://schemas.microsoft.com/office/drawing/2014/main" id="{0FBA42A0-0190-EA56-4DB8-426741E931E1}"/>
                    </a:ext>
                  </a:extLst>
                </p:cNvPr>
                <p:cNvGrpSpPr>
                  <a:grpSpLocks noChangeAspect="1"/>
                </p:cNvGrpSpPr>
                <p:nvPr/>
              </p:nvGrpSpPr>
              <p:grpSpPr>
                <a:xfrm>
                  <a:off x="7001777" y="3052627"/>
                  <a:ext cx="254938" cy="254938"/>
                  <a:chOff x="7013374" y="3064220"/>
                  <a:chExt cx="231762" cy="231762"/>
                </a:xfrm>
              </p:grpSpPr>
              <p:sp>
                <p:nvSpPr>
                  <p:cNvPr id="21" name="Oval 20">
                    <a:extLst>
                      <a:ext uri="{FF2B5EF4-FFF2-40B4-BE49-F238E27FC236}">
                        <a16:creationId xmlns:a16="http://schemas.microsoft.com/office/drawing/2014/main" id="{C1B308F0-1FAD-8A15-153F-757A5436EBEE}"/>
                      </a:ext>
                    </a:extLst>
                  </p:cNvPr>
                  <p:cNvSpPr>
                    <a:spLocks noChangeAspect="1"/>
                  </p:cNvSpPr>
                  <p:nvPr/>
                </p:nvSpPr>
                <p:spPr bwMode="auto">
                  <a:xfrm>
                    <a:off x="7013374" y="3064220"/>
                    <a:ext cx="231762" cy="231762"/>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1"/>
                      </a:solidFill>
                    </a:endParaRPr>
                  </a:p>
                </p:txBody>
              </p:sp>
              <p:sp>
                <p:nvSpPr>
                  <p:cNvPr id="22" name="Health_E95E" title="Icon of a heart with a heartbeat monitor line through the middle">
                    <a:extLst>
                      <a:ext uri="{FF2B5EF4-FFF2-40B4-BE49-F238E27FC236}">
                        <a16:creationId xmlns:a16="http://schemas.microsoft.com/office/drawing/2014/main" id="{93D775D7-E223-C2A3-132D-61A7F6D1035E}"/>
                      </a:ext>
                    </a:extLst>
                  </p:cNvPr>
                  <p:cNvSpPr>
                    <a:spLocks noChangeAspect="1"/>
                  </p:cNvSpPr>
                  <p:nvPr/>
                </p:nvSpPr>
                <p:spPr bwMode="auto">
                  <a:xfrm>
                    <a:off x="7072384" y="3136706"/>
                    <a:ext cx="113737" cy="96315"/>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solidFill>
                    <a:srgbClr val="FFFFFF"/>
                  </a:solidFill>
                  <a:ln w="63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69402" rtl="0" eaLnBrk="1" fontAlgn="auto" latinLnBrk="0" hangingPunct="1">
                      <a:spcBef>
                        <a:spcPts val="0"/>
                      </a:spcBef>
                      <a:spcAft>
                        <a:spcPts val="0"/>
                      </a:spcAft>
                      <a:buClrTx/>
                      <a:buSzTx/>
                      <a:buFontTx/>
                      <a:buNone/>
                      <a:tabLst/>
                      <a:defRPr/>
                    </a:pPr>
                    <a:endParaRPr lang="en-US"/>
                  </a:p>
                </p:txBody>
              </p:sp>
            </p:grpSp>
          </p:grpSp>
        </p:grpSp>
        <p:sp>
          <p:nvSpPr>
            <p:cNvPr id="50" name="TextBox 49">
              <a:extLst>
                <a:ext uri="{FF2B5EF4-FFF2-40B4-BE49-F238E27FC236}">
                  <a16:creationId xmlns:a16="http://schemas.microsoft.com/office/drawing/2014/main" id="{EB2855AB-25FF-18D8-33F2-D774965B6ED6}"/>
                </a:ext>
              </a:extLst>
            </p:cNvPr>
            <p:cNvSpPr txBox="1"/>
            <p:nvPr/>
          </p:nvSpPr>
          <p:spPr>
            <a:xfrm>
              <a:off x="7716544" y="4085444"/>
              <a:ext cx="891205" cy="215444"/>
            </a:xfrm>
            <a:prstGeom prst="rect">
              <a:avLst/>
            </a:prstGeom>
            <a:noFill/>
          </p:spPr>
          <p:txBody>
            <a:bodyPr wrap="none" lIns="0" tIns="0" rIns="0" bIns="0" rtlCol="0">
              <a:spAutoFit/>
            </a:bodyPr>
            <a:lstStyle/>
            <a:p>
              <a:pPr marL="0" marR="0" lvl="0" indent="0" algn="ctr" defTabSz="1269402"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gradFill>
                    <a:gsLst>
                      <a:gs pos="49474">
                        <a:srgbClr val="FFFFFF"/>
                      </a:gs>
                      <a:gs pos="72000">
                        <a:srgbClr val="FFFFFF"/>
                      </a:gs>
                    </a:gsLst>
                    <a:lin ang="18900000" scaled="0"/>
                  </a:gradFill>
                  <a:effectLst/>
                  <a:uLnTx/>
                  <a:uFillTx/>
                </a:rPr>
                <a:t>Graph Data</a:t>
              </a:r>
            </a:p>
          </p:txBody>
        </p:sp>
        <p:grpSp>
          <p:nvGrpSpPr>
            <p:cNvPr id="63" name="Group 62">
              <a:extLst>
                <a:ext uri="{FF2B5EF4-FFF2-40B4-BE49-F238E27FC236}">
                  <a16:creationId xmlns:a16="http://schemas.microsoft.com/office/drawing/2014/main" id="{0B08663F-882F-BE37-E988-BD0C45F7DA1C}"/>
                </a:ext>
                <a:ext uri="{C183D7F6-B498-43B3-948B-1728B52AA6E4}">
                  <adec:decorative xmlns:adec="http://schemas.microsoft.com/office/drawing/2017/decorative" val="1"/>
                </a:ext>
              </a:extLst>
            </p:cNvPr>
            <p:cNvGrpSpPr/>
            <p:nvPr/>
          </p:nvGrpSpPr>
          <p:grpSpPr>
            <a:xfrm>
              <a:off x="6744902" y="1975292"/>
              <a:ext cx="2756176" cy="2610345"/>
              <a:chOff x="4679807" y="1816537"/>
              <a:chExt cx="2756176" cy="2610345"/>
            </a:xfrm>
          </p:grpSpPr>
          <p:sp>
            <p:nvSpPr>
              <p:cNvPr id="52" name="Oval 51">
                <a:extLst>
                  <a:ext uri="{FF2B5EF4-FFF2-40B4-BE49-F238E27FC236}">
                    <a16:creationId xmlns:a16="http://schemas.microsoft.com/office/drawing/2014/main" id="{DC6F8A85-3EE1-8C17-A50F-652DFA812506}"/>
                  </a:ext>
                </a:extLst>
              </p:cNvPr>
              <p:cNvSpPr/>
              <p:nvPr/>
            </p:nvSpPr>
            <p:spPr bwMode="auto">
              <a:xfrm>
                <a:off x="5995987" y="1816537"/>
                <a:ext cx="200026" cy="200026"/>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sp>
            <p:nvSpPr>
              <p:cNvPr id="54" name="Oval 53">
                <a:extLst>
                  <a:ext uri="{FF2B5EF4-FFF2-40B4-BE49-F238E27FC236}">
                    <a16:creationId xmlns:a16="http://schemas.microsoft.com/office/drawing/2014/main" id="{8523B71F-A703-983A-5C1E-761E51925237}"/>
                  </a:ext>
                </a:extLst>
              </p:cNvPr>
              <p:cNvSpPr/>
              <p:nvPr/>
            </p:nvSpPr>
            <p:spPr bwMode="auto">
              <a:xfrm>
                <a:off x="7235957" y="2745546"/>
                <a:ext cx="200026" cy="200026"/>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sp>
            <p:nvSpPr>
              <p:cNvPr id="55" name="Oval 54">
                <a:extLst>
                  <a:ext uri="{FF2B5EF4-FFF2-40B4-BE49-F238E27FC236}">
                    <a16:creationId xmlns:a16="http://schemas.microsoft.com/office/drawing/2014/main" id="{6AC7913A-264B-3A1F-59B1-13CB36F777E0}"/>
                  </a:ext>
                </a:extLst>
              </p:cNvPr>
              <p:cNvSpPr/>
              <p:nvPr/>
            </p:nvSpPr>
            <p:spPr bwMode="auto">
              <a:xfrm>
                <a:off x="4679807" y="2737926"/>
                <a:ext cx="200026" cy="200026"/>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sp>
            <p:nvSpPr>
              <p:cNvPr id="56" name="Oval 55">
                <a:extLst>
                  <a:ext uri="{FF2B5EF4-FFF2-40B4-BE49-F238E27FC236}">
                    <a16:creationId xmlns:a16="http://schemas.microsoft.com/office/drawing/2014/main" id="{9AE5678D-C638-0AE1-DBF6-67C0DE66127F}"/>
                  </a:ext>
                </a:extLst>
              </p:cNvPr>
              <p:cNvSpPr/>
              <p:nvPr/>
            </p:nvSpPr>
            <p:spPr bwMode="auto">
              <a:xfrm>
                <a:off x="6801274" y="4203996"/>
                <a:ext cx="200026" cy="200026"/>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sp>
            <p:nvSpPr>
              <p:cNvPr id="57" name="Oval 56">
                <a:extLst>
                  <a:ext uri="{FF2B5EF4-FFF2-40B4-BE49-F238E27FC236}">
                    <a16:creationId xmlns:a16="http://schemas.microsoft.com/office/drawing/2014/main" id="{9EDF8588-CC01-2E14-2CB8-300FBEAA1F07}"/>
                  </a:ext>
                </a:extLst>
              </p:cNvPr>
              <p:cNvSpPr/>
              <p:nvPr/>
            </p:nvSpPr>
            <p:spPr bwMode="auto">
              <a:xfrm>
                <a:off x="5166059" y="4226856"/>
                <a:ext cx="200026" cy="200026"/>
              </a:xfrm>
              <a:prstGeom prst="ellipse">
                <a:avLst/>
              </a:prstGeom>
              <a:solidFill>
                <a:schemeClr val="bg1"/>
              </a:solidFill>
              <a:ln w="12700">
                <a:gradFill>
                  <a:gsLst>
                    <a:gs pos="100000">
                      <a:srgbClr val="C03BC4"/>
                    </a:gs>
                    <a:gs pos="0">
                      <a:srgbClr val="0078D4"/>
                    </a:gs>
                  </a:gsLst>
                  <a:lin ang="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800" b="1">
                  <a:solidFill>
                    <a:schemeClr val="accent1"/>
                  </a:solidFill>
                </a:endParaRPr>
              </a:p>
            </p:txBody>
          </p:sp>
        </p:grpSp>
        <p:sp>
          <p:nvSpPr>
            <p:cNvPr id="70" name="Transform">
              <a:extLst>
                <a:ext uri="{FF2B5EF4-FFF2-40B4-BE49-F238E27FC236}">
                  <a16:creationId xmlns:a16="http://schemas.microsoft.com/office/drawing/2014/main" id="{4BD3395F-A80F-1C0B-83C9-52421C4A1795}"/>
                </a:ext>
              </a:extLst>
            </p:cNvPr>
            <p:cNvSpPr txBox="1">
              <a:spLocks/>
            </p:cNvSpPr>
            <p:nvPr/>
          </p:nvSpPr>
          <p:spPr>
            <a:xfrm>
              <a:off x="6013904" y="2884544"/>
              <a:ext cx="800995" cy="182880"/>
            </a:xfrm>
            <a:prstGeom prst="rect">
              <a:avLst/>
            </a:prstGeom>
            <a:noFill/>
            <a:ln w="25400" cap="rnd">
              <a:noFill/>
            </a:ln>
            <a:effectLst/>
          </p:spPr>
          <p:txBody>
            <a:bodyPr wrap="square" lIns="0" tIns="118872" rIns="0" bIns="118872" rtlCol="0" anchor="ctr" anchorCtr="0">
              <a:noAutofit/>
            </a:bodyPr>
            <a:lstStyle>
              <a:defPPr>
                <a:defRPr lang="en-US"/>
              </a:defPPr>
              <a:lvl1pPr algn="ctr" defTabSz="914102" fontAlgn="base">
                <a:lnSpc>
                  <a:spcPct val="90000"/>
                </a:lnSpc>
                <a:spcBef>
                  <a:spcPts val="2239"/>
                </a:spcBef>
                <a:spcAft>
                  <a:spcPct val="0"/>
                </a:spcAft>
                <a:buSzPct val="90000"/>
                <a:defRPr sz="18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300"/>
                </a:spcBef>
                <a:spcAft>
                  <a:spcPct val="0"/>
                </a:spcAft>
                <a:buClrTx/>
                <a:buSzPct val="90000"/>
                <a:buFontTx/>
                <a:buNone/>
                <a:tabLst/>
                <a:defRPr/>
              </a:pPr>
              <a:r>
                <a:rPr kumimoji="0" lang="en-US" sz="1200" b="0" i="0" u="none" strike="noStrike" kern="0" cap="none" spc="0" normalizeH="0" baseline="0" noProof="0">
                  <a:ln>
                    <a:noFill/>
                  </a:ln>
                  <a:solidFill>
                    <a:schemeClr val="accent1"/>
                  </a:solidFill>
                  <a:effectLst/>
                  <a:uLnTx/>
                  <a:uFillTx/>
                  <a:latin typeface="+mn-lt"/>
                  <a:cs typeface="+mn-cs"/>
                </a:rPr>
                <a:t>Teams</a:t>
              </a:r>
            </a:p>
          </p:txBody>
        </p:sp>
        <p:sp>
          <p:nvSpPr>
            <p:cNvPr id="71" name="Transform">
              <a:extLst>
                <a:ext uri="{FF2B5EF4-FFF2-40B4-BE49-F238E27FC236}">
                  <a16:creationId xmlns:a16="http://schemas.microsoft.com/office/drawing/2014/main" id="{03FA3B8F-B007-EB70-369E-24DA6552093B}"/>
                </a:ext>
              </a:extLst>
            </p:cNvPr>
            <p:cNvSpPr txBox="1">
              <a:spLocks/>
            </p:cNvSpPr>
            <p:nvPr/>
          </p:nvSpPr>
          <p:spPr>
            <a:xfrm>
              <a:off x="7756783" y="1763764"/>
              <a:ext cx="800995" cy="182880"/>
            </a:xfrm>
            <a:prstGeom prst="rect">
              <a:avLst/>
            </a:prstGeom>
            <a:noFill/>
            <a:ln w="25400" cap="rnd">
              <a:noFill/>
            </a:ln>
            <a:effectLst/>
          </p:spPr>
          <p:txBody>
            <a:bodyPr wrap="square" lIns="0" tIns="118872" rIns="0" bIns="118872" rtlCol="0" anchor="ctr" anchorCtr="0">
              <a:noAutofit/>
            </a:bodyPr>
            <a:lstStyle>
              <a:defPPr>
                <a:defRPr lang="en-US"/>
              </a:defPPr>
              <a:lvl1pPr algn="ctr" defTabSz="914102" fontAlgn="base">
                <a:lnSpc>
                  <a:spcPct val="90000"/>
                </a:lnSpc>
                <a:spcBef>
                  <a:spcPts val="2239"/>
                </a:spcBef>
                <a:spcAft>
                  <a:spcPct val="0"/>
                </a:spcAft>
                <a:buSzPct val="90000"/>
                <a:defRPr sz="18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300"/>
                </a:spcBef>
                <a:spcAft>
                  <a:spcPct val="0"/>
                </a:spcAft>
                <a:buClrTx/>
                <a:buSzPct val="90000"/>
                <a:buFontTx/>
                <a:buNone/>
                <a:tabLst/>
                <a:defRPr/>
              </a:pPr>
              <a:r>
                <a:rPr kumimoji="0" lang="en-US" sz="1200" b="0" i="0" u="none" strike="noStrike" kern="0" cap="none" spc="0" normalizeH="0" baseline="0" noProof="0">
                  <a:ln>
                    <a:noFill/>
                  </a:ln>
                  <a:solidFill>
                    <a:schemeClr val="accent1"/>
                  </a:solidFill>
                  <a:effectLst/>
                  <a:uLnTx/>
                  <a:uFillTx/>
                  <a:latin typeface="+mn-lt"/>
                  <a:cs typeface="+mn-cs"/>
                </a:rPr>
                <a:t>Office</a:t>
              </a:r>
            </a:p>
          </p:txBody>
        </p:sp>
        <p:sp>
          <p:nvSpPr>
            <p:cNvPr id="72" name="Transform">
              <a:extLst>
                <a:ext uri="{FF2B5EF4-FFF2-40B4-BE49-F238E27FC236}">
                  <a16:creationId xmlns:a16="http://schemas.microsoft.com/office/drawing/2014/main" id="{44651DCA-7C47-628F-2432-C3C7CFD675CC}"/>
                </a:ext>
              </a:extLst>
            </p:cNvPr>
            <p:cNvSpPr txBox="1">
              <a:spLocks/>
            </p:cNvSpPr>
            <p:nvPr/>
          </p:nvSpPr>
          <p:spPr>
            <a:xfrm>
              <a:off x="6391404" y="4432325"/>
              <a:ext cx="800995" cy="182880"/>
            </a:xfrm>
            <a:prstGeom prst="rect">
              <a:avLst/>
            </a:prstGeom>
            <a:noFill/>
            <a:ln w="25400" cap="rnd">
              <a:noFill/>
            </a:ln>
            <a:effectLst/>
          </p:spPr>
          <p:txBody>
            <a:bodyPr wrap="square" lIns="0" tIns="118872" rIns="0" bIns="118872" rtlCol="0" anchor="ctr" anchorCtr="0">
              <a:noAutofit/>
            </a:bodyPr>
            <a:lstStyle>
              <a:defPPr>
                <a:defRPr lang="en-US"/>
              </a:defPPr>
              <a:lvl1pPr algn="ctr" defTabSz="914102" fontAlgn="base">
                <a:lnSpc>
                  <a:spcPct val="90000"/>
                </a:lnSpc>
                <a:spcBef>
                  <a:spcPts val="2239"/>
                </a:spcBef>
                <a:spcAft>
                  <a:spcPct val="0"/>
                </a:spcAft>
                <a:buSzPct val="90000"/>
                <a:defRPr sz="18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300"/>
                </a:spcBef>
                <a:spcAft>
                  <a:spcPct val="0"/>
                </a:spcAft>
                <a:buClrTx/>
                <a:buSzPct val="90000"/>
                <a:buFontTx/>
                <a:buNone/>
                <a:tabLst/>
                <a:defRPr/>
              </a:pPr>
              <a:r>
                <a:rPr kumimoji="0" lang="en-US" sz="1200" b="0" i="0" u="none" strike="noStrike" kern="0" cap="none" spc="0" normalizeH="0" baseline="0" noProof="0">
                  <a:ln>
                    <a:noFill/>
                  </a:ln>
                  <a:solidFill>
                    <a:schemeClr val="accent1"/>
                  </a:solidFill>
                  <a:effectLst/>
                  <a:uLnTx/>
                  <a:uFillTx/>
                  <a:latin typeface="+mn-lt"/>
                  <a:cs typeface="+mn-cs"/>
                </a:rPr>
                <a:t>Outlook</a:t>
              </a:r>
            </a:p>
          </p:txBody>
        </p:sp>
        <p:sp>
          <p:nvSpPr>
            <p:cNvPr id="73" name="Transform">
              <a:extLst>
                <a:ext uri="{FF2B5EF4-FFF2-40B4-BE49-F238E27FC236}">
                  <a16:creationId xmlns:a16="http://schemas.microsoft.com/office/drawing/2014/main" id="{61626117-93FB-D53C-A455-E7DF83E8207C}"/>
                </a:ext>
              </a:extLst>
            </p:cNvPr>
            <p:cNvSpPr txBox="1">
              <a:spLocks/>
            </p:cNvSpPr>
            <p:nvPr/>
          </p:nvSpPr>
          <p:spPr>
            <a:xfrm>
              <a:off x="9390383" y="2914210"/>
              <a:ext cx="800995" cy="182880"/>
            </a:xfrm>
            <a:prstGeom prst="rect">
              <a:avLst/>
            </a:prstGeom>
            <a:noFill/>
            <a:ln w="25400" cap="rnd">
              <a:noFill/>
            </a:ln>
            <a:effectLst/>
          </p:spPr>
          <p:txBody>
            <a:bodyPr wrap="square" lIns="0" tIns="118872" rIns="0" bIns="118872" rtlCol="0" anchor="ctr" anchorCtr="0">
              <a:noAutofit/>
            </a:bodyPr>
            <a:lstStyle>
              <a:defPPr>
                <a:defRPr lang="en-US"/>
              </a:defPPr>
              <a:lvl1pPr algn="ctr" defTabSz="914102" fontAlgn="base">
                <a:lnSpc>
                  <a:spcPct val="90000"/>
                </a:lnSpc>
                <a:spcBef>
                  <a:spcPts val="2239"/>
                </a:spcBef>
                <a:spcAft>
                  <a:spcPct val="0"/>
                </a:spcAft>
                <a:buSzPct val="90000"/>
                <a:defRPr sz="18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300"/>
                </a:spcBef>
                <a:spcAft>
                  <a:spcPct val="0"/>
                </a:spcAft>
                <a:buClrTx/>
                <a:buSzPct val="90000"/>
                <a:buFontTx/>
                <a:buNone/>
                <a:tabLst/>
                <a:defRPr/>
              </a:pPr>
              <a:r>
                <a:rPr kumimoji="0" lang="en-US" sz="1200" b="0" i="0" u="none" strike="noStrike" kern="0" cap="none" spc="0" normalizeH="0" baseline="0" noProof="0">
                  <a:ln>
                    <a:noFill/>
                  </a:ln>
                  <a:solidFill>
                    <a:schemeClr val="accent1"/>
                  </a:solidFill>
                  <a:effectLst/>
                  <a:uLnTx/>
                  <a:uFillTx/>
                  <a:latin typeface="+mn-lt"/>
                  <a:cs typeface="+mn-cs"/>
                </a:rPr>
                <a:t>Edge</a:t>
              </a:r>
            </a:p>
          </p:txBody>
        </p:sp>
        <p:sp>
          <p:nvSpPr>
            <p:cNvPr id="74" name="Transform">
              <a:extLst>
                <a:ext uri="{FF2B5EF4-FFF2-40B4-BE49-F238E27FC236}">
                  <a16:creationId xmlns:a16="http://schemas.microsoft.com/office/drawing/2014/main" id="{78983616-8189-FFDE-3B35-CBAB224F7358}"/>
                </a:ext>
              </a:extLst>
            </p:cNvPr>
            <p:cNvSpPr txBox="1">
              <a:spLocks/>
            </p:cNvSpPr>
            <p:nvPr/>
          </p:nvSpPr>
          <p:spPr>
            <a:xfrm>
              <a:off x="9090948" y="4432325"/>
              <a:ext cx="878128" cy="182880"/>
            </a:xfrm>
            <a:prstGeom prst="rect">
              <a:avLst/>
            </a:prstGeom>
            <a:noFill/>
            <a:ln w="25400" cap="rnd">
              <a:noFill/>
            </a:ln>
            <a:effectLst/>
          </p:spPr>
          <p:txBody>
            <a:bodyPr wrap="square" lIns="0" tIns="118872" rIns="0" bIns="118872" rtlCol="0" anchor="ctr" anchorCtr="0">
              <a:noAutofit/>
            </a:bodyPr>
            <a:lstStyle>
              <a:defPPr>
                <a:defRPr lang="en-US"/>
              </a:defPPr>
              <a:lvl1pPr algn="ctr" defTabSz="914102" fontAlgn="base">
                <a:lnSpc>
                  <a:spcPct val="90000"/>
                </a:lnSpc>
                <a:spcBef>
                  <a:spcPts val="2239"/>
                </a:spcBef>
                <a:spcAft>
                  <a:spcPct val="0"/>
                </a:spcAft>
                <a:buSzPct val="90000"/>
                <a:defRPr sz="18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14102" rtl="0" eaLnBrk="1" fontAlgn="base" latinLnBrk="0" hangingPunct="1">
                <a:lnSpc>
                  <a:spcPct val="100000"/>
                </a:lnSpc>
                <a:spcBef>
                  <a:spcPts val="300"/>
                </a:spcBef>
                <a:spcAft>
                  <a:spcPct val="0"/>
                </a:spcAft>
                <a:buClrTx/>
                <a:buSzPct val="90000"/>
                <a:buFontTx/>
                <a:buNone/>
                <a:tabLst/>
                <a:defRPr/>
              </a:pPr>
              <a:r>
                <a:rPr kumimoji="0" lang="en-US" sz="1200" b="0" i="0" u="none" strike="noStrike" kern="0" cap="none" spc="0" normalizeH="0" baseline="0" noProof="0">
                  <a:ln>
                    <a:noFill/>
                  </a:ln>
                  <a:solidFill>
                    <a:schemeClr val="accent1"/>
                  </a:solidFill>
                  <a:effectLst/>
                  <a:uLnTx/>
                  <a:uFillTx/>
                  <a:latin typeface="+mn-lt"/>
                  <a:cs typeface="+mn-cs"/>
                </a:rPr>
                <a:t>Windows</a:t>
              </a:r>
            </a:p>
          </p:txBody>
        </p:sp>
        <p:grpSp>
          <p:nvGrpSpPr>
            <p:cNvPr id="119" name="Group 4">
              <a:extLst>
                <a:ext uri="{FF2B5EF4-FFF2-40B4-BE49-F238E27FC236}">
                  <a16:creationId xmlns:a16="http://schemas.microsoft.com/office/drawing/2014/main" id="{67373EF7-8D8A-968B-020E-80CEB2DDE373}"/>
                </a:ext>
                <a:ext uri="{C183D7F6-B498-43B3-948B-1728B52AA6E4}">
                  <adec:decorative xmlns:adec="http://schemas.microsoft.com/office/drawing/2017/decorative" val="1"/>
                </a:ext>
              </a:extLst>
            </p:cNvPr>
            <p:cNvGrpSpPr>
              <a:grpSpLocks noChangeAspect="1"/>
            </p:cNvGrpSpPr>
            <p:nvPr/>
          </p:nvGrpSpPr>
          <p:grpSpPr bwMode="auto">
            <a:xfrm>
              <a:off x="8835947" y="2703504"/>
              <a:ext cx="142878" cy="142875"/>
              <a:chOff x="4265" y="1703"/>
              <a:chExt cx="90" cy="90"/>
            </a:xfrm>
            <a:noFill/>
          </p:grpSpPr>
          <p:sp>
            <p:nvSpPr>
              <p:cNvPr id="121" name="Freeform 5">
                <a:extLst>
                  <a:ext uri="{FF2B5EF4-FFF2-40B4-BE49-F238E27FC236}">
                    <a16:creationId xmlns:a16="http://schemas.microsoft.com/office/drawing/2014/main" id="{5B9039B8-5B48-06DB-4A01-5DF05D7440BC}"/>
                  </a:ext>
                </a:extLst>
              </p:cNvPr>
              <p:cNvSpPr>
                <a:spLocks/>
              </p:cNvSpPr>
              <p:nvPr/>
            </p:nvSpPr>
            <p:spPr bwMode="auto">
              <a:xfrm>
                <a:off x="4301" y="1703"/>
                <a:ext cx="19" cy="20"/>
              </a:xfrm>
              <a:custGeom>
                <a:avLst/>
                <a:gdLst>
                  <a:gd name="T0" fmla="*/ 11 w 80"/>
                  <a:gd name="T1" fmla="*/ 69 h 81"/>
                  <a:gd name="T2" fmla="*/ 11 w 80"/>
                  <a:gd name="T3" fmla="*/ 69 h 81"/>
                  <a:gd name="T4" fmla="*/ 24 w 80"/>
                  <a:gd name="T5" fmla="*/ 77 h 81"/>
                  <a:gd name="T6" fmla="*/ 40 w 80"/>
                  <a:gd name="T7" fmla="*/ 81 h 81"/>
                  <a:gd name="T8" fmla="*/ 55 w 80"/>
                  <a:gd name="T9" fmla="*/ 77 h 81"/>
                  <a:gd name="T10" fmla="*/ 68 w 80"/>
                  <a:gd name="T11" fmla="*/ 69 h 81"/>
                  <a:gd name="T12" fmla="*/ 77 w 80"/>
                  <a:gd name="T13" fmla="*/ 56 h 81"/>
                  <a:gd name="T14" fmla="*/ 80 w 80"/>
                  <a:gd name="T15" fmla="*/ 41 h 81"/>
                  <a:gd name="T16" fmla="*/ 77 w 80"/>
                  <a:gd name="T17" fmla="*/ 25 h 81"/>
                  <a:gd name="T18" fmla="*/ 68 w 80"/>
                  <a:gd name="T19" fmla="*/ 12 h 81"/>
                  <a:gd name="T20" fmla="*/ 55 w 80"/>
                  <a:gd name="T21" fmla="*/ 4 h 81"/>
                  <a:gd name="T22" fmla="*/ 40 w 80"/>
                  <a:gd name="T23" fmla="*/ 0 h 81"/>
                  <a:gd name="T24" fmla="*/ 24 w 80"/>
                  <a:gd name="T25" fmla="*/ 4 h 81"/>
                  <a:gd name="T26" fmla="*/ 11 w 80"/>
                  <a:gd name="T27" fmla="*/ 12 h 81"/>
                  <a:gd name="T28" fmla="*/ 3 w 80"/>
                  <a:gd name="T29" fmla="*/ 25 h 81"/>
                  <a:gd name="T30" fmla="*/ 0 w 80"/>
                  <a:gd name="T31" fmla="*/ 41 h 81"/>
                  <a:gd name="T32" fmla="*/ 3 w 80"/>
                  <a:gd name="T33" fmla="*/ 56 h 81"/>
                  <a:gd name="T34" fmla="*/ 11 w 80"/>
                  <a:gd name="T35"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1">
                    <a:moveTo>
                      <a:pt x="11" y="69"/>
                    </a:moveTo>
                    <a:lnTo>
                      <a:pt x="11" y="69"/>
                    </a:lnTo>
                    <a:cubicBezTo>
                      <a:pt x="15" y="72"/>
                      <a:pt x="19" y="75"/>
                      <a:pt x="24" y="77"/>
                    </a:cubicBezTo>
                    <a:cubicBezTo>
                      <a:pt x="29" y="79"/>
                      <a:pt x="34" y="81"/>
                      <a:pt x="40" y="81"/>
                    </a:cubicBezTo>
                    <a:cubicBezTo>
                      <a:pt x="45" y="81"/>
                      <a:pt x="51" y="79"/>
                      <a:pt x="55" y="77"/>
                    </a:cubicBezTo>
                    <a:cubicBezTo>
                      <a:pt x="60" y="75"/>
                      <a:pt x="65" y="72"/>
                      <a:pt x="68" y="69"/>
                    </a:cubicBezTo>
                    <a:cubicBezTo>
                      <a:pt x="72" y="65"/>
                      <a:pt x="75" y="61"/>
                      <a:pt x="77" y="56"/>
                    </a:cubicBezTo>
                    <a:cubicBezTo>
                      <a:pt x="79" y="51"/>
                      <a:pt x="80" y="46"/>
                      <a:pt x="80" y="41"/>
                    </a:cubicBezTo>
                    <a:cubicBezTo>
                      <a:pt x="80" y="35"/>
                      <a:pt x="79" y="30"/>
                      <a:pt x="77" y="25"/>
                    </a:cubicBezTo>
                    <a:cubicBezTo>
                      <a:pt x="75" y="20"/>
                      <a:pt x="72" y="16"/>
                      <a:pt x="68" y="12"/>
                    </a:cubicBezTo>
                    <a:cubicBezTo>
                      <a:pt x="65" y="9"/>
                      <a:pt x="60" y="6"/>
                      <a:pt x="55" y="4"/>
                    </a:cubicBezTo>
                    <a:cubicBezTo>
                      <a:pt x="51" y="2"/>
                      <a:pt x="45" y="0"/>
                      <a:pt x="40" y="0"/>
                    </a:cubicBezTo>
                    <a:cubicBezTo>
                      <a:pt x="34" y="0"/>
                      <a:pt x="29" y="2"/>
                      <a:pt x="24" y="4"/>
                    </a:cubicBezTo>
                    <a:cubicBezTo>
                      <a:pt x="19" y="6"/>
                      <a:pt x="15" y="9"/>
                      <a:pt x="11" y="12"/>
                    </a:cubicBezTo>
                    <a:cubicBezTo>
                      <a:pt x="8" y="16"/>
                      <a:pt x="5" y="20"/>
                      <a:pt x="3" y="25"/>
                    </a:cubicBezTo>
                    <a:cubicBezTo>
                      <a:pt x="1" y="30"/>
                      <a:pt x="0" y="35"/>
                      <a:pt x="0" y="41"/>
                    </a:cubicBezTo>
                    <a:cubicBezTo>
                      <a:pt x="0" y="46"/>
                      <a:pt x="1" y="51"/>
                      <a:pt x="3" y="56"/>
                    </a:cubicBezTo>
                    <a:cubicBezTo>
                      <a:pt x="5" y="61"/>
                      <a:pt x="8" y="65"/>
                      <a:pt x="11"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2" name="Freeform 6">
                <a:extLst>
                  <a:ext uri="{FF2B5EF4-FFF2-40B4-BE49-F238E27FC236}">
                    <a16:creationId xmlns:a16="http://schemas.microsoft.com/office/drawing/2014/main" id="{04222B32-7136-50D4-C8D4-6B170F57F679}"/>
                  </a:ext>
                </a:extLst>
              </p:cNvPr>
              <p:cNvSpPr>
                <a:spLocks/>
              </p:cNvSpPr>
              <p:nvPr/>
            </p:nvSpPr>
            <p:spPr bwMode="auto">
              <a:xfrm>
                <a:off x="4272" y="1719"/>
                <a:ext cx="77" cy="74"/>
              </a:xfrm>
              <a:custGeom>
                <a:avLst/>
                <a:gdLst>
                  <a:gd name="T0" fmla="*/ 31 w 320"/>
                  <a:gd name="T1" fmla="*/ 177 h 308"/>
                  <a:gd name="T2" fmla="*/ 31 w 320"/>
                  <a:gd name="T3" fmla="*/ 177 h 308"/>
                  <a:gd name="T4" fmla="*/ 56 w 320"/>
                  <a:gd name="T5" fmla="*/ 190 h 308"/>
                  <a:gd name="T6" fmla="*/ 73 w 320"/>
                  <a:gd name="T7" fmla="*/ 213 h 308"/>
                  <a:gd name="T8" fmla="*/ 80 w 320"/>
                  <a:gd name="T9" fmla="*/ 241 h 308"/>
                  <a:gd name="T10" fmla="*/ 77 w 320"/>
                  <a:gd name="T11" fmla="*/ 261 h 308"/>
                  <a:gd name="T12" fmla="*/ 68 w 320"/>
                  <a:gd name="T13" fmla="*/ 279 h 308"/>
                  <a:gd name="T14" fmla="*/ 112 w 320"/>
                  <a:gd name="T15" fmla="*/ 300 h 308"/>
                  <a:gd name="T16" fmla="*/ 160 w 320"/>
                  <a:gd name="T17" fmla="*/ 308 h 308"/>
                  <a:gd name="T18" fmla="*/ 208 w 320"/>
                  <a:gd name="T19" fmla="*/ 300 h 308"/>
                  <a:gd name="T20" fmla="*/ 251 w 320"/>
                  <a:gd name="T21" fmla="*/ 279 h 308"/>
                  <a:gd name="T22" fmla="*/ 243 w 320"/>
                  <a:gd name="T23" fmla="*/ 261 h 308"/>
                  <a:gd name="T24" fmla="*/ 240 w 320"/>
                  <a:gd name="T25" fmla="*/ 241 h 308"/>
                  <a:gd name="T26" fmla="*/ 245 w 320"/>
                  <a:gd name="T27" fmla="*/ 215 h 308"/>
                  <a:gd name="T28" fmla="*/ 260 w 320"/>
                  <a:gd name="T29" fmla="*/ 194 h 308"/>
                  <a:gd name="T30" fmla="*/ 281 w 320"/>
                  <a:gd name="T31" fmla="*/ 180 h 308"/>
                  <a:gd name="T32" fmla="*/ 306 w 320"/>
                  <a:gd name="T33" fmla="*/ 175 h 308"/>
                  <a:gd name="T34" fmla="*/ 312 w 320"/>
                  <a:gd name="T35" fmla="*/ 175 h 308"/>
                  <a:gd name="T36" fmla="*/ 317 w 320"/>
                  <a:gd name="T37" fmla="*/ 175 h 308"/>
                  <a:gd name="T38" fmla="*/ 320 w 320"/>
                  <a:gd name="T39" fmla="*/ 148 h 308"/>
                  <a:gd name="T40" fmla="*/ 313 w 320"/>
                  <a:gd name="T41" fmla="*/ 101 h 308"/>
                  <a:gd name="T42" fmla="*/ 293 w 320"/>
                  <a:gd name="T43" fmla="*/ 59 h 308"/>
                  <a:gd name="T44" fmla="*/ 262 w 320"/>
                  <a:gd name="T45" fmla="*/ 25 h 308"/>
                  <a:gd name="T46" fmla="*/ 221 w 320"/>
                  <a:gd name="T47" fmla="*/ 0 h 308"/>
                  <a:gd name="T48" fmla="*/ 211 w 320"/>
                  <a:gd name="T49" fmla="*/ 17 h 308"/>
                  <a:gd name="T50" fmla="*/ 197 w 320"/>
                  <a:gd name="T51" fmla="*/ 30 h 308"/>
                  <a:gd name="T52" fmla="*/ 179 w 320"/>
                  <a:gd name="T53" fmla="*/ 38 h 308"/>
                  <a:gd name="T54" fmla="*/ 160 w 320"/>
                  <a:gd name="T55" fmla="*/ 41 h 308"/>
                  <a:gd name="T56" fmla="*/ 140 w 320"/>
                  <a:gd name="T57" fmla="*/ 38 h 308"/>
                  <a:gd name="T58" fmla="*/ 123 w 320"/>
                  <a:gd name="T59" fmla="*/ 30 h 308"/>
                  <a:gd name="T60" fmla="*/ 108 w 320"/>
                  <a:gd name="T61" fmla="*/ 17 h 308"/>
                  <a:gd name="T62" fmla="*/ 98 w 320"/>
                  <a:gd name="T63" fmla="*/ 0 h 308"/>
                  <a:gd name="T64" fmla="*/ 58 w 320"/>
                  <a:gd name="T65" fmla="*/ 25 h 308"/>
                  <a:gd name="T66" fmla="*/ 27 w 320"/>
                  <a:gd name="T67" fmla="*/ 59 h 308"/>
                  <a:gd name="T68" fmla="*/ 7 w 320"/>
                  <a:gd name="T69" fmla="*/ 101 h 308"/>
                  <a:gd name="T70" fmla="*/ 0 w 320"/>
                  <a:gd name="T71" fmla="*/ 148 h 308"/>
                  <a:gd name="T72" fmla="*/ 2 w 320"/>
                  <a:gd name="T73" fmla="*/ 175 h 308"/>
                  <a:gd name="T74" fmla="*/ 31 w 320"/>
                  <a:gd name="T75" fmla="*/ 17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08">
                    <a:moveTo>
                      <a:pt x="31" y="177"/>
                    </a:moveTo>
                    <a:lnTo>
                      <a:pt x="31" y="177"/>
                    </a:lnTo>
                    <a:cubicBezTo>
                      <a:pt x="41" y="180"/>
                      <a:pt x="49" y="184"/>
                      <a:pt x="56" y="190"/>
                    </a:cubicBezTo>
                    <a:cubicBezTo>
                      <a:pt x="63" y="197"/>
                      <a:pt x="69" y="204"/>
                      <a:pt x="73" y="213"/>
                    </a:cubicBezTo>
                    <a:cubicBezTo>
                      <a:pt x="78" y="222"/>
                      <a:pt x="80" y="231"/>
                      <a:pt x="80" y="241"/>
                    </a:cubicBezTo>
                    <a:cubicBezTo>
                      <a:pt x="80" y="248"/>
                      <a:pt x="79" y="254"/>
                      <a:pt x="77" y="261"/>
                    </a:cubicBezTo>
                    <a:cubicBezTo>
                      <a:pt x="75" y="267"/>
                      <a:pt x="72" y="273"/>
                      <a:pt x="68" y="279"/>
                    </a:cubicBezTo>
                    <a:cubicBezTo>
                      <a:pt x="82" y="288"/>
                      <a:pt x="96" y="296"/>
                      <a:pt x="112" y="300"/>
                    </a:cubicBezTo>
                    <a:cubicBezTo>
                      <a:pt x="127" y="305"/>
                      <a:pt x="143" y="308"/>
                      <a:pt x="160" y="308"/>
                    </a:cubicBezTo>
                    <a:cubicBezTo>
                      <a:pt x="176" y="308"/>
                      <a:pt x="192" y="305"/>
                      <a:pt x="208" y="300"/>
                    </a:cubicBezTo>
                    <a:cubicBezTo>
                      <a:pt x="223" y="296"/>
                      <a:pt x="238" y="288"/>
                      <a:pt x="251" y="279"/>
                    </a:cubicBezTo>
                    <a:cubicBezTo>
                      <a:pt x="248" y="273"/>
                      <a:pt x="245" y="267"/>
                      <a:pt x="243" y="261"/>
                    </a:cubicBezTo>
                    <a:cubicBezTo>
                      <a:pt x="241" y="254"/>
                      <a:pt x="240" y="248"/>
                      <a:pt x="240" y="241"/>
                    </a:cubicBezTo>
                    <a:cubicBezTo>
                      <a:pt x="240" y="232"/>
                      <a:pt x="242" y="223"/>
                      <a:pt x="245" y="215"/>
                    </a:cubicBezTo>
                    <a:cubicBezTo>
                      <a:pt x="249" y="207"/>
                      <a:pt x="253" y="200"/>
                      <a:pt x="260" y="194"/>
                    </a:cubicBezTo>
                    <a:cubicBezTo>
                      <a:pt x="266" y="188"/>
                      <a:pt x="273" y="183"/>
                      <a:pt x="281" y="180"/>
                    </a:cubicBezTo>
                    <a:cubicBezTo>
                      <a:pt x="289" y="176"/>
                      <a:pt x="297" y="175"/>
                      <a:pt x="306" y="175"/>
                    </a:cubicBezTo>
                    <a:cubicBezTo>
                      <a:pt x="308" y="175"/>
                      <a:pt x="310" y="175"/>
                      <a:pt x="312" y="175"/>
                    </a:cubicBezTo>
                    <a:cubicBezTo>
                      <a:pt x="314" y="175"/>
                      <a:pt x="316" y="175"/>
                      <a:pt x="317" y="175"/>
                    </a:cubicBezTo>
                    <a:cubicBezTo>
                      <a:pt x="319" y="166"/>
                      <a:pt x="320" y="157"/>
                      <a:pt x="320" y="148"/>
                    </a:cubicBezTo>
                    <a:cubicBezTo>
                      <a:pt x="320" y="132"/>
                      <a:pt x="317" y="116"/>
                      <a:pt x="313" y="101"/>
                    </a:cubicBezTo>
                    <a:cubicBezTo>
                      <a:pt x="308" y="86"/>
                      <a:pt x="302" y="72"/>
                      <a:pt x="293" y="59"/>
                    </a:cubicBezTo>
                    <a:cubicBezTo>
                      <a:pt x="285" y="46"/>
                      <a:pt x="274" y="35"/>
                      <a:pt x="262" y="25"/>
                    </a:cubicBezTo>
                    <a:cubicBezTo>
                      <a:pt x="250" y="15"/>
                      <a:pt x="236" y="6"/>
                      <a:pt x="221" y="0"/>
                    </a:cubicBezTo>
                    <a:cubicBezTo>
                      <a:pt x="219" y="6"/>
                      <a:pt x="215" y="12"/>
                      <a:pt x="211" y="17"/>
                    </a:cubicBezTo>
                    <a:cubicBezTo>
                      <a:pt x="207" y="22"/>
                      <a:pt x="202" y="26"/>
                      <a:pt x="197" y="30"/>
                    </a:cubicBezTo>
                    <a:cubicBezTo>
                      <a:pt x="191" y="34"/>
                      <a:pt x="185" y="36"/>
                      <a:pt x="179" y="38"/>
                    </a:cubicBezTo>
                    <a:cubicBezTo>
                      <a:pt x="173" y="40"/>
                      <a:pt x="166" y="41"/>
                      <a:pt x="160" y="41"/>
                    </a:cubicBezTo>
                    <a:cubicBezTo>
                      <a:pt x="153" y="41"/>
                      <a:pt x="147" y="40"/>
                      <a:pt x="140" y="38"/>
                    </a:cubicBezTo>
                    <a:cubicBezTo>
                      <a:pt x="134" y="36"/>
                      <a:pt x="128" y="34"/>
                      <a:pt x="123" y="30"/>
                    </a:cubicBezTo>
                    <a:cubicBezTo>
                      <a:pt x="118" y="26"/>
                      <a:pt x="113" y="22"/>
                      <a:pt x="108" y="17"/>
                    </a:cubicBezTo>
                    <a:cubicBezTo>
                      <a:pt x="104" y="12"/>
                      <a:pt x="101" y="6"/>
                      <a:pt x="98" y="0"/>
                    </a:cubicBezTo>
                    <a:cubicBezTo>
                      <a:pt x="83" y="6"/>
                      <a:pt x="70" y="15"/>
                      <a:pt x="58" y="25"/>
                    </a:cubicBezTo>
                    <a:cubicBezTo>
                      <a:pt x="45" y="35"/>
                      <a:pt x="35" y="46"/>
                      <a:pt x="27" y="59"/>
                    </a:cubicBezTo>
                    <a:cubicBezTo>
                      <a:pt x="18" y="72"/>
                      <a:pt x="11" y="86"/>
                      <a:pt x="7" y="101"/>
                    </a:cubicBezTo>
                    <a:cubicBezTo>
                      <a:pt x="2" y="116"/>
                      <a:pt x="0" y="132"/>
                      <a:pt x="0" y="148"/>
                    </a:cubicBezTo>
                    <a:cubicBezTo>
                      <a:pt x="0" y="157"/>
                      <a:pt x="1" y="166"/>
                      <a:pt x="2" y="175"/>
                    </a:cubicBezTo>
                    <a:cubicBezTo>
                      <a:pt x="12" y="174"/>
                      <a:pt x="22" y="174"/>
                      <a:pt x="31"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3" name="Freeform 7">
                <a:extLst>
                  <a:ext uri="{FF2B5EF4-FFF2-40B4-BE49-F238E27FC236}">
                    <a16:creationId xmlns:a16="http://schemas.microsoft.com/office/drawing/2014/main" id="{58AE86CB-48A7-EB28-4D8C-592D45A9E81C}"/>
                  </a:ext>
                </a:extLst>
              </p:cNvPr>
              <p:cNvSpPr>
                <a:spLocks/>
              </p:cNvSpPr>
              <p:nvPr/>
            </p:nvSpPr>
            <p:spPr bwMode="auto">
              <a:xfrm>
                <a:off x="4265" y="1767"/>
                <a:ext cx="19" cy="19"/>
              </a:xfrm>
              <a:custGeom>
                <a:avLst/>
                <a:gdLst>
                  <a:gd name="T0" fmla="*/ 12 w 80"/>
                  <a:gd name="T1" fmla="*/ 69 h 80"/>
                  <a:gd name="T2" fmla="*/ 12 w 80"/>
                  <a:gd name="T3" fmla="*/ 69 h 80"/>
                  <a:gd name="T4" fmla="*/ 25 w 80"/>
                  <a:gd name="T5" fmla="*/ 77 h 80"/>
                  <a:gd name="T6" fmla="*/ 40 w 80"/>
                  <a:gd name="T7" fmla="*/ 80 h 80"/>
                  <a:gd name="T8" fmla="*/ 56 w 80"/>
                  <a:gd name="T9" fmla="*/ 77 h 80"/>
                  <a:gd name="T10" fmla="*/ 68 w 80"/>
                  <a:gd name="T11" fmla="*/ 69 h 80"/>
                  <a:gd name="T12" fmla="*/ 77 w 80"/>
                  <a:gd name="T13" fmla="*/ 56 h 80"/>
                  <a:gd name="T14" fmla="*/ 80 w 80"/>
                  <a:gd name="T15" fmla="*/ 40 h 80"/>
                  <a:gd name="T16" fmla="*/ 77 w 80"/>
                  <a:gd name="T17" fmla="*/ 25 h 80"/>
                  <a:gd name="T18" fmla="*/ 68 w 80"/>
                  <a:gd name="T19" fmla="*/ 12 h 80"/>
                  <a:gd name="T20" fmla="*/ 56 w 80"/>
                  <a:gd name="T21" fmla="*/ 3 h 80"/>
                  <a:gd name="T22" fmla="*/ 40 w 80"/>
                  <a:gd name="T23" fmla="*/ 0 h 80"/>
                  <a:gd name="T24" fmla="*/ 25 w 80"/>
                  <a:gd name="T25" fmla="*/ 3 h 80"/>
                  <a:gd name="T26" fmla="*/ 12 w 80"/>
                  <a:gd name="T27" fmla="*/ 12 h 80"/>
                  <a:gd name="T28" fmla="*/ 3 w 80"/>
                  <a:gd name="T29" fmla="*/ 25 h 80"/>
                  <a:gd name="T30" fmla="*/ 0 w 80"/>
                  <a:gd name="T31" fmla="*/ 40 h 80"/>
                  <a:gd name="T32" fmla="*/ 3 w 80"/>
                  <a:gd name="T33" fmla="*/ 56 h 80"/>
                  <a:gd name="T34" fmla="*/ 12 w 80"/>
                  <a:gd name="T35"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0">
                    <a:moveTo>
                      <a:pt x="12" y="69"/>
                    </a:moveTo>
                    <a:lnTo>
                      <a:pt x="12" y="69"/>
                    </a:lnTo>
                    <a:cubicBezTo>
                      <a:pt x="15" y="72"/>
                      <a:pt x="20" y="75"/>
                      <a:pt x="25" y="77"/>
                    </a:cubicBezTo>
                    <a:cubicBezTo>
                      <a:pt x="29" y="79"/>
                      <a:pt x="35" y="80"/>
                      <a:pt x="40" y="80"/>
                    </a:cubicBezTo>
                    <a:cubicBezTo>
                      <a:pt x="46" y="80"/>
                      <a:pt x="51" y="79"/>
                      <a:pt x="56" y="77"/>
                    </a:cubicBezTo>
                    <a:cubicBezTo>
                      <a:pt x="61" y="75"/>
                      <a:pt x="65" y="72"/>
                      <a:pt x="68" y="69"/>
                    </a:cubicBezTo>
                    <a:cubicBezTo>
                      <a:pt x="72" y="65"/>
                      <a:pt x="75" y="61"/>
                      <a:pt x="77" y="56"/>
                    </a:cubicBezTo>
                    <a:cubicBezTo>
                      <a:pt x="79" y="51"/>
                      <a:pt x="80" y="46"/>
                      <a:pt x="80" y="40"/>
                    </a:cubicBezTo>
                    <a:cubicBezTo>
                      <a:pt x="80" y="35"/>
                      <a:pt x="79" y="29"/>
                      <a:pt x="77" y="25"/>
                    </a:cubicBezTo>
                    <a:cubicBezTo>
                      <a:pt x="75" y="20"/>
                      <a:pt x="72" y="15"/>
                      <a:pt x="68" y="12"/>
                    </a:cubicBezTo>
                    <a:cubicBezTo>
                      <a:pt x="65" y="8"/>
                      <a:pt x="61" y="5"/>
                      <a:pt x="56" y="3"/>
                    </a:cubicBezTo>
                    <a:cubicBezTo>
                      <a:pt x="51" y="1"/>
                      <a:pt x="46" y="0"/>
                      <a:pt x="40" y="0"/>
                    </a:cubicBezTo>
                    <a:cubicBezTo>
                      <a:pt x="35" y="0"/>
                      <a:pt x="29" y="1"/>
                      <a:pt x="25" y="3"/>
                    </a:cubicBezTo>
                    <a:cubicBezTo>
                      <a:pt x="20" y="5"/>
                      <a:pt x="15" y="8"/>
                      <a:pt x="12" y="12"/>
                    </a:cubicBezTo>
                    <a:cubicBezTo>
                      <a:pt x="8" y="15"/>
                      <a:pt x="5" y="20"/>
                      <a:pt x="3" y="25"/>
                    </a:cubicBezTo>
                    <a:cubicBezTo>
                      <a:pt x="1" y="29"/>
                      <a:pt x="0" y="35"/>
                      <a:pt x="0" y="40"/>
                    </a:cubicBezTo>
                    <a:cubicBezTo>
                      <a:pt x="0" y="46"/>
                      <a:pt x="1" y="51"/>
                      <a:pt x="3" y="56"/>
                    </a:cubicBezTo>
                    <a:cubicBezTo>
                      <a:pt x="5" y="61"/>
                      <a:pt x="8" y="65"/>
                      <a:pt x="12"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4" name="Freeform 8">
                <a:extLst>
                  <a:ext uri="{FF2B5EF4-FFF2-40B4-BE49-F238E27FC236}">
                    <a16:creationId xmlns:a16="http://schemas.microsoft.com/office/drawing/2014/main" id="{2049E746-A9BD-AD57-042D-72F8F3536B15}"/>
                  </a:ext>
                </a:extLst>
              </p:cNvPr>
              <p:cNvSpPr>
                <a:spLocks/>
              </p:cNvSpPr>
              <p:nvPr/>
            </p:nvSpPr>
            <p:spPr bwMode="auto">
              <a:xfrm>
                <a:off x="4336" y="1767"/>
                <a:ext cx="19" cy="19"/>
              </a:xfrm>
              <a:custGeom>
                <a:avLst/>
                <a:gdLst>
                  <a:gd name="T0" fmla="*/ 25 w 80"/>
                  <a:gd name="T1" fmla="*/ 3 h 80"/>
                  <a:gd name="T2" fmla="*/ 25 w 80"/>
                  <a:gd name="T3" fmla="*/ 3 h 80"/>
                  <a:gd name="T4" fmla="*/ 12 w 80"/>
                  <a:gd name="T5" fmla="*/ 12 h 80"/>
                  <a:gd name="T6" fmla="*/ 4 w 80"/>
                  <a:gd name="T7" fmla="*/ 25 h 80"/>
                  <a:gd name="T8" fmla="*/ 0 w 80"/>
                  <a:gd name="T9" fmla="*/ 40 h 80"/>
                  <a:gd name="T10" fmla="*/ 4 w 80"/>
                  <a:gd name="T11" fmla="*/ 56 h 80"/>
                  <a:gd name="T12" fmla="*/ 12 w 80"/>
                  <a:gd name="T13" fmla="*/ 69 h 80"/>
                  <a:gd name="T14" fmla="*/ 25 w 80"/>
                  <a:gd name="T15" fmla="*/ 77 h 80"/>
                  <a:gd name="T16" fmla="*/ 40 w 80"/>
                  <a:gd name="T17" fmla="*/ 80 h 80"/>
                  <a:gd name="T18" fmla="*/ 56 w 80"/>
                  <a:gd name="T19" fmla="*/ 77 h 80"/>
                  <a:gd name="T20" fmla="*/ 69 w 80"/>
                  <a:gd name="T21" fmla="*/ 69 h 80"/>
                  <a:gd name="T22" fmla="*/ 77 w 80"/>
                  <a:gd name="T23" fmla="*/ 56 h 80"/>
                  <a:gd name="T24" fmla="*/ 80 w 80"/>
                  <a:gd name="T25" fmla="*/ 40 h 80"/>
                  <a:gd name="T26" fmla="*/ 77 w 80"/>
                  <a:gd name="T27" fmla="*/ 25 h 80"/>
                  <a:gd name="T28" fmla="*/ 69 w 80"/>
                  <a:gd name="T29" fmla="*/ 12 h 80"/>
                  <a:gd name="T30" fmla="*/ 56 w 80"/>
                  <a:gd name="T31" fmla="*/ 3 h 80"/>
                  <a:gd name="T32" fmla="*/ 40 w 80"/>
                  <a:gd name="T33" fmla="*/ 0 h 80"/>
                  <a:gd name="T34" fmla="*/ 25 w 80"/>
                  <a:gd name="T35"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0">
                    <a:moveTo>
                      <a:pt x="25" y="3"/>
                    </a:moveTo>
                    <a:lnTo>
                      <a:pt x="25" y="3"/>
                    </a:lnTo>
                    <a:cubicBezTo>
                      <a:pt x="20" y="5"/>
                      <a:pt x="16" y="8"/>
                      <a:pt x="12" y="12"/>
                    </a:cubicBezTo>
                    <a:cubicBezTo>
                      <a:pt x="9" y="15"/>
                      <a:pt x="6" y="20"/>
                      <a:pt x="4" y="25"/>
                    </a:cubicBezTo>
                    <a:cubicBezTo>
                      <a:pt x="2" y="29"/>
                      <a:pt x="0" y="35"/>
                      <a:pt x="0" y="40"/>
                    </a:cubicBezTo>
                    <a:cubicBezTo>
                      <a:pt x="0" y="46"/>
                      <a:pt x="2" y="51"/>
                      <a:pt x="4" y="56"/>
                    </a:cubicBezTo>
                    <a:cubicBezTo>
                      <a:pt x="6" y="61"/>
                      <a:pt x="9" y="65"/>
                      <a:pt x="12" y="69"/>
                    </a:cubicBezTo>
                    <a:cubicBezTo>
                      <a:pt x="16" y="72"/>
                      <a:pt x="20" y="75"/>
                      <a:pt x="25" y="77"/>
                    </a:cubicBezTo>
                    <a:cubicBezTo>
                      <a:pt x="30" y="79"/>
                      <a:pt x="35" y="80"/>
                      <a:pt x="40" y="80"/>
                    </a:cubicBezTo>
                    <a:cubicBezTo>
                      <a:pt x="46" y="80"/>
                      <a:pt x="51" y="79"/>
                      <a:pt x="56" y="77"/>
                    </a:cubicBezTo>
                    <a:cubicBezTo>
                      <a:pt x="61" y="75"/>
                      <a:pt x="65" y="72"/>
                      <a:pt x="69" y="69"/>
                    </a:cubicBezTo>
                    <a:cubicBezTo>
                      <a:pt x="72" y="65"/>
                      <a:pt x="75" y="61"/>
                      <a:pt x="77" y="56"/>
                    </a:cubicBezTo>
                    <a:cubicBezTo>
                      <a:pt x="79" y="51"/>
                      <a:pt x="80" y="46"/>
                      <a:pt x="80" y="40"/>
                    </a:cubicBezTo>
                    <a:cubicBezTo>
                      <a:pt x="80" y="35"/>
                      <a:pt x="79" y="29"/>
                      <a:pt x="77" y="25"/>
                    </a:cubicBezTo>
                    <a:cubicBezTo>
                      <a:pt x="75" y="20"/>
                      <a:pt x="72" y="15"/>
                      <a:pt x="69" y="12"/>
                    </a:cubicBezTo>
                    <a:cubicBezTo>
                      <a:pt x="65" y="8"/>
                      <a:pt x="61" y="5"/>
                      <a:pt x="56" y="3"/>
                    </a:cubicBezTo>
                    <a:cubicBezTo>
                      <a:pt x="51" y="1"/>
                      <a:pt x="46" y="0"/>
                      <a:pt x="40" y="0"/>
                    </a:cubicBezTo>
                    <a:cubicBezTo>
                      <a:pt x="35" y="0"/>
                      <a:pt x="30" y="1"/>
                      <a:pt x="2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25" name="Group 11">
              <a:extLst>
                <a:ext uri="{FF2B5EF4-FFF2-40B4-BE49-F238E27FC236}">
                  <a16:creationId xmlns:a16="http://schemas.microsoft.com/office/drawing/2014/main" id="{EAB7EC42-B3CE-57B3-1C63-73EFF023542C}"/>
                </a:ext>
                <a:ext uri="{C183D7F6-B498-43B3-948B-1728B52AA6E4}">
                  <adec:decorative xmlns:adec="http://schemas.microsoft.com/office/drawing/2017/decorative" val="1"/>
                </a:ext>
              </a:extLst>
            </p:cNvPr>
            <p:cNvGrpSpPr>
              <a:grpSpLocks noChangeAspect="1"/>
            </p:cNvGrpSpPr>
            <p:nvPr/>
          </p:nvGrpSpPr>
          <p:grpSpPr bwMode="auto">
            <a:xfrm>
              <a:off x="9115183" y="3775118"/>
              <a:ext cx="139700" cy="123826"/>
              <a:chOff x="4441" y="2378"/>
              <a:chExt cx="88" cy="78"/>
            </a:xfrm>
          </p:grpSpPr>
          <p:sp>
            <p:nvSpPr>
              <p:cNvPr id="127" name="Freeform 12">
                <a:extLst>
                  <a:ext uri="{FF2B5EF4-FFF2-40B4-BE49-F238E27FC236}">
                    <a16:creationId xmlns:a16="http://schemas.microsoft.com/office/drawing/2014/main" id="{E0C87543-F325-AFDA-646F-AA9FA2593ADC}"/>
                  </a:ext>
                </a:extLst>
              </p:cNvPr>
              <p:cNvSpPr>
                <a:spLocks/>
              </p:cNvSpPr>
              <p:nvPr/>
            </p:nvSpPr>
            <p:spPr bwMode="auto">
              <a:xfrm>
                <a:off x="4441" y="2383"/>
                <a:ext cx="54" cy="16"/>
              </a:xfrm>
              <a:custGeom>
                <a:avLst/>
                <a:gdLst>
                  <a:gd name="T0" fmla="*/ 0 w 226"/>
                  <a:gd name="T1" fmla="*/ 68 h 68"/>
                  <a:gd name="T2" fmla="*/ 0 w 226"/>
                  <a:gd name="T3" fmla="*/ 68 h 68"/>
                  <a:gd name="T4" fmla="*/ 226 w 226"/>
                  <a:gd name="T5" fmla="*/ 68 h 68"/>
                  <a:gd name="T6" fmla="*/ 226 w 226"/>
                  <a:gd name="T7" fmla="*/ 0 h 68"/>
                  <a:gd name="T8" fmla="*/ 0 w 226"/>
                  <a:gd name="T9" fmla="*/ 0 h 68"/>
                  <a:gd name="T10" fmla="*/ 0 w 226"/>
                  <a:gd name="T11" fmla="*/ 68 h 68"/>
                </a:gdLst>
                <a:ahLst/>
                <a:cxnLst>
                  <a:cxn ang="0">
                    <a:pos x="T0" y="T1"/>
                  </a:cxn>
                  <a:cxn ang="0">
                    <a:pos x="T2" y="T3"/>
                  </a:cxn>
                  <a:cxn ang="0">
                    <a:pos x="T4" y="T5"/>
                  </a:cxn>
                  <a:cxn ang="0">
                    <a:pos x="T6" y="T7"/>
                  </a:cxn>
                  <a:cxn ang="0">
                    <a:pos x="T8" y="T9"/>
                  </a:cxn>
                  <a:cxn ang="0">
                    <a:pos x="T10" y="T11"/>
                  </a:cxn>
                </a:cxnLst>
                <a:rect l="0" t="0" r="r" b="b"/>
                <a:pathLst>
                  <a:path w="226" h="68">
                    <a:moveTo>
                      <a:pt x="0" y="68"/>
                    </a:moveTo>
                    <a:lnTo>
                      <a:pt x="0" y="68"/>
                    </a:lnTo>
                    <a:lnTo>
                      <a:pt x="226" y="68"/>
                    </a:lnTo>
                    <a:lnTo>
                      <a:pt x="226" y="0"/>
                    </a:lnTo>
                    <a:lnTo>
                      <a:pt x="0" y="0"/>
                    </a:lnTo>
                    <a:lnTo>
                      <a:pt x="0" y="68"/>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8" name="Freeform 13">
                <a:extLst>
                  <a:ext uri="{FF2B5EF4-FFF2-40B4-BE49-F238E27FC236}">
                    <a16:creationId xmlns:a16="http://schemas.microsoft.com/office/drawing/2014/main" id="{9135F80A-D46A-8975-314F-C7FCFA3FC2B4}"/>
                  </a:ext>
                </a:extLst>
              </p:cNvPr>
              <p:cNvSpPr>
                <a:spLocks/>
              </p:cNvSpPr>
              <p:nvPr/>
            </p:nvSpPr>
            <p:spPr bwMode="auto">
              <a:xfrm>
                <a:off x="4441" y="2411"/>
                <a:ext cx="54" cy="17"/>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9" name="Freeform 14">
                <a:extLst>
                  <a:ext uri="{FF2B5EF4-FFF2-40B4-BE49-F238E27FC236}">
                    <a16:creationId xmlns:a16="http://schemas.microsoft.com/office/drawing/2014/main" id="{8DBD8880-6850-3C70-24E0-55AAB14D5FD7}"/>
                  </a:ext>
                </a:extLst>
              </p:cNvPr>
              <p:cNvSpPr>
                <a:spLocks/>
              </p:cNvSpPr>
              <p:nvPr/>
            </p:nvSpPr>
            <p:spPr bwMode="auto">
              <a:xfrm>
                <a:off x="4441" y="2440"/>
                <a:ext cx="54" cy="16"/>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0" name="Freeform 15">
                <a:extLst>
                  <a:ext uri="{FF2B5EF4-FFF2-40B4-BE49-F238E27FC236}">
                    <a16:creationId xmlns:a16="http://schemas.microsoft.com/office/drawing/2014/main" id="{83060F20-6143-A80C-FA29-20099C6035D8}"/>
                  </a:ext>
                </a:extLst>
              </p:cNvPr>
              <p:cNvSpPr>
                <a:spLocks/>
              </p:cNvSpPr>
              <p:nvPr/>
            </p:nvSpPr>
            <p:spPr bwMode="auto">
              <a:xfrm>
                <a:off x="4503" y="2407"/>
                <a:ext cx="26" cy="21"/>
              </a:xfrm>
              <a:custGeom>
                <a:avLst/>
                <a:gdLst>
                  <a:gd name="T0" fmla="*/ 96 w 110"/>
                  <a:gd name="T1" fmla="*/ 0 h 87"/>
                  <a:gd name="T2" fmla="*/ 96 w 110"/>
                  <a:gd name="T3" fmla="*/ 0 h 87"/>
                  <a:gd name="T4" fmla="*/ 36 w 110"/>
                  <a:gd name="T5" fmla="*/ 59 h 87"/>
                  <a:gd name="T6" fmla="*/ 14 w 110"/>
                  <a:gd name="T7" fmla="*/ 36 h 87"/>
                  <a:gd name="T8" fmla="*/ 0 w 110"/>
                  <a:gd name="T9" fmla="*/ 50 h 87"/>
                  <a:gd name="T10" fmla="*/ 36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6" y="59"/>
                    </a:lnTo>
                    <a:lnTo>
                      <a:pt x="14" y="36"/>
                    </a:lnTo>
                    <a:lnTo>
                      <a:pt x="0" y="50"/>
                    </a:lnTo>
                    <a:lnTo>
                      <a:pt x="36" y="87"/>
                    </a:lnTo>
                    <a:lnTo>
                      <a:pt x="110" y="14"/>
                    </a:lnTo>
                    <a:lnTo>
                      <a:pt x="96"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1" name="Freeform 16">
                <a:extLst>
                  <a:ext uri="{FF2B5EF4-FFF2-40B4-BE49-F238E27FC236}">
                    <a16:creationId xmlns:a16="http://schemas.microsoft.com/office/drawing/2014/main" id="{6092009E-91EF-6642-A54F-9F1B47DCDF56}"/>
                  </a:ext>
                </a:extLst>
              </p:cNvPr>
              <p:cNvSpPr>
                <a:spLocks/>
              </p:cNvSpPr>
              <p:nvPr/>
            </p:nvSpPr>
            <p:spPr bwMode="auto">
              <a:xfrm>
                <a:off x="4503" y="2435"/>
                <a:ext cx="26" cy="21"/>
              </a:xfrm>
              <a:custGeom>
                <a:avLst/>
                <a:gdLst>
                  <a:gd name="T0" fmla="*/ 14 w 110"/>
                  <a:gd name="T1" fmla="*/ 37 h 88"/>
                  <a:gd name="T2" fmla="*/ 14 w 110"/>
                  <a:gd name="T3" fmla="*/ 37 h 88"/>
                  <a:gd name="T4" fmla="*/ 0 w 110"/>
                  <a:gd name="T5" fmla="*/ 51 h 88"/>
                  <a:gd name="T6" fmla="*/ 36 w 110"/>
                  <a:gd name="T7" fmla="*/ 88 h 88"/>
                  <a:gd name="T8" fmla="*/ 110 w 110"/>
                  <a:gd name="T9" fmla="*/ 15 h 88"/>
                  <a:gd name="T10" fmla="*/ 96 w 110"/>
                  <a:gd name="T11" fmla="*/ 0 h 88"/>
                  <a:gd name="T12" fmla="*/ 36 w 110"/>
                  <a:gd name="T13" fmla="*/ 60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6" y="88"/>
                    </a:lnTo>
                    <a:lnTo>
                      <a:pt x="110" y="15"/>
                    </a:lnTo>
                    <a:lnTo>
                      <a:pt x="96" y="0"/>
                    </a:lnTo>
                    <a:lnTo>
                      <a:pt x="36" y="60"/>
                    </a:lnTo>
                    <a:lnTo>
                      <a:pt x="14" y="3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17">
                <a:extLst>
                  <a:ext uri="{FF2B5EF4-FFF2-40B4-BE49-F238E27FC236}">
                    <a16:creationId xmlns:a16="http://schemas.microsoft.com/office/drawing/2014/main" id="{E0C4534D-726E-0648-6046-DC29DE47D90D}"/>
                  </a:ext>
                </a:extLst>
              </p:cNvPr>
              <p:cNvSpPr>
                <a:spLocks/>
              </p:cNvSpPr>
              <p:nvPr/>
            </p:nvSpPr>
            <p:spPr bwMode="auto">
              <a:xfrm>
                <a:off x="4503" y="2378"/>
                <a:ext cx="26" cy="21"/>
              </a:xfrm>
              <a:custGeom>
                <a:avLst/>
                <a:gdLst>
                  <a:gd name="T0" fmla="*/ 96 w 110"/>
                  <a:gd name="T1" fmla="*/ 0 h 88"/>
                  <a:gd name="T2" fmla="*/ 96 w 110"/>
                  <a:gd name="T3" fmla="*/ 0 h 88"/>
                  <a:gd name="T4" fmla="*/ 36 w 110"/>
                  <a:gd name="T5" fmla="*/ 59 h 88"/>
                  <a:gd name="T6" fmla="*/ 14 w 110"/>
                  <a:gd name="T7" fmla="*/ 37 h 88"/>
                  <a:gd name="T8" fmla="*/ 0 w 110"/>
                  <a:gd name="T9" fmla="*/ 51 h 88"/>
                  <a:gd name="T10" fmla="*/ 36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6" y="59"/>
                    </a:lnTo>
                    <a:lnTo>
                      <a:pt x="14" y="37"/>
                    </a:lnTo>
                    <a:lnTo>
                      <a:pt x="0" y="51"/>
                    </a:lnTo>
                    <a:lnTo>
                      <a:pt x="36" y="88"/>
                    </a:lnTo>
                    <a:lnTo>
                      <a:pt x="110" y="14"/>
                    </a:lnTo>
                    <a:lnTo>
                      <a:pt x="96"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3" name="Group 20">
              <a:extLst>
                <a:ext uri="{FF2B5EF4-FFF2-40B4-BE49-F238E27FC236}">
                  <a16:creationId xmlns:a16="http://schemas.microsoft.com/office/drawing/2014/main" id="{1ED90C2A-5A5E-70AE-3A9A-0446F080E238}"/>
                </a:ext>
                <a:ext uri="{C183D7F6-B498-43B3-948B-1728B52AA6E4}">
                  <adec:decorative xmlns:adec="http://schemas.microsoft.com/office/drawing/2017/decorative" val="1"/>
                </a:ext>
              </a:extLst>
            </p:cNvPr>
            <p:cNvGrpSpPr>
              <a:grpSpLocks noChangeAspect="1"/>
            </p:cNvGrpSpPr>
            <p:nvPr/>
          </p:nvGrpSpPr>
          <p:grpSpPr bwMode="auto">
            <a:xfrm>
              <a:off x="8354792" y="4368818"/>
              <a:ext cx="149226" cy="136526"/>
              <a:chOff x="3962" y="2752"/>
              <a:chExt cx="94" cy="86"/>
            </a:xfrm>
          </p:grpSpPr>
          <p:sp>
            <p:nvSpPr>
              <p:cNvPr id="135" name="Freeform 21">
                <a:extLst>
                  <a:ext uri="{FF2B5EF4-FFF2-40B4-BE49-F238E27FC236}">
                    <a16:creationId xmlns:a16="http://schemas.microsoft.com/office/drawing/2014/main" id="{697B2D65-D38D-ED89-2229-7054FE3BBCBC}"/>
                  </a:ext>
                </a:extLst>
              </p:cNvPr>
              <p:cNvSpPr>
                <a:spLocks/>
              </p:cNvSpPr>
              <p:nvPr/>
            </p:nvSpPr>
            <p:spPr bwMode="auto">
              <a:xfrm>
                <a:off x="3962" y="2787"/>
                <a:ext cx="81" cy="51"/>
              </a:xfrm>
              <a:custGeom>
                <a:avLst/>
                <a:gdLst>
                  <a:gd name="T0" fmla="*/ 52 w 339"/>
                  <a:gd name="T1" fmla="*/ 0 h 216"/>
                  <a:gd name="T2" fmla="*/ 52 w 339"/>
                  <a:gd name="T3" fmla="*/ 0 h 216"/>
                  <a:gd name="T4" fmla="*/ 0 w 339"/>
                  <a:gd name="T5" fmla="*/ 0 h 216"/>
                  <a:gd name="T6" fmla="*/ 0 w 339"/>
                  <a:gd name="T7" fmla="*/ 216 h 216"/>
                  <a:gd name="T8" fmla="*/ 339 w 339"/>
                  <a:gd name="T9" fmla="*/ 216 h 216"/>
                  <a:gd name="T10" fmla="*/ 339 w 339"/>
                  <a:gd name="T11" fmla="*/ 160 h 216"/>
                  <a:gd name="T12" fmla="*/ 52 w 339"/>
                  <a:gd name="T13" fmla="*/ 160 h 216"/>
                  <a:gd name="T14" fmla="*/ 52 w 339"/>
                  <a:gd name="T15" fmla="*/ 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6">
                    <a:moveTo>
                      <a:pt x="52" y="0"/>
                    </a:moveTo>
                    <a:lnTo>
                      <a:pt x="52" y="0"/>
                    </a:lnTo>
                    <a:lnTo>
                      <a:pt x="0" y="0"/>
                    </a:lnTo>
                    <a:lnTo>
                      <a:pt x="0" y="216"/>
                    </a:lnTo>
                    <a:lnTo>
                      <a:pt x="339" y="216"/>
                    </a:lnTo>
                    <a:lnTo>
                      <a:pt x="339" y="160"/>
                    </a:lnTo>
                    <a:lnTo>
                      <a:pt x="52" y="160"/>
                    </a:lnTo>
                    <a:lnTo>
                      <a:pt x="52"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22">
                <a:extLst>
                  <a:ext uri="{FF2B5EF4-FFF2-40B4-BE49-F238E27FC236}">
                    <a16:creationId xmlns:a16="http://schemas.microsoft.com/office/drawing/2014/main" id="{112704C1-3685-403F-176A-8F058EA8A58D}"/>
                  </a:ext>
                </a:extLst>
              </p:cNvPr>
              <p:cNvSpPr>
                <a:spLocks/>
              </p:cNvSpPr>
              <p:nvPr/>
            </p:nvSpPr>
            <p:spPr bwMode="auto">
              <a:xfrm>
                <a:off x="3962" y="2769"/>
                <a:ext cx="13" cy="9"/>
              </a:xfrm>
              <a:custGeom>
                <a:avLst/>
                <a:gdLst>
                  <a:gd name="T0" fmla="*/ 52 w 52"/>
                  <a:gd name="T1" fmla="*/ 0 h 38"/>
                  <a:gd name="T2" fmla="*/ 52 w 52"/>
                  <a:gd name="T3" fmla="*/ 0 h 38"/>
                  <a:gd name="T4" fmla="*/ 0 w 52"/>
                  <a:gd name="T5" fmla="*/ 0 h 38"/>
                  <a:gd name="T6" fmla="*/ 0 w 52"/>
                  <a:gd name="T7" fmla="*/ 38 h 38"/>
                  <a:gd name="T8" fmla="*/ 52 w 52"/>
                  <a:gd name="T9" fmla="*/ 38 h 38"/>
                  <a:gd name="T10" fmla="*/ 52 w 52"/>
                  <a:gd name="T11" fmla="*/ 0 h 38"/>
                </a:gdLst>
                <a:ahLst/>
                <a:cxnLst>
                  <a:cxn ang="0">
                    <a:pos x="T0" y="T1"/>
                  </a:cxn>
                  <a:cxn ang="0">
                    <a:pos x="T2" y="T3"/>
                  </a:cxn>
                  <a:cxn ang="0">
                    <a:pos x="T4" y="T5"/>
                  </a:cxn>
                  <a:cxn ang="0">
                    <a:pos x="T6" y="T7"/>
                  </a:cxn>
                  <a:cxn ang="0">
                    <a:pos x="T8" y="T9"/>
                  </a:cxn>
                  <a:cxn ang="0">
                    <a:pos x="T10" y="T11"/>
                  </a:cxn>
                </a:cxnLst>
                <a:rect l="0" t="0" r="r" b="b"/>
                <a:pathLst>
                  <a:path w="52" h="38">
                    <a:moveTo>
                      <a:pt x="52" y="0"/>
                    </a:moveTo>
                    <a:lnTo>
                      <a:pt x="52" y="0"/>
                    </a:lnTo>
                    <a:lnTo>
                      <a:pt x="0" y="0"/>
                    </a:lnTo>
                    <a:lnTo>
                      <a:pt x="0" y="38"/>
                    </a:lnTo>
                    <a:lnTo>
                      <a:pt x="52" y="38"/>
                    </a:lnTo>
                    <a:lnTo>
                      <a:pt x="52"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Freeform 23">
                <a:extLst>
                  <a:ext uri="{FF2B5EF4-FFF2-40B4-BE49-F238E27FC236}">
                    <a16:creationId xmlns:a16="http://schemas.microsoft.com/office/drawing/2014/main" id="{E1867150-FAC8-3A25-EC83-F6CF039CCE60}"/>
                  </a:ext>
                </a:extLst>
              </p:cNvPr>
              <p:cNvSpPr>
                <a:spLocks noEditPoints="1"/>
              </p:cNvSpPr>
              <p:nvPr/>
            </p:nvSpPr>
            <p:spPr bwMode="auto">
              <a:xfrm>
                <a:off x="3982" y="2769"/>
                <a:ext cx="74" cy="48"/>
              </a:xfrm>
              <a:custGeom>
                <a:avLst/>
                <a:gdLst>
                  <a:gd name="T0" fmla="*/ 259 w 307"/>
                  <a:gd name="T1" fmla="*/ 60 h 201"/>
                  <a:gd name="T2" fmla="*/ 259 w 307"/>
                  <a:gd name="T3" fmla="*/ 60 h 201"/>
                  <a:gd name="T4" fmla="*/ 255 w 307"/>
                  <a:gd name="T5" fmla="*/ 64 h 201"/>
                  <a:gd name="T6" fmla="*/ 246 w 307"/>
                  <a:gd name="T7" fmla="*/ 73 h 201"/>
                  <a:gd name="T8" fmla="*/ 135 w 307"/>
                  <a:gd name="T9" fmla="*/ 183 h 201"/>
                  <a:gd name="T10" fmla="*/ 75 w 307"/>
                  <a:gd name="T11" fmla="*/ 124 h 201"/>
                  <a:gd name="T12" fmla="*/ 75 w 307"/>
                  <a:gd name="T13" fmla="*/ 99 h 201"/>
                  <a:gd name="T14" fmla="*/ 100 w 307"/>
                  <a:gd name="T15" fmla="*/ 99 h 201"/>
                  <a:gd name="T16" fmla="*/ 135 w 307"/>
                  <a:gd name="T17" fmla="*/ 135 h 201"/>
                  <a:gd name="T18" fmla="*/ 198 w 307"/>
                  <a:gd name="T19" fmla="*/ 73 h 201"/>
                  <a:gd name="T20" fmla="*/ 229 w 307"/>
                  <a:gd name="T21" fmla="*/ 42 h 201"/>
                  <a:gd name="T22" fmla="*/ 232 w 307"/>
                  <a:gd name="T23" fmla="*/ 39 h 201"/>
                  <a:gd name="T24" fmla="*/ 234 w 307"/>
                  <a:gd name="T25" fmla="*/ 36 h 201"/>
                  <a:gd name="T26" fmla="*/ 255 w 307"/>
                  <a:gd name="T27" fmla="*/ 33 h 201"/>
                  <a:gd name="T28" fmla="*/ 259 w 307"/>
                  <a:gd name="T29" fmla="*/ 36 h 201"/>
                  <a:gd name="T30" fmla="*/ 261 w 307"/>
                  <a:gd name="T31" fmla="*/ 39 h 201"/>
                  <a:gd name="T32" fmla="*/ 259 w 307"/>
                  <a:gd name="T33" fmla="*/ 60 h 201"/>
                  <a:gd name="T34" fmla="*/ 272 w 307"/>
                  <a:gd name="T35" fmla="*/ 0 h 201"/>
                  <a:gd name="T36" fmla="*/ 272 w 307"/>
                  <a:gd name="T37" fmla="*/ 0 h 201"/>
                  <a:gd name="T38" fmla="*/ 0 w 307"/>
                  <a:gd name="T39" fmla="*/ 0 h 201"/>
                  <a:gd name="T40" fmla="*/ 0 w 307"/>
                  <a:gd name="T41" fmla="*/ 1 h 201"/>
                  <a:gd name="T42" fmla="*/ 0 w 307"/>
                  <a:gd name="T43" fmla="*/ 39 h 201"/>
                  <a:gd name="T44" fmla="*/ 0 w 307"/>
                  <a:gd name="T45" fmla="*/ 42 h 201"/>
                  <a:gd name="T46" fmla="*/ 0 w 307"/>
                  <a:gd name="T47" fmla="*/ 73 h 201"/>
                  <a:gd name="T48" fmla="*/ 0 w 307"/>
                  <a:gd name="T49" fmla="*/ 201 h 201"/>
                  <a:gd name="T50" fmla="*/ 255 w 307"/>
                  <a:gd name="T51" fmla="*/ 201 h 201"/>
                  <a:gd name="T52" fmla="*/ 272 w 307"/>
                  <a:gd name="T53" fmla="*/ 201 h 201"/>
                  <a:gd name="T54" fmla="*/ 289 w 307"/>
                  <a:gd name="T55" fmla="*/ 201 h 201"/>
                  <a:gd name="T56" fmla="*/ 307 w 307"/>
                  <a:gd name="T57" fmla="*/ 201 h 201"/>
                  <a:gd name="T58" fmla="*/ 307 w 307"/>
                  <a:gd name="T59" fmla="*/ 0 h 201"/>
                  <a:gd name="T60" fmla="*/ 289 w 307"/>
                  <a:gd name="T61" fmla="*/ 0 h 201"/>
                  <a:gd name="T62" fmla="*/ 272 w 307"/>
                  <a:gd name="T63"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1">
                    <a:moveTo>
                      <a:pt x="259" y="60"/>
                    </a:moveTo>
                    <a:lnTo>
                      <a:pt x="259" y="60"/>
                    </a:lnTo>
                    <a:lnTo>
                      <a:pt x="255" y="64"/>
                    </a:lnTo>
                    <a:lnTo>
                      <a:pt x="246" y="73"/>
                    </a:lnTo>
                    <a:lnTo>
                      <a:pt x="135" y="183"/>
                    </a:lnTo>
                    <a:lnTo>
                      <a:pt x="75" y="124"/>
                    </a:lnTo>
                    <a:cubicBezTo>
                      <a:pt x="69" y="117"/>
                      <a:pt x="69" y="106"/>
                      <a:pt x="75" y="99"/>
                    </a:cubicBezTo>
                    <a:cubicBezTo>
                      <a:pt x="82" y="93"/>
                      <a:pt x="93" y="93"/>
                      <a:pt x="100" y="99"/>
                    </a:cubicBezTo>
                    <a:lnTo>
                      <a:pt x="135" y="135"/>
                    </a:lnTo>
                    <a:lnTo>
                      <a:pt x="198" y="73"/>
                    </a:lnTo>
                    <a:lnTo>
                      <a:pt x="229" y="42"/>
                    </a:lnTo>
                    <a:lnTo>
                      <a:pt x="232" y="39"/>
                    </a:lnTo>
                    <a:lnTo>
                      <a:pt x="234" y="36"/>
                    </a:lnTo>
                    <a:cubicBezTo>
                      <a:pt x="240" y="31"/>
                      <a:pt x="248" y="30"/>
                      <a:pt x="255" y="33"/>
                    </a:cubicBezTo>
                    <a:cubicBezTo>
                      <a:pt x="256" y="34"/>
                      <a:pt x="257" y="35"/>
                      <a:pt x="259" y="36"/>
                    </a:cubicBezTo>
                    <a:cubicBezTo>
                      <a:pt x="259" y="37"/>
                      <a:pt x="260" y="38"/>
                      <a:pt x="261" y="39"/>
                    </a:cubicBezTo>
                    <a:cubicBezTo>
                      <a:pt x="265" y="45"/>
                      <a:pt x="264" y="54"/>
                      <a:pt x="259" y="60"/>
                    </a:cubicBezTo>
                    <a:close/>
                    <a:moveTo>
                      <a:pt x="272" y="0"/>
                    </a:moveTo>
                    <a:lnTo>
                      <a:pt x="272" y="0"/>
                    </a:lnTo>
                    <a:lnTo>
                      <a:pt x="0" y="0"/>
                    </a:lnTo>
                    <a:lnTo>
                      <a:pt x="0" y="1"/>
                    </a:lnTo>
                    <a:lnTo>
                      <a:pt x="0" y="39"/>
                    </a:lnTo>
                    <a:lnTo>
                      <a:pt x="0" y="42"/>
                    </a:lnTo>
                    <a:lnTo>
                      <a:pt x="0" y="73"/>
                    </a:lnTo>
                    <a:lnTo>
                      <a:pt x="0" y="201"/>
                    </a:lnTo>
                    <a:lnTo>
                      <a:pt x="255" y="201"/>
                    </a:lnTo>
                    <a:lnTo>
                      <a:pt x="272" y="201"/>
                    </a:lnTo>
                    <a:lnTo>
                      <a:pt x="289" y="201"/>
                    </a:lnTo>
                    <a:lnTo>
                      <a:pt x="307" y="201"/>
                    </a:lnTo>
                    <a:lnTo>
                      <a:pt x="307" y="0"/>
                    </a:lnTo>
                    <a:lnTo>
                      <a:pt x="289" y="0"/>
                    </a:lnTo>
                    <a:lnTo>
                      <a:pt x="272"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Freeform 24">
                <a:extLst>
                  <a:ext uri="{FF2B5EF4-FFF2-40B4-BE49-F238E27FC236}">
                    <a16:creationId xmlns:a16="http://schemas.microsoft.com/office/drawing/2014/main" id="{3201528D-C280-A0D4-FCAD-0E9655D7AB23}"/>
                  </a:ext>
                </a:extLst>
              </p:cNvPr>
              <p:cNvSpPr>
                <a:spLocks/>
              </p:cNvSpPr>
              <p:nvPr/>
            </p:nvSpPr>
            <p:spPr bwMode="auto">
              <a:xfrm>
                <a:off x="3982" y="2752"/>
                <a:ext cx="74" cy="9"/>
              </a:xfrm>
              <a:custGeom>
                <a:avLst/>
                <a:gdLst>
                  <a:gd name="T0" fmla="*/ 0 w 307"/>
                  <a:gd name="T1" fmla="*/ 38 h 38"/>
                  <a:gd name="T2" fmla="*/ 0 w 307"/>
                  <a:gd name="T3" fmla="*/ 38 h 38"/>
                  <a:gd name="T4" fmla="*/ 14 w 307"/>
                  <a:gd name="T5" fmla="*/ 38 h 38"/>
                  <a:gd name="T6" fmla="*/ 292 w 307"/>
                  <a:gd name="T7" fmla="*/ 38 h 38"/>
                  <a:gd name="T8" fmla="*/ 307 w 307"/>
                  <a:gd name="T9" fmla="*/ 38 h 38"/>
                  <a:gd name="T10" fmla="*/ 307 w 307"/>
                  <a:gd name="T11" fmla="*/ 0 h 38"/>
                  <a:gd name="T12" fmla="*/ 0 w 307"/>
                  <a:gd name="T13" fmla="*/ 0 h 38"/>
                  <a:gd name="T14" fmla="*/ 0 w 307"/>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38"/>
                    </a:moveTo>
                    <a:lnTo>
                      <a:pt x="0" y="38"/>
                    </a:lnTo>
                    <a:lnTo>
                      <a:pt x="14" y="38"/>
                    </a:lnTo>
                    <a:lnTo>
                      <a:pt x="292" y="38"/>
                    </a:lnTo>
                    <a:lnTo>
                      <a:pt x="307" y="38"/>
                    </a:lnTo>
                    <a:lnTo>
                      <a:pt x="307" y="0"/>
                    </a:lnTo>
                    <a:lnTo>
                      <a:pt x="0" y="0"/>
                    </a:lnTo>
                    <a:lnTo>
                      <a:pt x="0" y="38"/>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9" name="Group 27">
              <a:extLst>
                <a:ext uri="{FF2B5EF4-FFF2-40B4-BE49-F238E27FC236}">
                  <a16:creationId xmlns:a16="http://schemas.microsoft.com/office/drawing/2014/main" id="{B5BADDA5-9295-7152-EEE9-E6F11414AA84}"/>
                </a:ext>
                <a:ext uri="{C183D7F6-B498-43B3-948B-1728B52AA6E4}">
                  <adec:decorative xmlns:adec="http://schemas.microsoft.com/office/drawing/2017/decorative" val="1"/>
                </a:ext>
              </a:extLst>
            </p:cNvPr>
            <p:cNvGrpSpPr>
              <a:grpSpLocks noChangeAspect="1"/>
            </p:cNvGrpSpPr>
            <p:nvPr/>
          </p:nvGrpSpPr>
          <p:grpSpPr bwMode="auto">
            <a:xfrm>
              <a:off x="7679962" y="4326020"/>
              <a:ext cx="161921" cy="92077"/>
              <a:chOff x="3537" y="2725"/>
              <a:chExt cx="102" cy="58"/>
            </a:xfrm>
          </p:grpSpPr>
          <p:sp>
            <p:nvSpPr>
              <p:cNvPr id="141" name="Freeform 28">
                <a:extLst>
                  <a:ext uri="{FF2B5EF4-FFF2-40B4-BE49-F238E27FC236}">
                    <a16:creationId xmlns:a16="http://schemas.microsoft.com/office/drawing/2014/main" id="{59361786-E513-9291-483A-58A815C4883C}"/>
                  </a:ext>
                </a:extLst>
              </p:cNvPr>
              <p:cNvSpPr>
                <a:spLocks/>
              </p:cNvSpPr>
              <p:nvPr/>
            </p:nvSpPr>
            <p:spPr bwMode="auto">
              <a:xfrm>
                <a:off x="3550" y="2764"/>
                <a:ext cx="13" cy="6"/>
              </a:xfrm>
              <a:custGeom>
                <a:avLst/>
                <a:gdLst>
                  <a:gd name="T0" fmla="*/ 54 w 54"/>
                  <a:gd name="T1" fmla="*/ 0 h 26"/>
                  <a:gd name="T2" fmla="*/ 54 w 54"/>
                  <a:gd name="T3" fmla="*/ 0 h 26"/>
                  <a:gd name="T4" fmla="*/ 0 w 54"/>
                  <a:gd name="T5" fmla="*/ 0 h 26"/>
                  <a:gd name="T6" fmla="*/ 0 w 54"/>
                  <a:gd name="T7" fmla="*/ 26 h 26"/>
                  <a:gd name="T8" fmla="*/ 54 w 54"/>
                  <a:gd name="T9" fmla="*/ 26 h 26"/>
                  <a:gd name="T10" fmla="*/ 54 w 54"/>
                  <a:gd name="T11" fmla="*/ 0 h 26"/>
                </a:gdLst>
                <a:ahLst/>
                <a:cxnLst>
                  <a:cxn ang="0">
                    <a:pos x="T0" y="T1"/>
                  </a:cxn>
                  <a:cxn ang="0">
                    <a:pos x="T2" y="T3"/>
                  </a:cxn>
                  <a:cxn ang="0">
                    <a:pos x="T4" y="T5"/>
                  </a:cxn>
                  <a:cxn ang="0">
                    <a:pos x="T6" y="T7"/>
                  </a:cxn>
                  <a:cxn ang="0">
                    <a:pos x="T8" y="T9"/>
                  </a:cxn>
                  <a:cxn ang="0">
                    <a:pos x="T10" y="T11"/>
                  </a:cxn>
                </a:cxnLst>
                <a:rect l="0" t="0" r="r" b="b"/>
                <a:pathLst>
                  <a:path w="54" h="26">
                    <a:moveTo>
                      <a:pt x="54" y="0"/>
                    </a:moveTo>
                    <a:lnTo>
                      <a:pt x="54" y="0"/>
                    </a:lnTo>
                    <a:lnTo>
                      <a:pt x="0" y="0"/>
                    </a:lnTo>
                    <a:lnTo>
                      <a:pt x="0" y="26"/>
                    </a:lnTo>
                    <a:lnTo>
                      <a:pt x="54" y="26"/>
                    </a:lnTo>
                    <a:lnTo>
                      <a:pt x="54"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2" name="Freeform 29">
                <a:extLst>
                  <a:ext uri="{FF2B5EF4-FFF2-40B4-BE49-F238E27FC236}">
                    <a16:creationId xmlns:a16="http://schemas.microsoft.com/office/drawing/2014/main" id="{DBD23DDB-E2A0-1045-4865-458C09BEDA4D}"/>
                  </a:ext>
                </a:extLst>
              </p:cNvPr>
              <p:cNvSpPr>
                <a:spLocks/>
              </p:cNvSpPr>
              <p:nvPr/>
            </p:nvSpPr>
            <p:spPr bwMode="auto">
              <a:xfrm>
                <a:off x="3544" y="2751"/>
                <a:ext cx="19" cy="6"/>
              </a:xfrm>
              <a:custGeom>
                <a:avLst/>
                <a:gdLst>
                  <a:gd name="T0" fmla="*/ 80 w 80"/>
                  <a:gd name="T1" fmla="*/ 0 h 27"/>
                  <a:gd name="T2" fmla="*/ 80 w 80"/>
                  <a:gd name="T3" fmla="*/ 0 h 27"/>
                  <a:gd name="T4" fmla="*/ 0 w 80"/>
                  <a:gd name="T5" fmla="*/ 0 h 27"/>
                  <a:gd name="T6" fmla="*/ 0 w 80"/>
                  <a:gd name="T7" fmla="*/ 27 h 27"/>
                  <a:gd name="T8" fmla="*/ 80 w 80"/>
                  <a:gd name="T9" fmla="*/ 27 h 27"/>
                  <a:gd name="T10" fmla="*/ 80 w 80"/>
                  <a:gd name="T11" fmla="*/ 0 h 27"/>
                </a:gdLst>
                <a:ahLst/>
                <a:cxnLst>
                  <a:cxn ang="0">
                    <a:pos x="T0" y="T1"/>
                  </a:cxn>
                  <a:cxn ang="0">
                    <a:pos x="T2" y="T3"/>
                  </a:cxn>
                  <a:cxn ang="0">
                    <a:pos x="T4" y="T5"/>
                  </a:cxn>
                  <a:cxn ang="0">
                    <a:pos x="T6" y="T7"/>
                  </a:cxn>
                  <a:cxn ang="0">
                    <a:pos x="T8" y="T9"/>
                  </a:cxn>
                  <a:cxn ang="0">
                    <a:pos x="T10" y="T11"/>
                  </a:cxn>
                </a:cxnLst>
                <a:rect l="0" t="0" r="r" b="b"/>
                <a:pathLst>
                  <a:path w="80" h="27">
                    <a:moveTo>
                      <a:pt x="80" y="0"/>
                    </a:moveTo>
                    <a:lnTo>
                      <a:pt x="80" y="0"/>
                    </a:lnTo>
                    <a:lnTo>
                      <a:pt x="0" y="0"/>
                    </a:lnTo>
                    <a:lnTo>
                      <a:pt x="0" y="27"/>
                    </a:lnTo>
                    <a:lnTo>
                      <a:pt x="80" y="27"/>
                    </a:lnTo>
                    <a:lnTo>
                      <a:pt x="8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3" name="Freeform 30">
                <a:extLst>
                  <a:ext uri="{FF2B5EF4-FFF2-40B4-BE49-F238E27FC236}">
                    <a16:creationId xmlns:a16="http://schemas.microsoft.com/office/drawing/2014/main" id="{8D1F46FD-3139-B8D0-2BDA-6710BA0243C5}"/>
                  </a:ext>
                </a:extLst>
              </p:cNvPr>
              <p:cNvSpPr>
                <a:spLocks/>
              </p:cNvSpPr>
              <p:nvPr/>
            </p:nvSpPr>
            <p:spPr bwMode="auto">
              <a:xfrm>
                <a:off x="3537" y="2738"/>
                <a:ext cx="26" cy="7"/>
              </a:xfrm>
              <a:custGeom>
                <a:avLst/>
                <a:gdLst>
                  <a:gd name="T0" fmla="*/ 0 w 107"/>
                  <a:gd name="T1" fmla="*/ 27 h 27"/>
                  <a:gd name="T2" fmla="*/ 0 w 107"/>
                  <a:gd name="T3" fmla="*/ 27 h 27"/>
                  <a:gd name="T4" fmla="*/ 107 w 107"/>
                  <a:gd name="T5" fmla="*/ 27 h 27"/>
                  <a:gd name="T6" fmla="*/ 107 w 107"/>
                  <a:gd name="T7" fmla="*/ 0 h 27"/>
                  <a:gd name="T8" fmla="*/ 0 w 107"/>
                  <a:gd name="T9" fmla="*/ 0 h 27"/>
                  <a:gd name="T10" fmla="*/ 0 w 107"/>
                  <a:gd name="T11" fmla="*/ 27 h 27"/>
                </a:gdLst>
                <a:ahLst/>
                <a:cxnLst>
                  <a:cxn ang="0">
                    <a:pos x="T0" y="T1"/>
                  </a:cxn>
                  <a:cxn ang="0">
                    <a:pos x="T2" y="T3"/>
                  </a:cxn>
                  <a:cxn ang="0">
                    <a:pos x="T4" y="T5"/>
                  </a:cxn>
                  <a:cxn ang="0">
                    <a:pos x="T6" y="T7"/>
                  </a:cxn>
                  <a:cxn ang="0">
                    <a:pos x="T8" y="T9"/>
                  </a:cxn>
                  <a:cxn ang="0">
                    <a:pos x="T10" y="T11"/>
                  </a:cxn>
                </a:cxnLst>
                <a:rect l="0" t="0" r="r" b="b"/>
                <a:pathLst>
                  <a:path w="107" h="27">
                    <a:moveTo>
                      <a:pt x="0" y="27"/>
                    </a:moveTo>
                    <a:lnTo>
                      <a:pt x="0" y="27"/>
                    </a:lnTo>
                    <a:lnTo>
                      <a:pt x="107" y="27"/>
                    </a:lnTo>
                    <a:lnTo>
                      <a:pt x="107" y="0"/>
                    </a:lnTo>
                    <a:lnTo>
                      <a:pt x="0" y="0"/>
                    </a:lnTo>
                    <a:lnTo>
                      <a:pt x="0" y="2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4" name="Freeform 31">
                <a:extLst>
                  <a:ext uri="{FF2B5EF4-FFF2-40B4-BE49-F238E27FC236}">
                    <a16:creationId xmlns:a16="http://schemas.microsoft.com/office/drawing/2014/main" id="{57518672-3590-F4DA-2D25-167571C93F66}"/>
                  </a:ext>
                </a:extLst>
              </p:cNvPr>
              <p:cNvSpPr>
                <a:spLocks noEditPoints="1"/>
              </p:cNvSpPr>
              <p:nvPr/>
            </p:nvSpPr>
            <p:spPr bwMode="auto">
              <a:xfrm>
                <a:off x="3569" y="2725"/>
                <a:ext cx="70" cy="58"/>
              </a:xfrm>
              <a:custGeom>
                <a:avLst/>
                <a:gdLst>
                  <a:gd name="T0" fmla="*/ 0 w 292"/>
                  <a:gd name="T1" fmla="*/ 240 h 240"/>
                  <a:gd name="T2" fmla="*/ 0 w 292"/>
                  <a:gd name="T3" fmla="*/ 240 h 240"/>
                  <a:gd name="T4" fmla="*/ 292 w 292"/>
                  <a:gd name="T5" fmla="*/ 240 h 240"/>
                  <a:gd name="T6" fmla="*/ 292 w 292"/>
                  <a:gd name="T7" fmla="*/ 0 h 240"/>
                  <a:gd name="T8" fmla="*/ 0 w 292"/>
                  <a:gd name="T9" fmla="*/ 0 h 240"/>
                  <a:gd name="T10" fmla="*/ 0 w 292"/>
                  <a:gd name="T11" fmla="*/ 240 h 240"/>
                  <a:gd name="T12" fmla="*/ 54 w 292"/>
                  <a:gd name="T13" fmla="*/ 53 h 240"/>
                  <a:gd name="T14" fmla="*/ 54 w 292"/>
                  <a:gd name="T15" fmla="*/ 53 h 240"/>
                  <a:gd name="T16" fmla="*/ 240 w 292"/>
                  <a:gd name="T17" fmla="*/ 53 h 240"/>
                  <a:gd name="T18" fmla="*/ 240 w 292"/>
                  <a:gd name="T19" fmla="*/ 80 h 240"/>
                  <a:gd name="T20" fmla="*/ 54 w 292"/>
                  <a:gd name="T21" fmla="*/ 80 h 240"/>
                  <a:gd name="T22" fmla="*/ 54 w 292"/>
                  <a:gd name="T23" fmla="*/ 53 h 240"/>
                  <a:gd name="T24" fmla="*/ 160 w 292"/>
                  <a:gd name="T25" fmla="*/ 106 h 240"/>
                  <a:gd name="T26" fmla="*/ 160 w 292"/>
                  <a:gd name="T27" fmla="*/ 106 h 240"/>
                  <a:gd name="T28" fmla="*/ 240 w 292"/>
                  <a:gd name="T29" fmla="*/ 106 h 240"/>
                  <a:gd name="T30" fmla="*/ 240 w 292"/>
                  <a:gd name="T31" fmla="*/ 186 h 240"/>
                  <a:gd name="T32" fmla="*/ 160 w 292"/>
                  <a:gd name="T33" fmla="*/ 186 h 240"/>
                  <a:gd name="T34" fmla="*/ 160 w 292"/>
                  <a:gd name="T35" fmla="*/ 106 h 240"/>
                  <a:gd name="T36" fmla="*/ 54 w 292"/>
                  <a:gd name="T37" fmla="*/ 106 h 240"/>
                  <a:gd name="T38" fmla="*/ 54 w 292"/>
                  <a:gd name="T39" fmla="*/ 106 h 240"/>
                  <a:gd name="T40" fmla="*/ 134 w 292"/>
                  <a:gd name="T41" fmla="*/ 106 h 240"/>
                  <a:gd name="T42" fmla="*/ 134 w 292"/>
                  <a:gd name="T43" fmla="*/ 133 h 240"/>
                  <a:gd name="T44" fmla="*/ 54 w 292"/>
                  <a:gd name="T45" fmla="*/ 133 h 240"/>
                  <a:gd name="T46" fmla="*/ 54 w 292"/>
                  <a:gd name="T47" fmla="*/ 106 h 240"/>
                  <a:gd name="T48" fmla="*/ 54 w 292"/>
                  <a:gd name="T49" fmla="*/ 160 h 240"/>
                  <a:gd name="T50" fmla="*/ 54 w 292"/>
                  <a:gd name="T51" fmla="*/ 160 h 240"/>
                  <a:gd name="T52" fmla="*/ 134 w 292"/>
                  <a:gd name="T53" fmla="*/ 160 h 240"/>
                  <a:gd name="T54" fmla="*/ 134 w 292"/>
                  <a:gd name="T55" fmla="*/ 186 h 240"/>
                  <a:gd name="T56" fmla="*/ 54 w 292"/>
                  <a:gd name="T57" fmla="*/ 186 h 240"/>
                  <a:gd name="T58" fmla="*/ 54 w 292"/>
                  <a:gd name="T59" fmla="*/ 16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2" h="240">
                    <a:moveTo>
                      <a:pt x="0" y="240"/>
                    </a:moveTo>
                    <a:lnTo>
                      <a:pt x="0" y="240"/>
                    </a:lnTo>
                    <a:lnTo>
                      <a:pt x="292" y="240"/>
                    </a:lnTo>
                    <a:lnTo>
                      <a:pt x="292" y="0"/>
                    </a:lnTo>
                    <a:lnTo>
                      <a:pt x="0" y="0"/>
                    </a:lnTo>
                    <a:lnTo>
                      <a:pt x="0" y="240"/>
                    </a:lnTo>
                    <a:close/>
                    <a:moveTo>
                      <a:pt x="54" y="53"/>
                    </a:moveTo>
                    <a:lnTo>
                      <a:pt x="54" y="53"/>
                    </a:lnTo>
                    <a:lnTo>
                      <a:pt x="240" y="53"/>
                    </a:lnTo>
                    <a:lnTo>
                      <a:pt x="240" y="80"/>
                    </a:lnTo>
                    <a:lnTo>
                      <a:pt x="54" y="80"/>
                    </a:lnTo>
                    <a:lnTo>
                      <a:pt x="54" y="53"/>
                    </a:lnTo>
                    <a:close/>
                    <a:moveTo>
                      <a:pt x="160" y="106"/>
                    </a:moveTo>
                    <a:lnTo>
                      <a:pt x="160" y="106"/>
                    </a:lnTo>
                    <a:lnTo>
                      <a:pt x="240" y="106"/>
                    </a:lnTo>
                    <a:lnTo>
                      <a:pt x="240" y="186"/>
                    </a:lnTo>
                    <a:lnTo>
                      <a:pt x="160" y="186"/>
                    </a:lnTo>
                    <a:lnTo>
                      <a:pt x="160" y="106"/>
                    </a:lnTo>
                    <a:close/>
                    <a:moveTo>
                      <a:pt x="54" y="106"/>
                    </a:moveTo>
                    <a:lnTo>
                      <a:pt x="54" y="106"/>
                    </a:lnTo>
                    <a:lnTo>
                      <a:pt x="134" y="106"/>
                    </a:lnTo>
                    <a:lnTo>
                      <a:pt x="134" y="133"/>
                    </a:lnTo>
                    <a:lnTo>
                      <a:pt x="54" y="133"/>
                    </a:lnTo>
                    <a:lnTo>
                      <a:pt x="54" y="106"/>
                    </a:lnTo>
                    <a:close/>
                    <a:moveTo>
                      <a:pt x="54" y="160"/>
                    </a:moveTo>
                    <a:lnTo>
                      <a:pt x="54" y="160"/>
                    </a:lnTo>
                    <a:lnTo>
                      <a:pt x="134" y="160"/>
                    </a:lnTo>
                    <a:lnTo>
                      <a:pt x="134" y="186"/>
                    </a:lnTo>
                    <a:lnTo>
                      <a:pt x="54" y="186"/>
                    </a:lnTo>
                    <a:lnTo>
                      <a:pt x="54" y="16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45" name="Group 34">
              <a:extLst>
                <a:ext uri="{FF2B5EF4-FFF2-40B4-BE49-F238E27FC236}">
                  <a16:creationId xmlns:a16="http://schemas.microsoft.com/office/drawing/2014/main" id="{28033C7F-9691-8EF7-1FED-83652321B600}"/>
                </a:ext>
                <a:ext uri="{C183D7F6-B498-43B3-948B-1728B52AA6E4}">
                  <adec:decorative xmlns:adec="http://schemas.microsoft.com/office/drawing/2017/decorative" val="1"/>
                </a:ext>
              </a:extLst>
            </p:cNvPr>
            <p:cNvGrpSpPr>
              <a:grpSpLocks noChangeAspect="1"/>
            </p:cNvGrpSpPr>
            <p:nvPr/>
          </p:nvGrpSpPr>
          <p:grpSpPr bwMode="auto">
            <a:xfrm>
              <a:off x="7265796" y="3882966"/>
              <a:ext cx="152401" cy="161922"/>
              <a:chOff x="3276" y="2446"/>
              <a:chExt cx="96" cy="102"/>
            </a:xfrm>
          </p:grpSpPr>
          <p:sp>
            <p:nvSpPr>
              <p:cNvPr id="147" name="Freeform 35">
                <a:extLst>
                  <a:ext uri="{FF2B5EF4-FFF2-40B4-BE49-F238E27FC236}">
                    <a16:creationId xmlns:a16="http://schemas.microsoft.com/office/drawing/2014/main" id="{A7600B5B-E843-D84F-CAE1-91DC042CAAAE}"/>
                  </a:ext>
                </a:extLst>
              </p:cNvPr>
              <p:cNvSpPr>
                <a:spLocks/>
              </p:cNvSpPr>
              <p:nvPr/>
            </p:nvSpPr>
            <p:spPr bwMode="auto">
              <a:xfrm>
                <a:off x="3288" y="2472"/>
                <a:ext cx="18" cy="21"/>
              </a:xfrm>
              <a:custGeom>
                <a:avLst/>
                <a:gdLst>
                  <a:gd name="T0" fmla="*/ 46 w 77"/>
                  <a:gd name="T1" fmla="*/ 85 h 85"/>
                  <a:gd name="T2" fmla="*/ 46 w 77"/>
                  <a:gd name="T3" fmla="*/ 85 h 85"/>
                  <a:gd name="T4" fmla="*/ 46 w 77"/>
                  <a:gd name="T5" fmla="*/ 31 h 85"/>
                  <a:gd name="T6" fmla="*/ 65 w 77"/>
                  <a:gd name="T7" fmla="*/ 50 h 85"/>
                  <a:gd name="T8" fmla="*/ 77 w 77"/>
                  <a:gd name="T9" fmla="*/ 38 h 85"/>
                  <a:gd name="T10" fmla="*/ 38 w 77"/>
                  <a:gd name="T11" fmla="*/ 0 h 85"/>
                  <a:gd name="T12" fmla="*/ 0 w 77"/>
                  <a:gd name="T13" fmla="*/ 38 h 85"/>
                  <a:gd name="T14" fmla="*/ 12 w 77"/>
                  <a:gd name="T15" fmla="*/ 50 h 85"/>
                  <a:gd name="T16" fmla="*/ 30 w 77"/>
                  <a:gd name="T17" fmla="*/ 31 h 85"/>
                  <a:gd name="T18" fmla="*/ 30 w 77"/>
                  <a:gd name="T19" fmla="*/ 85 h 85"/>
                  <a:gd name="T20" fmla="*/ 46 w 77"/>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46" y="85"/>
                    </a:moveTo>
                    <a:lnTo>
                      <a:pt x="46" y="85"/>
                    </a:lnTo>
                    <a:lnTo>
                      <a:pt x="46" y="31"/>
                    </a:lnTo>
                    <a:lnTo>
                      <a:pt x="65" y="50"/>
                    </a:lnTo>
                    <a:lnTo>
                      <a:pt x="77" y="38"/>
                    </a:lnTo>
                    <a:lnTo>
                      <a:pt x="38" y="0"/>
                    </a:lnTo>
                    <a:lnTo>
                      <a:pt x="0" y="38"/>
                    </a:lnTo>
                    <a:lnTo>
                      <a:pt x="12" y="50"/>
                    </a:lnTo>
                    <a:lnTo>
                      <a:pt x="30" y="31"/>
                    </a:lnTo>
                    <a:lnTo>
                      <a:pt x="30" y="85"/>
                    </a:lnTo>
                    <a:lnTo>
                      <a:pt x="46" y="85"/>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36">
                <a:extLst>
                  <a:ext uri="{FF2B5EF4-FFF2-40B4-BE49-F238E27FC236}">
                    <a16:creationId xmlns:a16="http://schemas.microsoft.com/office/drawing/2014/main" id="{874AC8B4-2AB7-012A-44B5-8CBAF9240149}"/>
                  </a:ext>
                </a:extLst>
              </p:cNvPr>
              <p:cNvSpPr>
                <a:spLocks/>
              </p:cNvSpPr>
              <p:nvPr/>
            </p:nvSpPr>
            <p:spPr bwMode="auto">
              <a:xfrm>
                <a:off x="3276" y="2446"/>
                <a:ext cx="55" cy="34"/>
              </a:xfrm>
              <a:custGeom>
                <a:avLst/>
                <a:gdLst>
                  <a:gd name="T0" fmla="*/ 4 w 227"/>
                  <a:gd name="T1" fmla="*/ 107 h 142"/>
                  <a:gd name="T2" fmla="*/ 4 w 227"/>
                  <a:gd name="T3" fmla="*/ 107 h 142"/>
                  <a:gd name="T4" fmla="*/ 16 w 227"/>
                  <a:gd name="T5" fmla="*/ 125 h 142"/>
                  <a:gd name="T6" fmla="*/ 34 w 227"/>
                  <a:gd name="T7" fmla="*/ 137 h 142"/>
                  <a:gd name="T8" fmla="*/ 36 w 227"/>
                  <a:gd name="T9" fmla="*/ 138 h 142"/>
                  <a:gd name="T10" fmla="*/ 87 w 227"/>
                  <a:gd name="T11" fmla="*/ 87 h 142"/>
                  <a:gd name="T12" fmla="*/ 142 w 227"/>
                  <a:gd name="T13" fmla="*/ 142 h 142"/>
                  <a:gd name="T14" fmla="*/ 185 w 227"/>
                  <a:gd name="T15" fmla="*/ 142 h 142"/>
                  <a:gd name="T16" fmla="*/ 201 w 227"/>
                  <a:gd name="T17" fmla="*/ 138 h 142"/>
                  <a:gd name="T18" fmla="*/ 215 w 227"/>
                  <a:gd name="T19" fmla="*/ 129 h 142"/>
                  <a:gd name="T20" fmla="*/ 224 w 227"/>
                  <a:gd name="T21" fmla="*/ 116 h 142"/>
                  <a:gd name="T22" fmla="*/ 227 w 227"/>
                  <a:gd name="T23" fmla="*/ 99 h 142"/>
                  <a:gd name="T24" fmla="*/ 224 w 227"/>
                  <a:gd name="T25" fmla="*/ 82 h 142"/>
                  <a:gd name="T26" fmla="*/ 215 w 227"/>
                  <a:gd name="T27" fmla="*/ 69 h 142"/>
                  <a:gd name="T28" fmla="*/ 201 w 227"/>
                  <a:gd name="T29" fmla="*/ 60 h 142"/>
                  <a:gd name="T30" fmla="*/ 184 w 227"/>
                  <a:gd name="T31" fmla="*/ 56 h 142"/>
                  <a:gd name="T32" fmla="*/ 177 w 227"/>
                  <a:gd name="T33" fmla="*/ 34 h 142"/>
                  <a:gd name="T34" fmla="*/ 163 w 227"/>
                  <a:gd name="T35" fmla="*/ 16 h 142"/>
                  <a:gd name="T36" fmla="*/ 144 w 227"/>
                  <a:gd name="T37" fmla="*/ 4 h 142"/>
                  <a:gd name="T38" fmla="*/ 121 w 227"/>
                  <a:gd name="T39" fmla="*/ 0 h 142"/>
                  <a:gd name="T40" fmla="*/ 105 w 227"/>
                  <a:gd name="T41" fmla="*/ 2 h 142"/>
                  <a:gd name="T42" fmla="*/ 90 w 227"/>
                  <a:gd name="T43" fmla="*/ 7 h 142"/>
                  <a:gd name="T44" fmla="*/ 77 w 227"/>
                  <a:gd name="T45" fmla="*/ 17 h 142"/>
                  <a:gd name="T46" fmla="*/ 67 w 227"/>
                  <a:gd name="T47" fmla="*/ 29 h 142"/>
                  <a:gd name="T48" fmla="*/ 57 w 227"/>
                  <a:gd name="T49" fmla="*/ 28 h 142"/>
                  <a:gd name="T50" fmla="*/ 34 w 227"/>
                  <a:gd name="T51" fmla="*/ 32 h 142"/>
                  <a:gd name="T52" fmla="*/ 16 w 227"/>
                  <a:gd name="T53" fmla="*/ 45 h 142"/>
                  <a:gd name="T54" fmla="*/ 4 w 227"/>
                  <a:gd name="T55" fmla="*/ 63 h 142"/>
                  <a:gd name="T56" fmla="*/ 0 w 227"/>
                  <a:gd name="T57" fmla="*/ 85 h 142"/>
                  <a:gd name="T58" fmla="*/ 4 w 227"/>
                  <a:gd name="T59" fmla="*/ 10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142">
                    <a:moveTo>
                      <a:pt x="4" y="107"/>
                    </a:moveTo>
                    <a:lnTo>
                      <a:pt x="4" y="107"/>
                    </a:lnTo>
                    <a:cubicBezTo>
                      <a:pt x="7" y="114"/>
                      <a:pt x="11" y="120"/>
                      <a:pt x="16" y="125"/>
                    </a:cubicBezTo>
                    <a:cubicBezTo>
                      <a:pt x="21" y="130"/>
                      <a:pt x="27" y="134"/>
                      <a:pt x="34" y="137"/>
                    </a:cubicBezTo>
                    <a:cubicBezTo>
                      <a:pt x="35" y="137"/>
                      <a:pt x="35" y="138"/>
                      <a:pt x="36" y="138"/>
                    </a:cubicBezTo>
                    <a:lnTo>
                      <a:pt x="87" y="87"/>
                    </a:lnTo>
                    <a:lnTo>
                      <a:pt x="142" y="142"/>
                    </a:lnTo>
                    <a:lnTo>
                      <a:pt x="185" y="142"/>
                    </a:lnTo>
                    <a:cubicBezTo>
                      <a:pt x="190" y="142"/>
                      <a:pt x="196" y="141"/>
                      <a:pt x="201" y="138"/>
                    </a:cubicBezTo>
                    <a:cubicBezTo>
                      <a:pt x="206" y="136"/>
                      <a:pt x="211" y="133"/>
                      <a:pt x="215" y="129"/>
                    </a:cubicBezTo>
                    <a:cubicBezTo>
                      <a:pt x="219" y="125"/>
                      <a:pt x="222" y="121"/>
                      <a:pt x="224" y="116"/>
                    </a:cubicBezTo>
                    <a:cubicBezTo>
                      <a:pt x="226" y="111"/>
                      <a:pt x="227" y="105"/>
                      <a:pt x="227" y="99"/>
                    </a:cubicBezTo>
                    <a:cubicBezTo>
                      <a:pt x="227" y="93"/>
                      <a:pt x="226" y="87"/>
                      <a:pt x="224" y="82"/>
                    </a:cubicBezTo>
                    <a:cubicBezTo>
                      <a:pt x="222" y="77"/>
                      <a:pt x="218" y="73"/>
                      <a:pt x="215" y="69"/>
                    </a:cubicBezTo>
                    <a:cubicBezTo>
                      <a:pt x="211" y="65"/>
                      <a:pt x="206" y="62"/>
                      <a:pt x="201" y="60"/>
                    </a:cubicBezTo>
                    <a:cubicBezTo>
                      <a:pt x="196" y="57"/>
                      <a:pt x="190" y="56"/>
                      <a:pt x="184" y="56"/>
                    </a:cubicBezTo>
                    <a:cubicBezTo>
                      <a:pt x="183" y="48"/>
                      <a:pt x="181" y="41"/>
                      <a:pt x="177" y="34"/>
                    </a:cubicBezTo>
                    <a:cubicBezTo>
                      <a:pt x="173" y="27"/>
                      <a:pt x="169" y="21"/>
                      <a:pt x="163" y="16"/>
                    </a:cubicBezTo>
                    <a:cubicBezTo>
                      <a:pt x="158" y="11"/>
                      <a:pt x="151" y="7"/>
                      <a:pt x="144" y="4"/>
                    </a:cubicBezTo>
                    <a:cubicBezTo>
                      <a:pt x="137" y="2"/>
                      <a:pt x="129" y="0"/>
                      <a:pt x="121" y="0"/>
                    </a:cubicBezTo>
                    <a:cubicBezTo>
                      <a:pt x="115" y="0"/>
                      <a:pt x="110" y="1"/>
                      <a:pt x="105" y="2"/>
                    </a:cubicBezTo>
                    <a:cubicBezTo>
                      <a:pt x="99" y="4"/>
                      <a:pt x="94" y="5"/>
                      <a:pt x="90" y="7"/>
                    </a:cubicBezTo>
                    <a:cubicBezTo>
                      <a:pt x="85" y="10"/>
                      <a:pt x="81" y="13"/>
                      <a:pt x="77" y="17"/>
                    </a:cubicBezTo>
                    <a:cubicBezTo>
                      <a:pt x="73" y="20"/>
                      <a:pt x="70" y="24"/>
                      <a:pt x="67" y="29"/>
                    </a:cubicBezTo>
                    <a:cubicBezTo>
                      <a:pt x="63" y="28"/>
                      <a:pt x="60" y="28"/>
                      <a:pt x="57" y="28"/>
                    </a:cubicBezTo>
                    <a:cubicBezTo>
                      <a:pt x="49" y="28"/>
                      <a:pt x="41" y="29"/>
                      <a:pt x="34" y="32"/>
                    </a:cubicBezTo>
                    <a:cubicBezTo>
                      <a:pt x="27" y="35"/>
                      <a:pt x="21" y="39"/>
                      <a:pt x="16" y="45"/>
                    </a:cubicBezTo>
                    <a:cubicBezTo>
                      <a:pt x="11" y="50"/>
                      <a:pt x="7" y="56"/>
                      <a:pt x="4" y="63"/>
                    </a:cubicBezTo>
                    <a:cubicBezTo>
                      <a:pt x="1" y="70"/>
                      <a:pt x="0" y="77"/>
                      <a:pt x="0" y="85"/>
                    </a:cubicBezTo>
                    <a:cubicBezTo>
                      <a:pt x="0" y="93"/>
                      <a:pt x="1" y="100"/>
                      <a:pt x="4" y="107"/>
                    </a:cubicBez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9" name="Freeform 37">
                <a:extLst>
                  <a:ext uri="{FF2B5EF4-FFF2-40B4-BE49-F238E27FC236}">
                    <a16:creationId xmlns:a16="http://schemas.microsoft.com/office/drawing/2014/main" id="{1B5E9EE9-0E86-D6C8-9C53-38C468ED29C6}"/>
                  </a:ext>
                </a:extLst>
              </p:cNvPr>
              <p:cNvSpPr>
                <a:spLocks/>
              </p:cNvSpPr>
              <p:nvPr/>
            </p:nvSpPr>
            <p:spPr bwMode="auto">
              <a:xfrm>
                <a:off x="3295" y="2538"/>
                <a:ext cx="3" cy="4"/>
              </a:xfrm>
              <a:custGeom>
                <a:avLst/>
                <a:gdLst>
                  <a:gd name="T0" fmla="*/ 0 w 13"/>
                  <a:gd name="T1" fmla="*/ 13 h 13"/>
                  <a:gd name="T2" fmla="*/ 0 w 13"/>
                  <a:gd name="T3" fmla="*/ 13 h 13"/>
                  <a:gd name="T4" fmla="*/ 13 w 13"/>
                  <a:gd name="T5" fmla="*/ 13 h 13"/>
                  <a:gd name="T6" fmla="*/ 13 w 13"/>
                  <a:gd name="T7" fmla="*/ 0 h 13"/>
                  <a:gd name="T8" fmla="*/ 0 w 13"/>
                  <a:gd name="T9" fmla="*/ 0 h 13"/>
                  <a:gd name="T10" fmla="*/ 0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0" y="13"/>
                    </a:moveTo>
                    <a:lnTo>
                      <a:pt x="0" y="13"/>
                    </a:lnTo>
                    <a:lnTo>
                      <a:pt x="13" y="13"/>
                    </a:lnTo>
                    <a:lnTo>
                      <a:pt x="13" y="0"/>
                    </a:lnTo>
                    <a:lnTo>
                      <a:pt x="0" y="0"/>
                    </a:lnTo>
                    <a:lnTo>
                      <a:pt x="0" y="13"/>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0" name="Freeform 38">
                <a:extLst>
                  <a:ext uri="{FF2B5EF4-FFF2-40B4-BE49-F238E27FC236}">
                    <a16:creationId xmlns:a16="http://schemas.microsoft.com/office/drawing/2014/main" id="{C30807F0-4D1D-1FFB-7D4D-39041CACBBE8}"/>
                  </a:ext>
                </a:extLst>
              </p:cNvPr>
              <p:cNvSpPr>
                <a:spLocks noEditPoints="1"/>
              </p:cNvSpPr>
              <p:nvPr/>
            </p:nvSpPr>
            <p:spPr bwMode="auto">
              <a:xfrm>
                <a:off x="3291" y="2524"/>
                <a:ext cx="12" cy="22"/>
              </a:xfrm>
              <a:custGeom>
                <a:avLst/>
                <a:gdLst>
                  <a:gd name="T0" fmla="*/ 31 w 49"/>
                  <a:gd name="T1" fmla="*/ 72 h 91"/>
                  <a:gd name="T2" fmla="*/ 31 w 49"/>
                  <a:gd name="T3" fmla="*/ 72 h 91"/>
                  <a:gd name="T4" fmla="*/ 18 w 49"/>
                  <a:gd name="T5" fmla="*/ 72 h 91"/>
                  <a:gd name="T6" fmla="*/ 18 w 49"/>
                  <a:gd name="T7" fmla="*/ 59 h 91"/>
                  <a:gd name="T8" fmla="*/ 31 w 49"/>
                  <a:gd name="T9" fmla="*/ 59 h 91"/>
                  <a:gd name="T10" fmla="*/ 31 w 49"/>
                  <a:gd name="T11" fmla="*/ 72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31" y="72"/>
                    </a:moveTo>
                    <a:lnTo>
                      <a:pt x="31" y="72"/>
                    </a:lnTo>
                    <a:lnTo>
                      <a:pt x="18" y="72"/>
                    </a:lnTo>
                    <a:lnTo>
                      <a:pt x="18" y="59"/>
                    </a:lnTo>
                    <a:lnTo>
                      <a:pt x="31" y="59"/>
                    </a:lnTo>
                    <a:lnTo>
                      <a:pt x="31" y="72"/>
                    </a:lnTo>
                    <a:close/>
                    <a:moveTo>
                      <a:pt x="49" y="0"/>
                    </a:moveTo>
                    <a:lnTo>
                      <a:pt x="49" y="0"/>
                    </a:lnTo>
                    <a:lnTo>
                      <a:pt x="0" y="0"/>
                    </a:lnTo>
                    <a:lnTo>
                      <a:pt x="0" y="91"/>
                    </a:lnTo>
                    <a:lnTo>
                      <a:pt x="49" y="91"/>
                    </a:lnTo>
                    <a:lnTo>
                      <a:pt x="49"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1" name="Freeform 39">
                <a:extLst>
                  <a:ext uri="{FF2B5EF4-FFF2-40B4-BE49-F238E27FC236}">
                    <a16:creationId xmlns:a16="http://schemas.microsoft.com/office/drawing/2014/main" id="{0BB39B24-4C96-9CE0-3234-1A41364CEB20}"/>
                  </a:ext>
                </a:extLst>
              </p:cNvPr>
              <p:cNvSpPr>
                <a:spLocks/>
              </p:cNvSpPr>
              <p:nvPr/>
            </p:nvSpPr>
            <p:spPr bwMode="auto">
              <a:xfrm>
                <a:off x="3279" y="2494"/>
                <a:ext cx="73" cy="54"/>
              </a:xfrm>
              <a:custGeom>
                <a:avLst/>
                <a:gdLst>
                  <a:gd name="T0" fmla="*/ 34 w 301"/>
                  <a:gd name="T1" fmla="*/ 127 h 227"/>
                  <a:gd name="T2" fmla="*/ 34 w 301"/>
                  <a:gd name="T3" fmla="*/ 127 h 227"/>
                  <a:gd name="T4" fmla="*/ 35 w 301"/>
                  <a:gd name="T5" fmla="*/ 122 h 227"/>
                  <a:gd name="T6" fmla="*/ 38 w 301"/>
                  <a:gd name="T7" fmla="*/ 118 h 227"/>
                  <a:gd name="T8" fmla="*/ 43 w 301"/>
                  <a:gd name="T9" fmla="*/ 115 h 227"/>
                  <a:gd name="T10" fmla="*/ 48 w 301"/>
                  <a:gd name="T11" fmla="*/ 113 h 227"/>
                  <a:gd name="T12" fmla="*/ 99 w 301"/>
                  <a:gd name="T13" fmla="*/ 113 h 227"/>
                  <a:gd name="T14" fmla="*/ 105 w 301"/>
                  <a:gd name="T15" fmla="*/ 115 h 227"/>
                  <a:gd name="T16" fmla="*/ 109 w 301"/>
                  <a:gd name="T17" fmla="*/ 118 h 227"/>
                  <a:gd name="T18" fmla="*/ 112 w 301"/>
                  <a:gd name="T19" fmla="*/ 122 h 227"/>
                  <a:gd name="T20" fmla="*/ 113 w 301"/>
                  <a:gd name="T21" fmla="*/ 127 h 227"/>
                  <a:gd name="T22" fmla="*/ 113 w 301"/>
                  <a:gd name="T23" fmla="*/ 174 h 227"/>
                  <a:gd name="T24" fmla="*/ 132 w 301"/>
                  <a:gd name="T25" fmla="*/ 174 h 227"/>
                  <a:gd name="T26" fmla="*/ 132 w 301"/>
                  <a:gd name="T27" fmla="*/ 200 h 227"/>
                  <a:gd name="T28" fmla="*/ 113 w 301"/>
                  <a:gd name="T29" fmla="*/ 200 h 227"/>
                  <a:gd name="T30" fmla="*/ 113 w 301"/>
                  <a:gd name="T31" fmla="*/ 220 h 227"/>
                  <a:gd name="T32" fmla="*/ 112 w 301"/>
                  <a:gd name="T33" fmla="*/ 226 h 227"/>
                  <a:gd name="T34" fmla="*/ 111 w 301"/>
                  <a:gd name="T35" fmla="*/ 227 h 227"/>
                  <a:gd name="T36" fmla="*/ 197 w 301"/>
                  <a:gd name="T37" fmla="*/ 227 h 227"/>
                  <a:gd name="T38" fmla="*/ 192 w 301"/>
                  <a:gd name="T39" fmla="*/ 221 h 227"/>
                  <a:gd name="T40" fmla="*/ 190 w 301"/>
                  <a:gd name="T41" fmla="*/ 213 h 227"/>
                  <a:gd name="T42" fmla="*/ 190 w 301"/>
                  <a:gd name="T43" fmla="*/ 200 h 227"/>
                  <a:gd name="T44" fmla="*/ 159 w 301"/>
                  <a:gd name="T45" fmla="*/ 200 h 227"/>
                  <a:gd name="T46" fmla="*/ 159 w 301"/>
                  <a:gd name="T47" fmla="*/ 174 h 227"/>
                  <a:gd name="T48" fmla="*/ 190 w 301"/>
                  <a:gd name="T49" fmla="*/ 174 h 227"/>
                  <a:gd name="T50" fmla="*/ 190 w 301"/>
                  <a:gd name="T51" fmla="*/ 109 h 227"/>
                  <a:gd name="T52" fmla="*/ 192 w 301"/>
                  <a:gd name="T53" fmla="*/ 100 h 227"/>
                  <a:gd name="T54" fmla="*/ 197 w 301"/>
                  <a:gd name="T55" fmla="*/ 93 h 227"/>
                  <a:gd name="T56" fmla="*/ 205 w 301"/>
                  <a:gd name="T57" fmla="*/ 89 h 227"/>
                  <a:gd name="T58" fmla="*/ 213 w 301"/>
                  <a:gd name="T59" fmla="*/ 87 h 227"/>
                  <a:gd name="T60" fmla="*/ 301 w 301"/>
                  <a:gd name="T61" fmla="*/ 87 h 227"/>
                  <a:gd name="T62" fmla="*/ 301 w 301"/>
                  <a:gd name="T63" fmla="*/ 0 h 227"/>
                  <a:gd name="T64" fmla="*/ 99 w 301"/>
                  <a:gd name="T65" fmla="*/ 0 h 227"/>
                  <a:gd name="T66" fmla="*/ 99 w 301"/>
                  <a:gd name="T67" fmla="*/ 13 h 227"/>
                  <a:gd name="T68" fmla="*/ 50 w 301"/>
                  <a:gd name="T69" fmla="*/ 13 h 227"/>
                  <a:gd name="T70" fmla="*/ 50 w 301"/>
                  <a:gd name="T71" fmla="*/ 0 h 227"/>
                  <a:gd name="T72" fmla="*/ 0 w 301"/>
                  <a:gd name="T73" fmla="*/ 0 h 227"/>
                  <a:gd name="T74" fmla="*/ 0 w 301"/>
                  <a:gd name="T75" fmla="*/ 174 h 227"/>
                  <a:gd name="T76" fmla="*/ 34 w 301"/>
                  <a:gd name="T77" fmla="*/ 174 h 227"/>
                  <a:gd name="T78" fmla="*/ 34 w 301"/>
                  <a:gd name="T79" fmla="*/ 1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27">
                    <a:moveTo>
                      <a:pt x="34" y="127"/>
                    </a:moveTo>
                    <a:lnTo>
                      <a:pt x="34" y="127"/>
                    </a:lnTo>
                    <a:cubicBezTo>
                      <a:pt x="34" y="126"/>
                      <a:pt x="35" y="124"/>
                      <a:pt x="35" y="122"/>
                    </a:cubicBezTo>
                    <a:cubicBezTo>
                      <a:pt x="36" y="120"/>
                      <a:pt x="37" y="119"/>
                      <a:pt x="38" y="118"/>
                    </a:cubicBezTo>
                    <a:cubicBezTo>
                      <a:pt x="39" y="116"/>
                      <a:pt x="41" y="115"/>
                      <a:pt x="43" y="115"/>
                    </a:cubicBezTo>
                    <a:cubicBezTo>
                      <a:pt x="44" y="114"/>
                      <a:pt x="46" y="113"/>
                      <a:pt x="48" y="113"/>
                    </a:cubicBezTo>
                    <a:lnTo>
                      <a:pt x="99" y="113"/>
                    </a:lnTo>
                    <a:cubicBezTo>
                      <a:pt x="101" y="113"/>
                      <a:pt x="103" y="114"/>
                      <a:pt x="105" y="115"/>
                    </a:cubicBezTo>
                    <a:cubicBezTo>
                      <a:pt x="106" y="115"/>
                      <a:pt x="108" y="116"/>
                      <a:pt x="109" y="118"/>
                    </a:cubicBezTo>
                    <a:cubicBezTo>
                      <a:pt x="110" y="119"/>
                      <a:pt x="111" y="120"/>
                      <a:pt x="112" y="122"/>
                    </a:cubicBezTo>
                    <a:cubicBezTo>
                      <a:pt x="113" y="124"/>
                      <a:pt x="113" y="126"/>
                      <a:pt x="113" y="127"/>
                    </a:cubicBezTo>
                    <a:lnTo>
                      <a:pt x="113" y="174"/>
                    </a:lnTo>
                    <a:lnTo>
                      <a:pt x="132" y="174"/>
                    </a:lnTo>
                    <a:lnTo>
                      <a:pt x="132" y="200"/>
                    </a:lnTo>
                    <a:lnTo>
                      <a:pt x="113" y="200"/>
                    </a:lnTo>
                    <a:lnTo>
                      <a:pt x="113" y="220"/>
                    </a:lnTo>
                    <a:cubicBezTo>
                      <a:pt x="113" y="222"/>
                      <a:pt x="113" y="224"/>
                      <a:pt x="112" y="226"/>
                    </a:cubicBezTo>
                    <a:cubicBezTo>
                      <a:pt x="112" y="226"/>
                      <a:pt x="111" y="226"/>
                      <a:pt x="111" y="227"/>
                    </a:cubicBezTo>
                    <a:lnTo>
                      <a:pt x="197" y="227"/>
                    </a:lnTo>
                    <a:cubicBezTo>
                      <a:pt x="195" y="225"/>
                      <a:pt x="193" y="223"/>
                      <a:pt x="192" y="221"/>
                    </a:cubicBezTo>
                    <a:cubicBezTo>
                      <a:pt x="191" y="218"/>
                      <a:pt x="190" y="216"/>
                      <a:pt x="190" y="213"/>
                    </a:cubicBezTo>
                    <a:lnTo>
                      <a:pt x="190" y="200"/>
                    </a:lnTo>
                    <a:lnTo>
                      <a:pt x="159" y="200"/>
                    </a:lnTo>
                    <a:lnTo>
                      <a:pt x="159" y="174"/>
                    </a:lnTo>
                    <a:lnTo>
                      <a:pt x="190" y="174"/>
                    </a:lnTo>
                    <a:lnTo>
                      <a:pt x="190" y="109"/>
                    </a:lnTo>
                    <a:cubicBezTo>
                      <a:pt x="190" y="106"/>
                      <a:pt x="191" y="103"/>
                      <a:pt x="192" y="100"/>
                    </a:cubicBezTo>
                    <a:cubicBezTo>
                      <a:pt x="194" y="97"/>
                      <a:pt x="195" y="95"/>
                      <a:pt x="197" y="93"/>
                    </a:cubicBezTo>
                    <a:cubicBezTo>
                      <a:pt x="200" y="91"/>
                      <a:pt x="202" y="90"/>
                      <a:pt x="205" y="89"/>
                    </a:cubicBezTo>
                    <a:cubicBezTo>
                      <a:pt x="207" y="88"/>
                      <a:pt x="210" y="87"/>
                      <a:pt x="213" y="87"/>
                    </a:cubicBezTo>
                    <a:lnTo>
                      <a:pt x="301" y="87"/>
                    </a:lnTo>
                    <a:lnTo>
                      <a:pt x="301" y="0"/>
                    </a:lnTo>
                    <a:lnTo>
                      <a:pt x="99" y="0"/>
                    </a:lnTo>
                    <a:lnTo>
                      <a:pt x="99" y="13"/>
                    </a:lnTo>
                    <a:lnTo>
                      <a:pt x="50" y="13"/>
                    </a:lnTo>
                    <a:lnTo>
                      <a:pt x="50" y="0"/>
                    </a:lnTo>
                    <a:lnTo>
                      <a:pt x="0" y="0"/>
                    </a:lnTo>
                    <a:lnTo>
                      <a:pt x="0" y="174"/>
                    </a:lnTo>
                    <a:lnTo>
                      <a:pt x="34" y="174"/>
                    </a:lnTo>
                    <a:lnTo>
                      <a:pt x="34" y="12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2" name="Freeform 40">
                <a:extLst>
                  <a:ext uri="{FF2B5EF4-FFF2-40B4-BE49-F238E27FC236}">
                    <a16:creationId xmlns:a16="http://schemas.microsoft.com/office/drawing/2014/main" id="{B1D3A05D-F8E0-88B7-D354-4F2360639487}"/>
                  </a:ext>
                </a:extLst>
              </p:cNvPr>
              <p:cNvSpPr>
                <a:spLocks noEditPoints="1"/>
              </p:cNvSpPr>
              <p:nvPr/>
            </p:nvSpPr>
            <p:spPr bwMode="auto">
              <a:xfrm>
                <a:off x="3328" y="2518"/>
                <a:ext cx="44" cy="28"/>
              </a:xfrm>
              <a:custGeom>
                <a:avLst/>
                <a:gdLst>
                  <a:gd name="T0" fmla="*/ 76 w 182"/>
                  <a:gd name="T1" fmla="*/ 84 h 117"/>
                  <a:gd name="T2" fmla="*/ 76 w 182"/>
                  <a:gd name="T3" fmla="*/ 84 h 117"/>
                  <a:gd name="T4" fmla="*/ 106 w 182"/>
                  <a:gd name="T5" fmla="*/ 84 h 117"/>
                  <a:gd name="T6" fmla="*/ 106 w 182"/>
                  <a:gd name="T7" fmla="*/ 104 h 117"/>
                  <a:gd name="T8" fmla="*/ 76 w 182"/>
                  <a:gd name="T9" fmla="*/ 104 h 117"/>
                  <a:gd name="T10" fmla="*/ 76 w 182"/>
                  <a:gd name="T11" fmla="*/ 84 h 117"/>
                  <a:gd name="T12" fmla="*/ 174 w 182"/>
                  <a:gd name="T13" fmla="*/ 117 h 117"/>
                  <a:gd name="T14" fmla="*/ 174 w 182"/>
                  <a:gd name="T15" fmla="*/ 117 h 117"/>
                  <a:gd name="T16" fmla="*/ 177 w 182"/>
                  <a:gd name="T17" fmla="*/ 116 h 117"/>
                  <a:gd name="T18" fmla="*/ 180 w 182"/>
                  <a:gd name="T19" fmla="*/ 115 h 117"/>
                  <a:gd name="T20" fmla="*/ 182 w 182"/>
                  <a:gd name="T21" fmla="*/ 113 h 117"/>
                  <a:gd name="T22" fmla="*/ 182 w 182"/>
                  <a:gd name="T23" fmla="*/ 111 h 117"/>
                  <a:gd name="T24" fmla="*/ 182 w 182"/>
                  <a:gd name="T25" fmla="*/ 7 h 117"/>
                  <a:gd name="T26" fmla="*/ 182 w 182"/>
                  <a:gd name="T27" fmla="*/ 5 h 117"/>
                  <a:gd name="T28" fmla="*/ 180 w 182"/>
                  <a:gd name="T29" fmla="*/ 2 h 117"/>
                  <a:gd name="T30" fmla="*/ 177 w 182"/>
                  <a:gd name="T31" fmla="*/ 1 h 117"/>
                  <a:gd name="T32" fmla="*/ 174 w 182"/>
                  <a:gd name="T33" fmla="*/ 0 h 117"/>
                  <a:gd name="T34" fmla="*/ 8 w 182"/>
                  <a:gd name="T35" fmla="*/ 0 h 117"/>
                  <a:gd name="T36" fmla="*/ 5 w 182"/>
                  <a:gd name="T37" fmla="*/ 1 h 117"/>
                  <a:gd name="T38" fmla="*/ 2 w 182"/>
                  <a:gd name="T39" fmla="*/ 2 h 117"/>
                  <a:gd name="T40" fmla="*/ 1 w 182"/>
                  <a:gd name="T41" fmla="*/ 5 h 117"/>
                  <a:gd name="T42" fmla="*/ 0 w 182"/>
                  <a:gd name="T43" fmla="*/ 7 h 117"/>
                  <a:gd name="T44" fmla="*/ 0 w 182"/>
                  <a:gd name="T45" fmla="*/ 111 h 117"/>
                  <a:gd name="T46" fmla="*/ 1 w 182"/>
                  <a:gd name="T47" fmla="*/ 113 h 117"/>
                  <a:gd name="T48" fmla="*/ 2 w 182"/>
                  <a:gd name="T49" fmla="*/ 115 h 117"/>
                  <a:gd name="T50" fmla="*/ 5 w 182"/>
                  <a:gd name="T51" fmla="*/ 116 h 117"/>
                  <a:gd name="T52" fmla="*/ 8 w 182"/>
                  <a:gd name="T53" fmla="*/ 117 h 117"/>
                  <a:gd name="T54" fmla="*/ 174 w 182"/>
                  <a:gd name="T5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17">
                    <a:moveTo>
                      <a:pt x="76" y="84"/>
                    </a:moveTo>
                    <a:lnTo>
                      <a:pt x="76" y="84"/>
                    </a:lnTo>
                    <a:lnTo>
                      <a:pt x="106" y="84"/>
                    </a:lnTo>
                    <a:lnTo>
                      <a:pt x="106" y="104"/>
                    </a:lnTo>
                    <a:lnTo>
                      <a:pt x="76" y="104"/>
                    </a:lnTo>
                    <a:lnTo>
                      <a:pt x="76" y="84"/>
                    </a:lnTo>
                    <a:close/>
                    <a:moveTo>
                      <a:pt x="174" y="117"/>
                    </a:moveTo>
                    <a:lnTo>
                      <a:pt x="174" y="117"/>
                    </a:lnTo>
                    <a:cubicBezTo>
                      <a:pt x="175" y="117"/>
                      <a:pt x="176" y="117"/>
                      <a:pt x="177" y="116"/>
                    </a:cubicBezTo>
                    <a:cubicBezTo>
                      <a:pt x="178" y="116"/>
                      <a:pt x="179" y="115"/>
                      <a:pt x="180" y="115"/>
                    </a:cubicBezTo>
                    <a:cubicBezTo>
                      <a:pt x="181" y="114"/>
                      <a:pt x="181" y="113"/>
                      <a:pt x="182" y="113"/>
                    </a:cubicBezTo>
                    <a:cubicBezTo>
                      <a:pt x="182" y="112"/>
                      <a:pt x="182" y="111"/>
                      <a:pt x="182" y="111"/>
                    </a:cubicBezTo>
                    <a:lnTo>
                      <a:pt x="182" y="7"/>
                    </a:lnTo>
                    <a:cubicBezTo>
                      <a:pt x="182" y="6"/>
                      <a:pt x="182" y="5"/>
                      <a:pt x="182" y="5"/>
                    </a:cubicBezTo>
                    <a:cubicBezTo>
                      <a:pt x="181" y="4"/>
                      <a:pt x="181" y="3"/>
                      <a:pt x="180" y="2"/>
                    </a:cubicBezTo>
                    <a:cubicBezTo>
                      <a:pt x="179" y="2"/>
                      <a:pt x="178" y="1"/>
                      <a:pt x="177" y="1"/>
                    </a:cubicBezTo>
                    <a:cubicBezTo>
                      <a:pt x="176" y="1"/>
                      <a:pt x="175" y="0"/>
                      <a:pt x="174" y="0"/>
                    </a:cubicBezTo>
                    <a:lnTo>
                      <a:pt x="8" y="0"/>
                    </a:lnTo>
                    <a:cubicBezTo>
                      <a:pt x="7" y="0"/>
                      <a:pt x="6" y="1"/>
                      <a:pt x="5" y="1"/>
                    </a:cubicBezTo>
                    <a:cubicBezTo>
                      <a:pt x="4" y="1"/>
                      <a:pt x="3" y="2"/>
                      <a:pt x="2" y="2"/>
                    </a:cubicBezTo>
                    <a:cubicBezTo>
                      <a:pt x="2" y="3"/>
                      <a:pt x="1" y="4"/>
                      <a:pt x="1" y="5"/>
                    </a:cubicBezTo>
                    <a:cubicBezTo>
                      <a:pt x="1" y="5"/>
                      <a:pt x="0" y="6"/>
                      <a:pt x="0" y="7"/>
                    </a:cubicBezTo>
                    <a:lnTo>
                      <a:pt x="0" y="111"/>
                    </a:lnTo>
                    <a:cubicBezTo>
                      <a:pt x="0" y="111"/>
                      <a:pt x="1" y="112"/>
                      <a:pt x="1" y="113"/>
                    </a:cubicBezTo>
                    <a:cubicBezTo>
                      <a:pt x="1" y="113"/>
                      <a:pt x="2" y="114"/>
                      <a:pt x="2" y="115"/>
                    </a:cubicBezTo>
                    <a:cubicBezTo>
                      <a:pt x="3" y="115"/>
                      <a:pt x="4" y="116"/>
                      <a:pt x="5" y="116"/>
                    </a:cubicBezTo>
                    <a:cubicBezTo>
                      <a:pt x="6" y="117"/>
                      <a:pt x="7" y="117"/>
                      <a:pt x="8" y="117"/>
                    </a:cubicBezTo>
                    <a:lnTo>
                      <a:pt x="174" y="11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3" name="Group 43">
              <a:extLst>
                <a:ext uri="{FF2B5EF4-FFF2-40B4-BE49-F238E27FC236}">
                  <a16:creationId xmlns:a16="http://schemas.microsoft.com/office/drawing/2014/main" id="{74F097EC-CF19-BD83-9296-D7E7286C34A0}"/>
                </a:ext>
                <a:ext uri="{C183D7F6-B498-43B3-948B-1728B52AA6E4}">
                  <adec:decorative xmlns:adec="http://schemas.microsoft.com/office/drawing/2017/decorative" val="1"/>
                </a:ext>
              </a:extLst>
            </p:cNvPr>
            <p:cNvGrpSpPr>
              <a:grpSpLocks noChangeAspect="1"/>
            </p:cNvGrpSpPr>
            <p:nvPr/>
          </p:nvGrpSpPr>
          <p:grpSpPr bwMode="auto">
            <a:xfrm>
              <a:off x="7105487" y="3011535"/>
              <a:ext cx="160340" cy="160340"/>
              <a:chOff x="3175" y="1897"/>
              <a:chExt cx="101" cy="101"/>
            </a:xfrm>
          </p:grpSpPr>
          <p:sp>
            <p:nvSpPr>
              <p:cNvPr id="155" name="Freeform 44">
                <a:extLst>
                  <a:ext uri="{FF2B5EF4-FFF2-40B4-BE49-F238E27FC236}">
                    <a16:creationId xmlns:a16="http://schemas.microsoft.com/office/drawing/2014/main" id="{9E0BD67B-CD9E-B2C6-D542-0FE496DC04EF}"/>
                  </a:ext>
                </a:extLst>
              </p:cNvPr>
              <p:cNvSpPr>
                <a:spLocks/>
              </p:cNvSpPr>
              <p:nvPr/>
            </p:nvSpPr>
            <p:spPr bwMode="auto">
              <a:xfrm>
                <a:off x="3175" y="1897"/>
                <a:ext cx="25" cy="2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6" name="Freeform 45">
                <a:extLst>
                  <a:ext uri="{FF2B5EF4-FFF2-40B4-BE49-F238E27FC236}">
                    <a16:creationId xmlns:a16="http://schemas.microsoft.com/office/drawing/2014/main" id="{AF44006A-2B2C-49F8-A51F-A7412F49F4C4}"/>
                  </a:ext>
                </a:extLst>
              </p:cNvPr>
              <p:cNvSpPr>
                <a:spLocks/>
              </p:cNvSpPr>
              <p:nvPr/>
            </p:nvSpPr>
            <p:spPr bwMode="auto">
              <a:xfrm>
                <a:off x="3175" y="1973"/>
                <a:ext cx="25" cy="2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7" name="Freeform 46">
                <a:extLst>
                  <a:ext uri="{FF2B5EF4-FFF2-40B4-BE49-F238E27FC236}">
                    <a16:creationId xmlns:a16="http://schemas.microsoft.com/office/drawing/2014/main" id="{F07E9928-81EB-DD74-B704-36018E354F5A}"/>
                  </a:ext>
                </a:extLst>
              </p:cNvPr>
              <p:cNvSpPr>
                <a:spLocks/>
              </p:cNvSpPr>
              <p:nvPr/>
            </p:nvSpPr>
            <p:spPr bwMode="auto">
              <a:xfrm>
                <a:off x="3251" y="1897"/>
                <a:ext cx="25" cy="2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8" name="Freeform 47">
                <a:extLst>
                  <a:ext uri="{FF2B5EF4-FFF2-40B4-BE49-F238E27FC236}">
                    <a16:creationId xmlns:a16="http://schemas.microsoft.com/office/drawing/2014/main" id="{59CBA8D0-B08A-E1A2-C380-C67F75BB8557}"/>
                  </a:ext>
                </a:extLst>
              </p:cNvPr>
              <p:cNvSpPr>
                <a:spLocks/>
              </p:cNvSpPr>
              <p:nvPr/>
            </p:nvSpPr>
            <p:spPr bwMode="auto">
              <a:xfrm>
                <a:off x="3251" y="1973"/>
                <a:ext cx="25" cy="2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9" name="Freeform 48">
                <a:extLst>
                  <a:ext uri="{FF2B5EF4-FFF2-40B4-BE49-F238E27FC236}">
                    <a16:creationId xmlns:a16="http://schemas.microsoft.com/office/drawing/2014/main" id="{A258EAF6-5D50-CD44-B01F-35A3848C5E95}"/>
                  </a:ext>
                </a:extLst>
              </p:cNvPr>
              <p:cNvSpPr>
                <a:spLocks/>
              </p:cNvSpPr>
              <p:nvPr/>
            </p:nvSpPr>
            <p:spPr bwMode="auto">
              <a:xfrm>
                <a:off x="3213" y="1922"/>
                <a:ext cx="25" cy="26"/>
              </a:xfrm>
              <a:custGeom>
                <a:avLst/>
                <a:gdLst>
                  <a:gd name="T0" fmla="*/ 16 w 108"/>
                  <a:gd name="T1" fmla="*/ 16 h 108"/>
                  <a:gd name="T2" fmla="*/ 16 w 108"/>
                  <a:gd name="T3" fmla="*/ 16 h 108"/>
                  <a:gd name="T4" fmla="*/ 4 w 108"/>
                  <a:gd name="T5" fmla="*/ 33 h 108"/>
                  <a:gd name="T6" fmla="*/ 0 w 108"/>
                  <a:gd name="T7" fmla="*/ 54 h 108"/>
                  <a:gd name="T8" fmla="*/ 4 w 108"/>
                  <a:gd name="T9" fmla="*/ 75 h 108"/>
                  <a:gd name="T10" fmla="*/ 16 w 108"/>
                  <a:gd name="T11" fmla="*/ 92 h 108"/>
                  <a:gd name="T12" fmla="*/ 33 w 108"/>
                  <a:gd name="T13" fmla="*/ 104 h 108"/>
                  <a:gd name="T14" fmla="*/ 54 w 108"/>
                  <a:gd name="T15" fmla="*/ 108 h 108"/>
                  <a:gd name="T16" fmla="*/ 75 w 108"/>
                  <a:gd name="T17" fmla="*/ 104 h 108"/>
                  <a:gd name="T18" fmla="*/ 92 w 108"/>
                  <a:gd name="T19" fmla="*/ 92 h 108"/>
                  <a:gd name="T20" fmla="*/ 104 w 108"/>
                  <a:gd name="T21" fmla="*/ 75 h 108"/>
                  <a:gd name="T22" fmla="*/ 108 w 108"/>
                  <a:gd name="T23" fmla="*/ 54 h 108"/>
                  <a:gd name="T24" fmla="*/ 104 w 108"/>
                  <a:gd name="T25" fmla="*/ 33 h 108"/>
                  <a:gd name="T26" fmla="*/ 92 w 108"/>
                  <a:gd name="T27" fmla="*/ 16 h 108"/>
                  <a:gd name="T28" fmla="*/ 75 w 108"/>
                  <a:gd name="T29" fmla="*/ 4 h 108"/>
                  <a:gd name="T30" fmla="*/ 54 w 108"/>
                  <a:gd name="T31" fmla="*/ 0 h 108"/>
                  <a:gd name="T32" fmla="*/ 33 w 108"/>
                  <a:gd name="T33" fmla="*/ 4 h 108"/>
                  <a:gd name="T34" fmla="*/ 16 w 108"/>
                  <a:gd name="T35"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16" y="16"/>
                    </a:moveTo>
                    <a:lnTo>
                      <a:pt x="16" y="16"/>
                    </a:lnTo>
                    <a:cubicBezTo>
                      <a:pt x="11" y="20"/>
                      <a:pt x="7" y="26"/>
                      <a:pt x="4" y="33"/>
                    </a:cubicBezTo>
                    <a:cubicBezTo>
                      <a:pt x="1" y="39"/>
                      <a:pt x="0" y="46"/>
                      <a:pt x="0" y="54"/>
                    </a:cubicBezTo>
                    <a:cubicBezTo>
                      <a:pt x="0" y="61"/>
                      <a:pt x="1" y="68"/>
                      <a:pt x="4" y="75"/>
                    </a:cubicBezTo>
                    <a:cubicBezTo>
                      <a:pt x="7" y="81"/>
                      <a:pt x="11" y="87"/>
                      <a:pt x="16" y="92"/>
                    </a:cubicBezTo>
                    <a:cubicBezTo>
                      <a:pt x="20" y="97"/>
                      <a:pt x="26" y="101"/>
                      <a:pt x="33" y="104"/>
                    </a:cubicBezTo>
                    <a:cubicBezTo>
                      <a:pt x="39" y="106"/>
                      <a:pt x="46" y="108"/>
                      <a:pt x="54" y="108"/>
                    </a:cubicBezTo>
                    <a:cubicBezTo>
                      <a:pt x="61" y="108"/>
                      <a:pt x="68" y="106"/>
                      <a:pt x="75" y="104"/>
                    </a:cubicBezTo>
                    <a:cubicBezTo>
                      <a:pt x="81" y="101"/>
                      <a:pt x="87" y="97"/>
                      <a:pt x="92" y="92"/>
                    </a:cubicBezTo>
                    <a:cubicBezTo>
                      <a:pt x="97" y="87"/>
                      <a:pt x="101" y="81"/>
                      <a:pt x="104" y="75"/>
                    </a:cubicBezTo>
                    <a:cubicBezTo>
                      <a:pt x="106" y="68"/>
                      <a:pt x="108" y="61"/>
                      <a:pt x="108" y="54"/>
                    </a:cubicBezTo>
                    <a:cubicBezTo>
                      <a:pt x="108" y="46"/>
                      <a:pt x="106" y="39"/>
                      <a:pt x="104" y="33"/>
                    </a:cubicBezTo>
                    <a:cubicBezTo>
                      <a:pt x="101" y="26"/>
                      <a:pt x="97" y="20"/>
                      <a:pt x="92" y="16"/>
                    </a:cubicBezTo>
                    <a:cubicBezTo>
                      <a:pt x="87" y="11"/>
                      <a:pt x="81" y="7"/>
                      <a:pt x="75" y="4"/>
                    </a:cubicBezTo>
                    <a:cubicBezTo>
                      <a:pt x="68" y="1"/>
                      <a:pt x="61" y="0"/>
                      <a:pt x="54" y="0"/>
                    </a:cubicBezTo>
                    <a:cubicBezTo>
                      <a:pt x="46" y="0"/>
                      <a:pt x="39" y="1"/>
                      <a:pt x="33" y="4"/>
                    </a:cubicBezTo>
                    <a:cubicBezTo>
                      <a:pt x="26" y="7"/>
                      <a:pt x="20" y="11"/>
                      <a:pt x="16" y="16"/>
                    </a:cubicBez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0" name="Freeform 49">
                <a:extLst>
                  <a:ext uri="{FF2B5EF4-FFF2-40B4-BE49-F238E27FC236}">
                    <a16:creationId xmlns:a16="http://schemas.microsoft.com/office/drawing/2014/main" id="{D67322A0-952D-9B69-E7C1-2C59EA36D57F}"/>
                  </a:ext>
                </a:extLst>
              </p:cNvPr>
              <p:cNvSpPr>
                <a:spLocks/>
              </p:cNvSpPr>
              <p:nvPr/>
            </p:nvSpPr>
            <p:spPr bwMode="auto">
              <a:xfrm>
                <a:off x="3206" y="1954"/>
                <a:ext cx="39" cy="19"/>
              </a:xfrm>
              <a:custGeom>
                <a:avLst/>
                <a:gdLst>
                  <a:gd name="T0" fmla="*/ 156 w 162"/>
                  <a:gd name="T1" fmla="*/ 49 h 77"/>
                  <a:gd name="T2" fmla="*/ 156 w 162"/>
                  <a:gd name="T3" fmla="*/ 49 h 77"/>
                  <a:gd name="T4" fmla="*/ 139 w 162"/>
                  <a:gd name="T5" fmla="*/ 23 h 77"/>
                  <a:gd name="T6" fmla="*/ 113 w 162"/>
                  <a:gd name="T7" fmla="*/ 6 h 77"/>
                  <a:gd name="T8" fmla="*/ 81 w 162"/>
                  <a:gd name="T9" fmla="*/ 0 h 77"/>
                  <a:gd name="T10" fmla="*/ 49 w 162"/>
                  <a:gd name="T11" fmla="*/ 6 h 77"/>
                  <a:gd name="T12" fmla="*/ 23 w 162"/>
                  <a:gd name="T13" fmla="*/ 24 h 77"/>
                  <a:gd name="T14" fmla="*/ 6 w 162"/>
                  <a:gd name="T15" fmla="*/ 49 h 77"/>
                  <a:gd name="T16" fmla="*/ 0 w 162"/>
                  <a:gd name="T17" fmla="*/ 77 h 77"/>
                  <a:gd name="T18" fmla="*/ 162 w 162"/>
                  <a:gd name="T19" fmla="*/ 77 h 77"/>
                  <a:gd name="T20" fmla="*/ 156 w 162"/>
                  <a:gd name="T21" fmla="*/ 4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156" y="49"/>
                    </a:moveTo>
                    <a:lnTo>
                      <a:pt x="156" y="49"/>
                    </a:lnTo>
                    <a:cubicBezTo>
                      <a:pt x="152" y="39"/>
                      <a:pt x="146" y="31"/>
                      <a:pt x="139" y="23"/>
                    </a:cubicBezTo>
                    <a:cubicBezTo>
                      <a:pt x="131" y="16"/>
                      <a:pt x="123" y="10"/>
                      <a:pt x="113" y="6"/>
                    </a:cubicBezTo>
                    <a:cubicBezTo>
                      <a:pt x="103" y="2"/>
                      <a:pt x="92" y="0"/>
                      <a:pt x="81" y="0"/>
                    </a:cubicBezTo>
                    <a:cubicBezTo>
                      <a:pt x="69" y="0"/>
                      <a:pt x="59" y="2"/>
                      <a:pt x="49" y="6"/>
                    </a:cubicBezTo>
                    <a:cubicBezTo>
                      <a:pt x="39" y="11"/>
                      <a:pt x="30" y="16"/>
                      <a:pt x="23" y="24"/>
                    </a:cubicBezTo>
                    <a:cubicBezTo>
                      <a:pt x="16" y="31"/>
                      <a:pt x="10" y="39"/>
                      <a:pt x="6" y="49"/>
                    </a:cubicBezTo>
                    <a:cubicBezTo>
                      <a:pt x="2" y="58"/>
                      <a:pt x="0" y="67"/>
                      <a:pt x="0" y="77"/>
                    </a:cubicBezTo>
                    <a:lnTo>
                      <a:pt x="162" y="77"/>
                    </a:lnTo>
                    <a:cubicBezTo>
                      <a:pt x="161" y="67"/>
                      <a:pt x="159" y="58"/>
                      <a:pt x="156" y="49"/>
                    </a:cubicBez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61" name="Group 52">
              <a:extLst>
                <a:ext uri="{FF2B5EF4-FFF2-40B4-BE49-F238E27FC236}">
                  <a16:creationId xmlns:a16="http://schemas.microsoft.com/office/drawing/2014/main" id="{989BA863-5C86-1200-8CDC-849660CAF3D3}"/>
                </a:ext>
                <a:ext uri="{C183D7F6-B498-43B3-948B-1728B52AA6E4}">
                  <adec:decorative xmlns:adec="http://schemas.microsoft.com/office/drawing/2017/decorative" val="1"/>
                </a:ext>
              </a:extLst>
            </p:cNvPr>
            <p:cNvGrpSpPr>
              <a:grpSpLocks noChangeAspect="1"/>
            </p:cNvGrpSpPr>
            <p:nvPr/>
          </p:nvGrpSpPr>
          <p:grpSpPr bwMode="auto">
            <a:xfrm>
              <a:off x="7627729" y="2575120"/>
              <a:ext cx="153988" cy="152412"/>
              <a:chOff x="3504" y="1622"/>
              <a:chExt cx="97" cy="96"/>
            </a:xfrm>
          </p:grpSpPr>
          <p:sp>
            <p:nvSpPr>
              <p:cNvPr id="163" name="Freeform 53">
                <a:extLst>
                  <a:ext uri="{FF2B5EF4-FFF2-40B4-BE49-F238E27FC236}">
                    <a16:creationId xmlns:a16="http://schemas.microsoft.com/office/drawing/2014/main" id="{A68A88A9-2AF4-1EFC-6946-F1D39D074ADC}"/>
                  </a:ext>
                </a:extLst>
              </p:cNvPr>
              <p:cNvSpPr>
                <a:spLocks/>
              </p:cNvSpPr>
              <p:nvPr/>
            </p:nvSpPr>
            <p:spPr bwMode="auto">
              <a:xfrm>
                <a:off x="3520" y="1622"/>
                <a:ext cx="4" cy="5"/>
              </a:xfrm>
              <a:custGeom>
                <a:avLst/>
                <a:gdLst>
                  <a:gd name="T0" fmla="*/ 19 w 19"/>
                  <a:gd name="T1" fmla="*/ 18 h 18"/>
                  <a:gd name="T2" fmla="*/ 19 w 19"/>
                  <a:gd name="T3" fmla="*/ 18 h 18"/>
                  <a:gd name="T4" fmla="*/ 0 w 19"/>
                  <a:gd name="T5" fmla="*/ 0 h 18"/>
                  <a:gd name="T6" fmla="*/ 19 w 19"/>
                  <a:gd name="T7" fmla="*/ 18 h 18"/>
                </a:gdLst>
                <a:ahLst/>
                <a:cxnLst>
                  <a:cxn ang="0">
                    <a:pos x="T0" y="T1"/>
                  </a:cxn>
                  <a:cxn ang="0">
                    <a:pos x="T2" y="T3"/>
                  </a:cxn>
                  <a:cxn ang="0">
                    <a:pos x="T4" y="T5"/>
                  </a:cxn>
                  <a:cxn ang="0">
                    <a:pos x="T6" y="T7"/>
                  </a:cxn>
                </a:cxnLst>
                <a:rect l="0" t="0" r="r" b="b"/>
                <a:pathLst>
                  <a:path w="19" h="18">
                    <a:moveTo>
                      <a:pt x="19" y="18"/>
                    </a:moveTo>
                    <a:lnTo>
                      <a:pt x="19" y="18"/>
                    </a:lnTo>
                    <a:lnTo>
                      <a:pt x="0" y="0"/>
                    </a:lnTo>
                    <a:lnTo>
                      <a:pt x="19" y="18"/>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4" name="Freeform 54">
                <a:extLst>
                  <a:ext uri="{FF2B5EF4-FFF2-40B4-BE49-F238E27FC236}">
                    <a16:creationId xmlns:a16="http://schemas.microsoft.com/office/drawing/2014/main" id="{07EF3D69-FB99-BBFB-7501-619765533FA3}"/>
                  </a:ext>
                </a:extLst>
              </p:cNvPr>
              <p:cNvSpPr>
                <a:spLocks/>
              </p:cNvSpPr>
              <p:nvPr/>
            </p:nvSpPr>
            <p:spPr bwMode="auto">
              <a:xfrm>
                <a:off x="3524" y="1627"/>
                <a:ext cx="12" cy="11"/>
              </a:xfrm>
              <a:custGeom>
                <a:avLst/>
                <a:gdLst>
                  <a:gd name="T0" fmla="*/ 0 w 48"/>
                  <a:gd name="T1" fmla="*/ 0 h 48"/>
                  <a:gd name="T2" fmla="*/ 0 w 48"/>
                  <a:gd name="T3" fmla="*/ 0 h 48"/>
                  <a:gd name="T4" fmla="*/ 48 w 48"/>
                  <a:gd name="T5" fmla="*/ 48 h 48"/>
                  <a:gd name="T6" fmla="*/ 0 w 48"/>
                  <a:gd name="T7" fmla="*/ 0 h 48"/>
                </a:gdLst>
                <a:ahLst/>
                <a:cxnLst>
                  <a:cxn ang="0">
                    <a:pos x="T0" y="T1"/>
                  </a:cxn>
                  <a:cxn ang="0">
                    <a:pos x="T2" y="T3"/>
                  </a:cxn>
                  <a:cxn ang="0">
                    <a:pos x="T4" y="T5"/>
                  </a:cxn>
                  <a:cxn ang="0">
                    <a:pos x="T6" y="T7"/>
                  </a:cxn>
                </a:cxnLst>
                <a:rect l="0" t="0" r="r" b="b"/>
                <a:pathLst>
                  <a:path w="48" h="48">
                    <a:moveTo>
                      <a:pt x="0" y="0"/>
                    </a:moveTo>
                    <a:lnTo>
                      <a:pt x="0" y="0"/>
                    </a:lnTo>
                    <a:lnTo>
                      <a:pt x="48" y="48"/>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Freeform 55">
                <a:extLst>
                  <a:ext uri="{FF2B5EF4-FFF2-40B4-BE49-F238E27FC236}">
                    <a16:creationId xmlns:a16="http://schemas.microsoft.com/office/drawing/2014/main" id="{94B39D1C-19B4-A2EF-1DB0-0BA4EA2B5226}"/>
                  </a:ext>
                </a:extLst>
              </p:cNvPr>
              <p:cNvSpPr>
                <a:spLocks/>
              </p:cNvSpPr>
              <p:nvPr/>
            </p:nvSpPr>
            <p:spPr bwMode="auto">
              <a:xfrm>
                <a:off x="3577" y="1711"/>
                <a:ext cx="8" cy="7"/>
              </a:xfrm>
              <a:custGeom>
                <a:avLst/>
                <a:gdLst>
                  <a:gd name="T0" fmla="*/ 32 w 32"/>
                  <a:gd name="T1" fmla="*/ 0 h 32"/>
                  <a:gd name="T2" fmla="*/ 32 w 32"/>
                  <a:gd name="T3" fmla="*/ 0 h 32"/>
                  <a:gd name="T4" fmla="*/ 4 w 32"/>
                  <a:gd name="T5" fmla="*/ 29 h 32"/>
                  <a:gd name="T6" fmla="*/ 0 w 32"/>
                  <a:gd name="T7" fmla="*/ 32 h 32"/>
                  <a:gd name="T8" fmla="*/ 32 w 32"/>
                  <a:gd name="T9" fmla="*/ 32 h 32"/>
                  <a:gd name="T10" fmla="*/ 32 w 32"/>
                  <a:gd name="T11" fmla="*/ 0 h 32"/>
                </a:gdLst>
                <a:ahLst/>
                <a:cxnLst>
                  <a:cxn ang="0">
                    <a:pos x="T0" y="T1"/>
                  </a:cxn>
                  <a:cxn ang="0">
                    <a:pos x="T2" y="T3"/>
                  </a:cxn>
                  <a:cxn ang="0">
                    <a:pos x="T4" y="T5"/>
                  </a:cxn>
                  <a:cxn ang="0">
                    <a:pos x="T6" y="T7"/>
                  </a:cxn>
                  <a:cxn ang="0">
                    <a:pos x="T8" y="T9"/>
                  </a:cxn>
                  <a:cxn ang="0">
                    <a:pos x="T10" y="T11"/>
                  </a:cxn>
                </a:cxnLst>
                <a:rect l="0" t="0" r="r" b="b"/>
                <a:pathLst>
                  <a:path w="32" h="32">
                    <a:moveTo>
                      <a:pt x="32" y="0"/>
                    </a:moveTo>
                    <a:lnTo>
                      <a:pt x="32" y="0"/>
                    </a:lnTo>
                    <a:lnTo>
                      <a:pt x="4" y="29"/>
                    </a:lnTo>
                    <a:lnTo>
                      <a:pt x="0" y="32"/>
                    </a:lnTo>
                    <a:lnTo>
                      <a:pt x="32" y="32"/>
                    </a:lnTo>
                    <a:lnTo>
                      <a:pt x="32"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56">
                <a:extLst>
                  <a:ext uri="{FF2B5EF4-FFF2-40B4-BE49-F238E27FC236}">
                    <a16:creationId xmlns:a16="http://schemas.microsoft.com/office/drawing/2014/main" id="{B89374C5-2262-C800-85DE-940DA4C9606A}"/>
                  </a:ext>
                </a:extLst>
              </p:cNvPr>
              <p:cNvSpPr>
                <a:spLocks/>
              </p:cNvSpPr>
              <p:nvPr/>
            </p:nvSpPr>
            <p:spPr bwMode="auto">
              <a:xfrm>
                <a:off x="3560" y="1700"/>
                <a:ext cx="25" cy="13"/>
              </a:xfrm>
              <a:custGeom>
                <a:avLst/>
                <a:gdLst>
                  <a:gd name="T0" fmla="*/ 0 w 103"/>
                  <a:gd name="T1" fmla="*/ 0 h 56"/>
                  <a:gd name="T2" fmla="*/ 0 w 103"/>
                  <a:gd name="T3" fmla="*/ 0 h 56"/>
                  <a:gd name="T4" fmla="*/ 0 w 103"/>
                  <a:gd name="T5" fmla="*/ 0 h 56"/>
                  <a:gd name="T6" fmla="*/ 56 w 103"/>
                  <a:gd name="T7" fmla="*/ 56 h 56"/>
                  <a:gd name="T8" fmla="*/ 103 w 103"/>
                  <a:gd name="T9" fmla="*/ 8 h 56"/>
                  <a:gd name="T10" fmla="*/ 56 w 103"/>
                  <a:gd name="T11" fmla="*/ 56 h 56"/>
                  <a:gd name="T12" fmla="*/ 0 w 103"/>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03" h="56">
                    <a:moveTo>
                      <a:pt x="0" y="0"/>
                    </a:moveTo>
                    <a:lnTo>
                      <a:pt x="0" y="0"/>
                    </a:lnTo>
                    <a:lnTo>
                      <a:pt x="0" y="0"/>
                    </a:lnTo>
                    <a:lnTo>
                      <a:pt x="56" y="56"/>
                    </a:lnTo>
                    <a:lnTo>
                      <a:pt x="103" y="8"/>
                    </a:lnTo>
                    <a:lnTo>
                      <a:pt x="56" y="56"/>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7" name="Freeform 57">
                <a:extLst>
                  <a:ext uri="{FF2B5EF4-FFF2-40B4-BE49-F238E27FC236}">
                    <a16:creationId xmlns:a16="http://schemas.microsoft.com/office/drawing/2014/main" id="{AAB36373-234C-A093-091E-EF7DCFB68B57}"/>
                  </a:ext>
                </a:extLst>
              </p:cNvPr>
              <p:cNvSpPr>
                <a:spLocks/>
              </p:cNvSpPr>
              <p:nvPr/>
            </p:nvSpPr>
            <p:spPr bwMode="auto">
              <a:xfrm>
                <a:off x="3516" y="1634"/>
                <a:ext cx="0"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8" name="Freeform 58">
                <a:extLst>
                  <a:ext uri="{FF2B5EF4-FFF2-40B4-BE49-F238E27FC236}">
                    <a16:creationId xmlns:a16="http://schemas.microsoft.com/office/drawing/2014/main" id="{D058D745-D939-C096-E6C0-F0524436E38B}"/>
                  </a:ext>
                </a:extLst>
              </p:cNvPr>
              <p:cNvSpPr>
                <a:spLocks/>
              </p:cNvSpPr>
              <p:nvPr/>
            </p:nvSpPr>
            <p:spPr bwMode="auto">
              <a:xfrm>
                <a:off x="3516" y="1627"/>
                <a:ext cx="69" cy="91"/>
              </a:xfrm>
              <a:custGeom>
                <a:avLst/>
                <a:gdLst>
                  <a:gd name="T0" fmla="*/ 70 w 287"/>
                  <a:gd name="T1" fmla="*/ 0 h 382"/>
                  <a:gd name="T2" fmla="*/ 70 w 287"/>
                  <a:gd name="T3" fmla="*/ 0 h 382"/>
                  <a:gd name="T4" fmla="*/ 100 w 287"/>
                  <a:gd name="T5" fmla="*/ 29 h 382"/>
                  <a:gd name="T6" fmla="*/ 119 w 287"/>
                  <a:gd name="T7" fmla="*/ 48 h 382"/>
                  <a:gd name="T8" fmla="*/ 100 w 287"/>
                  <a:gd name="T9" fmla="*/ 67 h 382"/>
                  <a:gd name="T10" fmla="*/ 81 w 287"/>
                  <a:gd name="T11" fmla="*/ 86 h 382"/>
                  <a:gd name="T12" fmla="*/ 62 w 287"/>
                  <a:gd name="T13" fmla="*/ 105 h 382"/>
                  <a:gd name="T14" fmla="*/ 55 w 287"/>
                  <a:gd name="T15" fmla="*/ 97 h 382"/>
                  <a:gd name="T16" fmla="*/ 55 w 287"/>
                  <a:gd name="T17" fmla="*/ 148 h 382"/>
                  <a:gd name="T18" fmla="*/ 55 w 287"/>
                  <a:gd name="T19" fmla="*/ 175 h 382"/>
                  <a:gd name="T20" fmla="*/ 28 w 287"/>
                  <a:gd name="T21" fmla="*/ 175 h 382"/>
                  <a:gd name="T22" fmla="*/ 1 w 287"/>
                  <a:gd name="T23" fmla="*/ 175 h 382"/>
                  <a:gd name="T24" fmla="*/ 0 w 287"/>
                  <a:gd name="T25" fmla="*/ 175 h 382"/>
                  <a:gd name="T26" fmla="*/ 0 w 287"/>
                  <a:gd name="T27" fmla="*/ 382 h 382"/>
                  <a:gd name="T28" fmla="*/ 225 w 287"/>
                  <a:gd name="T29" fmla="*/ 382 h 382"/>
                  <a:gd name="T30" fmla="*/ 221 w 287"/>
                  <a:gd name="T31" fmla="*/ 379 h 382"/>
                  <a:gd name="T32" fmla="*/ 165 w 287"/>
                  <a:gd name="T33" fmla="*/ 323 h 382"/>
                  <a:gd name="T34" fmla="*/ 146 w 287"/>
                  <a:gd name="T35" fmla="*/ 304 h 382"/>
                  <a:gd name="T36" fmla="*/ 165 w 287"/>
                  <a:gd name="T37" fmla="*/ 285 h 382"/>
                  <a:gd name="T38" fmla="*/ 184 w 287"/>
                  <a:gd name="T39" fmla="*/ 266 h 382"/>
                  <a:gd name="T40" fmla="*/ 203 w 287"/>
                  <a:gd name="T41" fmla="*/ 247 h 382"/>
                  <a:gd name="T42" fmla="*/ 222 w 287"/>
                  <a:gd name="T43" fmla="*/ 266 h 382"/>
                  <a:gd name="T44" fmla="*/ 240 w 287"/>
                  <a:gd name="T45" fmla="*/ 284 h 382"/>
                  <a:gd name="T46" fmla="*/ 287 w 287"/>
                  <a:gd name="T47" fmla="*/ 237 h 382"/>
                  <a:gd name="T48" fmla="*/ 287 w 287"/>
                  <a:gd name="T49" fmla="*/ 119 h 382"/>
                  <a:gd name="T50" fmla="*/ 168 w 287"/>
                  <a:gd name="T51" fmla="*/ 119 h 382"/>
                  <a:gd name="T52" fmla="*/ 168 w 287"/>
                  <a:gd name="T53" fmla="*/ 0 h 382"/>
                  <a:gd name="T54" fmla="*/ 70 w 287"/>
                  <a:gd name="T55"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7" h="382">
                    <a:moveTo>
                      <a:pt x="70" y="0"/>
                    </a:moveTo>
                    <a:lnTo>
                      <a:pt x="70" y="0"/>
                    </a:lnTo>
                    <a:lnTo>
                      <a:pt x="100" y="29"/>
                    </a:lnTo>
                    <a:lnTo>
                      <a:pt x="119" y="48"/>
                    </a:lnTo>
                    <a:lnTo>
                      <a:pt x="100" y="67"/>
                    </a:lnTo>
                    <a:lnTo>
                      <a:pt x="81" y="86"/>
                    </a:lnTo>
                    <a:lnTo>
                      <a:pt x="62" y="105"/>
                    </a:lnTo>
                    <a:lnTo>
                      <a:pt x="55" y="97"/>
                    </a:lnTo>
                    <a:lnTo>
                      <a:pt x="55" y="148"/>
                    </a:lnTo>
                    <a:lnTo>
                      <a:pt x="55" y="175"/>
                    </a:lnTo>
                    <a:lnTo>
                      <a:pt x="28" y="175"/>
                    </a:lnTo>
                    <a:lnTo>
                      <a:pt x="1" y="175"/>
                    </a:lnTo>
                    <a:lnTo>
                      <a:pt x="0" y="175"/>
                    </a:lnTo>
                    <a:lnTo>
                      <a:pt x="0" y="382"/>
                    </a:lnTo>
                    <a:lnTo>
                      <a:pt x="225" y="382"/>
                    </a:lnTo>
                    <a:lnTo>
                      <a:pt x="221" y="379"/>
                    </a:lnTo>
                    <a:lnTo>
                      <a:pt x="165" y="323"/>
                    </a:lnTo>
                    <a:lnTo>
                      <a:pt x="146" y="304"/>
                    </a:lnTo>
                    <a:lnTo>
                      <a:pt x="165" y="285"/>
                    </a:lnTo>
                    <a:lnTo>
                      <a:pt x="184" y="266"/>
                    </a:lnTo>
                    <a:lnTo>
                      <a:pt x="203" y="247"/>
                    </a:lnTo>
                    <a:lnTo>
                      <a:pt x="222" y="266"/>
                    </a:lnTo>
                    <a:lnTo>
                      <a:pt x="240" y="284"/>
                    </a:lnTo>
                    <a:lnTo>
                      <a:pt x="287" y="237"/>
                    </a:lnTo>
                    <a:lnTo>
                      <a:pt x="287" y="119"/>
                    </a:lnTo>
                    <a:lnTo>
                      <a:pt x="168" y="119"/>
                    </a:lnTo>
                    <a:lnTo>
                      <a:pt x="168" y="0"/>
                    </a:lnTo>
                    <a:lnTo>
                      <a:pt x="7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9" name="Freeform 59">
                <a:extLst>
                  <a:ext uri="{FF2B5EF4-FFF2-40B4-BE49-F238E27FC236}">
                    <a16:creationId xmlns:a16="http://schemas.microsoft.com/office/drawing/2014/main" id="{5C163FE6-A43E-D464-1A58-76E60127D57F}"/>
                  </a:ext>
                </a:extLst>
              </p:cNvPr>
              <p:cNvSpPr>
                <a:spLocks/>
              </p:cNvSpPr>
              <p:nvPr/>
            </p:nvSpPr>
            <p:spPr bwMode="auto">
              <a:xfrm>
                <a:off x="3562" y="1629"/>
                <a:ext cx="22" cy="22"/>
              </a:xfrm>
              <a:custGeom>
                <a:avLst/>
                <a:gdLst>
                  <a:gd name="T0" fmla="*/ 0 w 94"/>
                  <a:gd name="T1" fmla="*/ 94 h 94"/>
                  <a:gd name="T2" fmla="*/ 0 w 94"/>
                  <a:gd name="T3" fmla="*/ 94 h 94"/>
                  <a:gd name="T4" fmla="*/ 94 w 94"/>
                  <a:gd name="T5" fmla="*/ 94 h 94"/>
                  <a:gd name="T6" fmla="*/ 0 w 94"/>
                  <a:gd name="T7" fmla="*/ 0 h 94"/>
                  <a:gd name="T8" fmla="*/ 0 w 94"/>
                  <a:gd name="T9" fmla="*/ 94 h 94"/>
                </a:gdLst>
                <a:ahLst/>
                <a:cxnLst>
                  <a:cxn ang="0">
                    <a:pos x="T0" y="T1"/>
                  </a:cxn>
                  <a:cxn ang="0">
                    <a:pos x="T2" y="T3"/>
                  </a:cxn>
                  <a:cxn ang="0">
                    <a:pos x="T4" y="T5"/>
                  </a:cxn>
                  <a:cxn ang="0">
                    <a:pos x="T6" y="T7"/>
                  </a:cxn>
                  <a:cxn ang="0">
                    <a:pos x="T8" y="T9"/>
                  </a:cxn>
                </a:cxnLst>
                <a:rect l="0" t="0" r="r" b="b"/>
                <a:pathLst>
                  <a:path w="94" h="94">
                    <a:moveTo>
                      <a:pt x="0" y="94"/>
                    </a:moveTo>
                    <a:lnTo>
                      <a:pt x="0" y="94"/>
                    </a:lnTo>
                    <a:lnTo>
                      <a:pt x="94" y="94"/>
                    </a:lnTo>
                    <a:lnTo>
                      <a:pt x="0" y="0"/>
                    </a:lnTo>
                    <a:lnTo>
                      <a:pt x="0" y="94"/>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0" name="Freeform 60">
                <a:extLst>
                  <a:ext uri="{FF2B5EF4-FFF2-40B4-BE49-F238E27FC236}">
                    <a16:creationId xmlns:a16="http://schemas.microsoft.com/office/drawing/2014/main" id="{658870EB-9996-08C6-362C-36A79AD021B9}"/>
                  </a:ext>
                </a:extLst>
              </p:cNvPr>
              <p:cNvSpPr>
                <a:spLocks/>
              </p:cNvSpPr>
              <p:nvPr/>
            </p:nvSpPr>
            <p:spPr bwMode="auto">
              <a:xfrm>
                <a:off x="3560" y="1681"/>
                <a:ext cx="41" cy="32"/>
              </a:xfrm>
              <a:custGeom>
                <a:avLst/>
                <a:gdLst>
                  <a:gd name="T0" fmla="*/ 103 w 171"/>
                  <a:gd name="T1" fmla="*/ 49 h 134"/>
                  <a:gd name="T2" fmla="*/ 103 w 171"/>
                  <a:gd name="T3" fmla="*/ 49 h 134"/>
                  <a:gd name="T4" fmla="*/ 56 w 171"/>
                  <a:gd name="T5" fmla="*/ 96 h 134"/>
                  <a:gd name="T6" fmla="*/ 19 w 171"/>
                  <a:gd name="T7" fmla="*/ 59 h 134"/>
                  <a:gd name="T8" fmla="*/ 0 w 171"/>
                  <a:gd name="T9" fmla="*/ 78 h 134"/>
                  <a:gd name="T10" fmla="*/ 56 w 171"/>
                  <a:gd name="T11" fmla="*/ 134 h 134"/>
                  <a:gd name="T12" fmla="*/ 103 w 171"/>
                  <a:gd name="T13" fmla="*/ 87 h 134"/>
                  <a:gd name="T14" fmla="*/ 171 w 171"/>
                  <a:gd name="T15" fmla="*/ 19 h 134"/>
                  <a:gd name="T16" fmla="*/ 152 w 171"/>
                  <a:gd name="T17" fmla="*/ 0 h 134"/>
                  <a:gd name="T18" fmla="*/ 103 w 171"/>
                  <a:gd name="T19" fmla="*/ 4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34">
                    <a:moveTo>
                      <a:pt x="103" y="49"/>
                    </a:moveTo>
                    <a:lnTo>
                      <a:pt x="103" y="49"/>
                    </a:lnTo>
                    <a:lnTo>
                      <a:pt x="56" y="96"/>
                    </a:lnTo>
                    <a:lnTo>
                      <a:pt x="19" y="59"/>
                    </a:lnTo>
                    <a:lnTo>
                      <a:pt x="0" y="78"/>
                    </a:lnTo>
                    <a:lnTo>
                      <a:pt x="56" y="134"/>
                    </a:lnTo>
                    <a:lnTo>
                      <a:pt x="103" y="87"/>
                    </a:lnTo>
                    <a:lnTo>
                      <a:pt x="171" y="19"/>
                    </a:lnTo>
                    <a:lnTo>
                      <a:pt x="152" y="0"/>
                    </a:lnTo>
                    <a:lnTo>
                      <a:pt x="103" y="49"/>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1" name="Freeform 61">
                <a:extLst>
                  <a:ext uri="{FF2B5EF4-FFF2-40B4-BE49-F238E27FC236}">
                    <a16:creationId xmlns:a16="http://schemas.microsoft.com/office/drawing/2014/main" id="{17F321C4-719C-8BF8-015C-91BC158013E7}"/>
                  </a:ext>
                </a:extLst>
              </p:cNvPr>
              <p:cNvSpPr>
                <a:spLocks/>
              </p:cNvSpPr>
              <p:nvPr/>
            </p:nvSpPr>
            <p:spPr bwMode="auto">
              <a:xfrm>
                <a:off x="3585" y="1681"/>
                <a:ext cx="16" cy="12"/>
              </a:xfrm>
              <a:custGeom>
                <a:avLst/>
                <a:gdLst>
                  <a:gd name="T0" fmla="*/ 0 w 68"/>
                  <a:gd name="T1" fmla="*/ 49 h 49"/>
                  <a:gd name="T2" fmla="*/ 0 w 68"/>
                  <a:gd name="T3" fmla="*/ 49 h 49"/>
                  <a:gd name="T4" fmla="*/ 49 w 68"/>
                  <a:gd name="T5" fmla="*/ 0 h 49"/>
                  <a:gd name="T6" fmla="*/ 68 w 68"/>
                  <a:gd name="T7" fmla="*/ 19 h 49"/>
                  <a:gd name="T8" fmla="*/ 68 w 68"/>
                  <a:gd name="T9" fmla="*/ 19 h 49"/>
                  <a:gd name="T10" fmla="*/ 49 w 68"/>
                  <a:gd name="T11" fmla="*/ 0 h 49"/>
                  <a:gd name="T12" fmla="*/ 0 w 68"/>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68" h="49">
                    <a:moveTo>
                      <a:pt x="0" y="49"/>
                    </a:moveTo>
                    <a:lnTo>
                      <a:pt x="0" y="49"/>
                    </a:lnTo>
                    <a:lnTo>
                      <a:pt x="49" y="0"/>
                    </a:lnTo>
                    <a:lnTo>
                      <a:pt x="68" y="19"/>
                    </a:lnTo>
                    <a:lnTo>
                      <a:pt x="68" y="19"/>
                    </a:lnTo>
                    <a:lnTo>
                      <a:pt x="49" y="0"/>
                    </a:lnTo>
                    <a:lnTo>
                      <a:pt x="0" y="49"/>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2" name="Freeform 62">
                <a:extLst>
                  <a:ext uri="{FF2B5EF4-FFF2-40B4-BE49-F238E27FC236}">
                    <a16:creationId xmlns:a16="http://schemas.microsoft.com/office/drawing/2014/main" id="{4FF0C822-494D-C15F-46A4-0C55670E3CC8}"/>
                  </a:ext>
                </a:extLst>
              </p:cNvPr>
              <p:cNvSpPr>
                <a:spLocks/>
              </p:cNvSpPr>
              <p:nvPr/>
            </p:nvSpPr>
            <p:spPr bwMode="auto">
              <a:xfrm>
                <a:off x="3560" y="1693"/>
                <a:ext cx="25" cy="11"/>
              </a:xfrm>
              <a:custGeom>
                <a:avLst/>
                <a:gdLst>
                  <a:gd name="T0" fmla="*/ 56 w 103"/>
                  <a:gd name="T1" fmla="*/ 47 h 47"/>
                  <a:gd name="T2" fmla="*/ 56 w 103"/>
                  <a:gd name="T3" fmla="*/ 47 h 47"/>
                  <a:gd name="T4" fmla="*/ 103 w 103"/>
                  <a:gd name="T5" fmla="*/ 0 h 47"/>
                  <a:gd name="T6" fmla="*/ 56 w 103"/>
                  <a:gd name="T7" fmla="*/ 47 h 47"/>
                  <a:gd name="T8" fmla="*/ 19 w 103"/>
                  <a:gd name="T9" fmla="*/ 10 h 47"/>
                  <a:gd name="T10" fmla="*/ 0 w 103"/>
                  <a:gd name="T11" fmla="*/ 29 h 47"/>
                  <a:gd name="T12" fmla="*/ 19 w 103"/>
                  <a:gd name="T13" fmla="*/ 10 h 47"/>
                  <a:gd name="T14" fmla="*/ 56 w 103"/>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47">
                    <a:moveTo>
                      <a:pt x="56" y="47"/>
                    </a:moveTo>
                    <a:lnTo>
                      <a:pt x="56" y="47"/>
                    </a:lnTo>
                    <a:lnTo>
                      <a:pt x="103" y="0"/>
                    </a:lnTo>
                    <a:lnTo>
                      <a:pt x="56" y="47"/>
                    </a:lnTo>
                    <a:lnTo>
                      <a:pt x="19" y="10"/>
                    </a:lnTo>
                    <a:lnTo>
                      <a:pt x="0" y="29"/>
                    </a:lnTo>
                    <a:lnTo>
                      <a:pt x="19" y="10"/>
                    </a:lnTo>
                    <a:lnTo>
                      <a:pt x="56" y="47"/>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3" name="Freeform 63">
                <a:extLst>
                  <a:ext uri="{FF2B5EF4-FFF2-40B4-BE49-F238E27FC236}">
                    <a16:creationId xmlns:a16="http://schemas.microsoft.com/office/drawing/2014/main" id="{D9758FF2-A6D7-1C48-E2BC-D64EE2172669}"/>
                  </a:ext>
                </a:extLst>
              </p:cNvPr>
              <p:cNvSpPr>
                <a:spLocks/>
              </p:cNvSpPr>
              <p:nvPr/>
            </p:nvSpPr>
            <p:spPr bwMode="auto">
              <a:xfrm>
                <a:off x="3504" y="1622"/>
                <a:ext cx="32" cy="40"/>
              </a:xfrm>
              <a:custGeom>
                <a:avLst/>
                <a:gdLst>
                  <a:gd name="T0" fmla="*/ 0 w 133"/>
                  <a:gd name="T1" fmla="*/ 66 h 166"/>
                  <a:gd name="T2" fmla="*/ 0 w 133"/>
                  <a:gd name="T3" fmla="*/ 66 h 166"/>
                  <a:gd name="T4" fmla="*/ 19 w 133"/>
                  <a:gd name="T5" fmla="*/ 85 h 166"/>
                  <a:gd name="T6" fmla="*/ 52 w 133"/>
                  <a:gd name="T7" fmla="*/ 51 h 166"/>
                  <a:gd name="T8" fmla="*/ 53 w 133"/>
                  <a:gd name="T9" fmla="*/ 50 h 166"/>
                  <a:gd name="T10" fmla="*/ 53 w 133"/>
                  <a:gd name="T11" fmla="*/ 166 h 166"/>
                  <a:gd name="T12" fmla="*/ 80 w 133"/>
                  <a:gd name="T13" fmla="*/ 166 h 166"/>
                  <a:gd name="T14" fmla="*/ 80 w 133"/>
                  <a:gd name="T15" fmla="*/ 51 h 166"/>
                  <a:gd name="T16" fmla="*/ 80 w 133"/>
                  <a:gd name="T17" fmla="*/ 51 h 166"/>
                  <a:gd name="T18" fmla="*/ 114 w 133"/>
                  <a:gd name="T19" fmla="*/ 85 h 166"/>
                  <a:gd name="T20" fmla="*/ 133 w 133"/>
                  <a:gd name="T21" fmla="*/ 66 h 166"/>
                  <a:gd name="T22" fmla="*/ 85 w 133"/>
                  <a:gd name="T23" fmla="*/ 18 h 166"/>
                  <a:gd name="T24" fmla="*/ 66 w 133"/>
                  <a:gd name="T25" fmla="*/ 0 h 166"/>
                  <a:gd name="T26" fmla="*/ 0 w 133"/>
                  <a:gd name="T27" fmla="*/ 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66">
                    <a:moveTo>
                      <a:pt x="0" y="66"/>
                    </a:moveTo>
                    <a:lnTo>
                      <a:pt x="0" y="66"/>
                    </a:lnTo>
                    <a:lnTo>
                      <a:pt x="19" y="85"/>
                    </a:lnTo>
                    <a:lnTo>
                      <a:pt x="52" y="51"/>
                    </a:lnTo>
                    <a:lnTo>
                      <a:pt x="53" y="50"/>
                    </a:lnTo>
                    <a:lnTo>
                      <a:pt x="53" y="166"/>
                    </a:lnTo>
                    <a:lnTo>
                      <a:pt x="80" y="166"/>
                    </a:lnTo>
                    <a:lnTo>
                      <a:pt x="80" y="51"/>
                    </a:lnTo>
                    <a:lnTo>
                      <a:pt x="80" y="51"/>
                    </a:lnTo>
                    <a:lnTo>
                      <a:pt x="114" y="85"/>
                    </a:lnTo>
                    <a:lnTo>
                      <a:pt x="133" y="66"/>
                    </a:lnTo>
                    <a:lnTo>
                      <a:pt x="85" y="18"/>
                    </a:lnTo>
                    <a:lnTo>
                      <a:pt x="66" y="0"/>
                    </a:lnTo>
                    <a:lnTo>
                      <a:pt x="0" y="66"/>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4" name="Freeform 64">
                <a:extLst>
                  <a:ext uri="{FF2B5EF4-FFF2-40B4-BE49-F238E27FC236}">
                    <a16:creationId xmlns:a16="http://schemas.microsoft.com/office/drawing/2014/main" id="{1FBED95C-96E7-4384-98CF-FCCFB25E9F98}"/>
                  </a:ext>
                </a:extLst>
              </p:cNvPr>
              <p:cNvSpPr>
                <a:spLocks/>
              </p:cNvSpPr>
              <p:nvPr/>
            </p:nvSpPr>
            <p:spPr bwMode="auto">
              <a:xfrm>
                <a:off x="3523" y="1635"/>
                <a:ext cx="8" cy="8"/>
              </a:xfrm>
              <a:custGeom>
                <a:avLst/>
                <a:gdLst>
                  <a:gd name="T0" fmla="*/ 0 w 34"/>
                  <a:gd name="T1" fmla="*/ 0 h 34"/>
                  <a:gd name="T2" fmla="*/ 0 w 34"/>
                  <a:gd name="T3" fmla="*/ 0 h 34"/>
                  <a:gd name="T4" fmla="*/ 34 w 34"/>
                  <a:gd name="T5" fmla="*/ 34 h 34"/>
                  <a:gd name="T6" fmla="*/ 0 w 34"/>
                  <a:gd name="T7" fmla="*/ 0 h 34"/>
                  <a:gd name="T8" fmla="*/ 0 w 34"/>
                  <a:gd name="T9" fmla="*/ 0 h 34"/>
                </a:gdLst>
                <a:ahLst/>
                <a:cxnLst>
                  <a:cxn ang="0">
                    <a:pos x="T0" y="T1"/>
                  </a:cxn>
                  <a:cxn ang="0">
                    <a:pos x="T2" y="T3"/>
                  </a:cxn>
                  <a:cxn ang="0">
                    <a:pos x="T4" y="T5"/>
                  </a:cxn>
                  <a:cxn ang="0">
                    <a:pos x="T6" y="T7"/>
                  </a:cxn>
                  <a:cxn ang="0">
                    <a:pos x="T8" y="T9"/>
                  </a:cxn>
                </a:cxnLst>
                <a:rect l="0" t="0" r="r" b="b"/>
                <a:pathLst>
                  <a:path w="34" h="34">
                    <a:moveTo>
                      <a:pt x="0" y="0"/>
                    </a:moveTo>
                    <a:lnTo>
                      <a:pt x="0" y="0"/>
                    </a:lnTo>
                    <a:lnTo>
                      <a:pt x="34" y="34"/>
                    </a:lnTo>
                    <a:lnTo>
                      <a:pt x="0" y="0"/>
                    </a:lnTo>
                    <a:lnTo>
                      <a:pt x="0" y="0"/>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7" name="Freeform 68">
              <a:extLst>
                <a:ext uri="{FF2B5EF4-FFF2-40B4-BE49-F238E27FC236}">
                  <a16:creationId xmlns:a16="http://schemas.microsoft.com/office/drawing/2014/main" id="{D5CA4CA3-D59E-174B-4BAA-5C2D783E0194}"/>
                </a:ext>
                <a:ext uri="{C183D7F6-B498-43B3-948B-1728B52AA6E4}">
                  <adec:decorative xmlns:adec="http://schemas.microsoft.com/office/drawing/2017/decorative" val="1"/>
                </a:ext>
              </a:extLst>
            </p:cNvPr>
            <p:cNvSpPr>
              <a:spLocks noEditPoints="1"/>
            </p:cNvSpPr>
            <p:nvPr/>
          </p:nvSpPr>
          <p:spPr bwMode="auto">
            <a:xfrm>
              <a:off x="8083288" y="2344747"/>
              <a:ext cx="146050" cy="134938"/>
            </a:xfrm>
            <a:custGeom>
              <a:avLst/>
              <a:gdLst>
                <a:gd name="T0" fmla="*/ 112 w 386"/>
                <a:gd name="T1" fmla="*/ 88 h 355"/>
                <a:gd name="T2" fmla="*/ 112 w 386"/>
                <a:gd name="T3" fmla="*/ 88 h 355"/>
                <a:gd name="T4" fmla="*/ 226 w 386"/>
                <a:gd name="T5" fmla="*/ 88 h 355"/>
                <a:gd name="T6" fmla="*/ 226 w 386"/>
                <a:gd name="T7" fmla="*/ 120 h 355"/>
                <a:gd name="T8" fmla="*/ 274 w 386"/>
                <a:gd name="T9" fmla="*/ 96 h 355"/>
                <a:gd name="T10" fmla="*/ 274 w 386"/>
                <a:gd name="T11" fmla="*/ 170 h 355"/>
                <a:gd name="T12" fmla="*/ 226 w 386"/>
                <a:gd name="T13" fmla="*/ 145 h 355"/>
                <a:gd name="T14" fmla="*/ 226 w 386"/>
                <a:gd name="T15" fmla="*/ 178 h 355"/>
                <a:gd name="T16" fmla="*/ 112 w 386"/>
                <a:gd name="T17" fmla="*/ 178 h 355"/>
                <a:gd name="T18" fmla="*/ 112 w 386"/>
                <a:gd name="T19" fmla="*/ 88 h 355"/>
                <a:gd name="T20" fmla="*/ 0 w 386"/>
                <a:gd name="T21" fmla="*/ 266 h 355"/>
                <a:gd name="T22" fmla="*/ 0 w 386"/>
                <a:gd name="T23" fmla="*/ 266 h 355"/>
                <a:gd name="T24" fmla="*/ 48 w 386"/>
                <a:gd name="T25" fmla="*/ 266 h 355"/>
                <a:gd name="T26" fmla="*/ 48 w 386"/>
                <a:gd name="T27" fmla="*/ 355 h 355"/>
                <a:gd name="T28" fmla="*/ 138 w 386"/>
                <a:gd name="T29" fmla="*/ 266 h 355"/>
                <a:gd name="T30" fmla="*/ 386 w 386"/>
                <a:gd name="T31" fmla="*/ 266 h 355"/>
                <a:gd name="T32" fmla="*/ 386 w 386"/>
                <a:gd name="T33" fmla="*/ 0 h 355"/>
                <a:gd name="T34" fmla="*/ 0 w 386"/>
                <a:gd name="T35" fmla="*/ 0 h 355"/>
                <a:gd name="T36" fmla="*/ 0 w 386"/>
                <a:gd name="T37" fmla="*/ 266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6" h="355">
                  <a:moveTo>
                    <a:pt x="112" y="88"/>
                  </a:moveTo>
                  <a:lnTo>
                    <a:pt x="112" y="88"/>
                  </a:lnTo>
                  <a:lnTo>
                    <a:pt x="226" y="88"/>
                  </a:lnTo>
                  <a:lnTo>
                    <a:pt x="226" y="120"/>
                  </a:lnTo>
                  <a:lnTo>
                    <a:pt x="274" y="96"/>
                  </a:lnTo>
                  <a:lnTo>
                    <a:pt x="274" y="170"/>
                  </a:lnTo>
                  <a:lnTo>
                    <a:pt x="226" y="145"/>
                  </a:lnTo>
                  <a:lnTo>
                    <a:pt x="226" y="178"/>
                  </a:lnTo>
                  <a:lnTo>
                    <a:pt x="112" y="178"/>
                  </a:lnTo>
                  <a:lnTo>
                    <a:pt x="112" y="88"/>
                  </a:lnTo>
                  <a:close/>
                  <a:moveTo>
                    <a:pt x="0" y="266"/>
                  </a:moveTo>
                  <a:lnTo>
                    <a:pt x="0" y="266"/>
                  </a:lnTo>
                  <a:lnTo>
                    <a:pt x="48" y="266"/>
                  </a:lnTo>
                  <a:lnTo>
                    <a:pt x="48" y="355"/>
                  </a:lnTo>
                  <a:lnTo>
                    <a:pt x="138" y="266"/>
                  </a:lnTo>
                  <a:lnTo>
                    <a:pt x="386" y="266"/>
                  </a:lnTo>
                  <a:lnTo>
                    <a:pt x="386" y="0"/>
                  </a:lnTo>
                  <a:lnTo>
                    <a:pt x="0" y="0"/>
                  </a:lnTo>
                  <a:lnTo>
                    <a:pt x="0" y="266"/>
                  </a:lnTo>
                  <a:close/>
                </a:path>
              </a:pathLst>
            </a:custGeom>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68" name="Group 67" descr="Icon of a magnifying glass with charts">
              <a:extLst>
                <a:ext uri="{FF2B5EF4-FFF2-40B4-BE49-F238E27FC236}">
                  <a16:creationId xmlns:a16="http://schemas.microsoft.com/office/drawing/2014/main" id="{1907D869-8501-B0A1-3DB0-BDC344A19098}"/>
                </a:ext>
              </a:extLst>
            </p:cNvPr>
            <p:cNvGrpSpPr>
              <a:grpSpLocks noChangeAspect="1"/>
            </p:cNvGrpSpPr>
            <p:nvPr/>
          </p:nvGrpSpPr>
          <p:grpSpPr>
            <a:xfrm>
              <a:off x="7640860" y="2976052"/>
              <a:ext cx="1038674" cy="1038674"/>
              <a:chOff x="2293320" y="-639950"/>
              <a:chExt cx="1188719" cy="1188720"/>
            </a:xfrm>
            <a:noFill/>
          </p:grpSpPr>
          <p:sp>
            <p:nvSpPr>
              <p:cNvPr id="154" name="Freeform: Shape 153">
                <a:extLst>
                  <a:ext uri="{FF2B5EF4-FFF2-40B4-BE49-F238E27FC236}">
                    <a16:creationId xmlns:a16="http://schemas.microsoft.com/office/drawing/2014/main" id="{5B719F7B-AFE7-5332-E0DA-0FD00892529A}"/>
                  </a:ext>
                </a:extLst>
              </p:cNvPr>
              <p:cNvSpPr>
                <a:spLocks noChangeAspect="1"/>
              </p:cNvSpPr>
              <p:nvPr/>
            </p:nvSpPr>
            <p:spPr>
              <a:xfrm>
                <a:off x="2293320" y="-639950"/>
                <a:ext cx="1188719" cy="1188720"/>
              </a:xfrm>
              <a:custGeom>
                <a:avLst/>
                <a:gdLst>
                  <a:gd name="connsiteX0" fmla="*/ 1392623 w 1392622"/>
                  <a:gd name="connsiteY0" fmla="*/ 696312 h 1392623"/>
                  <a:gd name="connsiteX1" fmla="*/ 696311 w 1392622"/>
                  <a:gd name="connsiteY1" fmla="*/ 1392623 h 1392623"/>
                  <a:gd name="connsiteX2" fmla="*/ 0 w 1392622"/>
                  <a:gd name="connsiteY2" fmla="*/ 696312 h 1392623"/>
                  <a:gd name="connsiteX3" fmla="*/ 696311 w 1392622"/>
                  <a:gd name="connsiteY3" fmla="*/ 0 h 1392623"/>
                  <a:gd name="connsiteX4" fmla="*/ 1392623 w 1392622"/>
                  <a:gd name="connsiteY4" fmla="*/ 696312 h 13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622" h="1392623">
                    <a:moveTo>
                      <a:pt x="1392623" y="696312"/>
                    </a:moveTo>
                    <a:cubicBezTo>
                      <a:pt x="1392623" y="1080874"/>
                      <a:pt x="1080873" y="1392623"/>
                      <a:pt x="696311" y="1392623"/>
                    </a:cubicBezTo>
                    <a:cubicBezTo>
                      <a:pt x="311749" y="1392623"/>
                      <a:pt x="0" y="1080874"/>
                      <a:pt x="0" y="696312"/>
                    </a:cubicBezTo>
                    <a:cubicBezTo>
                      <a:pt x="0" y="311749"/>
                      <a:pt x="311749" y="0"/>
                      <a:pt x="696311" y="0"/>
                    </a:cubicBezTo>
                    <a:cubicBezTo>
                      <a:pt x="1080873" y="0"/>
                      <a:pt x="1392623" y="311749"/>
                      <a:pt x="1392623" y="696312"/>
                    </a:cubicBezTo>
                    <a:close/>
                  </a:path>
                </a:pathLst>
              </a:custGeom>
              <a:grpFill/>
              <a:ln w="5457" cap="flat">
                <a:noFill/>
                <a:prstDash val="solid"/>
                <a:miter/>
              </a:ln>
              <a:effectLst>
                <a:outerShdw blurRad="50800" algn="ctr" rotWithShape="0">
                  <a:srgbClr val="000000">
                    <a:alpha val="25000"/>
                  </a:srgbClr>
                </a:outerShdw>
              </a:effectLst>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nvGrpSpPr>
              <p:cNvPr id="162" name="Group 161">
                <a:extLst>
                  <a:ext uri="{FF2B5EF4-FFF2-40B4-BE49-F238E27FC236}">
                    <a16:creationId xmlns:a16="http://schemas.microsoft.com/office/drawing/2014/main" id="{D27469EF-9067-0736-02E9-875D5B1E9247}"/>
                  </a:ext>
                </a:extLst>
              </p:cNvPr>
              <p:cNvGrpSpPr>
                <a:grpSpLocks noChangeAspect="1"/>
              </p:cNvGrpSpPr>
              <p:nvPr/>
            </p:nvGrpSpPr>
            <p:grpSpPr>
              <a:xfrm>
                <a:off x="2516749" y="-304685"/>
                <a:ext cx="741854" cy="514552"/>
                <a:chOff x="2766977" y="-247176"/>
                <a:chExt cx="869107" cy="602814"/>
              </a:xfrm>
              <a:grpFill/>
            </p:grpSpPr>
            <p:sp>
              <p:nvSpPr>
                <p:cNvPr id="175" name="Freeform: Shape 174">
                  <a:extLst>
                    <a:ext uri="{FF2B5EF4-FFF2-40B4-BE49-F238E27FC236}">
                      <a16:creationId xmlns:a16="http://schemas.microsoft.com/office/drawing/2014/main" id="{EA9DF9E9-C960-BC72-A993-015B83883CB6}"/>
                    </a:ext>
                  </a:extLst>
                </p:cNvPr>
                <p:cNvSpPr/>
                <p:nvPr/>
              </p:nvSpPr>
              <p:spPr>
                <a:xfrm>
                  <a:off x="3313869" y="-36917"/>
                  <a:ext cx="322215" cy="245757"/>
                </a:xfrm>
                <a:custGeom>
                  <a:avLst/>
                  <a:gdLst>
                    <a:gd name="connsiteX0" fmla="*/ 245757 w 322214"/>
                    <a:gd name="connsiteY0" fmla="*/ 49151 h 245757"/>
                    <a:gd name="connsiteX1" fmla="*/ 0 w 322214"/>
                    <a:gd name="connsiteY1" fmla="*/ 49151 h 245757"/>
                    <a:gd name="connsiteX2" fmla="*/ 0 w 322214"/>
                    <a:gd name="connsiteY2" fmla="*/ 0 h 245757"/>
                    <a:gd name="connsiteX3" fmla="*/ 245757 w 322214"/>
                    <a:gd name="connsiteY3" fmla="*/ 0 h 245757"/>
                    <a:gd name="connsiteX4" fmla="*/ 245757 w 322214"/>
                    <a:gd name="connsiteY4" fmla="*/ 49151 h 245757"/>
                    <a:gd name="connsiteX5" fmla="*/ 322215 w 322214"/>
                    <a:gd name="connsiteY5" fmla="*/ 98303 h 245757"/>
                    <a:gd name="connsiteX6" fmla="*/ 0 w 322214"/>
                    <a:gd name="connsiteY6" fmla="*/ 98303 h 245757"/>
                    <a:gd name="connsiteX7" fmla="*/ 0 w 322214"/>
                    <a:gd name="connsiteY7" fmla="*/ 147454 h 245757"/>
                    <a:gd name="connsiteX8" fmla="*/ 322215 w 322214"/>
                    <a:gd name="connsiteY8" fmla="*/ 147454 h 245757"/>
                    <a:gd name="connsiteX9" fmla="*/ 322215 w 322214"/>
                    <a:gd name="connsiteY9" fmla="*/ 98303 h 245757"/>
                    <a:gd name="connsiteX10" fmla="*/ 169299 w 322214"/>
                    <a:gd name="connsiteY10" fmla="*/ 196606 h 245757"/>
                    <a:gd name="connsiteX11" fmla="*/ 0 w 322214"/>
                    <a:gd name="connsiteY11" fmla="*/ 196606 h 245757"/>
                    <a:gd name="connsiteX12" fmla="*/ 0 w 322214"/>
                    <a:gd name="connsiteY12" fmla="*/ 245757 h 245757"/>
                    <a:gd name="connsiteX13" fmla="*/ 169299 w 322214"/>
                    <a:gd name="connsiteY13" fmla="*/ 245757 h 245757"/>
                    <a:gd name="connsiteX14" fmla="*/ 169299 w 322214"/>
                    <a:gd name="connsiteY14" fmla="*/ 196606 h 2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214" h="245757">
                      <a:moveTo>
                        <a:pt x="245757" y="49151"/>
                      </a:moveTo>
                      <a:lnTo>
                        <a:pt x="0" y="49151"/>
                      </a:lnTo>
                      <a:lnTo>
                        <a:pt x="0" y="0"/>
                      </a:lnTo>
                      <a:lnTo>
                        <a:pt x="245757" y="0"/>
                      </a:lnTo>
                      <a:lnTo>
                        <a:pt x="245757" y="49151"/>
                      </a:lnTo>
                      <a:close/>
                      <a:moveTo>
                        <a:pt x="322215" y="98303"/>
                      </a:moveTo>
                      <a:lnTo>
                        <a:pt x="0" y="98303"/>
                      </a:lnTo>
                      <a:lnTo>
                        <a:pt x="0" y="147454"/>
                      </a:lnTo>
                      <a:lnTo>
                        <a:pt x="322215" y="147454"/>
                      </a:lnTo>
                      <a:lnTo>
                        <a:pt x="322215" y="98303"/>
                      </a:lnTo>
                      <a:close/>
                      <a:moveTo>
                        <a:pt x="169299" y="196606"/>
                      </a:moveTo>
                      <a:lnTo>
                        <a:pt x="0" y="196606"/>
                      </a:lnTo>
                      <a:lnTo>
                        <a:pt x="0" y="245757"/>
                      </a:lnTo>
                      <a:lnTo>
                        <a:pt x="169299" y="245757"/>
                      </a:lnTo>
                      <a:lnTo>
                        <a:pt x="169299" y="196606"/>
                      </a:lnTo>
                      <a:close/>
                    </a:path>
                  </a:pathLst>
                </a:custGeom>
                <a:grpFill/>
                <a:ln w="5457"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76" name="Freeform: Shape 175">
                  <a:extLst>
                    <a:ext uri="{FF2B5EF4-FFF2-40B4-BE49-F238E27FC236}">
                      <a16:creationId xmlns:a16="http://schemas.microsoft.com/office/drawing/2014/main" id="{BE40738B-388D-493E-AD3D-62BD9A5F9806}"/>
                    </a:ext>
                  </a:extLst>
                </p:cNvPr>
                <p:cNvSpPr/>
                <p:nvPr/>
              </p:nvSpPr>
              <p:spPr>
                <a:xfrm>
                  <a:off x="2766977" y="-206872"/>
                  <a:ext cx="567972" cy="562510"/>
                </a:xfrm>
                <a:custGeom>
                  <a:avLst/>
                  <a:gdLst>
                    <a:gd name="connsiteX0" fmla="*/ 422047 w 567971"/>
                    <a:gd name="connsiteY0" fmla="*/ 381524 h 562510"/>
                    <a:gd name="connsiteX1" fmla="*/ 403041 w 567971"/>
                    <a:gd name="connsiteY1" fmla="*/ 69140 h 562510"/>
                    <a:gd name="connsiteX2" fmla="*/ 69140 w 567971"/>
                    <a:gd name="connsiteY2" fmla="*/ 69140 h 562510"/>
                    <a:gd name="connsiteX3" fmla="*/ 69140 w 567971"/>
                    <a:gd name="connsiteY3" fmla="*/ 403042 h 562510"/>
                    <a:gd name="connsiteX4" fmla="*/ 383053 w 567971"/>
                    <a:gd name="connsiteY4" fmla="*/ 420845 h 562510"/>
                    <a:gd name="connsiteX5" fmla="*/ 383654 w 567971"/>
                    <a:gd name="connsiteY5" fmla="*/ 420244 h 562510"/>
                    <a:gd name="connsiteX6" fmla="*/ 530180 w 567971"/>
                    <a:gd name="connsiteY6" fmla="*/ 566770 h 562510"/>
                    <a:gd name="connsiteX7" fmla="*/ 568736 w 567971"/>
                    <a:gd name="connsiteY7" fmla="*/ 528214 h 562510"/>
                    <a:gd name="connsiteX8" fmla="*/ 422047 w 567971"/>
                    <a:gd name="connsiteY8" fmla="*/ 381524 h 562510"/>
                    <a:gd name="connsiteX9" fmla="*/ 368089 w 567971"/>
                    <a:gd name="connsiteY9" fmla="*/ 368089 h 562510"/>
                    <a:gd name="connsiteX10" fmla="*/ 104092 w 567971"/>
                    <a:gd name="connsiteY10" fmla="*/ 368089 h 562510"/>
                    <a:gd name="connsiteX11" fmla="*/ 104092 w 567971"/>
                    <a:gd name="connsiteY11" fmla="*/ 104092 h 562510"/>
                    <a:gd name="connsiteX12" fmla="*/ 368089 w 567971"/>
                    <a:gd name="connsiteY12" fmla="*/ 104092 h 562510"/>
                    <a:gd name="connsiteX13" fmla="*/ 368089 w 567971"/>
                    <a:gd name="connsiteY13" fmla="*/ 368089 h 56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971" h="562510">
                      <a:moveTo>
                        <a:pt x="422047" y="381524"/>
                      </a:moveTo>
                      <a:cubicBezTo>
                        <a:pt x="494681" y="288846"/>
                        <a:pt x="488401" y="154499"/>
                        <a:pt x="403041" y="69140"/>
                      </a:cubicBezTo>
                      <a:cubicBezTo>
                        <a:pt x="310855" y="-23047"/>
                        <a:pt x="161326" y="-23047"/>
                        <a:pt x="69140" y="69140"/>
                      </a:cubicBezTo>
                      <a:cubicBezTo>
                        <a:pt x="-23047" y="161326"/>
                        <a:pt x="-23047" y="310855"/>
                        <a:pt x="69140" y="403042"/>
                      </a:cubicBezTo>
                      <a:cubicBezTo>
                        <a:pt x="154936" y="488838"/>
                        <a:pt x="290376" y="494736"/>
                        <a:pt x="383053" y="420845"/>
                      </a:cubicBezTo>
                      <a:lnTo>
                        <a:pt x="383654" y="420244"/>
                      </a:lnTo>
                      <a:lnTo>
                        <a:pt x="530180" y="566770"/>
                      </a:lnTo>
                      <a:lnTo>
                        <a:pt x="568736" y="528214"/>
                      </a:lnTo>
                      <a:lnTo>
                        <a:pt x="422047" y="381524"/>
                      </a:lnTo>
                      <a:close/>
                      <a:moveTo>
                        <a:pt x="368089" y="368089"/>
                      </a:moveTo>
                      <a:cubicBezTo>
                        <a:pt x="295181" y="440997"/>
                        <a:pt x="177000" y="440997"/>
                        <a:pt x="104092" y="368089"/>
                      </a:cubicBezTo>
                      <a:cubicBezTo>
                        <a:pt x="31184" y="295182"/>
                        <a:pt x="31184" y="177000"/>
                        <a:pt x="104092" y="104092"/>
                      </a:cubicBezTo>
                      <a:cubicBezTo>
                        <a:pt x="177000" y="31184"/>
                        <a:pt x="295181" y="31184"/>
                        <a:pt x="368089" y="104092"/>
                      </a:cubicBezTo>
                      <a:cubicBezTo>
                        <a:pt x="440997" y="177000"/>
                        <a:pt x="440997" y="295182"/>
                        <a:pt x="368089" y="368089"/>
                      </a:cubicBezTo>
                      <a:close/>
                    </a:path>
                  </a:pathLst>
                </a:custGeom>
                <a:grpFill/>
                <a:ln w="5457"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78" name="Freeform: Shape 177">
                  <a:extLst>
                    <a:ext uri="{FF2B5EF4-FFF2-40B4-BE49-F238E27FC236}">
                      <a16:creationId xmlns:a16="http://schemas.microsoft.com/office/drawing/2014/main" id="{2D0D9BD5-E323-41F2-D059-06DAF20BBD8D}"/>
                    </a:ext>
                  </a:extLst>
                </p:cNvPr>
                <p:cNvSpPr/>
                <p:nvPr/>
              </p:nvSpPr>
              <p:spPr>
                <a:xfrm>
                  <a:off x="2822191" y="-188522"/>
                  <a:ext cx="491514" cy="294908"/>
                </a:xfrm>
                <a:custGeom>
                  <a:avLst/>
                  <a:gdLst>
                    <a:gd name="connsiteX0" fmla="*/ 0 w 491513"/>
                    <a:gd name="connsiteY0" fmla="*/ 263888 h 294908"/>
                    <a:gd name="connsiteX1" fmla="*/ 12288 w 491513"/>
                    <a:gd name="connsiteY1" fmla="*/ 297912 h 294908"/>
                    <a:gd name="connsiteX2" fmla="*/ 143467 w 491513"/>
                    <a:gd name="connsiteY2" fmla="*/ 166732 h 294908"/>
                    <a:gd name="connsiteX3" fmla="*/ 246631 w 491513"/>
                    <a:gd name="connsiteY3" fmla="*/ 272353 h 294908"/>
                    <a:gd name="connsiteX4" fmla="*/ 493043 w 491513"/>
                    <a:gd name="connsiteY4" fmla="*/ 23047 h 294908"/>
                    <a:gd name="connsiteX5" fmla="*/ 469723 w 491513"/>
                    <a:gd name="connsiteY5" fmla="*/ 0 h 294908"/>
                    <a:gd name="connsiteX6" fmla="*/ 246740 w 491513"/>
                    <a:gd name="connsiteY6" fmla="*/ 225605 h 294908"/>
                    <a:gd name="connsiteX7" fmla="*/ 143740 w 491513"/>
                    <a:gd name="connsiteY7" fmla="*/ 120148 h 294908"/>
                    <a:gd name="connsiteX8" fmla="*/ 0 w 491513"/>
                    <a:gd name="connsiteY8" fmla="*/ 263888 h 2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13" h="294908">
                      <a:moveTo>
                        <a:pt x="0" y="263888"/>
                      </a:moveTo>
                      <a:cubicBezTo>
                        <a:pt x="2949" y="275521"/>
                        <a:pt x="7045" y="286935"/>
                        <a:pt x="12288" y="297912"/>
                      </a:cubicBezTo>
                      <a:lnTo>
                        <a:pt x="143467" y="166732"/>
                      </a:lnTo>
                      <a:lnTo>
                        <a:pt x="246631" y="272353"/>
                      </a:lnTo>
                      <a:lnTo>
                        <a:pt x="493043" y="23047"/>
                      </a:lnTo>
                      <a:lnTo>
                        <a:pt x="469723" y="0"/>
                      </a:lnTo>
                      <a:lnTo>
                        <a:pt x="246740" y="225605"/>
                      </a:lnTo>
                      <a:lnTo>
                        <a:pt x="143740" y="120148"/>
                      </a:lnTo>
                      <a:lnTo>
                        <a:pt x="0" y="263888"/>
                      </a:lnTo>
                      <a:close/>
                    </a:path>
                  </a:pathLst>
                </a:custGeom>
                <a:grpFill/>
                <a:ln w="5457"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79" name="Freeform: Shape 178">
                  <a:extLst>
                    <a:ext uri="{FF2B5EF4-FFF2-40B4-BE49-F238E27FC236}">
                      <a16:creationId xmlns:a16="http://schemas.microsoft.com/office/drawing/2014/main" id="{A3FDC69E-5C26-F4E5-A676-4BCD251908F1}"/>
                    </a:ext>
                  </a:extLst>
                </p:cNvPr>
                <p:cNvSpPr/>
                <p:nvPr/>
              </p:nvSpPr>
              <p:spPr>
                <a:xfrm>
                  <a:off x="2914869" y="-247176"/>
                  <a:ext cx="458746" cy="354982"/>
                </a:xfrm>
                <a:custGeom>
                  <a:avLst/>
                  <a:gdLst>
                    <a:gd name="connsiteX0" fmla="*/ 101907 w 458746"/>
                    <a:gd name="connsiteY0" fmla="*/ 202121 h 354982"/>
                    <a:gd name="connsiteX1" fmla="*/ 50954 w 458746"/>
                    <a:gd name="connsiteY1" fmla="*/ 253075 h 354982"/>
                    <a:gd name="connsiteX2" fmla="*/ 0 w 458746"/>
                    <a:gd name="connsiteY2" fmla="*/ 202121 h 354982"/>
                    <a:gd name="connsiteX3" fmla="*/ 50954 w 458746"/>
                    <a:gd name="connsiteY3" fmla="*/ 151168 h 354982"/>
                    <a:gd name="connsiteX4" fmla="*/ 101907 w 458746"/>
                    <a:gd name="connsiteY4" fmla="*/ 202121 h 354982"/>
                    <a:gd name="connsiteX5" fmla="*/ 154062 w 458746"/>
                    <a:gd name="connsiteY5" fmla="*/ 256680 h 354982"/>
                    <a:gd name="connsiteX6" fmla="*/ 103109 w 458746"/>
                    <a:gd name="connsiteY6" fmla="*/ 307633 h 354982"/>
                    <a:gd name="connsiteX7" fmla="*/ 154062 w 458746"/>
                    <a:gd name="connsiteY7" fmla="*/ 358587 h 354982"/>
                    <a:gd name="connsiteX8" fmla="*/ 205016 w 458746"/>
                    <a:gd name="connsiteY8" fmla="*/ 307633 h 354982"/>
                    <a:gd name="connsiteX9" fmla="*/ 154062 w 458746"/>
                    <a:gd name="connsiteY9" fmla="*/ 256680 h 354982"/>
                    <a:gd name="connsiteX10" fmla="*/ 388733 w 458746"/>
                    <a:gd name="connsiteY10" fmla="*/ 0 h 354982"/>
                    <a:gd name="connsiteX11" fmla="*/ 318556 w 458746"/>
                    <a:gd name="connsiteY11" fmla="*/ 70177 h 354982"/>
                    <a:gd name="connsiteX12" fmla="*/ 388733 w 458746"/>
                    <a:gd name="connsiteY12" fmla="*/ 140355 h 354982"/>
                    <a:gd name="connsiteX13" fmla="*/ 458910 w 458746"/>
                    <a:gd name="connsiteY13" fmla="*/ 70177 h 354982"/>
                    <a:gd name="connsiteX14" fmla="*/ 388733 w 458746"/>
                    <a:gd name="connsiteY14" fmla="*/ 0 h 35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746" h="354982">
                      <a:moveTo>
                        <a:pt x="101907" y="202121"/>
                      </a:moveTo>
                      <a:cubicBezTo>
                        <a:pt x="101907" y="230302"/>
                        <a:pt x="79079" y="253075"/>
                        <a:pt x="50954" y="253075"/>
                      </a:cubicBezTo>
                      <a:cubicBezTo>
                        <a:pt x="22828" y="253075"/>
                        <a:pt x="0" y="230247"/>
                        <a:pt x="0" y="202121"/>
                      </a:cubicBezTo>
                      <a:cubicBezTo>
                        <a:pt x="0" y="173996"/>
                        <a:pt x="22828" y="151168"/>
                        <a:pt x="50954" y="151168"/>
                      </a:cubicBezTo>
                      <a:cubicBezTo>
                        <a:pt x="79079" y="151168"/>
                        <a:pt x="101907" y="173941"/>
                        <a:pt x="101907" y="202121"/>
                      </a:cubicBezTo>
                      <a:close/>
                      <a:moveTo>
                        <a:pt x="154062" y="256680"/>
                      </a:moveTo>
                      <a:cubicBezTo>
                        <a:pt x="125882" y="256680"/>
                        <a:pt x="103109" y="279508"/>
                        <a:pt x="103109" y="307633"/>
                      </a:cubicBezTo>
                      <a:cubicBezTo>
                        <a:pt x="103109" y="335813"/>
                        <a:pt x="125937" y="358587"/>
                        <a:pt x="154062" y="358587"/>
                      </a:cubicBezTo>
                      <a:cubicBezTo>
                        <a:pt x="182188" y="358587"/>
                        <a:pt x="205016" y="335759"/>
                        <a:pt x="205016" y="307633"/>
                      </a:cubicBezTo>
                      <a:cubicBezTo>
                        <a:pt x="205016" y="279508"/>
                        <a:pt x="182188" y="256680"/>
                        <a:pt x="154062" y="256680"/>
                      </a:cubicBezTo>
                      <a:close/>
                      <a:moveTo>
                        <a:pt x="388733" y="0"/>
                      </a:moveTo>
                      <a:cubicBezTo>
                        <a:pt x="349958" y="0"/>
                        <a:pt x="318556" y="31457"/>
                        <a:pt x="318556" y="70177"/>
                      </a:cubicBezTo>
                      <a:cubicBezTo>
                        <a:pt x="318556" y="108952"/>
                        <a:pt x="350012" y="140355"/>
                        <a:pt x="388733" y="140355"/>
                      </a:cubicBezTo>
                      <a:cubicBezTo>
                        <a:pt x="427508" y="140355"/>
                        <a:pt x="458910" y="108898"/>
                        <a:pt x="458910" y="70177"/>
                      </a:cubicBezTo>
                      <a:cubicBezTo>
                        <a:pt x="458965" y="31402"/>
                        <a:pt x="427508" y="0"/>
                        <a:pt x="388733" y="0"/>
                      </a:cubicBezTo>
                      <a:close/>
                    </a:path>
                  </a:pathLst>
                </a:custGeom>
                <a:grpFill/>
                <a:ln w="5457"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grpSp>
        <p:grpSp>
          <p:nvGrpSpPr>
            <p:cNvPr id="75" name="Group 74" descr="Icons of people with devices around">
              <a:extLst>
                <a:ext uri="{FF2B5EF4-FFF2-40B4-BE49-F238E27FC236}">
                  <a16:creationId xmlns:a16="http://schemas.microsoft.com/office/drawing/2014/main" id="{60791A9A-5582-A49C-DF71-38A7E6982D36}"/>
                </a:ext>
              </a:extLst>
            </p:cNvPr>
            <p:cNvGrpSpPr>
              <a:grpSpLocks noChangeAspect="1"/>
            </p:cNvGrpSpPr>
            <p:nvPr/>
          </p:nvGrpSpPr>
          <p:grpSpPr>
            <a:xfrm>
              <a:off x="7640860" y="2976052"/>
              <a:ext cx="1038674" cy="1038674"/>
              <a:chOff x="2356941" y="291787"/>
              <a:chExt cx="1188720" cy="1188720"/>
            </a:xfrm>
            <a:noFill/>
          </p:grpSpPr>
          <p:sp>
            <p:nvSpPr>
              <p:cNvPr id="182" name="Freeform: Shape 181">
                <a:extLst>
                  <a:ext uri="{FF2B5EF4-FFF2-40B4-BE49-F238E27FC236}">
                    <a16:creationId xmlns:a16="http://schemas.microsoft.com/office/drawing/2014/main" id="{6BE816F6-EF81-52FC-BB6B-B500CC0F6CDC}"/>
                  </a:ext>
                </a:extLst>
              </p:cNvPr>
              <p:cNvSpPr/>
              <p:nvPr/>
            </p:nvSpPr>
            <p:spPr>
              <a:xfrm>
                <a:off x="2356941" y="291787"/>
                <a:ext cx="1188720" cy="1188720"/>
              </a:xfrm>
              <a:custGeom>
                <a:avLst/>
                <a:gdLst>
                  <a:gd name="connsiteX0" fmla="*/ 1188720 w 1188720"/>
                  <a:gd name="connsiteY0" fmla="*/ 594360 h 1188720"/>
                  <a:gd name="connsiteX1" fmla="*/ 594360 w 1188720"/>
                  <a:gd name="connsiteY1" fmla="*/ 1188720 h 1188720"/>
                  <a:gd name="connsiteX2" fmla="*/ 0 w 1188720"/>
                  <a:gd name="connsiteY2" fmla="*/ 594360 h 1188720"/>
                  <a:gd name="connsiteX3" fmla="*/ 594360 w 1188720"/>
                  <a:gd name="connsiteY3" fmla="*/ 0 h 1188720"/>
                  <a:gd name="connsiteX4" fmla="*/ 1188720 w 1188720"/>
                  <a:gd name="connsiteY4" fmla="*/ 594360 h 118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0" h="1188720">
                    <a:moveTo>
                      <a:pt x="1188720" y="594360"/>
                    </a:moveTo>
                    <a:cubicBezTo>
                      <a:pt x="1188720" y="922616"/>
                      <a:pt x="922616" y="1188720"/>
                      <a:pt x="594360" y="1188720"/>
                    </a:cubicBezTo>
                    <a:cubicBezTo>
                      <a:pt x="266104" y="1188720"/>
                      <a:pt x="0" y="922616"/>
                      <a:pt x="0" y="594360"/>
                    </a:cubicBezTo>
                    <a:cubicBezTo>
                      <a:pt x="0" y="266104"/>
                      <a:pt x="266104" y="0"/>
                      <a:pt x="594360" y="0"/>
                    </a:cubicBezTo>
                    <a:cubicBezTo>
                      <a:pt x="922616" y="0"/>
                      <a:pt x="1188720" y="266104"/>
                      <a:pt x="1188720" y="594360"/>
                    </a:cubicBezTo>
                    <a:close/>
                  </a:path>
                </a:pathLst>
              </a:custGeom>
              <a:grpFill/>
              <a:ln w="5457" cap="flat">
                <a:noFill/>
                <a:prstDash val="solid"/>
                <a:miter/>
              </a:ln>
              <a:effectLst>
                <a:outerShdw blurRad="50800" algn="ctr" rotWithShape="0">
                  <a:srgbClr val="000000">
                    <a:alpha val="2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nvGrpSpPr>
              <p:cNvPr id="183" name="Group 182">
                <a:extLst>
                  <a:ext uri="{FF2B5EF4-FFF2-40B4-BE49-F238E27FC236}">
                    <a16:creationId xmlns:a16="http://schemas.microsoft.com/office/drawing/2014/main" id="{9F2B4AD2-2C53-BFAB-F08D-7FE8311E0C61}"/>
                  </a:ext>
                </a:extLst>
              </p:cNvPr>
              <p:cNvGrpSpPr/>
              <p:nvPr/>
            </p:nvGrpSpPr>
            <p:grpSpPr>
              <a:xfrm>
                <a:off x="2601864" y="564493"/>
                <a:ext cx="647130" cy="592775"/>
                <a:chOff x="2601864" y="564493"/>
                <a:chExt cx="647130" cy="592775"/>
              </a:xfrm>
              <a:grpFill/>
            </p:grpSpPr>
            <p:sp>
              <p:nvSpPr>
                <p:cNvPr id="184" name="Freeform: Shape 183">
                  <a:extLst>
                    <a:ext uri="{FF2B5EF4-FFF2-40B4-BE49-F238E27FC236}">
                      <a16:creationId xmlns:a16="http://schemas.microsoft.com/office/drawing/2014/main" id="{45EE3B55-8942-EE59-4A07-065053996C27}"/>
                    </a:ext>
                  </a:extLst>
                </p:cNvPr>
                <p:cNvSpPr/>
                <p:nvPr/>
              </p:nvSpPr>
              <p:spPr>
                <a:xfrm>
                  <a:off x="2970833" y="952156"/>
                  <a:ext cx="181804" cy="205112"/>
                </a:xfrm>
                <a:custGeom>
                  <a:avLst/>
                  <a:gdLst>
                    <a:gd name="connsiteX0" fmla="*/ 184788 w 181804"/>
                    <a:gd name="connsiteY0" fmla="*/ 146329 h 205112"/>
                    <a:gd name="connsiteX1" fmla="*/ 184788 w 181804"/>
                    <a:gd name="connsiteY1" fmla="*/ 205439 h 205112"/>
                    <a:gd name="connsiteX2" fmla="*/ 0 w 181804"/>
                    <a:gd name="connsiteY2" fmla="*/ 205439 h 205112"/>
                    <a:gd name="connsiteX3" fmla="*/ 0 w 181804"/>
                    <a:gd name="connsiteY3" fmla="*/ 146329 h 205112"/>
                    <a:gd name="connsiteX4" fmla="*/ 34403 w 181804"/>
                    <a:gd name="connsiteY4" fmla="*/ 111926 h 205112"/>
                    <a:gd name="connsiteX5" fmla="*/ 150385 w 181804"/>
                    <a:gd name="connsiteY5" fmla="*/ 111926 h 205112"/>
                    <a:gd name="connsiteX6" fmla="*/ 184788 w 181804"/>
                    <a:gd name="connsiteY6" fmla="*/ 146329 h 205112"/>
                    <a:gd name="connsiteX7" fmla="*/ 92394 w 181804"/>
                    <a:gd name="connsiteY7" fmla="*/ 0 h 205112"/>
                    <a:gd name="connsiteX8" fmla="*/ 46850 w 181804"/>
                    <a:gd name="connsiteY8" fmla="*/ 45544 h 205112"/>
                    <a:gd name="connsiteX9" fmla="*/ 92394 w 181804"/>
                    <a:gd name="connsiteY9" fmla="*/ 91089 h 205112"/>
                    <a:gd name="connsiteX10" fmla="*/ 137938 w 181804"/>
                    <a:gd name="connsiteY10" fmla="*/ 45544 h 205112"/>
                    <a:gd name="connsiteX11" fmla="*/ 92394 w 181804"/>
                    <a:gd name="connsiteY11" fmla="*/ 0 h 20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04" h="205112">
                      <a:moveTo>
                        <a:pt x="184788" y="146329"/>
                      </a:moveTo>
                      <a:lnTo>
                        <a:pt x="184788" y="205439"/>
                      </a:lnTo>
                      <a:lnTo>
                        <a:pt x="0" y="205439"/>
                      </a:lnTo>
                      <a:lnTo>
                        <a:pt x="0" y="146329"/>
                      </a:lnTo>
                      <a:cubicBezTo>
                        <a:pt x="0" y="127310"/>
                        <a:pt x="15383" y="111926"/>
                        <a:pt x="34403" y="111926"/>
                      </a:cubicBezTo>
                      <a:lnTo>
                        <a:pt x="150385" y="111926"/>
                      </a:lnTo>
                      <a:cubicBezTo>
                        <a:pt x="169404" y="111926"/>
                        <a:pt x="184788" y="127356"/>
                        <a:pt x="184788" y="146329"/>
                      </a:cubicBezTo>
                      <a:close/>
                      <a:moveTo>
                        <a:pt x="92394" y="0"/>
                      </a:moveTo>
                      <a:cubicBezTo>
                        <a:pt x="67221" y="0"/>
                        <a:pt x="46850" y="20371"/>
                        <a:pt x="46850" y="45544"/>
                      </a:cubicBezTo>
                      <a:cubicBezTo>
                        <a:pt x="46850" y="70717"/>
                        <a:pt x="67221" y="91089"/>
                        <a:pt x="92394" y="91089"/>
                      </a:cubicBezTo>
                      <a:cubicBezTo>
                        <a:pt x="117567" y="91089"/>
                        <a:pt x="137938" y="70717"/>
                        <a:pt x="137938" y="45544"/>
                      </a:cubicBezTo>
                      <a:cubicBezTo>
                        <a:pt x="137938" y="20418"/>
                        <a:pt x="117567" y="0"/>
                        <a:pt x="92394" y="0"/>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5A800A7B-CEA8-6BCA-7E82-021C60A4AA5E}"/>
                    </a:ext>
                  </a:extLst>
                </p:cNvPr>
                <p:cNvSpPr/>
                <p:nvPr/>
              </p:nvSpPr>
              <p:spPr>
                <a:xfrm>
                  <a:off x="2769870" y="876637"/>
                  <a:ext cx="251729" cy="279699"/>
                </a:xfrm>
                <a:custGeom>
                  <a:avLst/>
                  <a:gdLst>
                    <a:gd name="connsiteX0" fmla="*/ 252755 w 251728"/>
                    <a:gd name="connsiteY0" fmla="*/ 200125 h 279698"/>
                    <a:gd name="connsiteX1" fmla="*/ 252755 w 251728"/>
                    <a:gd name="connsiteY1" fmla="*/ 281004 h 279698"/>
                    <a:gd name="connsiteX2" fmla="*/ 0 w 251728"/>
                    <a:gd name="connsiteY2" fmla="*/ 281004 h 279698"/>
                    <a:gd name="connsiteX3" fmla="*/ 0 w 251728"/>
                    <a:gd name="connsiteY3" fmla="*/ 200125 h 279698"/>
                    <a:gd name="connsiteX4" fmla="*/ 47083 w 251728"/>
                    <a:gd name="connsiteY4" fmla="*/ 153042 h 279698"/>
                    <a:gd name="connsiteX5" fmla="*/ 205719 w 251728"/>
                    <a:gd name="connsiteY5" fmla="*/ 153042 h 279698"/>
                    <a:gd name="connsiteX6" fmla="*/ 252755 w 251728"/>
                    <a:gd name="connsiteY6" fmla="*/ 200125 h 279698"/>
                    <a:gd name="connsiteX7" fmla="*/ 126377 w 251728"/>
                    <a:gd name="connsiteY7" fmla="*/ 0 h 279698"/>
                    <a:gd name="connsiteX8" fmla="*/ 64098 w 251728"/>
                    <a:gd name="connsiteY8" fmla="*/ 62280 h 279698"/>
                    <a:gd name="connsiteX9" fmla="*/ 126377 w 251728"/>
                    <a:gd name="connsiteY9" fmla="*/ 124559 h 279698"/>
                    <a:gd name="connsiteX10" fmla="*/ 188657 w 251728"/>
                    <a:gd name="connsiteY10" fmla="*/ 62280 h 279698"/>
                    <a:gd name="connsiteX11" fmla="*/ 126377 w 251728"/>
                    <a:gd name="connsiteY11" fmla="*/ 0 h 2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728" h="279698">
                      <a:moveTo>
                        <a:pt x="252755" y="200125"/>
                      </a:moveTo>
                      <a:lnTo>
                        <a:pt x="252755" y="281004"/>
                      </a:lnTo>
                      <a:lnTo>
                        <a:pt x="0" y="281004"/>
                      </a:lnTo>
                      <a:lnTo>
                        <a:pt x="0" y="200125"/>
                      </a:lnTo>
                      <a:cubicBezTo>
                        <a:pt x="0" y="174113"/>
                        <a:pt x="21071" y="153042"/>
                        <a:pt x="47083" y="153042"/>
                      </a:cubicBezTo>
                      <a:lnTo>
                        <a:pt x="205719" y="153042"/>
                      </a:lnTo>
                      <a:cubicBezTo>
                        <a:pt x="231684" y="153089"/>
                        <a:pt x="252755" y="174159"/>
                        <a:pt x="252755" y="200125"/>
                      </a:cubicBezTo>
                      <a:close/>
                      <a:moveTo>
                        <a:pt x="126377" y="0"/>
                      </a:moveTo>
                      <a:cubicBezTo>
                        <a:pt x="91974" y="0"/>
                        <a:pt x="64098" y="27877"/>
                        <a:pt x="64098" y="62280"/>
                      </a:cubicBezTo>
                      <a:cubicBezTo>
                        <a:pt x="64098" y="96683"/>
                        <a:pt x="91974" y="124559"/>
                        <a:pt x="126377" y="124559"/>
                      </a:cubicBezTo>
                      <a:cubicBezTo>
                        <a:pt x="160780" y="124559"/>
                        <a:pt x="188657" y="96683"/>
                        <a:pt x="188657" y="62280"/>
                      </a:cubicBezTo>
                      <a:cubicBezTo>
                        <a:pt x="188657" y="27877"/>
                        <a:pt x="160780" y="0"/>
                        <a:pt x="126377" y="0"/>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F3A3240F-DE5D-3E59-2327-4B36624F02F7}"/>
                    </a:ext>
                  </a:extLst>
                </p:cNvPr>
                <p:cNvSpPr/>
                <p:nvPr/>
              </p:nvSpPr>
              <p:spPr>
                <a:xfrm>
                  <a:off x="2818118" y="564493"/>
                  <a:ext cx="256391" cy="130526"/>
                </a:xfrm>
                <a:custGeom>
                  <a:avLst/>
                  <a:gdLst>
                    <a:gd name="connsiteX0" fmla="*/ 208888 w 256390"/>
                    <a:gd name="connsiteY0" fmla="*/ 37853 h 130526"/>
                    <a:gd name="connsiteX1" fmla="*/ 172248 w 256390"/>
                    <a:gd name="connsiteY1" fmla="*/ 54961 h 130526"/>
                    <a:gd name="connsiteX2" fmla="*/ 108710 w 256390"/>
                    <a:gd name="connsiteY2" fmla="*/ 0 h 130526"/>
                    <a:gd name="connsiteX3" fmla="*/ 44519 w 256390"/>
                    <a:gd name="connsiteY3" fmla="*/ 64191 h 130526"/>
                    <a:gd name="connsiteX4" fmla="*/ 44519 w 256390"/>
                    <a:gd name="connsiteY4" fmla="*/ 65170 h 130526"/>
                    <a:gd name="connsiteX5" fmla="*/ 34869 w 256390"/>
                    <a:gd name="connsiteY5" fmla="*/ 63818 h 130526"/>
                    <a:gd name="connsiteX6" fmla="*/ 0 w 256390"/>
                    <a:gd name="connsiteY6" fmla="*/ 98687 h 130526"/>
                    <a:gd name="connsiteX7" fmla="*/ 34869 w 256390"/>
                    <a:gd name="connsiteY7" fmla="*/ 133556 h 130526"/>
                    <a:gd name="connsiteX8" fmla="*/ 208935 w 256390"/>
                    <a:gd name="connsiteY8" fmla="*/ 133556 h 130526"/>
                    <a:gd name="connsiteX9" fmla="*/ 256810 w 256390"/>
                    <a:gd name="connsiteY9" fmla="*/ 85681 h 130526"/>
                    <a:gd name="connsiteX10" fmla="*/ 208888 w 256390"/>
                    <a:gd name="connsiteY10" fmla="*/ 37853 h 13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390" h="130526">
                      <a:moveTo>
                        <a:pt x="208888" y="37853"/>
                      </a:moveTo>
                      <a:cubicBezTo>
                        <a:pt x="194158" y="37853"/>
                        <a:pt x="181012" y="44519"/>
                        <a:pt x="172248" y="54961"/>
                      </a:cubicBezTo>
                      <a:cubicBezTo>
                        <a:pt x="167773" y="23868"/>
                        <a:pt x="141015" y="0"/>
                        <a:pt x="108710" y="0"/>
                      </a:cubicBezTo>
                      <a:cubicBezTo>
                        <a:pt x="73234" y="0"/>
                        <a:pt x="44519" y="28762"/>
                        <a:pt x="44519" y="64191"/>
                      </a:cubicBezTo>
                      <a:lnTo>
                        <a:pt x="44519" y="65170"/>
                      </a:lnTo>
                      <a:cubicBezTo>
                        <a:pt x="41442" y="64284"/>
                        <a:pt x="38225" y="63818"/>
                        <a:pt x="34869" y="63818"/>
                      </a:cubicBezTo>
                      <a:cubicBezTo>
                        <a:pt x="15617" y="63818"/>
                        <a:pt x="0" y="79434"/>
                        <a:pt x="0" y="98687"/>
                      </a:cubicBezTo>
                      <a:cubicBezTo>
                        <a:pt x="0" y="117940"/>
                        <a:pt x="15617" y="133556"/>
                        <a:pt x="34869" y="133556"/>
                      </a:cubicBezTo>
                      <a:cubicBezTo>
                        <a:pt x="38179" y="133556"/>
                        <a:pt x="202595" y="133556"/>
                        <a:pt x="208935" y="133556"/>
                      </a:cubicBezTo>
                      <a:cubicBezTo>
                        <a:pt x="235367" y="133556"/>
                        <a:pt x="256810" y="112113"/>
                        <a:pt x="256810" y="85681"/>
                      </a:cubicBezTo>
                      <a:cubicBezTo>
                        <a:pt x="256764" y="59296"/>
                        <a:pt x="235320" y="37853"/>
                        <a:pt x="208888" y="37853"/>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87" name="Freeform: Shape 186">
                  <a:extLst>
                    <a:ext uri="{FF2B5EF4-FFF2-40B4-BE49-F238E27FC236}">
                      <a16:creationId xmlns:a16="http://schemas.microsoft.com/office/drawing/2014/main" id="{FDF9D3D7-7BF0-909E-001F-697E51DB3910}"/>
                    </a:ext>
                  </a:extLst>
                </p:cNvPr>
                <p:cNvSpPr/>
                <p:nvPr/>
              </p:nvSpPr>
              <p:spPr>
                <a:xfrm>
                  <a:off x="3162753" y="734690"/>
                  <a:ext cx="41955" cy="41955"/>
                </a:xfrm>
                <a:custGeom>
                  <a:avLst/>
                  <a:gdLst>
                    <a:gd name="connsiteX0" fmla="*/ 19765 w 41954"/>
                    <a:gd name="connsiteY0" fmla="*/ 46477 h 41954"/>
                    <a:gd name="connsiteX1" fmla="*/ 0 w 41954"/>
                    <a:gd name="connsiteY1" fmla="*/ 17062 h 41954"/>
                    <a:gd name="connsiteX2" fmla="*/ 22143 w 41954"/>
                    <a:gd name="connsiteY2" fmla="*/ 0 h 41954"/>
                    <a:gd name="connsiteX3" fmla="*/ 43913 w 41954"/>
                    <a:gd name="connsiteY3" fmla="*/ 32445 h 41954"/>
                    <a:gd name="connsiteX4" fmla="*/ 19765 w 41954"/>
                    <a:gd name="connsiteY4" fmla="*/ 46477 h 4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4" h="41954">
                      <a:moveTo>
                        <a:pt x="19765" y="46477"/>
                      </a:moveTo>
                      <a:cubicBezTo>
                        <a:pt x="13845" y="36314"/>
                        <a:pt x="7226" y="26385"/>
                        <a:pt x="0" y="17062"/>
                      </a:cubicBezTo>
                      <a:lnTo>
                        <a:pt x="22143" y="0"/>
                      </a:lnTo>
                      <a:cubicBezTo>
                        <a:pt x="30068" y="10302"/>
                        <a:pt x="37386" y="21210"/>
                        <a:pt x="43913" y="32445"/>
                      </a:cubicBezTo>
                      <a:lnTo>
                        <a:pt x="19765" y="46477"/>
                      </a:ln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88" name="Freeform: Shape 187">
                  <a:extLst>
                    <a:ext uri="{FF2B5EF4-FFF2-40B4-BE49-F238E27FC236}">
                      <a16:creationId xmlns:a16="http://schemas.microsoft.com/office/drawing/2014/main" id="{1286607E-7F84-83CF-0E16-8DEF49A1AB60}"/>
                    </a:ext>
                  </a:extLst>
                </p:cNvPr>
                <p:cNvSpPr/>
                <p:nvPr/>
              </p:nvSpPr>
              <p:spPr>
                <a:xfrm>
                  <a:off x="3112780" y="680848"/>
                  <a:ext cx="41955" cy="41955"/>
                </a:xfrm>
                <a:custGeom>
                  <a:avLst/>
                  <a:gdLst>
                    <a:gd name="connsiteX0" fmla="*/ 26618 w 41954"/>
                    <a:gd name="connsiteY0" fmla="*/ 45591 h 41954"/>
                    <a:gd name="connsiteX1" fmla="*/ 0 w 41954"/>
                    <a:gd name="connsiteY1" fmla="*/ 22143 h 41954"/>
                    <a:gd name="connsiteX2" fmla="*/ 17108 w 41954"/>
                    <a:gd name="connsiteY2" fmla="*/ 0 h 41954"/>
                    <a:gd name="connsiteX3" fmla="*/ 46430 w 41954"/>
                    <a:gd name="connsiteY3" fmla="*/ 25826 h 41954"/>
                    <a:gd name="connsiteX4" fmla="*/ 26618 w 41954"/>
                    <a:gd name="connsiteY4" fmla="*/ 45591 h 4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4" h="41954">
                      <a:moveTo>
                        <a:pt x="26618" y="45591"/>
                      </a:moveTo>
                      <a:cubicBezTo>
                        <a:pt x="18274" y="37247"/>
                        <a:pt x="9323" y="29368"/>
                        <a:pt x="0" y="22143"/>
                      </a:cubicBezTo>
                      <a:lnTo>
                        <a:pt x="17108" y="0"/>
                      </a:lnTo>
                      <a:cubicBezTo>
                        <a:pt x="27364" y="7925"/>
                        <a:pt x="37247" y="16642"/>
                        <a:pt x="46430" y="25826"/>
                      </a:cubicBezTo>
                      <a:lnTo>
                        <a:pt x="26618" y="45591"/>
                      </a:ln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89" name="Freeform: Shape 188">
                  <a:extLst>
                    <a:ext uri="{FF2B5EF4-FFF2-40B4-BE49-F238E27FC236}">
                      <a16:creationId xmlns:a16="http://schemas.microsoft.com/office/drawing/2014/main" id="{846386EA-84D6-46C5-F832-F81C59412B92}"/>
                    </a:ext>
                  </a:extLst>
                </p:cNvPr>
                <p:cNvSpPr/>
                <p:nvPr/>
              </p:nvSpPr>
              <p:spPr>
                <a:xfrm>
                  <a:off x="2687125" y="734690"/>
                  <a:ext cx="41955" cy="41955"/>
                </a:xfrm>
                <a:custGeom>
                  <a:avLst/>
                  <a:gdLst>
                    <a:gd name="connsiteX0" fmla="*/ 23821 w 41954"/>
                    <a:gd name="connsiteY0" fmla="*/ 46523 h 41954"/>
                    <a:gd name="connsiteX1" fmla="*/ 0 w 41954"/>
                    <a:gd name="connsiteY1" fmla="*/ 31886 h 41954"/>
                    <a:gd name="connsiteX2" fmla="*/ 22562 w 41954"/>
                    <a:gd name="connsiteY2" fmla="*/ 0 h 41954"/>
                    <a:gd name="connsiteX3" fmla="*/ 44286 w 41954"/>
                    <a:gd name="connsiteY3" fmla="*/ 17621 h 41954"/>
                    <a:gd name="connsiteX4" fmla="*/ 23821 w 41954"/>
                    <a:gd name="connsiteY4" fmla="*/ 46523 h 4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4" h="41954">
                      <a:moveTo>
                        <a:pt x="23821" y="46523"/>
                      </a:moveTo>
                      <a:lnTo>
                        <a:pt x="0" y="31886"/>
                      </a:lnTo>
                      <a:cubicBezTo>
                        <a:pt x="6806" y="20791"/>
                        <a:pt x="14404" y="10069"/>
                        <a:pt x="22562" y="0"/>
                      </a:cubicBezTo>
                      <a:lnTo>
                        <a:pt x="44286" y="17621"/>
                      </a:lnTo>
                      <a:cubicBezTo>
                        <a:pt x="36920" y="26758"/>
                        <a:pt x="30021" y="36501"/>
                        <a:pt x="23821" y="46523"/>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90" name="Freeform: Shape 189">
                  <a:extLst>
                    <a:ext uri="{FF2B5EF4-FFF2-40B4-BE49-F238E27FC236}">
                      <a16:creationId xmlns:a16="http://schemas.microsoft.com/office/drawing/2014/main" id="{78A83148-CFE5-A65B-6BA2-F860145DBF0D}"/>
                    </a:ext>
                  </a:extLst>
                </p:cNvPr>
                <p:cNvSpPr/>
                <p:nvPr/>
              </p:nvSpPr>
              <p:spPr>
                <a:xfrm>
                  <a:off x="2736213" y="680895"/>
                  <a:ext cx="41955" cy="41955"/>
                </a:xfrm>
                <a:custGeom>
                  <a:avLst/>
                  <a:gdLst>
                    <a:gd name="connsiteX0" fmla="*/ 19299 w 41954"/>
                    <a:gd name="connsiteY0" fmla="*/ 45311 h 41954"/>
                    <a:gd name="connsiteX1" fmla="*/ 0 w 41954"/>
                    <a:gd name="connsiteY1" fmla="*/ 25080 h 41954"/>
                    <a:gd name="connsiteX2" fmla="*/ 29928 w 41954"/>
                    <a:gd name="connsiteY2" fmla="*/ 0 h 41954"/>
                    <a:gd name="connsiteX3" fmla="*/ 46477 w 41954"/>
                    <a:gd name="connsiteY3" fmla="*/ 22562 h 41954"/>
                    <a:gd name="connsiteX4" fmla="*/ 19299 w 41954"/>
                    <a:gd name="connsiteY4" fmla="*/ 45311 h 4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4" h="41954">
                      <a:moveTo>
                        <a:pt x="19299" y="45311"/>
                      </a:moveTo>
                      <a:lnTo>
                        <a:pt x="0" y="25080"/>
                      </a:lnTo>
                      <a:cubicBezTo>
                        <a:pt x="9370" y="16129"/>
                        <a:pt x="19439" y="7692"/>
                        <a:pt x="29928" y="0"/>
                      </a:cubicBezTo>
                      <a:lnTo>
                        <a:pt x="46477" y="22562"/>
                      </a:lnTo>
                      <a:cubicBezTo>
                        <a:pt x="36967" y="29508"/>
                        <a:pt x="27783" y="37200"/>
                        <a:pt x="19299" y="45311"/>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91" name="Freeform: Shape 190">
                  <a:extLst>
                    <a:ext uri="{FF2B5EF4-FFF2-40B4-BE49-F238E27FC236}">
                      <a16:creationId xmlns:a16="http://schemas.microsoft.com/office/drawing/2014/main" id="{E61DE2FE-D94C-B641-6DB4-9B2CA75E17E0}"/>
                    </a:ext>
                  </a:extLst>
                </p:cNvPr>
                <p:cNvSpPr/>
                <p:nvPr/>
              </p:nvSpPr>
              <p:spPr>
                <a:xfrm>
                  <a:off x="2601864" y="907497"/>
                  <a:ext cx="144511" cy="13985"/>
                </a:xfrm>
                <a:custGeom>
                  <a:avLst/>
                  <a:gdLst>
                    <a:gd name="connsiteX0" fmla="*/ 0 w 144511"/>
                    <a:gd name="connsiteY0" fmla="*/ 0 h 13984"/>
                    <a:gd name="connsiteX1" fmla="*/ 147541 w 144511"/>
                    <a:gd name="connsiteY1" fmla="*/ 0 h 13984"/>
                    <a:gd name="connsiteX2" fmla="*/ 147541 w 144511"/>
                    <a:gd name="connsiteY2" fmla="*/ 17062 h 13984"/>
                    <a:gd name="connsiteX3" fmla="*/ 0 w 144511"/>
                    <a:gd name="connsiteY3" fmla="*/ 17062 h 13984"/>
                  </a:gdLst>
                  <a:ahLst/>
                  <a:cxnLst>
                    <a:cxn ang="0">
                      <a:pos x="connsiteX0" y="connsiteY0"/>
                    </a:cxn>
                    <a:cxn ang="0">
                      <a:pos x="connsiteX1" y="connsiteY1"/>
                    </a:cxn>
                    <a:cxn ang="0">
                      <a:pos x="connsiteX2" y="connsiteY2"/>
                    </a:cxn>
                    <a:cxn ang="0">
                      <a:pos x="connsiteX3" y="connsiteY3"/>
                    </a:cxn>
                  </a:cxnLst>
                  <a:rect l="l" t="t" r="r" b="b"/>
                  <a:pathLst>
                    <a:path w="144511" h="13984">
                      <a:moveTo>
                        <a:pt x="0" y="0"/>
                      </a:moveTo>
                      <a:lnTo>
                        <a:pt x="147541" y="0"/>
                      </a:lnTo>
                      <a:lnTo>
                        <a:pt x="147541" y="17062"/>
                      </a:lnTo>
                      <a:lnTo>
                        <a:pt x="0" y="17062"/>
                      </a:ln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92" name="Freeform: Shape 191">
                  <a:extLst>
                    <a:ext uri="{FF2B5EF4-FFF2-40B4-BE49-F238E27FC236}">
                      <a16:creationId xmlns:a16="http://schemas.microsoft.com/office/drawing/2014/main" id="{EC0C5EE6-20C3-F26B-3B1F-3CD7C90886FE}"/>
                    </a:ext>
                  </a:extLst>
                </p:cNvPr>
                <p:cNvSpPr/>
                <p:nvPr/>
              </p:nvSpPr>
              <p:spPr>
                <a:xfrm>
                  <a:off x="2620091" y="836361"/>
                  <a:ext cx="107218" cy="69925"/>
                </a:xfrm>
                <a:custGeom>
                  <a:avLst/>
                  <a:gdLst>
                    <a:gd name="connsiteX0" fmla="*/ 111087 w 107217"/>
                    <a:gd name="connsiteY0" fmla="*/ 71137 h 69924"/>
                    <a:gd name="connsiteX1" fmla="*/ 111087 w 107217"/>
                    <a:gd name="connsiteY1" fmla="*/ 9836 h 69924"/>
                    <a:gd name="connsiteX2" fmla="*/ 101251 w 107217"/>
                    <a:gd name="connsiteY2" fmla="*/ 0 h 69924"/>
                    <a:gd name="connsiteX3" fmla="*/ 9836 w 107217"/>
                    <a:gd name="connsiteY3" fmla="*/ 0 h 69924"/>
                    <a:gd name="connsiteX4" fmla="*/ 0 w 107217"/>
                    <a:gd name="connsiteY4" fmla="*/ 9836 h 69924"/>
                    <a:gd name="connsiteX5" fmla="*/ 0 w 107217"/>
                    <a:gd name="connsiteY5" fmla="*/ 71137 h 69924"/>
                    <a:gd name="connsiteX6" fmla="*/ 111087 w 107217"/>
                    <a:gd name="connsiteY6" fmla="*/ 71137 h 6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17" h="69924">
                      <a:moveTo>
                        <a:pt x="111087" y="71137"/>
                      </a:moveTo>
                      <a:lnTo>
                        <a:pt x="111087" y="9836"/>
                      </a:lnTo>
                      <a:cubicBezTo>
                        <a:pt x="111087" y="4429"/>
                        <a:pt x="106705" y="0"/>
                        <a:pt x="101251" y="0"/>
                      </a:cubicBezTo>
                      <a:lnTo>
                        <a:pt x="9836" y="0"/>
                      </a:lnTo>
                      <a:cubicBezTo>
                        <a:pt x="4429" y="0"/>
                        <a:pt x="0" y="4382"/>
                        <a:pt x="0" y="9836"/>
                      </a:cubicBezTo>
                      <a:lnTo>
                        <a:pt x="0" y="71137"/>
                      </a:lnTo>
                      <a:lnTo>
                        <a:pt x="111087" y="71137"/>
                      </a:ln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93" name="Freeform: Shape 192">
                  <a:extLst>
                    <a:ext uri="{FF2B5EF4-FFF2-40B4-BE49-F238E27FC236}">
                      <a16:creationId xmlns:a16="http://schemas.microsoft.com/office/drawing/2014/main" id="{27811440-FF2F-5ED1-69D2-B8592B36CC1E}"/>
                    </a:ext>
                  </a:extLst>
                </p:cNvPr>
                <p:cNvSpPr/>
                <p:nvPr/>
              </p:nvSpPr>
              <p:spPr>
                <a:xfrm>
                  <a:off x="3179069" y="827177"/>
                  <a:ext cx="69925" cy="102556"/>
                </a:xfrm>
                <a:custGeom>
                  <a:avLst/>
                  <a:gdLst>
                    <a:gd name="connsiteX0" fmla="*/ 66009 w 69924"/>
                    <a:gd name="connsiteY0" fmla="*/ 0 h 102556"/>
                    <a:gd name="connsiteX1" fmla="*/ 5641 w 69924"/>
                    <a:gd name="connsiteY1" fmla="*/ 0 h 102556"/>
                    <a:gd name="connsiteX2" fmla="*/ 0 w 69924"/>
                    <a:gd name="connsiteY2" fmla="*/ 5641 h 102556"/>
                    <a:gd name="connsiteX3" fmla="*/ 0 w 69924"/>
                    <a:gd name="connsiteY3" fmla="*/ 100925 h 102556"/>
                    <a:gd name="connsiteX4" fmla="*/ 5641 w 69924"/>
                    <a:gd name="connsiteY4" fmla="*/ 106565 h 102556"/>
                    <a:gd name="connsiteX5" fmla="*/ 66009 w 69924"/>
                    <a:gd name="connsiteY5" fmla="*/ 106565 h 102556"/>
                    <a:gd name="connsiteX6" fmla="*/ 71649 w 69924"/>
                    <a:gd name="connsiteY6" fmla="*/ 100925 h 102556"/>
                    <a:gd name="connsiteX7" fmla="*/ 71649 w 69924"/>
                    <a:gd name="connsiteY7" fmla="*/ 5641 h 102556"/>
                    <a:gd name="connsiteX8" fmla="*/ 66009 w 69924"/>
                    <a:gd name="connsiteY8" fmla="*/ 0 h 1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 h="102556">
                      <a:moveTo>
                        <a:pt x="66009" y="0"/>
                      </a:moveTo>
                      <a:lnTo>
                        <a:pt x="5641" y="0"/>
                      </a:lnTo>
                      <a:cubicBezTo>
                        <a:pt x="2517" y="0"/>
                        <a:pt x="0" y="2517"/>
                        <a:pt x="0" y="5641"/>
                      </a:cubicBezTo>
                      <a:lnTo>
                        <a:pt x="0" y="100925"/>
                      </a:lnTo>
                      <a:cubicBezTo>
                        <a:pt x="0" y="104048"/>
                        <a:pt x="2517" y="106565"/>
                        <a:pt x="5641" y="106565"/>
                      </a:cubicBezTo>
                      <a:lnTo>
                        <a:pt x="66009" y="106565"/>
                      </a:lnTo>
                      <a:cubicBezTo>
                        <a:pt x="69132" y="106565"/>
                        <a:pt x="71649" y="104048"/>
                        <a:pt x="71649" y="100925"/>
                      </a:cubicBezTo>
                      <a:lnTo>
                        <a:pt x="71649" y="5641"/>
                      </a:lnTo>
                      <a:cubicBezTo>
                        <a:pt x="71649" y="2517"/>
                        <a:pt x="69132" y="0"/>
                        <a:pt x="66009" y="0"/>
                      </a:cubicBez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194" name="Freeform: Shape 193">
                  <a:extLst>
                    <a:ext uri="{FF2B5EF4-FFF2-40B4-BE49-F238E27FC236}">
                      <a16:creationId xmlns:a16="http://schemas.microsoft.com/office/drawing/2014/main" id="{9A2BEA9D-51C4-C5E6-3A2D-102C12699AB4}"/>
                    </a:ext>
                  </a:extLst>
                </p:cNvPr>
                <p:cNvSpPr/>
                <p:nvPr/>
              </p:nvSpPr>
              <p:spPr>
                <a:xfrm>
                  <a:off x="3179069" y="913091"/>
                  <a:ext cx="69925" cy="18647"/>
                </a:xfrm>
                <a:custGeom>
                  <a:avLst/>
                  <a:gdLst>
                    <a:gd name="connsiteX0" fmla="*/ 0 w 69924"/>
                    <a:gd name="connsiteY0" fmla="*/ 0 h 18646"/>
                    <a:gd name="connsiteX1" fmla="*/ 0 w 69924"/>
                    <a:gd name="connsiteY1" fmla="*/ 13799 h 18646"/>
                    <a:gd name="connsiteX2" fmla="*/ 6713 w 69924"/>
                    <a:gd name="connsiteY2" fmla="*/ 20558 h 18646"/>
                    <a:gd name="connsiteX3" fmla="*/ 64890 w 69924"/>
                    <a:gd name="connsiteY3" fmla="*/ 20558 h 18646"/>
                    <a:gd name="connsiteX4" fmla="*/ 71603 w 69924"/>
                    <a:gd name="connsiteY4" fmla="*/ 13799 h 18646"/>
                    <a:gd name="connsiteX5" fmla="*/ 71603 w 69924"/>
                    <a:gd name="connsiteY5" fmla="*/ 0 h 18646"/>
                    <a:gd name="connsiteX6" fmla="*/ 0 w 69924"/>
                    <a:gd name="connsiteY6" fmla="*/ 0 h 1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24" h="18646">
                      <a:moveTo>
                        <a:pt x="0" y="0"/>
                      </a:moveTo>
                      <a:lnTo>
                        <a:pt x="0" y="13799"/>
                      </a:lnTo>
                      <a:cubicBezTo>
                        <a:pt x="0" y="17528"/>
                        <a:pt x="2983" y="20511"/>
                        <a:pt x="6713" y="20558"/>
                      </a:cubicBezTo>
                      <a:lnTo>
                        <a:pt x="64890" y="20558"/>
                      </a:lnTo>
                      <a:cubicBezTo>
                        <a:pt x="68619" y="20511"/>
                        <a:pt x="71603" y="17528"/>
                        <a:pt x="71603" y="13799"/>
                      </a:cubicBezTo>
                      <a:lnTo>
                        <a:pt x="71603" y="0"/>
                      </a:lnTo>
                      <a:lnTo>
                        <a:pt x="0" y="0"/>
                      </a:lnTo>
                      <a:close/>
                    </a:path>
                  </a:pathLst>
                </a:custGeom>
                <a:grpFill/>
                <a:ln w="4632"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grpSp>
        <p:grpSp>
          <p:nvGrpSpPr>
            <p:cNvPr id="81" name="Group 80" descr="Icons of people in a cycle">
              <a:extLst>
                <a:ext uri="{FF2B5EF4-FFF2-40B4-BE49-F238E27FC236}">
                  <a16:creationId xmlns:a16="http://schemas.microsoft.com/office/drawing/2014/main" id="{5AACD249-AFE3-3690-BE1E-B4CFCC3EF2C4}"/>
                </a:ext>
              </a:extLst>
            </p:cNvPr>
            <p:cNvGrpSpPr/>
            <p:nvPr/>
          </p:nvGrpSpPr>
          <p:grpSpPr>
            <a:xfrm>
              <a:off x="7640860" y="2977730"/>
              <a:ext cx="1038674" cy="1038674"/>
              <a:chOff x="7638194" y="3246950"/>
              <a:chExt cx="640080" cy="640080"/>
            </a:xfrm>
            <a:noFill/>
          </p:grpSpPr>
          <p:sp>
            <p:nvSpPr>
              <p:cNvPr id="197" name="Freeform: Shape 196">
                <a:extLst>
                  <a:ext uri="{FF2B5EF4-FFF2-40B4-BE49-F238E27FC236}">
                    <a16:creationId xmlns:a16="http://schemas.microsoft.com/office/drawing/2014/main" id="{C7C80378-7F96-B4C6-AD0D-4F7533110C86}"/>
                  </a:ext>
                  <a:ext uri="{C183D7F6-B498-43B3-948B-1728B52AA6E4}">
                    <adec:decorative xmlns:adec="http://schemas.microsoft.com/office/drawing/2017/decorative" val="1"/>
                  </a:ext>
                </a:extLst>
              </p:cNvPr>
              <p:cNvSpPr/>
              <p:nvPr/>
            </p:nvSpPr>
            <p:spPr>
              <a:xfrm>
                <a:off x="7638194" y="3246950"/>
                <a:ext cx="640080" cy="640080"/>
              </a:xfrm>
              <a:custGeom>
                <a:avLst/>
                <a:gdLst>
                  <a:gd name="connsiteX0" fmla="*/ 2428875 w 2428875"/>
                  <a:gd name="connsiteY0" fmla="*/ 1214438 h 2428875"/>
                  <a:gd name="connsiteX1" fmla="*/ 1214438 w 2428875"/>
                  <a:gd name="connsiteY1" fmla="*/ 2428875 h 2428875"/>
                  <a:gd name="connsiteX2" fmla="*/ 0 w 2428875"/>
                  <a:gd name="connsiteY2" fmla="*/ 1214438 h 2428875"/>
                  <a:gd name="connsiteX3" fmla="*/ 1214438 w 2428875"/>
                  <a:gd name="connsiteY3" fmla="*/ 0 h 2428875"/>
                  <a:gd name="connsiteX4" fmla="*/ 2428875 w 2428875"/>
                  <a:gd name="connsiteY4" fmla="*/ 1214438 h 242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5" h="2428875">
                    <a:moveTo>
                      <a:pt x="2428875" y="1214438"/>
                    </a:moveTo>
                    <a:cubicBezTo>
                      <a:pt x="2428875" y="1885153"/>
                      <a:pt x="1885153" y="2428875"/>
                      <a:pt x="1214438" y="2428875"/>
                    </a:cubicBezTo>
                    <a:cubicBezTo>
                      <a:pt x="543722" y="2428875"/>
                      <a:pt x="0" y="1885153"/>
                      <a:pt x="0" y="1214438"/>
                    </a:cubicBezTo>
                    <a:cubicBezTo>
                      <a:pt x="0" y="543722"/>
                      <a:pt x="543722" y="0"/>
                      <a:pt x="1214438" y="0"/>
                    </a:cubicBezTo>
                    <a:cubicBezTo>
                      <a:pt x="1885153" y="0"/>
                      <a:pt x="2428875" y="543722"/>
                      <a:pt x="2428875" y="1214438"/>
                    </a:cubicBezTo>
                    <a:close/>
                  </a:path>
                </a:pathLst>
              </a:custGeom>
              <a:grpFill/>
              <a:ln w="5457" cap="flat">
                <a:noFill/>
                <a:prstDash val="solid"/>
                <a:miter/>
              </a:ln>
              <a:effectLst>
                <a:outerShdw blurRad="50800" algn="ctr" rotWithShape="0">
                  <a:srgbClr val="000000">
                    <a:alpha val="2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nvGrpSpPr>
              <p:cNvPr id="198" name="Group 197">
                <a:extLst>
                  <a:ext uri="{FF2B5EF4-FFF2-40B4-BE49-F238E27FC236}">
                    <a16:creationId xmlns:a16="http://schemas.microsoft.com/office/drawing/2014/main" id="{14791FD6-F70F-42BC-5484-4251F4D64553}"/>
                  </a:ext>
                  <a:ext uri="{C183D7F6-B498-43B3-948B-1728B52AA6E4}">
                    <adec:decorative xmlns:adec="http://schemas.microsoft.com/office/drawing/2017/decorative" val="1"/>
                  </a:ext>
                </a:extLst>
              </p:cNvPr>
              <p:cNvGrpSpPr/>
              <p:nvPr/>
            </p:nvGrpSpPr>
            <p:grpSpPr>
              <a:xfrm>
                <a:off x="7780163" y="3392198"/>
                <a:ext cx="363712" cy="342957"/>
                <a:chOff x="7777782" y="3395373"/>
                <a:chExt cx="363712" cy="342957"/>
              </a:xfrm>
              <a:grpFill/>
            </p:grpSpPr>
            <p:sp>
              <p:nvSpPr>
                <p:cNvPr id="199" name="Freeform: Shape 198">
                  <a:extLst>
                    <a:ext uri="{FF2B5EF4-FFF2-40B4-BE49-F238E27FC236}">
                      <a16:creationId xmlns:a16="http://schemas.microsoft.com/office/drawing/2014/main" id="{D2281AC7-1ACE-C8E0-8220-A25B244DBF7E}"/>
                    </a:ext>
                    <a:ext uri="{C183D7F6-B498-43B3-948B-1728B52AA6E4}">
                      <adec:decorative xmlns:adec="http://schemas.microsoft.com/office/drawing/2017/decorative" val="1"/>
                    </a:ext>
                  </a:extLst>
                </p:cNvPr>
                <p:cNvSpPr/>
                <p:nvPr/>
              </p:nvSpPr>
              <p:spPr>
                <a:xfrm>
                  <a:off x="7851470" y="3686998"/>
                  <a:ext cx="22767" cy="22591"/>
                </a:xfrm>
                <a:custGeom>
                  <a:avLst/>
                  <a:gdLst>
                    <a:gd name="connsiteX0" fmla="*/ 37719 w 85725"/>
                    <a:gd name="connsiteY0" fmla="*/ 0 h 85725"/>
                    <a:gd name="connsiteX1" fmla="*/ 95155 w 85725"/>
                    <a:gd name="connsiteY1" fmla="*/ 44196 h 85725"/>
                    <a:gd name="connsiteX2" fmla="*/ 63246 w 85725"/>
                    <a:gd name="connsiteY2" fmla="*/ 91630 h 85725"/>
                    <a:gd name="connsiteX3" fmla="*/ 0 w 85725"/>
                    <a:gd name="connsiteY3" fmla="*/ 42958 h 85725"/>
                    <a:gd name="connsiteX4" fmla="*/ 37719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37719" y="0"/>
                      </a:moveTo>
                      <a:cubicBezTo>
                        <a:pt x="55817" y="15907"/>
                        <a:pt x="75152" y="30766"/>
                        <a:pt x="95155" y="44196"/>
                      </a:cubicBezTo>
                      <a:lnTo>
                        <a:pt x="63246" y="91630"/>
                      </a:lnTo>
                      <a:cubicBezTo>
                        <a:pt x="41243" y="76867"/>
                        <a:pt x="20002" y="60484"/>
                        <a:pt x="0" y="42958"/>
                      </a:cubicBezTo>
                      <a:lnTo>
                        <a:pt x="37719"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0" name="Freeform: Shape 199">
                  <a:extLst>
                    <a:ext uri="{FF2B5EF4-FFF2-40B4-BE49-F238E27FC236}">
                      <a16:creationId xmlns:a16="http://schemas.microsoft.com/office/drawing/2014/main" id="{566CA1FF-B3EB-17B0-8B99-0D3248BF1045}"/>
                    </a:ext>
                    <a:ext uri="{C183D7F6-B498-43B3-948B-1728B52AA6E4}">
                      <adec:decorative xmlns:adec="http://schemas.microsoft.com/office/drawing/2017/decorative" val="1"/>
                    </a:ext>
                  </a:extLst>
                </p:cNvPr>
                <p:cNvSpPr/>
                <p:nvPr/>
              </p:nvSpPr>
              <p:spPr>
                <a:xfrm>
                  <a:off x="7886557" y="3708284"/>
                  <a:ext cx="22767" cy="20081"/>
                </a:xfrm>
                <a:custGeom>
                  <a:avLst/>
                  <a:gdLst>
                    <a:gd name="connsiteX0" fmla="*/ 25622 w 85725"/>
                    <a:gd name="connsiteY0" fmla="*/ 0 h 76200"/>
                    <a:gd name="connsiteX1" fmla="*/ 92392 w 85725"/>
                    <a:gd name="connsiteY1" fmla="*/ 28099 h 76200"/>
                    <a:gd name="connsiteX2" fmla="*/ 73628 w 85725"/>
                    <a:gd name="connsiteY2" fmla="*/ 82106 h 76200"/>
                    <a:gd name="connsiteX3" fmla="*/ 0 w 85725"/>
                    <a:gd name="connsiteY3" fmla="*/ 51054 h 76200"/>
                    <a:gd name="connsiteX4" fmla="*/ 25622 w 85725"/>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25622" y="0"/>
                      </a:moveTo>
                      <a:cubicBezTo>
                        <a:pt x="47149" y="10763"/>
                        <a:pt x="69628" y="20288"/>
                        <a:pt x="92392" y="28099"/>
                      </a:cubicBezTo>
                      <a:lnTo>
                        <a:pt x="73628" y="82106"/>
                      </a:lnTo>
                      <a:cubicBezTo>
                        <a:pt x="48577" y="73438"/>
                        <a:pt x="23813" y="62960"/>
                        <a:pt x="0" y="51054"/>
                      </a:cubicBezTo>
                      <a:lnTo>
                        <a:pt x="25622"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1" name="Freeform: Shape 200">
                  <a:extLst>
                    <a:ext uri="{FF2B5EF4-FFF2-40B4-BE49-F238E27FC236}">
                      <a16:creationId xmlns:a16="http://schemas.microsoft.com/office/drawing/2014/main" id="{5E85443F-8D13-2E5E-4074-9A866A32AF38}"/>
                    </a:ext>
                    <a:ext uri="{C183D7F6-B498-43B3-948B-1728B52AA6E4}">
                      <adec:decorative xmlns:adec="http://schemas.microsoft.com/office/drawing/2017/decorative" val="1"/>
                    </a:ext>
                  </a:extLst>
                </p:cNvPr>
                <p:cNvSpPr/>
                <p:nvPr/>
              </p:nvSpPr>
              <p:spPr>
                <a:xfrm>
                  <a:off x="8040410" y="3689006"/>
                  <a:ext cx="22767" cy="22591"/>
                </a:xfrm>
                <a:custGeom>
                  <a:avLst/>
                  <a:gdLst>
                    <a:gd name="connsiteX0" fmla="*/ 58198 w 85725"/>
                    <a:gd name="connsiteY0" fmla="*/ 0 h 85725"/>
                    <a:gd name="connsiteX1" fmla="*/ 95059 w 85725"/>
                    <a:gd name="connsiteY1" fmla="*/ 43625 h 85725"/>
                    <a:gd name="connsiteX2" fmla="*/ 30956 w 85725"/>
                    <a:gd name="connsiteY2" fmla="*/ 91059 h 85725"/>
                    <a:gd name="connsiteX3" fmla="*/ 0 w 85725"/>
                    <a:gd name="connsiteY3" fmla="*/ 43053 h 85725"/>
                    <a:gd name="connsiteX4" fmla="*/ 58198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58198" y="0"/>
                      </a:moveTo>
                      <a:lnTo>
                        <a:pt x="95059" y="43625"/>
                      </a:lnTo>
                      <a:cubicBezTo>
                        <a:pt x="74771" y="60770"/>
                        <a:pt x="53150" y="76676"/>
                        <a:pt x="30956" y="91059"/>
                      </a:cubicBezTo>
                      <a:lnTo>
                        <a:pt x="0" y="43053"/>
                      </a:lnTo>
                      <a:cubicBezTo>
                        <a:pt x="20193" y="30004"/>
                        <a:pt x="39719" y="15526"/>
                        <a:pt x="58198" y="0"/>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2" name="Freeform: Shape 201">
                  <a:extLst>
                    <a:ext uri="{FF2B5EF4-FFF2-40B4-BE49-F238E27FC236}">
                      <a16:creationId xmlns:a16="http://schemas.microsoft.com/office/drawing/2014/main" id="{40623BE2-4199-604E-7091-3D61E264F49F}"/>
                    </a:ext>
                    <a:ext uri="{C183D7F6-B498-43B3-948B-1728B52AA6E4}">
                      <adec:decorative xmlns:adec="http://schemas.microsoft.com/office/drawing/2017/decorative" val="1"/>
                    </a:ext>
                  </a:extLst>
                </p:cNvPr>
                <p:cNvSpPr/>
                <p:nvPr/>
              </p:nvSpPr>
              <p:spPr>
                <a:xfrm>
                  <a:off x="7926550" y="3720759"/>
                  <a:ext cx="20237" cy="17571"/>
                </a:xfrm>
                <a:custGeom>
                  <a:avLst/>
                  <a:gdLst>
                    <a:gd name="connsiteX0" fmla="*/ 11621 w 76200"/>
                    <a:gd name="connsiteY0" fmla="*/ 0 h 66675"/>
                    <a:gd name="connsiteX1" fmla="*/ 83344 w 76200"/>
                    <a:gd name="connsiteY1" fmla="*/ 10001 h 66675"/>
                    <a:gd name="connsiteX2" fmla="*/ 79153 w 76200"/>
                    <a:gd name="connsiteY2" fmla="*/ 66961 h 66675"/>
                    <a:gd name="connsiteX3" fmla="*/ 0 w 76200"/>
                    <a:gd name="connsiteY3" fmla="*/ 55912 h 66675"/>
                    <a:gd name="connsiteX4" fmla="*/ 11621 w 762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11621" y="0"/>
                      </a:moveTo>
                      <a:cubicBezTo>
                        <a:pt x="35147" y="4858"/>
                        <a:pt x="59341" y="8287"/>
                        <a:pt x="83344" y="10001"/>
                      </a:cubicBezTo>
                      <a:lnTo>
                        <a:pt x="79153" y="66961"/>
                      </a:lnTo>
                      <a:cubicBezTo>
                        <a:pt x="52673" y="65056"/>
                        <a:pt x="26003" y="61246"/>
                        <a:pt x="0" y="55912"/>
                      </a:cubicBezTo>
                      <a:lnTo>
                        <a:pt x="11621"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3" name="Freeform: Shape 202">
                  <a:extLst>
                    <a:ext uri="{FF2B5EF4-FFF2-40B4-BE49-F238E27FC236}">
                      <a16:creationId xmlns:a16="http://schemas.microsoft.com/office/drawing/2014/main" id="{B1008C5C-1EE0-294F-3BCE-11B3DF9C063F}"/>
                    </a:ext>
                    <a:ext uri="{C183D7F6-B498-43B3-948B-1728B52AA6E4}">
                      <adec:decorative xmlns:adec="http://schemas.microsoft.com/office/drawing/2017/decorative" val="1"/>
                    </a:ext>
                  </a:extLst>
                </p:cNvPr>
                <p:cNvSpPr/>
                <p:nvPr/>
              </p:nvSpPr>
              <p:spPr>
                <a:xfrm>
                  <a:off x="8005703" y="3709614"/>
                  <a:ext cx="22767" cy="20081"/>
                </a:xfrm>
                <a:custGeom>
                  <a:avLst/>
                  <a:gdLst>
                    <a:gd name="connsiteX0" fmla="*/ 67342 w 85725"/>
                    <a:gd name="connsiteY0" fmla="*/ 0 h 76200"/>
                    <a:gd name="connsiteX1" fmla="*/ 91726 w 85725"/>
                    <a:gd name="connsiteY1" fmla="*/ 51625 h 76200"/>
                    <a:gd name="connsiteX2" fmla="*/ 17526 w 85725"/>
                    <a:gd name="connsiteY2" fmla="*/ 80963 h 76200"/>
                    <a:gd name="connsiteX3" fmla="*/ 0 w 85725"/>
                    <a:gd name="connsiteY3" fmla="*/ 26575 h 76200"/>
                    <a:gd name="connsiteX4" fmla="*/ 67342 w 85725"/>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67342" y="0"/>
                      </a:moveTo>
                      <a:lnTo>
                        <a:pt x="91726" y="51625"/>
                      </a:lnTo>
                      <a:cubicBezTo>
                        <a:pt x="67723" y="62960"/>
                        <a:pt x="42767" y="72866"/>
                        <a:pt x="17526" y="80963"/>
                      </a:cubicBezTo>
                      <a:lnTo>
                        <a:pt x="0" y="26575"/>
                      </a:lnTo>
                      <a:cubicBezTo>
                        <a:pt x="22955" y="19240"/>
                        <a:pt x="45625" y="10287"/>
                        <a:pt x="67342" y="0"/>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4" name="Freeform: Shape 203">
                  <a:extLst>
                    <a:ext uri="{FF2B5EF4-FFF2-40B4-BE49-F238E27FC236}">
                      <a16:creationId xmlns:a16="http://schemas.microsoft.com/office/drawing/2014/main" id="{2F21AD4A-2547-4530-64AB-070E7D6F0401}"/>
                    </a:ext>
                    <a:ext uri="{C183D7F6-B498-43B3-948B-1728B52AA6E4}">
                      <adec:decorative xmlns:adec="http://schemas.microsoft.com/office/drawing/2017/decorative" val="1"/>
                    </a:ext>
                  </a:extLst>
                </p:cNvPr>
                <p:cNvSpPr/>
                <p:nvPr/>
              </p:nvSpPr>
              <p:spPr>
                <a:xfrm>
                  <a:off x="7967935" y="3721286"/>
                  <a:ext cx="20237" cy="15061"/>
                </a:xfrm>
                <a:custGeom>
                  <a:avLst/>
                  <a:gdLst>
                    <a:gd name="connsiteX0" fmla="*/ 0 w 76200"/>
                    <a:gd name="connsiteY0" fmla="*/ 8668 h 57150"/>
                    <a:gd name="connsiteX1" fmla="*/ 72009 w 76200"/>
                    <a:gd name="connsiteY1" fmla="*/ 0 h 57150"/>
                    <a:gd name="connsiteX2" fmla="*/ 82391 w 76200"/>
                    <a:gd name="connsiteY2" fmla="*/ 56197 h 57150"/>
                    <a:gd name="connsiteX3" fmla="*/ 3238 w 76200"/>
                    <a:gd name="connsiteY3" fmla="*/ 65722 h 57150"/>
                    <a:gd name="connsiteX4" fmla="*/ 0 w 76200"/>
                    <a:gd name="connsiteY4" fmla="*/ 866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57150">
                      <a:moveTo>
                        <a:pt x="0" y="8668"/>
                      </a:moveTo>
                      <a:cubicBezTo>
                        <a:pt x="24003" y="7334"/>
                        <a:pt x="48387" y="4381"/>
                        <a:pt x="72009" y="0"/>
                      </a:cubicBezTo>
                      <a:lnTo>
                        <a:pt x="82391" y="56197"/>
                      </a:lnTo>
                      <a:cubicBezTo>
                        <a:pt x="56388" y="60960"/>
                        <a:pt x="29623" y="64199"/>
                        <a:pt x="3238" y="65722"/>
                      </a:cubicBezTo>
                      <a:lnTo>
                        <a:pt x="0" y="8668"/>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5" name="Freeform: Shape 204">
                  <a:extLst>
                    <a:ext uri="{FF2B5EF4-FFF2-40B4-BE49-F238E27FC236}">
                      <a16:creationId xmlns:a16="http://schemas.microsoft.com/office/drawing/2014/main" id="{429BE9E6-8D76-09E7-8986-3FC542C744B0}"/>
                    </a:ext>
                    <a:ext uri="{C183D7F6-B498-43B3-948B-1728B52AA6E4}">
                      <adec:decorative xmlns:adec="http://schemas.microsoft.com/office/drawing/2017/decorative" val="1"/>
                    </a:ext>
                  </a:extLst>
                </p:cNvPr>
                <p:cNvSpPr/>
                <p:nvPr/>
              </p:nvSpPr>
              <p:spPr>
                <a:xfrm>
                  <a:off x="7887138" y="3420524"/>
                  <a:ext cx="22767" cy="20081"/>
                </a:xfrm>
                <a:custGeom>
                  <a:avLst/>
                  <a:gdLst>
                    <a:gd name="connsiteX0" fmla="*/ 92107 w 85725"/>
                    <a:gd name="connsiteY0" fmla="*/ 54197 h 76200"/>
                    <a:gd name="connsiteX1" fmla="*/ 25051 w 85725"/>
                    <a:gd name="connsiteY1" fmla="*/ 81629 h 76200"/>
                    <a:gd name="connsiteX2" fmla="*/ 0 w 85725"/>
                    <a:gd name="connsiteY2" fmla="*/ 30290 h 76200"/>
                    <a:gd name="connsiteX3" fmla="*/ 73819 w 85725"/>
                    <a:gd name="connsiteY3" fmla="*/ 0 h 76200"/>
                    <a:gd name="connsiteX4" fmla="*/ 92107 w 85725"/>
                    <a:gd name="connsiteY4" fmla="*/ 5419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92107" y="54197"/>
                      </a:moveTo>
                      <a:cubicBezTo>
                        <a:pt x="69247" y="61913"/>
                        <a:pt x="46673" y="71152"/>
                        <a:pt x="25051" y="81629"/>
                      </a:cubicBezTo>
                      <a:lnTo>
                        <a:pt x="0" y="30290"/>
                      </a:lnTo>
                      <a:cubicBezTo>
                        <a:pt x="23813" y="18669"/>
                        <a:pt x="48673" y="8477"/>
                        <a:pt x="73819" y="0"/>
                      </a:cubicBezTo>
                      <a:lnTo>
                        <a:pt x="92107" y="54197"/>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6" name="Freeform: Shape 205">
                  <a:extLst>
                    <a:ext uri="{FF2B5EF4-FFF2-40B4-BE49-F238E27FC236}">
                      <a16:creationId xmlns:a16="http://schemas.microsoft.com/office/drawing/2014/main" id="{358BFC2B-723F-12B9-148D-DCAF4E2EE3F4}"/>
                    </a:ext>
                    <a:ext uri="{C183D7F6-B498-43B3-948B-1728B52AA6E4}">
                      <adec:decorative xmlns:adec="http://schemas.microsoft.com/office/drawing/2017/decorative" val="1"/>
                    </a:ext>
                  </a:extLst>
                </p:cNvPr>
                <p:cNvSpPr/>
                <p:nvPr/>
              </p:nvSpPr>
              <p:spPr>
                <a:xfrm>
                  <a:off x="7851799" y="3438899"/>
                  <a:ext cx="22767" cy="22591"/>
                </a:xfrm>
                <a:custGeom>
                  <a:avLst/>
                  <a:gdLst>
                    <a:gd name="connsiteX0" fmla="*/ 95155 w 85725"/>
                    <a:gd name="connsiteY0" fmla="*/ 47815 h 85725"/>
                    <a:gd name="connsiteX1" fmla="*/ 37338 w 85725"/>
                    <a:gd name="connsiteY1" fmla="*/ 91440 h 85725"/>
                    <a:gd name="connsiteX2" fmla="*/ 0 w 85725"/>
                    <a:gd name="connsiteY2" fmla="*/ 48101 h 85725"/>
                    <a:gd name="connsiteX3" fmla="*/ 63722 w 85725"/>
                    <a:gd name="connsiteY3" fmla="*/ 0 h 85725"/>
                    <a:gd name="connsiteX4" fmla="*/ 95155 w 85725"/>
                    <a:gd name="connsiteY4" fmla="*/ 47815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5155" y="47815"/>
                      </a:moveTo>
                      <a:cubicBezTo>
                        <a:pt x="74962" y="61055"/>
                        <a:pt x="55531" y="75724"/>
                        <a:pt x="37338" y="91440"/>
                      </a:cubicBezTo>
                      <a:lnTo>
                        <a:pt x="0" y="48101"/>
                      </a:lnTo>
                      <a:cubicBezTo>
                        <a:pt x="20098" y="30766"/>
                        <a:pt x="41529" y="14573"/>
                        <a:pt x="63722" y="0"/>
                      </a:cubicBezTo>
                      <a:lnTo>
                        <a:pt x="95155" y="47815"/>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7" name="Freeform: Shape 206">
                  <a:extLst>
                    <a:ext uri="{FF2B5EF4-FFF2-40B4-BE49-F238E27FC236}">
                      <a16:creationId xmlns:a16="http://schemas.microsoft.com/office/drawing/2014/main" id="{42AD03F9-D80B-3BEF-979C-C8D1741572CE}"/>
                    </a:ext>
                    <a:ext uri="{C183D7F6-B498-43B3-948B-1728B52AA6E4}">
                      <adec:decorative xmlns:adec="http://schemas.microsoft.com/office/drawing/2017/decorative" val="1"/>
                    </a:ext>
                  </a:extLst>
                </p:cNvPr>
                <p:cNvSpPr/>
                <p:nvPr/>
              </p:nvSpPr>
              <p:spPr>
                <a:xfrm>
                  <a:off x="7823594" y="3466334"/>
                  <a:ext cx="22767" cy="22591"/>
                </a:xfrm>
                <a:custGeom>
                  <a:avLst/>
                  <a:gdLst>
                    <a:gd name="connsiteX0" fmla="*/ 91821 w 85725"/>
                    <a:gd name="connsiteY0" fmla="*/ 38100 h 85725"/>
                    <a:gd name="connsiteX1" fmla="*/ 47149 w 85725"/>
                    <a:gd name="connsiteY1" fmla="*/ 95155 h 85725"/>
                    <a:gd name="connsiteX2" fmla="*/ 0 w 85725"/>
                    <a:gd name="connsiteY2" fmla="*/ 62960 h 85725"/>
                    <a:gd name="connsiteX3" fmla="*/ 49244 w 85725"/>
                    <a:gd name="connsiteY3" fmla="*/ 0 h 85725"/>
                    <a:gd name="connsiteX4" fmla="*/ 91821 w 85725"/>
                    <a:gd name="connsiteY4" fmla="*/ 3810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1821" y="38100"/>
                      </a:moveTo>
                      <a:cubicBezTo>
                        <a:pt x="75819" y="56007"/>
                        <a:pt x="60769" y="75248"/>
                        <a:pt x="47149" y="95155"/>
                      </a:cubicBezTo>
                      <a:lnTo>
                        <a:pt x="0" y="62960"/>
                      </a:lnTo>
                      <a:cubicBezTo>
                        <a:pt x="14954" y="40957"/>
                        <a:pt x="31528" y="19812"/>
                        <a:pt x="49244" y="0"/>
                      </a:cubicBezTo>
                      <a:lnTo>
                        <a:pt x="91821" y="3810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8" name="Freeform: Shape 207">
                  <a:extLst>
                    <a:ext uri="{FF2B5EF4-FFF2-40B4-BE49-F238E27FC236}">
                      <a16:creationId xmlns:a16="http://schemas.microsoft.com/office/drawing/2014/main" id="{FB7986F8-EFF2-BBB3-E76F-F75B708D23A1}"/>
                    </a:ext>
                    <a:ext uri="{C183D7F6-B498-43B3-948B-1728B52AA6E4}">
                      <adec:decorative xmlns:adec="http://schemas.microsoft.com/office/drawing/2017/decorative" val="1"/>
                    </a:ext>
                  </a:extLst>
                </p:cNvPr>
                <p:cNvSpPr/>
                <p:nvPr/>
              </p:nvSpPr>
              <p:spPr>
                <a:xfrm>
                  <a:off x="7887214" y="3420650"/>
                  <a:ext cx="22767" cy="20081"/>
                </a:xfrm>
                <a:custGeom>
                  <a:avLst/>
                  <a:gdLst>
                    <a:gd name="connsiteX0" fmla="*/ 92011 w 85725"/>
                    <a:gd name="connsiteY0" fmla="*/ 54197 h 76200"/>
                    <a:gd name="connsiteX1" fmla="*/ 24955 w 85725"/>
                    <a:gd name="connsiteY1" fmla="*/ 81534 h 76200"/>
                    <a:gd name="connsiteX2" fmla="*/ 0 w 85725"/>
                    <a:gd name="connsiteY2" fmla="*/ 30099 h 76200"/>
                    <a:gd name="connsiteX3" fmla="*/ 73914 w 85725"/>
                    <a:gd name="connsiteY3" fmla="*/ 0 h 76200"/>
                    <a:gd name="connsiteX4" fmla="*/ 92011 w 85725"/>
                    <a:gd name="connsiteY4" fmla="*/ 5419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92011" y="54197"/>
                      </a:moveTo>
                      <a:cubicBezTo>
                        <a:pt x="69151" y="61817"/>
                        <a:pt x="46577" y="71057"/>
                        <a:pt x="24955" y="81534"/>
                      </a:cubicBezTo>
                      <a:lnTo>
                        <a:pt x="0" y="30099"/>
                      </a:lnTo>
                      <a:cubicBezTo>
                        <a:pt x="23908" y="18574"/>
                        <a:pt x="48768" y="8382"/>
                        <a:pt x="73914" y="0"/>
                      </a:cubicBezTo>
                      <a:lnTo>
                        <a:pt x="92011" y="54197"/>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09" name="Freeform: Shape 208">
                  <a:extLst>
                    <a:ext uri="{FF2B5EF4-FFF2-40B4-BE49-F238E27FC236}">
                      <a16:creationId xmlns:a16="http://schemas.microsoft.com/office/drawing/2014/main" id="{D5C98E3F-F04B-7EE6-AC20-8D045CD2A035}"/>
                    </a:ext>
                    <a:ext uri="{C183D7F6-B498-43B3-948B-1728B52AA6E4}">
                      <adec:decorative xmlns:adec="http://schemas.microsoft.com/office/drawing/2017/decorative" val="1"/>
                    </a:ext>
                  </a:extLst>
                </p:cNvPr>
                <p:cNvSpPr/>
                <p:nvPr/>
              </p:nvSpPr>
              <p:spPr>
                <a:xfrm>
                  <a:off x="7851825" y="3438974"/>
                  <a:ext cx="22767" cy="22591"/>
                </a:xfrm>
                <a:custGeom>
                  <a:avLst/>
                  <a:gdLst>
                    <a:gd name="connsiteX0" fmla="*/ 95155 w 85725"/>
                    <a:gd name="connsiteY0" fmla="*/ 47720 h 85725"/>
                    <a:gd name="connsiteX1" fmla="*/ 37338 w 85725"/>
                    <a:gd name="connsiteY1" fmla="*/ 91345 h 85725"/>
                    <a:gd name="connsiteX2" fmla="*/ 0 w 85725"/>
                    <a:gd name="connsiteY2" fmla="*/ 48101 h 85725"/>
                    <a:gd name="connsiteX3" fmla="*/ 63818 w 85725"/>
                    <a:gd name="connsiteY3" fmla="*/ 0 h 85725"/>
                    <a:gd name="connsiteX4" fmla="*/ 95155 w 85725"/>
                    <a:gd name="connsiteY4" fmla="*/ 4772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5155" y="47720"/>
                      </a:moveTo>
                      <a:cubicBezTo>
                        <a:pt x="75057" y="60960"/>
                        <a:pt x="55626" y="75629"/>
                        <a:pt x="37338" y="91345"/>
                      </a:cubicBezTo>
                      <a:lnTo>
                        <a:pt x="0" y="48101"/>
                      </a:lnTo>
                      <a:cubicBezTo>
                        <a:pt x="20098" y="30766"/>
                        <a:pt x="41624" y="14573"/>
                        <a:pt x="63818" y="0"/>
                      </a:cubicBezTo>
                      <a:lnTo>
                        <a:pt x="95155" y="4772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0" name="Freeform: Shape 209">
                  <a:extLst>
                    <a:ext uri="{FF2B5EF4-FFF2-40B4-BE49-F238E27FC236}">
                      <a16:creationId xmlns:a16="http://schemas.microsoft.com/office/drawing/2014/main" id="{F20A9583-0851-EBC3-5800-83B7C102FE39}"/>
                    </a:ext>
                    <a:ext uri="{C183D7F6-B498-43B3-948B-1728B52AA6E4}">
                      <adec:decorative xmlns:adec="http://schemas.microsoft.com/office/drawing/2017/decorative" val="1"/>
                    </a:ext>
                  </a:extLst>
                </p:cNvPr>
                <p:cNvSpPr/>
                <p:nvPr/>
              </p:nvSpPr>
              <p:spPr>
                <a:xfrm>
                  <a:off x="7804318" y="3500974"/>
                  <a:ext cx="20237" cy="22591"/>
                </a:xfrm>
                <a:custGeom>
                  <a:avLst/>
                  <a:gdLst>
                    <a:gd name="connsiteX0" fmla="*/ 53816 w 76200"/>
                    <a:gd name="connsiteY0" fmla="*/ 92488 h 85725"/>
                    <a:gd name="connsiteX1" fmla="*/ 0 w 76200"/>
                    <a:gd name="connsiteY1" fmla="*/ 73247 h 85725"/>
                    <a:gd name="connsiteX2" fmla="*/ 31718 w 76200"/>
                    <a:gd name="connsiteY2" fmla="*/ 0 h 85725"/>
                    <a:gd name="connsiteX3" fmla="*/ 82582 w 76200"/>
                    <a:gd name="connsiteY3" fmla="*/ 26099 h 85725"/>
                    <a:gd name="connsiteX4" fmla="*/ 53816 w 76200"/>
                    <a:gd name="connsiteY4" fmla="*/ 92488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85725">
                      <a:moveTo>
                        <a:pt x="53816" y="92488"/>
                      </a:moveTo>
                      <a:lnTo>
                        <a:pt x="0" y="73247"/>
                      </a:lnTo>
                      <a:cubicBezTo>
                        <a:pt x="8954" y="48292"/>
                        <a:pt x="19621" y="23622"/>
                        <a:pt x="31718" y="0"/>
                      </a:cubicBezTo>
                      <a:lnTo>
                        <a:pt x="82582" y="26099"/>
                      </a:lnTo>
                      <a:cubicBezTo>
                        <a:pt x="71628" y="47530"/>
                        <a:pt x="61913" y="69818"/>
                        <a:pt x="53816" y="92488"/>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1" name="Freeform: Shape 210">
                  <a:extLst>
                    <a:ext uri="{FF2B5EF4-FFF2-40B4-BE49-F238E27FC236}">
                      <a16:creationId xmlns:a16="http://schemas.microsoft.com/office/drawing/2014/main" id="{2CCBC0ED-2240-53FC-DB4B-01FFEC70AFF7}"/>
                    </a:ext>
                    <a:ext uri="{C183D7F6-B498-43B3-948B-1728B52AA6E4}">
                      <adec:decorative xmlns:adec="http://schemas.microsoft.com/office/drawing/2017/decorative" val="1"/>
                    </a:ext>
                  </a:extLst>
                </p:cNvPr>
                <p:cNvSpPr/>
                <p:nvPr/>
              </p:nvSpPr>
              <p:spPr>
                <a:xfrm>
                  <a:off x="7823619" y="3466384"/>
                  <a:ext cx="22767" cy="22591"/>
                </a:xfrm>
                <a:custGeom>
                  <a:avLst/>
                  <a:gdLst>
                    <a:gd name="connsiteX0" fmla="*/ 91821 w 85725"/>
                    <a:gd name="connsiteY0" fmla="*/ 38100 h 85725"/>
                    <a:gd name="connsiteX1" fmla="*/ 47053 w 85725"/>
                    <a:gd name="connsiteY1" fmla="*/ 95060 h 85725"/>
                    <a:gd name="connsiteX2" fmla="*/ 0 w 85725"/>
                    <a:gd name="connsiteY2" fmla="*/ 62675 h 85725"/>
                    <a:gd name="connsiteX3" fmla="*/ 49244 w 85725"/>
                    <a:gd name="connsiteY3" fmla="*/ 0 h 85725"/>
                    <a:gd name="connsiteX4" fmla="*/ 91821 w 85725"/>
                    <a:gd name="connsiteY4" fmla="*/ 3810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91821" y="38100"/>
                      </a:moveTo>
                      <a:cubicBezTo>
                        <a:pt x="75819" y="56007"/>
                        <a:pt x="60674" y="75343"/>
                        <a:pt x="47053" y="95060"/>
                      </a:cubicBezTo>
                      <a:lnTo>
                        <a:pt x="0" y="62675"/>
                      </a:lnTo>
                      <a:cubicBezTo>
                        <a:pt x="14954" y="40958"/>
                        <a:pt x="31623" y="19717"/>
                        <a:pt x="49244" y="0"/>
                      </a:cubicBezTo>
                      <a:lnTo>
                        <a:pt x="91821" y="3810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2" name="Freeform: Shape 211">
                  <a:extLst>
                    <a:ext uri="{FF2B5EF4-FFF2-40B4-BE49-F238E27FC236}">
                      <a16:creationId xmlns:a16="http://schemas.microsoft.com/office/drawing/2014/main" id="{1EB393EB-2A9C-A156-4F39-703B979DA06B}"/>
                    </a:ext>
                    <a:ext uri="{C183D7F6-B498-43B3-948B-1728B52AA6E4}">
                      <adec:decorative xmlns:adec="http://schemas.microsoft.com/office/drawing/2017/decorative" val="1"/>
                    </a:ext>
                  </a:extLst>
                </p:cNvPr>
                <p:cNvSpPr/>
                <p:nvPr/>
              </p:nvSpPr>
              <p:spPr>
                <a:xfrm>
                  <a:off x="8008840" y="3420625"/>
                  <a:ext cx="22767" cy="20081"/>
                </a:xfrm>
                <a:custGeom>
                  <a:avLst/>
                  <a:gdLst>
                    <a:gd name="connsiteX0" fmla="*/ 18097 w 85725"/>
                    <a:gd name="connsiteY0" fmla="*/ 0 h 76200"/>
                    <a:gd name="connsiteX1" fmla="*/ 92011 w 85725"/>
                    <a:gd name="connsiteY1" fmla="*/ 30099 h 76200"/>
                    <a:gd name="connsiteX2" fmla="*/ 67056 w 85725"/>
                    <a:gd name="connsiteY2" fmla="*/ 81534 h 76200"/>
                    <a:gd name="connsiteX3" fmla="*/ 0 w 85725"/>
                    <a:gd name="connsiteY3" fmla="*/ 54197 h 76200"/>
                    <a:gd name="connsiteX4" fmla="*/ 18097 w 85725"/>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18097" y="0"/>
                      </a:moveTo>
                      <a:cubicBezTo>
                        <a:pt x="43339" y="8382"/>
                        <a:pt x="68199" y="18574"/>
                        <a:pt x="92011" y="30099"/>
                      </a:cubicBezTo>
                      <a:lnTo>
                        <a:pt x="67056" y="81534"/>
                      </a:lnTo>
                      <a:cubicBezTo>
                        <a:pt x="45434" y="71056"/>
                        <a:pt x="22860" y="61817"/>
                        <a:pt x="0" y="54197"/>
                      </a:cubicBezTo>
                      <a:lnTo>
                        <a:pt x="18097"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3" name="Freeform: Shape 212">
                  <a:extLst>
                    <a:ext uri="{FF2B5EF4-FFF2-40B4-BE49-F238E27FC236}">
                      <a16:creationId xmlns:a16="http://schemas.microsoft.com/office/drawing/2014/main" id="{1C7A42F6-C37E-7DB7-F6B4-84F68255DBFC}"/>
                    </a:ext>
                    <a:ext uri="{C183D7F6-B498-43B3-948B-1728B52AA6E4}">
                      <adec:decorative xmlns:adec="http://schemas.microsoft.com/office/drawing/2017/decorative" val="1"/>
                    </a:ext>
                  </a:extLst>
                </p:cNvPr>
                <p:cNvSpPr/>
                <p:nvPr/>
              </p:nvSpPr>
              <p:spPr>
                <a:xfrm>
                  <a:off x="8043420" y="3438974"/>
                  <a:ext cx="22767" cy="22591"/>
                </a:xfrm>
                <a:custGeom>
                  <a:avLst/>
                  <a:gdLst>
                    <a:gd name="connsiteX0" fmla="*/ 31337 w 85725"/>
                    <a:gd name="connsiteY0" fmla="*/ 0 h 85725"/>
                    <a:gd name="connsiteX1" fmla="*/ 95155 w 85725"/>
                    <a:gd name="connsiteY1" fmla="*/ 48101 h 85725"/>
                    <a:gd name="connsiteX2" fmla="*/ 57817 w 85725"/>
                    <a:gd name="connsiteY2" fmla="*/ 91345 h 85725"/>
                    <a:gd name="connsiteX3" fmla="*/ 0 w 85725"/>
                    <a:gd name="connsiteY3" fmla="*/ 47720 h 85725"/>
                    <a:gd name="connsiteX4" fmla="*/ 31337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31337" y="0"/>
                      </a:moveTo>
                      <a:cubicBezTo>
                        <a:pt x="53530" y="14573"/>
                        <a:pt x="74962" y="30766"/>
                        <a:pt x="95155" y="48101"/>
                      </a:cubicBezTo>
                      <a:lnTo>
                        <a:pt x="57817" y="91345"/>
                      </a:lnTo>
                      <a:cubicBezTo>
                        <a:pt x="39529" y="75629"/>
                        <a:pt x="20098" y="60865"/>
                        <a:pt x="0" y="47720"/>
                      </a:cubicBezTo>
                      <a:lnTo>
                        <a:pt x="31337"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4" name="Freeform: Shape 213">
                  <a:extLst>
                    <a:ext uri="{FF2B5EF4-FFF2-40B4-BE49-F238E27FC236}">
                      <a16:creationId xmlns:a16="http://schemas.microsoft.com/office/drawing/2014/main" id="{5349447F-1781-2104-F95A-CFAE5A890839}"/>
                    </a:ext>
                    <a:ext uri="{C183D7F6-B498-43B3-948B-1728B52AA6E4}">
                      <adec:decorative xmlns:adec="http://schemas.microsoft.com/office/drawing/2017/decorative" val="1"/>
                    </a:ext>
                  </a:extLst>
                </p:cNvPr>
                <p:cNvSpPr/>
                <p:nvPr/>
              </p:nvSpPr>
              <p:spPr>
                <a:xfrm>
                  <a:off x="8094240" y="3500949"/>
                  <a:ext cx="20237" cy="22591"/>
                </a:xfrm>
                <a:custGeom>
                  <a:avLst/>
                  <a:gdLst>
                    <a:gd name="connsiteX0" fmla="*/ 0 w 76200"/>
                    <a:gd name="connsiteY0" fmla="*/ 26098 h 85725"/>
                    <a:gd name="connsiteX1" fmla="*/ 50863 w 76200"/>
                    <a:gd name="connsiteY1" fmla="*/ 0 h 85725"/>
                    <a:gd name="connsiteX2" fmla="*/ 82582 w 76200"/>
                    <a:gd name="connsiteY2" fmla="*/ 73247 h 85725"/>
                    <a:gd name="connsiteX3" fmla="*/ 28766 w 76200"/>
                    <a:gd name="connsiteY3" fmla="*/ 92488 h 85725"/>
                    <a:gd name="connsiteX4" fmla="*/ 0 w 76200"/>
                    <a:gd name="connsiteY4" fmla="*/ 26098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85725">
                      <a:moveTo>
                        <a:pt x="0" y="26098"/>
                      </a:moveTo>
                      <a:lnTo>
                        <a:pt x="50863" y="0"/>
                      </a:lnTo>
                      <a:cubicBezTo>
                        <a:pt x="62960" y="23622"/>
                        <a:pt x="73628" y="48292"/>
                        <a:pt x="82582" y="73247"/>
                      </a:cubicBezTo>
                      <a:lnTo>
                        <a:pt x="28766" y="92488"/>
                      </a:lnTo>
                      <a:cubicBezTo>
                        <a:pt x="20765" y="69913"/>
                        <a:pt x="11049" y="47625"/>
                        <a:pt x="0" y="26098"/>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5" name="Freeform: Shape 214">
                  <a:extLst>
                    <a:ext uri="{FF2B5EF4-FFF2-40B4-BE49-F238E27FC236}">
                      <a16:creationId xmlns:a16="http://schemas.microsoft.com/office/drawing/2014/main" id="{337D9BB1-544B-334F-31D1-8A46E787F5F1}"/>
                    </a:ext>
                    <a:ext uri="{C183D7F6-B498-43B3-948B-1728B52AA6E4}">
                      <adec:decorative xmlns:adec="http://schemas.microsoft.com/office/drawing/2017/decorative" val="1"/>
                    </a:ext>
                  </a:extLst>
                </p:cNvPr>
                <p:cNvSpPr/>
                <p:nvPr/>
              </p:nvSpPr>
              <p:spPr>
                <a:xfrm>
                  <a:off x="8072485" y="3466384"/>
                  <a:ext cx="22767" cy="22591"/>
                </a:xfrm>
                <a:custGeom>
                  <a:avLst/>
                  <a:gdLst>
                    <a:gd name="connsiteX0" fmla="*/ 42577 w 85725"/>
                    <a:gd name="connsiteY0" fmla="*/ 0 h 85725"/>
                    <a:gd name="connsiteX1" fmla="*/ 91821 w 85725"/>
                    <a:gd name="connsiteY1" fmla="*/ 62675 h 85725"/>
                    <a:gd name="connsiteX2" fmla="*/ 44768 w 85725"/>
                    <a:gd name="connsiteY2" fmla="*/ 95060 h 85725"/>
                    <a:gd name="connsiteX3" fmla="*/ 0 w 85725"/>
                    <a:gd name="connsiteY3" fmla="*/ 38100 h 85725"/>
                    <a:gd name="connsiteX4" fmla="*/ 42577 w 85725"/>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42577" y="0"/>
                      </a:moveTo>
                      <a:cubicBezTo>
                        <a:pt x="60198" y="19717"/>
                        <a:pt x="76867" y="40958"/>
                        <a:pt x="91821" y="62675"/>
                      </a:cubicBezTo>
                      <a:lnTo>
                        <a:pt x="44768" y="95060"/>
                      </a:lnTo>
                      <a:cubicBezTo>
                        <a:pt x="31147" y="75248"/>
                        <a:pt x="16002" y="56007"/>
                        <a:pt x="0" y="38100"/>
                      </a:cubicBezTo>
                      <a:lnTo>
                        <a:pt x="42577" y="0"/>
                      </a:ln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6" name="Freeform: Shape 215">
                  <a:extLst>
                    <a:ext uri="{FF2B5EF4-FFF2-40B4-BE49-F238E27FC236}">
                      <a16:creationId xmlns:a16="http://schemas.microsoft.com/office/drawing/2014/main" id="{349A1D25-5DEF-9BC3-FDD0-86FB0DD86BC0}"/>
                    </a:ext>
                    <a:ext uri="{C183D7F6-B498-43B3-948B-1728B52AA6E4}">
                      <adec:decorative xmlns:adec="http://schemas.microsoft.com/office/drawing/2017/decorative" val="1"/>
                    </a:ext>
                  </a:extLst>
                </p:cNvPr>
                <p:cNvSpPr/>
                <p:nvPr/>
              </p:nvSpPr>
              <p:spPr>
                <a:xfrm>
                  <a:off x="7910310" y="3395373"/>
                  <a:ext cx="98656" cy="110445"/>
                </a:xfrm>
                <a:custGeom>
                  <a:avLst/>
                  <a:gdLst>
                    <a:gd name="connsiteX0" fmla="*/ 377571 w 371475"/>
                    <a:gd name="connsiteY0" fmla="*/ 298990 h 419100"/>
                    <a:gd name="connsiteX1" fmla="*/ 377571 w 371475"/>
                    <a:gd name="connsiteY1" fmla="*/ 419767 h 419100"/>
                    <a:gd name="connsiteX2" fmla="*/ 0 w 371475"/>
                    <a:gd name="connsiteY2" fmla="*/ 419767 h 419100"/>
                    <a:gd name="connsiteX3" fmla="*/ 0 w 371475"/>
                    <a:gd name="connsiteY3" fmla="*/ 298990 h 419100"/>
                    <a:gd name="connsiteX4" fmla="*/ 70294 w 371475"/>
                    <a:gd name="connsiteY4" fmla="*/ 228695 h 419100"/>
                    <a:gd name="connsiteX5" fmla="*/ 307277 w 371475"/>
                    <a:gd name="connsiteY5" fmla="*/ 228695 h 419100"/>
                    <a:gd name="connsiteX6" fmla="*/ 377571 w 371475"/>
                    <a:gd name="connsiteY6" fmla="*/ 298990 h 419100"/>
                    <a:gd name="connsiteX7" fmla="*/ 188786 w 371475"/>
                    <a:gd name="connsiteY7" fmla="*/ 0 h 419100"/>
                    <a:gd name="connsiteX8" fmla="*/ 95726 w 371475"/>
                    <a:gd name="connsiteY8" fmla="*/ 93059 h 419100"/>
                    <a:gd name="connsiteX9" fmla="*/ 188786 w 371475"/>
                    <a:gd name="connsiteY9" fmla="*/ 186118 h 419100"/>
                    <a:gd name="connsiteX10" fmla="*/ 281845 w 371475"/>
                    <a:gd name="connsiteY10" fmla="*/ 93059 h 419100"/>
                    <a:gd name="connsiteX11" fmla="*/ 188786 w 371475"/>
                    <a:gd name="connsiteY11"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419100">
                      <a:moveTo>
                        <a:pt x="377571" y="298990"/>
                      </a:moveTo>
                      <a:lnTo>
                        <a:pt x="377571" y="419767"/>
                      </a:lnTo>
                      <a:lnTo>
                        <a:pt x="0" y="419767"/>
                      </a:lnTo>
                      <a:lnTo>
                        <a:pt x="0" y="298990"/>
                      </a:lnTo>
                      <a:cubicBezTo>
                        <a:pt x="0" y="260128"/>
                        <a:pt x="31433" y="228695"/>
                        <a:pt x="70294" y="228695"/>
                      </a:cubicBezTo>
                      <a:lnTo>
                        <a:pt x="307277" y="228695"/>
                      </a:lnTo>
                      <a:cubicBezTo>
                        <a:pt x="346139" y="228695"/>
                        <a:pt x="377571" y="260128"/>
                        <a:pt x="377571" y="298990"/>
                      </a:cubicBezTo>
                      <a:close/>
                      <a:moveTo>
                        <a:pt x="188786" y="0"/>
                      </a:moveTo>
                      <a:cubicBezTo>
                        <a:pt x="137350" y="0"/>
                        <a:pt x="95726" y="41624"/>
                        <a:pt x="95726" y="93059"/>
                      </a:cubicBezTo>
                      <a:cubicBezTo>
                        <a:pt x="95726" y="144494"/>
                        <a:pt x="137350" y="186118"/>
                        <a:pt x="188786" y="186118"/>
                      </a:cubicBezTo>
                      <a:cubicBezTo>
                        <a:pt x="240220" y="186118"/>
                        <a:pt x="281845" y="144494"/>
                        <a:pt x="281845" y="93059"/>
                      </a:cubicBezTo>
                      <a:cubicBezTo>
                        <a:pt x="281845" y="41624"/>
                        <a:pt x="240220" y="0"/>
                        <a:pt x="188786" y="0"/>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1D47C89D-1353-C9DE-18EC-B9A2D5429D71}"/>
                    </a:ext>
                    <a:ext uri="{C183D7F6-B498-43B3-948B-1728B52AA6E4}">
                      <adec:decorative xmlns:adec="http://schemas.microsoft.com/office/drawing/2017/decorative" val="1"/>
                    </a:ext>
                  </a:extLst>
                </p:cNvPr>
                <p:cNvSpPr/>
                <p:nvPr/>
              </p:nvSpPr>
              <p:spPr>
                <a:xfrm>
                  <a:off x="7777782" y="3550348"/>
                  <a:ext cx="98656" cy="110445"/>
                </a:xfrm>
                <a:custGeom>
                  <a:avLst/>
                  <a:gdLst>
                    <a:gd name="connsiteX0" fmla="*/ 377666 w 371475"/>
                    <a:gd name="connsiteY0" fmla="*/ 298990 h 419100"/>
                    <a:gd name="connsiteX1" fmla="*/ 377666 w 371475"/>
                    <a:gd name="connsiteY1" fmla="*/ 419767 h 419100"/>
                    <a:gd name="connsiteX2" fmla="*/ 0 w 371475"/>
                    <a:gd name="connsiteY2" fmla="*/ 419767 h 419100"/>
                    <a:gd name="connsiteX3" fmla="*/ 0 w 371475"/>
                    <a:gd name="connsiteY3" fmla="*/ 298990 h 419100"/>
                    <a:gd name="connsiteX4" fmla="*/ 70294 w 371475"/>
                    <a:gd name="connsiteY4" fmla="*/ 228695 h 419100"/>
                    <a:gd name="connsiteX5" fmla="*/ 307277 w 371475"/>
                    <a:gd name="connsiteY5" fmla="*/ 228695 h 419100"/>
                    <a:gd name="connsiteX6" fmla="*/ 377666 w 371475"/>
                    <a:gd name="connsiteY6" fmla="*/ 298990 h 419100"/>
                    <a:gd name="connsiteX7" fmla="*/ 188881 w 371475"/>
                    <a:gd name="connsiteY7" fmla="*/ 0 h 419100"/>
                    <a:gd name="connsiteX8" fmla="*/ 95821 w 371475"/>
                    <a:gd name="connsiteY8" fmla="*/ 93059 h 419100"/>
                    <a:gd name="connsiteX9" fmla="*/ 188881 w 371475"/>
                    <a:gd name="connsiteY9" fmla="*/ 186119 h 419100"/>
                    <a:gd name="connsiteX10" fmla="*/ 281940 w 371475"/>
                    <a:gd name="connsiteY10" fmla="*/ 93059 h 419100"/>
                    <a:gd name="connsiteX11" fmla="*/ 188881 w 371475"/>
                    <a:gd name="connsiteY11"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419100">
                      <a:moveTo>
                        <a:pt x="377666" y="298990"/>
                      </a:moveTo>
                      <a:lnTo>
                        <a:pt x="377666" y="419767"/>
                      </a:lnTo>
                      <a:lnTo>
                        <a:pt x="0" y="419767"/>
                      </a:lnTo>
                      <a:lnTo>
                        <a:pt x="0" y="298990"/>
                      </a:lnTo>
                      <a:cubicBezTo>
                        <a:pt x="0" y="260128"/>
                        <a:pt x="31432" y="228695"/>
                        <a:pt x="70294" y="228695"/>
                      </a:cubicBezTo>
                      <a:lnTo>
                        <a:pt x="307277" y="228695"/>
                      </a:lnTo>
                      <a:cubicBezTo>
                        <a:pt x="346138" y="228695"/>
                        <a:pt x="377666" y="260223"/>
                        <a:pt x="377666" y="298990"/>
                      </a:cubicBezTo>
                      <a:close/>
                      <a:moveTo>
                        <a:pt x="188881" y="0"/>
                      </a:moveTo>
                      <a:cubicBezTo>
                        <a:pt x="137446" y="0"/>
                        <a:pt x="95821" y="41624"/>
                        <a:pt x="95821" y="93059"/>
                      </a:cubicBezTo>
                      <a:cubicBezTo>
                        <a:pt x="95821" y="144494"/>
                        <a:pt x="137446" y="186119"/>
                        <a:pt x="188881" y="186119"/>
                      </a:cubicBezTo>
                      <a:cubicBezTo>
                        <a:pt x="240316" y="186119"/>
                        <a:pt x="281940" y="144494"/>
                        <a:pt x="281940" y="93059"/>
                      </a:cubicBezTo>
                      <a:cubicBezTo>
                        <a:pt x="281940" y="41624"/>
                        <a:pt x="240221" y="0"/>
                        <a:pt x="188881" y="0"/>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90C5E6B2-1299-EC58-2087-00BDA3F04752}"/>
                    </a:ext>
                    <a:ext uri="{C183D7F6-B498-43B3-948B-1728B52AA6E4}">
                      <adec:decorative xmlns:adec="http://schemas.microsoft.com/office/drawing/2017/decorative" val="1"/>
                    </a:ext>
                  </a:extLst>
                </p:cNvPr>
                <p:cNvSpPr/>
                <p:nvPr/>
              </p:nvSpPr>
              <p:spPr>
                <a:xfrm>
                  <a:off x="8042838" y="3550348"/>
                  <a:ext cx="98656" cy="110445"/>
                </a:xfrm>
                <a:custGeom>
                  <a:avLst/>
                  <a:gdLst>
                    <a:gd name="connsiteX0" fmla="*/ 377571 w 371475"/>
                    <a:gd name="connsiteY0" fmla="*/ 298990 h 419100"/>
                    <a:gd name="connsiteX1" fmla="*/ 377571 w 371475"/>
                    <a:gd name="connsiteY1" fmla="*/ 419767 h 419100"/>
                    <a:gd name="connsiteX2" fmla="*/ 0 w 371475"/>
                    <a:gd name="connsiteY2" fmla="*/ 419767 h 419100"/>
                    <a:gd name="connsiteX3" fmla="*/ 0 w 371475"/>
                    <a:gd name="connsiteY3" fmla="*/ 298990 h 419100"/>
                    <a:gd name="connsiteX4" fmla="*/ 70294 w 371475"/>
                    <a:gd name="connsiteY4" fmla="*/ 228695 h 419100"/>
                    <a:gd name="connsiteX5" fmla="*/ 307276 w 371475"/>
                    <a:gd name="connsiteY5" fmla="*/ 228695 h 419100"/>
                    <a:gd name="connsiteX6" fmla="*/ 377571 w 371475"/>
                    <a:gd name="connsiteY6" fmla="*/ 298990 h 419100"/>
                    <a:gd name="connsiteX7" fmla="*/ 188690 w 371475"/>
                    <a:gd name="connsiteY7" fmla="*/ 0 h 419100"/>
                    <a:gd name="connsiteX8" fmla="*/ 95631 w 371475"/>
                    <a:gd name="connsiteY8" fmla="*/ 93059 h 419100"/>
                    <a:gd name="connsiteX9" fmla="*/ 188690 w 371475"/>
                    <a:gd name="connsiteY9" fmla="*/ 186119 h 419100"/>
                    <a:gd name="connsiteX10" fmla="*/ 281749 w 371475"/>
                    <a:gd name="connsiteY10" fmla="*/ 93059 h 419100"/>
                    <a:gd name="connsiteX11" fmla="*/ 188690 w 371475"/>
                    <a:gd name="connsiteY11"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419100">
                      <a:moveTo>
                        <a:pt x="377571" y="298990"/>
                      </a:moveTo>
                      <a:lnTo>
                        <a:pt x="377571" y="419767"/>
                      </a:lnTo>
                      <a:lnTo>
                        <a:pt x="0" y="419767"/>
                      </a:lnTo>
                      <a:lnTo>
                        <a:pt x="0" y="298990"/>
                      </a:lnTo>
                      <a:cubicBezTo>
                        <a:pt x="0" y="260128"/>
                        <a:pt x="31432" y="228695"/>
                        <a:pt x="70294" y="228695"/>
                      </a:cubicBezTo>
                      <a:lnTo>
                        <a:pt x="307276" y="228695"/>
                      </a:lnTo>
                      <a:cubicBezTo>
                        <a:pt x="346043" y="228695"/>
                        <a:pt x="377571" y="260223"/>
                        <a:pt x="377571" y="298990"/>
                      </a:cubicBezTo>
                      <a:close/>
                      <a:moveTo>
                        <a:pt x="188690" y="0"/>
                      </a:moveTo>
                      <a:cubicBezTo>
                        <a:pt x="137255" y="0"/>
                        <a:pt x="95631" y="41624"/>
                        <a:pt x="95631" y="93059"/>
                      </a:cubicBezTo>
                      <a:cubicBezTo>
                        <a:pt x="95631" y="144494"/>
                        <a:pt x="137255" y="186119"/>
                        <a:pt x="188690" y="186119"/>
                      </a:cubicBezTo>
                      <a:cubicBezTo>
                        <a:pt x="240125" y="186119"/>
                        <a:pt x="281749" y="144494"/>
                        <a:pt x="281749" y="93059"/>
                      </a:cubicBezTo>
                      <a:cubicBezTo>
                        <a:pt x="281845" y="41624"/>
                        <a:pt x="240125" y="0"/>
                        <a:pt x="188690" y="0"/>
                      </a:cubicBezTo>
                      <a:close/>
                    </a:path>
                  </a:pathLst>
                </a:custGeom>
                <a:grp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grpSp>
        <p:grpSp>
          <p:nvGrpSpPr>
            <p:cNvPr id="89" name="Group 88" descr="Icon of a lock">
              <a:extLst>
                <a:ext uri="{FF2B5EF4-FFF2-40B4-BE49-F238E27FC236}">
                  <a16:creationId xmlns:a16="http://schemas.microsoft.com/office/drawing/2014/main" id="{6CE4186E-6456-F530-6D1B-CDD0E4C8CDA1}"/>
                </a:ext>
              </a:extLst>
            </p:cNvPr>
            <p:cNvGrpSpPr/>
            <p:nvPr/>
          </p:nvGrpSpPr>
          <p:grpSpPr>
            <a:xfrm>
              <a:off x="7640860" y="2976052"/>
              <a:ext cx="1038674" cy="1038674"/>
              <a:chOff x="7638194" y="3609434"/>
              <a:chExt cx="640080" cy="640080"/>
            </a:xfrm>
            <a:noFill/>
          </p:grpSpPr>
          <p:sp>
            <p:nvSpPr>
              <p:cNvPr id="221" name="Freeform: Shape 220">
                <a:extLst>
                  <a:ext uri="{FF2B5EF4-FFF2-40B4-BE49-F238E27FC236}">
                    <a16:creationId xmlns:a16="http://schemas.microsoft.com/office/drawing/2014/main" id="{DDE85A05-B5D2-DF7D-1343-E616F3E10D9C}"/>
                  </a:ext>
                  <a:ext uri="{C183D7F6-B498-43B3-948B-1728B52AA6E4}">
                    <adec:decorative xmlns:adec="http://schemas.microsoft.com/office/drawing/2017/decorative" val="1"/>
                  </a:ext>
                </a:extLst>
              </p:cNvPr>
              <p:cNvSpPr>
                <a:spLocks noChangeAspect="1"/>
              </p:cNvSpPr>
              <p:nvPr/>
            </p:nvSpPr>
            <p:spPr>
              <a:xfrm>
                <a:off x="7638194" y="3609434"/>
                <a:ext cx="640080" cy="640080"/>
              </a:xfrm>
              <a:custGeom>
                <a:avLst/>
                <a:gdLst>
                  <a:gd name="connsiteX0" fmla="*/ 1392623 w 1392622"/>
                  <a:gd name="connsiteY0" fmla="*/ 696312 h 1392623"/>
                  <a:gd name="connsiteX1" fmla="*/ 696311 w 1392622"/>
                  <a:gd name="connsiteY1" fmla="*/ 1392623 h 1392623"/>
                  <a:gd name="connsiteX2" fmla="*/ 0 w 1392622"/>
                  <a:gd name="connsiteY2" fmla="*/ 696312 h 1392623"/>
                  <a:gd name="connsiteX3" fmla="*/ 696311 w 1392622"/>
                  <a:gd name="connsiteY3" fmla="*/ 0 h 1392623"/>
                  <a:gd name="connsiteX4" fmla="*/ 1392623 w 1392622"/>
                  <a:gd name="connsiteY4" fmla="*/ 696312 h 139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622" h="1392623">
                    <a:moveTo>
                      <a:pt x="1392623" y="696312"/>
                    </a:moveTo>
                    <a:cubicBezTo>
                      <a:pt x="1392623" y="1080874"/>
                      <a:pt x="1080873" y="1392623"/>
                      <a:pt x="696311" y="1392623"/>
                    </a:cubicBezTo>
                    <a:cubicBezTo>
                      <a:pt x="311749" y="1392623"/>
                      <a:pt x="0" y="1080874"/>
                      <a:pt x="0" y="696312"/>
                    </a:cubicBezTo>
                    <a:cubicBezTo>
                      <a:pt x="0" y="311749"/>
                      <a:pt x="311749" y="0"/>
                      <a:pt x="696311" y="0"/>
                    </a:cubicBezTo>
                    <a:cubicBezTo>
                      <a:pt x="1080873" y="0"/>
                      <a:pt x="1392623" y="311749"/>
                      <a:pt x="1392623" y="696312"/>
                    </a:cubicBezTo>
                    <a:close/>
                  </a:path>
                </a:pathLst>
              </a:custGeom>
              <a:grpFill/>
              <a:ln>
                <a:noFill/>
              </a:ln>
              <a:effectLst>
                <a:outerShdw blurRad="508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800"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nvGrpSpPr>
              <p:cNvPr id="222" name="Group 221">
                <a:extLst>
                  <a:ext uri="{FF2B5EF4-FFF2-40B4-BE49-F238E27FC236}">
                    <a16:creationId xmlns:a16="http://schemas.microsoft.com/office/drawing/2014/main" id="{C2A00FE4-9FBE-A4A3-64A6-BE754EE3C1FB}"/>
                  </a:ext>
                </a:extLst>
              </p:cNvPr>
              <p:cNvGrpSpPr/>
              <p:nvPr/>
            </p:nvGrpSpPr>
            <p:grpSpPr>
              <a:xfrm>
                <a:off x="7846412" y="3775997"/>
                <a:ext cx="228408" cy="281554"/>
                <a:chOff x="7286132" y="4103656"/>
                <a:chExt cx="360292" cy="444129"/>
              </a:xfrm>
              <a:grpFill/>
            </p:grpSpPr>
            <p:sp>
              <p:nvSpPr>
                <p:cNvPr id="223" name="Freeform: Shape 222">
                  <a:extLst>
                    <a:ext uri="{FF2B5EF4-FFF2-40B4-BE49-F238E27FC236}">
                      <a16:creationId xmlns:a16="http://schemas.microsoft.com/office/drawing/2014/main" id="{654E0919-5B26-34DE-2FDA-12B6BB3EC91B}"/>
                    </a:ext>
                    <a:ext uri="{C183D7F6-B498-43B3-948B-1728B52AA6E4}">
                      <adec:decorative xmlns:adec="http://schemas.microsoft.com/office/drawing/2017/decorative" val="1"/>
                    </a:ext>
                  </a:extLst>
                </p:cNvPr>
                <p:cNvSpPr/>
                <p:nvPr/>
              </p:nvSpPr>
              <p:spPr>
                <a:xfrm>
                  <a:off x="7286132" y="4103656"/>
                  <a:ext cx="360292" cy="444129"/>
                </a:xfrm>
                <a:custGeom>
                  <a:avLst/>
                  <a:gdLst>
                    <a:gd name="connsiteX0" fmla="*/ 318720 w 360292"/>
                    <a:gd name="connsiteY0" fmla="*/ 180493 h 444129"/>
                    <a:gd name="connsiteX1" fmla="*/ 318720 w 360292"/>
                    <a:gd name="connsiteY1" fmla="*/ 141346 h 444129"/>
                    <a:gd name="connsiteX2" fmla="*/ 190539 w 360292"/>
                    <a:gd name="connsiteY2" fmla="*/ 346 h 444129"/>
                    <a:gd name="connsiteX3" fmla="*/ 180146 w 360292"/>
                    <a:gd name="connsiteY3" fmla="*/ 0 h 444129"/>
                    <a:gd name="connsiteX4" fmla="*/ 41572 w 360292"/>
                    <a:gd name="connsiteY4" fmla="*/ 138574 h 444129"/>
                    <a:gd name="connsiteX5" fmla="*/ 41572 w 360292"/>
                    <a:gd name="connsiteY5" fmla="*/ 180839 h 444129"/>
                    <a:gd name="connsiteX6" fmla="*/ 0 w 360292"/>
                    <a:gd name="connsiteY6" fmla="*/ 180839 h 444129"/>
                    <a:gd name="connsiteX7" fmla="*/ 0 w 360292"/>
                    <a:gd name="connsiteY7" fmla="*/ 444130 h 444129"/>
                    <a:gd name="connsiteX8" fmla="*/ 360293 w 360292"/>
                    <a:gd name="connsiteY8" fmla="*/ 444130 h 444129"/>
                    <a:gd name="connsiteX9" fmla="*/ 360293 w 360292"/>
                    <a:gd name="connsiteY9" fmla="*/ 180839 h 444129"/>
                    <a:gd name="connsiteX10" fmla="*/ 318720 w 360292"/>
                    <a:gd name="connsiteY10" fmla="*/ 180839 h 444129"/>
                    <a:gd name="connsiteX11" fmla="*/ 318720 w 360292"/>
                    <a:gd name="connsiteY11" fmla="*/ 180493 h 444129"/>
                    <a:gd name="connsiteX12" fmla="*/ 83491 w 360292"/>
                    <a:gd name="connsiteY12" fmla="*/ 138574 h 444129"/>
                    <a:gd name="connsiteX13" fmla="*/ 180493 w 360292"/>
                    <a:gd name="connsiteY13" fmla="*/ 41572 h 444129"/>
                    <a:gd name="connsiteX14" fmla="*/ 187768 w 360292"/>
                    <a:gd name="connsiteY14" fmla="*/ 41919 h 444129"/>
                    <a:gd name="connsiteX15" fmla="*/ 277148 w 360292"/>
                    <a:gd name="connsiteY15" fmla="*/ 141346 h 444129"/>
                    <a:gd name="connsiteX16" fmla="*/ 277148 w 360292"/>
                    <a:gd name="connsiteY16" fmla="*/ 180493 h 444129"/>
                    <a:gd name="connsiteX17" fmla="*/ 83491 w 360292"/>
                    <a:gd name="connsiteY17" fmla="*/ 180493 h 444129"/>
                    <a:gd name="connsiteX18" fmla="*/ 83491 w 360292"/>
                    <a:gd name="connsiteY18" fmla="*/ 138574 h 4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292" h="444129">
                      <a:moveTo>
                        <a:pt x="318720" y="180493"/>
                      </a:moveTo>
                      <a:lnTo>
                        <a:pt x="318720" y="141346"/>
                      </a:lnTo>
                      <a:cubicBezTo>
                        <a:pt x="318720" y="68248"/>
                        <a:pt x="263291" y="5543"/>
                        <a:pt x="190539" y="346"/>
                      </a:cubicBezTo>
                      <a:cubicBezTo>
                        <a:pt x="187075" y="0"/>
                        <a:pt x="183611" y="0"/>
                        <a:pt x="180146" y="0"/>
                      </a:cubicBezTo>
                      <a:cubicBezTo>
                        <a:pt x="103584" y="0"/>
                        <a:pt x="41572" y="62012"/>
                        <a:pt x="41572" y="138574"/>
                      </a:cubicBezTo>
                      <a:lnTo>
                        <a:pt x="41572" y="180839"/>
                      </a:lnTo>
                      <a:lnTo>
                        <a:pt x="0" y="180839"/>
                      </a:lnTo>
                      <a:lnTo>
                        <a:pt x="0" y="444130"/>
                      </a:lnTo>
                      <a:lnTo>
                        <a:pt x="360293" y="444130"/>
                      </a:lnTo>
                      <a:lnTo>
                        <a:pt x="360293" y="180839"/>
                      </a:lnTo>
                      <a:lnTo>
                        <a:pt x="318720" y="180839"/>
                      </a:lnTo>
                      <a:lnTo>
                        <a:pt x="318720" y="180493"/>
                      </a:lnTo>
                      <a:close/>
                      <a:moveTo>
                        <a:pt x="83491" y="138574"/>
                      </a:moveTo>
                      <a:cubicBezTo>
                        <a:pt x="83491" y="85223"/>
                        <a:pt x="126795" y="41572"/>
                        <a:pt x="180493" y="41572"/>
                      </a:cubicBezTo>
                      <a:cubicBezTo>
                        <a:pt x="182918" y="41572"/>
                        <a:pt x="185343" y="41572"/>
                        <a:pt x="187768" y="41919"/>
                      </a:cubicBezTo>
                      <a:cubicBezTo>
                        <a:pt x="237655" y="45383"/>
                        <a:pt x="277148" y="89034"/>
                        <a:pt x="277148" y="141346"/>
                      </a:cubicBezTo>
                      <a:lnTo>
                        <a:pt x="277148" y="180493"/>
                      </a:lnTo>
                      <a:lnTo>
                        <a:pt x="83491" y="180493"/>
                      </a:lnTo>
                      <a:lnTo>
                        <a:pt x="83491" y="138574"/>
                      </a:lnTo>
                      <a:close/>
                    </a:path>
                  </a:pathLst>
                </a:custGeom>
                <a:grpFill/>
                <a:ln w="461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sp>
              <p:nvSpPr>
                <p:cNvPr id="224" name="Freeform 128">
                  <a:extLst>
                    <a:ext uri="{FF2B5EF4-FFF2-40B4-BE49-F238E27FC236}">
                      <a16:creationId xmlns:a16="http://schemas.microsoft.com/office/drawing/2014/main" id="{5C0CFCE6-54D3-87D4-6F65-348011E5C0DA}"/>
                    </a:ext>
                    <a:ext uri="{C183D7F6-B498-43B3-948B-1728B52AA6E4}">
                      <adec:decorative xmlns:adec="http://schemas.microsoft.com/office/drawing/2017/decorative" val="1"/>
                    </a:ext>
                  </a:extLst>
                </p:cNvPr>
                <p:cNvSpPr>
                  <a:spLocks/>
                </p:cNvSpPr>
                <p:nvPr/>
              </p:nvSpPr>
              <p:spPr bwMode="auto">
                <a:xfrm>
                  <a:off x="7406654" y="4345577"/>
                  <a:ext cx="119250" cy="135893"/>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grpFill/>
                <a:ln w="46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spc="0" normalizeH="0" baseline="0" noProof="0">
                    <a:ln>
                      <a:noFill/>
                    </a:ln>
                    <a:gradFill>
                      <a:gsLst>
                        <a:gs pos="3158">
                          <a:srgbClr val="FFFFFF"/>
                        </a:gs>
                        <a:gs pos="48000">
                          <a:srgbClr val="FFFFFF"/>
                        </a:gs>
                      </a:gsLst>
                      <a:lin ang="18900000" scaled="0"/>
                    </a:gradFill>
                    <a:effectLst/>
                    <a:uLnTx/>
                    <a:uFillTx/>
                    <a:latin typeface="Segoe UI"/>
                    <a:ea typeface="+mn-ea"/>
                    <a:cs typeface="+mn-cs"/>
                  </a:endParaRPr>
                </a:p>
              </p:txBody>
            </p:sp>
          </p:grpSp>
        </p:grpSp>
        <p:sp>
          <p:nvSpPr>
            <p:cNvPr id="101" name="Rectangle 100">
              <a:extLst>
                <a:ext uri="{FF2B5EF4-FFF2-40B4-BE49-F238E27FC236}">
                  <a16:creationId xmlns:a16="http://schemas.microsoft.com/office/drawing/2014/main" id="{0A3E3E02-B7FE-98EB-DE5C-7F03F424446A}"/>
                </a:ext>
              </a:extLst>
            </p:cNvPr>
            <p:cNvSpPr/>
            <p:nvPr/>
          </p:nvSpPr>
          <p:spPr bwMode="auto">
            <a:xfrm>
              <a:off x="7153198" y="4227999"/>
              <a:ext cx="201399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spcBef>
                  <a:spcPct val="0"/>
                </a:spcBef>
                <a:spcAft>
                  <a:spcPct val="0"/>
                </a:spcAft>
                <a:buClrTx/>
                <a:buSzTx/>
                <a:buFontTx/>
                <a:buNone/>
                <a:tabLst/>
                <a:defRPr/>
              </a:pPr>
              <a:r>
                <a:rPr kumimoji="0" lang="en-US" sz="1800" b="0" i="0" u="none" strike="noStrike" kern="0" cap="none" spc="0" normalizeH="0" baseline="0" noProof="0">
                  <a:ln>
                    <a:noFill/>
                  </a:ln>
                  <a:noFill/>
                  <a:effectLst/>
                  <a:uLnTx/>
                  <a:uFillTx/>
                </a:rPr>
                <a:t>Security</a:t>
              </a:r>
            </a:p>
          </p:txBody>
        </p:sp>
      </p:grpSp>
    </p:spTree>
    <p:extLst>
      <p:ext uri="{BB962C8B-B14F-4D97-AF65-F5344CB8AC3E}">
        <p14:creationId xmlns:p14="http://schemas.microsoft.com/office/powerpoint/2010/main" val="16268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875E-6 0.05347 L 1.875E-6 -2.59259E-6 " pathEditMode="relative" rAng="0" ptsTypes="AA">
                                      <p:cBhvr>
                                        <p:cTn id="8" dur="500" fill="hold"/>
                                        <p:tgtEl>
                                          <p:spTgt spid="102"/>
                                        </p:tgtEl>
                                        <p:attrNameLst>
                                          <p:attrName>ppt_x</p:attrName>
                                          <p:attrName>ppt_y</p:attrName>
                                        </p:attrNameLst>
                                      </p:cBhvr>
                                      <p:rCtr x="0" y="-2685"/>
                                    </p:animMotion>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375E-6 0.03704 L -4.375E-6 -1.48148E-6 " pathEditMode="relative" rAng="0" ptsTypes="AA">
                                      <p:cBhvr>
                                        <p:cTn id="12" dur="500" fill="hold"/>
                                        <p:tgtEl>
                                          <p:spTgt spid="90"/>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P spid="102" grpId="0"/>
      <p:bldP spid="1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387544" y="1518307"/>
            <a:ext cx="11416911" cy="4826270"/>
          </a:xfrm>
          <a:prstGeom prst="roundRect">
            <a:avLst>
              <a:gd name="adj" fmla="val 4870"/>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 uri="{C183D7F6-B498-43B3-948B-1728B52AA6E4}">
                <adec:decorative xmlns:adec="http://schemas.microsoft.com/office/drawing/2017/decorative" val="1"/>
              </a:ext>
            </a:extLst>
          </p:cNvPr>
          <p:cNvSpPr txBox="1"/>
          <p:nvPr/>
        </p:nvSpPr>
        <p:spPr>
          <a:xfrm>
            <a:off x="432685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94" name="Rectangle: Rounded Corners 110">
            <a:extLst>
              <a:ext uri="{FF2B5EF4-FFF2-40B4-BE49-F238E27FC236}">
                <a16:creationId xmlns:a16="http://schemas.microsoft.com/office/drawing/2014/main" id="{46C6D99C-941D-A152-76C0-25A55AF07DCA}"/>
              </a:ext>
              <a:ext uri="{C183D7F6-B498-43B3-948B-1728B52AA6E4}">
                <adec:decorative xmlns:adec="http://schemas.microsoft.com/office/drawing/2017/decorative" val="1"/>
              </a:ext>
            </a:extLst>
          </p:cNvPr>
          <p:cNvSpPr/>
          <p:nvPr/>
        </p:nvSpPr>
        <p:spPr bwMode="auto">
          <a:xfrm>
            <a:off x="4588059"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111">
            <a:extLst>
              <a:ext uri="{FF2B5EF4-FFF2-40B4-BE49-F238E27FC236}">
                <a16:creationId xmlns:a16="http://schemas.microsoft.com/office/drawing/2014/main" id="{59B697BE-92DC-506F-0716-51E21227B9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12941" y="3002259"/>
            <a:ext cx="464639" cy="427467"/>
          </a:xfrm>
          <a:prstGeom prst="rect">
            <a:avLst/>
          </a:prstGeom>
        </p:spPr>
      </p:pic>
      <p:sp>
        <p:nvSpPr>
          <p:cNvPr id="78" name="Rectangle: Rounded Corners 107">
            <a:extLst>
              <a:ext uri="{FF2B5EF4-FFF2-40B4-BE49-F238E27FC236}">
                <a16:creationId xmlns:a16="http://schemas.microsoft.com/office/drawing/2014/main" id="{60AAF3B9-5730-DD58-48F4-9E91EB5CAABD}"/>
              </a:ext>
              <a:ext uri="{C183D7F6-B498-43B3-948B-1728B52AA6E4}">
                <adec:decorative xmlns:adec="http://schemas.microsoft.com/office/drawing/2017/decorative" val="1"/>
              </a:ext>
            </a:extLst>
          </p:cNvPr>
          <p:cNvSpPr/>
          <p:nvPr/>
        </p:nvSpPr>
        <p:spPr bwMode="auto">
          <a:xfrm>
            <a:off x="6689537"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108">
            <a:extLst>
              <a:ext uri="{FF2B5EF4-FFF2-40B4-BE49-F238E27FC236}">
                <a16:creationId xmlns:a16="http://schemas.microsoft.com/office/drawing/2014/main" id="{DD4D18AC-7405-8F75-BA85-2DF3C2B784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14419" y="3002259"/>
            <a:ext cx="464639" cy="427467"/>
          </a:xfrm>
          <a:prstGeom prst="rect">
            <a:avLst/>
          </a:prstGeom>
        </p:spPr>
      </p:pic>
      <p:sp>
        <p:nvSpPr>
          <p:cNvPr id="61" name="Rectangle: Rounded Corners 104">
            <a:extLst>
              <a:ext uri="{FF2B5EF4-FFF2-40B4-BE49-F238E27FC236}">
                <a16:creationId xmlns:a16="http://schemas.microsoft.com/office/drawing/2014/main" id="{06E1B0B8-9F74-7077-E03F-B794AB25A7A5}"/>
              </a:ext>
              <a:ext uri="{C183D7F6-B498-43B3-948B-1728B52AA6E4}">
                <adec:decorative xmlns:adec="http://schemas.microsoft.com/office/drawing/2017/decorative" val="1"/>
              </a:ext>
            </a:extLst>
          </p:cNvPr>
          <p:cNvSpPr/>
          <p:nvPr/>
        </p:nvSpPr>
        <p:spPr bwMode="auto">
          <a:xfrm>
            <a:off x="5638798"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105">
            <a:extLst>
              <a:ext uri="{FF2B5EF4-FFF2-40B4-BE49-F238E27FC236}">
                <a16:creationId xmlns:a16="http://schemas.microsoft.com/office/drawing/2014/main" id="{E4E03D49-5BDB-6374-55AC-69AEB31C761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3680" y="3002259"/>
            <a:ext cx="464639" cy="427467"/>
          </a:xfrm>
          <a:prstGeom prst="rect">
            <a:avLst/>
          </a:prstGeom>
        </p:spPr>
      </p:pic>
      <p:sp>
        <p:nvSpPr>
          <p:cNvPr id="97" name="TextBox 96">
            <a:extLst>
              <a:ext uri="{FF2B5EF4-FFF2-40B4-BE49-F238E27FC236}">
                <a16:creationId xmlns:a16="http://schemas.microsoft.com/office/drawing/2014/main" id="{622CE8EF-C76A-4B30-ED01-1B3106808947}"/>
              </a:ext>
              <a:ext uri="{C183D7F6-B498-43B3-948B-1728B52AA6E4}">
                <adec:decorative xmlns:adec="http://schemas.microsoft.com/office/drawing/2017/decorative" val="1"/>
              </a:ext>
            </a:extLst>
          </p:cNvPr>
          <p:cNvSpPr txBox="1"/>
          <p:nvPr/>
        </p:nvSpPr>
        <p:spPr>
          <a:xfrm>
            <a:off x="80822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14" name="Rectangle: Rounded Corners 92">
            <a:extLst>
              <a:ext uri="{FF2B5EF4-FFF2-40B4-BE49-F238E27FC236}">
                <a16:creationId xmlns:a16="http://schemas.microsoft.com/office/drawing/2014/main" id="{D9CC9A0A-8AF6-1C01-48C8-E6FC242BC0D0}"/>
              </a:ext>
              <a:ext uri="{C183D7F6-B498-43B3-948B-1728B52AA6E4}">
                <adec:decorative xmlns:adec="http://schemas.microsoft.com/office/drawing/2017/decorative" val="1"/>
              </a:ext>
            </a:extLst>
          </p:cNvPr>
          <p:cNvSpPr/>
          <p:nvPr/>
        </p:nvSpPr>
        <p:spPr bwMode="auto">
          <a:xfrm>
            <a:off x="8343411"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Rounded Corners 89">
            <a:extLst>
              <a:ext uri="{FF2B5EF4-FFF2-40B4-BE49-F238E27FC236}">
                <a16:creationId xmlns:a16="http://schemas.microsoft.com/office/drawing/2014/main" id="{54532572-2927-5A1B-A7D4-209412A61026}"/>
              </a:ext>
              <a:ext uri="{C183D7F6-B498-43B3-948B-1728B52AA6E4}">
                <adec:decorative xmlns:adec="http://schemas.microsoft.com/office/drawing/2017/decorative" val="1"/>
              </a:ext>
            </a:extLst>
          </p:cNvPr>
          <p:cNvSpPr/>
          <p:nvPr/>
        </p:nvSpPr>
        <p:spPr bwMode="auto">
          <a:xfrm>
            <a:off x="10444889"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Rounded Corners 86">
            <a:extLst>
              <a:ext uri="{FF2B5EF4-FFF2-40B4-BE49-F238E27FC236}">
                <a16:creationId xmlns:a16="http://schemas.microsoft.com/office/drawing/2014/main" id="{3ABDC248-04E2-D8C1-6536-94DDED67F674}"/>
              </a:ext>
              <a:ext uri="{C183D7F6-B498-43B3-948B-1728B52AA6E4}">
                <adec:decorative xmlns:adec="http://schemas.microsoft.com/office/drawing/2017/decorative" val="1"/>
              </a:ext>
            </a:extLst>
          </p:cNvPr>
          <p:cNvSpPr/>
          <p:nvPr/>
        </p:nvSpPr>
        <p:spPr bwMode="auto">
          <a:xfrm>
            <a:off x="9394150"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005" y="3011594"/>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l="2503" r="2503"/>
          <a:stretch/>
        </p:blipFill>
        <p:spPr>
          <a:xfrm>
            <a:off x="9640747" y="2984293"/>
            <a:ext cx="463370" cy="463398"/>
          </a:xfrm>
          <a:prstGeom prst="rect">
            <a:avLst/>
          </a:prstGeom>
        </p:spPr>
      </p:pic>
      <p:pic>
        <p:nvPicPr>
          <p:cNvPr id="131" name="Picture 2">
            <a:extLst>
              <a:ext uri="{FF2B5EF4-FFF2-40B4-BE49-F238E27FC236}">
                <a16:creationId xmlns:a16="http://schemas.microsoft.com/office/drawing/2014/main" id="{A933BF46-17D3-5728-D66B-2499264500A5}"/>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09857" y="3031802"/>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0F3EB8-A948-3C79-FBEC-5F52F0E62B91}"/>
              </a:ext>
              <a:ext uri="{C183D7F6-B498-43B3-948B-1728B52AA6E4}">
                <adec:decorative xmlns:adec="http://schemas.microsoft.com/office/drawing/2017/decorative" val="1"/>
              </a:ext>
            </a:extLst>
          </p:cNvPr>
          <p:cNvSpPr txBox="1"/>
          <p:nvPr/>
        </p:nvSpPr>
        <p:spPr>
          <a:xfrm>
            <a:off x="5715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4" name="Rectangle: Rounded Corners 3">
            <a:extLst>
              <a:ext uri="{FF2B5EF4-FFF2-40B4-BE49-F238E27FC236}">
                <a16:creationId xmlns:a16="http://schemas.microsoft.com/office/drawing/2014/main" id="{7A336003-572C-C775-A788-28BBA3B3D016}"/>
              </a:ext>
              <a:ext uri="{C183D7F6-B498-43B3-948B-1728B52AA6E4}">
                <adec:decorative xmlns:adec="http://schemas.microsoft.com/office/drawing/2017/decorative" val="1"/>
              </a:ext>
            </a:extLst>
          </p:cNvPr>
          <p:cNvSpPr/>
          <p:nvPr/>
        </p:nvSpPr>
        <p:spPr bwMode="auto">
          <a:xfrm>
            <a:off x="828711"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593" y="2983674"/>
            <a:ext cx="464639" cy="464639"/>
          </a:xfrm>
          <a:prstGeom prst="rect">
            <a:avLst/>
          </a:prstGeom>
        </p:spPr>
      </p:pic>
      <p:sp>
        <p:nvSpPr>
          <p:cNvPr id="7" name="Rectangle: Rounded Corners 6">
            <a:extLst>
              <a:ext uri="{FF2B5EF4-FFF2-40B4-BE49-F238E27FC236}">
                <a16:creationId xmlns:a16="http://schemas.microsoft.com/office/drawing/2014/main" id="{6B01BC8C-317A-72B1-DAFB-45C85B153CB8}"/>
              </a:ext>
              <a:ext uri="{C183D7F6-B498-43B3-948B-1728B52AA6E4}">
                <adec:decorative xmlns:adec="http://schemas.microsoft.com/office/drawing/2017/decorative" val="1"/>
              </a:ext>
            </a:extLst>
          </p:cNvPr>
          <p:cNvSpPr/>
          <p:nvPr/>
        </p:nvSpPr>
        <p:spPr bwMode="auto">
          <a:xfrm>
            <a:off x="2930189"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155071" y="2983673"/>
            <a:ext cx="464639" cy="464639"/>
          </a:xfrm>
          <a:prstGeom prst="rect">
            <a:avLst/>
          </a:prstGeom>
        </p:spPr>
      </p:pic>
      <p:sp>
        <p:nvSpPr>
          <p:cNvPr id="10" name="Rectangle: Rounded Corners 9">
            <a:extLst>
              <a:ext uri="{FF2B5EF4-FFF2-40B4-BE49-F238E27FC236}">
                <a16:creationId xmlns:a16="http://schemas.microsoft.com/office/drawing/2014/main" id="{9574421C-535F-8EB4-1209-8A303CF17457}"/>
              </a:ext>
              <a:ext uri="{C183D7F6-B498-43B3-948B-1728B52AA6E4}">
                <adec:decorative xmlns:adec="http://schemas.microsoft.com/office/drawing/2017/decorative" val="1"/>
              </a:ext>
            </a:extLst>
          </p:cNvPr>
          <p:cNvSpPr/>
          <p:nvPr/>
        </p:nvSpPr>
        <p:spPr bwMode="auto">
          <a:xfrm>
            <a:off x="1879450"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04848" y="2984190"/>
            <a:ext cx="463606" cy="463606"/>
          </a:xfrm>
          <a:prstGeom prst="rect">
            <a:avLst/>
          </a:prstGeom>
        </p:spPr>
      </p:pic>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963" y="457200"/>
            <a:ext cx="11017250" cy="554038"/>
          </a:xfrm>
        </p:spPr>
        <p:txBody>
          <a:bodyPr/>
          <a:lstStyle/>
          <a:p>
            <a:r>
              <a:rPr lang="en-US">
                <a:ea typeface="+mj-ea"/>
                <a:cs typeface="+mj-cs"/>
              </a:rPr>
              <a:t>Choose your path</a:t>
            </a:r>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spcBef>
                <a:spcPts val="0"/>
              </a:spcBef>
              <a:spcAft>
                <a:spcPts val="0"/>
              </a:spcAft>
              <a:buClrTx/>
              <a:buSzTx/>
              <a:buFontTx/>
              <a:buNone/>
              <a:tabLst/>
              <a:defRPr/>
            </a:pPr>
            <a:r>
              <a:rPr kumimoji="0" lang="en-US" sz="1800" u="none" strike="noStrike" kern="1200" cap="none" spc="0" normalizeH="0" baseline="0" noProof="0">
                <a:ln>
                  <a:noFill/>
                </a:ln>
                <a:solidFill>
                  <a:srgbClr val="0078D4"/>
                </a:solidFill>
                <a:effectLst/>
                <a:uLnTx/>
                <a:uFillTx/>
                <a:latin typeface="+mn-lt"/>
                <a:ea typeface="+mj-ea"/>
                <a:cs typeface="+mj-cs"/>
              </a:rPr>
              <a:t>Whether you’re a beginner or a pro, agents enhance Copilot to better fit your business needs</a:t>
            </a:r>
            <a:endParaRPr kumimoji="0" lang="en-US" sz="3600" u="none" strike="noStrike" kern="1200" cap="none" spc="0" normalizeH="0" baseline="0" noProof="0">
              <a:ln w="3175">
                <a:noFill/>
              </a:ln>
              <a:solidFill>
                <a:srgbClr val="0078D4"/>
              </a:solidFill>
              <a:effectLst/>
              <a:uLnTx/>
              <a:uFillTx/>
              <a:latin typeface="+mn-lt"/>
              <a:ea typeface="+mj-ea"/>
              <a:cs typeface="+mj-cs"/>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327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1200" cap="none" normalizeH="0" baseline="0" noProof="0">
                <a:ln>
                  <a:noFill/>
                </a:ln>
                <a:solidFill>
                  <a:srgbClr val="FFFFFF"/>
                </a:solidFill>
                <a:effectLst/>
                <a:uLnTx/>
                <a:uFillTx/>
                <a:latin typeface="+mj-lt"/>
              </a:rPr>
              <a:t>Start with a pre-built agent</a:t>
            </a:r>
          </a:p>
        </p:txBody>
      </p:sp>
      <p:sp>
        <p:nvSpPr>
          <p:cNvPr id="6" name="TextBox 5">
            <a:extLst>
              <a:ext uri="{FF2B5EF4-FFF2-40B4-BE49-F238E27FC236}">
                <a16:creationId xmlns:a16="http://schemas.microsoft.com/office/drawing/2014/main" id="{17BE496F-FB2B-3300-BCC0-FAD6A8368380}"/>
              </a:ext>
            </a:extLst>
          </p:cNvPr>
          <p:cNvSpPr txBox="1"/>
          <p:nvPr/>
        </p:nvSpPr>
        <p:spPr>
          <a:xfrm>
            <a:off x="828712"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Researcher</a:t>
            </a:r>
            <a:endParaRPr kumimoji="0" lang="en-US" sz="850" b="0" i="0" u="none" strike="noStrike" kern="1200" cap="none" normalizeH="0" baseline="0" noProof="0">
              <a:ln>
                <a:noFill/>
              </a:ln>
              <a:solidFill>
                <a:schemeClr val="tx2"/>
              </a:solidFill>
              <a:effectLst/>
              <a:uLnTx/>
              <a:uFillTx/>
            </a:endParaRPr>
          </a:p>
        </p:txBody>
      </p:sp>
      <p:sp>
        <p:nvSpPr>
          <p:cNvPr id="13" name="TextBox 12">
            <a:extLst>
              <a:ext uri="{FF2B5EF4-FFF2-40B4-BE49-F238E27FC236}">
                <a16:creationId xmlns:a16="http://schemas.microsoft.com/office/drawing/2014/main" id="{6757B784-A97D-5CCF-7549-96424842320F}"/>
              </a:ext>
            </a:extLst>
          </p:cNvPr>
          <p:cNvSpPr txBox="1"/>
          <p:nvPr/>
        </p:nvSpPr>
        <p:spPr>
          <a:xfrm>
            <a:off x="1879451"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Analyst</a:t>
            </a:r>
            <a:endParaRPr kumimoji="0" lang="en-US" sz="850" b="0" i="0" u="none" strike="noStrike" kern="1200" cap="none" normalizeH="0" baseline="0" noProof="0">
              <a:ln>
                <a:noFill/>
              </a:ln>
              <a:solidFill>
                <a:schemeClr val="tx2"/>
              </a:solidFill>
              <a:effectLst/>
              <a:uLnTx/>
              <a:uFillTx/>
            </a:endParaRPr>
          </a:p>
        </p:txBody>
      </p:sp>
      <p:sp>
        <p:nvSpPr>
          <p:cNvPr id="9" name="TextBox 8">
            <a:extLst>
              <a:ext uri="{FF2B5EF4-FFF2-40B4-BE49-F238E27FC236}">
                <a16:creationId xmlns:a16="http://schemas.microsoft.com/office/drawing/2014/main" id="{B1447A87-12D9-46B1-B01F-E25929D11468}"/>
              </a:ext>
            </a:extLst>
          </p:cNvPr>
          <p:cNvSpPr txBox="1"/>
          <p:nvPr/>
        </p:nvSpPr>
        <p:spPr>
          <a:xfrm>
            <a:off x="2930190"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cs typeface="Segoe Sans Display"/>
              </a:rPr>
              <a:t>Facilitator</a:t>
            </a:r>
            <a:endParaRPr lang="en-US" sz="850" b="0" i="0" u="none" strike="noStrike" kern="1200" cap="none" normalizeH="0" baseline="0" noProof="0">
              <a:ln>
                <a:noFill/>
              </a:ln>
              <a:solidFill>
                <a:schemeClr val="tx2"/>
              </a:solidFill>
              <a:effectLst/>
              <a:uLnTx/>
              <a:uFillTx/>
              <a:cs typeface="Segoe Sans Display"/>
            </a:endParaRPr>
          </a:p>
        </p:txBody>
      </p:sp>
      <p:sp>
        <p:nvSpPr>
          <p:cNvPr id="33" name="TextBox 32">
            <a:extLst>
              <a:ext uri="{FF2B5EF4-FFF2-40B4-BE49-F238E27FC236}">
                <a16:creationId xmlns:a16="http://schemas.microsoft.com/office/drawing/2014/main" id="{3D6FE610-67BF-619A-F343-FB8A841A99A1}"/>
              </a:ext>
            </a:extLst>
          </p:cNvPr>
          <p:cNvSpPr txBox="1"/>
          <p:nvPr/>
        </p:nvSpPr>
        <p:spPr>
          <a:xfrm>
            <a:off x="8327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for immediate impact?</a:t>
            </a:r>
            <a:br>
              <a:rPr kumimoji="0" lang="en-US" sz="1200" u="none" strike="noStrike" kern="1200" cap="none" normalizeH="0" baseline="0" noProof="0">
                <a:ln>
                  <a:noFill/>
                </a:ln>
                <a:solidFill>
                  <a:srgbClr val="000000"/>
                </a:solidFill>
                <a:effectLst/>
                <a:uLnTx/>
                <a:uFillTx/>
                <a:latin typeface="+mj-lt"/>
                <a:ea typeface="+mj-ea"/>
                <a:cs typeface="+mj-cs"/>
              </a:rPr>
            </a:br>
            <a:endParaRPr kumimoji="0" lang="en-US" sz="1200" u="none" strike="noStrike" kern="1200" cap="none" normalizeH="0" baseline="0" noProof="0">
              <a:ln>
                <a:noFill/>
              </a:ln>
              <a:solidFill>
                <a:srgbClr val="000000"/>
              </a:solidFill>
              <a:effectLst/>
              <a:uLnTx/>
              <a:uFillTx/>
              <a:latin typeface="+mj-lt"/>
              <a:ea typeface="+mj-ea"/>
              <a:cs typeface="+mj-cs"/>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Pick from a variety of pre-built agents designed to automate common business tasks in the Agent Store or</a:t>
            </a:r>
            <a:br>
              <a:rPr kumimoji="0" lang="en-US" sz="1200" u="none" strike="noStrike" kern="1200" cap="none" normalizeH="0" baseline="0" noProof="0">
                <a:ln>
                  <a:noFill/>
                </a:ln>
                <a:solidFill>
                  <a:srgbClr val="000000"/>
                </a:solidFill>
                <a:effectLst/>
                <a:uLnTx/>
                <a:uFillTx/>
              </a:rPr>
            </a:br>
            <a:r>
              <a:rPr lang="en-US" sz="1200">
                <a:solidFill>
                  <a:srgbClr val="000000"/>
                </a:solidFill>
              </a:rPr>
              <a:t>Microsoft 365 apps</a:t>
            </a:r>
            <a:r>
              <a:rPr kumimoji="0" lang="en-US" sz="1200" u="none" strike="noStrike" kern="1200" cap="none" normalizeH="0" baseline="0" noProof="0">
                <a:ln>
                  <a:noFill/>
                </a:ln>
                <a:solidFill>
                  <a:srgbClr val="000000"/>
                </a:solidFill>
                <a:effectLst/>
                <a:uLnTx/>
                <a:uFillTx/>
              </a:rPr>
              <a:t>.</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327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more in the Agent Store. Copilot Chat,</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and M365 apps.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Build an agent from scratch or from a customizable template</a:t>
            </a:r>
          </a:p>
        </p:txBody>
      </p:sp>
      <p:sp>
        <p:nvSpPr>
          <p:cNvPr id="114" name="TextBox 113">
            <a:extLst>
              <a:ext uri="{FF2B5EF4-FFF2-40B4-BE49-F238E27FC236}">
                <a16:creationId xmlns:a16="http://schemas.microsoft.com/office/drawing/2014/main" id="{34DB3E5E-A905-D4D4-DCA3-D2D9BCD85600}"/>
              </a:ext>
            </a:extLst>
          </p:cNvPr>
          <p:cNvSpPr txBox="1"/>
          <p:nvPr/>
        </p:nvSpPr>
        <p:spPr>
          <a:xfrm>
            <a:off x="4588060" y="3528257"/>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Lead</a:t>
            </a:r>
            <a:br>
              <a:rPr kumimoji="0" lang="en-US" sz="850" u="none" strike="noStrike" kern="1200" cap="none" normalizeH="0" baseline="0" noProof="0">
                <a:ln>
                  <a:noFill/>
                </a:ln>
                <a:solidFill>
                  <a:schemeClr val="tx2"/>
                </a:solidFill>
                <a:effectLst/>
                <a:uLnTx/>
                <a:uFillTx/>
              </a:rPr>
            </a:br>
            <a:r>
              <a:rPr kumimoji="0" lang="en-US" sz="850" u="none" strike="noStrike" kern="1200" cap="none" normalizeH="0" baseline="0" noProof="0">
                <a:ln>
                  <a:noFill/>
                </a:ln>
                <a:solidFill>
                  <a:schemeClr val="tx2"/>
                </a:solidFill>
                <a:effectLst/>
                <a:uLnTx/>
                <a:uFillTx/>
              </a:rPr>
              <a:t>Prediction</a:t>
            </a:r>
          </a:p>
        </p:txBody>
      </p:sp>
      <p:sp>
        <p:nvSpPr>
          <p:cNvPr id="77" name="TextBox 76">
            <a:extLst>
              <a:ext uri="{FF2B5EF4-FFF2-40B4-BE49-F238E27FC236}">
                <a16:creationId xmlns:a16="http://schemas.microsoft.com/office/drawing/2014/main" id="{2487219C-4593-68DF-46E0-B52E03AE4246}"/>
              </a:ext>
            </a:extLst>
          </p:cNvPr>
          <p:cNvSpPr txBox="1"/>
          <p:nvPr/>
        </p:nvSpPr>
        <p:spPr>
          <a:xfrm>
            <a:off x="5638799"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Automated Contract Review</a:t>
            </a:r>
          </a:p>
        </p:txBody>
      </p:sp>
      <p:sp>
        <p:nvSpPr>
          <p:cNvPr id="91" name="TextBox 90">
            <a:extLst>
              <a:ext uri="{FF2B5EF4-FFF2-40B4-BE49-F238E27FC236}">
                <a16:creationId xmlns:a16="http://schemas.microsoft.com/office/drawing/2014/main" id="{22ECAD59-5247-C8BB-1B7C-D58F3E23FD0E}"/>
              </a:ext>
            </a:extLst>
          </p:cNvPr>
          <p:cNvSpPr txBox="1"/>
          <p:nvPr/>
        </p:nvSpPr>
        <p:spPr>
          <a:xfrm>
            <a:off x="6689538"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Document Compliance</a:t>
            </a: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1"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Have a specific vision?</a:t>
            </a:r>
          </a:p>
          <a:p>
            <a:pPr marL="0" marR="0" lvl="0" indent="0" algn="ctr" defTabSz="914400" rtl="0" eaLnBrk="1" fontAlgn="auto" latinLnBrk="0" hangingPunct="1">
              <a:spcBef>
                <a:spcPts val="0"/>
              </a:spcBef>
              <a:spcAft>
                <a:spcPts val="0"/>
              </a:spcAft>
              <a:buClrTx/>
              <a:buSzTx/>
              <a:buFontTx/>
              <a:buNone/>
              <a:tabLst/>
              <a:defRPr/>
            </a:pPr>
            <a:endParaRPr kumimoji="0" lang="en-US" sz="1100" u="none" strike="noStrike" kern="1200" cap="none" normalizeH="0" baseline="0" noProof="0">
              <a:ln>
                <a:noFill/>
              </a:ln>
              <a:solidFill>
                <a:srgbClr val="000000"/>
              </a:solidFill>
              <a:effectLst/>
              <a:uLnTx/>
              <a:uFillTx/>
            </a:endParaRPr>
          </a:p>
          <a:p>
            <a:pPr lvl="0" algn="ctr">
              <a:defRPr/>
            </a:pPr>
            <a:r>
              <a:rPr lang="en-US" sz="1200">
                <a:solidFill>
                  <a:srgbClr val="000000"/>
                </a:solidFill>
              </a:rPr>
              <a:t>Quickly build your agent using natural language in Copilot Studio—through the embedded Copilot Chat or the full experience. Start faster with a customizable template tailored to your business.</a:t>
            </a:r>
          </a:p>
        </p:txBody>
      </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800">
                <a:solidFill>
                  <a:schemeClr val="tx2"/>
                </a:solidFill>
              </a:rPr>
              <a:t>View more in Copilot Chat and Copilot Studio</a:t>
            </a: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434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Bring your own agent</a:t>
            </a:r>
          </a:p>
        </p:txBody>
      </p:sp>
      <p:sp>
        <p:nvSpPr>
          <p:cNvPr id="18" name="TextBox 17">
            <a:extLst>
              <a:ext uri="{FF2B5EF4-FFF2-40B4-BE49-F238E27FC236}">
                <a16:creationId xmlns:a16="http://schemas.microsoft.com/office/drawing/2014/main" id="{4AB53B29-7EE7-5818-CAEC-E30DC22FB098}"/>
              </a:ext>
            </a:extLst>
          </p:cNvPr>
          <p:cNvSpPr txBox="1"/>
          <p:nvPr/>
        </p:nvSpPr>
        <p:spPr>
          <a:xfrm>
            <a:off x="8424123" y="3528257"/>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M365 Agents SDK</a:t>
            </a:r>
          </a:p>
        </p:txBody>
      </p:sp>
      <p:sp>
        <p:nvSpPr>
          <p:cNvPr id="22" name="TextBox 21">
            <a:extLst>
              <a:ext uri="{FF2B5EF4-FFF2-40B4-BE49-F238E27FC236}">
                <a16:creationId xmlns:a16="http://schemas.microsoft.com/office/drawing/2014/main" id="{463A96AC-E92D-A2D2-F000-7DD1A4B350AB}"/>
              </a:ext>
            </a:extLst>
          </p:cNvPr>
          <p:cNvSpPr txBox="1"/>
          <p:nvPr/>
        </p:nvSpPr>
        <p:spPr>
          <a:xfrm>
            <a:off x="9474862" y="3528256"/>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Azure AI Foundry</a:t>
            </a:r>
          </a:p>
        </p:txBody>
      </p:sp>
      <p:sp>
        <p:nvSpPr>
          <p:cNvPr id="24" name="TextBox 23">
            <a:extLst>
              <a:ext uri="{FF2B5EF4-FFF2-40B4-BE49-F238E27FC236}">
                <a16:creationId xmlns:a16="http://schemas.microsoft.com/office/drawing/2014/main" id="{A0A1D60D-E104-3879-CF16-DC62925B0334}"/>
              </a:ext>
            </a:extLst>
          </p:cNvPr>
          <p:cNvSpPr txBox="1"/>
          <p:nvPr/>
        </p:nvSpPr>
        <p:spPr>
          <a:xfrm>
            <a:off x="10525601" y="3593658"/>
            <a:ext cx="752978"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Visual Studio</a:t>
            </a:r>
            <a:endParaRPr kumimoji="0" lang="en-US" sz="850" u="none" strike="noStrike" kern="1200" cap="none" normalizeH="0" baseline="0" noProof="0">
              <a:ln>
                <a:noFill/>
              </a:ln>
              <a:solidFill>
                <a:schemeClr val="tx2"/>
              </a:solidFill>
              <a:effectLst/>
              <a:uLnTx/>
              <a:uFillTx/>
            </a:endParaRPr>
          </a:p>
        </p:txBody>
      </p:sp>
      <p:sp>
        <p:nvSpPr>
          <p:cNvPr id="116" name="TextBox 115">
            <a:extLst>
              <a:ext uri="{FF2B5EF4-FFF2-40B4-BE49-F238E27FC236}">
                <a16:creationId xmlns:a16="http://schemas.microsoft.com/office/drawing/2014/main" id="{10EE6655-DA0D-2F3A-B8F6-7F79748C099F}"/>
              </a:ext>
            </a:extLst>
          </p:cNvPr>
          <p:cNvSpPr txBox="1"/>
          <p:nvPr/>
        </p:nvSpPr>
        <p:spPr>
          <a:xfrm>
            <a:off x="83434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to build on what you have?</a:t>
            </a:r>
          </a:p>
          <a:p>
            <a:pPr marL="0" marR="0" lvl="0" indent="0" algn="ctr" defTabSz="914400" rtl="0" eaLnBrk="1" fontAlgn="auto" latinLnBrk="0" hangingPunct="1">
              <a:spcBef>
                <a:spcPts val="0"/>
              </a:spcBef>
              <a:spcAft>
                <a:spcPts val="0"/>
              </a:spcAft>
              <a:buClrTx/>
              <a:buSzTx/>
              <a:buFontTx/>
              <a:buNone/>
              <a:tabLst/>
              <a:defRPr/>
            </a:pPr>
            <a:endParaRPr kumimoji="0" lang="en-US" sz="1200" u="none" strike="noStrike" kern="1200" cap="none" normalizeH="0" baseline="0" noProof="0">
              <a:ln>
                <a:noFill/>
              </a:ln>
              <a:solidFill>
                <a:srgbClr val="000000"/>
              </a:solidFill>
              <a:effectLst/>
              <a:uLnTx/>
              <a:uFillTx/>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Bring existing agents into Copilot Studio</a:t>
            </a:r>
            <a:br>
              <a:rPr kumimoji="0" lang="en-US" sz="1200" u="none" strike="noStrike" kern="1200" cap="none" normalizeH="0" baseline="0" noProof="0">
                <a:ln>
                  <a:noFill/>
                </a:ln>
                <a:solidFill>
                  <a:srgbClr val="000000"/>
                </a:solidFill>
                <a:effectLst/>
                <a:uLnTx/>
                <a:uFillTx/>
              </a:rPr>
            </a:br>
            <a:r>
              <a:rPr kumimoji="0" lang="en-US" sz="1200" u="none" strike="noStrike" kern="1200" cap="none" normalizeH="0" baseline="0" noProof="0">
                <a:ln>
                  <a:noFill/>
                </a:ln>
                <a:solidFill>
                  <a:srgbClr val="000000"/>
                </a:solidFill>
                <a:effectLst/>
                <a:uLnTx/>
                <a:uFillTx/>
              </a:rPr>
              <a:t>to unlock the benefits of a fully managed enterprise-grade platform that is </a:t>
            </a:r>
            <a:r>
              <a:rPr lang="en-US" sz="1200">
                <a:solidFill>
                  <a:srgbClr val="000000"/>
                </a:solidFill>
              </a:rPr>
              <a:t>governed, compliant, and extensible. </a:t>
            </a:r>
            <a:endParaRPr kumimoji="0" lang="en-US" sz="1200" u="none" strike="noStrike" kern="1200" cap="none" normalizeH="0" baseline="0" noProof="0">
              <a:ln>
                <a:noFill/>
              </a:ln>
              <a:solidFill>
                <a:srgbClr val="000000"/>
              </a:solidFill>
              <a:effectLst/>
              <a:uLnTx/>
              <a:uFillTx/>
            </a:endParaRPr>
          </a:p>
        </p:txBody>
      </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434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with M365 Agents SDK, Azure AI Foundry,</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or where you build your agents</a:t>
            </a:r>
          </a:p>
        </p:txBody>
      </p:sp>
      <p:grpSp>
        <p:nvGrpSpPr>
          <p:cNvPr id="30" name="Group 29" descr="Bi Directional Arrow showing Beginner at the left and Agent Pro on the right">
            <a:extLst>
              <a:ext uri="{FF2B5EF4-FFF2-40B4-BE49-F238E27FC236}">
                <a16:creationId xmlns:a16="http://schemas.microsoft.com/office/drawing/2014/main" id="{732ACA54-BEB6-CD6A-0608-B23FA041234E}"/>
              </a:ext>
            </a:extLst>
          </p:cNvPr>
          <p:cNvGrpSpPr/>
          <p:nvPr/>
        </p:nvGrpSpPr>
        <p:grpSpPr>
          <a:xfrm>
            <a:off x="424904" y="6505529"/>
            <a:ext cx="11349085" cy="221954"/>
            <a:chOff x="424904" y="6505529"/>
            <a:chExt cx="11349085" cy="221954"/>
          </a:xfrm>
        </p:grpSpPr>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505529"/>
              <a:ext cx="11338560" cy="0"/>
            </a:xfrm>
            <a:prstGeom prst="straightConnector1">
              <a:avLst/>
            </a:prstGeom>
            <a:ln w="19050">
              <a:solidFill>
                <a:schemeClr val="accent1"/>
              </a:solidFill>
              <a:headEnd type="arrow" w="lg" len="med"/>
              <a:tailEnd type="arrow" w="lg" len="med"/>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0FC5CD-FF51-15C6-5D23-115829A5FF6E}"/>
                </a:ext>
              </a:extLst>
            </p:cNvPr>
            <p:cNvSpPr txBox="1"/>
            <p:nvPr/>
          </p:nvSpPr>
          <p:spPr>
            <a:xfrm>
              <a:off x="424904" y="6565900"/>
              <a:ext cx="951050" cy="161583"/>
            </a:xfrm>
            <a:prstGeom prst="rect">
              <a:avLst/>
            </a:prstGeom>
            <a:noFill/>
          </p:spPr>
          <p:txBody>
            <a:bodyPr wrap="square" lIns="0" tIns="0" rIns="0" bIns="0">
              <a:spAutoFit/>
            </a:bodyPr>
            <a:lstStyle/>
            <a:p>
              <a:r>
                <a:rPr lang="en-US" sz="1050"/>
                <a:t>Beginner </a:t>
              </a:r>
            </a:p>
          </p:txBody>
        </p:sp>
        <p:sp>
          <p:nvSpPr>
            <p:cNvPr id="17" name="TextBox 16">
              <a:extLst>
                <a:ext uri="{FF2B5EF4-FFF2-40B4-BE49-F238E27FC236}">
                  <a16:creationId xmlns:a16="http://schemas.microsoft.com/office/drawing/2014/main" id="{F169E777-E38B-DBAD-8B79-96073FE769E7}"/>
                </a:ext>
              </a:extLst>
            </p:cNvPr>
            <p:cNvSpPr txBox="1"/>
            <p:nvPr/>
          </p:nvSpPr>
          <p:spPr>
            <a:xfrm>
              <a:off x="10910529" y="6565900"/>
              <a:ext cx="863460" cy="161583"/>
            </a:xfrm>
            <a:prstGeom prst="rect">
              <a:avLst/>
            </a:prstGeom>
            <a:noFill/>
          </p:spPr>
          <p:txBody>
            <a:bodyPr wrap="square" lIns="0" tIns="0" rIns="0" bIns="0" rtlCol="0">
              <a:spAutoFit/>
            </a:bodyPr>
            <a:lstStyle/>
            <a:p>
              <a:pPr algn="l"/>
              <a:r>
                <a:rPr lang="en-US" sz="1050"/>
                <a:t>Agent Pro</a:t>
              </a:r>
            </a:p>
          </p:txBody>
        </p:sp>
      </p:grpSp>
    </p:spTree>
    <p:extLst>
      <p:ext uri="{BB962C8B-B14F-4D97-AF65-F5344CB8AC3E}">
        <p14:creationId xmlns:p14="http://schemas.microsoft.com/office/powerpoint/2010/main" val="253795766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45D4-0F63-1AE4-8FE9-47DB60787AF2}"/>
            </a:ext>
          </a:extLst>
        </p:cNvPr>
        <p:cNvGrpSpPr/>
        <p:nvPr/>
      </p:nvGrpSpPr>
      <p:grpSpPr>
        <a:xfrm>
          <a:off x="0" y="0"/>
          <a:ext cx="0" cy="0"/>
          <a:chOff x="0" y="0"/>
          <a:chExt cx="0" cy="0"/>
        </a:xfrm>
      </p:grpSpPr>
      <p:sp>
        <p:nvSpPr>
          <p:cNvPr id="73" name="Rectangle: Rounded Corners 47">
            <a:extLst>
              <a:ext uri="{FF2B5EF4-FFF2-40B4-BE49-F238E27FC236}">
                <a16:creationId xmlns:a16="http://schemas.microsoft.com/office/drawing/2014/main" id="{D6A38554-3011-0A8C-239C-FF3BB9C357E2}"/>
              </a:ext>
              <a:ext uri="{C183D7F6-B498-43B3-948B-1728B52AA6E4}">
                <adec:decorative xmlns:adec="http://schemas.microsoft.com/office/drawing/2017/decorative" val="1"/>
              </a:ext>
            </a:extLst>
          </p:cNvPr>
          <p:cNvSpPr/>
          <p:nvPr/>
        </p:nvSpPr>
        <p:spPr bwMode="auto">
          <a:xfrm>
            <a:off x="571502" y="1661382"/>
            <a:ext cx="11048998" cy="4669457"/>
          </a:xfrm>
          <a:prstGeom prst="roundRect">
            <a:avLst>
              <a:gd name="adj" fmla="val 3469"/>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a:outerShdw blurRad="127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48" name="Rectangle: Rounded Corners 47">
            <a:extLst>
              <a:ext uri="{FF2B5EF4-FFF2-40B4-BE49-F238E27FC236}">
                <a16:creationId xmlns:a16="http://schemas.microsoft.com/office/drawing/2014/main" id="{DF53A184-8ABE-4F9E-092C-73A4EA6DABDB}"/>
              </a:ext>
              <a:ext uri="{C183D7F6-B498-43B3-948B-1728B52AA6E4}">
                <adec:decorative xmlns:adec="http://schemas.microsoft.com/office/drawing/2017/decorative" val="1"/>
              </a:ext>
            </a:extLst>
          </p:cNvPr>
          <p:cNvSpPr/>
          <p:nvPr/>
        </p:nvSpPr>
        <p:spPr bwMode="auto">
          <a:xfrm>
            <a:off x="8330315" y="2961314"/>
            <a:ext cx="2098300" cy="2066550"/>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3" name="Title 4">
            <a:extLst>
              <a:ext uri="{FF2B5EF4-FFF2-40B4-BE49-F238E27FC236}">
                <a16:creationId xmlns:a16="http://schemas.microsoft.com/office/drawing/2014/main" id="{B5E9A758-7625-249E-56BA-C2E13E830358}"/>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r>
              <a:rPr lang="en-US"/>
              <a:t>Connect to your data, wherever it lives</a:t>
            </a:r>
            <a:endParaRPr lang="en-US" noProof="0"/>
          </a:p>
        </p:txBody>
      </p:sp>
      <p:pic>
        <p:nvPicPr>
          <p:cNvPr id="6" name="Picture 5" descr="Salesforce">
            <a:extLst>
              <a:ext uri="{FF2B5EF4-FFF2-40B4-BE49-F238E27FC236}">
                <a16:creationId xmlns:a16="http://schemas.microsoft.com/office/drawing/2014/main" id="{55CE9117-8367-00BC-7EE4-311FA786950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515" r="21515"/>
          <a:stretch/>
        </p:blipFill>
        <p:spPr bwMode="auto">
          <a:xfrm>
            <a:off x="1210989" y="1907333"/>
            <a:ext cx="525783" cy="519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rviceNow Agent">
            <a:extLst>
              <a:ext uri="{FF2B5EF4-FFF2-40B4-BE49-F238E27FC236}">
                <a16:creationId xmlns:a16="http://schemas.microsoft.com/office/drawing/2014/main" id="{A9651F62-458C-332A-1568-8F3E97FA97D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940727" y="1959796"/>
            <a:ext cx="416864" cy="435775"/>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descr="SAP Logo">
            <a:extLst>
              <a:ext uri="{FF2B5EF4-FFF2-40B4-BE49-F238E27FC236}">
                <a16:creationId xmlns:a16="http://schemas.microsoft.com/office/drawing/2014/main" id="{B1E0A537-7478-AD09-FEDA-19D66D8428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67" b="-267"/>
          <a:stretch>
            <a:fillRect/>
          </a:stretch>
        </p:blipFill>
        <p:spPr>
          <a:xfrm>
            <a:off x="2571054" y="2007361"/>
            <a:ext cx="645222" cy="319081"/>
          </a:xfrm>
          <a:prstGeom prst="rect">
            <a:avLst/>
          </a:prstGeom>
        </p:spPr>
      </p:pic>
      <p:pic>
        <p:nvPicPr>
          <p:cNvPr id="9" name="Picture 2" descr="Oracle">
            <a:extLst>
              <a:ext uri="{FF2B5EF4-FFF2-40B4-BE49-F238E27FC236}">
                <a16:creationId xmlns:a16="http://schemas.microsoft.com/office/drawing/2014/main" id="{D0D3FEAE-BB11-4A31-51B5-33F7806803F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0501" b="10501"/>
          <a:stretch/>
        </p:blipFill>
        <p:spPr bwMode="auto">
          <a:xfrm>
            <a:off x="3406929" y="1959796"/>
            <a:ext cx="524329" cy="41421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SQL">
            <a:extLst>
              <a:ext uri="{FF2B5EF4-FFF2-40B4-BE49-F238E27FC236}">
                <a16:creationId xmlns:a16="http://schemas.microsoft.com/office/drawing/2014/main" id="{2C78639C-2657-19A3-BD79-227E403DD5D5}"/>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1911" y="1934659"/>
            <a:ext cx="461819" cy="464485"/>
          </a:xfrm>
          <a:prstGeom prst="rect">
            <a:avLst/>
          </a:prstGeom>
        </p:spPr>
      </p:pic>
      <p:sp>
        <p:nvSpPr>
          <p:cNvPr id="13" name="Title 6">
            <a:extLst>
              <a:ext uri="{FF2B5EF4-FFF2-40B4-BE49-F238E27FC236}">
                <a16:creationId xmlns:a16="http://schemas.microsoft.com/office/drawing/2014/main" id="{E5E88E16-9798-B7AF-8C18-42CB1E9D0ADE}"/>
              </a:ext>
            </a:extLst>
          </p:cNvPr>
          <p:cNvSpPr txBox="1">
            <a:spLocks/>
          </p:cNvSpPr>
          <p:nvPr/>
        </p:nvSpPr>
        <p:spPr>
          <a:xfrm>
            <a:off x="4774382" y="1916833"/>
            <a:ext cx="2055822" cy="50013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r>
              <a:rPr kumimoji="0" lang="en-US" sz="1600" i="0" u="none" strike="noStrike" kern="1200" cap="none" normalizeH="0" baseline="0" noProof="0">
                <a:ln>
                  <a:noFill/>
                </a:ln>
                <a:solidFill>
                  <a:schemeClr val="accent1"/>
                </a:solidFill>
                <a:effectLst/>
                <a:uLnTx/>
                <a:uFillTx/>
                <a:latin typeface="+mj-lt"/>
                <a:ea typeface="+mj-ea"/>
                <a:cs typeface="+mj-cs"/>
              </a:rPr>
              <a:t>Data connectors</a:t>
            </a:r>
          </a:p>
          <a:p>
            <a:pPr marL="0" marR="0" lvl="0" indent="0" algn="l" defTabSz="443012" rtl="0" eaLnBrk="1" fontAlgn="auto" latinLnBrk="0" hangingPunct="1">
              <a:spcBef>
                <a:spcPts val="300"/>
              </a:spcBef>
              <a:spcAft>
                <a:spcPts val="0"/>
              </a:spcAft>
              <a:buClrTx/>
              <a:buSzTx/>
              <a:buFontTx/>
              <a:buNone/>
              <a:tabLst/>
              <a:defRPr/>
            </a:pPr>
            <a:r>
              <a:rPr kumimoji="0" lang="en-US" sz="1400" b="0" i="0" u="none" strike="noStrike" kern="1200" cap="none" normalizeH="0" baseline="0" noProof="0">
                <a:ln>
                  <a:noFill/>
                </a:ln>
                <a:solidFill>
                  <a:prstClr val="black"/>
                </a:solidFill>
                <a:effectLst/>
                <a:uLnTx/>
                <a:uFillTx/>
              </a:rPr>
              <a:t>External systems</a:t>
            </a:r>
          </a:p>
        </p:txBody>
      </p:sp>
      <p:pic>
        <p:nvPicPr>
          <p:cNvPr id="4" name="Picture 3" descr="Microsoft Word">
            <a:extLst>
              <a:ext uri="{FF2B5EF4-FFF2-40B4-BE49-F238E27FC236}">
                <a16:creationId xmlns:a16="http://schemas.microsoft.com/office/drawing/2014/main" id="{160F5D09-BAF1-9F4A-F1A7-94663E8AA9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1361" y="2667661"/>
            <a:ext cx="827925" cy="827925"/>
          </a:xfrm>
          <a:prstGeom prst="rect">
            <a:avLst/>
          </a:prstGeom>
        </p:spPr>
      </p:pic>
      <p:pic>
        <p:nvPicPr>
          <p:cNvPr id="11" name="Picture 10" descr="Microsoft Excel">
            <a:extLst>
              <a:ext uri="{FF2B5EF4-FFF2-40B4-BE49-F238E27FC236}">
                <a16:creationId xmlns:a16="http://schemas.microsoft.com/office/drawing/2014/main" id="{E75F4CB8-64F9-9A75-1B3F-3E9E05358E7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21724" y="2667661"/>
            <a:ext cx="827925" cy="827925"/>
          </a:xfrm>
          <a:prstGeom prst="rect">
            <a:avLst/>
          </a:prstGeom>
        </p:spPr>
      </p:pic>
      <p:pic>
        <p:nvPicPr>
          <p:cNvPr id="12" name="Picture 11" descr="Microsoft Teams">
            <a:extLst>
              <a:ext uri="{FF2B5EF4-FFF2-40B4-BE49-F238E27FC236}">
                <a16:creationId xmlns:a16="http://schemas.microsoft.com/office/drawing/2014/main" id="{CE8EAF5D-9A6D-F268-8EA4-C2F35DD97E2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52087" y="2667661"/>
            <a:ext cx="827925" cy="827925"/>
          </a:xfrm>
          <a:prstGeom prst="rect">
            <a:avLst/>
          </a:prstGeom>
        </p:spPr>
      </p:pic>
      <p:pic>
        <p:nvPicPr>
          <p:cNvPr id="14" name="Picture 13" descr="Microsoft Outlook">
            <a:extLst>
              <a:ext uri="{FF2B5EF4-FFF2-40B4-BE49-F238E27FC236}">
                <a16:creationId xmlns:a16="http://schemas.microsoft.com/office/drawing/2014/main" id="{E47738B2-9121-3F50-9F7E-43DD0F7708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82450" y="2667661"/>
            <a:ext cx="827925" cy="827925"/>
          </a:xfrm>
          <a:prstGeom prst="rect">
            <a:avLst/>
          </a:prstGeom>
        </p:spPr>
      </p:pic>
      <p:pic>
        <p:nvPicPr>
          <p:cNvPr id="15" name="Picture 14" descr="Microsoft SharePoint">
            <a:extLst>
              <a:ext uri="{FF2B5EF4-FFF2-40B4-BE49-F238E27FC236}">
                <a16:creationId xmlns:a16="http://schemas.microsoft.com/office/drawing/2014/main" id="{BA1FB9BC-6F52-F7FE-A810-FFA4D9E9B71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812814" y="2667661"/>
            <a:ext cx="827925" cy="827925"/>
          </a:xfrm>
          <a:prstGeom prst="rect">
            <a:avLst/>
          </a:prstGeom>
        </p:spPr>
      </p:pic>
      <p:sp>
        <p:nvSpPr>
          <p:cNvPr id="16" name="Title 6">
            <a:extLst>
              <a:ext uri="{FF2B5EF4-FFF2-40B4-BE49-F238E27FC236}">
                <a16:creationId xmlns:a16="http://schemas.microsoft.com/office/drawing/2014/main" id="{0DDB616B-0F8D-7F9D-00A3-E4D5BF3DE6ED}"/>
              </a:ext>
            </a:extLst>
          </p:cNvPr>
          <p:cNvSpPr txBox="1">
            <a:spLocks/>
          </p:cNvSpPr>
          <p:nvPr/>
        </p:nvSpPr>
        <p:spPr>
          <a:xfrm>
            <a:off x="4774382" y="2831555"/>
            <a:ext cx="2611440" cy="50013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a:defRPr/>
            </a:pPr>
            <a:r>
              <a:rPr lang="en-US" sz="1600">
                <a:solidFill>
                  <a:schemeClr val="accent1"/>
                </a:solidFill>
                <a:latin typeface="+mj-lt"/>
                <a:ea typeface="+mj-ea"/>
                <a:cs typeface="+mj-cs"/>
              </a:rPr>
              <a:t>Microsoft Graph</a:t>
            </a:r>
          </a:p>
          <a:p>
            <a:pPr marL="0" marR="0" lvl="0" indent="0" algn="l" defTabSz="443012" rtl="0" eaLnBrk="1" fontAlgn="auto" latinLnBrk="0" hangingPunct="1">
              <a:spcBef>
                <a:spcPts val="300"/>
              </a:spcBef>
              <a:spcAft>
                <a:spcPts val="0"/>
              </a:spcAft>
              <a:buClrTx/>
              <a:buSzTx/>
              <a:buFontTx/>
              <a:buNone/>
              <a:tabLst/>
              <a:defRPr/>
            </a:pPr>
            <a:r>
              <a:rPr kumimoji="0" lang="en-US" sz="1400" b="0" i="0" u="none" strike="noStrike" kern="1200" cap="none" normalizeH="0" baseline="0" noProof="0">
                <a:ln>
                  <a:noFill/>
                </a:ln>
                <a:solidFill>
                  <a:prstClr val="black"/>
                </a:solidFill>
                <a:effectLst/>
                <a:uLnTx/>
                <a:uFillTx/>
              </a:rPr>
              <a:t>Productivity data (Microsoft 365)</a:t>
            </a:r>
          </a:p>
        </p:txBody>
      </p:sp>
      <p:pic>
        <p:nvPicPr>
          <p:cNvPr id="18" name="Picture 2" descr="Azure AI Foundry icon">
            <a:extLst>
              <a:ext uri="{FF2B5EF4-FFF2-40B4-BE49-F238E27FC236}">
                <a16:creationId xmlns:a16="http://schemas.microsoft.com/office/drawing/2014/main" id="{AC91212E-1A8E-04B5-C68B-73578FDDE9E6}"/>
              </a:ext>
              <a:ext uri="{C183D7F6-B498-43B3-948B-1728B52AA6E4}">
                <adec:decorative xmlns:adec="http://schemas.microsoft.com/office/drawing/2017/decorative" val="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58710" y="3741158"/>
            <a:ext cx="511996" cy="510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gnitive search icon">
            <a:extLst>
              <a:ext uri="{FF2B5EF4-FFF2-40B4-BE49-F238E27FC236}">
                <a16:creationId xmlns:a16="http://schemas.microsoft.com/office/drawing/2014/main" id="{6AFB1250-9267-BD97-4588-250C6930773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00817" y="3737837"/>
            <a:ext cx="511997" cy="51701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6">
            <a:extLst>
              <a:ext uri="{FF2B5EF4-FFF2-40B4-BE49-F238E27FC236}">
                <a16:creationId xmlns:a16="http://schemas.microsoft.com/office/drawing/2014/main" id="{6499C5B0-3621-1140-5D5B-07A7963CC930}"/>
              </a:ext>
            </a:extLst>
          </p:cNvPr>
          <p:cNvSpPr txBox="1">
            <a:spLocks/>
          </p:cNvSpPr>
          <p:nvPr/>
        </p:nvSpPr>
        <p:spPr>
          <a:xfrm>
            <a:off x="4774382" y="3746277"/>
            <a:ext cx="2611440" cy="50013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a:defRPr/>
            </a:pPr>
            <a:r>
              <a:rPr lang="en-US" sz="1600">
                <a:solidFill>
                  <a:schemeClr val="accent1"/>
                </a:solidFill>
                <a:latin typeface="+mj-lt"/>
                <a:ea typeface="+mj-ea"/>
                <a:cs typeface="+mj-cs"/>
              </a:rPr>
              <a:t>Microsoft Azure</a:t>
            </a:r>
          </a:p>
          <a:p>
            <a:pPr marL="0" marR="0" lvl="0" indent="0" algn="l" defTabSz="443012" rtl="0" eaLnBrk="1" fontAlgn="auto" latinLnBrk="0" hangingPunct="1">
              <a:spcBef>
                <a:spcPts val="300"/>
              </a:spcBef>
              <a:spcAft>
                <a:spcPts val="0"/>
              </a:spcAft>
              <a:buClrTx/>
              <a:buSzTx/>
              <a:buFontTx/>
              <a:buNone/>
              <a:tabLst/>
              <a:defRPr/>
            </a:pPr>
            <a:r>
              <a:rPr kumimoji="0" lang="en-US" sz="1400" b="0" i="0" u="none" strike="noStrike" kern="1200" cap="none" normalizeH="0" baseline="0" noProof="0">
                <a:ln>
                  <a:noFill/>
                </a:ln>
                <a:solidFill>
                  <a:prstClr val="black"/>
                </a:solidFill>
                <a:effectLst/>
                <a:uLnTx/>
                <a:uFillTx/>
              </a:rPr>
              <a:t>Developer tools</a:t>
            </a:r>
          </a:p>
        </p:txBody>
      </p:sp>
      <p:pic>
        <p:nvPicPr>
          <p:cNvPr id="24" name="Graphic 23" descr="Dynamics 365 Icon">
            <a:extLst>
              <a:ext uri="{FF2B5EF4-FFF2-40B4-BE49-F238E27FC236}">
                <a16:creationId xmlns:a16="http://schemas.microsoft.com/office/drawing/2014/main" id="{DF11BF21-37E0-660D-2D46-714B964BE5C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19286" y="4669179"/>
            <a:ext cx="464426" cy="483776"/>
          </a:xfrm>
          <a:prstGeom prst="rect">
            <a:avLst/>
          </a:prstGeom>
        </p:spPr>
      </p:pic>
      <p:pic>
        <p:nvPicPr>
          <p:cNvPr id="20" name="Picture 19" descr="Microsoft Automate Icons">
            <a:extLst>
              <a:ext uri="{FF2B5EF4-FFF2-40B4-BE49-F238E27FC236}">
                <a16:creationId xmlns:a16="http://schemas.microsoft.com/office/drawing/2014/main" id="{86F8A66B-8259-4081-55BE-C53AD9BF192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2431" b="-12431"/>
          <a:stretch>
            <a:fillRect/>
          </a:stretch>
        </p:blipFill>
        <p:spPr>
          <a:xfrm>
            <a:off x="2747739" y="4686421"/>
            <a:ext cx="449294" cy="449293"/>
          </a:xfrm>
          <a:prstGeom prst="rect">
            <a:avLst/>
          </a:prstGeom>
        </p:spPr>
      </p:pic>
      <p:pic>
        <p:nvPicPr>
          <p:cNvPr id="5" name="Picture 4" descr="Microsoft Power Apps Icon">
            <a:extLst>
              <a:ext uri="{FF2B5EF4-FFF2-40B4-BE49-F238E27FC236}">
                <a16:creationId xmlns:a16="http://schemas.microsoft.com/office/drawing/2014/main" id="{0B4871B0-54C3-5839-24C2-88E75BD9AB7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61060" y="4686421"/>
            <a:ext cx="449294" cy="449293"/>
          </a:xfrm>
          <a:prstGeom prst="rect">
            <a:avLst/>
          </a:prstGeom>
        </p:spPr>
      </p:pic>
      <p:sp>
        <p:nvSpPr>
          <p:cNvPr id="21" name="Title 6">
            <a:extLst>
              <a:ext uri="{FF2B5EF4-FFF2-40B4-BE49-F238E27FC236}">
                <a16:creationId xmlns:a16="http://schemas.microsoft.com/office/drawing/2014/main" id="{73939698-C147-805E-1911-E3BF52972A54}"/>
              </a:ext>
            </a:extLst>
          </p:cNvPr>
          <p:cNvSpPr txBox="1">
            <a:spLocks/>
          </p:cNvSpPr>
          <p:nvPr/>
        </p:nvSpPr>
        <p:spPr>
          <a:xfrm>
            <a:off x="4774382" y="4660999"/>
            <a:ext cx="2578886" cy="50013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a:defRPr/>
            </a:pPr>
            <a:r>
              <a:rPr lang="en-US" sz="1600">
                <a:solidFill>
                  <a:schemeClr val="accent1"/>
                </a:solidFill>
                <a:latin typeface="+mj-lt"/>
                <a:ea typeface="+mj-ea"/>
                <a:cs typeface="+mj-cs"/>
              </a:rPr>
              <a:t>Microsoft Dataverse</a:t>
            </a:r>
          </a:p>
          <a:p>
            <a:pPr marL="0" marR="0" lvl="0" indent="0" algn="l" defTabSz="443012" rtl="0" eaLnBrk="1" fontAlgn="auto" latinLnBrk="0" hangingPunct="1">
              <a:spcBef>
                <a:spcPts val="300"/>
              </a:spcBef>
              <a:spcAft>
                <a:spcPts val="0"/>
              </a:spcAft>
              <a:buClrTx/>
              <a:buSzTx/>
              <a:buFontTx/>
              <a:buNone/>
              <a:tabLst/>
              <a:defRPr/>
            </a:pPr>
            <a:r>
              <a:rPr kumimoji="0" lang="en-US" sz="1400" b="0" i="0" u="none" strike="noStrike" kern="1200" cap="none" normalizeH="0" baseline="0" noProof="0">
                <a:ln>
                  <a:noFill/>
                </a:ln>
                <a:solidFill>
                  <a:prstClr val="black"/>
                </a:solidFill>
                <a:effectLst/>
                <a:uLnTx/>
                <a:uFillTx/>
              </a:rPr>
              <a:t>Business data</a:t>
            </a:r>
          </a:p>
        </p:txBody>
      </p:sp>
      <p:pic>
        <p:nvPicPr>
          <p:cNvPr id="29" name="Picture 28" descr="Power BI Icon">
            <a:extLst>
              <a:ext uri="{FF2B5EF4-FFF2-40B4-BE49-F238E27FC236}">
                <a16:creationId xmlns:a16="http://schemas.microsoft.com/office/drawing/2014/main" id="{59AB0009-6B9A-CC7A-8955-64E11834A8A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74766" y="5604642"/>
            <a:ext cx="442293" cy="442293"/>
          </a:xfrm>
          <a:prstGeom prst="rect">
            <a:avLst/>
          </a:prstGeom>
        </p:spPr>
      </p:pic>
      <p:grpSp>
        <p:nvGrpSpPr>
          <p:cNvPr id="30" name="Group 29" descr="SQL Warehouse">
            <a:extLst>
              <a:ext uri="{FF2B5EF4-FFF2-40B4-BE49-F238E27FC236}">
                <a16:creationId xmlns:a16="http://schemas.microsoft.com/office/drawing/2014/main" id="{7B10A1ED-1AC0-7350-5925-4436F2789769}"/>
              </a:ext>
            </a:extLst>
          </p:cNvPr>
          <p:cNvGrpSpPr/>
          <p:nvPr/>
        </p:nvGrpSpPr>
        <p:grpSpPr>
          <a:xfrm>
            <a:off x="2232789" y="5617774"/>
            <a:ext cx="418647" cy="416029"/>
            <a:chOff x="29160558" y="11535578"/>
            <a:chExt cx="522486" cy="530073"/>
          </a:xfrm>
        </p:grpSpPr>
        <p:sp>
          <p:nvSpPr>
            <p:cNvPr id="33" name="Freeform: Shape 2090">
              <a:extLst>
                <a:ext uri="{FF2B5EF4-FFF2-40B4-BE49-F238E27FC236}">
                  <a16:creationId xmlns:a16="http://schemas.microsoft.com/office/drawing/2014/main" id="{01EED8DA-A7F5-3E71-96AD-DC027A6E1EBB}"/>
                </a:ext>
                <a:ext uri="{C183D7F6-B498-43B3-948B-1728B52AA6E4}">
                  <adec:decorative xmlns:adec="http://schemas.microsoft.com/office/drawing/2017/decorative" val="1"/>
                </a:ext>
              </a:extLst>
            </p:cNvPr>
            <p:cNvSpPr/>
            <p:nvPr/>
          </p:nvSpPr>
          <p:spPr>
            <a:xfrm>
              <a:off x="29160558" y="11535578"/>
              <a:ext cx="489557" cy="465774"/>
            </a:xfrm>
            <a:custGeom>
              <a:avLst/>
              <a:gdLst>
                <a:gd name="connsiteX0" fmla="*/ 244779 w 489557"/>
                <a:gd name="connsiteY0" fmla="*/ 0 h 465774"/>
                <a:gd name="connsiteX1" fmla="*/ 0 w 489557"/>
                <a:gd name="connsiteY1" fmla="*/ 141964 h 465774"/>
                <a:gd name="connsiteX2" fmla="*/ 0 w 489557"/>
                <a:gd name="connsiteY2" fmla="*/ 177090 h 465774"/>
                <a:gd name="connsiteX3" fmla="*/ 45004 w 489557"/>
                <a:gd name="connsiteY3" fmla="*/ 177090 h 465774"/>
                <a:gd name="connsiteX4" fmla="*/ 45004 w 489557"/>
                <a:gd name="connsiteY4" fmla="*/ 443456 h 465774"/>
                <a:gd name="connsiteX5" fmla="*/ 89277 w 489557"/>
                <a:gd name="connsiteY5" fmla="*/ 443456 h 465774"/>
                <a:gd name="connsiteX6" fmla="*/ 89277 w 489557"/>
                <a:gd name="connsiteY6" fmla="*/ 177090 h 465774"/>
                <a:gd name="connsiteX7" fmla="*/ 400281 w 489557"/>
                <a:gd name="connsiteY7" fmla="*/ 177090 h 465774"/>
                <a:gd name="connsiteX8" fmla="*/ 400281 w 489557"/>
                <a:gd name="connsiteY8" fmla="*/ 465775 h 465774"/>
                <a:gd name="connsiteX9" fmla="*/ 444553 w 489557"/>
                <a:gd name="connsiteY9" fmla="*/ 465775 h 465774"/>
                <a:gd name="connsiteX10" fmla="*/ 444553 w 489557"/>
                <a:gd name="connsiteY10" fmla="*/ 177090 h 465774"/>
                <a:gd name="connsiteX11" fmla="*/ 489557 w 489557"/>
                <a:gd name="connsiteY11" fmla="*/ 177090 h 465774"/>
                <a:gd name="connsiteX12" fmla="*/ 489557 w 489557"/>
                <a:gd name="connsiteY12" fmla="*/ 141964 h 465774"/>
                <a:gd name="connsiteX13" fmla="*/ 244779 w 489557"/>
                <a:gd name="connsiteY13" fmla="*/ 0 h 4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557" h="465774">
                  <a:moveTo>
                    <a:pt x="244779" y="0"/>
                  </a:moveTo>
                  <a:lnTo>
                    <a:pt x="0" y="141964"/>
                  </a:lnTo>
                  <a:lnTo>
                    <a:pt x="0" y="177090"/>
                  </a:lnTo>
                  <a:lnTo>
                    <a:pt x="45004" y="177090"/>
                  </a:lnTo>
                  <a:lnTo>
                    <a:pt x="45004" y="443456"/>
                  </a:lnTo>
                  <a:lnTo>
                    <a:pt x="89277" y="443456"/>
                  </a:lnTo>
                  <a:lnTo>
                    <a:pt x="89277" y="177090"/>
                  </a:lnTo>
                  <a:lnTo>
                    <a:pt x="400281" y="177090"/>
                  </a:lnTo>
                  <a:lnTo>
                    <a:pt x="400281" y="465775"/>
                  </a:lnTo>
                  <a:lnTo>
                    <a:pt x="444553" y="465775"/>
                  </a:lnTo>
                  <a:lnTo>
                    <a:pt x="444553" y="177090"/>
                  </a:lnTo>
                  <a:lnTo>
                    <a:pt x="489557" y="177090"/>
                  </a:lnTo>
                  <a:lnTo>
                    <a:pt x="489557" y="141964"/>
                  </a:lnTo>
                  <a:lnTo>
                    <a:pt x="244779" y="0"/>
                  </a:lnTo>
                  <a:close/>
                </a:path>
              </a:pathLst>
            </a:custGeom>
            <a:solidFill>
              <a:srgbClr val="454142"/>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sp>
          <p:nvSpPr>
            <p:cNvPr id="34" name="Freeform: Shape 2091">
              <a:extLst>
                <a:ext uri="{FF2B5EF4-FFF2-40B4-BE49-F238E27FC236}">
                  <a16:creationId xmlns:a16="http://schemas.microsoft.com/office/drawing/2014/main" id="{B8E0DB96-9AB2-F529-685F-4DA9625F4865}"/>
                </a:ext>
              </a:extLst>
            </p:cNvPr>
            <p:cNvSpPr/>
            <p:nvPr/>
          </p:nvSpPr>
          <p:spPr>
            <a:xfrm>
              <a:off x="29192908" y="11661337"/>
              <a:ext cx="222093" cy="222094"/>
            </a:xfrm>
            <a:custGeom>
              <a:avLst/>
              <a:gdLst>
                <a:gd name="connsiteX0" fmla="*/ 0 w 222093"/>
                <a:gd name="connsiteY0" fmla="*/ 222094 h 222093"/>
                <a:gd name="connsiteX1" fmla="*/ 88911 w 222093"/>
                <a:gd name="connsiteY1" fmla="*/ 222094 h 222093"/>
                <a:gd name="connsiteX2" fmla="*/ 88911 w 222093"/>
                <a:gd name="connsiteY2" fmla="*/ 133549 h 222093"/>
                <a:gd name="connsiteX3" fmla="*/ 0 w 222093"/>
                <a:gd name="connsiteY3" fmla="*/ 133549 h 222093"/>
                <a:gd name="connsiteX4" fmla="*/ 0 w 222093"/>
                <a:gd name="connsiteY4" fmla="*/ 222094 h 222093"/>
                <a:gd name="connsiteX5" fmla="*/ 133183 w 222093"/>
                <a:gd name="connsiteY5" fmla="*/ 222094 h 222093"/>
                <a:gd name="connsiteX6" fmla="*/ 222094 w 222093"/>
                <a:gd name="connsiteY6" fmla="*/ 222094 h 222093"/>
                <a:gd name="connsiteX7" fmla="*/ 222094 w 222093"/>
                <a:gd name="connsiteY7" fmla="*/ 133549 h 222093"/>
                <a:gd name="connsiteX8" fmla="*/ 134281 w 222093"/>
                <a:gd name="connsiteY8" fmla="*/ 133549 h 222093"/>
                <a:gd name="connsiteX9" fmla="*/ 133183 w 222093"/>
                <a:gd name="connsiteY9" fmla="*/ 222094 h 222093"/>
                <a:gd name="connsiteX10" fmla="*/ 0 w 222093"/>
                <a:gd name="connsiteY10" fmla="*/ 89642 h 222093"/>
                <a:gd name="connsiteX11" fmla="*/ 88911 w 222093"/>
                <a:gd name="connsiteY11" fmla="*/ 89642 h 222093"/>
                <a:gd name="connsiteX12" fmla="*/ 88911 w 222093"/>
                <a:gd name="connsiteY12" fmla="*/ 0 h 222093"/>
                <a:gd name="connsiteX13" fmla="*/ 0 w 222093"/>
                <a:gd name="connsiteY13" fmla="*/ 0 h 222093"/>
                <a:gd name="connsiteX14" fmla="*/ 0 w 222093"/>
                <a:gd name="connsiteY14" fmla="*/ 89642 h 222093"/>
                <a:gd name="connsiteX15" fmla="*/ 134281 w 222093"/>
                <a:gd name="connsiteY15" fmla="*/ 0 h 222093"/>
                <a:gd name="connsiteX16" fmla="*/ 134281 w 222093"/>
                <a:gd name="connsiteY16" fmla="*/ 89642 h 222093"/>
                <a:gd name="connsiteX17" fmla="*/ 222094 w 222093"/>
                <a:gd name="connsiteY17" fmla="*/ 89642 h 222093"/>
                <a:gd name="connsiteX18" fmla="*/ 222094 w 222093"/>
                <a:gd name="connsiteY18" fmla="*/ 0 h 222093"/>
                <a:gd name="connsiteX19" fmla="*/ 134281 w 222093"/>
                <a:gd name="connsiteY19" fmla="*/ 0 h 22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093" h="222093">
                  <a:moveTo>
                    <a:pt x="0" y="222094"/>
                  </a:moveTo>
                  <a:lnTo>
                    <a:pt x="88911" y="222094"/>
                  </a:lnTo>
                  <a:lnTo>
                    <a:pt x="88911" y="133549"/>
                  </a:lnTo>
                  <a:lnTo>
                    <a:pt x="0" y="133549"/>
                  </a:lnTo>
                  <a:lnTo>
                    <a:pt x="0" y="222094"/>
                  </a:lnTo>
                  <a:close/>
                  <a:moveTo>
                    <a:pt x="133183" y="222094"/>
                  </a:moveTo>
                  <a:lnTo>
                    <a:pt x="222094" y="222094"/>
                  </a:lnTo>
                  <a:lnTo>
                    <a:pt x="222094" y="133549"/>
                  </a:lnTo>
                  <a:lnTo>
                    <a:pt x="134281" y="133549"/>
                  </a:lnTo>
                  <a:lnTo>
                    <a:pt x="133183" y="222094"/>
                  </a:lnTo>
                  <a:close/>
                  <a:moveTo>
                    <a:pt x="0" y="89642"/>
                  </a:moveTo>
                  <a:lnTo>
                    <a:pt x="88911" y="89642"/>
                  </a:lnTo>
                  <a:lnTo>
                    <a:pt x="88911" y="0"/>
                  </a:lnTo>
                  <a:lnTo>
                    <a:pt x="0" y="0"/>
                  </a:lnTo>
                  <a:lnTo>
                    <a:pt x="0" y="89642"/>
                  </a:lnTo>
                  <a:close/>
                  <a:moveTo>
                    <a:pt x="134281" y="0"/>
                  </a:moveTo>
                  <a:lnTo>
                    <a:pt x="134281" y="89642"/>
                  </a:lnTo>
                  <a:lnTo>
                    <a:pt x="222094" y="89642"/>
                  </a:lnTo>
                  <a:lnTo>
                    <a:pt x="222094" y="0"/>
                  </a:lnTo>
                  <a:lnTo>
                    <a:pt x="134281" y="0"/>
                  </a:lnTo>
                  <a:close/>
                </a:path>
              </a:pathLst>
            </a:custGeom>
            <a:solidFill>
              <a:srgbClr val="0A6BBA"/>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grpSp>
          <p:nvGrpSpPr>
            <p:cNvPr id="35" name="Graphic 2059">
              <a:extLst>
                <a:ext uri="{FF2B5EF4-FFF2-40B4-BE49-F238E27FC236}">
                  <a16:creationId xmlns:a16="http://schemas.microsoft.com/office/drawing/2014/main" id="{A3C6A775-16DD-13CF-F484-A6C11761B6E6}"/>
                </a:ext>
              </a:extLst>
            </p:cNvPr>
            <p:cNvGrpSpPr/>
            <p:nvPr/>
          </p:nvGrpSpPr>
          <p:grpSpPr>
            <a:xfrm>
              <a:off x="29363778" y="11719150"/>
              <a:ext cx="319266" cy="346501"/>
              <a:chOff x="29363778" y="11719150"/>
              <a:chExt cx="319266" cy="346501"/>
            </a:xfrm>
          </p:grpSpPr>
          <p:sp>
            <p:nvSpPr>
              <p:cNvPr id="36" name="Freeform: Shape 2093" descr="SQL Data Warehouse">
                <a:extLst>
                  <a:ext uri="{FF2B5EF4-FFF2-40B4-BE49-F238E27FC236}">
                    <a16:creationId xmlns:a16="http://schemas.microsoft.com/office/drawing/2014/main" id="{17882882-7F38-6BEA-C040-0BCC1473E52C}"/>
                  </a:ext>
                </a:extLst>
              </p:cNvPr>
              <p:cNvSpPr/>
              <p:nvPr/>
            </p:nvSpPr>
            <p:spPr>
              <a:xfrm>
                <a:off x="29363778" y="11754646"/>
                <a:ext cx="271488" cy="311005"/>
              </a:xfrm>
              <a:custGeom>
                <a:avLst/>
                <a:gdLst>
                  <a:gd name="connsiteX0" fmla="*/ 135744 w 271488"/>
                  <a:gd name="connsiteY0" fmla="*/ 49029 h 311004"/>
                  <a:gd name="connsiteX1" fmla="*/ 0 w 271488"/>
                  <a:gd name="connsiteY1" fmla="*/ 0 h 311004"/>
                  <a:gd name="connsiteX2" fmla="*/ 0 w 271488"/>
                  <a:gd name="connsiteY2" fmla="*/ 261976 h 311004"/>
                  <a:gd name="connsiteX3" fmla="*/ 133915 w 271488"/>
                  <a:gd name="connsiteY3" fmla="*/ 311005 h 311004"/>
                  <a:gd name="connsiteX4" fmla="*/ 135744 w 271488"/>
                  <a:gd name="connsiteY4" fmla="*/ 311005 h 311004"/>
                  <a:gd name="connsiteX5" fmla="*/ 271489 w 271488"/>
                  <a:gd name="connsiteY5" fmla="*/ 261976 h 311004"/>
                  <a:gd name="connsiteX6" fmla="*/ 271489 w 271488"/>
                  <a:gd name="connsiteY6" fmla="*/ 0 h 311004"/>
                  <a:gd name="connsiteX7" fmla="*/ 135744 w 271488"/>
                  <a:gd name="connsiteY7" fmla="*/ 49029 h 3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88" h="311004">
                    <a:moveTo>
                      <a:pt x="135744" y="49029"/>
                    </a:moveTo>
                    <a:cubicBezTo>
                      <a:pt x="60737" y="49029"/>
                      <a:pt x="0" y="27807"/>
                      <a:pt x="0" y="0"/>
                    </a:cubicBezTo>
                    <a:lnTo>
                      <a:pt x="0" y="261976"/>
                    </a:lnTo>
                    <a:cubicBezTo>
                      <a:pt x="0" y="289051"/>
                      <a:pt x="59640" y="310639"/>
                      <a:pt x="133915" y="311005"/>
                    </a:cubicBezTo>
                    <a:lnTo>
                      <a:pt x="135744" y="311005"/>
                    </a:lnTo>
                    <a:cubicBezTo>
                      <a:pt x="210751" y="311005"/>
                      <a:pt x="271489" y="289783"/>
                      <a:pt x="271489" y="261976"/>
                    </a:cubicBezTo>
                    <a:lnTo>
                      <a:pt x="271489" y="0"/>
                    </a:lnTo>
                    <a:cubicBezTo>
                      <a:pt x="271489" y="27442"/>
                      <a:pt x="210751" y="49029"/>
                      <a:pt x="135744" y="49029"/>
                    </a:cubicBezTo>
                    <a:close/>
                  </a:path>
                </a:pathLst>
              </a:custGeom>
              <a:gradFill>
                <a:gsLst>
                  <a:gs pos="0">
                    <a:srgbClr val="005BA1"/>
                  </a:gs>
                  <a:gs pos="7000">
                    <a:srgbClr val="0060A9"/>
                  </a:gs>
                  <a:gs pos="36000">
                    <a:srgbClr val="0071C8"/>
                  </a:gs>
                  <a:gs pos="52000">
                    <a:srgbClr val="0078D4"/>
                  </a:gs>
                  <a:gs pos="64000">
                    <a:srgbClr val="0074CD"/>
                  </a:gs>
                  <a:gs pos="82000">
                    <a:srgbClr val="006ABB"/>
                  </a:gs>
                  <a:gs pos="100000">
                    <a:srgbClr val="005BA1"/>
                  </a:gs>
                </a:gsLst>
                <a:lin ang="0" scaled="1"/>
              </a:gra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sp>
            <p:nvSpPr>
              <p:cNvPr id="37" name="Freeform: Shape 2094">
                <a:extLst>
                  <a:ext uri="{FF2B5EF4-FFF2-40B4-BE49-F238E27FC236}">
                    <a16:creationId xmlns:a16="http://schemas.microsoft.com/office/drawing/2014/main" id="{518E76F1-22DB-0E54-77D1-746BC46C6756}"/>
                  </a:ext>
                </a:extLst>
              </p:cNvPr>
              <p:cNvSpPr/>
              <p:nvPr/>
            </p:nvSpPr>
            <p:spPr>
              <a:xfrm>
                <a:off x="29384278" y="11726963"/>
                <a:ext cx="271490" cy="98058"/>
              </a:xfrm>
              <a:custGeom>
                <a:avLst/>
                <a:gdLst>
                  <a:gd name="connsiteX0" fmla="*/ 271489 w 271488"/>
                  <a:gd name="connsiteY0" fmla="*/ 49029 h 98057"/>
                  <a:gd name="connsiteX1" fmla="*/ 135744 w 271488"/>
                  <a:gd name="connsiteY1" fmla="*/ 98058 h 98057"/>
                  <a:gd name="connsiteX2" fmla="*/ 0 w 271488"/>
                  <a:gd name="connsiteY2" fmla="*/ 49029 h 98057"/>
                  <a:gd name="connsiteX3" fmla="*/ 135744 w 271488"/>
                  <a:gd name="connsiteY3" fmla="*/ 0 h 98057"/>
                  <a:gd name="connsiteX4" fmla="*/ 271489 w 271488"/>
                  <a:gd name="connsiteY4" fmla="*/ 49029 h 98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88" h="98057">
                    <a:moveTo>
                      <a:pt x="271489" y="49029"/>
                    </a:moveTo>
                    <a:cubicBezTo>
                      <a:pt x="271489" y="76471"/>
                      <a:pt x="210751" y="98058"/>
                      <a:pt x="135744" y="98058"/>
                    </a:cubicBezTo>
                    <a:cubicBezTo>
                      <a:pt x="60737" y="98058"/>
                      <a:pt x="0" y="76836"/>
                      <a:pt x="0" y="49029"/>
                    </a:cubicBezTo>
                    <a:cubicBezTo>
                      <a:pt x="0" y="21221"/>
                      <a:pt x="60737" y="0"/>
                      <a:pt x="135744" y="0"/>
                    </a:cubicBezTo>
                    <a:cubicBezTo>
                      <a:pt x="210751" y="0"/>
                      <a:pt x="271489" y="21221"/>
                      <a:pt x="271489" y="49029"/>
                    </a:cubicBezTo>
                  </a:path>
                </a:pathLst>
              </a:custGeom>
              <a:solidFill>
                <a:srgbClr val="E8E8E8"/>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sp>
            <p:nvSpPr>
              <p:cNvPr id="38" name="Freeform: Shape 2095">
                <a:extLst>
                  <a:ext uri="{FF2B5EF4-FFF2-40B4-BE49-F238E27FC236}">
                    <a16:creationId xmlns:a16="http://schemas.microsoft.com/office/drawing/2014/main" id="{EB526D5B-F5EF-0361-CA2B-FA80B215C471}"/>
                  </a:ext>
                </a:extLst>
              </p:cNvPr>
              <p:cNvSpPr/>
              <p:nvPr/>
            </p:nvSpPr>
            <p:spPr>
              <a:xfrm>
                <a:off x="29395244" y="11719150"/>
                <a:ext cx="208556" cy="62565"/>
              </a:xfrm>
              <a:custGeom>
                <a:avLst/>
                <a:gdLst>
                  <a:gd name="connsiteX0" fmla="*/ 208556 w 208555"/>
                  <a:gd name="connsiteY0" fmla="*/ 31100 h 62566"/>
                  <a:gd name="connsiteX1" fmla="*/ 104278 w 208555"/>
                  <a:gd name="connsiteY1" fmla="*/ 62567 h 62566"/>
                  <a:gd name="connsiteX2" fmla="*/ 0 w 208555"/>
                  <a:gd name="connsiteY2" fmla="*/ 31100 h 62566"/>
                  <a:gd name="connsiteX3" fmla="*/ 104278 w 208555"/>
                  <a:gd name="connsiteY3" fmla="*/ 0 h 62566"/>
                  <a:gd name="connsiteX4" fmla="*/ 208556 w 208555"/>
                  <a:gd name="connsiteY4" fmla="*/ 31100 h 6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55" h="62566">
                    <a:moveTo>
                      <a:pt x="208556" y="31100"/>
                    </a:moveTo>
                    <a:cubicBezTo>
                      <a:pt x="208556" y="48297"/>
                      <a:pt x="161722" y="62567"/>
                      <a:pt x="104278" y="62567"/>
                    </a:cubicBezTo>
                    <a:cubicBezTo>
                      <a:pt x="46834" y="62567"/>
                      <a:pt x="0" y="48663"/>
                      <a:pt x="0" y="31100"/>
                    </a:cubicBezTo>
                    <a:cubicBezTo>
                      <a:pt x="0" y="13538"/>
                      <a:pt x="46834" y="0"/>
                      <a:pt x="104278" y="0"/>
                    </a:cubicBezTo>
                    <a:cubicBezTo>
                      <a:pt x="161722" y="0"/>
                      <a:pt x="208556" y="13904"/>
                      <a:pt x="208556" y="31100"/>
                    </a:cubicBezTo>
                  </a:path>
                </a:pathLst>
              </a:custGeom>
              <a:solidFill>
                <a:srgbClr val="50E6FF"/>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sp>
            <p:nvSpPr>
              <p:cNvPr id="39" name="Freeform: Shape 2096">
                <a:extLst>
                  <a:ext uri="{FF2B5EF4-FFF2-40B4-BE49-F238E27FC236}">
                    <a16:creationId xmlns:a16="http://schemas.microsoft.com/office/drawing/2014/main" id="{10A6DEF8-1679-0AA8-2E15-212BE37F013B}"/>
                  </a:ext>
                </a:extLst>
              </p:cNvPr>
              <p:cNvSpPr/>
              <p:nvPr/>
            </p:nvSpPr>
            <p:spPr>
              <a:xfrm>
                <a:off x="29518395" y="11853443"/>
                <a:ext cx="164649" cy="24051"/>
              </a:xfrm>
              <a:custGeom>
                <a:avLst/>
                <a:gdLst>
                  <a:gd name="connsiteX0" fmla="*/ 82325 w 164649"/>
                  <a:gd name="connsiteY0" fmla="*/ 457 h 24051"/>
                  <a:gd name="connsiteX1" fmla="*/ 0 w 164649"/>
                  <a:gd name="connsiteY1" fmla="*/ 12531 h 24051"/>
                  <a:gd name="connsiteX2" fmla="*/ 82325 w 164649"/>
                  <a:gd name="connsiteY2" fmla="*/ 23874 h 24051"/>
                  <a:gd name="connsiteX3" fmla="*/ 164649 w 164649"/>
                  <a:gd name="connsiteY3" fmla="*/ 11434 h 24051"/>
                  <a:gd name="connsiteX4" fmla="*/ 82325 w 164649"/>
                  <a:gd name="connsiteY4" fmla="*/ 91 h 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49" h="24051">
                    <a:moveTo>
                      <a:pt x="82325" y="457"/>
                    </a:moveTo>
                    <a:cubicBezTo>
                      <a:pt x="54517" y="-275"/>
                      <a:pt x="26344" y="3750"/>
                      <a:pt x="0" y="12531"/>
                    </a:cubicBezTo>
                    <a:cubicBezTo>
                      <a:pt x="26710" y="20947"/>
                      <a:pt x="54517" y="24972"/>
                      <a:pt x="82325" y="23874"/>
                    </a:cubicBezTo>
                    <a:cubicBezTo>
                      <a:pt x="110498" y="24606"/>
                      <a:pt x="138306" y="20581"/>
                      <a:pt x="164649" y="11434"/>
                    </a:cubicBezTo>
                    <a:cubicBezTo>
                      <a:pt x="137940" y="3018"/>
                      <a:pt x="110132" y="-641"/>
                      <a:pt x="82325" y="91"/>
                    </a:cubicBezTo>
                    <a:close/>
                  </a:path>
                </a:pathLst>
              </a:custGeom>
              <a:solidFill>
                <a:srgbClr val="198AB3"/>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sp>
            <p:nvSpPr>
              <p:cNvPr id="40" name="Freeform: Shape 2097">
                <a:extLst>
                  <a:ext uri="{FF2B5EF4-FFF2-40B4-BE49-F238E27FC236}">
                    <a16:creationId xmlns:a16="http://schemas.microsoft.com/office/drawing/2014/main" id="{A70567AD-747C-8DDE-1CAD-C8DEDA862397}"/>
                  </a:ext>
                </a:extLst>
              </p:cNvPr>
              <p:cNvSpPr/>
              <p:nvPr/>
            </p:nvSpPr>
            <p:spPr>
              <a:xfrm>
                <a:off x="29397778" y="11863241"/>
                <a:ext cx="217364" cy="111299"/>
              </a:xfrm>
              <a:custGeom>
                <a:avLst/>
                <a:gdLst>
                  <a:gd name="connsiteX0" fmla="*/ 184435 w 217364"/>
                  <a:gd name="connsiteY0" fmla="*/ 72880 h 111298"/>
                  <a:gd name="connsiteX1" fmla="*/ 184435 w 217364"/>
                  <a:gd name="connsiteY1" fmla="*/ 800 h 111298"/>
                  <a:gd name="connsiteX2" fmla="*/ 165409 w 217364"/>
                  <a:gd name="connsiteY2" fmla="*/ 800 h 111298"/>
                  <a:gd name="connsiteX3" fmla="*/ 165409 w 217364"/>
                  <a:gd name="connsiteY3" fmla="*/ 88248 h 111298"/>
                  <a:gd name="connsiteX4" fmla="*/ 217365 w 217364"/>
                  <a:gd name="connsiteY4" fmla="*/ 88248 h 111298"/>
                  <a:gd name="connsiteX5" fmla="*/ 217365 w 217364"/>
                  <a:gd name="connsiteY5" fmla="*/ 72880 h 111298"/>
                  <a:gd name="connsiteX6" fmla="*/ 184435 w 217364"/>
                  <a:gd name="connsiteY6" fmla="*/ 72880 h 111298"/>
                  <a:gd name="connsiteX7" fmla="*/ 33323 w 217364"/>
                  <a:gd name="connsiteY7" fmla="*/ 37755 h 111298"/>
                  <a:gd name="connsiteX8" fmla="*/ 22347 w 217364"/>
                  <a:gd name="connsiteY8" fmla="*/ 31169 h 111298"/>
                  <a:gd name="connsiteX9" fmla="*/ 19786 w 217364"/>
                  <a:gd name="connsiteY9" fmla="*/ 24217 h 111298"/>
                  <a:gd name="connsiteX10" fmla="*/ 23078 w 217364"/>
                  <a:gd name="connsiteY10" fmla="*/ 17997 h 111298"/>
                  <a:gd name="connsiteX11" fmla="*/ 31860 w 217364"/>
                  <a:gd name="connsiteY11" fmla="*/ 15436 h 111298"/>
                  <a:gd name="connsiteX12" fmla="*/ 53081 w 217364"/>
                  <a:gd name="connsiteY12" fmla="*/ 21656 h 111298"/>
                  <a:gd name="connsiteX13" fmla="*/ 53081 w 217364"/>
                  <a:gd name="connsiteY13" fmla="*/ 3362 h 111298"/>
                  <a:gd name="connsiteX14" fmla="*/ 31860 w 217364"/>
                  <a:gd name="connsiteY14" fmla="*/ 69 h 111298"/>
                  <a:gd name="connsiteX15" fmla="*/ 8809 w 217364"/>
                  <a:gd name="connsiteY15" fmla="*/ 7386 h 111298"/>
                  <a:gd name="connsiteX16" fmla="*/ 28 w 217364"/>
                  <a:gd name="connsiteY16" fmla="*/ 26413 h 111298"/>
                  <a:gd name="connsiteX17" fmla="*/ 21249 w 217364"/>
                  <a:gd name="connsiteY17" fmla="*/ 52025 h 111298"/>
                  <a:gd name="connsiteX18" fmla="*/ 34421 w 217364"/>
                  <a:gd name="connsiteY18" fmla="*/ 59708 h 111298"/>
                  <a:gd name="connsiteX19" fmla="*/ 37714 w 217364"/>
                  <a:gd name="connsiteY19" fmla="*/ 66660 h 111298"/>
                  <a:gd name="connsiteX20" fmla="*/ 34421 w 217364"/>
                  <a:gd name="connsiteY20" fmla="*/ 73246 h 111298"/>
                  <a:gd name="connsiteX21" fmla="*/ 24908 w 217364"/>
                  <a:gd name="connsiteY21" fmla="*/ 75441 h 111298"/>
                  <a:gd name="connsiteX22" fmla="*/ 1857 w 217364"/>
                  <a:gd name="connsiteY22" fmla="*/ 66660 h 111298"/>
                  <a:gd name="connsiteX23" fmla="*/ 1857 w 217364"/>
                  <a:gd name="connsiteY23" fmla="*/ 86418 h 111298"/>
                  <a:gd name="connsiteX24" fmla="*/ 24542 w 217364"/>
                  <a:gd name="connsiteY24" fmla="*/ 91541 h 111298"/>
                  <a:gd name="connsiteX25" fmla="*/ 49422 w 217364"/>
                  <a:gd name="connsiteY25" fmla="*/ 84589 h 111298"/>
                  <a:gd name="connsiteX26" fmla="*/ 56374 w 217364"/>
                  <a:gd name="connsiteY26" fmla="*/ 65197 h 111298"/>
                  <a:gd name="connsiteX27" fmla="*/ 51252 w 217364"/>
                  <a:gd name="connsiteY27" fmla="*/ 50195 h 111298"/>
                  <a:gd name="connsiteX28" fmla="*/ 33689 w 217364"/>
                  <a:gd name="connsiteY28" fmla="*/ 38121 h 111298"/>
                  <a:gd name="connsiteX29" fmla="*/ 144187 w 217364"/>
                  <a:gd name="connsiteY29" fmla="*/ 71417 h 111298"/>
                  <a:gd name="connsiteX30" fmla="*/ 151139 w 217364"/>
                  <a:gd name="connsiteY30" fmla="*/ 44707 h 111298"/>
                  <a:gd name="connsiteX31" fmla="*/ 144187 w 217364"/>
                  <a:gd name="connsiteY31" fmla="*/ 22388 h 111298"/>
                  <a:gd name="connsiteX32" fmla="*/ 129186 w 217364"/>
                  <a:gd name="connsiteY32" fmla="*/ 6655 h 111298"/>
                  <a:gd name="connsiteX33" fmla="*/ 107964 w 217364"/>
                  <a:gd name="connsiteY33" fmla="*/ 1166 h 111298"/>
                  <a:gd name="connsiteX34" fmla="*/ 84913 w 217364"/>
                  <a:gd name="connsiteY34" fmla="*/ 7020 h 111298"/>
                  <a:gd name="connsiteX35" fmla="*/ 69546 w 217364"/>
                  <a:gd name="connsiteY35" fmla="*/ 22754 h 111298"/>
                  <a:gd name="connsiteX36" fmla="*/ 64058 w 217364"/>
                  <a:gd name="connsiteY36" fmla="*/ 46902 h 111298"/>
                  <a:gd name="connsiteX37" fmla="*/ 69180 w 217364"/>
                  <a:gd name="connsiteY37" fmla="*/ 68124 h 111298"/>
                  <a:gd name="connsiteX38" fmla="*/ 83816 w 217364"/>
                  <a:gd name="connsiteY38" fmla="*/ 83857 h 111298"/>
                  <a:gd name="connsiteX39" fmla="*/ 105037 w 217364"/>
                  <a:gd name="connsiteY39" fmla="*/ 90077 h 111298"/>
                  <a:gd name="connsiteX40" fmla="*/ 123332 w 217364"/>
                  <a:gd name="connsiteY40" fmla="*/ 111298 h 111298"/>
                  <a:gd name="connsiteX41" fmla="*/ 148944 w 217364"/>
                  <a:gd name="connsiteY41" fmla="*/ 111298 h 111298"/>
                  <a:gd name="connsiteX42" fmla="*/ 122966 w 217364"/>
                  <a:gd name="connsiteY42" fmla="*/ 87882 h 111298"/>
                  <a:gd name="connsiteX43" fmla="*/ 144187 w 217364"/>
                  <a:gd name="connsiteY43" fmla="*/ 71783 h 111298"/>
                  <a:gd name="connsiteX44" fmla="*/ 122966 w 217364"/>
                  <a:gd name="connsiteY44" fmla="*/ 65928 h 111298"/>
                  <a:gd name="connsiteX45" fmla="*/ 106867 w 217364"/>
                  <a:gd name="connsiteY45" fmla="*/ 73246 h 111298"/>
                  <a:gd name="connsiteX46" fmla="*/ 90768 w 217364"/>
                  <a:gd name="connsiteY46" fmla="*/ 65562 h 111298"/>
                  <a:gd name="connsiteX47" fmla="*/ 84548 w 217364"/>
                  <a:gd name="connsiteY47" fmla="*/ 44341 h 111298"/>
                  <a:gd name="connsiteX48" fmla="*/ 90768 w 217364"/>
                  <a:gd name="connsiteY48" fmla="*/ 23120 h 111298"/>
                  <a:gd name="connsiteX49" fmla="*/ 107233 w 217364"/>
                  <a:gd name="connsiteY49" fmla="*/ 15436 h 111298"/>
                  <a:gd name="connsiteX50" fmla="*/ 122966 w 217364"/>
                  <a:gd name="connsiteY50" fmla="*/ 23120 h 111298"/>
                  <a:gd name="connsiteX51" fmla="*/ 128820 w 217364"/>
                  <a:gd name="connsiteY51" fmla="*/ 44341 h 111298"/>
                  <a:gd name="connsiteX52" fmla="*/ 122966 w 217364"/>
                  <a:gd name="connsiteY52" fmla="*/ 65928 h 11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17364" h="111298">
                    <a:moveTo>
                      <a:pt x="184435" y="72880"/>
                    </a:moveTo>
                    <a:lnTo>
                      <a:pt x="184435" y="800"/>
                    </a:lnTo>
                    <a:lnTo>
                      <a:pt x="165409" y="800"/>
                    </a:lnTo>
                    <a:lnTo>
                      <a:pt x="165409" y="88248"/>
                    </a:lnTo>
                    <a:lnTo>
                      <a:pt x="217365" y="88248"/>
                    </a:lnTo>
                    <a:lnTo>
                      <a:pt x="217365" y="72880"/>
                    </a:lnTo>
                    <a:lnTo>
                      <a:pt x="184435" y="72880"/>
                    </a:lnTo>
                    <a:close/>
                    <a:moveTo>
                      <a:pt x="33323" y="37755"/>
                    </a:moveTo>
                    <a:cubicBezTo>
                      <a:pt x="29299" y="36292"/>
                      <a:pt x="25640" y="34096"/>
                      <a:pt x="22347" y="31169"/>
                    </a:cubicBezTo>
                    <a:cubicBezTo>
                      <a:pt x="20517" y="29340"/>
                      <a:pt x="19786" y="26778"/>
                      <a:pt x="19786" y="24217"/>
                    </a:cubicBezTo>
                    <a:cubicBezTo>
                      <a:pt x="19786" y="21656"/>
                      <a:pt x="20883" y="19095"/>
                      <a:pt x="23078" y="17997"/>
                    </a:cubicBezTo>
                    <a:cubicBezTo>
                      <a:pt x="25640" y="16168"/>
                      <a:pt x="28933" y="15436"/>
                      <a:pt x="31860" y="15436"/>
                    </a:cubicBezTo>
                    <a:cubicBezTo>
                      <a:pt x="39543" y="15436"/>
                      <a:pt x="46861" y="17265"/>
                      <a:pt x="53081" y="21656"/>
                    </a:cubicBezTo>
                    <a:lnTo>
                      <a:pt x="53081" y="3362"/>
                    </a:lnTo>
                    <a:cubicBezTo>
                      <a:pt x="46129" y="800"/>
                      <a:pt x="39178" y="-297"/>
                      <a:pt x="31860" y="69"/>
                    </a:cubicBezTo>
                    <a:cubicBezTo>
                      <a:pt x="23444" y="-297"/>
                      <a:pt x="15395" y="2264"/>
                      <a:pt x="8809" y="7386"/>
                    </a:cubicBezTo>
                    <a:cubicBezTo>
                      <a:pt x="2955" y="11777"/>
                      <a:pt x="-338" y="18729"/>
                      <a:pt x="28" y="26413"/>
                    </a:cubicBezTo>
                    <a:cubicBezTo>
                      <a:pt x="28" y="37389"/>
                      <a:pt x="6979" y="45805"/>
                      <a:pt x="21249" y="52025"/>
                    </a:cubicBezTo>
                    <a:cubicBezTo>
                      <a:pt x="26006" y="53854"/>
                      <a:pt x="30396" y="56415"/>
                      <a:pt x="34421" y="59708"/>
                    </a:cubicBezTo>
                    <a:cubicBezTo>
                      <a:pt x="36250" y="61538"/>
                      <a:pt x="37714" y="63733"/>
                      <a:pt x="37714" y="66660"/>
                    </a:cubicBezTo>
                    <a:cubicBezTo>
                      <a:pt x="37714" y="69221"/>
                      <a:pt x="36616" y="71783"/>
                      <a:pt x="34421" y="73246"/>
                    </a:cubicBezTo>
                    <a:cubicBezTo>
                      <a:pt x="31494" y="75076"/>
                      <a:pt x="28201" y="75807"/>
                      <a:pt x="24908" y="75441"/>
                    </a:cubicBezTo>
                    <a:cubicBezTo>
                      <a:pt x="16493" y="75441"/>
                      <a:pt x="8077" y="72148"/>
                      <a:pt x="1857" y="66660"/>
                    </a:cubicBezTo>
                    <a:lnTo>
                      <a:pt x="1857" y="86418"/>
                    </a:lnTo>
                    <a:cubicBezTo>
                      <a:pt x="8809" y="90077"/>
                      <a:pt x="16493" y="91906"/>
                      <a:pt x="24542" y="91541"/>
                    </a:cubicBezTo>
                    <a:cubicBezTo>
                      <a:pt x="33323" y="91906"/>
                      <a:pt x="42105" y="89711"/>
                      <a:pt x="49422" y="84589"/>
                    </a:cubicBezTo>
                    <a:cubicBezTo>
                      <a:pt x="54545" y="79466"/>
                      <a:pt x="57106" y="72514"/>
                      <a:pt x="56374" y="65197"/>
                    </a:cubicBezTo>
                    <a:cubicBezTo>
                      <a:pt x="56374" y="59708"/>
                      <a:pt x="54545" y="54586"/>
                      <a:pt x="51252" y="50195"/>
                    </a:cubicBezTo>
                    <a:cubicBezTo>
                      <a:pt x="46129" y="45073"/>
                      <a:pt x="40275" y="40682"/>
                      <a:pt x="33689" y="38121"/>
                    </a:cubicBezTo>
                    <a:close/>
                    <a:moveTo>
                      <a:pt x="144187" y="71417"/>
                    </a:moveTo>
                    <a:cubicBezTo>
                      <a:pt x="148944" y="63367"/>
                      <a:pt x="151505" y="54220"/>
                      <a:pt x="151139" y="44707"/>
                    </a:cubicBezTo>
                    <a:cubicBezTo>
                      <a:pt x="150773" y="36657"/>
                      <a:pt x="148212" y="28974"/>
                      <a:pt x="144187" y="22388"/>
                    </a:cubicBezTo>
                    <a:cubicBezTo>
                      <a:pt x="140894" y="15802"/>
                      <a:pt x="135772" y="10313"/>
                      <a:pt x="129186" y="6655"/>
                    </a:cubicBezTo>
                    <a:cubicBezTo>
                      <a:pt x="122600" y="2996"/>
                      <a:pt x="115282" y="1166"/>
                      <a:pt x="107964" y="1166"/>
                    </a:cubicBezTo>
                    <a:cubicBezTo>
                      <a:pt x="99915" y="1166"/>
                      <a:pt x="92231" y="2996"/>
                      <a:pt x="84913" y="7020"/>
                    </a:cubicBezTo>
                    <a:cubicBezTo>
                      <a:pt x="78328" y="10679"/>
                      <a:pt x="72839" y="16168"/>
                      <a:pt x="69546" y="22754"/>
                    </a:cubicBezTo>
                    <a:cubicBezTo>
                      <a:pt x="65887" y="30071"/>
                      <a:pt x="64058" y="38487"/>
                      <a:pt x="64058" y="46902"/>
                    </a:cubicBezTo>
                    <a:cubicBezTo>
                      <a:pt x="64058" y="54220"/>
                      <a:pt x="65887" y="61538"/>
                      <a:pt x="69180" y="68124"/>
                    </a:cubicBezTo>
                    <a:cubicBezTo>
                      <a:pt x="72473" y="74710"/>
                      <a:pt x="77596" y="80198"/>
                      <a:pt x="83816" y="83857"/>
                    </a:cubicBezTo>
                    <a:cubicBezTo>
                      <a:pt x="90036" y="87882"/>
                      <a:pt x="97354" y="90077"/>
                      <a:pt x="105037" y="90077"/>
                    </a:cubicBezTo>
                    <a:lnTo>
                      <a:pt x="123332" y="111298"/>
                    </a:lnTo>
                    <a:lnTo>
                      <a:pt x="148944" y="111298"/>
                    </a:lnTo>
                    <a:lnTo>
                      <a:pt x="122966" y="87882"/>
                    </a:lnTo>
                    <a:cubicBezTo>
                      <a:pt x="131747" y="85320"/>
                      <a:pt x="139431" y="79466"/>
                      <a:pt x="144187" y="71783"/>
                    </a:cubicBezTo>
                    <a:close/>
                    <a:moveTo>
                      <a:pt x="122966" y="65928"/>
                    </a:moveTo>
                    <a:cubicBezTo>
                      <a:pt x="118941" y="70685"/>
                      <a:pt x="113087" y="73612"/>
                      <a:pt x="106867" y="73246"/>
                    </a:cubicBezTo>
                    <a:cubicBezTo>
                      <a:pt x="100647" y="73246"/>
                      <a:pt x="94427" y="70685"/>
                      <a:pt x="90768" y="65562"/>
                    </a:cubicBezTo>
                    <a:cubicBezTo>
                      <a:pt x="86377" y="59342"/>
                      <a:pt x="84182" y="52025"/>
                      <a:pt x="84548" y="44341"/>
                    </a:cubicBezTo>
                    <a:cubicBezTo>
                      <a:pt x="84182" y="36657"/>
                      <a:pt x="86377" y="29340"/>
                      <a:pt x="90768" y="23120"/>
                    </a:cubicBezTo>
                    <a:cubicBezTo>
                      <a:pt x="94792" y="17997"/>
                      <a:pt x="101013" y="15436"/>
                      <a:pt x="107233" y="15436"/>
                    </a:cubicBezTo>
                    <a:cubicBezTo>
                      <a:pt x="113453" y="15436"/>
                      <a:pt x="119673" y="17997"/>
                      <a:pt x="122966" y="23120"/>
                    </a:cubicBezTo>
                    <a:cubicBezTo>
                      <a:pt x="126991" y="29340"/>
                      <a:pt x="129186" y="36657"/>
                      <a:pt x="128820" y="44341"/>
                    </a:cubicBezTo>
                    <a:cubicBezTo>
                      <a:pt x="129552" y="52025"/>
                      <a:pt x="127356" y="59708"/>
                      <a:pt x="122966" y="65928"/>
                    </a:cubicBezTo>
                    <a:close/>
                  </a:path>
                </a:pathLst>
              </a:custGeom>
              <a:solidFill>
                <a:srgbClr val="F2F2F2"/>
              </a:solidFill>
              <a:ln w="36314" cap="flat">
                <a:noFill/>
                <a:prstDash val="solid"/>
                <a:miter/>
              </a:ln>
            </p:spPr>
            <p:txBody>
              <a:bodyPr rtlCol="0" anchor="ct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marL="0" marR="0" lvl="0" indent="0" algn="l" defTabSz="443012"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grpSp>
      </p:grpSp>
      <p:pic>
        <p:nvPicPr>
          <p:cNvPr id="31" name="Graphic 30" descr="Databricks">
            <a:extLst>
              <a:ext uri="{FF2B5EF4-FFF2-40B4-BE49-F238E27FC236}">
                <a16:creationId xmlns:a16="http://schemas.microsoft.com/office/drawing/2014/main" id="{07144388-3A29-6326-FD74-14E93FF531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67166" y="5598138"/>
            <a:ext cx="440615" cy="455302"/>
          </a:xfrm>
          <a:prstGeom prst="rect">
            <a:avLst/>
          </a:prstGeom>
        </p:spPr>
      </p:pic>
      <p:pic>
        <p:nvPicPr>
          <p:cNvPr id="32" name="Graphic 31" descr="Snowflake">
            <a:extLst>
              <a:ext uri="{FF2B5EF4-FFF2-40B4-BE49-F238E27FC236}">
                <a16:creationId xmlns:a16="http://schemas.microsoft.com/office/drawing/2014/main" id="{56DEAA02-747A-E0C9-8B9C-B3EB679FFA5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23511" y="5608222"/>
            <a:ext cx="435141" cy="435132"/>
          </a:xfrm>
          <a:prstGeom prst="rect">
            <a:avLst/>
          </a:prstGeom>
        </p:spPr>
      </p:pic>
      <p:sp>
        <p:nvSpPr>
          <p:cNvPr id="27" name="Title 6">
            <a:extLst>
              <a:ext uri="{FF2B5EF4-FFF2-40B4-BE49-F238E27FC236}">
                <a16:creationId xmlns:a16="http://schemas.microsoft.com/office/drawing/2014/main" id="{DDA8BFB2-9F04-A3C2-CF1E-71DDC40AC69B}"/>
              </a:ext>
            </a:extLst>
          </p:cNvPr>
          <p:cNvSpPr txBox="1">
            <a:spLocks/>
          </p:cNvSpPr>
          <p:nvPr/>
        </p:nvSpPr>
        <p:spPr>
          <a:xfrm>
            <a:off x="4774382" y="5575720"/>
            <a:ext cx="2578886" cy="50013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443012" rtl="0" eaLnBrk="1" latinLnBrk="0" hangingPunct="1">
              <a:defRPr sz="872" kern="1200">
                <a:solidFill>
                  <a:schemeClr val="tx1"/>
                </a:solidFill>
                <a:latin typeface="+mn-lt"/>
                <a:ea typeface="+mn-ea"/>
                <a:cs typeface="+mn-cs"/>
              </a:defRPr>
            </a:lvl1pPr>
            <a:lvl2pPr marL="221506" algn="l" defTabSz="443012" rtl="0" eaLnBrk="1" latinLnBrk="0" hangingPunct="1">
              <a:defRPr sz="872" kern="1200">
                <a:solidFill>
                  <a:schemeClr val="tx1"/>
                </a:solidFill>
                <a:latin typeface="+mn-lt"/>
                <a:ea typeface="+mn-ea"/>
                <a:cs typeface="+mn-cs"/>
              </a:defRPr>
            </a:lvl2pPr>
            <a:lvl3pPr marL="443012" algn="l" defTabSz="443012" rtl="0" eaLnBrk="1" latinLnBrk="0" hangingPunct="1">
              <a:defRPr sz="872" kern="1200">
                <a:solidFill>
                  <a:schemeClr val="tx1"/>
                </a:solidFill>
                <a:latin typeface="+mn-lt"/>
                <a:ea typeface="+mn-ea"/>
                <a:cs typeface="+mn-cs"/>
              </a:defRPr>
            </a:lvl3pPr>
            <a:lvl4pPr marL="664518" algn="l" defTabSz="443012" rtl="0" eaLnBrk="1" latinLnBrk="0" hangingPunct="1">
              <a:defRPr sz="872" kern="1200">
                <a:solidFill>
                  <a:schemeClr val="tx1"/>
                </a:solidFill>
                <a:latin typeface="+mn-lt"/>
                <a:ea typeface="+mn-ea"/>
                <a:cs typeface="+mn-cs"/>
              </a:defRPr>
            </a:lvl4pPr>
            <a:lvl5pPr marL="886024" algn="l" defTabSz="443012" rtl="0" eaLnBrk="1" latinLnBrk="0" hangingPunct="1">
              <a:defRPr sz="872" kern="1200">
                <a:solidFill>
                  <a:schemeClr val="tx1"/>
                </a:solidFill>
                <a:latin typeface="+mn-lt"/>
                <a:ea typeface="+mn-ea"/>
                <a:cs typeface="+mn-cs"/>
              </a:defRPr>
            </a:lvl5pPr>
            <a:lvl6pPr marL="1107530" algn="l" defTabSz="443012" rtl="0" eaLnBrk="1" latinLnBrk="0" hangingPunct="1">
              <a:defRPr sz="872" kern="1200">
                <a:solidFill>
                  <a:schemeClr val="tx1"/>
                </a:solidFill>
                <a:latin typeface="+mn-lt"/>
                <a:ea typeface="+mn-ea"/>
                <a:cs typeface="+mn-cs"/>
              </a:defRPr>
            </a:lvl6pPr>
            <a:lvl7pPr marL="1329035" algn="l" defTabSz="443012" rtl="0" eaLnBrk="1" latinLnBrk="0" hangingPunct="1">
              <a:defRPr sz="872" kern="1200">
                <a:solidFill>
                  <a:schemeClr val="tx1"/>
                </a:solidFill>
                <a:latin typeface="+mn-lt"/>
                <a:ea typeface="+mn-ea"/>
                <a:cs typeface="+mn-cs"/>
              </a:defRPr>
            </a:lvl7pPr>
            <a:lvl8pPr marL="1550542" algn="l" defTabSz="443012" rtl="0" eaLnBrk="1" latinLnBrk="0" hangingPunct="1">
              <a:defRPr sz="872" kern="1200">
                <a:solidFill>
                  <a:schemeClr val="tx1"/>
                </a:solidFill>
                <a:latin typeface="+mn-lt"/>
                <a:ea typeface="+mn-ea"/>
                <a:cs typeface="+mn-cs"/>
              </a:defRPr>
            </a:lvl8pPr>
            <a:lvl9pPr marL="1772047" algn="l" defTabSz="443012" rtl="0" eaLnBrk="1" latinLnBrk="0" hangingPunct="1">
              <a:defRPr sz="872" kern="1200">
                <a:solidFill>
                  <a:schemeClr val="tx1"/>
                </a:solidFill>
                <a:latin typeface="+mn-lt"/>
                <a:ea typeface="+mn-ea"/>
                <a:cs typeface="+mn-cs"/>
              </a:defRPr>
            </a:lvl9pPr>
          </a:lstStyle>
          <a:p>
            <a:pPr>
              <a:defRPr/>
            </a:pPr>
            <a:r>
              <a:rPr lang="en-US" sz="1600">
                <a:solidFill>
                  <a:schemeClr val="accent1"/>
                </a:solidFill>
                <a:latin typeface="+mj-lt"/>
                <a:ea typeface="+mj-ea"/>
                <a:cs typeface="+mj-cs"/>
              </a:rPr>
              <a:t>Microsoft Fabric</a:t>
            </a:r>
          </a:p>
          <a:p>
            <a:pPr marL="0" marR="0" lvl="0" indent="0" algn="l" defTabSz="443012" rtl="0" eaLnBrk="1" fontAlgn="auto" latinLnBrk="0" hangingPunct="1">
              <a:spcBef>
                <a:spcPts val="300"/>
              </a:spcBef>
              <a:spcAft>
                <a:spcPts val="0"/>
              </a:spcAft>
              <a:buClrTx/>
              <a:buSzTx/>
              <a:buFontTx/>
              <a:buNone/>
              <a:tabLst/>
              <a:defRPr/>
            </a:pPr>
            <a:r>
              <a:rPr kumimoji="0" lang="en-US" sz="1400" b="0" i="0" u="none" strike="noStrike" kern="1200" cap="none" normalizeH="0" baseline="0" noProof="0">
                <a:ln>
                  <a:noFill/>
                </a:ln>
                <a:solidFill>
                  <a:prstClr val="black"/>
                </a:solidFill>
                <a:effectLst/>
                <a:uLnTx/>
                <a:uFillTx/>
              </a:rPr>
              <a:t>Analytics</a:t>
            </a:r>
          </a:p>
        </p:txBody>
      </p:sp>
      <p:sp>
        <p:nvSpPr>
          <p:cNvPr id="41" name="Right Brace 40">
            <a:extLst>
              <a:ext uri="{FF2B5EF4-FFF2-40B4-BE49-F238E27FC236}">
                <a16:creationId xmlns:a16="http://schemas.microsoft.com/office/drawing/2014/main" id="{54057622-9F2B-B1A9-4D7D-661C396889BF}"/>
              </a:ext>
              <a:ext uri="{C183D7F6-B498-43B3-948B-1728B52AA6E4}">
                <adec:decorative xmlns:adec="http://schemas.microsoft.com/office/drawing/2017/decorative" val="1"/>
              </a:ext>
            </a:extLst>
          </p:cNvPr>
          <p:cNvSpPr/>
          <p:nvPr/>
        </p:nvSpPr>
        <p:spPr>
          <a:xfrm>
            <a:off x="7360315" y="1899921"/>
            <a:ext cx="555523" cy="4189338"/>
          </a:xfrm>
          <a:prstGeom prst="rightBrace">
            <a:avLst>
              <a:gd name="adj1" fmla="val 56342"/>
              <a:gd name="adj2" fmla="val 50000"/>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FFFFFF"/>
              </a:solidFill>
              <a:effectLst/>
              <a:uLnTx/>
              <a:uFillTx/>
              <a:ea typeface="+mn-ea"/>
              <a:cs typeface="+mn-cs"/>
            </a:endParaRPr>
          </a:p>
        </p:txBody>
      </p:sp>
      <p:pic>
        <p:nvPicPr>
          <p:cNvPr id="50" name="Picture 49" descr="Copilot Studio logo">
            <a:extLst>
              <a:ext uri="{FF2B5EF4-FFF2-40B4-BE49-F238E27FC236}">
                <a16:creationId xmlns:a16="http://schemas.microsoft.com/office/drawing/2014/main" id="{6D8A5431-F573-BBCA-6D1C-64289434B39C}"/>
              </a:ext>
            </a:extLst>
          </p:cNvPr>
          <p:cNvPicPr>
            <a:picLocks noChangeAspect="1"/>
          </p:cNvPicPr>
          <p:nvPr/>
        </p:nvPicPr>
        <p:blipFill>
          <a:blip r:embed="rId25"/>
          <a:srcRect/>
          <a:stretch/>
        </p:blipFill>
        <p:spPr>
          <a:xfrm>
            <a:off x="8630467" y="3700402"/>
            <a:ext cx="577154" cy="605558"/>
          </a:xfrm>
          <a:prstGeom prst="rect">
            <a:avLst/>
          </a:prstGeom>
        </p:spPr>
      </p:pic>
      <p:pic>
        <p:nvPicPr>
          <p:cNvPr id="51" name="Picture 6" descr="Copilot logo">
            <a:extLst>
              <a:ext uri="{FF2B5EF4-FFF2-40B4-BE49-F238E27FC236}">
                <a16:creationId xmlns:a16="http://schemas.microsoft.com/office/drawing/2014/main" id="{F1C37820-A7E7-7A7A-8A01-2881633CF09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519921" y="3683218"/>
            <a:ext cx="622742" cy="62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561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750" fill="hold"/>
                                        <p:tgtEl>
                                          <p:spTgt spid="6"/>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750" fill="hold"/>
                                        <p:tgtEl>
                                          <p:spTgt spid="2052"/>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nodeType="withEffect">
                                  <p:stCondLst>
                                    <p:cond delay="0"/>
                                  </p:stCondLst>
                                  <p:childTnLst>
                                    <p:animMotion origin="layout" path="M 1.25E-6 0.03889 L 1.25E-6 1.85185E-6 " pathEditMode="relative" rAng="0" ptsTypes="AA">
                                      <p:cBhvr>
                                        <p:cTn id="19" dur="750" fill="hold"/>
                                        <p:tgtEl>
                                          <p:spTgt spid="2"/>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750" fill="hold"/>
                                        <p:tgtEl>
                                          <p:spTgt spid="9"/>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750" fill="hold"/>
                                        <p:tgtEl>
                                          <p:spTgt spid="10"/>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750" fill="hold"/>
                                        <p:tgtEl>
                                          <p:spTgt spid="13"/>
                                        </p:tgtEl>
                                        <p:attrNameLst>
                                          <p:attrName>ppt_x</p:attrName>
                                          <p:attrName>ppt_y</p:attrName>
                                        </p:attrNameLst>
                                      </p:cBhvr>
                                      <p:rCtr x="0" y="-1944"/>
                                    </p:animMotion>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42" presetClass="path" presetSubtype="0" decel="100000" fill="hold" nodeType="withEffect">
                                  <p:stCondLst>
                                    <p:cond delay="0"/>
                                  </p:stCondLst>
                                  <p:childTnLst>
                                    <p:animMotion origin="layout" path="M 1.25E-6 0.03889 L 1.25E-6 1.85185E-6 " pathEditMode="relative" rAng="0" ptsTypes="AA">
                                      <p:cBhvr>
                                        <p:cTn id="39" dur="750" fill="hold"/>
                                        <p:tgtEl>
                                          <p:spTgt spid="4"/>
                                        </p:tgtEl>
                                        <p:attrNameLst>
                                          <p:attrName>ppt_x</p:attrName>
                                          <p:attrName>ppt_y</p:attrName>
                                        </p:attrNameLst>
                                      </p:cBhvr>
                                      <p:rCtr x="0" y="-1944"/>
                                    </p:animMotion>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42" presetClass="path" presetSubtype="0" decel="100000" fill="hold" nodeType="withEffect">
                                  <p:stCondLst>
                                    <p:cond delay="0"/>
                                  </p:stCondLst>
                                  <p:childTnLst>
                                    <p:animMotion origin="layout" path="M 1.25E-6 0.03889 L 1.25E-6 1.85185E-6 " pathEditMode="relative" rAng="0" ptsTypes="AA">
                                      <p:cBhvr>
                                        <p:cTn id="44" dur="750" fill="hold"/>
                                        <p:tgtEl>
                                          <p:spTgt spid="11"/>
                                        </p:tgtEl>
                                        <p:attrNameLst>
                                          <p:attrName>ppt_x</p:attrName>
                                          <p:attrName>ppt_y</p:attrName>
                                        </p:attrNameLst>
                                      </p:cBhvr>
                                      <p:rCtr x="0" y="-1944"/>
                                    </p:animMotion>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decel="100000" fill="hold" nodeType="withEffect">
                                  <p:stCondLst>
                                    <p:cond delay="0"/>
                                  </p:stCondLst>
                                  <p:childTnLst>
                                    <p:animMotion origin="layout" path="M 1.25E-6 0.03889 L 1.25E-6 1.85185E-6 " pathEditMode="relative" rAng="0" ptsTypes="AA">
                                      <p:cBhvr>
                                        <p:cTn id="49" dur="750" fill="hold"/>
                                        <p:tgtEl>
                                          <p:spTgt spid="12"/>
                                        </p:tgtEl>
                                        <p:attrNameLst>
                                          <p:attrName>ppt_x</p:attrName>
                                          <p:attrName>ppt_y</p:attrName>
                                        </p:attrNameLst>
                                      </p:cBhvr>
                                      <p:rCtr x="0" y="-1944"/>
                                    </p:animMotion>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decel="100000" fill="hold" nodeType="withEffect">
                                  <p:stCondLst>
                                    <p:cond delay="0"/>
                                  </p:stCondLst>
                                  <p:childTnLst>
                                    <p:animMotion origin="layout" path="M 1.25E-6 0.03889 L 1.25E-6 1.85185E-6 " pathEditMode="relative" rAng="0" ptsTypes="AA">
                                      <p:cBhvr>
                                        <p:cTn id="54" dur="750" fill="hold"/>
                                        <p:tgtEl>
                                          <p:spTgt spid="14"/>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42" presetClass="path" presetSubtype="0" decel="100000" fill="hold" nodeType="withEffect">
                                  <p:stCondLst>
                                    <p:cond delay="0"/>
                                  </p:stCondLst>
                                  <p:childTnLst>
                                    <p:animMotion origin="layout" path="M 1.25E-6 0.03889 L 1.25E-6 1.85185E-6 " pathEditMode="relative" rAng="0" ptsTypes="AA">
                                      <p:cBhvr>
                                        <p:cTn id="59" dur="750" fill="hold"/>
                                        <p:tgtEl>
                                          <p:spTgt spid="15"/>
                                        </p:tgtEl>
                                        <p:attrNameLst>
                                          <p:attrName>ppt_x</p:attrName>
                                          <p:attrName>ppt_y</p:attrName>
                                        </p:attrNameLst>
                                      </p:cBhvr>
                                      <p:rCtr x="0" y="-1944"/>
                                    </p:animMotion>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42" presetClass="path" presetSubtype="0" decel="100000" fill="hold" grpId="1" nodeType="withEffect">
                                  <p:stCondLst>
                                    <p:cond delay="0"/>
                                  </p:stCondLst>
                                  <p:childTnLst>
                                    <p:animMotion origin="layout" path="M 1.25E-6 0.03889 L 1.25E-6 1.85185E-6 " pathEditMode="relative" rAng="0" ptsTypes="AA">
                                      <p:cBhvr>
                                        <p:cTn id="64" dur="750" fill="hold"/>
                                        <p:tgtEl>
                                          <p:spTgt spid="1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750" fill="hold"/>
                                        <p:tgtEl>
                                          <p:spTgt spid="17"/>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42" presetClass="path" presetSubtype="0" decel="100000" fill="hold" nodeType="withEffect">
                                  <p:stCondLst>
                                    <p:cond delay="0"/>
                                  </p:stCondLst>
                                  <p:childTnLst>
                                    <p:animMotion origin="layout" path="M 1.25E-6 0.03889 L 1.25E-6 1.85185E-6 " pathEditMode="relative" rAng="0" ptsTypes="AA">
                                      <p:cBhvr>
                                        <p:cTn id="74" dur="750" fill="hold"/>
                                        <p:tgtEl>
                                          <p:spTgt spid="19"/>
                                        </p:tgtEl>
                                        <p:attrNameLst>
                                          <p:attrName>ppt_x</p:attrName>
                                          <p:attrName>ppt_y</p:attrName>
                                        </p:attrNameLst>
                                      </p:cBhvr>
                                      <p:rCtr x="0" y="-1944"/>
                                    </p:animMotion>
                                  </p:child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42" presetClass="path" presetSubtype="0" decel="100000" fill="hold" nodeType="withEffect">
                                  <p:stCondLst>
                                    <p:cond delay="0"/>
                                  </p:stCondLst>
                                  <p:childTnLst>
                                    <p:animMotion origin="layout" path="M 1.25E-6 0.03889 L 1.25E-6 1.85185E-6 " pathEditMode="relative" rAng="0" ptsTypes="AA">
                                      <p:cBhvr>
                                        <p:cTn id="79" dur="750" fill="hold"/>
                                        <p:tgtEl>
                                          <p:spTgt spid="18"/>
                                        </p:tgtEl>
                                        <p:attrNameLst>
                                          <p:attrName>ppt_x</p:attrName>
                                          <p:attrName>ppt_y</p:attrName>
                                        </p:attrNameLst>
                                      </p:cBhvr>
                                      <p:rCtr x="0" y="-1944"/>
                                    </p:animMotion>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42" presetClass="path" presetSubtype="0" decel="100000" fill="hold" grpId="1" nodeType="withEffect">
                                  <p:stCondLst>
                                    <p:cond delay="0"/>
                                  </p:stCondLst>
                                  <p:childTnLst>
                                    <p:animMotion origin="layout" path="M 1.25E-6 0.03889 L 1.25E-6 1.85185E-6 " pathEditMode="relative" rAng="0" ptsTypes="AA">
                                      <p:cBhvr>
                                        <p:cTn id="84" dur="750" fill="hold"/>
                                        <p:tgtEl>
                                          <p:spTgt spid="21"/>
                                        </p:tgtEl>
                                        <p:attrNameLst>
                                          <p:attrName>ppt_x</p:attrName>
                                          <p:attrName>ppt_y</p:attrName>
                                        </p:attrNameLst>
                                      </p:cBhvr>
                                      <p:rCtr x="0" y="-1944"/>
                                    </p:animMotion>
                                  </p:childTnLst>
                                </p:cTn>
                              </p:par>
                              <p:par>
                                <p:cTn id="85" presetID="10"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42" presetClass="path" presetSubtype="0" decel="100000" fill="hold" nodeType="withEffect">
                                  <p:stCondLst>
                                    <p:cond delay="0"/>
                                  </p:stCondLst>
                                  <p:childTnLst>
                                    <p:animMotion origin="layout" path="M 1.25E-6 0.03889 L 1.25E-6 1.85185E-6 " pathEditMode="relative" rAng="0" ptsTypes="AA">
                                      <p:cBhvr>
                                        <p:cTn id="89" dur="750" fill="hold"/>
                                        <p:tgtEl>
                                          <p:spTgt spid="24"/>
                                        </p:tgtEl>
                                        <p:attrNameLst>
                                          <p:attrName>ppt_x</p:attrName>
                                          <p:attrName>ppt_y</p:attrName>
                                        </p:attrNameLst>
                                      </p:cBhvr>
                                      <p:rCtr x="0" y="-1944"/>
                                    </p:animMotion>
                                  </p:childTnLst>
                                </p:cTn>
                              </p:par>
                              <p:par>
                                <p:cTn id="90" presetID="10"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42" presetClass="path" presetSubtype="0" decel="100000" fill="hold" nodeType="withEffect">
                                  <p:stCondLst>
                                    <p:cond delay="0"/>
                                  </p:stCondLst>
                                  <p:childTnLst>
                                    <p:animMotion origin="layout" path="M 1.25E-6 0.03889 L 1.25E-6 1.85185E-6 " pathEditMode="relative" rAng="0" ptsTypes="AA">
                                      <p:cBhvr>
                                        <p:cTn id="94" dur="750" fill="hold"/>
                                        <p:tgtEl>
                                          <p:spTgt spid="29"/>
                                        </p:tgtEl>
                                        <p:attrNameLst>
                                          <p:attrName>ppt_x</p:attrName>
                                          <p:attrName>ppt_y</p:attrName>
                                        </p:attrNameLst>
                                      </p:cBhvr>
                                      <p:rCtr x="0" y="-1944"/>
                                    </p:animMotion>
                                  </p:childTnLst>
                                </p:cTn>
                              </p:par>
                              <p:par>
                                <p:cTn id="95" presetID="10"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par>
                                <p:cTn id="98" presetID="42" presetClass="path" presetSubtype="0" decel="100000" fill="hold" nodeType="withEffect">
                                  <p:stCondLst>
                                    <p:cond delay="0"/>
                                  </p:stCondLst>
                                  <p:childTnLst>
                                    <p:animMotion origin="layout" path="M 1.25E-6 0.03889 L 1.25E-6 1.85185E-6 " pathEditMode="relative" rAng="0" ptsTypes="AA">
                                      <p:cBhvr>
                                        <p:cTn id="99" dur="750" fill="hold"/>
                                        <p:tgtEl>
                                          <p:spTgt spid="30"/>
                                        </p:tgtEl>
                                        <p:attrNameLst>
                                          <p:attrName>ppt_x</p:attrName>
                                          <p:attrName>ppt_y</p:attrName>
                                        </p:attrNameLst>
                                      </p:cBhvr>
                                      <p:rCtr x="0" y="-1944"/>
                                    </p:animMotion>
                                  </p:childTnLst>
                                </p:cTn>
                              </p:par>
                              <p:par>
                                <p:cTn id="100" presetID="10" presetClass="entr" presetSubtype="0"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par>
                                <p:cTn id="103" presetID="42" presetClass="path" presetSubtype="0" decel="100000" fill="hold" nodeType="withEffect">
                                  <p:stCondLst>
                                    <p:cond delay="0"/>
                                  </p:stCondLst>
                                  <p:childTnLst>
                                    <p:animMotion origin="layout" path="M 1.25E-6 0.03889 L 1.25E-6 1.85185E-6 " pathEditMode="relative" rAng="0" ptsTypes="AA">
                                      <p:cBhvr>
                                        <p:cTn id="104" dur="750" fill="hold"/>
                                        <p:tgtEl>
                                          <p:spTgt spid="32"/>
                                        </p:tgtEl>
                                        <p:attrNameLst>
                                          <p:attrName>ppt_x</p:attrName>
                                          <p:attrName>ppt_y</p:attrName>
                                        </p:attrNameLst>
                                      </p:cBhvr>
                                      <p:rCtr x="0" y="-1944"/>
                                    </p:animMotion>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42" presetClass="path" presetSubtype="0" decel="100000" fill="hold" grpId="1" nodeType="withEffect">
                                  <p:stCondLst>
                                    <p:cond delay="0"/>
                                  </p:stCondLst>
                                  <p:childTnLst>
                                    <p:animMotion origin="layout" path="M 1.25E-6 0.03889 L 1.25E-6 1.85185E-6 " pathEditMode="relative" rAng="0" ptsTypes="AA">
                                      <p:cBhvr>
                                        <p:cTn id="109" dur="750" fill="hold"/>
                                        <p:tgtEl>
                                          <p:spTgt spid="27"/>
                                        </p:tgtEl>
                                        <p:attrNameLst>
                                          <p:attrName>ppt_x</p:attrName>
                                          <p:attrName>ppt_y</p:attrName>
                                        </p:attrNameLst>
                                      </p:cBhvr>
                                      <p:rCtr x="0" y="-1944"/>
                                    </p:animMotion>
                                  </p:childTnLst>
                                </p:cTn>
                              </p:par>
                              <p:par>
                                <p:cTn id="110" presetID="10"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500"/>
                                        <p:tgtEl>
                                          <p:spTgt spid="31"/>
                                        </p:tgtEl>
                                      </p:cBhvr>
                                    </p:animEffect>
                                  </p:childTnLst>
                                </p:cTn>
                              </p:par>
                              <p:par>
                                <p:cTn id="113" presetID="42" presetClass="path" presetSubtype="0" decel="100000" fill="hold" nodeType="withEffect">
                                  <p:stCondLst>
                                    <p:cond delay="0"/>
                                  </p:stCondLst>
                                  <p:childTnLst>
                                    <p:animMotion origin="layout" path="M 1.25E-6 0.03889 L 1.25E-6 1.85185E-6 " pathEditMode="relative" rAng="0" ptsTypes="AA">
                                      <p:cBhvr>
                                        <p:cTn id="114" dur="750" fill="hold"/>
                                        <p:tgtEl>
                                          <p:spTgt spid="31"/>
                                        </p:tgtEl>
                                        <p:attrNameLst>
                                          <p:attrName>ppt_x</p:attrName>
                                          <p:attrName>ppt_y</p:attrName>
                                        </p:attrNameLst>
                                      </p:cBhvr>
                                      <p:rCtr x="0" y="-1944"/>
                                    </p:animMotion>
                                  </p:childTnLst>
                                </p:cTn>
                              </p:par>
                              <p:par>
                                <p:cTn id="115" presetID="10" presetClass="entr" presetSubtype="0" fill="hold" nodeType="with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par>
                                <p:cTn id="118" presetID="42" presetClass="path" presetSubtype="0" decel="100000" fill="hold" nodeType="withEffect">
                                  <p:stCondLst>
                                    <p:cond delay="0"/>
                                  </p:stCondLst>
                                  <p:childTnLst>
                                    <p:animMotion origin="layout" path="M 1.25E-6 0.03889 L 1.25E-6 1.85185E-6 " pathEditMode="relative" rAng="0" ptsTypes="AA">
                                      <p:cBhvr>
                                        <p:cTn id="119" dur="750" fill="hold"/>
                                        <p:tgtEl>
                                          <p:spTgt spid="20"/>
                                        </p:tgtEl>
                                        <p:attrNameLst>
                                          <p:attrName>ppt_x</p:attrName>
                                          <p:attrName>ppt_y</p:attrName>
                                        </p:attrNameLst>
                                      </p:cBhvr>
                                      <p:rCtr x="0" y="-1944"/>
                                    </p:animMotion>
                                  </p:childTnLst>
                                </p:cTn>
                              </p:par>
                              <p:par>
                                <p:cTn id="120" presetID="10" presetClass="entr" presetSubtype="0" fill="hold" nodeType="with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par>
                                <p:cTn id="123" presetID="42" presetClass="path" presetSubtype="0" decel="100000" fill="hold" nodeType="withEffect">
                                  <p:stCondLst>
                                    <p:cond delay="0"/>
                                  </p:stCondLst>
                                  <p:childTnLst>
                                    <p:animMotion origin="layout" path="M 1.25E-6 0.03889 L 1.25E-6 1.85185E-6 " pathEditMode="relative" rAng="0" ptsTypes="AA">
                                      <p:cBhvr>
                                        <p:cTn id="124" dur="750" fill="hold"/>
                                        <p:tgtEl>
                                          <p:spTgt spid="5"/>
                                        </p:tgtEl>
                                        <p:attrNameLst>
                                          <p:attrName>ppt_x</p:attrName>
                                          <p:attrName>ppt_y</p:attrName>
                                        </p:attrNameLst>
                                      </p:cBhvr>
                                      <p:rCtr x="0" y="-1944"/>
                                    </p:animMotion>
                                  </p:childTnLst>
                                </p:cTn>
                              </p:par>
                            </p:childTnLst>
                          </p:cTn>
                        </p:par>
                        <p:par>
                          <p:cTn id="125" fill="hold">
                            <p:stCondLst>
                              <p:cond delay="750"/>
                            </p:stCondLst>
                            <p:childTnLst>
                              <p:par>
                                <p:cTn id="126" presetID="10" presetClass="entr" presetSubtype="0" fill="hold" grpId="0" nodeType="after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500"/>
                                        <p:tgtEl>
                                          <p:spTgt spid="41"/>
                                        </p:tgtEl>
                                      </p:cBhvr>
                                    </p:animEffect>
                                  </p:childTnLst>
                                </p:cTn>
                              </p:par>
                              <p:par>
                                <p:cTn id="129" presetID="42" presetClass="path" presetSubtype="0" decel="100000" fill="hold" grpId="1" nodeType="withEffect">
                                  <p:stCondLst>
                                    <p:cond delay="0"/>
                                  </p:stCondLst>
                                  <p:childTnLst>
                                    <p:animMotion origin="layout" path="M -0.01719 -0.00023 L -1.25E-6 1.85185E-6 " pathEditMode="relative" rAng="0" ptsTypes="AA">
                                      <p:cBhvr>
                                        <p:cTn id="130" dur="750" fill="hold"/>
                                        <p:tgtEl>
                                          <p:spTgt spid="41"/>
                                        </p:tgtEl>
                                        <p:attrNameLst>
                                          <p:attrName>ppt_x</p:attrName>
                                          <p:attrName>ppt_y</p:attrName>
                                        </p:attrNameLst>
                                      </p:cBhvr>
                                      <p:rCtr x="859" y="0"/>
                                    </p:animMotion>
                                  </p:childTnLst>
                                </p:cTn>
                              </p:par>
                            </p:childTnLst>
                          </p:cTn>
                        </p:par>
                        <p:par>
                          <p:cTn id="131" fill="hold">
                            <p:stCondLst>
                              <p:cond delay="1500"/>
                            </p:stCondLst>
                            <p:childTnLst>
                              <p:par>
                                <p:cTn id="132" presetID="10" presetClass="entr" presetSubtype="0" fill="hold" grpId="0" nodeType="after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nodeType="with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0" presetClass="entr" presetSubtype="0" fill="hold" nodeType="with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 grpId="0"/>
      <p:bldP spid="13" grpId="1"/>
      <p:bldP spid="16" grpId="0"/>
      <p:bldP spid="16" grpId="1"/>
      <p:bldP spid="17" grpId="0"/>
      <p:bldP spid="17" grpId="1"/>
      <p:bldP spid="21" grpId="0"/>
      <p:bldP spid="21" grpId="1"/>
      <p:bldP spid="27" grpId="0"/>
      <p:bldP spid="27" grpId="1"/>
      <p:bldP spid="41" grpId="0" animBg="1"/>
      <p:bldP spid="4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7E12-8645-BEF9-2E78-99EEA4DC6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FBAA8-ED64-E946-E3C0-145DA1D936B6}"/>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425851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2F7EBF2-2625-D971-752A-42FC6CD71D7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310743"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23" name="Rectangle: Top Corners Rounded 22">
            <a:extLst>
              <a:ext uri="{FF2B5EF4-FFF2-40B4-BE49-F238E27FC236}">
                <a16:creationId xmlns:a16="http://schemas.microsoft.com/office/drawing/2014/main" id="{03348A57-5886-B9E3-452A-2F58ED3D12C3}"/>
              </a:ext>
              <a:ext uri="{C183D7F6-B498-43B3-948B-1728B52AA6E4}">
                <adec:decorative xmlns:adec="http://schemas.microsoft.com/office/drawing/2017/decorative" val="1"/>
              </a:ext>
            </a:extLst>
          </p:cNvPr>
          <p:cNvSpPr/>
          <p:nvPr/>
        </p:nvSpPr>
        <p:spPr bwMode="auto">
          <a:xfrm>
            <a:off x="571500" y="2313173"/>
            <a:ext cx="955675" cy="57786"/>
          </a:xfrm>
          <a:prstGeom prst="round2SameRect">
            <a:avLst>
              <a:gd name="adj1" fmla="val 50000"/>
              <a:gd name="adj2" fmla="val 0"/>
            </a:avLst>
          </a:prstGeom>
          <a:solidFill>
            <a:schemeClr val="bg1"/>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2400">
              <a:solidFill>
                <a:schemeClr val="tx1"/>
              </a:solidFill>
            </a:endParaRPr>
          </a:p>
        </p:txBody>
      </p:sp>
      <p:pic>
        <p:nvPicPr>
          <p:cNvPr id="24" name="Picture 23">
            <a:extLst>
              <a:ext uri="{FF2B5EF4-FFF2-40B4-BE49-F238E27FC236}">
                <a16:creationId xmlns:a16="http://schemas.microsoft.com/office/drawing/2014/main" id="{5E906B1B-2E60-ED27-55F6-B5C59D77ED66}"/>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flipH="1">
            <a:off x="863455" y="3410711"/>
            <a:ext cx="6857999" cy="36576"/>
          </a:xfrm>
          <a:prstGeom prst="rect">
            <a:avLst/>
          </a:prstGeom>
        </p:spPr>
      </p:pic>
      <p:sp>
        <p:nvSpPr>
          <p:cNvPr id="25" name="Rectangle 24">
            <a:extLst>
              <a:ext uri="{FF2B5EF4-FFF2-40B4-BE49-F238E27FC236}">
                <a16:creationId xmlns:a16="http://schemas.microsoft.com/office/drawing/2014/main" id="{6FF9484F-F11F-5B08-985C-DEA41DA511DC}"/>
              </a:ext>
              <a:ext uri="{C183D7F6-B498-43B3-948B-1728B52AA6E4}">
                <adec:decorative xmlns:adec="http://schemas.microsoft.com/office/drawing/2017/decorative" val="1"/>
              </a:ext>
            </a:extLst>
          </p:cNvPr>
          <p:cNvSpPr>
            <a:spLocks/>
          </p:cNvSpPr>
          <p:nvPr/>
        </p:nvSpPr>
        <p:spPr bwMode="auto">
          <a:xfrm>
            <a:off x="0" y="2370959"/>
            <a:ext cx="4310743" cy="2116082"/>
          </a:xfrm>
          <a:prstGeom prst="rect">
            <a:avLst/>
          </a:prstGeom>
          <a:solidFill>
            <a:schemeClr val="bg1">
              <a:alpha val="50000"/>
            </a:schemeClr>
          </a:solidFill>
          <a:ln w="6350">
            <a:solidFill>
              <a:schemeClr val="bg1"/>
            </a:solid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sz="2400">
              <a:solidFill>
                <a:schemeClr val="tx1"/>
              </a:solidFill>
            </a:endParaRPr>
          </a:p>
        </p:txBody>
      </p:sp>
      <p:sp>
        <p:nvSpPr>
          <p:cNvPr id="26" name="Title 1">
            <a:extLst>
              <a:ext uri="{FF2B5EF4-FFF2-40B4-BE49-F238E27FC236}">
                <a16:creationId xmlns:a16="http://schemas.microsoft.com/office/drawing/2014/main" id="{D909BC89-B809-BD71-8403-98E1E469D6BF}"/>
              </a:ext>
            </a:extLst>
          </p:cNvPr>
          <p:cNvSpPr>
            <a:spLocks noGrp="1"/>
          </p:cNvSpPr>
          <p:nvPr>
            <p:ph type="title"/>
          </p:nvPr>
        </p:nvSpPr>
        <p:spPr>
          <a:xfrm>
            <a:off x="588264" y="3123108"/>
            <a:ext cx="3477324" cy="553998"/>
          </a:xfrm>
        </p:spPr>
        <p:txBody>
          <a:bodyPr/>
          <a:lstStyle/>
          <a:p>
            <a:pPr>
              <a:spcAft>
                <a:spcPts val="600"/>
              </a:spcAft>
            </a:pPr>
            <a:r>
              <a:rPr lang="en-US" sz="3600" spc="0">
                <a:gradFill>
                  <a:gsLst>
                    <a:gs pos="0">
                      <a:schemeClr val="accent1"/>
                    </a:gs>
                    <a:gs pos="100000">
                      <a:schemeClr val="accent2"/>
                    </a:gs>
                  </a:gsLst>
                  <a:lin ang="0" scaled="1"/>
                </a:gradFill>
                <a:ea typeface="+mj-ea"/>
                <a:cs typeface="+mj-cs"/>
              </a:rPr>
              <a:t>Resources </a:t>
            </a:r>
          </a:p>
        </p:txBody>
      </p:sp>
      <p:sp>
        <p:nvSpPr>
          <p:cNvPr id="2" name="Rectangle: Top Corners Rounded 1">
            <a:extLst>
              <a:ext uri="{FF2B5EF4-FFF2-40B4-BE49-F238E27FC236}">
                <a16:creationId xmlns:a16="http://schemas.microsoft.com/office/drawing/2014/main" id="{6B8971D4-802D-F9C3-D170-9C08F2E700E4}"/>
              </a:ext>
              <a:ext uri="{C183D7F6-B498-43B3-948B-1728B52AA6E4}">
                <adec:decorative xmlns:adec="http://schemas.microsoft.com/office/drawing/2017/decorative" val="1"/>
              </a:ext>
            </a:extLst>
          </p:cNvPr>
          <p:cNvSpPr/>
          <p:nvPr/>
        </p:nvSpPr>
        <p:spPr bwMode="auto">
          <a:xfrm>
            <a:off x="5007050" y="3044500"/>
            <a:ext cx="6596685" cy="404378"/>
          </a:xfrm>
          <a:prstGeom prst="round2SameRect">
            <a:avLst>
              <a:gd name="adj1" fmla="val 34849"/>
              <a:gd name="adj2" fmla="val 0"/>
            </a:avLst>
          </a:prstGeom>
          <a:solidFill>
            <a:schemeClr val="accent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GB"/>
          </a:p>
        </p:txBody>
      </p:sp>
      <p:graphicFrame>
        <p:nvGraphicFramePr>
          <p:cNvPr id="5" name="Table 4">
            <a:extLst>
              <a:ext uri="{FF2B5EF4-FFF2-40B4-BE49-F238E27FC236}">
                <a16:creationId xmlns:a16="http://schemas.microsoft.com/office/drawing/2014/main" id="{20B645A9-0131-150A-7E42-57387A019986}"/>
              </a:ext>
            </a:extLst>
          </p:cNvPr>
          <p:cNvGraphicFramePr>
            <a:graphicFrameLocks noGrp="1"/>
          </p:cNvGraphicFramePr>
          <p:nvPr>
            <p:extLst>
              <p:ext uri="{D42A27DB-BD31-4B8C-83A1-F6EECF244321}">
                <p14:modId xmlns:p14="http://schemas.microsoft.com/office/powerpoint/2010/main" val="2375532078"/>
              </p:ext>
            </p:extLst>
          </p:nvPr>
        </p:nvGraphicFramePr>
        <p:xfrm>
          <a:off x="5007050" y="3044500"/>
          <a:ext cx="6596686" cy="3413760"/>
        </p:xfrm>
        <a:graphic>
          <a:graphicData uri="http://schemas.openxmlformats.org/drawingml/2006/table">
            <a:tbl>
              <a:tblPr firstRow="1" bandRow="1">
                <a:tableStyleId>{5C22544A-7EE6-4342-B048-85BDC9FD1C3A}</a:tableStyleId>
              </a:tblPr>
              <a:tblGrid>
                <a:gridCol w="2516872">
                  <a:extLst>
                    <a:ext uri="{9D8B030D-6E8A-4147-A177-3AD203B41FA5}">
                      <a16:colId xmlns:a16="http://schemas.microsoft.com/office/drawing/2014/main" val="3351332866"/>
                    </a:ext>
                  </a:extLst>
                </a:gridCol>
                <a:gridCol w="4079814">
                  <a:extLst>
                    <a:ext uri="{9D8B030D-6E8A-4147-A177-3AD203B41FA5}">
                      <a16:colId xmlns:a16="http://schemas.microsoft.com/office/drawing/2014/main" val="63126876"/>
                    </a:ext>
                  </a:extLst>
                </a:gridCol>
              </a:tblGrid>
              <a:tr h="302831">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mn-cs"/>
                        </a:rPr>
                        <a:t>Learn more about Copilot Studio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b="1">
                        <a:solidFill>
                          <a:srgbClr val="0078D4"/>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3878410"/>
                  </a:ext>
                </a:extLst>
              </a:tr>
              <a:tr h="302831">
                <a:tc>
                  <a:txBody>
                    <a:bodyPr/>
                    <a:lstStyle/>
                    <a:p>
                      <a:r>
                        <a:rPr lang="en-US" sz="1600" b="0">
                          <a:solidFill>
                            <a:schemeClr val="tx1"/>
                          </a:solidFill>
                          <a:latin typeface="+mn-lt"/>
                        </a:rPr>
                        <a:t>Website</a:t>
                      </a:r>
                    </a:p>
                  </a:txBody>
                  <a:tcPr anchor="ctr">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0078D4"/>
                          </a:solidFill>
                          <a:latin typeface="+mn-lt"/>
                          <a:hlinkClick r:id="rId5"/>
                        </a:rPr>
                        <a:t>https://aka.ms/copilotstudio</a:t>
                      </a:r>
                      <a:endParaRPr lang="en-US" sz="1600" b="0">
                        <a:solidFill>
                          <a:srgbClr val="0078D4"/>
                        </a:solidFill>
                        <a:latin typeface="+mn-lt"/>
                      </a:endParaRPr>
                    </a:p>
                  </a:txBody>
                  <a:tcPr anchor="ctr">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650000"/>
                  </a:ext>
                </a:extLst>
              </a:tr>
              <a:tr h="302831">
                <a:tc>
                  <a:txBody>
                    <a:bodyPr/>
                    <a:lstStyle/>
                    <a:p>
                      <a:r>
                        <a:rPr lang="en-US" sz="1600" b="0">
                          <a:solidFill>
                            <a:schemeClr val="tx1"/>
                          </a:solidFill>
                          <a:latin typeface="+mn-lt"/>
                        </a:rPr>
                        <a:t>Blog</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a:solidFill>
                            <a:srgbClr val="0078D4"/>
                          </a:solidFill>
                          <a:latin typeface="+mn-lt"/>
                          <a:hlinkClick r:id="rId6"/>
                        </a:rPr>
                        <a:t>https://aka.ms</a:t>
                      </a:r>
                      <a:r>
                        <a:rPr lang="en-US" sz="1600" b="0" kern="1200">
                          <a:solidFill>
                            <a:srgbClr val="0078D4"/>
                          </a:solidFill>
                          <a:latin typeface="+mn-lt"/>
                          <a:ea typeface="+mn-ea"/>
                          <a:cs typeface="+mn-cs"/>
                          <a:hlinkClick r:id="rId6"/>
                        </a:rPr>
                        <a:t>/copilotstudio-blog</a:t>
                      </a:r>
                      <a:endParaRPr lang="en-US" sz="1600" b="0" kern="1200">
                        <a:solidFill>
                          <a:srgbClr val="0078D4"/>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3244394"/>
                  </a:ext>
                </a:extLst>
              </a:tr>
              <a:tr h="302831">
                <a:tc>
                  <a:txBody>
                    <a:bodyPr/>
                    <a:lstStyle/>
                    <a:p>
                      <a:r>
                        <a:rPr lang="en-US" sz="1600" b="0">
                          <a:solidFill>
                            <a:schemeClr val="tx1"/>
                          </a:solidFill>
                          <a:latin typeface="+mn-lt"/>
                        </a:rPr>
                        <a:t>Demo</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0078D4"/>
                          </a:solidFill>
                          <a:latin typeface="+mn-lt"/>
                          <a:hlinkClick r:id="rId7"/>
                        </a:rPr>
                        <a:t>https://aka.ms/copilotstudiodemo</a:t>
                      </a:r>
                      <a:endParaRPr lang="en-US" sz="1600" b="0">
                        <a:solidFill>
                          <a:srgbClr val="0078D4"/>
                        </a:solidFill>
                        <a:latin typeface="+mn-lt"/>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0950937"/>
                  </a:ext>
                </a:extLst>
              </a:tr>
              <a:tr h="302831">
                <a:tc>
                  <a:txBody>
                    <a:bodyPr/>
                    <a:lstStyle/>
                    <a:p>
                      <a:r>
                        <a:rPr lang="en-US" sz="1600" b="0">
                          <a:solidFill>
                            <a:schemeClr val="tx1"/>
                          </a:solidFill>
                          <a:latin typeface="+mn-lt"/>
                        </a:rPr>
                        <a:t>Product documentation</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0078D4"/>
                          </a:solidFill>
                          <a:latin typeface="+mn-lt"/>
                          <a:hlinkClick r:id="rId8"/>
                        </a:rPr>
                        <a:t>https://aka.ms/copilotstudiodocs</a:t>
                      </a:r>
                      <a:endParaRPr lang="en-US" sz="1600" b="0">
                        <a:solidFill>
                          <a:srgbClr val="0078D4"/>
                        </a:solidFill>
                        <a:latin typeface="+mn-lt"/>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956343"/>
                  </a:ext>
                </a:extLst>
              </a:tr>
              <a:tr h="302831">
                <a:tc>
                  <a:txBody>
                    <a:bodyPr/>
                    <a:lstStyle/>
                    <a:p>
                      <a:r>
                        <a:rPr lang="en-US" sz="1600" b="0">
                          <a:solidFill>
                            <a:schemeClr val="tx1"/>
                          </a:solidFill>
                          <a:latin typeface="+mn-lt"/>
                        </a:rPr>
                        <a:t>Learning resources</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0078D4"/>
                          </a:solidFill>
                          <a:latin typeface="+mn-lt"/>
                          <a:hlinkClick r:id="rId9"/>
                        </a:rPr>
                        <a:t>https://aka.ms/copilotstudiolearn</a:t>
                      </a:r>
                      <a:endParaRPr lang="en-US" sz="1600" b="0">
                        <a:solidFill>
                          <a:srgbClr val="0078D4"/>
                        </a:solidFill>
                        <a:latin typeface="+mn-lt"/>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2495656"/>
                  </a:ext>
                </a:extLst>
              </a:tr>
              <a:tr h="302831">
                <a:tc>
                  <a:txBody>
                    <a:bodyPr/>
                    <a:lstStyle/>
                    <a:p>
                      <a:r>
                        <a:rPr lang="en-US" sz="1600">
                          <a:solidFill>
                            <a:schemeClr val="tx1"/>
                          </a:solidFill>
                          <a:latin typeface="+mn-lt"/>
                        </a:rPr>
                        <a:t>Community page</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0078D4"/>
                          </a:solidFill>
                          <a:latin typeface="+mn-lt"/>
                          <a:hlinkClick r:id="rId10"/>
                        </a:rPr>
                        <a:t>https://aka.ms/copilotstudiocommunity</a:t>
                      </a:r>
                      <a:endParaRPr lang="en-US" sz="1600" b="0">
                        <a:solidFill>
                          <a:srgbClr val="0078D4"/>
                        </a:solidFill>
                        <a:latin typeface="+mn-lt"/>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798562"/>
                  </a:ext>
                </a:extLst>
              </a:tr>
              <a:tr h="302831">
                <a:tc>
                  <a:txBody>
                    <a:bodyPr/>
                    <a:lstStyle/>
                    <a:p>
                      <a:r>
                        <a:rPr lang="en-US" sz="1600">
                          <a:solidFill>
                            <a:schemeClr val="tx1"/>
                          </a:solidFill>
                          <a:latin typeface="+mn-lt"/>
                        </a:rPr>
                        <a:t>Implementation guide</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noProof="0">
                          <a:solidFill>
                            <a:srgbClr val="0078D4"/>
                          </a:solidFill>
                          <a:latin typeface="+mn-lt"/>
                          <a:ea typeface="+mn-ea"/>
                          <a:cs typeface="+mn-cs"/>
                          <a:hlinkClick r:id="rId11"/>
                        </a:rPr>
                        <a:t>https://aka.ms/</a:t>
                      </a:r>
                      <a:r>
                        <a:rPr lang="en-US" sz="1600" b="0" strike="noStrike" kern="1200" err="1">
                          <a:solidFill>
                            <a:srgbClr val="0078D4"/>
                          </a:solidFill>
                          <a:latin typeface="+mn-lt"/>
                          <a:ea typeface="+mn-ea"/>
                          <a:cs typeface="+mn-cs"/>
                          <a:hlinkClick r:id="rId11"/>
                        </a:rPr>
                        <a:t>copilotstudioimplement</a:t>
                      </a:r>
                      <a:endParaRPr lang="en-US" sz="1600" b="0" strike="noStrike" kern="1200">
                        <a:solidFill>
                          <a:srgbClr val="0078D4"/>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435169"/>
                  </a:ext>
                </a:extLst>
              </a:tr>
              <a:tr h="302831">
                <a:tc>
                  <a:txBody>
                    <a:bodyPr/>
                    <a:lstStyle/>
                    <a:p>
                      <a:r>
                        <a:rPr lang="en-US" sz="1600">
                          <a:solidFill>
                            <a:schemeClr val="tx1"/>
                          </a:solidFill>
                          <a:latin typeface="+mn-lt"/>
                        </a:rPr>
                        <a:t>Adoption resources</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a:solidFill>
                            <a:srgbClr val="0078D4"/>
                          </a:solidFill>
                          <a:latin typeface="+mn-lt"/>
                          <a:ea typeface="+mn-ea"/>
                          <a:cs typeface="+mn-cs"/>
                          <a:hlinkClick r:id="rId12"/>
                        </a:rPr>
                        <a:t>https://aka.ms/adoptcopilotstudio</a:t>
                      </a:r>
                      <a:endParaRPr lang="en-US" sz="1600" b="0" strike="noStrike" kern="1200">
                        <a:solidFill>
                          <a:srgbClr val="0078D4"/>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495127"/>
                  </a:ext>
                </a:extLst>
              </a:tr>
              <a:tr h="302831">
                <a:tc>
                  <a:txBody>
                    <a:bodyPr/>
                    <a:lstStyle/>
                    <a:p>
                      <a:r>
                        <a:rPr lang="en-US" sz="1600">
                          <a:solidFill>
                            <a:schemeClr val="tx1"/>
                          </a:solidFill>
                          <a:latin typeface="+mn-lt"/>
                        </a:rPr>
                        <a:t>Scenario library</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dirty="0">
                          <a:solidFill>
                            <a:srgbClr val="0078D4"/>
                          </a:solidFill>
                          <a:latin typeface="+mn-lt"/>
                          <a:ea typeface="+mn-ea"/>
                          <a:cs typeface="+mn-cs"/>
                          <a:hlinkClick r:id="rId13"/>
                        </a:rPr>
                        <a:t>https://aka.ms/scenariolibrary</a:t>
                      </a:r>
                      <a:endParaRPr lang="en-US" sz="1600" b="0" strike="noStrike" kern="1200" dirty="0">
                        <a:solidFill>
                          <a:srgbClr val="0078D4"/>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488527"/>
                  </a:ext>
                </a:extLst>
              </a:tr>
            </a:tbl>
          </a:graphicData>
        </a:graphic>
      </p:graphicFrame>
      <p:sp>
        <p:nvSpPr>
          <p:cNvPr id="6" name="Rectangle: Top Corners Rounded 5">
            <a:extLst>
              <a:ext uri="{FF2B5EF4-FFF2-40B4-BE49-F238E27FC236}">
                <a16:creationId xmlns:a16="http://schemas.microsoft.com/office/drawing/2014/main" id="{4DB52D75-D36F-8C55-D678-D24855B6114B}"/>
              </a:ext>
              <a:ext uri="{C183D7F6-B498-43B3-948B-1728B52AA6E4}">
                <adec:decorative xmlns:adec="http://schemas.microsoft.com/office/drawing/2017/decorative" val="1"/>
              </a:ext>
            </a:extLst>
          </p:cNvPr>
          <p:cNvSpPr/>
          <p:nvPr/>
        </p:nvSpPr>
        <p:spPr bwMode="auto">
          <a:xfrm>
            <a:off x="5007049" y="490142"/>
            <a:ext cx="6596685" cy="404378"/>
          </a:xfrm>
          <a:prstGeom prst="round2SameRect">
            <a:avLst>
              <a:gd name="adj1" fmla="val 34849"/>
              <a:gd name="adj2" fmla="val 0"/>
            </a:avLst>
          </a:prstGeom>
          <a:solidFill>
            <a:schemeClr val="accent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GB"/>
          </a:p>
        </p:txBody>
      </p:sp>
      <p:graphicFrame>
        <p:nvGraphicFramePr>
          <p:cNvPr id="8" name="Table 7">
            <a:extLst>
              <a:ext uri="{FF2B5EF4-FFF2-40B4-BE49-F238E27FC236}">
                <a16:creationId xmlns:a16="http://schemas.microsoft.com/office/drawing/2014/main" id="{D7D872B5-6808-68AF-917E-A7A914F768FC}"/>
              </a:ext>
            </a:extLst>
          </p:cNvPr>
          <p:cNvGraphicFramePr>
            <a:graphicFrameLocks noGrp="1"/>
          </p:cNvGraphicFramePr>
          <p:nvPr>
            <p:extLst>
              <p:ext uri="{D42A27DB-BD31-4B8C-83A1-F6EECF244321}">
                <p14:modId xmlns:p14="http://schemas.microsoft.com/office/powerpoint/2010/main" val="3898575802"/>
              </p:ext>
            </p:extLst>
          </p:nvPr>
        </p:nvGraphicFramePr>
        <p:xfrm>
          <a:off x="5007049" y="490142"/>
          <a:ext cx="6596686" cy="2072640"/>
        </p:xfrm>
        <a:graphic>
          <a:graphicData uri="http://schemas.openxmlformats.org/drawingml/2006/table">
            <a:tbl>
              <a:tblPr firstRow="1" bandRow="1">
                <a:tableStyleId>{5C22544A-7EE6-4342-B048-85BDC9FD1C3A}</a:tableStyleId>
              </a:tblPr>
              <a:tblGrid>
                <a:gridCol w="2437360">
                  <a:extLst>
                    <a:ext uri="{9D8B030D-6E8A-4147-A177-3AD203B41FA5}">
                      <a16:colId xmlns:a16="http://schemas.microsoft.com/office/drawing/2014/main" val="3351332866"/>
                    </a:ext>
                  </a:extLst>
                </a:gridCol>
                <a:gridCol w="4159326">
                  <a:extLst>
                    <a:ext uri="{9D8B030D-6E8A-4147-A177-3AD203B41FA5}">
                      <a16:colId xmlns:a16="http://schemas.microsoft.com/office/drawing/2014/main" val="63126876"/>
                    </a:ext>
                  </a:extLst>
                </a:gridCol>
              </a:tblGrid>
              <a:tr h="302831">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mn-ea"/>
                          <a:cs typeface="+mn-cs"/>
                        </a:rPr>
                        <a:t>Learn more about agents in Microsoft 365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sz="1600" b="1">
                        <a:solidFill>
                          <a:srgbClr val="0078D4"/>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3878410"/>
                  </a:ext>
                </a:extLst>
              </a:tr>
              <a:tr h="302831">
                <a:tc>
                  <a:txBody>
                    <a:bodyPr/>
                    <a:lstStyle/>
                    <a:p>
                      <a:r>
                        <a:rPr lang="en-US" sz="1600" b="0">
                          <a:solidFill>
                            <a:schemeClr val="tx1"/>
                          </a:solidFill>
                          <a:latin typeface="+mn-lt"/>
                        </a:rPr>
                        <a:t>Blog</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a:solidFill>
                            <a:schemeClr val="accent1"/>
                          </a:solidFill>
                          <a:hlinkClick r:id="rId14">
                            <a:extLst>
                              <a:ext uri="{A12FA001-AC4F-418D-AE19-62706E023703}">
                                <ahyp:hlinkClr xmlns:ahyp="http://schemas.microsoft.com/office/drawing/2018/hyperlinkcolor" val="tx"/>
                              </a:ext>
                            </a:extLst>
                          </a:hlinkClick>
                        </a:rPr>
                        <a:t>https://aka.ms/AgentsinM365Updates</a:t>
                      </a:r>
                      <a:endParaRPr lang="en-US" sz="1600" b="1" kern="1200">
                        <a:solidFill>
                          <a:srgbClr val="0078D4"/>
                        </a:solidFill>
                        <a:latin typeface="+mj-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3244394"/>
                  </a:ext>
                </a:extLst>
              </a:tr>
              <a:tr h="302831">
                <a:tc>
                  <a:txBody>
                    <a:bodyPr/>
                    <a:lstStyle/>
                    <a:p>
                      <a:r>
                        <a:rPr lang="en-US" sz="1600" b="0">
                          <a:solidFill>
                            <a:schemeClr val="tx1"/>
                          </a:solidFill>
                          <a:latin typeface="+mn-lt"/>
                        </a:rPr>
                        <a:t>Agent information</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hlinkClick r:id="rId15"/>
                        </a:rPr>
                        <a:t>Facilitator in Teams </a:t>
                      </a:r>
                      <a:r>
                        <a:rPr lang="en-US" sz="1600">
                          <a:solidFill>
                            <a:schemeClr val="accent1"/>
                          </a:solidFill>
                          <a:hlinkClick r:id="rId15"/>
                        </a:rPr>
                        <a:t>meetings</a:t>
                      </a:r>
                      <a:endParaRPr lang="en-US" sz="1600" b="1">
                        <a:solidFill>
                          <a:srgbClr val="0078D4"/>
                        </a:solidFill>
                        <a:latin typeface="+mj-lt"/>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0950937"/>
                  </a:ext>
                </a:extLst>
              </a:tr>
              <a:tr h="302831">
                <a:tc>
                  <a:txBody>
                    <a:bodyPr/>
                    <a:lstStyle/>
                    <a:p>
                      <a:endParaRPr lang="en-US" sz="1600" b="0">
                        <a:solidFill>
                          <a:schemeClr val="tx1"/>
                        </a:solidFill>
                        <a:latin typeface="+mn-lt"/>
                      </a:endParaRP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0" indent="-127000">
                        <a:spcAft>
                          <a:spcPts val="1500"/>
                        </a:spcAft>
                        <a:buClr>
                          <a:schemeClr val="tx1"/>
                        </a:buClr>
                        <a:buFont typeface="Arial" panose="020B0604020202020204" pitchFamily="34" charset="0"/>
                        <a:buNone/>
                        <a:defRPr/>
                      </a:pPr>
                      <a:r>
                        <a:rPr lang="en-US" sz="1600">
                          <a:solidFill>
                            <a:schemeClr val="accent1"/>
                          </a:solidFill>
                          <a:hlinkClick r:id="rId16">
                            <a:extLst>
                              <a:ext uri="{A12FA001-AC4F-418D-AE19-62706E023703}">
                                <ahyp:hlinkClr xmlns:ahyp="http://schemas.microsoft.com/office/drawing/2018/hyperlinkcolor" val="tx"/>
                              </a:ext>
                            </a:extLst>
                          </a:hlinkClick>
                        </a:rPr>
                        <a:t>Project Manager in Planner</a:t>
                      </a:r>
                      <a:endParaRPr lang="en-US" sz="1600">
                        <a:solidFill>
                          <a:schemeClr val="accent1"/>
                        </a:solidFill>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956343"/>
                  </a:ext>
                </a:extLst>
              </a:tr>
              <a:tr h="302831">
                <a:tc>
                  <a:txBody>
                    <a:bodyPr/>
                    <a:lstStyle/>
                    <a:p>
                      <a:endParaRPr lang="en-US" sz="1600" b="0">
                        <a:solidFill>
                          <a:schemeClr val="tx1"/>
                        </a:solidFill>
                        <a:latin typeface="+mn-lt"/>
                      </a:endParaRP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0" indent="-127000">
                        <a:spcAft>
                          <a:spcPts val="1500"/>
                        </a:spcAft>
                        <a:buClr>
                          <a:schemeClr val="tx1"/>
                        </a:buClr>
                        <a:buFont typeface="Arial" panose="020B0604020202020204" pitchFamily="34" charset="0"/>
                        <a:buNone/>
                        <a:defRPr/>
                      </a:pPr>
                      <a:r>
                        <a:rPr lang="en-US" sz="1600">
                          <a:solidFill>
                            <a:schemeClr val="accent1"/>
                          </a:solidFill>
                          <a:hlinkClick r:id="rId17">
                            <a:extLst>
                              <a:ext uri="{A12FA001-AC4F-418D-AE19-62706E023703}">
                                <ahyp:hlinkClr xmlns:ahyp="http://schemas.microsoft.com/office/drawing/2018/hyperlinkcolor" val="tx"/>
                              </a:ext>
                            </a:extLst>
                          </a:hlinkClick>
                        </a:rPr>
                        <a:t>Interpreter in Teams meetings</a:t>
                      </a:r>
                      <a:endParaRPr lang="en-US" sz="1600">
                        <a:solidFill>
                          <a:schemeClr val="accent1"/>
                        </a:solidFill>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2495656"/>
                  </a:ext>
                </a:extLst>
              </a:tr>
              <a:tr h="302831">
                <a:tc>
                  <a:txBody>
                    <a:bodyPr/>
                    <a:lstStyle/>
                    <a:p>
                      <a:r>
                        <a:rPr lang="en-US" sz="1600">
                          <a:solidFill>
                            <a:schemeClr val="tx1"/>
                          </a:solidFill>
                          <a:latin typeface="+mn-lt"/>
                        </a:rPr>
                        <a:t>Adoption resources</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dirty="0">
                          <a:hlinkClick r:id="rId18"/>
                        </a:rPr>
                        <a:t>https://aka.ms/AdoptM365agents</a:t>
                      </a:r>
                      <a:endParaRPr lang="en-US" sz="1600" b="0" strike="noStrike" kern="1200" dirty="0">
                        <a:solidFill>
                          <a:srgbClr val="0078D4"/>
                        </a:solidFill>
                        <a:latin typeface="+mj-lt"/>
                        <a:ea typeface="+mn-ea"/>
                        <a:cs typeface="+mn-cs"/>
                      </a:endParaRP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495127"/>
                  </a:ext>
                </a:extLst>
              </a:tr>
            </a:tbl>
          </a:graphicData>
        </a:graphic>
      </p:graphicFrame>
    </p:spTree>
    <p:extLst>
      <p:ext uri="{BB962C8B-B14F-4D97-AF65-F5344CB8AC3E}">
        <p14:creationId xmlns:p14="http://schemas.microsoft.com/office/powerpoint/2010/main" val="202466801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D24B6-156D-DB7E-1C54-BAB2E9AEE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C3E4E-B727-0380-9B31-F3B1D0F23654}"/>
              </a:ext>
            </a:extLst>
          </p:cNvPr>
          <p:cNvSpPr>
            <a:spLocks noGrp="1"/>
          </p:cNvSpPr>
          <p:nvPr>
            <p:ph type="title"/>
          </p:nvPr>
        </p:nvSpPr>
        <p:spPr/>
        <p:txBody>
          <a:bodyPr/>
          <a:lstStyle/>
          <a:p>
            <a:r>
              <a:rPr lang="en-US">
                <a:ea typeface="+mj-ea"/>
                <a:cs typeface="+mj-cs"/>
              </a:rPr>
              <a:t>Appendix</a:t>
            </a:r>
          </a:p>
        </p:txBody>
      </p:sp>
    </p:spTree>
    <p:extLst>
      <p:ext uri="{BB962C8B-B14F-4D97-AF65-F5344CB8AC3E}">
        <p14:creationId xmlns:p14="http://schemas.microsoft.com/office/powerpoint/2010/main" val="120412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24C65-1B6E-34C2-0CF7-C8CF07AD6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94CA8-062E-2EE5-98C3-4B54E5780E5F}"/>
              </a:ext>
            </a:extLst>
          </p:cNvPr>
          <p:cNvSpPr>
            <a:spLocks noGrp="1"/>
          </p:cNvSpPr>
          <p:nvPr>
            <p:ph type="title"/>
          </p:nvPr>
        </p:nvSpPr>
        <p:spPr>
          <a:xfrm>
            <a:off x="585216" y="2537210"/>
            <a:ext cx="4178808" cy="997196"/>
          </a:xfrm>
        </p:spPr>
        <p:txBody>
          <a:bodyPr wrap="square">
            <a:spAutoFit/>
          </a:bodyPr>
          <a:lstStyle/>
          <a:p>
            <a:r>
              <a:rPr lang="en-US">
                <a:ea typeface="+mj-ea"/>
                <a:cs typeface="+mj-cs"/>
              </a:rPr>
              <a:t>Appendix 1A</a:t>
            </a:r>
            <a:br>
              <a:rPr lang="en-US">
                <a:ea typeface="+mj-ea"/>
                <a:cs typeface="+mj-cs"/>
              </a:rPr>
            </a:br>
            <a:r>
              <a:rPr lang="en-US">
                <a:ea typeface="+mj-ea"/>
                <a:cs typeface="+mj-cs"/>
              </a:rPr>
              <a:t>1p agents continued</a:t>
            </a:r>
            <a:endParaRPr lang="en-US">
              <a:solidFill>
                <a:schemeClr val="accent1">
                  <a:lumMod val="75000"/>
                </a:schemeClr>
              </a:solidFill>
              <a:ea typeface="+mj-ea"/>
              <a:cs typeface="+mj-cs"/>
            </a:endParaRPr>
          </a:p>
        </p:txBody>
      </p:sp>
      <p:sp>
        <p:nvSpPr>
          <p:cNvPr id="4" name="TextBox 3">
            <a:extLst>
              <a:ext uri="{FF2B5EF4-FFF2-40B4-BE49-F238E27FC236}">
                <a16:creationId xmlns:a16="http://schemas.microsoft.com/office/drawing/2014/main" id="{52FDD206-6EA2-BB67-6597-AA379CFDCD5E}"/>
              </a:ext>
            </a:extLst>
          </p:cNvPr>
          <p:cNvSpPr txBox="1"/>
          <p:nvPr/>
        </p:nvSpPr>
        <p:spPr>
          <a:xfrm>
            <a:off x="585216" y="3663434"/>
            <a:ext cx="4178808" cy="830997"/>
          </a:xfrm>
          <a:prstGeom prst="rect">
            <a:avLst/>
          </a:prstGeom>
          <a:noFill/>
        </p:spPr>
        <p:txBody>
          <a:bodyPr wrap="square" lIns="0" tIns="0" rIns="0" bIns="0">
            <a:spAutoFit/>
          </a:bodyPr>
          <a:lstStyle/>
          <a:p>
            <a:r>
              <a:rPr lang="en-US" sz="1800">
                <a:ea typeface="+mj-ea"/>
                <a:cs typeface="+mj-cs"/>
              </a:rPr>
              <a:t>Learn more at</a:t>
            </a:r>
            <a:br>
              <a:rPr lang="en-US" sz="1800">
                <a:ea typeface="+mj-ea"/>
                <a:cs typeface="+mj-cs"/>
              </a:rPr>
            </a:br>
            <a:r>
              <a:rPr lang="en-US" sz="1800">
                <a:solidFill>
                  <a:schemeClr val="accent1"/>
                </a:solidFill>
                <a:ea typeface="+mj-ea"/>
                <a:cs typeface="+mj-cs"/>
              </a:rPr>
              <a:t>Microsoft Copilot Studio | </a:t>
            </a:r>
            <a:br>
              <a:rPr lang="en-US" sz="1800">
                <a:solidFill>
                  <a:schemeClr val="accent1"/>
                </a:solidFill>
                <a:ea typeface="+mj-ea"/>
                <a:cs typeface="+mj-cs"/>
              </a:rPr>
            </a:br>
            <a:r>
              <a:rPr lang="en-US" sz="1800">
                <a:solidFill>
                  <a:schemeClr val="accent1"/>
                </a:solidFill>
                <a:ea typeface="+mj-ea"/>
                <a:cs typeface="+mj-cs"/>
              </a:rPr>
              <a:t>Customize or Create Copilots</a:t>
            </a:r>
            <a:endParaRPr lang="en-GB">
              <a:solidFill>
                <a:schemeClr val="accent1"/>
              </a:solidFill>
            </a:endParaRPr>
          </a:p>
        </p:txBody>
      </p:sp>
    </p:spTree>
    <p:extLst>
      <p:ext uri="{BB962C8B-B14F-4D97-AF65-F5344CB8AC3E}">
        <p14:creationId xmlns:p14="http://schemas.microsoft.com/office/powerpoint/2010/main" val="302361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0C7B-CE5E-3536-37C9-BD4F26C9C66D}"/>
            </a:ext>
          </a:extLst>
        </p:cNvPr>
        <p:cNvGrpSpPr/>
        <p:nvPr/>
      </p:nvGrpSpPr>
      <p:grpSpPr>
        <a:xfrm>
          <a:off x="0" y="0"/>
          <a:ext cx="0" cy="0"/>
          <a:chOff x="0" y="0"/>
          <a:chExt cx="0" cy="0"/>
        </a:xfrm>
      </p:grpSpPr>
      <p:sp>
        <p:nvSpPr>
          <p:cNvPr id="79" name="Rectangle: Top Corners Rounded 78">
            <a:extLst>
              <a:ext uri="{FF2B5EF4-FFF2-40B4-BE49-F238E27FC236}">
                <a16:creationId xmlns:a16="http://schemas.microsoft.com/office/drawing/2014/main" id="{5177B8B0-C164-ABA7-D4D2-2E3AA7E3BF68}"/>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91" name="Rectangle 90">
            <a:extLst>
              <a:ext uri="{FF2B5EF4-FFF2-40B4-BE49-F238E27FC236}">
                <a16:creationId xmlns:a16="http://schemas.microsoft.com/office/drawing/2014/main" id="{C93EF9BA-0EFB-D042-839B-04B3AD581620}"/>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2" name="Title 11">
            <a:extLst>
              <a:ext uri="{FF2B5EF4-FFF2-40B4-BE49-F238E27FC236}">
                <a16:creationId xmlns:a16="http://schemas.microsoft.com/office/drawing/2014/main" id="{2226AA78-1883-FA13-6F3A-488A8F5BA539}"/>
              </a:ext>
            </a:extLst>
          </p:cNvPr>
          <p:cNvSpPr>
            <a:spLocks noGrp="1"/>
          </p:cNvSpPr>
          <p:nvPr>
            <p:ph type="title"/>
          </p:nvPr>
        </p:nvSpPr>
        <p:spPr>
          <a:xfrm>
            <a:off x="588263" y="457200"/>
            <a:ext cx="11018520" cy="553998"/>
          </a:xfrm>
        </p:spPr>
        <p:txBody>
          <a:bodyPr vert="horz" wrap="square" lIns="0" tIns="0" rIns="0" bIns="0" rtlCol="0" anchor="t">
            <a:spAutoFit/>
          </a:bodyPr>
          <a:lstStyle/>
          <a:p>
            <a:r>
              <a:rPr lang="en-US"/>
              <a:t>Skills agent</a:t>
            </a:r>
          </a:p>
        </p:txBody>
      </p:sp>
      <p:sp>
        <p:nvSpPr>
          <p:cNvPr id="29" name="Text Placeholder 28">
            <a:extLst>
              <a:ext uri="{FF2B5EF4-FFF2-40B4-BE49-F238E27FC236}">
                <a16:creationId xmlns:a16="http://schemas.microsoft.com/office/drawing/2014/main" id="{030DB368-847F-AE22-74CC-19AB84F18915}"/>
              </a:ext>
            </a:extLst>
          </p:cNvPr>
          <p:cNvSpPr>
            <a:spLocks noGrp="1"/>
          </p:cNvSpPr>
          <p:nvPr>
            <p:ph type="body" sz="quarter" idx="11"/>
          </p:nvPr>
        </p:nvSpPr>
        <p:spPr>
          <a:xfrm>
            <a:off x="584200" y="292100"/>
            <a:ext cx="11018520" cy="153888"/>
          </a:xfrm>
        </p:spPr>
        <p:txBody>
          <a:bodyPr/>
          <a:lstStyle/>
          <a:p>
            <a:r>
              <a:rPr lang="en-US"/>
              <a:t>Copilot Chat</a:t>
            </a:r>
          </a:p>
        </p:txBody>
      </p:sp>
      <p:sp>
        <p:nvSpPr>
          <p:cNvPr id="18" name="TextBox 17">
            <a:extLst>
              <a:ext uri="{FF2B5EF4-FFF2-40B4-BE49-F238E27FC236}">
                <a16:creationId xmlns:a16="http://schemas.microsoft.com/office/drawing/2014/main" id="{FBCF5C80-612D-E06A-B8D4-F80B1A2D1F73}"/>
              </a:ext>
            </a:extLst>
          </p:cNvPr>
          <p:cNvSpPr txBox="1">
            <a:spLocks/>
          </p:cNvSpPr>
          <p:nvPr/>
        </p:nvSpPr>
        <p:spPr>
          <a:xfrm>
            <a:off x="588263" y="1479748"/>
            <a:ext cx="3813318" cy="3898503"/>
          </a:xfrm>
          <a:prstGeom prst="rect">
            <a:avLst/>
          </a:prstGeom>
          <a:noFill/>
        </p:spPr>
        <p:txBody>
          <a:bodyPr vert="horz" wrap="square" lIns="0" tIns="0" rIns="0" bIns="0" rtlCol="0">
            <a:spAutoFit/>
          </a:bodyPr>
          <a:lstStyle/>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Powered by People Skills – An </a:t>
            </a:r>
            <a:r>
              <a:rPr lang="en-US" sz="1600">
                <a:solidFill>
                  <a:schemeClr val="accent1"/>
                </a:solidFill>
                <a:latin typeface="+mj-lt"/>
                <a:ea typeface="+mj-ea"/>
                <a:cs typeface="+mj-cs"/>
              </a:rPr>
              <a:t>intelligent data layer </a:t>
            </a:r>
            <a:r>
              <a:rPr lang="en-US" sz="1600">
                <a:solidFill>
                  <a:schemeClr val="tx2"/>
                </a:solidFill>
              </a:rPr>
              <a:t>in Microsoft 365 Copilot that infers individual’s skillsets derived from user activity such as meetings, documents, chat, search, and other signals.</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Enables employees to easily find experts in the organization, understand colleague’s skillsets, edit their own skill profiles, and make informed decisions about skill development.</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accent1"/>
                </a:solidFill>
                <a:latin typeface="+mj-lt"/>
                <a:ea typeface="+mj-ea"/>
                <a:cs typeface="+mj-cs"/>
              </a:rPr>
              <a:t>Inform strategic workforce </a:t>
            </a:r>
            <a:r>
              <a:rPr lang="en-US" sz="1600">
                <a:solidFill>
                  <a:schemeClr val="tx2"/>
                </a:solidFill>
              </a:rPr>
              <a:t>decisions with an up-to-date view of talent landscape strengths, gaps, and opportunities.</a:t>
            </a:r>
          </a:p>
        </p:txBody>
      </p:sp>
      <p:pic>
        <p:nvPicPr>
          <p:cNvPr id="31" name="Picture 30" descr="M365 Copilot &quot;Skills&quot; agent section showing prompt for People Finder, Skills Explorer, My Development, and My Skills Profile, with a typed query asking &quot;What are my skills?&quot;">
            <a:extLst>
              <a:ext uri="{FF2B5EF4-FFF2-40B4-BE49-F238E27FC236}">
                <a16:creationId xmlns:a16="http://schemas.microsoft.com/office/drawing/2014/main" id="{15564F57-C2F2-C8B1-5F92-8A083A45CD2B}"/>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t="-5169" b="-5169"/>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37" name="Title 20">
            <a:extLst>
              <a:ext uri="{FF2B5EF4-FFF2-40B4-BE49-F238E27FC236}">
                <a16:creationId xmlns:a16="http://schemas.microsoft.com/office/drawing/2014/main" id="{66974E19-9FA9-53DB-8FE0-53C4F7C4B843}"/>
              </a:ext>
            </a:extLst>
          </p:cNvPr>
          <p:cNvSpPr txBox="1">
            <a:spLocks/>
          </p:cNvSpPr>
          <p:nvPr/>
        </p:nvSpPr>
        <p:spPr>
          <a:xfrm>
            <a:off x="417053" y="5921375"/>
            <a:ext cx="3859689"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dirty="0">
                <a:solidFill>
                  <a:schemeClr val="bg1"/>
                </a:solidFill>
                <a:ea typeface="+mj-ea"/>
                <a:cs typeface="+mj-cs"/>
              </a:rPr>
              <a:t>Generally available</a:t>
            </a:r>
          </a:p>
        </p:txBody>
      </p:sp>
    </p:spTree>
    <p:extLst>
      <p:ext uri="{BB962C8B-B14F-4D97-AF65-F5344CB8AC3E}">
        <p14:creationId xmlns:p14="http://schemas.microsoft.com/office/powerpoint/2010/main" val="52085090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E2D4-ACD6-4450-FC65-D6C0C84572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6BA149-EDD9-EA66-3385-42FC08F04FDC}"/>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23" name="Rectangle: Top Corners Rounded 22">
            <a:extLst>
              <a:ext uri="{FF2B5EF4-FFF2-40B4-BE49-F238E27FC236}">
                <a16:creationId xmlns:a16="http://schemas.microsoft.com/office/drawing/2014/main" id="{369478A9-4307-AAA1-126E-7DE55B06C2C2}"/>
              </a:ext>
              <a:ext uri="{C183D7F6-B498-43B3-948B-1728B52AA6E4}">
                <adec:decorative xmlns:adec="http://schemas.microsoft.com/office/drawing/2017/decorative" val="1"/>
              </a:ext>
            </a:extLst>
          </p:cNvPr>
          <p:cNvSpPr/>
          <p:nvPr/>
        </p:nvSpPr>
        <p:spPr bwMode="auto">
          <a:xfrm rot="16200000">
            <a:off x="6026725" y="-320102"/>
            <a:ext cx="4832352" cy="7498204"/>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5" name="Title 34">
            <a:extLst>
              <a:ext uri="{FF2B5EF4-FFF2-40B4-BE49-F238E27FC236}">
                <a16:creationId xmlns:a16="http://schemas.microsoft.com/office/drawing/2014/main" id="{DA8DF7BC-B0CA-702B-12D2-F0092EE8F54E}"/>
              </a:ext>
            </a:extLst>
          </p:cNvPr>
          <p:cNvSpPr>
            <a:spLocks noGrp="1"/>
          </p:cNvSpPr>
          <p:nvPr>
            <p:ph type="title"/>
          </p:nvPr>
        </p:nvSpPr>
        <p:spPr>
          <a:xfrm>
            <a:off x="588263" y="457200"/>
            <a:ext cx="11018520" cy="553998"/>
          </a:xfrm>
        </p:spPr>
        <p:txBody>
          <a:bodyPr tIns="0" rIns="0" bIns="0">
            <a:noAutofit/>
          </a:bodyPr>
          <a:lstStyle/>
          <a:p>
            <a:r>
              <a:rPr lang="en-US"/>
              <a:t>Facilitator </a:t>
            </a:r>
          </a:p>
        </p:txBody>
      </p:sp>
      <p:sp>
        <p:nvSpPr>
          <p:cNvPr id="8" name="Text Placeholder 7">
            <a:extLst>
              <a:ext uri="{FF2B5EF4-FFF2-40B4-BE49-F238E27FC236}">
                <a16:creationId xmlns:a16="http://schemas.microsoft.com/office/drawing/2014/main" id="{30A8662F-7230-63C9-D942-4F5E1A2BD4F2}"/>
              </a:ext>
            </a:extLst>
          </p:cNvPr>
          <p:cNvSpPr>
            <a:spLocks noGrp="1"/>
          </p:cNvSpPr>
          <p:nvPr>
            <p:ph type="body" sz="quarter" idx="11"/>
          </p:nvPr>
        </p:nvSpPr>
        <p:spPr>
          <a:xfrm>
            <a:off x="584200" y="292100"/>
            <a:ext cx="11018520" cy="153888"/>
          </a:xfrm>
        </p:spPr>
        <p:txBody>
          <a:bodyPr wrap="none"/>
          <a:lstStyle/>
          <a:p>
            <a:r>
              <a:rPr lang="en-US"/>
              <a:t>Teams meetings</a:t>
            </a:r>
          </a:p>
        </p:txBody>
      </p:sp>
      <p:sp>
        <p:nvSpPr>
          <p:cNvPr id="21" name="TextBox 20">
            <a:extLst>
              <a:ext uri="{FF2B5EF4-FFF2-40B4-BE49-F238E27FC236}">
                <a16:creationId xmlns:a16="http://schemas.microsoft.com/office/drawing/2014/main" id="{55135C42-A9CF-789E-4620-4F8EA49CB3ED}"/>
              </a:ext>
            </a:extLst>
          </p:cNvPr>
          <p:cNvSpPr txBox="1">
            <a:spLocks/>
          </p:cNvSpPr>
          <p:nvPr/>
        </p:nvSpPr>
        <p:spPr>
          <a:xfrm>
            <a:off x="588263" y="1479748"/>
            <a:ext cx="3813318" cy="3508653"/>
          </a:xfrm>
          <a:prstGeom prst="rect">
            <a:avLst/>
          </a:prstGeom>
          <a:noFill/>
        </p:spPr>
        <p:txBody>
          <a:bodyPr vert="horz" wrap="square" lIns="0" tIns="0" rIns="0" bIns="0" rtlCol="0">
            <a:spAutoFit/>
          </a:bodyPr>
          <a:lstStyle/>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accent1"/>
                </a:solidFill>
                <a:latin typeface="+mj-lt"/>
                <a:ea typeface="+mj-ea"/>
                <a:cs typeface="+mj-cs"/>
              </a:rPr>
              <a:t>Works alongside you and your team in Teams meetings.</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Takes</a:t>
            </a:r>
            <a:r>
              <a:rPr lang="en-US" sz="1600"/>
              <a:t> </a:t>
            </a:r>
            <a:r>
              <a:rPr lang="en-US" sz="1600">
                <a:solidFill>
                  <a:schemeClr val="accent1"/>
                </a:solidFill>
                <a:latin typeface="+mj-lt"/>
                <a:ea typeface="+mj-ea"/>
                <a:cs typeface="+mj-cs"/>
              </a:rPr>
              <a:t>real-time notes</a:t>
            </a:r>
            <a:r>
              <a:rPr lang="en-US" sz="1600">
                <a:solidFill>
                  <a:schemeClr val="tx2"/>
                </a:solidFill>
              </a:rPr>
              <a:t>, allowing everyone to easily co-author. </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Helps</a:t>
            </a:r>
            <a:r>
              <a:rPr lang="en-US" sz="1600"/>
              <a:t> </a:t>
            </a:r>
            <a:r>
              <a:rPr lang="en-US" sz="1600">
                <a:solidFill>
                  <a:schemeClr val="accent1"/>
                </a:solidFill>
                <a:latin typeface="+mj-lt"/>
                <a:ea typeface="+mj-ea"/>
                <a:cs typeface="+mj-cs"/>
              </a:rPr>
              <a:t>moderate meetings </a:t>
            </a:r>
            <a:r>
              <a:rPr lang="en-US" sz="1600">
                <a:solidFill>
                  <a:schemeClr val="tx2"/>
                </a:solidFill>
              </a:rPr>
              <a:t>by leveraging the set agenda or goal, checking in midway, and before wrapping up to recap key decisions made and open items.</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accent1"/>
                </a:solidFill>
                <a:latin typeface="+mj-lt"/>
                <a:ea typeface="+mj-ea"/>
                <a:cs typeface="+mj-cs"/>
              </a:rPr>
              <a:t>@ mention </a:t>
            </a:r>
            <a:r>
              <a:rPr lang="en-US" sz="1600">
                <a:solidFill>
                  <a:schemeClr val="tx2"/>
                </a:solidFill>
              </a:rPr>
              <a:t>Facilitator in the meeting chat to get summarized insights from the conversation or search the web for information.</a:t>
            </a:r>
          </a:p>
        </p:txBody>
      </p:sp>
      <p:pic>
        <p:nvPicPr>
          <p:cNvPr id="24" name="Picture 23" descr="Screenshot of a Virtual meeting interface with a chat panel summarizing key decisions on a Copilot rollout, including increasing rollout to 50% and coordinating announcements and feedback.">
            <a:extLst>
              <a:ext uri="{FF2B5EF4-FFF2-40B4-BE49-F238E27FC236}">
                <a16:creationId xmlns:a16="http://schemas.microsoft.com/office/drawing/2014/main" id="{589A4F14-CBD4-04C4-49D5-BF7340543E02}"/>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t="-4065" b="-4065"/>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22" name="Title 20">
            <a:extLst>
              <a:ext uri="{FF2B5EF4-FFF2-40B4-BE49-F238E27FC236}">
                <a16:creationId xmlns:a16="http://schemas.microsoft.com/office/drawing/2014/main" id="{DC8ED715-5198-AF19-D9A7-A9468D3FF6FC}"/>
              </a:ext>
            </a:extLst>
          </p:cNvPr>
          <p:cNvSpPr txBox="1">
            <a:spLocks/>
          </p:cNvSpPr>
          <p:nvPr/>
        </p:nvSpPr>
        <p:spPr>
          <a:xfrm>
            <a:off x="417053" y="5921375"/>
            <a:ext cx="3859689"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dirty="0">
                <a:solidFill>
                  <a:schemeClr val="bg1"/>
                </a:solidFill>
              </a:rPr>
              <a:t>Generally available</a:t>
            </a:r>
          </a:p>
        </p:txBody>
      </p:sp>
    </p:spTree>
    <p:extLst>
      <p:ext uri="{BB962C8B-B14F-4D97-AF65-F5344CB8AC3E}">
        <p14:creationId xmlns:p14="http://schemas.microsoft.com/office/powerpoint/2010/main" val="335813333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BFDBC-AB81-B9B9-7041-2F0126BF09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A77CFC-7B8D-AA55-ABD1-9F09B6064085}"/>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25" name="Rectangle: Top Corners Rounded 24">
            <a:extLst>
              <a:ext uri="{FF2B5EF4-FFF2-40B4-BE49-F238E27FC236}">
                <a16:creationId xmlns:a16="http://schemas.microsoft.com/office/drawing/2014/main" id="{93B6C606-D6BB-7051-6E69-3D53953A2608}"/>
              </a:ext>
              <a:ext uri="{C183D7F6-B498-43B3-948B-1728B52AA6E4}">
                <adec:decorative xmlns:adec="http://schemas.microsoft.com/office/drawing/2017/decorative" val="1"/>
              </a:ext>
            </a:extLst>
          </p:cNvPr>
          <p:cNvSpPr/>
          <p:nvPr/>
        </p:nvSpPr>
        <p:spPr bwMode="auto">
          <a:xfrm rot="16200000">
            <a:off x="6026725" y="-320102"/>
            <a:ext cx="4832352" cy="7498204"/>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1" name="Title 20">
            <a:extLst>
              <a:ext uri="{FF2B5EF4-FFF2-40B4-BE49-F238E27FC236}">
                <a16:creationId xmlns:a16="http://schemas.microsoft.com/office/drawing/2014/main" id="{2F8C7A0E-C769-E331-4CC3-392D1B038D5E}"/>
              </a:ext>
            </a:extLst>
          </p:cNvPr>
          <p:cNvSpPr>
            <a:spLocks noGrp="1"/>
          </p:cNvSpPr>
          <p:nvPr>
            <p:ph type="title"/>
          </p:nvPr>
        </p:nvSpPr>
        <p:spPr>
          <a:xfrm>
            <a:off x="588263" y="457200"/>
            <a:ext cx="11018520" cy="553998"/>
          </a:xfrm>
        </p:spPr>
        <p:txBody>
          <a:bodyPr/>
          <a:lstStyle/>
          <a:p>
            <a:r>
              <a:rPr lang="en-US"/>
              <a:t>Interpreter </a:t>
            </a:r>
          </a:p>
        </p:txBody>
      </p:sp>
      <p:sp>
        <p:nvSpPr>
          <p:cNvPr id="10" name="Text Placeholder 9">
            <a:extLst>
              <a:ext uri="{FF2B5EF4-FFF2-40B4-BE49-F238E27FC236}">
                <a16:creationId xmlns:a16="http://schemas.microsoft.com/office/drawing/2014/main" id="{9477D3F5-642F-D9BC-BF30-F2C90CD53419}"/>
              </a:ext>
            </a:extLst>
          </p:cNvPr>
          <p:cNvSpPr>
            <a:spLocks noGrp="1"/>
          </p:cNvSpPr>
          <p:nvPr>
            <p:ph type="body" sz="quarter" idx="11"/>
          </p:nvPr>
        </p:nvSpPr>
        <p:spPr>
          <a:xfrm>
            <a:off x="584200" y="292100"/>
            <a:ext cx="11018520" cy="153888"/>
          </a:xfrm>
        </p:spPr>
        <p:txBody>
          <a:bodyPr/>
          <a:lstStyle/>
          <a:p>
            <a:r>
              <a:rPr lang="en-US"/>
              <a:t>Teams meetings</a:t>
            </a:r>
          </a:p>
        </p:txBody>
      </p:sp>
      <p:sp>
        <p:nvSpPr>
          <p:cNvPr id="23" name="TextBox 22">
            <a:extLst>
              <a:ext uri="{FF2B5EF4-FFF2-40B4-BE49-F238E27FC236}">
                <a16:creationId xmlns:a16="http://schemas.microsoft.com/office/drawing/2014/main" id="{3F7D0B8B-48CC-62AC-E83A-5B27692AA738}"/>
              </a:ext>
            </a:extLst>
          </p:cNvPr>
          <p:cNvSpPr txBox="1">
            <a:spLocks/>
          </p:cNvSpPr>
          <p:nvPr/>
        </p:nvSpPr>
        <p:spPr>
          <a:xfrm>
            <a:off x="588263" y="1479748"/>
            <a:ext cx="3813318" cy="1333698"/>
          </a:xfrm>
          <a:prstGeom prst="rect">
            <a:avLst/>
          </a:prstGeom>
          <a:noFill/>
        </p:spPr>
        <p:txBody>
          <a:bodyPr vert="horz" wrap="square" lIns="0" tIns="0" rIns="0" bIns="0" rtlCol="0">
            <a:spAutoFit/>
          </a:bodyPr>
          <a:lstStyle/>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Enables real-time </a:t>
            </a:r>
            <a:r>
              <a:rPr lang="en-US" sz="1600">
                <a:solidFill>
                  <a:schemeClr val="accent1"/>
                </a:solidFill>
                <a:latin typeface="+mj-lt"/>
                <a:ea typeface="+mj-ea"/>
                <a:cs typeface="+mj-cs"/>
              </a:rPr>
              <a:t>speech-to-speech </a:t>
            </a:r>
            <a:r>
              <a:rPr lang="en-US" sz="1600">
                <a:solidFill>
                  <a:schemeClr val="tx2"/>
                </a:solidFill>
              </a:rPr>
              <a:t>interpretation in Teams meetings so each participant can speak and listen in the language of their choice.</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Supports</a:t>
            </a:r>
            <a:r>
              <a:rPr lang="en-US" sz="1600"/>
              <a:t> </a:t>
            </a:r>
            <a:r>
              <a:rPr lang="en-US" sz="1600">
                <a:solidFill>
                  <a:schemeClr val="accent1"/>
                </a:solidFill>
                <a:latin typeface="+mj-lt"/>
                <a:ea typeface="+mj-ea"/>
                <a:cs typeface="+mj-cs"/>
              </a:rPr>
              <a:t>nine</a:t>
            </a:r>
            <a:r>
              <a:rPr lang="en-US" sz="1600"/>
              <a:t> </a:t>
            </a:r>
            <a:r>
              <a:rPr lang="en-US" sz="1600">
                <a:solidFill>
                  <a:schemeClr val="tx2"/>
                </a:solidFill>
              </a:rPr>
              <a:t>languages for interpretation.</a:t>
            </a:r>
          </a:p>
        </p:txBody>
      </p:sp>
      <p:pic>
        <p:nvPicPr>
          <p:cNvPr id="26" name="Picture 25" descr="Screenshot of a virtual meeting interface, including one participant highlighted as &quot;Interpreting...,&quot; and others shown in individual video feeds.">
            <a:extLst>
              <a:ext uri="{FF2B5EF4-FFF2-40B4-BE49-F238E27FC236}">
                <a16:creationId xmlns:a16="http://schemas.microsoft.com/office/drawing/2014/main" id="{FCAF4140-3D62-C09C-2BFD-3BBFFC692C1C}"/>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t="-3165" b="-3165"/>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24" name="Title 20">
            <a:extLst>
              <a:ext uri="{FF2B5EF4-FFF2-40B4-BE49-F238E27FC236}">
                <a16:creationId xmlns:a16="http://schemas.microsoft.com/office/drawing/2014/main" id="{6FBFE6FB-8564-CD18-1D06-860D34815683}"/>
              </a:ext>
            </a:extLst>
          </p:cNvPr>
          <p:cNvSpPr txBox="1">
            <a:spLocks/>
          </p:cNvSpPr>
          <p:nvPr/>
        </p:nvSpPr>
        <p:spPr>
          <a:xfrm>
            <a:off x="417053" y="5921375"/>
            <a:ext cx="3859689"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346314191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F2FA-2DB6-6E4D-36DB-031043DCA97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A94278-7690-FFCE-56D2-21E242E6C1E0}"/>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0" name="Rectangle: Top Corners Rounded 9">
            <a:extLst>
              <a:ext uri="{FF2B5EF4-FFF2-40B4-BE49-F238E27FC236}">
                <a16:creationId xmlns:a16="http://schemas.microsoft.com/office/drawing/2014/main" id="{D6195306-95BF-08E3-D281-67438B236A7C}"/>
              </a:ext>
              <a:ext uri="{C183D7F6-B498-43B3-948B-1728B52AA6E4}">
                <adec:decorative xmlns:adec="http://schemas.microsoft.com/office/drawing/2017/decorative" val="1"/>
              </a:ext>
            </a:extLst>
          </p:cNvPr>
          <p:cNvSpPr/>
          <p:nvPr/>
        </p:nvSpPr>
        <p:spPr bwMode="auto">
          <a:xfrm rot="16200000">
            <a:off x="6026725" y="-320102"/>
            <a:ext cx="4832352" cy="7498204"/>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5" name="Title 24">
            <a:extLst>
              <a:ext uri="{FF2B5EF4-FFF2-40B4-BE49-F238E27FC236}">
                <a16:creationId xmlns:a16="http://schemas.microsoft.com/office/drawing/2014/main" id="{C6FA2B8C-8B72-1DD4-412A-E80B104C0DFD}"/>
              </a:ext>
            </a:extLst>
          </p:cNvPr>
          <p:cNvSpPr>
            <a:spLocks noGrp="1"/>
          </p:cNvSpPr>
          <p:nvPr>
            <p:ph type="title"/>
          </p:nvPr>
        </p:nvSpPr>
        <p:spPr>
          <a:xfrm>
            <a:off x="588263" y="457200"/>
            <a:ext cx="11018520" cy="553998"/>
          </a:xfrm>
        </p:spPr>
        <p:txBody>
          <a:bodyPr/>
          <a:lstStyle/>
          <a:p>
            <a:r>
              <a:rPr lang="en-US"/>
              <a:t>Project Manager </a:t>
            </a:r>
          </a:p>
        </p:txBody>
      </p:sp>
      <p:sp>
        <p:nvSpPr>
          <p:cNvPr id="27" name="Text Placeholder 12">
            <a:extLst>
              <a:ext uri="{FF2B5EF4-FFF2-40B4-BE49-F238E27FC236}">
                <a16:creationId xmlns:a16="http://schemas.microsoft.com/office/drawing/2014/main" id="{36744679-E313-2469-EC2A-2096BAC60766}"/>
              </a:ext>
            </a:extLst>
          </p:cNvPr>
          <p:cNvSpPr>
            <a:spLocks noGrp="1"/>
          </p:cNvSpPr>
          <p:nvPr>
            <p:ph type="body" sz="quarter" idx="11"/>
          </p:nvPr>
        </p:nvSpPr>
        <p:spPr>
          <a:xfrm>
            <a:off x="584200" y="292100"/>
            <a:ext cx="11018520" cy="153888"/>
          </a:xfrm>
        </p:spPr>
        <p:txBody>
          <a:bodyPr wrap="none" anchor="b">
            <a:spAutoFit/>
          </a:bodyPr>
          <a:lstStyle/>
          <a:p>
            <a:r>
              <a:rPr lang="en-US"/>
              <a:t>Planner</a:t>
            </a:r>
          </a:p>
        </p:txBody>
      </p:sp>
      <p:sp>
        <p:nvSpPr>
          <p:cNvPr id="29" name="TextBox 28">
            <a:extLst>
              <a:ext uri="{FF2B5EF4-FFF2-40B4-BE49-F238E27FC236}">
                <a16:creationId xmlns:a16="http://schemas.microsoft.com/office/drawing/2014/main" id="{673401DC-59FE-B152-A02B-FC15D2883A02}"/>
              </a:ext>
            </a:extLst>
          </p:cNvPr>
          <p:cNvSpPr txBox="1">
            <a:spLocks/>
          </p:cNvSpPr>
          <p:nvPr/>
        </p:nvSpPr>
        <p:spPr>
          <a:xfrm>
            <a:off x="588263" y="1479748"/>
            <a:ext cx="3813318" cy="1436291"/>
          </a:xfrm>
          <a:prstGeom prst="rect">
            <a:avLst/>
          </a:prstGeom>
          <a:noFill/>
        </p:spPr>
        <p:txBody>
          <a:bodyPr vert="horz" wrap="square" lIns="0" tIns="0" rIns="0" bIns="0" rtlCol="0">
            <a:spAutoFit/>
          </a:bodyPr>
          <a:lstStyle/>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accent1"/>
                </a:solidFill>
                <a:latin typeface="+mj-lt"/>
                <a:ea typeface="+mj-ea"/>
                <a:cs typeface="+mj-cs"/>
              </a:rPr>
              <a:t>Create</a:t>
            </a:r>
            <a:r>
              <a:rPr lang="en-US" sz="1600"/>
              <a:t> </a:t>
            </a:r>
            <a:r>
              <a:rPr lang="en-US" sz="1600">
                <a:solidFill>
                  <a:schemeClr val="tx2"/>
                </a:solidFill>
              </a:rPr>
              <a:t>new plans by inputting goals and generating tasks.</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Assign tasks to the agent to complete with </a:t>
            </a:r>
            <a:r>
              <a:rPr lang="en-US" sz="1600">
                <a:solidFill>
                  <a:schemeClr val="accent1"/>
                </a:solidFill>
                <a:latin typeface="+mj-lt"/>
                <a:ea typeface="+mj-ea"/>
                <a:cs typeface="+mj-cs"/>
              </a:rPr>
              <a:t>progress tracking.</a:t>
            </a:r>
          </a:p>
          <a:p>
            <a:pPr marL="209550" marR="0" lvl="0" indent="-209550" algn="l" defTabSz="914400" rtl="0" eaLnBrk="1" fontAlgn="auto" latinLnBrk="0" hangingPunct="1">
              <a:spcAft>
                <a:spcPts val="800"/>
              </a:spcAft>
              <a:buClr>
                <a:schemeClr val="tx1"/>
              </a:buClr>
              <a:buSzTx/>
              <a:buFont typeface="Arial" panose="020B0604020202020204" pitchFamily="34" charset="0"/>
              <a:buChar char="•"/>
              <a:tabLst/>
              <a:defRPr/>
            </a:pPr>
            <a:r>
              <a:rPr lang="en-US" sz="1600">
                <a:solidFill>
                  <a:schemeClr val="tx2"/>
                </a:solidFill>
              </a:rPr>
              <a:t>Generate</a:t>
            </a:r>
            <a:r>
              <a:rPr lang="en-US" sz="1600"/>
              <a:t> </a:t>
            </a:r>
            <a:r>
              <a:rPr lang="en-US" sz="1600">
                <a:solidFill>
                  <a:schemeClr val="accent1"/>
                </a:solidFill>
                <a:latin typeface="+mj-lt"/>
                <a:ea typeface="+mj-ea"/>
                <a:cs typeface="+mj-cs"/>
              </a:rPr>
              <a:t>status reports </a:t>
            </a:r>
            <a:r>
              <a:rPr lang="en-US" sz="1600">
                <a:solidFill>
                  <a:schemeClr val="tx2"/>
                </a:solidFill>
              </a:rPr>
              <a:t>for any project.</a:t>
            </a:r>
          </a:p>
        </p:txBody>
      </p:sp>
      <p:pic>
        <p:nvPicPr>
          <p:cNvPr id="12" name="Picture 11" descr="Screenshot of a Microsoft Planner interface showing the &quot;Product Launch Marketing&quot; plan with task columns like Incomplete, In Progress, Needs Your Input, and Assigned to Project Manager.">
            <a:extLst>
              <a:ext uri="{FF2B5EF4-FFF2-40B4-BE49-F238E27FC236}">
                <a16:creationId xmlns:a16="http://schemas.microsoft.com/office/drawing/2014/main" id="{01B63448-1B40-79DC-E058-D930315C99E0}"/>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t="-5152" b="-5152"/>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28" name="Title 20">
            <a:extLst>
              <a:ext uri="{FF2B5EF4-FFF2-40B4-BE49-F238E27FC236}">
                <a16:creationId xmlns:a16="http://schemas.microsoft.com/office/drawing/2014/main" id="{29D64476-E053-54CB-288A-6C3F576F3BAA}"/>
              </a:ext>
            </a:extLst>
          </p:cNvPr>
          <p:cNvSpPr txBox="1">
            <a:spLocks/>
          </p:cNvSpPr>
          <p:nvPr/>
        </p:nvSpPr>
        <p:spPr>
          <a:xfrm>
            <a:off x="417053" y="5921375"/>
            <a:ext cx="3859689"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Available in public preview</a:t>
            </a:r>
          </a:p>
        </p:txBody>
      </p:sp>
    </p:spTree>
    <p:extLst>
      <p:ext uri="{BB962C8B-B14F-4D97-AF65-F5344CB8AC3E}">
        <p14:creationId xmlns:p14="http://schemas.microsoft.com/office/powerpoint/2010/main" val="27804397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3F2ED-067D-5846-C34E-9BB75F9D6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EF177-2E80-5A5C-F9F3-68810CB8207F}"/>
              </a:ext>
            </a:extLst>
          </p:cNvPr>
          <p:cNvSpPr>
            <a:spLocks noGrp="1"/>
          </p:cNvSpPr>
          <p:nvPr>
            <p:ph type="title"/>
          </p:nvPr>
        </p:nvSpPr>
        <p:spPr>
          <a:xfrm>
            <a:off x="585788" y="2037981"/>
            <a:ext cx="4178300" cy="1495794"/>
          </a:xfrm>
        </p:spPr>
        <p:txBody>
          <a:bodyPr wrap="square">
            <a:spAutoFit/>
          </a:bodyPr>
          <a:lstStyle/>
          <a:p>
            <a:r>
              <a:rPr lang="en-US">
                <a:ea typeface="+mj-ea"/>
                <a:cs typeface="+mj-cs"/>
              </a:rPr>
              <a:t>Appendix 1B</a:t>
            </a:r>
            <a:br>
              <a:rPr lang="en-US">
                <a:ea typeface="+mj-ea"/>
                <a:cs typeface="+mj-cs"/>
              </a:rPr>
            </a:br>
            <a:r>
              <a:rPr lang="en-US">
                <a:ea typeface="+mj-ea"/>
                <a:cs typeface="+mj-cs"/>
              </a:rPr>
              <a:t>Copilot Connector details</a:t>
            </a:r>
          </a:p>
        </p:txBody>
      </p:sp>
      <p:sp>
        <p:nvSpPr>
          <p:cNvPr id="10" name="TextBox 9">
            <a:extLst>
              <a:ext uri="{FF2B5EF4-FFF2-40B4-BE49-F238E27FC236}">
                <a16:creationId xmlns:a16="http://schemas.microsoft.com/office/drawing/2014/main" id="{C129F780-57E4-FF19-9C80-EE2852DE7BB0}"/>
              </a:ext>
            </a:extLst>
          </p:cNvPr>
          <p:cNvSpPr txBox="1"/>
          <p:nvPr/>
        </p:nvSpPr>
        <p:spPr>
          <a:xfrm>
            <a:off x="585788" y="3663434"/>
            <a:ext cx="4135106" cy="276999"/>
          </a:xfrm>
          <a:prstGeom prst="rect">
            <a:avLst/>
          </a:prstGeom>
          <a:noFill/>
        </p:spPr>
        <p:txBody>
          <a:bodyPr wrap="square" lIns="0" tIns="0" rIns="0" bIns="0">
            <a:spAutoFit/>
          </a:bodyPr>
          <a:lstStyle/>
          <a:p>
            <a:r>
              <a:rPr lang="en-US"/>
              <a:t>Learn more at </a:t>
            </a:r>
            <a:r>
              <a:rPr lang="en-US">
                <a:hlinkClick r:id="rId3"/>
              </a:rPr>
              <a:t>Copilot connectors gallery</a:t>
            </a:r>
            <a:endParaRPr lang="en-GB"/>
          </a:p>
        </p:txBody>
      </p:sp>
    </p:spTree>
    <p:extLst>
      <p:ext uri="{BB962C8B-B14F-4D97-AF65-F5344CB8AC3E}">
        <p14:creationId xmlns:p14="http://schemas.microsoft.com/office/powerpoint/2010/main" val="26613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D80A-ABD9-C37B-2E92-86744A666449}"/>
              </a:ext>
            </a:extLst>
          </p:cNvPr>
          <p:cNvSpPr>
            <a:spLocks noGrp="1"/>
          </p:cNvSpPr>
          <p:nvPr>
            <p:ph type="title"/>
          </p:nvPr>
        </p:nvSpPr>
        <p:spPr>
          <a:xfrm>
            <a:off x="585216" y="2038612"/>
            <a:ext cx="3163824" cy="1495794"/>
          </a:xfrm>
        </p:spPr>
        <p:txBody>
          <a:bodyPr/>
          <a:lstStyle/>
          <a:p>
            <a:r>
              <a:rPr lang="en-US" dirty="0">
                <a:ea typeface="+mj-ea"/>
                <a:cs typeface="+mj-cs"/>
              </a:rPr>
              <a:t>Start with a pre-built agent from Microsoft</a:t>
            </a:r>
          </a:p>
        </p:txBody>
      </p:sp>
    </p:spTree>
    <p:extLst>
      <p:ext uri="{BB962C8B-B14F-4D97-AF65-F5344CB8AC3E}">
        <p14:creationId xmlns:p14="http://schemas.microsoft.com/office/powerpoint/2010/main" val="3155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ontent Placeholder 217">
            <a:extLst>
              <a:ext uri="{FF2B5EF4-FFF2-40B4-BE49-F238E27FC236}">
                <a16:creationId xmlns:a16="http://schemas.microsoft.com/office/drawing/2014/main" id="{0BDB5D69-D138-7A1B-9070-EA830DC971D9}"/>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22" name="Rectangle: Rounded Corners 21">
            <a:extLst>
              <a:ext uri="{FF2B5EF4-FFF2-40B4-BE49-F238E27FC236}">
                <a16:creationId xmlns:a16="http://schemas.microsoft.com/office/drawing/2014/main" id="{61B847FF-E81B-DB77-C519-BC568934336C}"/>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5" name="Content Placeholder 18 - 2">
            <a:extLst>
              <a:ext uri="{FF2B5EF4-FFF2-40B4-BE49-F238E27FC236}">
                <a16:creationId xmlns:a16="http://schemas.microsoft.com/office/drawing/2014/main" id="{0A4EF455-1F93-1153-F80E-B69C3790D79B}"/>
              </a:ext>
              <a:ext uri="{C183D7F6-B498-43B3-948B-1728B52AA6E4}">
                <adec:decorative xmlns:adec="http://schemas.microsoft.com/office/drawing/2017/decorative" val="1"/>
              </a:ext>
            </a:extLst>
          </p:cNvPr>
          <p:cNvSpPr txBox="1">
            <a:spLocks/>
          </p:cNvSpPr>
          <p:nvPr/>
        </p:nvSpPr>
        <p:spPr>
          <a:xfrm>
            <a:off x="396240"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201" name="Straight Connector 200">
            <a:extLst>
              <a:ext uri="{FF2B5EF4-FFF2-40B4-BE49-F238E27FC236}">
                <a16:creationId xmlns:a16="http://schemas.microsoft.com/office/drawing/2014/main" id="{C33D618A-2C3F-4E75-CC7D-402DB37AE14E}"/>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CBDEE0-53DB-E828-C62C-164FE83062AA}"/>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7DA2F4-14A6-B417-2E03-DFA08AF77386}"/>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Content Placeholder 18 - 1">
            <a:extLst>
              <a:ext uri="{FF2B5EF4-FFF2-40B4-BE49-F238E27FC236}">
                <a16:creationId xmlns:a16="http://schemas.microsoft.com/office/drawing/2014/main" id="{108BD523-47F3-01E5-3CC8-94A053B17155}"/>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solidFill>
                <a:schemeClr val="tx2"/>
              </a:solidFill>
            </a:endParaRPr>
          </a:p>
        </p:txBody>
      </p:sp>
      <p:cxnSp>
        <p:nvCxnSpPr>
          <p:cNvPr id="20" name="Straight Connector 19">
            <a:extLst>
              <a:ext uri="{FF2B5EF4-FFF2-40B4-BE49-F238E27FC236}">
                <a16:creationId xmlns:a16="http://schemas.microsoft.com/office/drawing/2014/main" id="{CF55A193-E488-5997-7327-03E3E4767EF8}"/>
              </a:ext>
              <a:ext uri="{C183D7F6-B498-43B3-948B-1728B52AA6E4}">
                <adec:decorative xmlns:adec="http://schemas.microsoft.com/office/drawing/2017/decorative" val="1"/>
              </a:ext>
            </a:extLst>
          </p:cNvPr>
          <p:cNvCxnSpPr>
            <a:cxnSpLocks/>
          </p:cNvCxnSpPr>
          <p:nvPr/>
        </p:nvCxnSpPr>
        <p:spPr>
          <a:xfrm>
            <a:off x="405843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71C4D6-FFA0-4AB4-200E-333CF1E5851D}"/>
              </a:ext>
              <a:ext uri="{C183D7F6-B498-43B3-948B-1728B52AA6E4}">
                <adec:decorative xmlns:adec="http://schemas.microsoft.com/office/drawing/2017/decorative" val="1"/>
              </a:ext>
            </a:extLst>
          </p:cNvPr>
          <p:cNvCxnSpPr>
            <a:cxnSpLocks/>
          </p:cNvCxnSpPr>
          <p:nvPr/>
        </p:nvCxnSpPr>
        <p:spPr>
          <a:xfrm>
            <a:off x="815120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8EA14E-7354-4BE6-FC44-17C149909C5D}"/>
              </a:ext>
            </a:extLst>
          </p:cNvPr>
          <p:cNvSpPr>
            <a:spLocks noGrp="1"/>
          </p:cNvSpPr>
          <p:nvPr>
            <p:ph type="title"/>
          </p:nvPr>
        </p:nvSpPr>
        <p:spPr>
          <a:xfrm>
            <a:off x="588963" y="457200"/>
            <a:ext cx="11017250" cy="554038"/>
          </a:xfrm>
        </p:spPr>
        <p:txBody>
          <a:bodyPr>
            <a:normAutofit/>
          </a:bodyPr>
          <a:lstStyle/>
          <a:p>
            <a:pPr lvl="0"/>
            <a:r>
              <a:rPr lang="en-US">
                <a:ea typeface="+mj-ea"/>
                <a:cs typeface="+mj-cs"/>
              </a:rPr>
              <a:t>ServiceNow Knowledge Base Connector</a:t>
            </a:r>
            <a:endParaRPr lang="en-US" noProof="0">
              <a:ea typeface="+mj-ea"/>
              <a:cs typeface="+mj-cs"/>
            </a:endParaRPr>
          </a:p>
        </p:txBody>
      </p:sp>
      <p:sp>
        <p:nvSpPr>
          <p:cNvPr id="21" name="Content Placeholder 217">
            <a:extLst>
              <a:ext uri="{FF2B5EF4-FFF2-40B4-BE49-F238E27FC236}">
                <a16:creationId xmlns:a16="http://schemas.microsoft.com/office/drawing/2014/main" id="{C9CF61AE-C001-2E65-12A9-AD8B5D9822AF}"/>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19" name="TextBox 18">
            <a:extLst>
              <a:ext uri="{FF2B5EF4-FFF2-40B4-BE49-F238E27FC236}">
                <a16:creationId xmlns:a16="http://schemas.microsoft.com/office/drawing/2014/main" id="{59B7514C-45BD-24E8-2A71-D86D33257909}"/>
              </a:ext>
            </a:extLst>
          </p:cNvPr>
          <p:cNvSpPr txBox="1"/>
          <p:nvPr/>
        </p:nvSpPr>
        <p:spPr>
          <a:xfrm>
            <a:off x="580231" y="1067851"/>
            <a:ext cx="11031538" cy="1031051"/>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i="0" u="none" strike="noStrike" kern="1200" cap="none" spc="0" normalizeH="0" baseline="0" noProof="0">
                <a:ln>
                  <a:noFill/>
                </a:ln>
                <a:solidFill>
                  <a:schemeClr val="tx2"/>
                </a:solidFill>
                <a:effectLst/>
                <a:uLnTx/>
                <a:uFillTx/>
              </a:rPr>
              <a:t>The Microsoft Graph connector for ServiceNow Knowledge Base allows organizations to index knowledge base articles from ServiceNow into Microsoft Graph, to be used across Microsoft 365 experiences, including Copilot. This means that users can search for these articles directly within Microsoft 365 Copilot clients. Content indexed via Graph connectors can be combined with other Copilot agents to create declarative agents that support acting on the content as well as queries and reasoning. This integration helps streamline workflows and enhances productivity by making critical information more accessible and easier to find</a:t>
            </a:r>
          </a:p>
        </p:txBody>
      </p:sp>
      <p:sp>
        <p:nvSpPr>
          <p:cNvPr id="192" name="Content Placeholder 18">
            <a:extLst>
              <a:ext uri="{FF2B5EF4-FFF2-40B4-BE49-F238E27FC236}">
                <a16:creationId xmlns:a16="http://schemas.microsoft.com/office/drawing/2014/main" id="{CE078209-2F0D-0352-7EBB-9105315B6FE0}"/>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ServiceNow Knowledge Base Connector to increase the ROI of Copilot by improving business metrics like</a:t>
            </a:r>
          </a:p>
        </p:txBody>
      </p:sp>
      <p:sp>
        <p:nvSpPr>
          <p:cNvPr id="206" name="TextBox 205">
            <a:extLst>
              <a:ext uri="{FF2B5EF4-FFF2-40B4-BE49-F238E27FC236}">
                <a16:creationId xmlns:a16="http://schemas.microsoft.com/office/drawing/2014/main" id="{0D48C7A2-DA0B-0C19-D7E1-D3A23307A75E}"/>
              </a:ext>
            </a:extLst>
          </p:cNvPr>
          <p:cNvSpPr txBox="1"/>
          <p:nvPr/>
        </p:nvSpPr>
        <p:spPr>
          <a:xfrm>
            <a:off x="1219861" y="2889527"/>
            <a:ext cx="2045432"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Tickets reduction</a:t>
            </a:r>
            <a:endParaRPr kumimoji="0" lang="en-CA" sz="1600" i="0" u="none" strike="noStrike" kern="1200" cap="none" spc="0" normalizeH="0" baseline="0" noProof="0">
              <a:ln>
                <a:noFill/>
              </a:ln>
              <a:solidFill>
                <a:schemeClr val="tx2"/>
              </a:solidFill>
              <a:effectLst/>
              <a:uLnTx/>
              <a:uFillTx/>
              <a:latin typeface="+mj-lt"/>
              <a:ea typeface="+mj-ea"/>
              <a:cs typeface="+mj-cs"/>
            </a:endParaRPr>
          </a:p>
        </p:txBody>
      </p:sp>
      <p:sp>
        <p:nvSpPr>
          <p:cNvPr id="193" name="Content Placeholder 43">
            <a:extLst>
              <a:ext uri="{FF2B5EF4-FFF2-40B4-BE49-F238E27FC236}">
                <a16:creationId xmlns:a16="http://schemas.microsoft.com/office/drawing/2014/main" id="{33D5C79A-913F-2CEA-B8F8-FEA75A3194E5}"/>
              </a:ext>
            </a:extLst>
          </p:cNvPr>
          <p:cNvSpPr txBox="1">
            <a:spLocks/>
          </p:cNvSpPr>
          <p:nvPr/>
        </p:nvSpPr>
        <p:spPr>
          <a:xfrm>
            <a:off x="506761" y="3326005"/>
            <a:ext cx="2628839" cy="195438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i="0" u="none" strike="noStrike" kern="1200" cap="none" spc="0" normalizeH="0" baseline="0" noProof="0">
                <a:ln>
                  <a:noFill/>
                </a:ln>
                <a:solidFill>
                  <a:schemeClr val="tx2"/>
                </a:solidFill>
                <a:effectLst/>
                <a:uLnTx/>
                <a:uFillTx/>
                <a:latin typeface="+mj-lt"/>
                <a:ea typeface="+mj-ea"/>
                <a:cs typeface="+mj-cs"/>
              </a:rPr>
              <a:t>Customer Service: </a:t>
            </a:r>
            <a:r>
              <a:rPr kumimoji="0" lang="en-US" sz="1100" i="0" u="none" strike="noStrike" kern="1200" cap="none" spc="0" normalizeH="0" baseline="0" noProof="0">
                <a:ln>
                  <a:noFill/>
                </a:ln>
                <a:solidFill>
                  <a:schemeClr val="tx2"/>
                </a:solidFill>
                <a:effectLst/>
                <a:uLnTx/>
                <a:uFillTx/>
              </a:rPr>
              <a:t>By leveraging the Microsoft Graph connector for ServiceNow Knowledge Base, customer service representatives can enhance their efficiency, provide better service, and ensure they have the most accurate information at their fingertips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Employee Self-service: </a:t>
            </a:r>
            <a:r>
              <a:rPr kumimoji="0" lang="en-US" sz="1100" i="0" u="none" strike="noStrike" kern="1200" cap="none" spc="0" normalizeH="0" baseline="0" noProof="0">
                <a:ln>
                  <a:noFill/>
                </a:ln>
                <a:solidFill>
                  <a:schemeClr val="tx2"/>
                </a:solidFill>
                <a:effectLst/>
                <a:uLnTx/>
                <a:uFillTx/>
              </a:rPr>
              <a:t>Employees can </a:t>
            </a:r>
            <a:br>
              <a:rPr kumimoji="0" lang="en-US" sz="1100" i="0" u="none" strike="noStrike" kern="1200" cap="none" spc="0" normalizeH="0" baseline="0" noProof="0">
                <a:ln>
                  <a:noFill/>
                </a:ln>
                <a:solidFill>
                  <a:schemeClr val="tx2"/>
                </a:solidFill>
                <a:effectLst/>
                <a:uLnTx/>
                <a:uFillTx/>
              </a:rPr>
            </a:br>
            <a:r>
              <a:rPr kumimoji="0" lang="en-US" sz="1100" i="0" u="none" strike="noStrike" kern="1200" cap="none" spc="0" normalizeH="0" baseline="0" noProof="0">
                <a:ln>
                  <a:noFill/>
                </a:ln>
                <a:solidFill>
                  <a:schemeClr val="tx2"/>
                </a:solidFill>
                <a:effectLst/>
                <a:uLnTx/>
                <a:uFillTx/>
              </a:rPr>
              <a:t>self-serve and find solutions to root causes themselves</a:t>
            </a:r>
          </a:p>
        </p:txBody>
      </p:sp>
      <p:sp>
        <p:nvSpPr>
          <p:cNvPr id="207" name="TextBox 206">
            <a:extLst>
              <a:ext uri="{FF2B5EF4-FFF2-40B4-BE49-F238E27FC236}">
                <a16:creationId xmlns:a16="http://schemas.microsoft.com/office/drawing/2014/main" id="{0CD3409D-1935-F9A6-AFBE-D0FE54C1D4B3}"/>
              </a:ext>
            </a:extLst>
          </p:cNvPr>
          <p:cNvSpPr txBox="1"/>
          <p:nvPr/>
        </p:nvSpPr>
        <p:spPr>
          <a:xfrm>
            <a:off x="4851573" y="2889527"/>
            <a:ext cx="2506490"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Faster time to ticket resolution</a:t>
            </a:r>
            <a:endParaRPr kumimoji="0" lang="en-CA" sz="1600" i="0" u="none" strike="noStrike" kern="1200" cap="none" spc="0" normalizeH="0" baseline="0" noProof="0">
              <a:ln>
                <a:noFill/>
              </a:ln>
              <a:solidFill>
                <a:schemeClr val="tx2"/>
              </a:solidFill>
              <a:effectLst/>
              <a:uLnTx/>
              <a:uFillTx/>
              <a:latin typeface="+mj-lt"/>
              <a:ea typeface="+mj-ea"/>
              <a:cs typeface="+mj-cs"/>
            </a:endParaRPr>
          </a:p>
        </p:txBody>
      </p:sp>
      <p:sp>
        <p:nvSpPr>
          <p:cNvPr id="194" name="Content Placeholder 51">
            <a:extLst>
              <a:ext uri="{FF2B5EF4-FFF2-40B4-BE49-F238E27FC236}">
                <a16:creationId xmlns:a16="http://schemas.microsoft.com/office/drawing/2014/main" id="{B334D407-D484-64F2-EB69-03791A72FE67}"/>
              </a:ext>
            </a:extLst>
          </p:cNvPr>
          <p:cNvSpPr txBox="1">
            <a:spLocks/>
          </p:cNvSpPr>
          <p:nvPr/>
        </p:nvSpPr>
        <p:spPr>
          <a:xfrm>
            <a:off x="3356642" y="3326005"/>
            <a:ext cx="2628839" cy="304698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challenges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Time-Consuming Searches: </a:t>
            </a:r>
            <a:r>
              <a:rPr kumimoji="0" lang="en-US" sz="1100" i="0" u="none" strike="noStrike" kern="1200" cap="none" spc="0" normalizeH="0" baseline="0" noProof="0">
                <a:ln>
                  <a:noFill/>
                </a:ln>
                <a:solidFill>
                  <a:schemeClr val="tx2"/>
                </a:solidFill>
                <a:effectLst/>
                <a:uLnTx/>
                <a:uFillTx/>
              </a:rPr>
              <a:t>Customer service representatives often spend a lot of time searching for relevant information to resolve customer issues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Fragmented Information: </a:t>
            </a:r>
            <a:r>
              <a:rPr kumimoji="0" lang="en-US" sz="1100" i="0" u="none" strike="noStrike" kern="1200" cap="none" spc="0" normalizeH="0" baseline="0" noProof="0">
                <a:ln>
                  <a:noFill/>
                </a:ln>
                <a:solidFill>
                  <a:schemeClr val="tx2"/>
                </a:solidFill>
                <a:effectLst/>
                <a:uLnTx/>
                <a:uFillTx/>
              </a:rPr>
              <a:t>Information scattered across different platforms can be hard to manage</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Inconsistent Responses: </a:t>
            </a:r>
            <a:r>
              <a:rPr kumimoji="0" lang="en-US" sz="1100" i="0" u="none" strike="noStrike" kern="1200" cap="none" spc="0" normalizeH="0" baseline="0" noProof="0">
                <a:ln>
                  <a:noFill/>
                </a:ln>
                <a:solidFill>
                  <a:schemeClr val="tx2"/>
                </a:solidFill>
                <a:effectLst/>
                <a:uLnTx/>
                <a:uFillTx/>
              </a:rPr>
              <a:t>Representatives need easy access to up-to-date knowledge articles to provide more consistent and accurate responses to customers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Scattered IT Resources: </a:t>
            </a:r>
            <a:r>
              <a:rPr kumimoji="0" lang="en-US" sz="1100" i="0" u="none" strike="noStrike" kern="1200" cap="none" spc="0" normalizeH="0" baseline="0" noProof="0">
                <a:ln>
                  <a:noFill/>
                </a:ln>
                <a:solidFill>
                  <a:schemeClr val="tx2"/>
                </a:solidFill>
                <a:effectLst/>
                <a:uLnTx/>
                <a:uFillTx/>
              </a:rPr>
              <a:t>In some cases, employees may not know how to solve issues or who to contact when they face </a:t>
            </a:r>
            <a:br>
              <a:rPr kumimoji="0" lang="en-US" sz="1100" i="0" u="none" strike="noStrike" kern="1200" cap="none" spc="0" normalizeH="0" baseline="0" noProof="0">
                <a:ln>
                  <a:noFill/>
                </a:ln>
                <a:solidFill>
                  <a:schemeClr val="tx2"/>
                </a:solidFill>
                <a:effectLst/>
                <a:uLnTx/>
                <a:uFillTx/>
              </a:rPr>
            </a:br>
            <a:r>
              <a:rPr kumimoji="0" lang="en-US" sz="1100" i="0" u="none" strike="noStrike" kern="1200" cap="none" spc="0" normalizeH="0" baseline="0" noProof="0">
                <a:ln>
                  <a:noFill/>
                </a:ln>
                <a:solidFill>
                  <a:schemeClr val="tx2"/>
                </a:solidFill>
                <a:effectLst/>
                <a:uLnTx/>
                <a:uFillTx/>
              </a:rPr>
              <a:t>IT issues</a:t>
            </a:r>
          </a:p>
        </p:txBody>
      </p:sp>
      <p:sp>
        <p:nvSpPr>
          <p:cNvPr id="195" name="Content Placeholder 52">
            <a:extLst>
              <a:ext uri="{FF2B5EF4-FFF2-40B4-BE49-F238E27FC236}">
                <a16:creationId xmlns:a16="http://schemas.microsoft.com/office/drawing/2014/main" id="{C3E454F9-29D8-BD9E-35F9-58BF40C6B12E}"/>
              </a:ext>
            </a:extLst>
          </p:cNvPr>
          <p:cNvSpPr txBox="1">
            <a:spLocks/>
          </p:cNvSpPr>
          <p:nvPr/>
        </p:nvSpPr>
        <p:spPr>
          <a:xfrm>
            <a:off x="6206523" y="3326005"/>
            <a:ext cx="2628839" cy="26699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Enhanced Knowledge Management &amp; Access: </a:t>
            </a:r>
            <a:r>
              <a:rPr kumimoji="0" lang="en-US" sz="1100" i="0" u="none" strike="noStrike" kern="1200" cap="none" spc="0" normalizeH="0" baseline="0" noProof="0">
                <a:ln>
                  <a:noFill/>
                </a:ln>
                <a:solidFill>
                  <a:schemeClr val="tx2"/>
                </a:solidFill>
                <a:effectLst/>
                <a:uLnTx/>
                <a:uFillTx/>
              </a:rPr>
              <a:t>Centralizes data and knowledge, ensures consistent and unified information access across the organization’s </a:t>
            </a:r>
            <a:br>
              <a:rPr kumimoji="0" lang="en-US" sz="1100" i="0" u="none" strike="noStrike" kern="1200" cap="none" spc="0" normalizeH="0" baseline="0" noProof="0">
                <a:ln>
                  <a:noFill/>
                </a:ln>
                <a:solidFill>
                  <a:schemeClr val="tx2"/>
                </a:solidFill>
                <a:effectLst/>
                <a:uLnTx/>
                <a:uFillTx/>
              </a:rPr>
            </a:br>
            <a:r>
              <a:rPr kumimoji="0" lang="en-US" sz="1100" i="0" u="none" strike="noStrike" kern="1200" cap="none" spc="0" normalizeH="0" baseline="0" noProof="0">
                <a:ln>
                  <a:noFill/>
                </a:ln>
                <a:solidFill>
                  <a:schemeClr val="tx2"/>
                </a:solidFill>
                <a:effectLst/>
                <a:uLnTx/>
                <a:uFillTx/>
              </a:rPr>
              <a:t>productivity tools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Improved Decision-making: </a:t>
            </a:r>
            <a:r>
              <a:rPr kumimoji="0" lang="en-US" sz="1100" i="0" u="none" strike="noStrike" kern="1200" cap="none" spc="0" normalizeH="0" baseline="0" noProof="0">
                <a:ln>
                  <a:noFill/>
                </a:ln>
                <a:solidFill>
                  <a:schemeClr val="tx2"/>
                </a:solidFill>
                <a:effectLst/>
                <a:uLnTx/>
                <a:uFillTx/>
              </a:rPr>
              <a:t>The power of Copilot allows users to reason over ServiceNow Knowledge Base data, providing insightful analysis and recommendations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Increased Efficiency and Productivity: </a:t>
            </a:r>
            <a:r>
              <a:rPr kumimoji="0" lang="en-US" sz="1100" i="0" u="none" strike="noStrike" kern="1200" cap="none" spc="0" normalizeH="0" baseline="0" noProof="0">
                <a:ln>
                  <a:noFill/>
                </a:ln>
                <a:solidFill>
                  <a:schemeClr val="tx2"/>
                </a:solidFill>
                <a:effectLst/>
                <a:uLnTx/>
                <a:uFillTx/>
              </a:rPr>
              <a:t>Reduces time spent searching and aggregating information from </a:t>
            </a:r>
            <a:br>
              <a:rPr kumimoji="0" lang="en-US" sz="1100" i="0" u="none" strike="noStrike" kern="1200" cap="none" spc="0" normalizeH="0" baseline="0" noProof="0">
                <a:ln>
                  <a:noFill/>
                </a:ln>
                <a:solidFill>
                  <a:schemeClr val="tx2"/>
                </a:solidFill>
                <a:effectLst/>
                <a:uLnTx/>
                <a:uFillTx/>
              </a:rPr>
            </a:br>
            <a:r>
              <a:rPr kumimoji="0" lang="en-US" sz="1100" i="0" u="none" strike="noStrike" kern="1200" cap="none" spc="0" normalizeH="0" baseline="0" noProof="0">
                <a:ln>
                  <a:noFill/>
                </a:ln>
                <a:solidFill>
                  <a:schemeClr val="tx2"/>
                </a:solidFill>
                <a:effectLst/>
                <a:uLnTx/>
                <a:uFillTx/>
              </a:rPr>
              <a:t>various sources</a:t>
            </a:r>
          </a:p>
        </p:txBody>
      </p:sp>
      <p:sp>
        <p:nvSpPr>
          <p:cNvPr id="208" name="TextBox 207">
            <a:extLst>
              <a:ext uri="{FF2B5EF4-FFF2-40B4-BE49-F238E27FC236}">
                <a16:creationId xmlns:a16="http://schemas.microsoft.com/office/drawing/2014/main" id="{9120C4F4-1D4B-5C49-3C4D-EB836BB84E51}"/>
              </a:ext>
            </a:extLst>
          </p:cNvPr>
          <p:cNvSpPr txBox="1"/>
          <p:nvPr/>
        </p:nvSpPr>
        <p:spPr>
          <a:xfrm>
            <a:off x="8944343" y="2889527"/>
            <a:ext cx="2027798"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Increased productivity </a:t>
            </a:r>
            <a:endParaRPr kumimoji="0" lang="en-CA" sz="1600" i="0" u="none" strike="noStrike" kern="1200" cap="none" spc="0" normalizeH="0" baseline="0" noProof="0">
              <a:ln>
                <a:noFill/>
              </a:ln>
              <a:solidFill>
                <a:schemeClr val="tx2"/>
              </a:solidFill>
              <a:effectLst/>
              <a:uLnTx/>
              <a:uFillTx/>
              <a:latin typeface="+mj-lt"/>
              <a:ea typeface="+mj-ea"/>
              <a:cs typeface="+mj-cs"/>
            </a:endParaRPr>
          </a:p>
        </p:txBody>
      </p:sp>
      <p:sp>
        <p:nvSpPr>
          <p:cNvPr id="196" name="Content Placeholder 226">
            <a:extLst>
              <a:ext uri="{FF2B5EF4-FFF2-40B4-BE49-F238E27FC236}">
                <a16:creationId xmlns:a16="http://schemas.microsoft.com/office/drawing/2014/main" id="{3DDA1BB4-5932-6102-B571-7A73E5D153D4}"/>
              </a:ext>
            </a:extLst>
          </p:cNvPr>
          <p:cNvSpPr txBox="1">
            <a:spLocks/>
          </p:cNvSpPr>
          <p:nvPr/>
        </p:nvSpPr>
        <p:spPr>
          <a:xfrm>
            <a:off x="9056404" y="3326005"/>
            <a:ext cx="2628839" cy="20697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i="0" u="none" strike="noStrike" kern="1200" cap="none" spc="0" normalizeH="0" baseline="0" noProof="0">
                <a:ln>
                  <a:noFill/>
                </a:ln>
                <a:solidFill>
                  <a:schemeClr val="tx2"/>
                </a:solidFill>
                <a:effectLst/>
                <a:uLnTx/>
                <a:uFillTx/>
              </a:rPr>
              <a:t>Any prompts seeking answers from Knowledge Base articles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1: </a:t>
            </a:r>
            <a:r>
              <a:rPr kumimoji="0" lang="en-US" sz="1100" i="0" u="none" strike="noStrike" kern="1200" cap="none" spc="0" normalizeH="0" baseline="0" noProof="0">
                <a:ln>
                  <a:noFill/>
                </a:ln>
                <a:solidFill>
                  <a:schemeClr val="tx2"/>
                </a:solidFill>
                <a:effectLst/>
                <a:uLnTx/>
                <a:uFillTx/>
              </a:rPr>
              <a:t>How do I reset a customer’s password in ServiceNow?</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kumimoji="0" lang="en-US" sz="1100" i="0" u="none" strike="noStrike" kern="1200" cap="none" spc="0" normalizeH="0" baseline="0" noProof="0">
                <a:ln>
                  <a:noFill/>
                </a:ln>
                <a:solidFill>
                  <a:schemeClr val="tx2"/>
                </a:solidFill>
                <a:effectLst/>
                <a:uLnTx/>
                <a:uFillTx/>
              </a:rPr>
              <a:t>Show me the latest refund policy</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kumimoji="0" lang="en-US" sz="1100" i="0" u="none" strike="noStrike" kern="1200" cap="none" spc="0" normalizeH="0" baseline="0" noProof="0">
                <a:ln>
                  <a:noFill/>
                </a:ln>
                <a:solidFill>
                  <a:schemeClr val="tx2"/>
                </a:solidFill>
                <a:effectLst/>
                <a:uLnTx/>
                <a:uFillTx/>
              </a:rPr>
              <a:t>What are the features of the latest software update?</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4: </a:t>
            </a:r>
            <a:r>
              <a:rPr kumimoji="0" lang="en-US" sz="1100" i="0" u="none" strike="noStrike" kern="1200" cap="none" spc="0" normalizeH="0" baseline="0" noProof="0">
                <a:ln>
                  <a:noFill/>
                </a:ln>
                <a:solidFill>
                  <a:schemeClr val="tx2"/>
                </a:solidFill>
                <a:effectLst/>
                <a:uLnTx/>
                <a:uFillTx/>
              </a:rPr>
              <a:t>Provide the user manual for our new product</a:t>
            </a:r>
          </a:p>
        </p:txBody>
      </p:sp>
    </p:spTree>
    <p:extLst>
      <p:ext uri="{BB962C8B-B14F-4D97-AF65-F5344CB8AC3E}">
        <p14:creationId xmlns:p14="http://schemas.microsoft.com/office/powerpoint/2010/main" val="6841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B0EA281E-DA82-093E-F238-256A4AC3600C}"/>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43" name="Content Placeholder 18 - 2">
            <a:extLst>
              <a:ext uri="{FF2B5EF4-FFF2-40B4-BE49-F238E27FC236}">
                <a16:creationId xmlns:a16="http://schemas.microsoft.com/office/drawing/2014/main" id="{B91D0DBE-5E97-CAC1-84E4-A2916A9B32D4}"/>
              </a:ext>
              <a:ext uri="{C183D7F6-B498-43B3-948B-1728B52AA6E4}">
                <adec:decorative xmlns:adec="http://schemas.microsoft.com/office/drawing/2017/decorative" val="1"/>
              </a:ext>
            </a:extLst>
          </p:cNvPr>
          <p:cNvSpPr txBox="1">
            <a:spLocks/>
          </p:cNvSpPr>
          <p:nvPr/>
        </p:nvSpPr>
        <p:spPr>
          <a:xfrm>
            <a:off x="396240"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48" name="Straight Connector 47">
            <a:extLst>
              <a:ext uri="{FF2B5EF4-FFF2-40B4-BE49-F238E27FC236}">
                <a16:creationId xmlns:a16="http://schemas.microsoft.com/office/drawing/2014/main" id="{0CDFBC8A-19FB-21C0-7BE1-221BDC18F8B7}"/>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98432B8-5DB8-D501-CACC-4ACD7B801708}"/>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BCC60C-B447-AAB4-1C2E-04D964433638}"/>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Content Placeholder 18 - 1">
            <a:extLst>
              <a:ext uri="{FF2B5EF4-FFF2-40B4-BE49-F238E27FC236}">
                <a16:creationId xmlns:a16="http://schemas.microsoft.com/office/drawing/2014/main" id="{1B1ABF85-D776-D428-D2EA-FC4973E89E19}"/>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52" name="Straight Connector 51">
            <a:extLst>
              <a:ext uri="{FF2B5EF4-FFF2-40B4-BE49-F238E27FC236}">
                <a16:creationId xmlns:a16="http://schemas.microsoft.com/office/drawing/2014/main" id="{910C627F-8266-37A1-CC25-B54968589CD7}"/>
              </a:ext>
              <a:ext uri="{C183D7F6-B498-43B3-948B-1728B52AA6E4}">
                <adec:decorative xmlns:adec="http://schemas.microsoft.com/office/drawing/2017/decorative" val="1"/>
              </a:ext>
            </a:extLst>
          </p:cNvPr>
          <p:cNvCxnSpPr>
            <a:cxnSpLocks/>
          </p:cNvCxnSpPr>
          <p:nvPr/>
        </p:nvCxnSpPr>
        <p:spPr>
          <a:xfrm>
            <a:off x="405843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995574-9908-5308-DC1A-0F2EF6E48627}"/>
              </a:ext>
              <a:ext uri="{C183D7F6-B498-43B3-948B-1728B52AA6E4}">
                <adec:decorative xmlns:adec="http://schemas.microsoft.com/office/drawing/2017/decorative" val="1"/>
              </a:ext>
            </a:extLst>
          </p:cNvPr>
          <p:cNvCxnSpPr>
            <a:cxnSpLocks/>
          </p:cNvCxnSpPr>
          <p:nvPr/>
        </p:nvCxnSpPr>
        <p:spPr>
          <a:xfrm>
            <a:off x="815120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Content Placeholder 217">
            <a:extLst>
              <a:ext uri="{FF2B5EF4-FFF2-40B4-BE49-F238E27FC236}">
                <a16:creationId xmlns:a16="http://schemas.microsoft.com/office/drawing/2014/main" id="{63FD44B4-34EC-2F12-11E8-B49457A1ADA6}"/>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5" name="Title 4">
            <a:extLst>
              <a:ext uri="{FF2B5EF4-FFF2-40B4-BE49-F238E27FC236}">
                <a16:creationId xmlns:a16="http://schemas.microsoft.com/office/drawing/2014/main" id="{348EA14E-7354-4BE6-FC44-17C149909C5D}"/>
              </a:ext>
            </a:extLst>
          </p:cNvPr>
          <p:cNvSpPr>
            <a:spLocks noGrp="1"/>
          </p:cNvSpPr>
          <p:nvPr>
            <p:ph type="title"/>
          </p:nvPr>
        </p:nvSpPr>
        <p:spPr>
          <a:xfrm>
            <a:off x="588263" y="457200"/>
            <a:ext cx="11018520" cy="553998"/>
          </a:xfrm>
        </p:spPr>
        <p:txBody>
          <a:bodyPr>
            <a:normAutofit/>
          </a:bodyPr>
          <a:lstStyle/>
          <a:p>
            <a:pPr lvl="0"/>
            <a:r>
              <a:rPr lang="en-US"/>
              <a:t>ServiceNow Catalog Connector</a:t>
            </a:r>
            <a:endParaRPr lang="en-US" noProof="0"/>
          </a:p>
        </p:txBody>
      </p:sp>
      <p:sp>
        <p:nvSpPr>
          <p:cNvPr id="66" name="Content Placeholder 217">
            <a:extLst>
              <a:ext uri="{FF2B5EF4-FFF2-40B4-BE49-F238E27FC236}">
                <a16:creationId xmlns:a16="http://schemas.microsoft.com/office/drawing/2014/main" id="{D21B71FD-F93A-6A84-4E07-D0C9D097BE97}"/>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6" name="TextBox 5">
            <a:extLst>
              <a:ext uri="{FF2B5EF4-FFF2-40B4-BE49-F238E27FC236}">
                <a16:creationId xmlns:a16="http://schemas.microsoft.com/office/drawing/2014/main" id="{0ABDD7D4-BB76-142C-3575-5D97C6A86585}"/>
              </a:ext>
            </a:extLst>
          </p:cNvPr>
          <p:cNvSpPr txBox="1"/>
          <p:nvPr/>
        </p:nvSpPr>
        <p:spPr>
          <a:xfrm>
            <a:off x="580231" y="1067851"/>
            <a:ext cx="11031538" cy="1031051"/>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ServiceNow Catalog allows organizations to index service catalog items from ServiceNow into Microsoft Graph, to be used across Microsoft 365 experiences, including Copilot. This means that users can search for these catalog items directly within Microsoft 365 Copilot. Content indexed via Graph connectors can be combined with other Copilot agents to create declarative agents that support taking action on the content as well as queries and reasoning. This integration helps improve efficiency and user satisfaction by making it easier to find and request necessary services and products</a:t>
            </a:r>
          </a:p>
        </p:txBody>
      </p:sp>
      <p:sp>
        <p:nvSpPr>
          <p:cNvPr id="42" name="Content Placeholder 18">
            <a:extLst>
              <a:ext uri="{FF2B5EF4-FFF2-40B4-BE49-F238E27FC236}">
                <a16:creationId xmlns:a16="http://schemas.microsoft.com/office/drawing/2014/main" id="{80E1FCA1-8605-440C-F6C0-393AE13219DB}"/>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ServiceNow Catalog Connector to increase the ROI of Copilot by improving business metrics like</a:t>
            </a:r>
          </a:p>
        </p:txBody>
      </p:sp>
      <p:sp>
        <p:nvSpPr>
          <p:cNvPr id="54" name="TextBox 53">
            <a:extLst>
              <a:ext uri="{FF2B5EF4-FFF2-40B4-BE49-F238E27FC236}">
                <a16:creationId xmlns:a16="http://schemas.microsoft.com/office/drawing/2014/main" id="{A6B1FABF-C882-2A9C-451D-63A1AE840B7B}"/>
              </a:ext>
            </a:extLst>
          </p:cNvPr>
          <p:cNvSpPr txBox="1"/>
          <p:nvPr/>
        </p:nvSpPr>
        <p:spPr>
          <a:xfrm>
            <a:off x="835175" y="2889527"/>
            <a:ext cx="2814804"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Improved operational efficiency</a:t>
            </a:r>
          </a:p>
        </p:txBody>
      </p:sp>
      <p:sp>
        <p:nvSpPr>
          <p:cNvPr id="44" name="Content Placeholder 43">
            <a:extLst>
              <a:ext uri="{FF2B5EF4-FFF2-40B4-BE49-F238E27FC236}">
                <a16:creationId xmlns:a16="http://schemas.microsoft.com/office/drawing/2014/main" id="{39598521-661B-B563-02A5-D26F0DDFA0AD}"/>
              </a:ext>
            </a:extLst>
          </p:cNvPr>
          <p:cNvSpPr txBox="1">
            <a:spLocks/>
          </p:cNvSpPr>
          <p:nvPr/>
        </p:nvSpPr>
        <p:spPr>
          <a:xfrm>
            <a:off x="506761" y="3326005"/>
            <a:ext cx="2628839" cy="212365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Employee Self-serve: </a:t>
            </a:r>
            <a:r>
              <a:rPr lang="en-US" sz="1100">
                <a:solidFill>
                  <a:schemeClr val="tx2"/>
                </a:solidFill>
                <a:ea typeface="+mj-ea"/>
                <a:cs typeface="+mj-cs"/>
              </a:rPr>
              <a:t>Help employees raise catalog requests by finding the right information</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Customer Service: </a:t>
            </a:r>
            <a:r>
              <a:rPr lang="en-US" sz="1100">
                <a:solidFill>
                  <a:schemeClr val="tx2"/>
                </a:solidFill>
                <a:ea typeface="+mj-ea"/>
                <a:cs typeface="+mj-cs"/>
              </a:rPr>
              <a:t>By leveraging the Microsoft Graph connector for ServiceNow Catalog, customer service representatives can provide quicker responses, enhance their efficiency, and ensure they have the most accurate and up-to-date information about catalogs at the ready</a:t>
            </a:r>
          </a:p>
        </p:txBody>
      </p:sp>
      <p:sp>
        <p:nvSpPr>
          <p:cNvPr id="55" name="TextBox 54">
            <a:extLst>
              <a:ext uri="{FF2B5EF4-FFF2-40B4-BE49-F238E27FC236}">
                <a16:creationId xmlns:a16="http://schemas.microsoft.com/office/drawing/2014/main" id="{6F7BE242-CD80-BB32-9A06-4F4875952328}"/>
              </a:ext>
            </a:extLst>
          </p:cNvPr>
          <p:cNvSpPr txBox="1"/>
          <p:nvPr/>
        </p:nvSpPr>
        <p:spPr>
          <a:xfrm>
            <a:off x="4698517" y="2889527"/>
            <a:ext cx="2812602"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Faster time to request fulfillment</a:t>
            </a:r>
          </a:p>
        </p:txBody>
      </p:sp>
      <p:sp>
        <p:nvSpPr>
          <p:cNvPr id="45" name="Content Placeholder 51">
            <a:extLst>
              <a:ext uri="{FF2B5EF4-FFF2-40B4-BE49-F238E27FC236}">
                <a16:creationId xmlns:a16="http://schemas.microsoft.com/office/drawing/2014/main" id="{08A5EBAA-F722-D603-C525-8DD2F33231D8}"/>
              </a:ext>
            </a:extLst>
          </p:cNvPr>
          <p:cNvSpPr txBox="1">
            <a:spLocks/>
          </p:cNvSpPr>
          <p:nvPr/>
        </p:nvSpPr>
        <p:spPr>
          <a:xfrm>
            <a:off x="3356642" y="3326005"/>
            <a:ext cx="2628839" cy="253915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Inefficient Service Requests: </a:t>
            </a:r>
            <a:r>
              <a:rPr lang="en-US" sz="1100">
                <a:solidFill>
                  <a:schemeClr val="tx2"/>
                </a:solidFill>
                <a:ea typeface="+mj-ea"/>
                <a:cs typeface="+mj-cs"/>
              </a:rPr>
              <a:t>Customer services representatives often spend time navigating multiple systems to request services or products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Delayed Responses: </a:t>
            </a:r>
            <a:r>
              <a:rPr lang="en-US" sz="1100">
                <a:solidFill>
                  <a:schemeClr val="tx2"/>
                </a:solidFill>
                <a:ea typeface="+mj-ea"/>
                <a:cs typeface="+mj-cs"/>
              </a:rPr>
              <a:t>Waiting for approvals or information from different departments can slow down service</a:t>
            </a:r>
          </a:p>
          <a:p>
            <a:pPr marL="0" lvl="2" indent="0">
              <a:spcBef>
                <a:spcPts val="0"/>
              </a:spcBef>
              <a:spcAft>
                <a:spcPts val="300"/>
              </a:spcAft>
              <a:buNone/>
              <a:defRPr/>
            </a:pPr>
            <a:r>
              <a:rPr lang="en-US" sz="1100">
                <a:solidFill>
                  <a:schemeClr val="tx2"/>
                </a:solidFill>
                <a:latin typeface="+mj-lt"/>
                <a:ea typeface="+mj-ea"/>
                <a:cs typeface="+mj-cs"/>
              </a:rPr>
              <a:t>Lack of Visibility: </a:t>
            </a:r>
            <a:r>
              <a:rPr lang="en-US" sz="1100">
                <a:solidFill>
                  <a:schemeClr val="tx2"/>
                </a:solidFill>
                <a:ea typeface="+mj-ea"/>
                <a:cs typeface="+mj-cs"/>
              </a:rPr>
              <a:t>Representatives may not always know what services or products are available</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Manual Processes: </a:t>
            </a:r>
            <a:r>
              <a:rPr lang="en-US" sz="1100">
                <a:solidFill>
                  <a:schemeClr val="tx2"/>
                </a:solidFill>
                <a:ea typeface="+mj-ea"/>
                <a:cs typeface="+mj-cs"/>
              </a:rPr>
              <a:t>Many service requests involve manual steps that can be automated</a:t>
            </a:r>
          </a:p>
        </p:txBody>
      </p:sp>
      <p:sp>
        <p:nvSpPr>
          <p:cNvPr id="46" name="Content Placeholder 52">
            <a:extLst>
              <a:ext uri="{FF2B5EF4-FFF2-40B4-BE49-F238E27FC236}">
                <a16:creationId xmlns:a16="http://schemas.microsoft.com/office/drawing/2014/main" id="{AE322BAA-D682-9BBC-3AB2-B316F47301E4}"/>
              </a:ext>
            </a:extLst>
          </p:cNvPr>
          <p:cNvSpPr txBox="1">
            <a:spLocks/>
          </p:cNvSpPr>
          <p:nvPr/>
        </p:nvSpPr>
        <p:spPr>
          <a:xfrm>
            <a:off x="6206523" y="3326005"/>
            <a:ext cx="2628839" cy="229293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Easier Service Request: </a:t>
            </a:r>
            <a:r>
              <a:rPr lang="en-US" sz="1100">
                <a:solidFill>
                  <a:schemeClr val="tx2"/>
                </a:solidFill>
                <a:ea typeface="+mj-ea"/>
                <a:cs typeface="+mj-cs"/>
              </a:rPr>
              <a:t>Contains details of all products and services, allowing users to place requests directly. With Copilot, users can quickly find request instructions and receive a direct link through the ServiceNow Catalog just with the natural language</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Faster Workflow Creation, Tracking and Follow up: </a:t>
            </a:r>
            <a:r>
              <a:rPr lang="en-US" sz="1100">
                <a:solidFill>
                  <a:schemeClr val="tx2"/>
                </a:solidFill>
                <a:ea typeface="+mj-ea"/>
                <a:cs typeface="+mj-cs"/>
              </a:rPr>
              <a:t>Allows users to create, find details from catalog quickly in the flow of work- which will help in overall productivity and user experience</a:t>
            </a:r>
          </a:p>
        </p:txBody>
      </p:sp>
      <p:sp>
        <p:nvSpPr>
          <p:cNvPr id="56" name="TextBox 55">
            <a:extLst>
              <a:ext uri="{FF2B5EF4-FFF2-40B4-BE49-F238E27FC236}">
                <a16:creationId xmlns:a16="http://schemas.microsoft.com/office/drawing/2014/main" id="{705283D9-DB6F-AFC8-8FDD-06CF3E1BC890}"/>
              </a:ext>
            </a:extLst>
          </p:cNvPr>
          <p:cNvSpPr txBox="1"/>
          <p:nvPr/>
        </p:nvSpPr>
        <p:spPr>
          <a:xfrm>
            <a:off x="8559659" y="2889527"/>
            <a:ext cx="2797166"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Enhanced request management</a:t>
            </a:r>
          </a:p>
        </p:txBody>
      </p:sp>
      <p:sp>
        <p:nvSpPr>
          <p:cNvPr id="47" name="Content Placeholder 226">
            <a:extLst>
              <a:ext uri="{FF2B5EF4-FFF2-40B4-BE49-F238E27FC236}">
                <a16:creationId xmlns:a16="http://schemas.microsoft.com/office/drawing/2014/main" id="{896E3CD0-40A0-6B84-E6C8-3822F09C37D5}"/>
              </a:ext>
            </a:extLst>
          </p:cNvPr>
          <p:cNvSpPr txBox="1">
            <a:spLocks/>
          </p:cNvSpPr>
          <p:nvPr/>
        </p:nvSpPr>
        <p:spPr>
          <a:xfrm>
            <a:off x="9056404" y="3326005"/>
            <a:ext cx="2628839" cy="131574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1: </a:t>
            </a:r>
            <a:r>
              <a:rPr kumimoji="0" lang="en-US" sz="1100" b="0" i="0" u="none" strike="noStrike" kern="1200" cap="none" spc="0" normalizeH="0" baseline="0" noProof="0">
                <a:ln>
                  <a:noFill/>
                </a:ln>
                <a:solidFill>
                  <a:schemeClr val="tx2"/>
                </a:solidFill>
                <a:effectLst/>
                <a:uLnTx/>
                <a:uFillTx/>
              </a:rPr>
              <a:t>Order a new laptop for a customer</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kumimoji="0" lang="en-US" sz="1100" b="0" i="0" u="none" strike="noStrike" kern="1200" cap="none" spc="0" normalizeH="0" baseline="0" noProof="0">
                <a:ln>
                  <a:noFill/>
                </a:ln>
                <a:solidFill>
                  <a:schemeClr val="tx2"/>
                </a:solidFill>
                <a:effectLst/>
                <a:uLnTx/>
                <a:uFillTx/>
              </a:rPr>
              <a:t>What software licenses are available for new employees?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kumimoji="0" lang="en-US" sz="1100" b="0" i="0" u="none" strike="noStrike" kern="1200" cap="none" spc="0" normalizeH="0" baseline="0" noProof="0">
                <a:ln>
                  <a:noFill/>
                </a:ln>
                <a:solidFill>
                  <a:schemeClr val="tx2"/>
                </a:solidFill>
                <a:effectLst/>
                <a:uLnTx/>
                <a:uFillTx/>
              </a:rPr>
              <a:t>Show me the available mobile devices for staff</a:t>
            </a:r>
          </a:p>
        </p:txBody>
      </p:sp>
    </p:spTree>
    <p:extLst>
      <p:ext uri="{BB962C8B-B14F-4D97-AF65-F5344CB8AC3E}">
        <p14:creationId xmlns:p14="http://schemas.microsoft.com/office/powerpoint/2010/main" val="416352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17">
            <a:extLst>
              <a:ext uri="{FF2B5EF4-FFF2-40B4-BE49-F238E27FC236}">
                <a16:creationId xmlns:a16="http://schemas.microsoft.com/office/drawing/2014/main" id="{DF6DF20E-8E8D-C7C0-4E5E-7189DCF712B3}"/>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20" name="Rectangle: Rounded Corners 19">
            <a:extLst>
              <a:ext uri="{FF2B5EF4-FFF2-40B4-BE49-F238E27FC236}">
                <a16:creationId xmlns:a16="http://schemas.microsoft.com/office/drawing/2014/main" id="{A7625635-E76C-A601-EE57-2A305C71F8EE}"/>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2" name="Content Placeholder 18 - 2">
            <a:extLst>
              <a:ext uri="{FF2B5EF4-FFF2-40B4-BE49-F238E27FC236}">
                <a16:creationId xmlns:a16="http://schemas.microsoft.com/office/drawing/2014/main" id="{C9BC4E33-06DB-495E-88DB-2215E28C5D53}"/>
              </a:ext>
              <a:ext uri="{C183D7F6-B498-43B3-948B-1728B52AA6E4}">
                <adec:decorative xmlns:adec="http://schemas.microsoft.com/office/drawing/2017/decorative" val="1"/>
              </a:ext>
            </a:extLst>
          </p:cNvPr>
          <p:cNvSpPr txBox="1">
            <a:spLocks/>
          </p:cNvSpPr>
          <p:nvPr/>
        </p:nvSpPr>
        <p:spPr>
          <a:xfrm>
            <a:off x="396240"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48" name="Straight Connector 47">
            <a:extLst>
              <a:ext uri="{FF2B5EF4-FFF2-40B4-BE49-F238E27FC236}">
                <a16:creationId xmlns:a16="http://schemas.microsoft.com/office/drawing/2014/main" id="{6AD6FED5-221A-5F4D-F2E3-2CAAE90BAD51}"/>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DA3870-DA0D-3613-E668-C15EE8ED0BAC}"/>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4B8F183-ADA6-7B39-556E-EC0CAC95481B}"/>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Content Placeholder 18 - 1">
            <a:extLst>
              <a:ext uri="{FF2B5EF4-FFF2-40B4-BE49-F238E27FC236}">
                <a16:creationId xmlns:a16="http://schemas.microsoft.com/office/drawing/2014/main" id="{C30523D0-5B4E-9269-5518-B9C1D41F7DF7}"/>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52" name="Straight Connector 51">
            <a:extLst>
              <a:ext uri="{FF2B5EF4-FFF2-40B4-BE49-F238E27FC236}">
                <a16:creationId xmlns:a16="http://schemas.microsoft.com/office/drawing/2014/main" id="{1CEA7008-B9BC-50E0-32CF-0F21F62B761E}"/>
              </a:ext>
              <a:ext uri="{C183D7F6-B498-43B3-948B-1728B52AA6E4}">
                <adec:decorative xmlns:adec="http://schemas.microsoft.com/office/drawing/2017/decorative" val="1"/>
              </a:ext>
            </a:extLst>
          </p:cNvPr>
          <p:cNvCxnSpPr>
            <a:cxnSpLocks/>
          </p:cNvCxnSpPr>
          <p:nvPr/>
        </p:nvCxnSpPr>
        <p:spPr>
          <a:xfrm>
            <a:off x="405843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026C91-C14E-2AE4-BA73-27D39BF9A582}"/>
              </a:ext>
              <a:ext uri="{C183D7F6-B498-43B3-948B-1728B52AA6E4}">
                <adec:decorative xmlns:adec="http://schemas.microsoft.com/office/drawing/2017/decorative" val="1"/>
              </a:ext>
            </a:extLst>
          </p:cNvPr>
          <p:cNvCxnSpPr>
            <a:cxnSpLocks/>
          </p:cNvCxnSpPr>
          <p:nvPr/>
        </p:nvCxnSpPr>
        <p:spPr>
          <a:xfrm>
            <a:off x="8151203"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37FB1A0C-ADED-5D06-C289-2051BD4DC8BD}"/>
              </a:ext>
            </a:extLst>
          </p:cNvPr>
          <p:cNvSpPr>
            <a:spLocks noGrp="1"/>
          </p:cNvSpPr>
          <p:nvPr>
            <p:ph type="title"/>
          </p:nvPr>
        </p:nvSpPr>
        <p:spPr>
          <a:xfrm>
            <a:off x="588263" y="457200"/>
            <a:ext cx="11018520" cy="553998"/>
          </a:xfrm>
        </p:spPr>
        <p:txBody>
          <a:bodyPr/>
          <a:lstStyle/>
          <a:p>
            <a:r>
              <a:rPr lang="en-US"/>
              <a:t>ServiceNow Tickets Connector</a:t>
            </a:r>
          </a:p>
        </p:txBody>
      </p:sp>
      <p:sp>
        <p:nvSpPr>
          <p:cNvPr id="18" name="Content Placeholder 217">
            <a:extLst>
              <a:ext uri="{FF2B5EF4-FFF2-40B4-BE49-F238E27FC236}">
                <a16:creationId xmlns:a16="http://schemas.microsoft.com/office/drawing/2014/main" id="{9C7AC25A-A1ED-1284-FE29-17279BF7E896}"/>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19" name="TextBox 18">
            <a:extLst>
              <a:ext uri="{FF2B5EF4-FFF2-40B4-BE49-F238E27FC236}">
                <a16:creationId xmlns:a16="http://schemas.microsoft.com/office/drawing/2014/main" id="{29193E68-573A-5D8E-681F-254E84899E1C}"/>
              </a:ext>
            </a:extLst>
          </p:cNvPr>
          <p:cNvSpPr txBox="1"/>
          <p:nvPr/>
        </p:nvSpPr>
        <p:spPr>
          <a:xfrm>
            <a:off x="580231" y="1067851"/>
            <a:ext cx="11031538" cy="1031051"/>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ServiceNow Tickets allows organizations to index various tickets from ServiceNow into Microsoft Graph, to be used across Microsoft 365 experiences, including Copilot. This means that users can search for these tickets directly within Microsoft 365 Copilot clients. Content indexed via Graph connectors can be combined with other Copilot agents to create declarative agents that support taking action on the content as well as queries and reasoning. This integration helps improve efficiency and user satisfaction by making it easier to find and manage tickets, ultimately enhancing productivity</a:t>
            </a:r>
          </a:p>
        </p:txBody>
      </p:sp>
      <p:sp>
        <p:nvSpPr>
          <p:cNvPr id="21" name="Content Placeholder 18">
            <a:extLst>
              <a:ext uri="{FF2B5EF4-FFF2-40B4-BE49-F238E27FC236}">
                <a16:creationId xmlns:a16="http://schemas.microsoft.com/office/drawing/2014/main" id="{AF4389CD-5C84-B1D9-E9C4-111526974A2E}"/>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ServiceNow Tickets Connector to increase the ROI of Copilot by improving business metrics like</a:t>
            </a:r>
          </a:p>
        </p:txBody>
      </p:sp>
      <p:sp>
        <p:nvSpPr>
          <p:cNvPr id="54" name="TextBox 53">
            <a:extLst>
              <a:ext uri="{FF2B5EF4-FFF2-40B4-BE49-F238E27FC236}">
                <a16:creationId xmlns:a16="http://schemas.microsoft.com/office/drawing/2014/main" id="{A6935369-8A21-EF95-A574-451204AB0E11}"/>
              </a:ext>
            </a:extLst>
          </p:cNvPr>
          <p:cNvSpPr txBox="1"/>
          <p:nvPr/>
        </p:nvSpPr>
        <p:spPr>
          <a:xfrm>
            <a:off x="835175" y="2889527"/>
            <a:ext cx="2814804"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Increased customer satisfaction</a:t>
            </a:r>
          </a:p>
        </p:txBody>
      </p:sp>
      <p:sp>
        <p:nvSpPr>
          <p:cNvPr id="23" name="Content Placeholder 43">
            <a:extLst>
              <a:ext uri="{FF2B5EF4-FFF2-40B4-BE49-F238E27FC236}">
                <a16:creationId xmlns:a16="http://schemas.microsoft.com/office/drawing/2014/main" id="{56FCCF2D-3BDE-0221-33DB-7E4649B3979F}"/>
              </a:ext>
            </a:extLst>
          </p:cNvPr>
          <p:cNvSpPr txBox="1">
            <a:spLocks/>
          </p:cNvSpPr>
          <p:nvPr/>
        </p:nvSpPr>
        <p:spPr>
          <a:xfrm>
            <a:off x="506761" y="3326005"/>
            <a:ext cx="2628839" cy="157735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Customer Service: </a:t>
            </a:r>
            <a:r>
              <a:rPr lang="en-US" sz="1100">
                <a:solidFill>
                  <a:schemeClr val="tx2"/>
                </a:solidFill>
                <a:ea typeface="+mj-ea"/>
                <a:cs typeface="+mj-cs"/>
              </a:rPr>
              <a:t>Using Microsoft Copilot, quickly search for relevant tickets, check status, and provide the customer with an update. If an issue needs to be escalated, customer service representatives can do so directly through Copilot, ensuring that the problem is addressed swiftly and efficiently</a:t>
            </a:r>
          </a:p>
        </p:txBody>
      </p:sp>
      <p:sp>
        <p:nvSpPr>
          <p:cNvPr id="55" name="TextBox 54">
            <a:extLst>
              <a:ext uri="{FF2B5EF4-FFF2-40B4-BE49-F238E27FC236}">
                <a16:creationId xmlns:a16="http://schemas.microsoft.com/office/drawing/2014/main" id="{88158BBA-B516-0F57-5CCA-8EB3A1CB90BC}"/>
              </a:ext>
            </a:extLst>
          </p:cNvPr>
          <p:cNvSpPr txBox="1"/>
          <p:nvPr/>
        </p:nvSpPr>
        <p:spPr>
          <a:xfrm>
            <a:off x="4698517" y="2889527"/>
            <a:ext cx="2812602"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Faster time to ticket resolution</a:t>
            </a:r>
          </a:p>
        </p:txBody>
      </p:sp>
      <p:sp>
        <p:nvSpPr>
          <p:cNvPr id="24" name="Content Placeholder 51">
            <a:extLst>
              <a:ext uri="{FF2B5EF4-FFF2-40B4-BE49-F238E27FC236}">
                <a16:creationId xmlns:a16="http://schemas.microsoft.com/office/drawing/2014/main" id="{2FECA8A9-616F-B0C9-A173-36C8059E3001}"/>
              </a:ext>
            </a:extLst>
          </p:cNvPr>
          <p:cNvSpPr txBox="1">
            <a:spLocks/>
          </p:cNvSpPr>
          <p:nvPr/>
        </p:nvSpPr>
        <p:spPr>
          <a:xfrm>
            <a:off x="3356642" y="3326005"/>
            <a:ext cx="2628839" cy="236988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Delayed Ticket Resolution: </a:t>
            </a:r>
            <a:r>
              <a:rPr lang="en-US" sz="1100">
                <a:solidFill>
                  <a:schemeClr val="tx2"/>
                </a:solidFill>
                <a:ea typeface="+mj-ea"/>
                <a:cs typeface="+mj-cs"/>
              </a:rPr>
              <a:t>Customer service representatives often face delays in finding and accessing relevant tickets</a:t>
            </a:r>
          </a:p>
          <a:p>
            <a:pPr marL="0" lvl="2" indent="0">
              <a:spcBef>
                <a:spcPts val="0"/>
              </a:spcBef>
              <a:spcAft>
                <a:spcPts val="300"/>
              </a:spcAft>
              <a:buNone/>
              <a:defRPr/>
            </a:pPr>
            <a:r>
              <a:rPr lang="en-US" sz="1100">
                <a:solidFill>
                  <a:schemeClr val="tx2"/>
                </a:solidFill>
                <a:latin typeface="+mj-lt"/>
                <a:ea typeface="+mj-ea"/>
                <a:cs typeface="+mj-cs"/>
              </a:rPr>
              <a:t>Fragmented Ticket Management: </a:t>
            </a:r>
            <a:r>
              <a:rPr lang="en-US" sz="1100">
                <a:solidFill>
                  <a:schemeClr val="tx2"/>
                </a:solidFill>
                <a:ea typeface="+mj-ea"/>
                <a:cs typeface="+mj-cs"/>
              </a:rPr>
              <a:t>Managing tickets across multiple platforms can be cumbersome</a:t>
            </a:r>
          </a:p>
          <a:p>
            <a:pPr marL="0" lvl="2" indent="0">
              <a:spcBef>
                <a:spcPts val="0"/>
              </a:spcBef>
              <a:spcAft>
                <a:spcPts val="300"/>
              </a:spcAft>
              <a:buNone/>
              <a:defRPr/>
            </a:pPr>
            <a:r>
              <a:rPr lang="en-US" sz="1100">
                <a:solidFill>
                  <a:schemeClr val="tx2"/>
                </a:solidFill>
                <a:latin typeface="+mj-lt"/>
                <a:ea typeface="+mj-ea"/>
                <a:cs typeface="+mj-cs"/>
              </a:rPr>
              <a:t>Lack of Visibility: </a:t>
            </a:r>
            <a:r>
              <a:rPr lang="en-US" sz="1100">
                <a:solidFill>
                  <a:schemeClr val="tx2"/>
                </a:solidFill>
                <a:ea typeface="+mj-ea"/>
                <a:cs typeface="+mj-cs"/>
              </a:rPr>
              <a:t>Representatives may struggle to get a comprehensive view of </a:t>
            </a:r>
            <a:br>
              <a:rPr lang="en-US" sz="1100">
                <a:solidFill>
                  <a:schemeClr val="tx2"/>
                </a:solidFill>
                <a:ea typeface="+mj-ea"/>
                <a:cs typeface="+mj-cs"/>
              </a:rPr>
            </a:br>
            <a:r>
              <a:rPr lang="en-US" sz="1100">
                <a:solidFill>
                  <a:schemeClr val="tx2"/>
                </a:solidFill>
                <a:ea typeface="+mj-ea"/>
                <a:cs typeface="+mj-cs"/>
              </a:rPr>
              <a:t>all open tickets </a:t>
            </a:r>
          </a:p>
          <a:p>
            <a:pPr marL="0" lvl="2" indent="0">
              <a:spcBef>
                <a:spcPts val="0"/>
              </a:spcBef>
              <a:spcAft>
                <a:spcPts val="300"/>
              </a:spcAft>
              <a:buNone/>
              <a:defRPr/>
            </a:pPr>
            <a:r>
              <a:rPr lang="en-US" sz="1100">
                <a:solidFill>
                  <a:schemeClr val="tx2"/>
                </a:solidFill>
                <a:latin typeface="+mj-lt"/>
                <a:ea typeface="+mj-ea"/>
                <a:cs typeface="+mj-cs"/>
              </a:rPr>
              <a:t>Manual Tracking: </a:t>
            </a:r>
            <a:r>
              <a:rPr lang="en-US" sz="1100">
                <a:solidFill>
                  <a:schemeClr val="tx2"/>
                </a:solidFill>
                <a:ea typeface="+mj-ea"/>
                <a:cs typeface="+mj-cs"/>
              </a:rPr>
              <a:t>Keeping track of ticket statuses manually can lead to errors and inefficiencies</a:t>
            </a:r>
          </a:p>
        </p:txBody>
      </p:sp>
      <p:sp>
        <p:nvSpPr>
          <p:cNvPr id="44" name="Content Placeholder 52">
            <a:extLst>
              <a:ext uri="{FF2B5EF4-FFF2-40B4-BE49-F238E27FC236}">
                <a16:creationId xmlns:a16="http://schemas.microsoft.com/office/drawing/2014/main" id="{9D3FAB44-545D-7F15-6F28-8F8A78696EEF}"/>
              </a:ext>
            </a:extLst>
          </p:cNvPr>
          <p:cNvSpPr txBox="1">
            <a:spLocks/>
          </p:cNvSpPr>
          <p:nvPr/>
        </p:nvSpPr>
        <p:spPr>
          <a:xfrm>
            <a:off x="6206523" y="3326005"/>
            <a:ext cx="2628839" cy="26699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Intelligent Querying and Data Analysis: </a:t>
            </a:r>
            <a:r>
              <a:rPr lang="en-US" sz="1100">
                <a:solidFill>
                  <a:schemeClr val="tx2"/>
                </a:solidFill>
                <a:ea typeface="+mj-ea"/>
                <a:cs typeface="+mj-cs"/>
              </a:rPr>
              <a:t>With Copilot querying capabilities, users can ask complex questions about the tickets and receive comprehensive, context-aware responses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Improved Decision-making: </a:t>
            </a:r>
            <a:r>
              <a:rPr lang="en-US" sz="1100">
                <a:solidFill>
                  <a:schemeClr val="tx2"/>
                </a:solidFill>
                <a:ea typeface="+mj-ea"/>
                <a:cs typeface="+mj-cs"/>
              </a:rPr>
              <a:t>Enables quick data-driven decision making. Helps IT team to do effective prioritization and management of IT issues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Enhanced User Experience: </a:t>
            </a:r>
            <a:r>
              <a:rPr lang="en-US" sz="1100">
                <a:solidFill>
                  <a:schemeClr val="tx2"/>
                </a:solidFill>
                <a:ea typeface="+mj-ea"/>
                <a:cs typeface="+mj-cs"/>
              </a:rPr>
              <a:t>Enhances the user experience by resolving issues more accurately and efficiently, and by integrating all relevant details into the flow of work</a:t>
            </a:r>
          </a:p>
        </p:txBody>
      </p:sp>
      <p:sp>
        <p:nvSpPr>
          <p:cNvPr id="56" name="TextBox 55">
            <a:extLst>
              <a:ext uri="{FF2B5EF4-FFF2-40B4-BE49-F238E27FC236}">
                <a16:creationId xmlns:a16="http://schemas.microsoft.com/office/drawing/2014/main" id="{B0F7F5B5-2DDC-1374-FA41-16176A9A0099}"/>
              </a:ext>
            </a:extLst>
          </p:cNvPr>
          <p:cNvSpPr txBox="1"/>
          <p:nvPr/>
        </p:nvSpPr>
        <p:spPr>
          <a:xfrm>
            <a:off x="8559659" y="2889527"/>
            <a:ext cx="2797166"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Better ROI for IT investment</a:t>
            </a:r>
          </a:p>
        </p:txBody>
      </p:sp>
      <p:sp>
        <p:nvSpPr>
          <p:cNvPr id="47" name="Content Placeholder 226">
            <a:extLst>
              <a:ext uri="{FF2B5EF4-FFF2-40B4-BE49-F238E27FC236}">
                <a16:creationId xmlns:a16="http://schemas.microsoft.com/office/drawing/2014/main" id="{0BC7837A-F9AF-FCAA-A249-EBC8BD9071D4}"/>
              </a:ext>
            </a:extLst>
          </p:cNvPr>
          <p:cNvSpPr txBox="1">
            <a:spLocks/>
          </p:cNvSpPr>
          <p:nvPr/>
        </p:nvSpPr>
        <p:spPr>
          <a:xfrm>
            <a:off x="9056404" y="3326005"/>
            <a:ext cx="2628839" cy="131574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1: </a:t>
            </a:r>
            <a:r>
              <a:rPr lang="en-US" sz="1100">
                <a:solidFill>
                  <a:schemeClr val="tx2"/>
                </a:solidFill>
                <a:ea typeface="+mj-ea"/>
                <a:cs typeface="+mj-cs"/>
              </a:rPr>
              <a:t>Find the ticket for the network outage reported yesterday</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lang="en-US" sz="1100">
                <a:solidFill>
                  <a:schemeClr val="tx2"/>
                </a:solidFill>
                <a:ea typeface="+mj-ea"/>
                <a:cs typeface="+mj-cs"/>
              </a:rPr>
              <a:t>What is the current status of the high-priority ticket?</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lang="en-US" sz="1100">
                <a:solidFill>
                  <a:schemeClr val="tx2"/>
                </a:solidFill>
                <a:ea typeface="+mj-ea"/>
                <a:cs typeface="+mj-cs"/>
              </a:rPr>
              <a:t>Escalate the ticket for the server issue to the IT manager</a:t>
            </a:r>
          </a:p>
        </p:txBody>
      </p:sp>
    </p:spTree>
    <p:extLst>
      <p:ext uri="{BB962C8B-B14F-4D97-AF65-F5344CB8AC3E}">
        <p14:creationId xmlns:p14="http://schemas.microsoft.com/office/powerpoint/2010/main" val="33941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217">
            <a:extLst>
              <a:ext uri="{FF2B5EF4-FFF2-40B4-BE49-F238E27FC236}">
                <a16:creationId xmlns:a16="http://schemas.microsoft.com/office/drawing/2014/main" id="{BBA55FE4-2B7D-E237-F298-1C22ECB2FA38}"/>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9" name="Rectangle: Rounded Corners 38">
            <a:extLst>
              <a:ext uri="{FF2B5EF4-FFF2-40B4-BE49-F238E27FC236}">
                <a16:creationId xmlns:a16="http://schemas.microsoft.com/office/drawing/2014/main" id="{0A35EB84-C514-B946-9A45-8F68D2CD75C9}"/>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41" name="Content Placeholder 18 - 2">
            <a:extLst>
              <a:ext uri="{FF2B5EF4-FFF2-40B4-BE49-F238E27FC236}">
                <a16:creationId xmlns:a16="http://schemas.microsoft.com/office/drawing/2014/main" id="{CE44564D-A1CD-CF33-0E0C-13B9BBF888B1}"/>
              </a:ext>
              <a:ext uri="{C183D7F6-B498-43B3-948B-1728B52AA6E4}">
                <adec:decorative xmlns:adec="http://schemas.microsoft.com/office/drawing/2017/decorative" val="1"/>
              </a:ext>
            </a:extLst>
          </p:cNvPr>
          <p:cNvSpPr txBox="1">
            <a:spLocks/>
          </p:cNvSpPr>
          <p:nvPr/>
        </p:nvSpPr>
        <p:spPr>
          <a:xfrm>
            <a:off x="396239"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46" name="Straight Connector 45">
            <a:extLst>
              <a:ext uri="{FF2B5EF4-FFF2-40B4-BE49-F238E27FC236}">
                <a16:creationId xmlns:a16="http://schemas.microsoft.com/office/drawing/2014/main" id="{C7DEC43C-BF2F-00AD-9295-7D47D3505DB3}"/>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1EBC574-CC73-D8DE-B3E5-64BF59625E04}"/>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FDA012-BD59-2666-E127-29326F09216D}"/>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Content Placeholder 18 - 1">
            <a:extLst>
              <a:ext uri="{FF2B5EF4-FFF2-40B4-BE49-F238E27FC236}">
                <a16:creationId xmlns:a16="http://schemas.microsoft.com/office/drawing/2014/main" id="{504D90C5-F82E-8DC1-8B60-E0E207F2A2B3}"/>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50" name="Straight Connector 49">
            <a:extLst>
              <a:ext uri="{FF2B5EF4-FFF2-40B4-BE49-F238E27FC236}">
                <a16:creationId xmlns:a16="http://schemas.microsoft.com/office/drawing/2014/main" id="{793F18A6-5833-1847-5C05-472F82FE20B0}"/>
              </a:ext>
              <a:ext uri="{C183D7F6-B498-43B3-948B-1728B52AA6E4}">
                <adec:decorative xmlns:adec="http://schemas.microsoft.com/office/drawing/2017/decorative" val="1"/>
              </a:ext>
            </a:extLst>
          </p:cNvPr>
          <p:cNvCxnSpPr>
            <a:cxnSpLocks/>
          </p:cNvCxnSpPr>
          <p:nvPr/>
        </p:nvCxnSpPr>
        <p:spPr>
          <a:xfrm>
            <a:off x="3540444"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054653E-8D72-520F-A0B7-0246F0CBD661}"/>
              </a:ext>
              <a:ext uri="{C183D7F6-B498-43B3-948B-1728B52AA6E4}">
                <adec:decorative xmlns:adec="http://schemas.microsoft.com/office/drawing/2017/decorative" val="1"/>
              </a:ext>
            </a:extLst>
          </p:cNvPr>
          <p:cNvCxnSpPr>
            <a:cxnSpLocks/>
          </p:cNvCxnSpPr>
          <p:nvPr/>
        </p:nvCxnSpPr>
        <p:spPr>
          <a:xfrm>
            <a:off x="6195865"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CB923E-88A9-A8FB-1287-40BCD9E7992D}"/>
              </a:ext>
              <a:ext uri="{C183D7F6-B498-43B3-948B-1728B52AA6E4}">
                <adec:decorative xmlns:adec="http://schemas.microsoft.com/office/drawing/2017/decorative" val="1"/>
              </a:ext>
            </a:extLst>
          </p:cNvPr>
          <p:cNvCxnSpPr>
            <a:cxnSpLocks/>
          </p:cNvCxnSpPr>
          <p:nvPr/>
        </p:nvCxnSpPr>
        <p:spPr>
          <a:xfrm>
            <a:off x="9687566"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3F4BDBC-8B62-12EF-9628-92C8FFBF66D5}"/>
              </a:ext>
            </a:extLst>
          </p:cNvPr>
          <p:cNvSpPr>
            <a:spLocks noGrp="1"/>
          </p:cNvSpPr>
          <p:nvPr>
            <p:ph type="title"/>
          </p:nvPr>
        </p:nvSpPr>
        <p:spPr>
          <a:xfrm>
            <a:off x="588263" y="457200"/>
            <a:ext cx="11018520" cy="553998"/>
          </a:xfrm>
        </p:spPr>
        <p:txBody>
          <a:bodyPr/>
          <a:lstStyle/>
          <a:p>
            <a:r>
              <a:rPr lang="en-US"/>
              <a:t>Salesforce Connector</a:t>
            </a:r>
            <a:endParaRPr lang="en-GB"/>
          </a:p>
        </p:txBody>
      </p:sp>
      <p:sp>
        <p:nvSpPr>
          <p:cNvPr id="57" name="Content Placeholder 217">
            <a:extLst>
              <a:ext uri="{FF2B5EF4-FFF2-40B4-BE49-F238E27FC236}">
                <a16:creationId xmlns:a16="http://schemas.microsoft.com/office/drawing/2014/main" id="{4C3F951C-7226-8E12-4D1E-7A98AF32139B}"/>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38" name="TextBox 37">
            <a:extLst>
              <a:ext uri="{FF2B5EF4-FFF2-40B4-BE49-F238E27FC236}">
                <a16:creationId xmlns:a16="http://schemas.microsoft.com/office/drawing/2014/main" id="{C285DE1E-AB40-D0E3-CE93-5D8B446B5DD8}"/>
              </a:ext>
            </a:extLst>
          </p:cNvPr>
          <p:cNvSpPr txBox="1"/>
          <p:nvPr/>
        </p:nvSpPr>
        <p:spPr>
          <a:xfrm>
            <a:off x="580231" y="1067851"/>
            <a:ext cx="11031538" cy="1177245"/>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Salesforce allows organizations to index Salesforce objects such as Contacts, Opportunities, Leads, Cases, and Accounts into Microsoft Graph, to be used across Microsoft 365 experiences, including Copilot. This means users can search for these Salesforce items directly within Microsoft 365 Copilot clients. Indexing Salesforce data for Copilot analysis drives enhanced customer insights, improved sales performance, data-driven decision making, and a competitive advantage, ultimately leading to significant business growth and customer satisfaction. Content indexed via Graph connectors can be combined with other Copilot agents to create declarative agents that support taking action on the content as well as queries and reasoning</a:t>
            </a:r>
          </a:p>
        </p:txBody>
      </p:sp>
      <p:sp>
        <p:nvSpPr>
          <p:cNvPr id="40" name="Content Placeholder 18">
            <a:extLst>
              <a:ext uri="{FF2B5EF4-FFF2-40B4-BE49-F238E27FC236}">
                <a16:creationId xmlns:a16="http://schemas.microsoft.com/office/drawing/2014/main" id="{19D3DDA6-8DD9-C6BD-BFD4-9DCE795693C6}"/>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Salesforce Tickets Connector to increase the ROI of Copilot by improving business metrics like</a:t>
            </a:r>
          </a:p>
        </p:txBody>
      </p:sp>
      <p:sp>
        <p:nvSpPr>
          <p:cNvPr id="52" name="TextBox 51">
            <a:extLst>
              <a:ext uri="{FF2B5EF4-FFF2-40B4-BE49-F238E27FC236}">
                <a16:creationId xmlns:a16="http://schemas.microsoft.com/office/drawing/2014/main" id="{CC46EE14-C504-B8E5-FF32-8CD9787C6D5A}"/>
              </a:ext>
            </a:extLst>
          </p:cNvPr>
          <p:cNvSpPr txBox="1"/>
          <p:nvPr/>
        </p:nvSpPr>
        <p:spPr>
          <a:xfrm>
            <a:off x="560940" y="2893932"/>
            <a:ext cx="2814804"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Improved customer retention</a:t>
            </a:r>
          </a:p>
        </p:txBody>
      </p:sp>
      <p:sp>
        <p:nvSpPr>
          <p:cNvPr id="42" name="Content Placeholder 43">
            <a:extLst>
              <a:ext uri="{FF2B5EF4-FFF2-40B4-BE49-F238E27FC236}">
                <a16:creationId xmlns:a16="http://schemas.microsoft.com/office/drawing/2014/main" id="{C3C44A0C-282E-2AD0-B224-BB222DC2295D}"/>
              </a:ext>
            </a:extLst>
          </p:cNvPr>
          <p:cNvSpPr txBox="1">
            <a:spLocks/>
          </p:cNvSpPr>
          <p:nvPr/>
        </p:nvSpPr>
        <p:spPr>
          <a:xfrm>
            <a:off x="506761" y="3326005"/>
            <a:ext cx="2628839" cy="90024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Sales: </a:t>
            </a:r>
            <a:r>
              <a:rPr kumimoji="0" lang="en-US" sz="1100" i="0" u="none" strike="noStrike" kern="1200" cap="none" spc="0" normalizeH="0" baseline="0" noProof="0">
                <a:ln>
                  <a:noFill/>
                </a:ln>
                <a:solidFill>
                  <a:schemeClr val="tx2"/>
                </a:solidFill>
                <a:effectLst/>
                <a:uLnTx/>
                <a:uFillTx/>
                <a:ea typeface="+mj-ea"/>
                <a:cs typeface="+mj-cs"/>
              </a:rPr>
              <a:t>Personalize customer interactions with AI-assisted insights and recommendations to improve sales performance and customer satisfaction</a:t>
            </a:r>
          </a:p>
        </p:txBody>
      </p:sp>
      <p:sp>
        <p:nvSpPr>
          <p:cNvPr id="53" name="TextBox 52">
            <a:extLst>
              <a:ext uri="{FF2B5EF4-FFF2-40B4-BE49-F238E27FC236}">
                <a16:creationId xmlns:a16="http://schemas.microsoft.com/office/drawing/2014/main" id="{B714FDD7-E67B-005E-4B1D-B781681367B9}"/>
              </a:ext>
            </a:extLst>
          </p:cNvPr>
          <p:cNvSpPr txBox="1"/>
          <p:nvPr/>
        </p:nvSpPr>
        <p:spPr>
          <a:xfrm>
            <a:off x="3705144"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Higher leads conversion rate</a:t>
            </a:r>
          </a:p>
        </p:txBody>
      </p:sp>
      <p:sp>
        <p:nvSpPr>
          <p:cNvPr id="43" name="Content Placeholder 51">
            <a:extLst>
              <a:ext uri="{FF2B5EF4-FFF2-40B4-BE49-F238E27FC236}">
                <a16:creationId xmlns:a16="http://schemas.microsoft.com/office/drawing/2014/main" id="{8CBC2D8C-2541-4CCE-67DC-5D0643E26929}"/>
              </a:ext>
            </a:extLst>
          </p:cNvPr>
          <p:cNvSpPr txBox="1">
            <a:spLocks/>
          </p:cNvSpPr>
          <p:nvPr/>
        </p:nvSpPr>
        <p:spPr>
          <a:xfrm>
            <a:off x="3356642" y="3326005"/>
            <a:ext cx="2628839" cy="2162130"/>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Fragmented Data Access: </a:t>
            </a:r>
            <a:r>
              <a:rPr lang="en-US" sz="1100">
                <a:solidFill>
                  <a:schemeClr val="tx2"/>
                </a:solidFill>
                <a:ea typeface="+mj-ea"/>
                <a:cs typeface="+mj-cs"/>
              </a:rPr>
              <a:t>Sales professionals often need to switch between multiple platforms to access customer information, which can be time-consuming</a:t>
            </a:r>
          </a:p>
          <a:p>
            <a:pPr marL="0" lvl="2" indent="0">
              <a:spcBef>
                <a:spcPts val="0"/>
              </a:spcBef>
              <a:spcAft>
                <a:spcPts val="300"/>
              </a:spcAft>
              <a:buNone/>
              <a:defRPr/>
            </a:pPr>
            <a:r>
              <a:rPr lang="en-US" sz="1100">
                <a:solidFill>
                  <a:schemeClr val="tx2"/>
                </a:solidFill>
                <a:latin typeface="+mj-lt"/>
                <a:ea typeface="+mj-ea"/>
                <a:cs typeface="+mj-cs"/>
              </a:rPr>
              <a:t>Inefficient Workflow: </a:t>
            </a:r>
            <a:r>
              <a:rPr lang="en-US" sz="1100">
                <a:solidFill>
                  <a:schemeClr val="tx2"/>
                </a:solidFill>
                <a:ea typeface="+mj-ea"/>
                <a:cs typeface="+mj-cs"/>
              </a:rPr>
              <a:t>Manually searching for and updating Salesforce records can slow down the sales process</a:t>
            </a:r>
          </a:p>
          <a:p>
            <a:pPr marL="0" lvl="2" indent="0">
              <a:spcBef>
                <a:spcPts val="0"/>
              </a:spcBef>
              <a:spcAft>
                <a:spcPts val="300"/>
              </a:spcAft>
              <a:buNone/>
              <a:defRPr/>
            </a:pPr>
            <a:r>
              <a:rPr lang="en-US" sz="1100">
                <a:solidFill>
                  <a:schemeClr val="tx2"/>
                </a:solidFill>
                <a:latin typeface="+mj-lt"/>
                <a:ea typeface="+mj-ea"/>
                <a:cs typeface="+mj-cs"/>
              </a:rPr>
              <a:t>Lack of Real-time Information: </a:t>
            </a:r>
            <a:r>
              <a:rPr lang="en-US" sz="1100">
                <a:solidFill>
                  <a:schemeClr val="tx2"/>
                </a:solidFill>
                <a:ea typeface="+mj-ea"/>
                <a:cs typeface="+mj-cs"/>
              </a:rPr>
              <a:t>Sales teams need up-to-date information to make informed decisions</a:t>
            </a:r>
          </a:p>
        </p:txBody>
      </p:sp>
      <p:sp>
        <p:nvSpPr>
          <p:cNvPr id="58" name="TextBox 57">
            <a:extLst>
              <a:ext uri="{FF2B5EF4-FFF2-40B4-BE49-F238E27FC236}">
                <a16:creationId xmlns:a16="http://schemas.microsoft.com/office/drawing/2014/main" id="{04240024-15B3-B57F-24EF-346C5B95E2BD}"/>
              </a:ext>
            </a:extLst>
          </p:cNvPr>
          <p:cNvSpPr txBox="1"/>
          <p:nvPr/>
        </p:nvSpPr>
        <p:spPr>
          <a:xfrm>
            <a:off x="6360565" y="2893932"/>
            <a:ext cx="316230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Average customer revenue increase</a:t>
            </a:r>
          </a:p>
        </p:txBody>
      </p:sp>
      <p:sp>
        <p:nvSpPr>
          <p:cNvPr id="44" name="Content Placeholder 52">
            <a:extLst>
              <a:ext uri="{FF2B5EF4-FFF2-40B4-BE49-F238E27FC236}">
                <a16:creationId xmlns:a16="http://schemas.microsoft.com/office/drawing/2014/main" id="{24A27828-2B41-3693-5E0C-43DC225B27E0}"/>
              </a:ext>
            </a:extLst>
          </p:cNvPr>
          <p:cNvSpPr txBox="1">
            <a:spLocks/>
          </p:cNvSpPr>
          <p:nvPr/>
        </p:nvSpPr>
        <p:spPr>
          <a:xfrm>
            <a:off x="6206523" y="3326005"/>
            <a:ext cx="2628839" cy="266996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Quicker Discovery and Management on Data: </a:t>
            </a:r>
            <a:r>
              <a:rPr lang="en-US" sz="1100">
                <a:solidFill>
                  <a:schemeClr val="tx2"/>
                </a:solidFill>
                <a:ea typeface="+mj-ea"/>
                <a:cs typeface="+mj-cs"/>
              </a:rPr>
              <a:t>Copilot can retrieve and display Salesforce records during tasks like drafting emails or preparing reports, saving time and effort</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Streamlined Workflows: </a:t>
            </a:r>
            <a:r>
              <a:rPr lang="en-US" sz="1100">
                <a:solidFill>
                  <a:schemeClr val="tx2"/>
                </a:solidFill>
                <a:ea typeface="+mj-ea"/>
                <a:cs typeface="+mj-cs"/>
              </a:rPr>
              <a:t>Users can seamlessly integrate Salesforce data into their daily tasks without switching between platforms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Improved Collaboration: </a:t>
            </a:r>
            <a:r>
              <a:rPr lang="en-US" sz="1100">
                <a:solidFill>
                  <a:schemeClr val="tx2"/>
                </a:solidFill>
                <a:ea typeface="+mj-ea"/>
                <a:cs typeface="+mj-cs"/>
              </a:rPr>
              <a:t>Copilot can surface relevant Salesforce data in </a:t>
            </a:r>
            <a:br>
              <a:rPr lang="en-US" sz="1100">
                <a:solidFill>
                  <a:schemeClr val="tx2"/>
                </a:solidFill>
                <a:ea typeface="+mj-ea"/>
                <a:cs typeface="+mj-cs"/>
              </a:rPr>
            </a:br>
            <a:r>
              <a:rPr lang="en-US" sz="1100">
                <a:solidFill>
                  <a:schemeClr val="tx2"/>
                </a:solidFill>
                <a:ea typeface="+mj-ea"/>
                <a:cs typeface="+mj-cs"/>
              </a:rPr>
              <a:t>real-time during meetings or collaborative sessions, ensuring everyone has the latest information</a:t>
            </a:r>
          </a:p>
        </p:txBody>
      </p:sp>
      <p:sp>
        <p:nvSpPr>
          <p:cNvPr id="54" name="TextBox 53">
            <a:extLst>
              <a:ext uri="{FF2B5EF4-FFF2-40B4-BE49-F238E27FC236}">
                <a16:creationId xmlns:a16="http://schemas.microsoft.com/office/drawing/2014/main" id="{FF95A8C8-336D-5179-DAE5-84E7A591A3FD}"/>
              </a:ext>
            </a:extLst>
          </p:cNvPr>
          <p:cNvSpPr txBox="1"/>
          <p:nvPr/>
        </p:nvSpPr>
        <p:spPr>
          <a:xfrm>
            <a:off x="9852266" y="2893932"/>
            <a:ext cx="1778800"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Reduced cost</a:t>
            </a:r>
          </a:p>
        </p:txBody>
      </p:sp>
      <p:sp>
        <p:nvSpPr>
          <p:cNvPr id="45" name="Content Placeholder 226">
            <a:extLst>
              <a:ext uri="{FF2B5EF4-FFF2-40B4-BE49-F238E27FC236}">
                <a16:creationId xmlns:a16="http://schemas.microsoft.com/office/drawing/2014/main" id="{20EC6832-25A6-BAD8-F969-4E09436F87A7}"/>
              </a:ext>
            </a:extLst>
          </p:cNvPr>
          <p:cNvSpPr txBox="1">
            <a:spLocks/>
          </p:cNvSpPr>
          <p:nvPr/>
        </p:nvSpPr>
        <p:spPr>
          <a:xfrm>
            <a:off x="9056404" y="3326005"/>
            <a:ext cx="2628839" cy="169277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1: </a:t>
            </a:r>
            <a:r>
              <a:rPr lang="en-US" sz="1100">
                <a:solidFill>
                  <a:schemeClr val="tx2"/>
                </a:solidFill>
                <a:ea typeface="+mj-ea"/>
                <a:cs typeface="+mj-cs"/>
              </a:rPr>
              <a:t>Who is the owner of account XYZ?</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lang="en-US" sz="1100">
                <a:solidFill>
                  <a:schemeClr val="tx2"/>
                </a:solidFill>
                <a:ea typeface="+mj-ea"/>
                <a:cs typeface="+mj-cs"/>
              </a:rPr>
              <a:t>Who is the contact person for account ABC?</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lang="en-US" sz="1100">
                <a:solidFill>
                  <a:schemeClr val="tx2"/>
                </a:solidFill>
                <a:ea typeface="+mj-ea"/>
                <a:cs typeface="+mj-cs"/>
              </a:rPr>
              <a:t>What is the opportunity size </a:t>
            </a:r>
            <a:br>
              <a:rPr lang="en-US" sz="1100">
                <a:solidFill>
                  <a:schemeClr val="tx2"/>
                </a:solidFill>
                <a:ea typeface="+mj-ea"/>
                <a:cs typeface="+mj-cs"/>
              </a:rPr>
            </a:br>
            <a:r>
              <a:rPr lang="en-US" sz="1100">
                <a:solidFill>
                  <a:schemeClr val="tx2"/>
                </a:solidFill>
                <a:ea typeface="+mj-ea"/>
                <a:cs typeface="+mj-cs"/>
              </a:rPr>
              <a:t>of XYZ?</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4: </a:t>
            </a:r>
            <a:r>
              <a:rPr lang="en-US" sz="1100">
                <a:solidFill>
                  <a:schemeClr val="tx2"/>
                </a:solidFill>
                <a:ea typeface="+mj-ea"/>
                <a:cs typeface="+mj-cs"/>
              </a:rPr>
              <a:t>What is the status of </a:t>
            </a:r>
            <a:br>
              <a:rPr lang="en-US" sz="1100">
                <a:solidFill>
                  <a:schemeClr val="tx2"/>
                </a:solidFill>
                <a:ea typeface="+mj-ea"/>
                <a:cs typeface="+mj-cs"/>
              </a:rPr>
            </a:br>
            <a:r>
              <a:rPr lang="en-US" sz="1100">
                <a:solidFill>
                  <a:schemeClr val="tx2"/>
                </a:solidFill>
                <a:ea typeface="+mj-ea"/>
                <a:cs typeface="+mj-cs"/>
              </a:rPr>
              <a:t>opportunity ABC?</a:t>
            </a:r>
          </a:p>
        </p:txBody>
      </p:sp>
    </p:spTree>
    <p:extLst>
      <p:ext uri="{BB962C8B-B14F-4D97-AF65-F5344CB8AC3E}">
        <p14:creationId xmlns:p14="http://schemas.microsoft.com/office/powerpoint/2010/main" val="15240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0DC611A-2686-8F5C-B5BC-C98670790BA2}"/>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7" name="Content Placeholder 18 - 2">
            <a:extLst>
              <a:ext uri="{FF2B5EF4-FFF2-40B4-BE49-F238E27FC236}">
                <a16:creationId xmlns:a16="http://schemas.microsoft.com/office/drawing/2014/main" id="{8A421122-ECE0-3022-9196-342C19572F4B}"/>
              </a:ext>
              <a:ext uri="{C183D7F6-B498-43B3-948B-1728B52AA6E4}">
                <adec:decorative xmlns:adec="http://schemas.microsoft.com/office/drawing/2017/decorative" val="1"/>
              </a:ext>
            </a:extLst>
          </p:cNvPr>
          <p:cNvSpPr txBox="1">
            <a:spLocks/>
          </p:cNvSpPr>
          <p:nvPr/>
        </p:nvSpPr>
        <p:spPr>
          <a:xfrm>
            <a:off x="396239"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12" name="Straight Connector 11">
            <a:extLst>
              <a:ext uri="{FF2B5EF4-FFF2-40B4-BE49-F238E27FC236}">
                <a16:creationId xmlns:a16="http://schemas.microsoft.com/office/drawing/2014/main" id="{29D072F1-38C4-19F5-F5B3-17ED75B6645E}"/>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F4F6CC-6EB8-460D-BA9F-FE3E89CC7B5A}"/>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BB7387-C256-2D4C-7E74-F0ACFDB95B6F}"/>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Content Placeholder 18 - 1">
            <a:extLst>
              <a:ext uri="{FF2B5EF4-FFF2-40B4-BE49-F238E27FC236}">
                <a16:creationId xmlns:a16="http://schemas.microsoft.com/office/drawing/2014/main" id="{F541209E-82AB-36EA-F17A-769A6BD6B53B}"/>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16" name="Straight Connector 15">
            <a:extLst>
              <a:ext uri="{FF2B5EF4-FFF2-40B4-BE49-F238E27FC236}">
                <a16:creationId xmlns:a16="http://schemas.microsoft.com/office/drawing/2014/main" id="{03C36376-7AB4-724C-95F7-830AEBD8AD94}"/>
              </a:ext>
              <a:ext uri="{C183D7F6-B498-43B3-948B-1728B52AA6E4}">
                <adec:decorative xmlns:adec="http://schemas.microsoft.com/office/drawing/2017/decorative" val="1"/>
              </a:ext>
            </a:extLst>
          </p:cNvPr>
          <p:cNvCxnSpPr>
            <a:cxnSpLocks/>
          </p:cNvCxnSpPr>
          <p:nvPr/>
        </p:nvCxnSpPr>
        <p:spPr>
          <a:xfrm>
            <a:off x="6915660"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64EE3B-B922-BAF4-ED8E-9121293A9034}"/>
              </a:ext>
              <a:ext uri="{C183D7F6-B498-43B3-948B-1728B52AA6E4}">
                <adec:decorative xmlns:adec="http://schemas.microsoft.com/office/drawing/2017/decorative" val="1"/>
              </a:ext>
            </a:extLst>
          </p:cNvPr>
          <p:cNvCxnSpPr>
            <a:cxnSpLocks/>
          </p:cNvCxnSpPr>
          <p:nvPr/>
        </p:nvCxnSpPr>
        <p:spPr>
          <a:xfrm>
            <a:off x="11795762"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Content Placeholder 217">
            <a:extLst>
              <a:ext uri="{FF2B5EF4-FFF2-40B4-BE49-F238E27FC236}">
                <a16:creationId xmlns:a16="http://schemas.microsoft.com/office/drawing/2014/main" id="{AEDF3159-E692-A9F3-8C86-3626CEC8D0EB}"/>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25" name="Title 24">
            <a:extLst>
              <a:ext uri="{FF2B5EF4-FFF2-40B4-BE49-F238E27FC236}">
                <a16:creationId xmlns:a16="http://schemas.microsoft.com/office/drawing/2014/main" id="{0C43E4D8-15D3-AF52-5D4B-044D3E2EBA83}"/>
              </a:ext>
            </a:extLst>
          </p:cNvPr>
          <p:cNvSpPr>
            <a:spLocks noGrp="1"/>
          </p:cNvSpPr>
          <p:nvPr>
            <p:ph type="title"/>
          </p:nvPr>
        </p:nvSpPr>
        <p:spPr/>
        <p:txBody>
          <a:bodyPr/>
          <a:lstStyle/>
          <a:p>
            <a:r>
              <a:rPr lang="en-US">
                <a:ea typeface="+mj-ea"/>
                <a:cs typeface="+mj-cs"/>
              </a:rPr>
              <a:t>Confluence Connector</a:t>
            </a:r>
          </a:p>
        </p:txBody>
      </p:sp>
      <p:sp>
        <p:nvSpPr>
          <p:cNvPr id="44" name="Content Placeholder 217">
            <a:extLst>
              <a:ext uri="{FF2B5EF4-FFF2-40B4-BE49-F238E27FC236}">
                <a16:creationId xmlns:a16="http://schemas.microsoft.com/office/drawing/2014/main" id="{573603E4-60C0-62F6-7D45-91D288EC27C0}"/>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3" name="TextBox 2">
            <a:extLst>
              <a:ext uri="{FF2B5EF4-FFF2-40B4-BE49-F238E27FC236}">
                <a16:creationId xmlns:a16="http://schemas.microsoft.com/office/drawing/2014/main" id="{6FF37AC1-29E9-A185-475A-C19565E2E5EE}"/>
              </a:ext>
            </a:extLst>
          </p:cNvPr>
          <p:cNvSpPr txBox="1"/>
          <p:nvPr/>
        </p:nvSpPr>
        <p:spPr>
          <a:xfrm>
            <a:off x="580231" y="1067851"/>
            <a:ext cx="11031538" cy="1177245"/>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Confluence allows organizations to index content from Confluence into Microsoft Graph, to be used across Microsoft 365 experiences, including Copilot. This means that users can search for Confluence spaces, pages, blogs, and comments directly within Microsoft 365 Copilot clients. This allows users to combine information related to a project from different data sources like Email, SharePoint, Meetings and Confluence to get better insights. Content indexed via Graph connectors can be combined with other Copilot agents to create declarative agents that support taking action on the content as well as queries and reasoning</a:t>
            </a:r>
          </a:p>
        </p:txBody>
      </p:sp>
      <p:sp>
        <p:nvSpPr>
          <p:cNvPr id="6" name="Content Placeholder 18">
            <a:extLst>
              <a:ext uri="{FF2B5EF4-FFF2-40B4-BE49-F238E27FC236}">
                <a16:creationId xmlns:a16="http://schemas.microsoft.com/office/drawing/2014/main" id="{4120515B-5B06-F590-5CB9-50DD0E6EEE51}"/>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Confluence Connector to increase the ROI of Copilot by improving business metrics like</a:t>
            </a:r>
          </a:p>
        </p:txBody>
      </p:sp>
      <p:sp>
        <p:nvSpPr>
          <p:cNvPr id="18" name="TextBox 17">
            <a:extLst>
              <a:ext uri="{FF2B5EF4-FFF2-40B4-BE49-F238E27FC236}">
                <a16:creationId xmlns:a16="http://schemas.microsoft.com/office/drawing/2014/main" id="{87556A6F-3C6A-0F64-4433-B126B8ED8E87}"/>
              </a:ext>
            </a:extLst>
          </p:cNvPr>
          <p:cNvSpPr txBox="1"/>
          <p:nvPr/>
        </p:nvSpPr>
        <p:spPr>
          <a:xfrm>
            <a:off x="1673280" y="2893932"/>
            <a:ext cx="3965340"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Efficient knowledge and content management</a:t>
            </a:r>
          </a:p>
        </p:txBody>
      </p:sp>
      <p:sp>
        <p:nvSpPr>
          <p:cNvPr id="8" name="Content Placeholder 43">
            <a:extLst>
              <a:ext uri="{FF2B5EF4-FFF2-40B4-BE49-F238E27FC236}">
                <a16:creationId xmlns:a16="http://schemas.microsoft.com/office/drawing/2014/main" id="{790C5926-F49D-5D23-F6A1-E703EC2A3611}"/>
              </a:ext>
            </a:extLst>
          </p:cNvPr>
          <p:cNvSpPr txBox="1">
            <a:spLocks/>
          </p:cNvSpPr>
          <p:nvPr/>
        </p:nvSpPr>
        <p:spPr>
          <a:xfrm>
            <a:off x="506761" y="3326005"/>
            <a:ext cx="2628839" cy="106952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Engineering and DevOps: </a:t>
            </a:r>
            <a:r>
              <a:rPr kumimoji="0" lang="en-US" sz="1100" i="0" u="none" strike="noStrike" kern="1200" cap="none" spc="0" normalizeH="0" baseline="0" noProof="0">
                <a:ln>
                  <a:noFill/>
                </a:ln>
                <a:solidFill>
                  <a:schemeClr val="tx2"/>
                </a:solidFill>
                <a:effectLst/>
                <a:uLnTx/>
                <a:uFillTx/>
                <a:ea typeface="+mj-ea"/>
                <a:cs typeface="+mj-cs"/>
              </a:rPr>
              <a:t>Engineering and DevOps teams can significantly enhance their productivity, reduce friction in accessing critical information, and improve overall collaboration</a:t>
            </a:r>
          </a:p>
        </p:txBody>
      </p:sp>
      <p:sp>
        <p:nvSpPr>
          <p:cNvPr id="9" name="Content Placeholder 51">
            <a:extLst>
              <a:ext uri="{FF2B5EF4-FFF2-40B4-BE49-F238E27FC236}">
                <a16:creationId xmlns:a16="http://schemas.microsoft.com/office/drawing/2014/main" id="{71B89B3D-C057-351B-105A-4DCF3631198F}"/>
              </a:ext>
            </a:extLst>
          </p:cNvPr>
          <p:cNvSpPr txBox="1">
            <a:spLocks/>
          </p:cNvSpPr>
          <p:nvPr/>
        </p:nvSpPr>
        <p:spPr>
          <a:xfrm>
            <a:off x="3356642" y="3326005"/>
            <a:ext cx="2628839" cy="220060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Information Overload: </a:t>
            </a:r>
            <a:r>
              <a:rPr lang="en-US" sz="1100">
                <a:solidFill>
                  <a:schemeClr val="tx2"/>
                </a:solidFill>
                <a:ea typeface="+mj-ea"/>
                <a:cs typeface="+mj-cs"/>
              </a:rPr>
              <a:t>Engineers and DevOps professionals often deal with vast amounts of documentation </a:t>
            </a:r>
          </a:p>
          <a:p>
            <a:pPr marL="0" lvl="2" indent="0">
              <a:spcBef>
                <a:spcPts val="0"/>
              </a:spcBef>
              <a:spcAft>
                <a:spcPts val="300"/>
              </a:spcAft>
              <a:buNone/>
              <a:defRPr/>
            </a:pPr>
            <a:r>
              <a:rPr lang="en-US" sz="1100">
                <a:solidFill>
                  <a:schemeClr val="tx2"/>
                </a:solidFill>
                <a:latin typeface="+mj-lt"/>
                <a:ea typeface="+mj-ea"/>
                <a:cs typeface="+mj-cs"/>
              </a:rPr>
              <a:t>Context Switching: </a:t>
            </a:r>
            <a:r>
              <a:rPr lang="en-US" sz="1100">
                <a:solidFill>
                  <a:schemeClr val="tx2"/>
                </a:solidFill>
                <a:ea typeface="+mj-ea"/>
                <a:cs typeface="+mj-cs"/>
              </a:rPr>
              <a:t>Constantly switching between tools can disrupt workflow</a:t>
            </a:r>
          </a:p>
          <a:p>
            <a:pPr marL="0" lvl="2" indent="0">
              <a:spcBef>
                <a:spcPts val="0"/>
              </a:spcBef>
              <a:spcAft>
                <a:spcPts val="300"/>
              </a:spcAft>
              <a:buNone/>
              <a:defRPr/>
            </a:pPr>
            <a:r>
              <a:rPr lang="en-US" sz="1100">
                <a:solidFill>
                  <a:schemeClr val="tx2"/>
                </a:solidFill>
                <a:latin typeface="+mj-lt"/>
                <a:ea typeface="+mj-ea"/>
                <a:cs typeface="+mj-cs"/>
              </a:rPr>
              <a:t>Collaboration Challenges: </a:t>
            </a:r>
            <a:r>
              <a:rPr lang="en-US" sz="1100">
                <a:solidFill>
                  <a:schemeClr val="tx2"/>
                </a:solidFill>
                <a:ea typeface="+mj-ea"/>
                <a:cs typeface="+mj-cs"/>
              </a:rPr>
              <a:t>Ensuring all team members have access to the latest information can be difficult</a:t>
            </a:r>
          </a:p>
          <a:p>
            <a:pPr marL="0" lvl="2" indent="0">
              <a:spcBef>
                <a:spcPts val="0"/>
              </a:spcBef>
              <a:spcAft>
                <a:spcPts val="300"/>
              </a:spcAft>
              <a:buNone/>
              <a:defRPr/>
            </a:pPr>
            <a:r>
              <a:rPr lang="en-US" sz="1100">
                <a:solidFill>
                  <a:schemeClr val="tx2"/>
                </a:solidFill>
                <a:latin typeface="+mj-lt"/>
                <a:ea typeface="+mj-ea"/>
                <a:cs typeface="+mj-cs"/>
              </a:rPr>
              <a:t>Time-consuming Searches: </a:t>
            </a:r>
            <a:r>
              <a:rPr lang="en-US" sz="1100">
                <a:solidFill>
                  <a:schemeClr val="tx2"/>
                </a:solidFill>
                <a:ea typeface="+mj-ea"/>
                <a:cs typeface="+mj-cs"/>
              </a:rPr>
              <a:t>Finding </a:t>
            </a:r>
            <a:br>
              <a:rPr lang="en-US" sz="1100">
                <a:solidFill>
                  <a:schemeClr val="tx2"/>
                </a:solidFill>
                <a:ea typeface="+mj-ea"/>
                <a:cs typeface="+mj-cs"/>
              </a:rPr>
            </a:br>
            <a:r>
              <a:rPr lang="en-US" sz="1100">
                <a:solidFill>
                  <a:schemeClr val="tx2"/>
                </a:solidFill>
                <a:ea typeface="+mj-ea"/>
                <a:cs typeface="+mj-cs"/>
              </a:rPr>
              <a:t>specific information in Confluence can </a:t>
            </a:r>
            <a:br>
              <a:rPr lang="en-US" sz="1100">
                <a:solidFill>
                  <a:schemeClr val="tx2"/>
                </a:solidFill>
                <a:ea typeface="+mj-ea"/>
                <a:cs typeface="+mj-cs"/>
              </a:rPr>
            </a:br>
            <a:r>
              <a:rPr lang="en-US" sz="1100">
                <a:solidFill>
                  <a:schemeClr val="tx2"/>
                </a:solidFill>
                <a:ea typeface="+mj-ea"/>
                <a:cs typeface="+mj-cs"/>
              </a:rPr>
              <a:t>be time-consuming</a:t>
            </a:r>
          </a:p>
        </p:txBody>
      </p:sp>
      <p:sp>
        <p:nvSpPr>
          <p:cNvPr id="19" name="TextBox 18">
            <a:extLst>
              <a:ext uri="{FF2B5EF4-FFF2-40B4-BE49-F238E27FC236}">
                <a16:creationId xmlns:a16="http://schemas.microsoft.com/office/drawing/2014/main" id="{E43CB413-0D96-095F-8D4C-5D81E16D23A3}"/>
              </a:ext>
            </a:extLst>
          </p:cNvPr>
          <p:cNvSpPr txBox="1"/>
          <p:nvPr/>
        </p:nvSpPr>
        <p:spPr>
          <a:xfrm>
            <a:off x="8192700"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Effective collaboration</a:t>
            </a:r>
          </a:p>
        </p:txBody>
      </p:sp>
      <p:sp>
        <p:nvSpPr>
          <p:cNvPr id="10" name="Content Placeholder 52">
            <a:extLst>
              <a:ext uri="{FF2B5EF4-FFF2-40B4-BE49-F238E27FC236}">
                <a16:creationId xmlns:a16="http://schemas.microsoft.com/office/drawing/2014/main" id="{2E327316-D00D-00D3-1E11-F44289775C18}"/>
              </a:ext>
            </a:extLst>
          </p:cNvPr>
          <p:cNvSpPr txBox="1">
            <a:spLocks/>
          </p:cNvSpPr>
          <p:nvPr/>
        </p:nvSpPr>
        <p:spPr>
          <a:xfrm>
            <a:off x="6206523" y="3326005"/>
            <a:ext cx="2628839" cy="283923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Unified Information Ecosystem: </a:t>
            </a:r>
            <a:r>
              <a:rPr lang="en-US" sz="1100">
                <a:solidFill>
                  <a:schemeClr val="tx2"/>
                </a:solidFill>
                <a:ea typeface="+mj-ea"/>
                <a:cs typeface="+mj-cs"/>
              </a:rPr>
              <a:t>Centralizes data and knowledge, </a:t>
            </a:r>
            <a:br>
              <a:rPr lang="en-US" sz="1100">
                <a:solidFill>
                  <a:schemeClr val="tx2"/>
                </a:solidFill>
                <a:ea typeface="+mj-ea"/>
                <a:cs typeface="+mj-cs"/>
              </a:rPr>
            </a:br>
            <a:r>
              <a:rPr lang="en-US" sz="1100">
                <a:solidFill>
                  <a:schemeClr val="tx2"/>
                </a:solidFill>
                <a:ea typeface="+mj-ea"/>
                <a:cs typeface="+mj-cs"/>
              </a:rPr>
              <a:t>ensures consistent and unified information access across the organization’s productivity tools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Improved Decision-making: </a:t>
            </a:r>
            <a:r>
              <a:rPr lang="en-US" sz="1100">
                <a:solidFill>
                  <a:schemeClr val="tx2"/>
                </a:solidFill>
                <a:ea typeface="+mj-ea"/>
                <a:cs typeface="+mj-cs"/>
              </a:rPr>
              <a:t>The power of Copilot allows users to reason over Confluence data, providing insightful analysis and recommendations</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Enhanced Data Accessibility and Discoverability: </a:t>
            </a:r>
            <a:r>
              <a:rPr lang="en-US" sz="1100">
                <a:solidFill>
                  <a:schemeClr val="tx2"/>
                </a:solidFill>
                <a:ea typeface="+mj-ea"/>
                <a:cs typeface="+mj-cs"/>
              </a:rPr>
              <a:t>Users can seamlessly query and retrieve data from Confluence through Copilot, ensuring critical information is easily accessible across Microsoft 365 apps</a:t>
            </a:r>
          </a:p>
        </p:txBody>
      </p:sp>
      <p:sp>
        <p:nvSpPr>
          <p:cNvPr id="11" name="Content Placeholder 226">
            <a:extLst>
              <a:ext uri="{FF2B5EF4-FFF2-40B4-BE49-F238E27FC236}">
                <a16:creationId xmlns:a16="http://schemas.microsoft.com/office/drawing/2014/main" id="{F7540220-3225-3232-4092-FA98F0466BBA}"/>
              </a:ext>
            </a:extLst>
          </p:cNvPr>
          <p:cNvSpPr txBox="1">
            <a:spLocks/>
          </p:cNvSpPr>
          <p:nvPr/>
        </p:nvSpPr>
        <p:spPr>
          <a:xfrm>
            <a:off x="9056404" y="3326005"/>
            <a:ext cx="2628839" cy="206979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1: </a:t>
            </a:r>
            <a:r>
              <a:rPr lang="en-US" sz="1100">
                <a:solidFill>
                  <a:schemeClr val="tx2"/>
                </a:solidFill>
                <a:ea typeface="+mj-ea"/>
                <a:cs typeface="+mj-cs"/>
              </a:rPr>
              <a:t>Find the Confluence page on our return policy</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lang="en-US" sz="1100">
                <a:solidFill>
                  <a:schemeClr val="tx2"/>
                </a:solidFill>
                <a:ea typeface="+mj-ea"/>
                <a:cs typeface="+mj-cs"/>
              </a:rPr>
              <a:t>Show me the latest troubleshooting guide for our product</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lang="en-US" sz="1100">
                <a:solidFill>
                  <a:schemeClr val="tx2"/>
                </a:solidFill>
                <a:ea typeface="+mj-ea"/>
                <a:cs typeface="+mj-cs"/>
              </a:rPr>
              <a:t>What is the procedure for handling escalated tickets?</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4: </a:t>
            </a:r>
            <a:r>
              <a:rPr lang="en-US" sz="1100">
                <a:solidFill>
                  <a:schemeClr val="tx2"/>
                </a:solidFill>
                <a:ea typeface="+mj-ea"/>
                <a:cs typeface="+mj-cs"/>
              </a:rPr>
              <a:t>What has changed since I’ve been on parental leave?</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5: </a:t>
            </a:r>
            <a:r>
              <a:rPr lang="en-US" sz="1100">
                <a:solidFill>
                  <a:schemeClr val="tx2"/>
                </a:solidFill>
                <a:ea typeface="+mj-ea"/>
                <a:cs typeface="+mj-cs"/>
              </a:rPr>
              <a:t>What is the design pattern for error notifications?</a:t>
            </a:r>
          </a:p>
        </p:txBody>
      </p:sp>
    </p:spTree>
    <p:extLst>
      <p:ext uri="{BB962C8B-B14F-4D97-AF65-F5344CB8AC3E}">
        <p14:creationId xmlns:p14="http://schemas.microsoft.com/office/powerpoint/2010/main" val="70552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B8B02A8-22EE-AB05-E943-810BBDD0C214}"/>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9" name="Content Placeholder 18 - 1">
            <a:extLst>
              <a:ext uri="{FF2B5EF4-FFF2-40B4-BE49-F238E27FC236}">
                <a16:creationId xmlns:a16="http://schemas.microsoft.com/office/drawing/2014/main" id="{4DC5BB23-F918-56D3-A5AE-8392BF19A8EA}"/>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sp>
        <p:nvSpPr>
          <p:cNvPr id="11" name="Content Placeholder 217">
            <a:extLst>
              <a:ext uri="{FF2B5EF4-FFF2-40B4-BE49-F238E27FC236}">
                <a16:creationId xmlns:a16="http://schemas.microsoft.com/office/drawing/2014/main" id="{9A785B3A-1F03-F847-57F6-6EC90144E8F9}"/>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7" name="Content Placeholder 18 - 2">
            <a:extLst>
              <a:ext uri="{FF2B5EF4-FFF2-40B4-BE49-F238E27FC236}">
                <a16:creationId xmlns:a16="http://schemas.microsoft.com/office/drawing/2014/main" id="{2FFCAFED-F389-1822-D1C5-48E15A64CCD5}"/>
              </a:ext>
              <a:ext uri="{C183D7F6-B498-43B3-948B-1728B52AA6E4}">
                <adec:decorative xmlns:adec="http://schemas.microsoft.com/office/drawing/2017/decorative" val="1"/>
              </a:ext>
            </a:extLst>
          </p:cNvPr>
          <p:cNvSpPr txBox="1">
            <a:spLocks/>
          </p:cNvSpPr>
          <p:nvPr/>
        </p:nvSpPr>
        <p:spPr>
          <a:xfrm>
            <a:off x="396239"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22" name="Straight Connector 21">
            <a:extLst>
              <a:ext uri="{FF2B5EF4-FFF2-40B4-BE49-F238E27FC236}">
                <a16:creationId xmlns:a16="http://schemas.microsoft.com/office/drawing/2014/main" id="{AFE1D93D-B064-2AAD-9230-7618287D8FED}"/>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B55EA-7C47-6AE0-C50D-877CBD54C5CD}"/>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B1F5FD-93A0-5C85-A09F-A4EDDE26E13A}"/>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2394153-4D49-56DB-56A0-601862012A2D}"/>
              </a:ext>
              <a:ext uri="{C183D7F6-B498-43B3-948B-1728B52AA6E4}">
                <adec:decorative xmlns:adec="http://schemas.microsoft.com/office/drawing/2017/decorative" val="1"/>
              </a:ext>
            </a:extLst>
          </p:cNvPr>
          <p:cNvCxnSpPr>
            <a:cxnSpLocks/>
          </p:cNvCxnSpPr>
          <p:nvPr/>
        </p:nvCxnSpPr>
        <p:spPr>
          <a:xfrm>
            <a:off x="4202694"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B06B3F-9286-B5ED-DEC7-F14974553B43}"/>
              </a:ext>
              <a:ext uri="{C183D7F6-B498-43B3-948B-1728B52AA6E4}">
                <adec:decorative xmlns:adec="http://schemas.microsoft.com/office/drawing/2017/decorative" val="1"/>
              </a:ext>
            </a:extLst>
          </p:cNvPr>
          <p:cNvCxnSpPr>
            <a:cxnSpLocks/>
          </p:cNvCxnSpPr>
          <p:nvPr/>
        </p:nvCxnSpPr>
        <p:spPr>
          <a:xfrm>
            <a:off x="8006946" y="2886520"/>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CDC6797-B3EC-1B6C-C9D9-0566B046ECC9}"/>
              </a:ext>
            </a:extLst>
          </p:cNvPr>
          <p:cNvSpPr>
            <a:spLocks noGrp="1"/>
          </p:cNvSpPr>
          <p:nvPr>
            <p:ph type="title"/>
          </p:nvPr>
        </p:nvSpPr>
        <p:spPr>
          <a:xfrm>
            <a:off x="588263" y="457200"/>
            <a:ext cx="11018520" cy="553998"/>
          </a:xfrm>
        </p:spPr>
        <p:txBody>
          <a:bodyPr/>
          <a:lstStyle/>
          <a:p>
            <a:r>
              <a:rPr lang="en-US"/>
              <a:t>Jira Connector</a:t>
            </a:r>
            <a:endParaRPr lang="en-GB"/>
          </a:p>
        </p:txBody>
      </p:sp>
      <p:sp>
        <p:nvSpPr>
          <p:cNvPr id="12" name="Content Placeholder 217">
            <a:extLst>
              <a:ext uri="{FF2B5EF4-FFF2-40B4-BE49-F238E27FC236}">
                <a16:creationId xmlns:a16="http://schemas.microsoft.com/office/drawing/2014/main" id="{4495F796-CF7F-BEEC-B64C-E255517B7B3F}"/>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13" name="TextBox 12">
            <a:extLst>
              <a:ext uri="{FF2B5EF4-FFF2-40B4-BE49-F238E27FC236}">
                <a16:creationId xmlns:a16="http://schemas.microsoft.com/office/drawing/2014/main" id="{5F6858D0-FDEC-F4AA-5670-C0117734C8C7}"/>
              </a:ext>
            </a:extLst>
          </p:cNvPr>
          <p:cNvSpPr txBox="1"/>
          <p:nvPr/>
        </p:nvSpPr>
        <p:spPr>
          <a:xfrm>
            <a:off x="580231" y="1067851"/>
            <a:ext cx="11031538" cy="1177245"/>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Jira allows organizations to index Jira issues into Microsoft Graph, to be used across Microsoft 365 experiences, including Copilot. This means that users can search for Jira issues directly within Microsoft 365 Copilot clients. Users can retrieve detailed Jira task information and summaries through natural language prompts, maintaining context across queries. It also provides updates from Jira and other sources, aiding in project planning, decision-making, and increasing productivity by centralizing access to information without switching applications. Content indexed via Graph connectors can be combined with other Copilot agents to create declarative agents that support taking action on the content as well as queries and reasoning</a:t>
            </a:r>
          </a:p>
        </p:txBody>
      </p:sp>
      <p:sp>
        <p:nvSpPr>
          <p:cNvPr id="16" name="Content Placeholder 18">
            <a:extLst>
              <a:ext uri="{FF2B5EF4-FFF2-40B4-BE49-F238E27FC236}">
                <a16:creationId xmlns:a16="http://schemas.microsoft.com/office/drawing/2014/main" id="{AEDA69AF-087A-43FB-F5BD-6D78D0D762D9}"/>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Jira Connector to increase the ROI of Copilot by improving business metrics like</a:t>
            </a:r>
          </a:p>
        </p:txBody>
      </p:sp>
      <p:sp>
        <p:nvSpPr>
          <p:cNvPr id="53" name="TextBox 52">
            <a:extLst>
              <a:ext uri="{FF2B5EF4-FFF2-40B4-BE49-F238E27FC236}">
                <a16:creationId xmlns:a16="http://schemas.microsoft.com/office/drawing/2014/main" id="{F23B9057-DF5B-06EE-AF7B-685A56C7780C}"/>
              </a:ext>
            </a:extLst>
          </p:cNvPr>
          <p:cNvSpPr txBox="1"/>
          <p:nvPr/>
        </p:nvSpPr>
        <p:spPr>
          <a:xfrm>
            <a:off x="892065" y="2889527"/>
            <a:ext cx="2814804"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Reduced cycle time </a:t>
            </a:r>
          </a:p>
        </p:txBody>
      </p:sp>
      <p:sp>
        <p:nvSpPr>
          <p:cNvPr id="18" name="Content Placeholder 43">
            <a:extLst>
              <a:ext uri="{FF2B5EF4-FFF2-40B4-BE49-F238E27FC236}">
                <a16:creationId xmlns:a16="http://schemas.microsoft.com/office/drawing/2014/main" id="{B10A89D1-DC87-5104-8439-00F69ACFE3AB}"/>
              </a:ext>
            </a:extLst>
          </p:cNvPr>
          <p:cNvSpPr txBox="1">
            <a:spLocks/>
          </p:cNvSpPr>
          <p:nvPr/>
        </p:nvSpPr>
        <p:spPr>
          <a:xfrm>
            <a:off x="506761" y="3326005"/>
            <a:ext cx="2628839" cy="1238801"/>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Engineering: </a:t>
            </a:r>
            <a:r>
              <a:rPr lang="en-US" sz="1100">
                <a:solidFill>
                  <a:schemeClr val="tx2"/>
                </a:solidFill>
                <a:ea typeface="+mj-ea"/>
                <a:cs typeface="+mj-cs"/>
              </a:rPr>
              <a:t>By leveraging these capabilities, engineering teams can significantly enhance their productivity, reduce friction in accessing critical information, and improve overall collaboration</a:t>
            </a:r>
          </a:p>
        </p:txBody>
      </p:sp>
      <p:sp>
        <p:nvSpPr>
          <p:cNvPr id="54" name="TextBox 53">
            <a:extLst>
              <a:ext uri="{FF2B5EF4-FFF2-40B4-BE49-F238E27FC236}">
                <a16:creationId xmlns:a16="http://schemas.microsoft.com/office/drawing/2014/main" id="{B16703D2-D0A5-2846-6F5E-307EB08CDC28}"/>
              </a:ext>
            </a:extLst>
          </p:cNvPr>
          <p:cNvSpPr txBox="1"/>
          <p:nvPr/>
        </p:nvSpPr>
        <p:spPr>
          <a:xfrm>
            <a:off x="4698517" y="2889527"/>
            <a:ext cx="2812602"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Increased velocity</a:t>
            </a:r>
          </a:p>
        </p:txBody>
      </p:sp>
      <p:sp>
        <p:nvSpPr>
          <p:cNvPr id="19" name="Content Placeholder 51">
            <a:extLst>
              <a:ext uri="{FF2B5EF4-FFF2-40B4-BE49-F238E27FC236}">
                <a16:creationId xmlns:a16="http://schemas.microsoft.com/office/drawing/2014/main" id="{2E0CE1AB-A5AB-2F11-5F44-1C06B9683CC3}"/>
              </a:ext>
            </a:extLst>
          </p:cNvPr>
          <p:cNvSpPr txBox="1">
            <a:spLocks/>
          </p:cNvSpPr>
          <p:nvPr/>
        </p:nvSpPr>
        <p:spPr>
          <a:xfrm>
            <a:off x="3356642" y="3326005"/>
            <a:ext cx="2628839" cy="220060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Task Management Overload: </a:t>
            </a:r>
            <a:r>
              <a:rPr lang="en-US" sz="1100">
                <a:solidFill>
                  <a:schemeClr val="tx2"/>
                </a:solidFill>
                <a:ea typeface="+mj-ea"/>
                <a:cs typeface="+mj-cs"/>
              </a:rPr>
              <a:t>Engineers often juggle multiple tasks and projects</a:t>
            </a:r>
          </a:p>
          <a:p>
            <a:pPr marL="0" lvl="2" indent="0">
              <a:spcBef>
                <a:spcPts val="0"/>
              </a:spcBef>
              <a:spcAft>
                <a:spcPts val="300"/>
              </a:spcAft>
              <a:buNone/>
              <a:defRPr/>
            </a:pPr>
            <a:r>
              <a:rPr lang="en-US" sz="1100">
                <a:solidFill>
                  <a:schemeClr val="tx2"/>
                </a:solidFill>
                <a:latin typeface="+mj-lt"/>
                <a:ea typeface="+mj-ea"/>
                <a:cs typeface="+mj-cs"/>
              </a:rPr>
              <a:t>Context Switching: </a:t>
            </a:r>
            <a:r>
              <a:rPr lang="en-US" sz="1100">
                <a:solidFill>
                  <a:schemeClr val="tx2"/>
                </a:solidFill>
                <a:ea typeface="+mj-ea"/>
                <a:cs typeface="+mj-cs"/>
              </a:rPr>
              <a:t>Constantly switching between Jira and other tools can disrupt workflow</a:t>
            </a:r>
          </a:p>
          <a:p>
            <a:pPr marL="0" lvl="2" indent="0">
              <a:spcBef>
                <a:spcPts val="0"/>
              </a:spcBef>
              <a:spcAft>
                <a:spcPts val="300"/>
              </a:spcAft>
              <a:buNone/>
              <a:defRPr/>
            </a:pPr>
            <a:r>
              <a:rPr lang="en-US" sz="1100">
                <a:solidFill>
                  <a:schemeClr val="tx2"/>
                </a:solidFill>
                <a:latin typeface="+mj-lt"/>
                <a:ea typeface="+mj-ea"/>
                <a:cs typeface="+mj-cs"/>
              </a:rPr>
              <a:t>Collaboration Challenges: </a:t>
            </a:r>
            <a:r>
              <a:rPr lang="en-US" sz="1100">
                <a:solidFill>
                  <a:schemeClr val="tx2"/>
                </a:solidFill>
                <a:ea typeface="+mj-ea"/>
                <a:cs typeface="+mj-cs"/>
              </a:rPr>
              <a:t>Ensuring all </a:t>
            </a:r>
            <a:br>
              <a:rPr lang="en-US" sz="1100">
                <a:solidFill>
                  <a:schemeClr val="tx2"/>
                </a:solidFill>
                <a:ea typeface="+mj-ea"/>
                <a:cs typeface="+mj-cs"/>
              </a:rPr>
            </a:br>
            <a:r>
              <a:rPr lang="en-US" sz="1100">
                <a:solidFill>
                  <a:schemeClr val="tx2"/>
                </a:solidFill>
                <a:ea typeface="+mj-ea"/>
                <a:cs typeface="+mj-cs"/>
              </a:rPr>
              <a:t>team members are on the same page can </a:t>
            </a:r>
            <a:br>
              <a:rPr lang="en-US" sz="1100">
                <a:solidFill>
                  <a:schemeClr val="tx2"/>
                </a:solidFill>
                <a:ea typeface="+mj-ea"/>
                <a:cs typeface="+mj-cs"/>
              </a:rPr>
            </a:br>
            <a:r>
              <a:rPr lang="en-US" sz="1100">
                <a:solidFill>
                  <a:schemeClr val="tx2"/>
                </a:solidFill>
                <a:ea typeface="+mj-ea"/>
                <a:cs typeface="+mj-cs"/>
              </a:rPr>
              <a:t>be difficult</a:t>
            </a:r>
          </a:p>
          <a:p>
            <a:pPr marL="0" lvl="2" indent="0">
              <a:spcBef>
                <a:spcPts val="0"/>
              </a:spcBef>
              <a:spcAft>
                <a:spcPts val="300"/>
              </a:spcAft>
              <a:buNone/>
              <a:defRPr/>
            </a:pPr>
            <a:r>
              <a:rPr lang="en-US" sz="1100">
                <a:solidFill>
                  <a:schemeClr val="tx2"/>
                </a:solidFill>
                <a:latin typeface="+mj-lt"/>
                <a:ea typeface="+mj-ea"/>
                <a:cs typeface="+mj-cs"/>
              </a:rPr>
              <a:t>Time-Consuming Searches: </a:t>
            </a:r>
            <a:br>
              <a:rPr lang="en-US" sz="1100">
                <a:solidFill>
                  <a:schemeClr val="tx2"/>
                </a:solidFill>
                <a:latin typeface="+mj-lt"/>
                <a:ea typeface="+mj-ea"/>
                <a:cs typeface="+mj-cs"/>
              </a:rPr>
            </a:br>
            <a:r>
              <a:rPr lang="en-US" sz="1100">
                <a:solidFill>
                  <a:schemeClr val="tx2"/>
                </a:solidFill>
                <a:ea typeface="+mj-ea"/>
                <a:cs typeface="+mj-cs"/>
              </a:rPr>
              <a:t>Finding specific issues in Jira can be </a:t>
            </a:r>
            <a:br>
              <a:rPr lang="en-US" sz="1100">
                <a:solidFill>
                  <a:schemeClr val="tx2"/>
                </a:solidFill>
                <a:ea typeface="+mj-ea"/>
                <a:cs typeface="+mj-cs"/>
              </a:rPr>
            </a:br>
            <a:r>
              <a:rPr lang="en-US" sz="1100">
                <a:solidFill>
                  <a:schemeClr val="tx2"/>
                </a:solidFill>
                <a:ea typeface="+mj-ea"/>
                <a:cs typeface="+mj-cs"/>
              </a:rPr>
              <a:t>time-consuming </a:t>
            </a:r>
          </a:p>
        </p:txBody>
      </p:sp>
      <p:sp>
        <p:nvSpPr>
          <p:cNvPr id="20" name="Content Placeholder 52">
            <a:extLst>
              <a:ext uri="{FF2B5EF4-FFF2-40B4-BE49-F238E27FC236}">
                <a16:creationId xmlns:a16="http://schemas.microsoft.com/office/drawing/2014/main" id="{FE2CC3C0-55F5-5F93-25CC-6B7998B4F3BF}"/>
              </a:ext>
            </a:extLst>
          </p:cNvPr>
          <p:cNvSpPr txBox="1">
            <a:spLocks/>
          </p:cNvSpPr>
          <p:nvPr/>
        </p:nvSpPr>
        <p:spPr>
          <a:xfrm>
            <a:off x="6206523" y="3326005"/>
            <a:ext cx="2628839" cy="283923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lvl="2" indent="0">
              <a:spcBef>
                <a:spcPts val="0"/>
              </a:spcBef>
              <a:spcAft>
                <a:spcPts val="300"/>
              </a:spcAft>
              <a:buNone/>
              <a:defRPr/>
            </a:pPr>
            <a:r>
              <a:rPr lang="en-US" sz="1100">
                <a:solidFill>
                  <a:schemeClr val="tx2"/>
                </a:solidFill>
                <a:latin typeface="+mj-lt"/>
                <a:ea typeface="+mj-ea"/>
                <a:cs typeface="+mj-cs"/>
              </a:rPr>
              <a:t>Intelligent Querying and Data Analysis: </a:t>
            </a:r>
            <a:r>
              <a:rPr lang="en-US" sz="1100">
                <a:solidFill>
                  <a:schemeClr val="tx2"/>
                </a:solidFill>
                <a:ea typeface="+mj-ea"/>
                <a:cs typeface="+mj-cs"/>
              </a:rPr>
              <a:t>With Copilot querying capabilities, users can ask complex questions about their </a:t>
            </a:r>
            <a:br>
              <a:rPr lang="en-US" sz="1100">
                <a:solidFill>
                  <a:schemeClr val="tx2"/>
                </a:solidFill>
                <a:ea typeface="+mj-ea"/>
                <a:cs typeface="+mj-cs"/>
              </a:rPr>
            </a:br>
            <a:r>
              <a:rPr lang="en-US" sz="1100">
                <a:solidFill>
                  <a:schemeClr val="tx2"/>
                </a:solidFill>
                <a:ea typeface="+mj-ea"/>
                <a:cs typeface="+mj-cs"/>
              </a:rPr>
              <a:t>Jira data and receive comprehensive, context-aware responses</a:t>
            </a:r>
          </a:p>
          <a:p>
            <a:pPr marL="0" lvl="2" indent="0">
              <a:spcBef>
                <a:spcPts val="0"/>
              </a:spcBef>
              <a:spcAft>
                <a:spcPts val="300"/>
              </a:spcAft>
              <a:buNone/>
              <a:defRPr/>
            </a:pPr>
            <a:r>
              <a:rPr lang="en-US" sz="1100">
                <a:solidFill>
                  <a:schemeClr val="tx2"/>
                </a:solidFill>
                <a:latin typeface="+mj-lt"/>
                <a:ea typeface="+mj-ea"/>
                <a:cs typeface="+mj-cs"/>
              </a:rPr>
              <a:t>Streamlined Project Management: </a:t>
            </a:r>
            <a:r>
              <a:rPr lang="en-US" sz="1100">
                <a:solidFill>
                  <a:schemeClr val="tx2"/>
                </a:solidFill>
                <a:ea typeface="+mj-ea"/>
                <a:cs typeface="+mj-cs"/>
              </a:rPr>
              <a:t>Copilot helps streamline project management by providing intelligent summaries and updates from Jira</a:t>
            </a:r>
          </a:p>
          <a:p>
            <a:pPr marL="0" marR="0" lvl="2"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Enhanced Decision-making: </a:t>
            </a:r>
            <a:r>
              <a:rPr lang="en-US" sz="1100">
                <a:solidFill>
                  <a:schemeClr val="tx2"/>
                </a:solidFill>
                <a:ea typeface="+mj-ea"/>
                <a:cs typeface="+mj-cs"/>
              </a:rPr>
              <a:t>By integrating Jira with Copilot, users can access insights from their project data. This enables quicker, data-driven decision-making, reducing the time spent on manual data retrieval and analysis</a:t>
            </a:r>
          </a:p>
        </p:txBody>
      </p:sp>
      <p:sp>
        <p:nvSpPr>
          <p:cNvPr id="55" name="TextBox 54">
            <a:extLst>
              <a:ext uri="{FF2B5EF4-FFF2-40B4-BE49-F238E27FC236}">
                <a16:creationId xmlns:a16="http://schemas.microsoft.com/office/drawing/2014/main" id="{8CE77777-989D-CC0F-F9AB-4276FC2439D0}"/>
              </a:ext>
            </a:extLst>
          </p:cNvPr>
          <p:cNvSpPr txBox="1"/>
          <p:nvPr/>
        </p:nvSpPr>
        <p:spPr>
          <a:xfrm>
            <a:off x="8502771" y="2889527"/>
            <a:ext cx="2797166"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Improved engineer productivity </a:t>
            </a:r>
          </a:p>
        </p:txBody>
      </p:sp>
      <p:sp>
        <p:nvSpPr>
          <p:cNvPr id="21" name="Content Placeholder 226">
            <a:extLst>
              <a:ext uri="{FF2B5EF4-FFF2-40B4-BE49-F238E27FC236}">
                <a16:creationId xmlns:a16="http://schemas.microsoft.com/office/drawing/2014/main" id="{2C320ADF-6CE3-2CC4-FD45-487E96AF354D}"/>
              </a:ext>
            </a:extLst>
          </p:cNvPr>
          <p:cNvSpPr txBox="1">
            <a:spLocks/>
          </p:cNvSpPr>
          <p:nvPr/>
        </p:nvSpPr>
        <p:spPr>
          <a:xfrm>
            <a:off x="9056404" y="3326005"/>
            <a:ext cx="2628839" cy="131574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lvl="2" indent="0">
              <a:spcBef>
                <a:spcPts val="0"/>
              </a:spcBef>
              <a:spcAft>
                <a:spcPts val="300"/>
              </a:spcAft>
              <a:buNone/>
              <a:defRPr/>
            </a:pPr>
            <a:r>
              <a:rPr lang="en-US" sz="1100">
                <a:solidFill>
                  <a:schemeClr val="tx2"/>
                </a:solidFill>
                <a:latin typeface="+mj-lt"/>
                <a:ea typeface="+mj-ea"/>
                <a:cs typeface="+mj-cs"/>
              </a:rPr>
              <a:t>Example 1: </a:t>
            </a:r>
            <a:r>
              <a:rPr lang="en-US" sz="1100">
                <a:solidFill>
                  <a:schemeClr val="tx2"/>
                </a:solidFill>
                <a:ea typeface="+mj-ea"/>
                <a:cs typeface="+mj-cs"/>
              </a:rPr>
              <a:t>Find me comments on the Jira issues about the customer’s feedback</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2: </a:t>
            </a:r>
            <a:r>
              <a:rPr lang="en-US" sz="1100">
                <a:solidFill>
                  <a:schemeClr val="tx2"/>
                </a:solidFill>
                <a:ea typeface="+mj-ea"/>
                <a:cs typeface="+mj-cs"/>
              </a:rPr>
              <a:t>Show me details on the issue about website not loading properly</a:t>
            </a:r>
          </a:p>
          <a:p>
            <a:pPr marL="0" marR="0" lvl="3"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lang="en-US" sz="1100">
                <a:solidFill>
                  <a:schemeClr val="tx2"/>
                </a:solidFill>
                <a:latin typeface="+mj-lt"/>
                <a:ea typeface="+mj-ea"/>
                <a:cs typeface="+mj-cs"/>
              </a:rPr>
              <a:t>Example 3: </a:t>
            </a:r>
            <a:r>
              <a:rPr lang="en-US" sz="1100">
                <a:solidFill>
                  <a:schemeClr val="tx2"/>
                </a:solidFill>
                <a:ea typeface="+mj-ea"/>
                <a:cs typeface="+mj-cs"/>
              </a:rPr>
              <a:t>Get me the issue created by John yesterday</a:t>
            </a:r>
          </a:p>
        </p:txBody>
      </p:sp>
    </p:spTree>
    <p:extLst>
      <p:ext uri="{BB962C8B-B14F-4D97-AF65-F5344CB8AC3E}">
        <p14:creationId xmlns:p14="http://schemas.microsoft.com/office/powerpoint/2010/main" val="58760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17">
            <a:extLst>
              <a:ext uri="{FF2B5EF4-FFF2-40B4-BE49-F238E27FC236}">
                <a16:creationId xmlns:a16="http://schemas.microsoft.com/office/drawing/2014/main" id="{1D99BE3A-8308-D896-3946-E8F4BC49BF70}"/>
              </a:ext>
              <a:ext uri="{C183D7F6-B498-43B3-948B-1728B52AA6E4}">
                <adec:decorative xmlns:adec="http://schemas.microsoft.com/office/drawing/2017/decorative" val="1"/>
              </a:ext>
            </a:extLst>
          </p:cNvPr>
          <p:cNvSpPr txBox="1">
            <a:spLocks/>
          </p:cNvSpPr>
          <p:nvPr/>
        </p:nvSpPr>
        <p:spPr>
          <a:xfrm rot="16200000">
            <a:off x="11186957" y="-144307"/>
            <a:ext cx="403536" cy="1606550"/>
          </a:xfrm>
          <a:prstGeom prst="round2SameRect">
            <a:avLst>
              <a:gd name="adj1" fmla="val 50000"/>
              <a:gd name="adj2" fmla="val 0"/>
            </a:avLst>
          </a:prstGeom>
          <a:solidFill>
            <a:schemeClr val="accent1"/>
          </a:solidFill>
          <a:ln w="9525">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20" name="Rectangle: Rounded Corners 19">
            <a:extLst>
              <a:ext uri="{FF2B5EF4-FFF2-40B4-BE49-F238E27FC236}">
                <a16:creationId xmlns:a16="http://schemas.microsoft.com/office/drawing/2014/main" id="{FB19CCB5-E865-3647-9767-7140B3A33C11}"/>
              </a:ext>
              <a:ext uri="{C183D7F6-B498-43B3-948B-1728B52AA6E4}">
                <adec:decorative xmlns:adec="http://schemas.microsoft.com/office/drawing/2017/decorative" val="1"/>
              </a:ext>
            </a:extLst>
          </p:cNvPr>
          <p:cNvSpPr/>
          <p:nvPr/>
        </p:nvSpPr>
        <p:spPr bwMode="auto">
          <a:xfrm>
            <a:off x="304800" y="2495233"/>
            <a:ext cx="11582400" cy="4069080"/>
          </a:xfrm>
          <a:prstGeom prst="roundRect">
            <a:avLst>
              <a:gd name="adj" fmla="val 4029"/>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2" name="Content Placeholder 18 - 2">
            <a:extLst>
              <a:ext uri="{FF2B5EF4-FFF2-40B4-BE49-F238E27FC236}">
                <a16:creationId xmlns:a16="http://schemas.microsoft.com/office/drawing/2014/main" id="{4A650D0C-85FE-7F60-BF39-F6661EB07690}"/>
              </a:ext>
              <a:ext uri="{C183D7F6-B498-43B3-948B-1728B52AA6E4}">
                <adec:decorative xmlns:adec="http://schemas.microsoft.com/office/drawing/2017/decorative" val="1"/>
              </a:ext>
            </a:extLst>
          </p:cNvPr>
          <p:cNvSpPr txBox="1">
            <a:spLocks/>
          </p:cNvSpPr>
          <p:nvPr/>
        </p:nvSpPr>
        <p:spPr>
          <a:xfrm>
            <a:off x="396239" y="3230253"/>
            <a:ext cx="11399522" cy="3246120"/>
          </a:xfrm>
          <a:prstGeom prst="round2SameRect">
            <a:avLst>
              <a:gd name="adj1" fmla="val 0"/>
              <a:gd name="adj2" fmla="val 3466"/>
            </a:avLst>
          </a:prstGeom>
          <a:solidFill>
            <a:schemeClr val="bg1"/>
          </a:solidFill>
          <a:ln w="9525">
            <a:noFill/>
            <a:prstDash/>
          </a:ln>
          <a:effectLst>
            <a:outerShdw blurRad="190500" algn="ctr" rotWithShape="0">
              <a:srgbClr val="000000">
                <a:alpha val="10000"/>
              </a:srgb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43" name="Straight Connector 42">
            <a:extLst>
              <a:ext uri="{FF2B5EF4-FFF2-40B4-BE49-F238E27FC236}">
                <a16:creationId xmlns:a16="http://schemas.microsoft.com/office/drawing/2014/main" id="{5359B7FE-1DE7-56B0-626D-64991EDB6673}"/>
              </a:ext>
              <a:ext uri="{C183D7F6-B498-43B3-948B-1728B52AA6E4}">
                <adec:decorative xmlns:adec="http://schemas.microsoft.com/office/drawing/2017/decorative" val="1"/>
              </a:ext>
            </a:extLst>
          </p:cNvPr>
          <p:cNvCxnSpPr>
            <a:cxnSpLocks/>
          </p:cNvCxnSpPr>
          <p:nvPr/>
        </p:nvCxnSpPr>
        <p:spPr>
          <a:xfrm>
            <a:off x="3246121"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61B89-16C2-2231-671B-4E4A979C9CA1}"/>
              </a:ext>
              <a:ext uri="{C183D7F6-B498-43B3-948B-1728B52AA6E4}">
                <adec:decorative xmlns:adec="http://schemas.microsoft.com/office/drawing/2017/decorative" val="1"/>
              </a:ext>
            </a:extLst>
          </p:cNvPr>
          <p:cNvCxnSpPr>
            <a:cxnSpLocks/>
          </p:cNvCxnSpPr>
          <p:nvPr/>
        </p:nvCxnSpPr>
        <p:spPr>
          <a:xfrm>
            <a:off x="6096002"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B484E39-F3CC-C84D-C1F7-3192653B1067}"/>
              </a:ext>
              <a:ext uri="{C183D7F6-B498-43B3-948B-1728B52AA6E4}">
                <adec:decorative xmlns:adec="http://schemas.microsoft.com/office/drawing/2017/decorative" val="1"/>
              </a:ext>
            </a:extLst>
          </p:cNvPr>
          <p:cNvCxnSpPr>
            <a:cxnSpLocks/>
          </p:cNvCxnSpPr>
          <p:nvPr/>
        </p:nvCxnSpPr>
        <p:spPr>
          <a:xfrm>
            <a:off x="8945883" y="3326005"/>
            <a:ext cx="0" cy="30469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Content Placeholder 18 - 1">
            <a:extLst>
              <a:ext uri="{FF2B5EF4-FFF2-40B4-BE49-F238E27FC236}">
                <a16:creationId xmlns:a16="http://schemas.microsoft.com/office/drawing/2014/main" id="{DC536725-AC23-458A-0CF3-4D6F0D50F78F}"/>
              </a:ext>
              <a:ext uri="{C183D7F6-B498-43B3-948B-1728B52AA6E4}">
                <adec:decorative xmlns:adec="http://schemas.microsoft.com/office/drawing/2017/decorative" val="1"/>
              </a:ext>
            </a:extLst>
          </p:cNvPr>
          <p:cNvSpPr txBox="1">
            <a:spLocks/>
          </p:cNvSpPr>
          <p:nvPr/>
        </p:nvSpPr>
        <p:spPr>
          <a:xfrm>
            <a:off x="396240" y="2773054"/>
            <a:ext cx="11399522" cy="457200"/>
          </a:xfrm>
          <a:prstGeom prst="round2SameRect">
            <a:avLst>
              <a:gd name="adj1" fmla="val 24479"/>
              <a:gd name="adj2" fmla="val 0"/>
            </a:avLst>
          </a:prstGeom>
          <a:solidFill>
            <a:schemeClr val="accent1">
              <a:lumMod val="20000"/>
              <a:lumOff val="80000"/>
            </a:schemeClr>
          </a:solidFill>
          <a:ln w="9525">
            <a:no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a:p>
        </p:txBody>
      </p:sp>
      <p:cxnSp>
        <p:nvCxnSpPr>
          <p:cNvPr id="61" name="Straight Connector 60">
            <a:extLst>
              <a:ext uri="{FF2B5EF4-FFF2-40B4-BE49-F238E27FC236}">
                <a16:creationId xmlns:a16="http://schemas.microsoft.com/office/drawing/2014/main" id="{AB4318CA-49FC-EE16-2467-94A5A9E5ED12}"/>
              </a:ext>
              <a:ext uri="{C183D7F6-B498-43B3-948B-1728B52AA6E4}">
                <adec:decorative xmlns:adec="http://schemas.microsoft.com/office/drawing/2017/decorative" val="1"/>
              </a:ext>
            </a:extLst>
          </p:cNvPr>
          <p:cNvCxnSpPr>
            <a:cxnSpLocks/>
          </p:cNvCxnSpPr>
          <p:nvPr/>
        </p:nvCxnSpPr>
        <p:spPr>
          <a:xfrm>
            <a:off x="3246121"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5E38C7F-BCB1-7B26-29A7-DB0E2A429203}"/>
              </a:ext>
              <a:ext uri="{C183D7F6-B498-43B3-948B-1728B52AA6E4}">
                <adec:decorative xmlns:adec="http://schemas.microsoft.com/office/drawing/2017/decorative" val="1"/>
              </a:ext>
            </a:extLst>
          </p:cNvPr>
          <p:cNvCxnSpPr>
            <a:cxnSpLocks/>
          </p:cNvCxnSpPr>
          <p:nvPr/>
        </p:nvCxnSpPr>
        <p:spPr>
          <a:xfrm>
            <a:off x="6096002"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2E9C2DB-A9EE-4F6C-7FC1-1D942D0C0C55}"/>
              </a:ext>
              <a:ext uri="{C183D7F6-B498-43B3-948B-1728B52AA6E4}">
                <adec:decorative xmlns:adec="http://schemas.microsoft.com/office/drawing/2017/decorative" val="1"/>
              </a:ext>
            </a:extLst>
          </p:cNvPr>
          <p:cNvCxnSpPr>
            <a:cxnSpLocks/>
          </p:cNvCxnSpPr>
          <p:nvPr/>
        </p:nvCxnSpPr>
        <p:spPr>
          <a:xfrm>
            <a:off x="8945883" y="2890926"/>
            <a:ext cx="0" cy="221456"/>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A846594-66E3-86DA-DB0B-7B4703560850}"/>
              </a:ext>
            </a:extLst>
          </p:cNvPr>
          <p:cNvSpPr>
            <a:spLocks noGrp="1"/>
          </p:cNvSpPr>
          <p:nvPr>
            <p:ph type="title"/>
          </p:nvPr>
        </p:nvSpPr>
        <p:spPr>
          <a:xfrm>
            <a:off x="588263" y="457200"/>
            <a:ext cx="11018520" cy="553998"/>
          </a:xfrm>
        </p:spPr>
        <p:txBody>
          <a:bodyPr/>
          <a:lstStyle/>
          <a:p>
            <a:r>
              <a:rPr lang="en-US"/>
              <a:t>Enterprise Websites Connector</a:t>
            </a:r>
            <a:endParaRPr lang="en-GB"/>
          </a:p>
        </p:txBody>
      </p:sp>
      <p:sp>
        <p:nvSpPr>
          <p:cNvPr id="18" name="Content Placeholder 217">
            <a:extLst>
              <a:ext uri="{FF2B5EF4-FFF2-40B4-BE49-F238E27FC236}">
                <a16:creationId xmlns:a16="http://schemas.microsoft.com/office/drawing/2014/main" id="{39D4CC9B-2F0F-3246-9A3F-D2CCF86523E7}"/>
              </a:ext>
            </a:extLst>
          </p:cNvPr>
          <p:cNvSpPr txBox="1">
            <a:spLocks/>
          </p:cNvSpPr>
          <p:nvPr/>
        </p:nvSpPr>
        <p:spPr>
          <a:xfrm>
            <a:off x="10852151" y="535858"/>
            <a:ext cx="1073148" cy="246221"/>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600" b="0" cap="none" spc="-50" baseline="0">
                <a:ln w="3175">
                  <a:noFill/>
                </a:ln>
                <a:solidFill>
                  <a:schemeClr val="bg1"/>
                </a:solidFill>
                <a:effectLst/>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defTabSz="457200">
              <a:spcBef>
                <a:spcPts val="0"/>
              </a:spcBef>
              <a:defRPr/>
            </a:pPr>
            <a:r>
              <a:rPr lang="en-US">
                <a:latin typeface="+mn-lt"/>
                <a:hlinkClick r:id="rId3">
                  <a:extLst>
                    <a:ext uri="{A12FA001-AC4F-418D-AE19-62706E023703}">
                      <ahyp:hlinkClr xmlns:ahyp="http://schemas.microsoft.com/office/drawing/2018/hyperlinkcolor" val="tx"/>
                    </a:ext>
                  </a:extLst>
                </a:hlinkClick>
              </a:rPr>
              <a:t>Learn more</a:t>
            </a:r>
            <a:endParaRPr lang="en-US">
              <a:latin typeface="+mn-lt"/>
            </a:endParaRPr>
          </a:p>
        </p:txBody>
      </p:sp>
      <p:sp>
        <p:nvSpPr>
          <p:cNvPr id="19" name="TextBox 18">
            <a:extLst>
              <a:ext uri="{FF2B5EF4-FFF2-40B4-BE49-F238E27FC236}">
                <a16:creationId xmlns:a16="http://schemas.microsoft.com/office/drawing/2014/main" id="{F913D6D6-404A-110A-082F-C44B39C512CB}"/>
              </a:ext>
            </a:extLst>
          </p:cNvPr>
          <p:cNvSpPr txBox="1"/>
          <p:nvPr/>
        </p:nvSpPr>
        <p:spPr>
          <a:xfrm>
            <a:off x="580231" y="1067851"/>
            <a:ext cx="11031538" cy="1177245"/>
          </a:xfrm>
          <a:prstGeom prst="rect">
            <a:avLst/>
          </a:prstGeom>
          <a:noFill/>
        </p:spPr>
        <p:txBody>
          <a:bodyPr wrap="square" lIns="0" tIns="0" rIns="0" bIns="0">
            <a:spAutoFit/>
          </a:bodyPr>
          <a:lstStyle/>
          <a:p>
            <a:pPr marL="0" marR="0" lvl="2" indent="0" algn="l" defTabSz="457200" rtl="0" eaLnBrk="1" fontAlgn="auto" latinLnBrk="0" hangingPunct="1">
              <a:lnSpc>
                <a:spcPct val="100000"/>
              </a:lnSpc>
              <a:spcAft>
                <a:spcPts val="300"/>
              </a:spcAft>
              <a:buClrTx/>
              <a:buSzPct val="90000"/>
              <a:buFontTx/>
              <a:buNone/>
              <a:tabLst/>
              <a:defRPr/>
            </a:pPr>
            <a:r>
              <a:rPr kumimoji="0" lang="en-US" sz="1400" i="0" u="none" strike="noStrike" kern="1200" cap="none" spc="0" normalizeH="0" baseline="0" noProof="0">
                <a:ln>
                  <a:noFill/>
                </a:ln>
                <a:solidFill>
                  <a:schemeClr val="accent1"/>
                </a:solidFill>
                <a:effectLst/>
                <a:uLnTx/>
                <a:uFillTx/>
                <a:latin typeface="+mj-lt"/>
                <a:ea typeface="+mj-ea"/>
                <a:cs typeface="+mj-cs"/>
              </a:rPr>
              <a:t>Solution summary</a:t>
            </a:r>
          </a:p>
          <a:p>
            <a:pPr marL="0" marR="0" lvl="2" indent="0" algn="l" defTabSz="457200" rtl="0" eaLnBrk="1" fontAlgn="auto" latinLnBrk="0" hangingPunct="1">
              <a:lnSpc>
                <a:spcPct val="100000"/>
              </a:lnSpc>
              <a:spcAft>
                <a:spcPts val="300"/>
              </a:spcAft>
              <a:buClrTx/>
              <a:buSzPct val="90000"/>
              <a:buFontTx/>
              <a:buNone/>
              <a:tabLst/>
              <a:defRPr/>
            </a:pPr>
            <a:r>
              <a:rPr kumimoji="0" lang="en-US" sz="1200" b="0" i="0" u="none" strike="noStrike" kern="1200" cap="none" spc="0" normalizeH="0" baseline="0" noProof="0">
                <a:ln>
                  <a:noFill/>
                </a:ln>
                <a:solidFill>
                  <a:schemeClr val="tx2"/>
                </a:solidFill>
                <a:effectLst/>
                <a:uLnTx/>
                <a:uFillTx/>
              </a:rPr>
              <a:t>The Microsoft Graph connector for Enterprise Websites allows organizations to index content from their company-owned websites into Microsoft Graph, to be used across Microsoft 365 experiences, including Copilot. This means users can search for this content directly within Microsoft 365 Copilot clients. Content indexed via Graph connectors can be combined with other Copilot agents to create declarative agents that support taking action on the content as well as queries and reasoning. This integration enables users to quickly locate and utilize website content, streamline collaboration on projects, and access the latest information and metadata, such as publish dates and authors. By centralizing access to website content, it ensures that all efforts are based on the most current and accurate data</a:t>
            </a:r>
          </a:p>
        </p:txBody>
      </p:sp>
      <p:sp>
        <p:nvSpPr>
          <p:cNvPr id="21" name="Content Placeholder 18">
            <a:extLst>
              <a:ext uri="{FF2B5EF4-FFF2-40B4-BE49-F238E27FC236}">
                <a16:creationId xmlns:a16="http://schemas.microsoft.com/office/drawing/2014/main" id="{9C76D19B-CACF-2C74-B78A-1804FB39D3A0}"/>
              </a:ext>
            </a:extLst>
          </p:cNvPr>
          <p:cNvSpPr txBox="1">
            <a:spLocks/>
          </p:cNvSpPr>
          <p:nvPr/>
        </p:nvSpPr>
        <p:spPr>
          <a:xfrm>
            <a:off x="1389521" y="2315854"/>
            <a:ext cx="9412960" cy="36576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defPPr>
              <a:defRPr lang="en-US"/>
            </a:defPPr>
            <a:lvl1pPr lvl="0" algn="ctr">
              <a:lnSpc>
                <a:spcPct val="100000"/>
              </a:lnSpc>
              <a:spcBef>
                <a:spcPts val="0"/>
              </a:spcBef>
              <a:buNone/>
              <a:defRPr sz="1200" b="0" cap="none" spc="0" baseline="0">
                <a:ln>
                  <a:noFill/>
                </a:ln>
                <a:solidFill>
                  <a:schemeClr val="bg1"/>
                </a:soli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Enable Enterprise Websites Connector to increase the ROI of Copilot by improving business metrics like</a:t>
            </a:r>
          </a:p>
        </p:txBody>
      </p:sp>
      <p:sp>
        <p:nvSpPr>
          <p:cNvPr id="63" name="TextBox 62">
            <a:extLst>
              <a:ext uri="{FF2B5EF4-FFF2-40B4-BE49-F238E27FC236}">
                <a16:creationId xmlns:a16="http://schemas.microsoft.com/office/drawing/2014/main" id="{F44B1219-76A7-1B51-00A0-BCFE78216EAA}"/>
              </a:ext>
            </a:extLst>
          </p:cNvPr>
          <p:cNvSpPr txBox="1"/>
          <p:nvPr/>
        </p:nvSpPr>
        <p:spPr>
          <a:xfrm>
            <a:off x="658170"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CA" sz="1400" i="0" u="none" strike="noStrike" kern="1200" cap="none" spc="0" normalizeH="0" baseline="0" noProof="0">
                <a:ln>
                  <a:noFill/>
                </a:ln>
                <a:solidFill>
                  <a:schemeClr val="tx2"/>
                </a:solidFill>
                <a:effectLst/>
                <a:uLnTx/>
                <a:uFillTx/>
                <a:latin typeface="+mj-lt"/>
                <a:ea typeface="+mj-ea"/>
                <a:cs typeface="+mj-cs"/>
              </a:rPr>
              <a:t>Enhanced collaboration</a:t>
            </a:r>
          </a:p>
        </p:txBody>
      </p:sp>
      <p:sp>
        <p:nvSpPr>
          <p:cNvPr id="23" name="Content Placeholder 43">
            <a:extLst>
              <a:ext uri="{FF2B5EF4-FFF2-40B4-BE49-F238E27FC236}">
                <a16:creationId xmlns:a16="http://schemas.microsoft.com/office/drawing/2014/main" id="{26FBEB2B-AF35-2B0E-D7A3-0297F4F23C62}"/>
              </a:ext>
            </a:extLst>
          </p:cNvPr>
          <p:cNvSpPr txBox="1">
            <a:spLocks/>
          </p:cNvSpPr>
          <p:nvPr/>
        </p:nvSpPr>
        <p:spPr>
          <a:xfrm>
            <a:off x="506761" y="3326005"/>
            <a:ext cx="2628839" cy="140807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661988" algn="l" defTabSz="457200"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200" i="0" u="none" strike="noStrike" kern="1200" cap="none" spc="0" normalizeH="0" baseline="0" noProof="0">
                <a:ln>
                  <a:noFill/>
                </a:ln>
                <a:solidFill>
                  <a:schemeClr val="accent1"/>
                </a:solidFill>
                <a:effectLst/>
                <a:uLnTx/>
                <a:uFillTx/>
                <a:latin typeface="+mj-lt"/>
                <a:ea typeface="+mj-ea"/>
                <a:cs typeface="+mj-cs"/>
              </a:rPr>
              <a:t>Functional scenarios alignment</a:t>
            </a:r>
          </a:p>
          <a:p>
            <a:pPr marL="0" lvl="2" indent="0">
              <a:spcBef>
                <a:spcPts val="0"/>
              </a:spcBef>
              <a:spcAft>
                <a:spcPts val="300"/>
              </a:spcAft>
              <a:buNone/>
              <a:defRPr/>
            </a:pPr>
            <a:r>
              <a:rPr kumimoji="0" lang="en-US" sz="1100" i="0" u="none" strike="noStrike" kern="1200" cap="none" spc="0" normalizeH="0" baseline="0" noProof="0">
                <a:ln>
                  <a:noFill/>
                </a:ln>
                <a:solidFill>
                  <a:schemeClr val="tx2"/>
                </a:solidFill>
                <a:effectLst/>
                <a:uLnTx/>
                <a:uFillTx/>
                <a:latin typeface="+mj-lt"/>
                <a:ea typeface="+mj-ea"/>
                <a:cs typeface="+mj-cs"/>
              </a:rPr>
              <a:t>Marketing: </a:t>
            </a:r>
            <a:r>
              <a:rPr lang="en-US" sz="1100">
                <a:solidFill>
                  <a:schemeClr val="tx2"/>
                </a:solidFill>
                <a:ea typeface="+mj-ea"/>
                <a:cs typeface="+mj-cs"/>
              </a:rPr>
              <a:t>Quickly locate and utilize </a:t>
            </a:r>
            <a:br>
              <a:rPr lang="en-US" sz="1100">
                <a:solidFill>
                  <a:schemeClr val="tx2"/>
                </a:solidFill>
                <a:ea typeface="+mj-ea"/>
                <a:cs typeface="+mj-cs"/>
              </a:rPr>
            </a:br>
            <a:r>
              <a:rPr lang="en-US" sz="1100">
                <a:solidFill>
                  <a:schemeClr val="tx2"/>
                </a:solidFill>
                <a:ea typeface="+mj-ea"/>
                <a:cs typeface="+mj-cs"/>
              </a:rPr>
              <a:t>website content, streamline collaboration on marketing projects, and access the latest information and metadata directly through Microsoft 365 Copilot, ensuring campaigns are based on the most current and accurate data</a:t>
            </a:r>
          </a:p>
        </p:txBody>
      </p:sp>
      <p:sp>
        <p:nvSpPr>
          <p:cNvPr id="64" name="TextBox 63">
            <a:extLst>
              <a:ext uri="{FF2B5EF4-FFF2-40B4-BE49-F238E27FC236}">
                <a16:creationId xmlns:a16="http://schemas.microsoft.com/office/drawing/2014/main" id="{FD5914FF-19EA-0E13-8E1C-AC3B237861DE}"/>
              </a:ext>
            </a:extLst>
          </p:cNvPr>
          <p:cNvSpPr txBox="1"/>
          <p:nvPr/>
        </p:nvSpPr>
        <p:spPr>
          <a:xfrm>
            <a:off x="3508051"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Improved click-through rate</a:t>
            </a:r>
          </a:p>
        </p:txBody>
      </p:sp>
      <p:sp>
        <p:nvSpPr>
          <p:cNvPr id="24" name="Content Placeholder 51">
            <a:extLst>
              <a:ext uri="{FF2B5EF4-FFF2-40B4-BE49-F238E27FC236}">
                <a16:creationId xmlns:a16="http://schemas.microsoft.com/office/drawing/2014/main" id="{E8943544-2161-D2D4-6827-9E096B1D656D}"/>
              </a:ext>
            </a:extLst>
          </p:cNvPr>
          <p:cNvSpPr txBox="1">
            <a:spLocks/>
          </p:cNvSpPr>
          <p:nvPr/>
        </p:nvSpPr>
        <p:spPr>
          <a:xfrm>
            <a:off x="3356642" y="3326005"/>
            <a:ext cx="2628839" cy="182357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customer challenges</a:t>
            </a:r>
          </a:p>
          <a:p>
            <a:pPr marL="0" lvl="2" indent="0">
              <a:spcBef>
                <a:spcPts val="0"/>
              </a:spcBef>
              <a:spcAft>
                <a:spcPts val="300"/>
              </a:spcAft>
              <a:buNone/>
              <a:defRPr/>
            </a:pPr>
            <a:r>
              <a:rPr lang="en-US" sz="1100">
                <a:solidFill>
                  <a:schemeClr val="tx2"/>
                </a:solidFill>
                <a:latin typeface="+mj-lt"/>
                <a:ea typeface="+mj-ea"/>
                <a:cs typeface="+mj-cs"/>
              </a:rPr>
              <a:t>Disorganized Content: </a:t>
            </a:r>
            <a:r>
              <a:rPr lang="en-US" sz="1100">
                <a:solidFill>
                  <a:schemeClr val="tx2"/>
                </a:solidFill>
                <a:ea typeface="+mj-ea"/>
                <a:cs typeface="+mj-cs"/>
              </a:rPr>
              <a:t>Marketing teams often struggle with finding and managing content spread across various websites</a:t>
            </a:r>
          </a:p>
          <a:p>
            <a:pPr marL="0" lvl="2" indent="0">
              <a:spcBef>
                <a:spcPts val="0"/>
              </a:spcBef>
              <a:spcAft>
                <a:spcPts val="300"/>
              </a:spcAft>
              <a:buNone/>
              <a:defRPr/>
            </a:pPr>
            <a:r>
              <a:rPr lang="en-US" sz="1100">
                <a:solidFill>
                  <a:schemeClr val="tx2"/>
                </a:solidFill>
                <a:latin typeface="+mj-lt"/>
                <a:ea typeface="+mj-ea"/>
                <a:cs typeface="+mj-cs"/>
              </a:rPr>
              <a:t>Inconsistent Information: </a:t>
            </a:r>
            <a:r>
              <a:rPr lang="en-US" sz="1100">
                <a:solidFill>
                  <a:schemeClr val="tx2"/>
                </a:solidFill>
                <a:ea typeface="+mj-ea"/>
                <a:cs typeface="+mj-cs"/>
              </a:rPr>
              <a:t>Ensuring that all team members have access to the most up-to-date content can be challenging</a:t>
            </a:r>
          </a:p>
          <a:p>
            <a:pPr marL="0" lvl="2" indent="0">
              <a:spcBef>
                <a:spcPts val="0"/>
              </a:spcBef>
              <a:spcAft>
                <a:spcPts val="300"/>
              </a:spcAft>
              <a:buNone/>
              <a:defRPr/>
            </a:pPr>
            <a:r>
              <a:rPr lang="en-US" sz="1100">
                <a:solidFill>
                  <a:schemeClr val="tx2"/>
                </a:solidFill>
                <a:latin typeface="+mj-lt"/>
                <a:ea typeface="+mj-ea"/>
                <a:cs typeface="+mj-cs"/>
              </a:rPr>
              <a:t>Time-consuming Searches: </a:t>
            </a:r>
            <a:r>
              <a:rPr lang="en-US" sz="1100">
                <a:solidFill>
                  <a:schemeClr val="tx2"/>
                </a:solidFill>
                <a:ea typeface="+mj-ea"/>
                <a:cs typeface="+mj-cs"/>
              </a:rPr>
              <a:t>Searching for specific content across multiple websites </a:t>
            </a:r>
            <a:br>
              <a:rPr lang="en-US" sz="1100">
                <a:solidFill>
                  <a:schemeClr val="tx2"/>
                </a:solidFill>
                <a:ea typeface="+mj-ea"/>
                <a:cs typeface="+mj-cs"/>
              </a:rPr>
            </a:br>
            <a:r>
              <a:rPr lang="en-US" sz="1100">
                <a:solidFill>
                  <a:schemeClr val="tx2"/>
                </a:solidFill>
                <a:ea typeface="+mj-ea"/>
                <a:cs typeface="+mj-cs"/>
              </a:rPr>
              <a:t>can be time-consuming</a:t>
            </a:r>
          </a:p>
        </p:txBody>
      </p:sp>
      <p:sp>
        <p:nvSpPr>
          <p:cNvPr id="66" name="TextBox 65">
            <a:extLst>
              <a:ext uri="{FF2B5EF4-FFF2-40B4-BE49-F238E27FC236}">
                <a16:creationId xmlns:a16="http://schemas.microsoft.com/office/drawing/2014/main" id="{15C9BBA2-6B3F-2266-0683-651ED5F92835}"/>
              </a:ext>
            </a:extLst>
          </p:cNvPr>
          <p:cNvSpPr txBox="1"/>
          <p:nvPr/>
        </p:nvSpPr>
        <p:spPr>
          <a:xfrm>
            <a:off x="6357932"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Increased conversion rate</a:t>
            </a:r>
          </a:p>
        </p:txBody>
      </p:sp>
      <p:sp>
        <p:nvSpPr>
          <p:cNvPr id="41" name="Content Placeholder 52">
            <a:extLst>
              <a:ext uri="{FF2B5EF4-FFF2-40B4-BE49-F238E27FC236}">
                <a16:creationId xmlns:a16="http://schemas.microsoft.com/office/drawing/2014/main" id="{A7411FF1-8987-BED4-6343-4D8764E384CA}"/>
              </a:ext>
            </a:extLst>
          </p:cNvPr>
          <p:cNvSpPr txBox="1">
            <a:spLocks/>
          </p:cNvSpPr>
          <p:nvPr/>
        </p:nvSpPr>
        <p:spPr>
          <a:xfrm>
            <a:off x="6206523" y="3326005"/>
            <a:ext cx="2628839" cy="2500685"/>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Key value propositions</a:t>
            </a:r>
          </a:p>
          <a:p>
            <a:pPr marL="0" lvl="2" indent="0">
              <a:spcBef>
                <a:spcPts val="0"/>
              </a:spcBef>
              <a:spcAft>
                <a:spcPts val="300"/>
              </a:spcAft>
              <a:buNone/>
              <a:defRPr/>
            </a:pPr>
            <a:r>
              <a:rPr lang="en-US" sz="1100">
                <a:solidFill>
                  <a:schemeClr val="tx2"/>
                </a:solidFill>
                <a:latin typeface="+mj-lt"/>
                <a:ea typeface="+mj-ea"/>
                <a:cs typeface="+mj-cs"/>
              </a:rPr>
              <a:t>Comprehensive Content Access: </a:t>
            </a:r>
            <a:r>
              <a:rPr lang="en-US" sz="1100">
                <a:solidFill>
                  <a:schemeClr val="tx2"/>
                </a:solidFill>
                <a:ea typeface="+mj-ea"/>
                <a:cs typeface="+mj-cs"/>
              </a:rPr>
              <a:t>Users can easily find articles, pages, and other content from both on-premise and cloud-hosted company websites through Copilot</a:t>
            </a:r>
          </a:p>
          <a:p>
            <a:pPr marL="0" lvl="2" indent="0">
              <a:spcBef>
                <a:spcPts val="0"/>
              </a:spcBef>
              <a:spcAft>
                <a:spcPts val="300"/>
              </a:spcAft>
              <a:buNone/>
              <a:defRPr/>
            </a:pPr>
            <a:r>
              <a:rPr lang="en-US" sz="1100">
                <a:solidFill>
                  <a:schemeClr val="tx2"/>
                </a:solidFill>
                <a:latin typeface="+mj-lt"/>
                <a:ea typeface="+mj-ea"/>
                <a:cs typeface="+mj-cs"/>
              </a:rPr>
              <a:t>Enhanced Search Capabilities: </a:t>
            </a:r>
            <a:r>
              <a:rPr lang="en-US" sz="1100">
                <a:solidFill>
                  <a:schemeClr val="tx2"/>
                </a:solidFill>
                <a:ea typeface="+mj-ea"/>
                <a:cs typeface="+mj-cs"/>
              </a:rPr>
              <a:t>The connector enhances search by crawling all sitemap-listed pages, including dynamic content, with options to exclude certain pages for more relevant results</a:t>
            </a:r>
          </a:p>
          <a:p>
            <a:pPr marL="0" lvl="2" indent="0">
              <a:spcBef>
                <a:spcPts val="0"/>
              </a:spcBef>
              <a:spcAft>
                <a:spcPts val="300"/>
              </a:spcAft>
              <a:buNone/>
              <a:defRPr/>
            </a:pPr>
            <a:r>
              <a:rPr lang="en-US" sz="1100">
                <a:solidFill>
                  <a:schemeClr val="tx2"/>
                </a:solidFill>
                <a:latin typeface="+mj-lt"/>
                <a:ea typeface="+mj-ea"/>
                <a:cs typeface="+mj-cs"/>
              </a:rPr>
              <a:t>Improved Collaboration: </a:t>
            </a:r>
            <a:r>
              <a:rPr lang="en-US" sz="1100">
                <a:solidFill>
                  <a:schemeClr val="tx2"/>
                </a:solidFill>
                <a:ea typeface="+mj-ea"/>
                <a:cs typeface="+mj-cs"/>
              </a:rPr>
              <a:t>By integrating website content into Microsoft Copilot, users can seamlessly access and share information, improving team collaboration</a:t>
            </a:r>
          </a:p>
        </p:txBody>
      </p:sp>
      <p:sp>
        <p:nvSpPr>
          <p:cNvPr id="65" name="TextBox 64">
            <a:extLst>
              <a:ext uri="{FF2B5EF4-FFF2-40B4-BE49-F238E27FC236}">
                <a16:creationId xmlns:a16="http://schemas.microsoft.com/office/drawing/2014/main" id="{3DCD8191-5679-CD22-8762-5068440DF0D9}"/>
              </a:ext>
            </a:extLst>
          </p:cNvPr>
          <p:cNvSpPr txBox="1"/>
          <p:nvPr/>
        </p:nvSpPr>
        <p:spPr>
          <a:xfrm>
            <a:off x="9207813" y="2893932"/>
            <a:ext cx="2326021" cy="215444"/>
          </a:xfrm>
          <a:prstGeom prst="rect">
            <a:avLst/>
          </a:prstGeom>
          <a:noFill/>
        </p:spPr>
        <p:txBody>
          <a:bodyPr wrap="square" lIns="0" tIns="0" rIns="0" bIns="0" anchor="ctr">
            <a:spAutoFit/>
          </a:bodyPr>
          <a:lstStyle/>
          <a:p>
            <a:pPr marR="0" lvl="0" algn="ctr" defTabSz="457200" rtl="0" eaLnBrk="1" fontAlgn="auto" latinLnBrk="0" hangingPunct="1">
              <a:lnSpc>
                <a:spcPct val="100000"/>
              </a:lnSpc>
              <a:spcBef>
                <a:spcPts val="0"/>
              </a:spcBef>
              <a:spcAft>
                <a:spcPts val="80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Reduce research time</a:t>
            </a:r>
          </a:p>
        </p:txBody>
      </p:sp>
      <p:sp>
        <p:nvSpPr>
          <p:cNvPr id="42" name="Content Placeholder 226">
            <a:extLst>
              <a:ext uri="{FF2B5EF4-FFF2-40B4-BE49-F238E27FC236}">
                <a16:creationId xmlns:a16="http://schemas.microsoft.com/office/drawing/2014/main" id="{9284F210-A660-3DC8-4C81-0D70F911113F}"/>
              </a:ext>
            </a:extLst>
          </p:cNvPr>
          <p:cNvSpPr txBox="1">
            <a:spLocks/>
          </p:cNvSpPr>
          <p:nvPr/>
        </p:nvSpPr>
        <p:spPr>
          <a:xfrm>
            <a:off x="9056404" y="3326005"/>
            <a:ext cx="2628839" cy="1862048"/>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661988" defTabSz="457200">
              <a:spcBef>
                <a:spcPts val="0"/>
              </a:spcBef>
              <a:spcAft>
                <a:spcPts val="300"/>
              </a:spcAft>
              <a:buNone/>
              <a:defRPr/>
            </a:pPr>
            <a:r>
              <a:rPr lang="en-US" sz="1200">
                <a:solidFill>
                  <a:schemeClr val="accent1"/>
                </a:solidFill>
                <a:latin typeface="+mj-lt"/>
                <a:ea typeface="+mj-ea"/>
                <a:cs typeface="+mj-cs"/>
              </a:rPr>
              <a:t>Sample prompts for target persona</a:t>
            </a:r>
          </a:p>
          <a:p>
            <a:pPr marL="0" lvl="2" indent="0">
              <a:spcBef>
                <a:spcPts val="0"/>
              </a:spcBef>
              <a:spcAft>
                <a:spcPts val="300"/>
              </a:spcAft>
              <a:buNone/>
              <a:defRPr/>
            </a:pPr>
            <a:r>
              <a:rPr lang="en-US" sz="1100">
                <a:solidFill>
                  <a:schemeClr val="tx2"/>
                </a:solidFill>
                <a:latin typeface="+mj-lt"/>
                <a:ea typeface="+mj-ea"/>
                <a:cs typeface="+mj-cs"/>
              </a:rPr>
              <a:t>Example 1: </a:t>
            </a:r>
            <a:r>
              <a:rPr lang="en-US" sz="1100">
                <a:solidFill>
                  <a:schemeClr val="tx2"/>
                </a:solidFill>
                <a:ea typeface="+mj-ea"/>
                <a:cs typeface="+mj-cs"/>
              </a:rPr>
              <a:t>Can you check the compliance requirements as per policy are met in this design proposal?</a:t>
            </a:r>
          </a:p>
          <a:p>
            <a:pPr marL="0" lvl="2" indent="0">
              <a:spcBef>
                <a:spcPts val="0"/>
              </a:spcBef>
              <a:spcAft>
                <a:spcPts val="300"/>
              </a:spcAft>
              <a:buNone/>
              <a:defRPr/>
            </a:pPr>
            <a:r>
              <a:rPr lang="en-US" sz="1100">
                <a:solidFill>
                  <a:schemeClr val="tx2"/>
                </a:solidFill>
                <a:latin typeface="+mj-lt"/>
                <a:ea typeface="+mj-ea"/>
                <a:cs typeface="+mj-cs"/>
              </a:rPr>
              <a:t>Example 2: </a:t>
            </a:r>
            <a:r>
              <a:rPr lang="en-US" sz="1100">
                <a:solidFill>
                  <a:schemeClr val="tx2"/>
                </a:solidFill>
                <a:ea typeface="+mj-ea"/>
                <a:cs typeface="+mj-cs"/>
              </a:rPr>
              <a:t>Find the webpage with our new product launch details</a:t>
            </a:r>
          </a:p>
          <a:p>
            <a:pPr marL="0" lvl="2" indent="0">
              <a:spcBef>
                <a:spcPts val="0"/>
              </a:spcBef>
              <a:spcAft>
                <a:spcPts val="300"/>
              </a:spcAft>
              <a:buNone/>
              <a:defRPr/>
            </a:pPr>
            <a:r>
              <a:rPr lang="en-US" sz="1100">
                <a:solidFill>
                  <a:schemeClr val="tx2"/>
                </a:solidFill>
                <a:latin typeface="+mj-lt"/>
                <a:ea typeface="+mj-ea"/>
                <a:cs typeface="+mj-cs"/>
              </a:rPr>
              <a:t>Example 3: </a:t>
            </a:r>
            <a:r>
              <a:rPr lang="en-US" sz="1100">
                <a:solidFill>
                  <a:schemeClr val="tx2"/>
                </a:solidFill>
                <a:ea typeface="+mj-ea"/>
                <a:cs typeface="+mj-cs"/>
              </a:rPr>
              <a:t>What is the publish date of the case study on our website?</a:t>
            </a:r>
          </a:p>
          <a:p>
            <a:pPr marL="0" lvl="2" indent="0">
              <a:spcBef>
                <a:spcPts val="0"/>
              </a:spcBef>
              <a:spcAft>
                <a:spcPts val="300"/>
              </a:spcAft>
              <a:buNone/>
              <a:defRPr/>
            </a:pPr>
            <a:r>
              <a:rPr lang="en-US" sz="1100">
                <a:solidFill>
                  <a:schemeClr val="tx2"/>
                </a:solidFill>
                <a:latin typeface="+mj-lt"/>
                <a:ea typeface="+mj-ea"/>
                <a:cs typeface="+mj-cs"/>
              </a:rPr>
              <a:t>Example 4: </a:t>
            </a:r>
            <a:r>
              <a:rPr lang="en-US" sz="1100">
                <a:solidFill>
                  <a:schemeClr val="tx2"/>
                </a:solidFill>
                <a:ea typeface="+mj-ea"/>
                <a:cs typeface="+mj-cs"/>
              </a:rPr>
              <a:t>Find and link the webpage on our brand guidelines</a:t>
            </a:r>
          </a:p>
        </p:txBody>
      </p:sp>
    </p:spTree>
    <p:extLst>
      <p:ext uri="{BB962C8B-B14F-4D97-AF65-F5344CB8AC3E}">
        <p14:creationId xmlns:p14="http://schemas.microsoft.com/office/powerpoint/2010/main" val="245171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B30A-78D5-96E5-CA2B-483ADCAD3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D11D9-9A3E-5F50-4595-8F9493A24F19}"/>
              </a:ext>
            </a:extLst>
          </p:cNvPr>
          <p:cNvSpPr>
            <a:spLocks noGrp="1"/>
          </p:cNvSpPr>
          <p:nvPr>
            <p:ph type="title"/>
          </p:nvPr>
        </p:nvSpPr>
        <p:spPr>
          <a:xfrm>
            <a:off x="588963" y="457200"/>
            <a:ext cx="11017250" cy="492443"/>
          </a:xfrm>
        </p:spPr>
        <p:txBody>
          <a:bodyPr/>
          <a:lstStyle/>
          <a:p>
            <a:pPr algn="ctr"/>
            <a:r>
              <a:rPr lang="en-US" sz="3200" dirty="0"/>
              <a:t>Examples of Microsoft agents</a:t>
            </a:r>
          </a:p>
        </p:txBody>
      </p:sp>
      <p:sp>
        <p:nvSpPr>
          <p:cNvPr id="14" name="TextBox 13">
            <a:extLst>
              <a:ext uri="{FF2B5EF4-FFF2-40B4-BE49-F238E27FC236}">
                <a16:creationId xmlns:a16="http://schemas.microsoft.com/office/drawing/2014/main" id="{25774E82-8B8A-FFB5-8AE5-29AE5AB8BA4D}"/>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en-US" sz="1600">
                <a:solidFill>
                  <a:schemeClr val="tx2"/>
                </a:solidFill>
              </a:rPr>
              <a:t>Automate tasks with pre-built agents by Microsoft that are designed for work</a:t>
            </a:r>
          </a:p>
        </p:txBody>
      </p:sp>
      <p:grpSp>
        <p:nvGrpSpPr>
          <p:cNvPr id="57" name="Group 56" descr="Image of Microsoft agents">
            <a:extLst>
              <a:ext uri="{FF2B5EF4-FFF2-40B4-BE49-F238E27FC236}">
                <a16:creationId xmlns:a16="http://schemas.microsoft.com/office/drawing/2014/main" id="{E45ED7AF-B57C-A497-9656-B0546B4BBD36}"/>
              </a:ext>
            </a:extLst>
          </p:cNvPr>
          <p:cNvGrpSpPr/>
          <p:nvPr/>
        </p:nvGrpSpPr>
        <p:grpSpPr>
          <a:xfrm>
            <a:off x="571500" y="1435262"/>
            <a:ext cx="11048999" cy="4713902"/>
            <a:chOff x="571500" y="1435262"/>
            <a:chExt cx="11048999" cy="4713902"/>
          </a:xfrm>
        </p:grpSpPr>
        <p:grpSp>
          <p:nvGrpSpPr>
            <p:cNvPr id="3" name="Group 2" descr="Image of Microsoft agents">
              <a:extLst>
                <a:ext uri="{FF2B5EF4-FFF2-40B4-BE49-F238E27FC236}">
                  <a16:creationId xmlns:a16="http://schemas.microsoft.com/office/drawing/2014/main" id="{BD420656-DD69-377B-5F82-4FEB40B0EBE1}"/>
                </a:ext>
              </a:extLst>
            </p:cNvPr>
            <p:cNvGrpSpPr/>
            <p:nvPr/>
          </p:nvGrpSpPr>
          <p:grpSpPr>
            <a:xfrm>
              <a:off x="571500" y="1464474"/>
              <a:ext cx="11048999" cy="4422942"/>
              <a:chOff x="571500" y="1411309"/>
              <a:chExt cx="11048999" cy="4422942"/>
            </a:xfrm>
          </p:grpSpPr>
          <p:sp>
            <p:nvSpPr>
              <p:cNvPr id="106" name="Rectangle: Rounded Corners 30">
                <a:extLst>
                  <a:ext uri="{FF2B5EF4-FFF2-40B4-BE49-F238E27FC236}">
                    <a16:creationId xmlns:a16="http://schemas.microsoft.com/office/drawing/2014/main" id="{24386DD8-F96A-3A3B-6C56-33FC9106B0A0}"/>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7" name="Rectangle: Rounded Corners 30">
                <a:extLst>
                  <a:ext uri="{FF2B5EF4-FFF2-40B4-BE49-F238E27FC236}">
                    <a16:creationId xmlns:a16="http://schemas.microsoft.com/office/drawing/2014/main" id="{4A483A7C-84D3-6D4D-289E-A0288BFA884A}"/>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9" name="Rectangle: Rounded Corners 30">
                <a:extLst>
                  <a:ext uri="{FF2B5EF4-FFF2-40B4-BE49-F238E27FC236}">
                    <a16:creationId xmlns:a16="http://schemas.microsoft.com/office/drawing/2014/main" id="{AE712486-8137-3206-CA95-3E00DAD2E944}"/>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0" name="Rectangle: Rounded Corners 30">
                <a:extLst>
                  <a:ext uri="{FF2B5EF4-FFF2-40B4-BE49-F238E27FC236}">
                    <a16:creationId xmlns:a16="http://schemas.microsoft.com/office/drawing/2014/main" id="{F5C5C8CA-C841-6BCD-056F-1A17A02D63CE}"/>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1" name="Rectangle: Rounded Corners 30">
                <a:extLst>
                  <a:ext uri="{FF2B5EF4-FFF2-40B4-BE49-F238E27FC236}">
                    <a16:creationId xmlns:a16="http://schemas.microsoft.com/office/drawing/2014/main" id="{3F9BC78F-3FB2-55D4-8CA0-5F5984C633F8}"/>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3" name="Rectangle: Rounded Corners 30">
                <a:extLst>
                  <a:ext uri="{FF2B5EF4-FFF2-40B4-BE49-F238E27FC236}">
                    <a16:creationId xmlns:a16="http://schemas.microsoft.com/office/drawing/2014/main" id="{620126C4-BFB4-D410-1871-7DB365CA3871}"/>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4" name="Rectangle: Rounded Corners 30">
                <a:extLst>
                  <a:ext uri="{FF2B5EF4-FFF2-40B4-BE49-F238E27FC236}">
                    <a16:creationId xmlns:a16="http://schemas.microsoft.com/office/drawing/2014/main" id="{326CE06B-4F8C-3937-FD1D-B6D3FC8137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5" name="Rectangle: Rounded Corners 30">
                <a:extLst>
                  <a:ext uri="{FF2B5EF4-FFF2-40B4-BE49-F238E27FC236}">
                    <a16:creationId xmlns:a16="http://schemas.microsoft.com/office/drawing/2014/main" id="{53C72494-A7FE-E7ED-330B-713611F01BB9}"/>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6" name="Rectangle: Rounded Corners 30">
                <a:extLst>
                  <a:ext uri="{FF2B5EF4-FFF2-40B4-BE49-F238E27FC236}">
                    <a16:creationId xmlns:a16="http://schemas.microsoft.com/office/drawing/2014/main" id="{EB6BAE08-9893-2E0E-813C-201611B2D6B1}"/>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25" name="Rectangle: Rounded Corners 30">
                <a:extLst>
                  <a:ext uri="{FF2B5EF4-FFF2-40B4-BE49-F238E27FC236}">
                    <a16:creationId xmlns:a16="http://schemas.microsoft.com/office/drawing/2014/main" id="{24C06078-098F-C77E-0824-EFEAED600BB4}"/>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31" name="Rectangle: Rounded Corners 30">
                <a:extLst>
                  <a:ext uri="{FF2B5EF4-FFF2-40B4-BE49-F238E27FC236}">
                    <a16:creationId xmlns:a16="http://schemas.microsoft.com/office/drawing/2014/main" id="{53ECAD27-C176-8566-3CBC-9B957E3AEF98}"/>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87" name="Rectangle: Rounded Corners 30">
                <a:extLst>
                  <a:ext uri="{FF2B5EF4-FFF2-40B4-BE49-F238E27FC236}">
                    <a16:creationId xmlns:a16="http://schemas.microsoft.com/office/drawing/2014/main" id="{2E5918EB-F48C-E764-2D08-887DE54420ED}"/>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0" name="Rectangle: Rounded Corners 30">
                <a:extLst>
                  <a:ext uri="{FF2B5EF4-FFF2-40B4-BE49-F238E27FC236}">
                    <a16:creationId xmlns:a16="http://schemas.microsoft.com/office/drawing/2014/main" id="{52062F79-55F9-E945-F123-85FC0C085F3B}"/>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3" name="Rectangle: Rounded Corners 30">
                <a:extLst>
                  <a:ext uri="{FF2B5EF4-FFF2-40B4-BE49-F238E27FC236}">
                    <a16:creationId xmlns:a16="http://schemas.microsoft.com/office/drawing/2014/main" id="{C0D16F6D-16CC-D35F-0020-C6BB45A81A56}"/>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5" name="Rectangle: Rounded Corners 30">
                <a:extLst>
                  <a:ext uri="{FF2B5EF4-FFF2-40B4-BE49-F238E27FC236}">
                    <a16:creationId xmlns:a16="http://schemas.microsoft.com/office/drawing/2014/main" id="{7A85F5B3-14CC-76D9-65E3-9C98C8FDCF48}"/>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nvGrpSpPr>
            <p:cNvPr id="30" name="Group 29" descr="Image of Microsoft Agents">
              <a:extLst>
                <a:ext uri="{FF2B5EF4-FFF2-40B4-BE49-F238E27FC236}">
                  <a16:creationId xmlns:a16="http://schemas.microsoft.com/office/drawing/2014/main" id="{87546A75-AE0D-C407-0A2D-5AF244914343}"/>
                </a:ext>
              </a:extLst>
            </p:cNvPr>
            <p:cNvGrpSpPr/>
            <p:nvPr/>
          </p:nvGrpSpPr>
          <p:grpSpPr>
            <a:xfrm>
              <a:off x="2936168" y="2902605"/>
              <a:ext cx="1828800" cy="1160530"/>
              <a:chOff x="2936168" y="2849440"/>
              <a:chExt cx="1828800" cy="1160530"/>
            </a:xfrm>
          </p:grpSpPr>
          <p:sp>
            <p:nvSpPr>
              <p:cNvPr id="21" name="TextBox 20">
                <a:extLst>
                  <a:ext uri="{FF2B5EF4-FFF2-40B4-BE49-F238E27FC236}">
                    <a16:creationId xmlns:a16="http://schemas.microsoft.com/office/drawing/2014/main" id="{04A6168B-4BC5-1865-7D14-1EC2668C5E1C}"/>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3" name="TextBox 22">
                <a:extLst>
                  <a:ext uri="{FF2B5EF4-FFF2-40B4-BE49-F238E27FC236}">
                    <a16:creationId xmlns:a16="http://schemas.microsoft.com/office/drawing/2014/main" id="{31ACACB6-F46A-935A-E116-28CCA9B08B75}"/>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Channels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24" name="TextBox 23">
                <a:extLst>
                  <a:ext uri="{FF2B5EF4-FFF2-40B4-BE49-F238E27FC236}">
                    <a16:creationId xmlns:a16="http://schemas.microsoft.com/office/drawing/2014/main" id="{52DDF47D-6801-F454-FB20-413F99D8384A}"/>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AI teammate</a:t>
                </a:r>
              </a:p>
            </p:txBody>
          </p:sp>
          <p:pic>
            <p:nvPicPr>
              <p:cNvPr id="25" name="Picture 24">
                <a:extLst>
                  <a:ext uri="{FF2B5EF4-FFF2-40B4-BE49-F238E27FC236}">
                    <a16:creationId xmlns:a16="http://schemas.microsoft.com/office/drawing/2014/main" id="{E46BFA94-D713-4997-EC50-81FD9CC48DE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0" name="Group 9">
              <a:extLst>
                <a:ext uri="{FF2B5EF4-FFF2-40B4-BE49-F238E27FC236}">
                  <a16:creationId xmlns:a16="http://schemas.microsoft.com/office/drawing/2014/main" id="{7165B3E8-6C49-3A54-CD2B-C8A327A2E803}"/>
                </a:ext>
              </a:extLst>
            </p:cNvPr>
            <p:cNvGrpSpPr/>
            <p:nvPr/>
          </p:nvGrpSpPr>
          <p:grpSpPr>
            <a:xfrm>
              <a:off x="2936168" y="1577114"/>
              <a:ext cx="1828800" cy="1085092"/>
              <a:chOff x="2936168" y="1523949"/>
              <a:chExt cx="1828800" cy="1085092"/>
            </a:xfrm>
          </p:grpSpPr>
          <p:sp>
            <p:nvSpPr>
              <p:cNvPr id="41" name="TextBox 40">
                <a:extLst>
                  <a:ext uri="{FF2B5EF4-FFF2-40B4-BE49-F238E27FC236}">
                    <a16:creationId xmlns:a16="http://schemas.microsoft.com/office/drawing/2014/main" id="{DE4F5695-3B08-4410-5B7E-E8EC044FCEFD}"/>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Analyst</a:t>
                </a:r>
              </a:p>
            </p:txBody>
          </p:sp>
          <p:pic>
            <p:nvPicPr>
              <p:cNvPr id="43" name="Picture 42">
                <a:extLst>
                  <a:ext uri="{FF2B5EF4-FFF2-40B4-BE49-F238E27FC236}">
                    <a16:creationId xmlns:a16="http://schemas.microsoft.com/office/drawing/2014/main" id="{443B6988-C4E1-B14D-BF6D-31400E7E8E6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75" name="TextBox 74">
                <a:extLst>
                  <a:ext uri="{FF2B5EF4-FFF2-40B4-BE49-F238E27FC236}">
                    <a16:creationId xmlns:a16="http://schemas.microsoft.com/office/drawing/2014/main" id="{03CD989C-6301-E8CE-A30C-1B3464EC9E22}"/>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42" name="TextBox 41">
                <a:extLst>
                  <a:ext uri="{FF2B5EF4-FFF2-40B4-BE49-F238E27FC236}">
                    <a16:creationId xmlns:a16="http://schemas.microsoft.com/office/drawing/2014/main" id="{30D14C5F-7232-87B7-6340-641934BEA397}"/>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5" name="Group 44">
              <a:extLst>
                <a:ext uri="{FF2B5EF4-FFF2-40B4-BE49-F238E27FC236}">
                  <a16:creationId xmlns:a16="http://schemas.microsoft.com/office/drawing/2014/main" id="{AD5CA388-9C4F-8ACF-226B-AE3ED0565584}"/>
                </a:ext>
              </a:extLst>
            </p:cNvPr>
            <p:cNvGrpSpPr/>
            <p:nvPr/>
          </p:nvGrpSpPr>
          <p:grpSpPr>
            <a:xfrm>
              <a:off x="2936168" y="4448318"/>
              <a:ext cx="1828800" cy="1214804"/>
              <a:chOff x="2936168" y="4395153"/>
              <a:chExt cx="1828800" cy="1214804"/>
            </a:xfrm>
          </p:grpSpPr>
          <p:pic>
            <p:nvPicPr>
              <p:cNvPr id="19" name="Picture 18" descr="A green and white logo&#10;&#10;AI-generated content may be incorrect.">
                <a:extLst>
                  <a:ext uri="{FF2B5EF4-FFF2-40B4-BE49-F238E27FC236}">
                    <a16:creationId xmlns:a16="http://schemas.microsoft.com/office/drawing/2014/main" id="{AD55E330-5FCE-F76F-D996-25B3699B8D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63" name="TextBox 62">
                <a:extLst>
                  <a:ext uri="{FF2B5EF4-FFF2-40B4-BE49-F238E27FC236}">
                    <a16:creationId xmlns:a16="http://schemas.microsoft.com/office/drawing/2014/main" id="{48347795-0CD9-3489-467E-0E2BD590FC55}"/>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Excel</a:t>
                </a:r>
              </a:p>
            </p:txBody>
          </p:sp>
          <p:sp>
            <p:nvSpPr>
              <p:cNvPr id="67" name="TextBox 66">
                <a:extLst>
                  <a:ext uri="{FF2B5EF4-FFF2-40B4-BE49-F238E27FC236}">
                    <a16:creationId xmlns:a16="http://schemas.microsoft.com/office/drawing/2014/main" id="{A9170557-FCD1-BBDE-12D3-1158641CE297}"/>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Data visualizations</a:t>
                </a:r>
                <a:br>
                  <a:rPr lang="en-US" sz="1050">
                    <a:solidFill>
                      <a:schemeClr val="tx2"/>
                    </a:solidFill>
                  </a:rPr>
                </a:br>
                <a:r>
                  <a:rPr lang="en-US" sz="1050">
                    <a:solidFill>
                      <a:schemeClr val="tx2"/>
                    </a:solidFill>
                  </a:rPr>
                  <a:t>and insights</a:t>
                </a:r>
                <a:endParaRPr kumimoji="0" lang="en-US" sz="1050" b="0" i="0" u="none" strike="noStrike" kern="1200" cap="none" spc="0" normalizeH="0" baseline="0" noProof="0">
                  <a:ln>
                    <a:noFill/>
                  </a:ln>
                  <a:solidFill>
                    <a:schemeClr val="tx2"/>
                  </a:solidFill>
                  <a:effectLst/>
                  <a:uLnTx/>
                  <a:uFillTx/>
                </a:endParaRPr>
              </a:p>
            </p:txBody>
          </p:sp>
          <p:sp>
            <p:nvSpPr>
              <p:cNvPr id="98" name="TextBox 97">
                <a:extLst>
                  <a:ext uri="{FF2B5EF4-FFF2-40B4-BE49-F238E27FC236}">
                    <a16:creationId xmlns:a16="http://schemas.microsoft.com/office/drawing/2014/main" id="{664C8823-E23F-8055-00CB-FB2979385B73}"/>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6" name="Group 15">
              <a:extLst>
                <a:ext uri="{FF2B5EF4-FFF2-40B4-BE49-F238E27FC236}">
                  <a16:creationId xmlns:a16="http://schemas.microsoft.com/office/drawing/2014/main" id="{4D1D5E34-4132-BEC7-239F-7F60BCF5E2BF}"/>
                </a:ext>
              </a:extLst>
            </p:cNvPr>
            <p:cNvGrpSpPr/>
            <p:nvPr/>
          </p:nvGrpSpPr>
          <p:grpSpPr>
            <a:xfrm>
              <a:off x="5181600" y="1580213"/>
              <a:ext cx="1828800" cy="1081993"/>
              <a:chOff x="5181600" y="1527048"/>
              <a:chExt cx="1828800" cy="1081993"/>
            </a:xfrm>
          </p:grpSpPr>
          <p:sp>
            <p:nvSpPr>
              <p:cNvPr id="55" name="TextBox 54">
                <a:extLst>
                  <a:ext uri="{FF2B5EF4-FFF2-40B4-BE49-F238E27FC236}">
                    <a16:creationId xmlns:a16="http://schemas.microsoft.com/office/drawing/2014/main" id="{BD10C192-F9F9-EACA-0AA5-824272666DF8}"/>
                  </a:ext>
                </a:extLst>
              </p:cNvPr>
              <p:cNvSpPr txBox="1">
                <a:spLocks/>
              </p:cNvSpPr>
              <p:nvPr/>
            </p:nvSpPr>
            <p:spPr>
              <a:xfrm>
                <a:off x="5772193" y="1923401"/>
                <a:ext cx="64761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Surveys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94" name="TextBox 93">
                <a:extLst>
                  <a:ext uri="{FF2B5EF4-FFF2-40B4-BE49-F238E27FC236}">
                    <a16:creationId xmlns:a16="http://schemas.microsoft.com/office/drawing/2014/main" id="{D92D1FE8-3670-B8B5-0F48-DBC6B1B4793E}"/>
                  </a:ext>
                </a:extLst>
              </p:cNvPr>
              <p:cNvSpPr txBox="1"/>
              <p:nvPr/>
            </p:nvSpPr>
            <p:spPr>
              <a:xfrm>
                <a:off x="5181600"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End-to-end survey mgmt.</a:t>
                </a:r>
              </a:p>
            </p:txBody>
          </p:sp>
          <p:pic>
            <p:nvPicPr>
              <p:cNvPr id="15" name="Picture 14" descr="A rainbow colored logo on a black background&#10;&#10;AI-generated content may be incorrect.">
                <a:extLst>
                  <a:ext uri="{FF2B5EF4-FFF2-40B4-BE49-F238E27FC236}">
                    <a16:creationId xmlns:a16="http://schemas.microsoft.com/office/drawing/2014/main" id="{DD3E71FB-85F4-4CB3-8538-26E3BF5DDB1B}"/>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53" name="TextBox 52">
                <a:extLst>
                  <a:ext uri="{FF2B5EF4-FFF2-40B4-BE49-F238E27FC236}">
                    <a16:creationId xmlns:a16="http://schemas.microsoft.com/office/drawing/2014/main" id="{350502A2-AFCE-65E0-F5FF-0697CA83066C}"/>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en-US" sz="1100">
                    <a:solidFill>
                      <a:schemeClr val="accent1"/>
                    </a:solidFill>
                    <a:ea typeface="+mj-ea"/>
                    <a:cs typeface="+mj-cs"/>
                    <a:hlinkClick r:id="rId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6" name="Group 45">
              <a:extLst>
                <a:ext uri="{FF2B5EF4-FFF2-40B4-BE49-F238E27FC236}">
                  <a16:creationId xmlns:a16="http://schemas.microsoft.com/office/drawing/2014/main" id="{D592C6CB-0D73-3FAF-2E03-DE03127B45EA}"/>
                </a:ext>
              </a:extLst>
            </p:cNvPr>
            <p:cNvGrpSpPr/>
            <p:nvPr/>
          </p:nvGrpSpPr>
          <p:grpSpPr>
            <a:xfrm>
              <a:off x="5181600" y="4448318"/>
              <a:ext cx="1828800" cy="1214804"/>
              <a:chOff x="5181600" y="4395153"/>
              <a:chExt cx="1828800" cy="1214804"/>
            </a:xfrm>
          </p:grpSpPr>
          <p:pic>
            <p:nvPicPr>
              <p:cNvPr id="61" name="Picture 60" descr="A logo with a letter p&#10;&#10;AI-generated content may be incorrect.">
                <a:extLst>
                  <a:ext uri="{FF2B5EF4-FFF2-40B4-BE49-F238E27FC236}">
                    <a16:creationId xmlns:a16="http://schemas.microsoft.com/office/drawing/2014/main" id="{EF79EF0C-E6BC-E86A-E353-DA0AC375998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62" name="TextBox 61">
                <a:extLst>
                  <a:ext uri="{FF2B5EF4-FFF2-40B4-BE49-F238E27FC236}">
                    <a16:creationId xmlns:a16="http://schemas.microsoft.com/office/drawing/2014/main" id="{35E4D099-2A28-2AFB-5B6A-5F752D18F290}"/>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PowerPoint</a:t>
                </a:r>
              </a:p>
            </p:txBody>
          </p:sp>
          <p:sp>
            <p:nvSpPr>
              <p:cNvPr id="66" name="TextBox 65">
                <a:extLst>
                  <a:ext uri="{FF2B5EF4-FFF2-40B4-BE49-F238E27FC236}">
                    <a16:creationId xmlns:a16="http://schemas.microsoft.com/office/drawing/2014/main" id="{FF2B943F-38AC-D327-22BF-8ECC6694C9BC}"/>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Build and iterate on presentations</a:t>
                </a:r>
              </a:p>
            </p:txBody>
          </p:sp>
          <p:sp>
            <p:nvSpPr>
              <p:cNvPr id="99" name="TextBox 98">
                <a:extLst>
                  <a:ext uri="{FF2B5EF4-FFF2-40B4-BE49-F238E27FC236}">
                    <a16:creationId xmlns:a16="http://schemas.microsoft.com/office/drawing/2014/main" id="{4F3D248B-A95E-9DF1-D7C7-4822730FB954}"/>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27" name="Group 26">
              <a:extLst>
                <a:ext uri="{FF2B5EF4-FFF2-40B4-BE49-F238E27FC236}">
                  <a16:creationId xmlns:a16="http://schemas.microsoft.com/office/drawing/2014/main" id="{0C6F47A8-B84A-B5CE-97D9-05FA9D9EB8F9}"/>
                </a:ext>
              </a:extLst>
            </p:cNvPr>
            <p:cNvGrpSpPr/>
            <p:nvPr/>
          </p:nvGrpSpPr>
          <p:grpSpPr>
            <a:xfrm>
              <a:off x="5181600" y="3022902"/>
              <a:ext cx="1828800" cy="1040233"/>
              <a:chOff x="5181600" y="2969737"/>
              <a:chExt cx="1828800" cy="1040233"/>
            </a:xfrm>
          </p:grpSpPr>
          <p:pic>
            <p:nvPicPr>
              <p:cNvPr id="26" name="Picture 25">
                <a:extLst>
                  <a:ext uri="{FF2B5EF4-FFF2-40B4-BE49-F238E27FC236}">
                    <a16:creationId xmlns:a16="http://schemas.microsoft.com/office/drawing/2014/main" id="{31C0F287-DB15-E9C7-2CAC-AD33191ED948}"/>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91" name="TextBox 90">
                <a:extLst>
                  <a:ext uri="{FF2B5EF4-FFF2-40B4-BE49-F238E27FC236}">
                    <a16:creationId xmlns:a16="http://schemas.microsoft.com/office/drawing/2014/main" id="{A8747051-782C-F2D7-61D3-DEBA6166C5B8}"/>
                  </a:ext>
                </a:extLst>
              </p:cNvPr>
              <p:cNvSpPr txBox="1"/>
              <p:nvPr/>
            </p:nvSpPr>
            <p:spPr>
              <a:xfrm>
                <a:off x="5181600"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Automate project mgmt.</a:t>
                </a:r>
              </a:p>
            </p:txBody>
          </p:sp>
          <p:sp>
            <p:nvSpPr>
              <p:cNvPr id="28" name="TextBox 27">
                <a:extLst>
                  <a:ext uri="{FF2B5EF4-FFF2-40B4-BE49-F238E27FC236}">
                    <a16:creationId xmlns:a16="http://schemas.microsoft.com/office/drawing/2014/main" id="{950FEB82-2264-0BAD-A3F9-720DA7D04064}"/>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2">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24" name="TextBox 123">
                <a:extLst>
                  <a:ext uri="{FF2B5EF4-FFF2-40B4-BE49-F238E27FC236}">
                    <a16:creationId xmlns:a16="http://schemas.microsoft.com/office/drawing/2014/main" id="{F2F9A224-E278-B304-AA4F-5EE14C39B3EF}"/>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Project Manager</a:t>
                </a:r>
              </a:p>
            </p:txBody>
          </p:sp>
        </p:grpSp>
        <p:grpSp>
          <p:nvGrpSpPr>
            <p:cNvPr id="29" name="Group 28">
              <a:extLst>
                <a:ext uri="{FF2B5EF4-FFF2-40B4-BE49-F238E27FC236}">
                  <a16:creationId xmlns:a16="http://schemas.microsoft.com/office/drawing/2014/main" id="{17AD5350-A288-6239-C6D8-4726E633AFF0}"/>
                </a:ext>
              </a:extLst>
            </p:cNvPr>
            <p:cNvGrpSpPr/>
            <p:nvPr/>
          </p:nvGrpSpPr>
          <p:grpSpPr>
            <a:xfrm>
              <a:off x="690734" y="2988794"/>
              <a:ext cx="1828800" cy="1074341"/>
              <a:chOff x="690734" y="2935629"/>
              <a:chExt cx="1828800" cy="1074341"/>
            </a:xfrm>
          </p:grpSpPr>
          <p:sp>
            <p:nvSpPr>
              <p:cNvPr id="58" name="TextBox 57">
                <a:extLst>
                  <a:ext uri="{FF2B5EF4-FFF2-40B4-BE49-F238E27FC236}">
                    <a16:creationId xmlns:a16="http://schemas.microsoft.com/office/drawing/2014/main" id="{7E8ECACF-6FBF-5C24-55AA-684627542F53}"/>
                  </a:ext>
                </a:extLst>
              </p:cNvPr>
              <p:cNvSpPr txBox="1">
                <a:spLocks/>
              </p:cNvSpPr>
              <p:nvPr/>
            </p:nvSpPr>
            <p:spPr>
              <a:xfrm>
                <a:off x="1149881" y="3328642"/>
                <a:ext cx="91050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Knowledge</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56" name="TextBox 55">
                <a:extLst>
                  <a:ext uri="{FF2B5EF4-FFF2-40B4-BE49-F238E27FC236}">
                    <a16:creationId xmlns:a16="http://schemas.microsoft.com/office/drawing/2014/main" id="{6C99ED16-921A-E18E-AB04-3DFFD52F4A83}"/>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59" name="TextBox 58">
                <a:extLst>
                  <a:ext uri="{FF2B5EF4-FFF2-40B4-BE49-F238E27FC236}">
                    <a16:creationId xmlns:a16="http://schemas.microsoft.com/office/drawing/2014/main" id="{17D95569-EC1A-80AC-433E-F937112277AC}"/>
                  </a:ext>
                </a:extLst>
              </p:cNvPr>
              <p:cNvSpPr txBox="1"/>
              <p:nvPr/>
            </p:nvSpPr>
            <p:spPr>
              <a:xfrm>
                <a:off x="690734"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Content mgmt. </a:t>
                </a:r>
                <a:r>
                  <a:rPr lang="en-US" sz="1050">
                    <a:solidFill>
                      <a:schemeClr val="tx2"/>
                    </a:solidFill>
                  </a:rPr>
                  <a:t>&amp; organization</a:t>
                </a:r>
                <a:endParaRPr kumimoji="0" lang="en-US" sz="1050" b="0" i="0" u="none" strike="noStrike" kern="1200" cap="none" spc="0" normalizeH="0" baseline="0" noProof="0">
                  <a:ln>
                    <a:noFill/>
                  </a:ln>
                  <a:solidFill>
                    <a:schemeClr val="tx2"/>
                  </a:solidFill>
                  <a:effectLst/>
                  <a:uLnTx/>
                  <a:uFillTx/>
                </a:endParaRPr>
              </a:p>
            </p:txBody>
          </p:sp>
          <p:pic>
            <p:nvPicPr>
              <p:cNvPr id="1034" name="Picture 10" descr="Download Microsoft SharePoint Logo in SVG Vector or PNG File Format - Logo.wine">
                <a:extLst>
                  <a:ext uri="{FF2B5EF4-FFF2-40B4-BE49-F238E27FC236}">
                    <a16:creationId xmlns:a16="http://schemas.microsoft.com/office/drawing/2014/main" id="{4DC6DF63-88A4-C31D-8D16-E2D7CDC5A758}"/>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0BA2D06-A87D-F178-0485-9AF01CF0A366}"/>
                </a:ext>
              </a:extLst>
            </p:cNvPr>
            <p:cNvGrpSpPr/>
            <p:nvPr/>
          </p:nvGrpSpPr>
          <p:grpSpPr>
            <a:xfrm>
              <a:off x="690734" y="1580213"/>
              <a:ext cx="1828800" cy="1081993"/>
              <a:chOff x="690734" y="1527048"/>
              <a:chExt cx="1828800" cy="1081993"/>
            </a:xfrm>
          </p:grpSpPr>
          <p:sp>
            <p:nvSpPr>
              <p:cNvPr id="36" name="TextBox 35">
                <a:extLst>
                  <a:ext uri="{FF2B5EF4-FFF2-40B4-BE49-F238E27FC236}">
                    <a16:creationId xmlns:a16="http://schemas.microsoft.com/office/drawing/2014/main" id="{826F4ADA-3E76-3ECF-9E88-713113E90DE9}"/>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Researcher</a:t>
                </a:r>
              </a:p>
            </p:txBody>
          </p:sp>
          <p:pic>
            <p:nvPicPr>
              <p:cNvPr id="37" name="Picture 36">
                <a:extLst>
                  <a:ext uri="{FF2B5EF4-FFF2-40B4-BE49-F238E27FC236}">
                    <a16:creationId xmlns:a16="http://schemas.microsoft.com/office/drawing/2014/main" id="{C0093497-77FC-D4E0-39B2-01EB126E7B2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74" name="TextBox 73">
                <a:extLst>
                  <a:ext uri="{FF2B5EF4-FFF2-40B4-BE49-F238E27FC236}">
                    <a16:creationId xmlns:a16="http://schemas.microsoft.com/office/drawing/2014/main" id="{4FE3CA29-359B-5CA4-2D1B-7C6E8E5A2747}"/>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35" name="TextBox 34">
                <a:extLst>
                  <a:ext uri="{FF2B5EF4-FFF2-40B4-BE49-F238E27FC236}">
                    <a16:creationId xmlns:a16="http://schemas.microsoft.com/office/drawing/2014/main" id="{7A56C071-59BB-1A0C-7E3F-A9A7326398F2}"/>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0" name="Group 39">
              <a:extLst>
                <a:ext uri="{FF2B5EF4-FFF2-40B4-BE49-F238E27FC236}">
                  <a16:creationId xmlns:a16="http://schemas.microsoft.com/office/drawing/2014/main" id="{DCEBA5E0-130C-A332-2291-3071986114F8}"/>
                </a:ext>
              </a:extLst>
            </p:cNvPr>
            <p:cNvGrpSpPr/>
            <p:nvPr/>
          </p:nvGrpSpPr>
          <p:grpSpPr>
            <a:xfrm>
              <a:off x="690734" y="4448318"/>
              <a:ext cx="1828800" cy="1218297"/>
              <a:chOff x="690734" y="4395153"/>
              <a:chExt cx="1828800" cy="1218297"/>
            </a:xfrm>
          </p:grpSpPr>
          <p:sp>
            <p:nvSpPr>
              <p:cNvPr id="65" name="TextBox 64">
                <a:extLst>
                  <a:ext uri="{FF2B5EF4-FFF2-40B4-BE49-F238E27FC236}">
                    <a16:creationId xmlns:a16="http://schemas.microsoft.com/office/drawing/2014/main" id="{D6C57085-0098-C591-E579-0B95713FC7D9}"/>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Word</a:t>
                </a:r>
              </a:p>
            </p:txBody>
          </p:sp>
          <p:sp>
            <p:nvSpPr>
              <p:cNvPr id="68" name="TextBox 67">
                <a:extLst>
                  <a:ext uri="{FF2B5EF4-FFF2-40B4-BE49-F238E27FC236}">
                    <a16:creationId xmlns:a16="http://schemas.microsoft.com/office/drawing/2014/main" id="{8EBAACEB-C1E5-E3BF-13C6-17CE95CA04DB}"/>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Document creation</a:t>
                </a:r>
                <a:br>
                  <a:rPr kumimoji="0" lang="en-US" sz="1050" b="0" i="0" u="none" strike="noStrike" kern="1200" cap="none" spc="0" normalizeH="0" baseline="0" noProof="0">
                    <a:ln>
                      <a:noFill/>
                    </a:ln>
                    <a:solidFill>
                      <a:schemeClr val="tx2"/>
                    </a:solidFill>
                    <a:effectLst/>
                    <a:uLnTx/>
                    <a:uFillTx/>
                  </a:rPr>
                </a:br>
                <a:r>
                  <a:rPr kumimoji="0" lang="en-US" sz="1050" b="0" i="0" u="none" strike="noStrike" kern="1200" cap="none" spc="0" normalizeH="0" baseline="0" noProof="0">
                    <a:ln>
                      <a:noFill/>
                    </a:ln>
                    <a:solidFill>
                      <a:schemeClr val="tx2"/>
                    </a:solidFill>
                    <a:effectLst/>
                    <a:uLnTx/>
                    <a:uFillTx/>
                  </a:rPr>
                  <a:t>and iteration</a:t>
                </a:r>
              </a:p>
            </p:txBody>
          </p:sp>
          <p:sp>
            <p:nvSpPr>
              <p:cNvPr id="97" name="TextBox 96">
                <a:extLst>
                  <a:ext uri="{FF2B5EF4-FFF2-40B4-BE49-F238E27FC236}">
                    <a16:creationId xmlns:a16="http://schemas.microsoft.com/office/drawing/2014/main" id="{C5486DDE-CC30-C3F9-1B52-DFDCB2924805}"/>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3" name="Picture 32" descr="A logo with a black background&#10;&#10;AI-generated content may be incorrect.">
                <a:extLst>
                  <a:ext uri="{FF2B5EF4-FFF2-40B4-BE49-F238E27FC236}">
                    <a16:creationId xmlns:a16="http://schemas.microsoft.com/office/drawing/2014/main" id="{74A8FA45-0ADF-4713-1A49-FACB039ADA0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2" name="Group 21">
              <a:extLst>
                <a:ext uri="{FF2B5EF4-FFF2-40B4-BE49-F238E27FC236}">
                  <a16:creationId xmlns:a16="http://schemas.microsoft.com/office/drawing/2014/main" id="{285E0F64-5DFC-8DC3-06FF-B35E59EB5CAF}"/>
                </a:ext>
              </a:extLst>
            </p:cNvPr>
            <p:cNvGrpSpPr/>
            <p:nvPr/>
          </p:nvGrpSpPr>
          <p:grpSpPr>
            <a:xfrm>
              <a:off x="7427033" y="3062745"/>
              <a:ext cx="1828800" cy="1000390"/>
              <a:chOff x="7427033" y="3009580"/>
              <a:chExt cx="1828800" cy="1000390"/>
            </a:xfrm>
          </p:grpSpPr>
          <p:sp>
            <p:nvSpPr>
              <p:cNvPr id="32" name="TextBox 31">
                <a:extLst>
                  <a:ext uri="{FF2B5EF4-FFF2-40B4-BE49-F238E27FC236}">
                    <a16:creationId xmlns:a16="http://schemas.microsoft.com/office/drawing/2014/main" id="{7F6F4C93-A9D0-7FA7-2577-8E8B59820944}"/>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7">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44" name="TextBox 43">
                <a:extLst>
                  <a:ext uri="{FF2B5EF4-FFF2-40B4-BE49-F238E27FC236}">
                    <a16:creationId xmlns:a16="http://schemas.microsoft.com/office/drawing/2014/main" id="{AC0CE84C-3BA1-0C9E-A397-3FCAA138387C}"/>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effectLst/>
                    <a:latin typeface="+mj-lt"/>
                    <a:ea typeface="+mj-ea"/>
                    <a:cs typeface="+mj-cs"/>
                  </a:rPr>
                  <a:t>Communities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49" name="TextBox 48">
                <a:extLst>
                  <a:ext uri="{FF2B5EF4-FFF2-40B4-BE49-F238E27FC236}">
                    <a16:creationId xmlns:a16="http://schemas.microsoft.com/office/drawing/2014/main" id="{4C5560B6-D700-EA85-64D2-B217D99BF6D6}"/>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Community mgmt.</a:t>
                </a:r>
              </a:p>
            </p:txBody>
          </p:sp>
          <p:pic>
            <p:nvPicPr>
              <p:cNvPr id="50" name="Picture 2" descr="Microsoft Viva Engage">
                <a:extLst>
                  <a:ext uri="{FF2B5EF4-FFF2-40B4-BE49-F238E27FC236}">
                    <a16:creationId xmlns:a16="http://schemas.microsoft.com/office/drawing/2014/main" id="{8B8C9307-2C24-50F5-B688-C31E76B79940}"/>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404D6D4-14A0-894B-1AFB-F83398DF8C93}"/>
                </a:ext>
              </a:extLst>
            </p:cNvPr>
            <p:cNvGrpSpPr/>
            <p:nvPr/>
          </p:nvGrpSpPr>
          <p:grpSpPr>
            <a:xfrm>
              <a:off x="7427033" y="1435262"/>
              <a:ext cx="1828800" cy="1226944"/>
              <a:chOff x="7427033" y="1382097"/>
              <a:chExt cx="1828800" cy="1226944"/>
            </a:xfrm>
          </p:grpSpPr>
          <p:sp>
            <p:nvSpPr>
              <p:cNvPr id="9" name="TextBox 8">
                <a:extLst>
                  <a:ext uri="{FF2B5EF4-FFF2-40B4-BE49-F238E27FC236}">
                    <a16:creationId xmlns:a16="http://schemas.microsoft.com/office/drawing/2014/main" id="{B6F4B600-9389-600E-8F79-A3036786FB37}"/>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 </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1" name="TextBox 10">
                <a:extLst>
                  <a:ext uri="{FF2B5EF4-FFF2-40B4-BE49-F238E27FC236}">
                    <a16:creationId xmlns:a16="http://schemas.microsoft.com/office/drawing/2014/main" id="{3A0A82CE-141C-E3B7-D72F-100C004D2743}"/>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Interpreter</a:t>
                </a:r>
              </a:p>
            </p:txBody>
          </p:sp>
          <p:pic>
            <p:nvPicPr>
              <p:cNvPr id="13" name="Picture 12">
                <a:extLst>
                  <a:ext uri="{FF2B5EF4-FFF2-40B4-BE49-F238E27FC236}">
                    <a16:creationId xmlns:a16="http://schemas.microsoft.com/office/drawing/2014/main" id="{DBF5E6DA-859F-4E0D-59F8-C772BCB28C4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92" name="TextBox 91">
                <a:extLst>
                  <a:ext uri="{FF2B5EF4-FFF2-40B4-BE49-F238E27FC236}">
                    <a16:creationId xmlns:a16="http://schemas.microsoft.com/office/drawing/2014/main" id="{B29D6E71-6600-CFDA-3FD7-7E0E741D90BB}"/>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M</a:t>
                </a:r>
                <a:r>
                  <a:rPr kumimoji="0" lang="en-US" sz="1050" b="0" i="0" u="none" strike="noStrike" kern="1200" cap="none" spc="0" normalizeH="0" baseline="0" noProof="0">
                    <a:ln>
                      <a:noFill/>
                    </a:ln>
                    <a:solidFill>
                      <a:schemeClr val="tx2"/>
                    </a:solidFill>
                    <a:effectLst/>
                    <a:uLnTx/>
                    <a:uFillTx/>
                  </a:rPr>
                  <a:t>ulti-lingual translation</a:t>
                </a:r>
              </a:p>
            </p:txBody>
          </p:sp>
        </p:grpSp>
        <p:grpSp>
          <p:nvGrpSpPr>
            <p:cNvPr id="47" name="Group 46">
              <a:extLst>
                <a:ext uri="{FF2B5EF4-FFF2-40B4-BE49-F238E27FC236}">
                  <a16:creationId xmlns:a16="http://schemas.microsoft.com/office/drawing/2014/main" id="{5AF899AA-7E54-3861-A7D9-2F5B9CFB3F52}"/>
                </a:ext>
              </a:extLst>
            </p:cNvPr>
            <p:cNvGrpSpPr/>
            <p:nvPr/>
          </p:nvGrpSpPr>
          <p:grpSpPr>
            <a:xfrm>
              <a:off x="7427033" y="4448318"/>
              <a:ext cx="1828800" cy="1220392"/>
              <a:chOff x="7427033" y="4395153"/>
              <a:chExt cx="1828800" cy="1220392"/>
            </a:xfrm>
          </p:grpSpPr>
          <p:sp>
            <p:nvSpPr>
              <p:cNvPr id="82" name="TextBox 81">
                <a:extLst>
                  <a:ext uri="{FF2B5EF4-FFF2-40B4-BE49-F238E27FC236}">
                    <a16:creationId xmlns:a16="http://schemas.microsoft.com/office/drawing/2014/main" id="{9431EAE0-DDC9-FDCE-50B2-997C5CFD956B}"/>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People</a:t>
                </a:r>
              </a:p>
            </p:txBody>
          </p:sp>
          <p:sp>
            <p:nvSpPr>
              <p:cNvPr id="83" name="TextBox 82">
                <a:extLst>
                  <a:ext uri="{FF2B5EF4-FFF2-40B4-BE49-F238E27FC236}">
                    <a16:creationId xmlns:a16="http://schemas.microsoft.com/office/drawing/2014/main" id="{1910008F-6AA1-9204-ACB3-E9A2036953B0}"/>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Colleague connector &amp; collaboration planner</a:t>
                </a:r>
              </a:p>
            </p:txBody>
          </p:sp>
          <p:sp>
            <p:nvSpPr>
              <p:cNvPr id="102" name="TextBox 101">
                <a:extLst>
                  <a:ext uri="{FF2B5EF4-FFF2-40B4-BE49-F238E27FC236}">
                    <a16:creationId xmlns:a16="http://schemas.microsoft.com/office/drawing/2014/main" id="{DC82D519-CE46-154A-A20D-AED04D12A582}"/>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8" name="Picture 37">
                <a:extLst>
                  <a:ext uri="{FF2B5EF4-FFF2-40B4-BE49-F238E27FC236}">
                    <a16:creationId xmlns:a16="http://schemas.microsoft.com/office/drawing/2014/main" id="{55B2A5D8-0E60-726E-80E3-D78E877176F1}"/>
                  </a:ext>
                  <a:ext uri="{C183D7F6-B498-43B3-948B-1728B52AA6E4}">
                    <adec:decorative xmlns:adec="http://schemas.microsoft.com/office/drawing/2017/decorative" val="1"/>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18" name="Group 17">
              <a:extLst>
                <a:ext uri="{FF2B5EF4-FFF2-40B4-BE49-F238E27FC236}">
                  <a16:creationId xmlns:a16="http://schemas.microsoft.com/office/drawing/2014/main" id="{15714022-790E-2BA0-A521-A889057CBBFE}"/>
                </a:ext>
              </a:extLst>
            </p:cNvPr>
            <p:cNvGrpSpPr/>
            <p:nvPr/>
          </p:nvGrpSpPr>
          <p:grpSpPr>
            <a:xfrm>
              <a:off x="9672465" y="1435262"/>
              <a:ext cx="1828800" cy="1226944"/>
              <a:chOff x="9672465" y="1382097"/>
              <a:chExt cx="1828800" cy="1226944"/>
            </a:xfrm>
          </p:grpSpPr>
          <p:sp>
            <p:nvSpPr>
              <p:cNvPr id="7" name="TextBox 6">
                <a:extLst>
                  <a:ext uri="{FF2B5EF4-FFF2-40B4-BE49-F238E27FC236}">
                    <a16:creationId xmlns:a16="http://schemas.microsoft.com/office/drawing/2014/main" id="{0CA95669-4149-6054-CDAC-ADAC7750A3BC}"/>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6" name="TextBox 5">
                <a:extLst>
                  <a:ext uri="{FF2B5EF4-FFF2-40B4-BE49-F238E27FC236}">
                    <a16:creationId xmlns:a16="http://schemas.microsoft.com/office/drawing/2014/main" id="{A50DFCFA-1DDD-8E8E-B645-B125B78D4849}"/>
                  </a:ext>
                </a:extLst>
              </p:cNvPr>
              <p:cNvSpPr txBox="1">
                <a:spLocks/>
              </p:cNvSpPr>
              <p:nvPr/>
            </p:nvSpPr>
            <p:spPr>
              <a:xfrm>
                <a:off x="10179702" y="1923401"/>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Facilitator</a:t>
                </a:r>
                <a:endParaRPr kumimoji="0" lang="en-US" sz="1400" i="0" u="none" strike="noStrike" kern="1200" cap="none" spc="0" normalizeH="0" baseline="0" noProof="0">
                  <a:ln>
                    <a:noFill/>
                  </a:ln>
                  <a:solidFill>
                    <a:schemeClr val="tx2"/>
                  </a:solidFill>
                  <a:effectLst/>
                  <a:uLnTx/>
                  <a:uFillTx/>
                  <a:latin typeface="+mj-lt"/>
                  <a:ea typeface="+mj-ea"/>
                  <a:cs typeface="+mj-cs"/>
                </a:endParaRPr>
              </a:p>
            </p:txBody>
          </p:sp>
          <p:pic>
            <p:nvPicPr>
              <p:cNvPr id="8" name="Picture 7">
                <a:extLst>
                  <a:ext uri="{FF2B5EF4-FFF2-40B4-BE49-F238E27FC236}">
                    <a16:creationId xmlns:a16="http://schemas.microsoft.com/office/drawing/2014/main" id="{B71BC421-A7D7-14C5-D93E-EBD8D9CD90C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89" name="TextBox 88">
                <a:extLst>
                  <a:ext uri="{FF2B5EF4-FFF2-40B4-BE49-F238E27FC236}">
                    <a16:creationId xmlns:a16="http://schemas.microsoft.com/office/drawing/2014/main" id="{EA591F08-9857-7E20-34C2-D5D3FA3FBCCF}"/>
                  </a:ext>
                </a:extLst>
              </p:cNvPr>
              <p:cNvSpPr txBox="1"/>
              <p:nvPr/>
            </p:nvSpPr>
            <p:spPr>
              <a:xfrm>
                <a:off x="9672465"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Teams meeting moderation</a:t>
                </a:r>
              </a:p>
            </p:txBody>
          </p:sp>
        </p:grpSp>
        <p:grpSp>
          <p:nvGrpSpPr>
            <p:cNvPr id="20" name="Group 19">
              <a:extLst>
                <a:ext uri="{FF2B5EF4-FFF2-40B4-BE49-F238E27FC236}">
                  <a16:creationId xmlns:a16="http://schemas.microsoft.com/office/drawing/2014/main" id="{A24260A8-5F42-EEDA-BF6F-F080651B9B02}"/>
                </a:ext>
              </a:extLst>
            </p:cNvPr>
            <p:cNvGrpSpPr/>
            <p:nvPr/>
          </p:nvGrpSpPr>
          <p:grpSpPr>
            <a:xfrm>
              <a:off x="9672465" y="3027039"/>
              <a:ext cx="1828800" cy="1036096"/>
              <a:chOff x="9672465" y="2973874"/>
              <a:chExt cx="1828800" cy="1036096"/>
            </a:xfrm>
          </p:grpSpPr>
          <p:sp>
            <p:nvSpPr>
              <p:cNvPr id="77" name="TextBox 76">
                <a:extLst>
                  <a:ext uri="{FF2B5EF4-FFF2-40B4-BE49-F238E27FC236}">
                    <a16:creationId xmlns:a16="http://schemas.microsoft.com/office/drawing/2014/main" id="{78F44E0A-C818-A8B2-8DCB-5D5B6F971415}"/>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Organizational insights</a:t>
                </a:r>
              </a:p>
            </p:txBody>
          </p:sp>
          <p:sp>
            <p:nvSpPr>
              <p:cNvPr id="79" name="TextBox 78">
                <a:extLst>
                  <a:ext uri="{FF2B5EF4-FFF2-40B4-BE49-F238E27FC236}">
                    <a16:creationId xmlns:a16="http://schemas.microsoft.com/office/drawing/2014/main" id="{31BBE7A1-E3DF-2534-49A5-71561CD445DD}"/>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Workforce Insights</a:t>
                </a:r>
              </a:p>
            </p:txBody>
          </p:sp>
          <p:sp>
            <p:nvSpPr>
              <p:cNvPr id="117" name="TextBox 116">
                <a:extLst>
                  <a:ext uri="{FF2B5EF4-FFF2-40B4-BE49-F238E27FC236}">
                    <a16:creationId xmlns:a16="http://schemas.microsoft.com/office/drawing/2014/main" id="{DDA96116-9C7D-8216-071C-8D513CF7685A}"/>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4" name="Picture 33">
                <a:extLst>
                  <a:ext uri="{FF2B5EF4-FFF2-40B4-BE49-F238E27FC236}">
                    <a16:creationId xmlns:a16="http://schemas.microsoft.com/office/drawing/2014/main" id="{4C8261D8-0D81-614C-C3B1-614380A73C5B}"/>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48" name="Group 47">
              <a:extLst>
                <a:ext uri="{FF2B5EF4-FFF2-40B4-BE49-F238E27FC236}">
                  <a16:creationId xmlns:a16="http://schemas.microsoft.com/office/drawing/2014/main" id="{36241219-96D9-6603-558B-554492E2722C}"/>
                </a:ext>
              </a:extLst>
            </p:cNvPr>
            <p:cNvGrpSpPr/>
            <p:nvPr/>
          </p:nvGrpSpPr>
          <p:grpSpPr>
            <a:xfrm>
              <a:off x="9672465" y="4448318"/>
              <a:ext cx="1828800" cy="1224964"/>
              <a:chOff x="9672465" y="4395153"/>
              <a:chExt cx="1828800" cy="1224964"/>
            </a:xfrm>
          </p:grpSpPr>
          <p:sp>
            <p:nvSpPr>
              <p:cNvPr id="104" name="TextBox 103">
                <a:extLst>
                  <a:ext uri="{FF2B5EF4-FFF2-40B4-BE49-F238E27FC236}">
                    <a16:creationId xmlns:a16="http://schemas.microsoft.com/office/drawing/2014/main" id="{C09BA8A0-86CE-0CA2-DFBA-D772C294D2C5}"/>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Curated AI skill building resources</a:t>
                </a:r>
              </a:p>
            </p:txBody>
          </p:sp>
          <p:sp>
            <p:nvSpPr>
              <p:cNvPr id="105" name="TextBox 104">
                <a:extLst>
                  <a:ext uri="{FF2B5EF4-FFF2-40B4-BE49-F238E27FC236}">
                    <a16:creationId xmlns:a16="http://schemas.microsoft.com/office/drawing/2014/main" id="{FCC3D3D0-8ED3-14B5-7F4E-9A09738EBA86}"/>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Learning</a:t>
                </a:r>
              </a:p>
            </p:txBody>
          </p:sp>
          <p:sp>
            <p:nvSpPr>
              <p:cNvPr id="118" name="TextBox 117">
                <a:extLst>
                  <a:ext uri="{FF2B5EF4-FFF2-40B4-BE49-F238E27FC236}">
                    <a16:creationId xmlns:a16="http://schemas.microsoft.com/office/drawing/2014/main" id="{22FFE141-6AF3-254B-5402-FFABCE9F6E68}"/>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9" name="Picture 38">
                <a:extLst>
                  <a:ext uri="{FF2B5EF4-FFF2-40B4-BE49-F238E27FC236}">
                    <a16:creationId xmlns:a16="http://schemas.microsoft.com/office/drawing/2014/main" id="{D39EB72A-8805-A869-B18E-A76F47125F85}"/>
                  </a:ext>
                  <a:ext uri="{C183D7F6-B498-43B3-948B-1728B52AA6E4}">
                    <adec:decorative xmlns:adec="http://schemas.microsoft.com/office/drawing/2017/decorative" val="1"/>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
          <p:nvSpPr>
            <p:cNvPr id="12" name="Rectangle: Rounded Corners 34">
              <a:extLst>
                <a:ext uri="{FF2B5EF4-FFF2-40B4-BE49-F238E27FC236}">
                  <a16:creationId xmlns:a16="http://schemas.microsoft.com/office/drawing/2014/main" id="{0AC30A62-76B9-87C6-CBF4-C37EEDBE29A5}"/>
                </a:ext>
                <a:ext uri="{C183D7F6-B498-43B3-948B-1728B52AA6E4}">
                  <adec:decorative xmlns:adec="http://schemas.microsoft.com/office/drawing/2017/decorative" val="1"/>
                </a:ext>
              </a:extLst>
            </p:cNvPr>
            <p:cNvSpPr>
              <a:spLocks/>
            </p:cNvSpPr>
            <p:nvPr/>
          </p:nvSpPr>
          <p:spPr bwMode="auto">
            <a:xfrm>
              <a:off x="571500" y="1464473"/>
              <a:ext cx="11043920" cy="4684691"/>
            </a:xfrm>
            <a:prstGeom prst="roundRect">
              <a:avLst>
                <a:gd name="adj" fmla="val 5270"/>
              </a:avLst>
            </a:prstGeom>
            <a:no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grpSp>
      <p:sp>
        <p:nvSpPr>
          <p:cNvPr id="54" name="TextBox 53">
            <a:extLst>
              <a:ext uri="{FF2B5EF4-FFF2-40B4-BE49-F238E27FC236}">
                <a16:creationId xmlns:a16="http://schemas.microsoft.com/office/drawing/2014/main" id="{E742E0A9-F276-ACE1-AF52-0932E6B5F368}"/>
              </a:ext>
            </a:extLst>
          </p:cNvPr>
          <p:cNvSpPr txBox="1"/>
          <p:nvPr/>
        </p:nvSpPr>
        <p:spPr>
          <a:xfrm>
            <a:off x="1052623" y="5853800"/>
            <a:ext cx="10090298" cy="600165"/>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dirty="0">
                <a:ln>
                  <a:noFill/>
                </a:ln>
                <a:ea typeface="+mj-ea"/>
                <a:cs typeface="+mj-cs"/>
              </a:rPr>
              <a:t>This is a sample of agents built by Microsoft available in the Agent Store and in specific applications. Agents available to you will vary depending on your license and which agents your Admin has enabled for you.</a:t>
            </a:r>
          </a:p>
        </p:txBody>
      </p:sp>
    </p:spTree>
    <p:extLst>
      <p:ext uri="{BB962C8B-B14F-4D97-AF65-F5344CB8AC3E}">
        <p14:creationId xmlns:p14="http://schemas.microsoft.com/office/powerpoint/2010/main" val="30509805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BA1D241-F1C7-7996-1EFF-C85BF198CABE}"/>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98DB1B8F-079B-8347-72D2-6AE76A377DFF}"/>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88263" y="457200"/>
            <a:ext cx="11018520" cy="553998"/>
          </a:xfrm>
        </p:spPr>
        <p:txBody>
          <a:bodyPr/>
          <a:lstStyle/>
          <a:p>
            <a:r>
              <a:rPr lang="en-US">
                <a:ea typeface="+mj-ea"/>
                <a:cs typeface="+mj-cs"/>
              </a:rPr>
              <a:t>Researcher</a:t>
            </a:r>
          </a:p>
        </p:txBody>
      </p:sp>
      <p:sp>
        <p:nvSpPr>
          <p:cNvPr id="35" name="Text Placeholder 34">
            <a:extLst>
              <a:ext uri="{FF2B5EF4-FFF2-40B4-BE49-F238E27FC236}">
                <a16:creationId xmlns:a16="http://schemas.microsoft.com/office/drawing/2014/main" id="{FE893C5B-AB21-92CD-CF54-6E06B219298D}"/>
              </a:ext>
            </a:extLst>
          </p:cNvPr>
          <p:cNvSpPr>
            <a:spLocks noGrp="1"/>
          </p:cNvSpPr>
          <p:nvPr>
            <p:ph type="body" sz="quarter" idx="11"/>
          </p:nvPr>
        </p:nvSpPr>
        <p:spPr/>
        <p:txBody>
          <a:bodyPr/>
          <a:lstStyle/>
          <a:p>
            <a:r>
              <a:rPr lang="en-GB">
                <a:solidFill>
                  <a:schemeClr val="accent1"/>
                </a:solidFill>
                <a:latin typeface="+mj-lt"/>
                <a:ea typeface="+mj-ea"/>
                <a:cs typeface="+mj-cs"/>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88263" y="1305341"/>
            <a:ext cx="3813318" cy="4247317"/>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Researcher</a:t>
            </a:r>
            <a:r>
              <a:rPr kumimoji="0" lang="en-US" sz="1600" i="0" u="none" strike="noStrike" kern="1200" cap="none" spc="0" normalizeH="0" baseline="0" noProof="0">
                <a:ln>
                  <a:noFill/>
                </a:ln>
                <a:solidFill>
                  <a:srgbClr val="C03BC4"/>
                </a:solidFill>
                <a:effectLst/>
                <a:uLnTx/>
                <a:uFillTx/>
                <a:latin typeface="+mj-lt"/>
                <a:ea typeface="+mj-ea"/>
                <a:cs typeface="+mj-cs"/>
              </a:rPr>
              <a:t> </a:t>
            </a:r>
            <a:r>
              <a:rPr kumimoji="0" lang="en-US" sz="1600" b="0" i="0" u="none" strike="noStrike" kern="1200" cap="none" spc="0" normalizeH="0" baseline="0" noProof="0">
                <a:ln>
                  <a:noFill/>
                </a:ln>
                <a:solidFill>
                  <a:schemeClr val="tx2"/>
                </a:solidFill>
                <a:effectLst/>
                <a:uLnTx/>
                <a:uFillTx/>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Provides</a:t>
            </a:r>
            <a:r>
              <a:rPr kumimoji="0" lang="en-US" sz="1600" b="0" i="0" u="none" strike="noStrike" kern="1200" cap="none" spc="0" normalizeH="0" baseline="0" noProof="0">
                <a:ln>
                  <a:noFill/>
                </a:ln>
                <a:solidFill>
                  <a:srgbClr val="091F2C"/>
                </a:solidFill>
                <a:effectLst/>
                <a:uLnTx/>
                <a:uFillTx/>
              </a:rPr>
              <a:t> </a:t>
            </a:r>
            <a:r>
              <a:rPr kumimoji="0" lang="en-US" sz="1600" b="0" i="0" u="none" strike="noStrike" kern="1200" cap="none" spc="0" normalizeH="0" baseline="0" noProof="0">
                <a:ln>
                  <a:noFill/>
                </a:ln>
                <a:solidFill>
                  <a:schemeClr val="tx2"/>
                </a:solidFill>
                <a:effectLst/>
                <a:uLnTx/>
                <a:uFillTx/>
              </a:rPr>
              <a:t>well-reasoned responses to complex prompts with the data that matters most.​</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users </a:t>
            </a:r>
            <a:r>
              <a:rPr kumimoji="0" lang="en-US" sz="1600" i="0" u="none" strike="noStrike" kern="1200" cap="none" spc="0" normalizeH="0" baseline="0" noProof="0">
                <a:ln>
                  <a:noFill/>
                </a:ln>
                <a:solidFill>
                  <a:schemeClr val="accent1"/>
                </a:solidFill>
                <a:effectLst/>
                <a:uLnTx/>
                <a:uFillTx/>
                <a:latin typeface="+mj-lt"/>
                <a:ea typeface="+mj-ea"/>
                <a:cs typeface="+mj-cs"/>
              </a:rPr>
              <a:t>a thought partner </a:t>
            </a:r>
            <a:r>
              <a:rPr kumimoji="0" lang="en-US" sz="1600" b="0" i="0" u="none" strike="noStrike" kern="1200" cap="none" spc="0" normalizeH="0" baseline="0" noProof="0">
                <a:ln>
                  <a:noFill/>
                </a:ln>
                <a:solidFill>
                  <a:schemeClr val="tx2"/>
                </a:solidFill>
                <a:effectLst/>
                <a:uLnTx/>
                <a:uFillTx/>
              </a:rPr>
              <a:t>that can perform advanced reasoning grounded in their unique context.</a:t>
            </a:r>
          </a:p>
          <a:p>
            <a:pPr marL="209550" marR="0" lvl="0" indent="-209550" algn="l" defTabSz="914400" rtl="0" eaLnBrk="1" fontAlgn="auto" latinLnBrk="0" hangingPunct="1">
              <a:lnSpc>
                <a:spcPct val="100000"/>
              </a:lnSpc>
              <a:spcBef>
                <a:spcPts val="0"/>
              </a:spcBef>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organizations </a:t>
            </a:r>
            <a:r>
              <a:rPr kumimoji="0" lang="en-US" sz="1600" i="0" u="none" strike="noStrike" kern="1200" cap="none" spc="0" normalizeH="0" baseline="0" noProof="0">
                <a:ln>
                  <a:noFill/>
                </a:ln>
                <a:solidFill>
                  <a:schemeClr val="accent1"/>
                </a:solidFill>
                <a:effectLst/>
                <a:uLnTx/>
                <a:uFillTx/>
                <a:latin typeface="+mj-lt"/>
                <a:ea typeface="+mj-ea"/>
                <a:cs typeface="+mj-cs"/>
              </a:rPr>
              <a:t>on-demand access </a:t>
            </a:r>
            <a:r>
              <a:rPr kumimoji="0" lang="en-US" sz="1600" b="0" i="0" u="none" strike="noStrike" kern="1200" cap="none" spc="0" normalizeH="0" baseline="0" noProof="0">
                <a:ln>
                  <a:noFill/>
                </a:ln>
                <a:solidFill>
                  <a:schemeClr val="tx2"/>
                </a:solidFill>
                <a:effectLst/>
                <a:uLnTx/>
                <a:uFillTx/>
              </a:rPr>
              <a:t>to the types of work they typically expect from highly paid employees.</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3" cstate="screen">
            <a:extLst>
              <a:ext uri="{28A0092B-C50C-407E-A947-70E740481C1C}">
                <a14:useLocalDpi xmlns:a14="http://schemas.microsoft.com/office/drawing/2010/main"/>
              </a:ext>
            </a:extLst>
          </a:blip>
          <a:srcRect t="-6100" b="-6100"/>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6" name="Title 20">
            <a:extLst>
              <a:ext uri="{FF2B5EF4-FFF2-40B4-BE49-F238E27FC236}">
                <a16:creationId xmlns:a16="http://schemas.microsoft.com/office/drawing/2014/main" id="{C0172107-604E-13EC-625A-D675743F24A9}"/>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19652082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7C9B2BA-0945-F0F2-027C-8C2E2FCB3C09}"/>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AB6C689A-4CB0-3943-82FD-131BF017FAC2}"/>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88263" y="457200"/>
            <a:ext cx="11018520" cy="553998"/>
          </a:xfrm>
        </p:spPr>
        <p:txBody>
          <a:bodyPr/>
          <a:lstStyle/>
          <a:p>
            <a:r>
              <a:rPr lang="en-US">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84200" y="292100"/>
            <a:ext cx="924933" cy="153888"/>
          </a:xfrm>
        </p:spPr>
        <p:txBody>
          <a:bodyPr wrap="none" anchor="b">
            <a:spAutoFit/>
          </a:bodyPr>
          <a:lstStyle/>
          <a:p>
            <a:r>
              <a:rPr lang="en-US">
                <a:solidFill>
                  <a:schemeClr val="accent1"/>
                </a:solidFill>
                <a:latin typeface="+mj-lt"/>
                <a:ea typeface="+mj-ea"/>
                <a:cs typeface="+mj-cs"/>
              </a:rPr>
              <a:t>Copilot Chat</a:t>
            </a:r>
          </a:p>
        </p:txBody>
      </p:sp>
      <p:sp>
        <p:nvSpPr>
          <p:cNvPr id="6" name="TextBox 5">
            <a:extLst>
              <a:ext uri="{FF2B5EF4-FFF2-40B4-BE49-F238E27FC236}">
                <a16:creationId xmlns:a16="http://schemas.microsoft.com/office/drawing/2014/main" id="{B3C7EF01-2F61-5BFB-2BA7-31D476A3128D}"/>
              </a:ext>
            </a:extLst>
          </p:cNvPr>
          <p:cNvSpPr txBox="1">
            <a:spLocks/>
          </p:cNvSpPr>
          <p:nvPr/>
        </p:nvSpPr>
        <p:spPr>
          <a:xfrm>
            <a:off x="588263" y="1305341"/>
            <a:ext cx="3713803" cy="3924151"/>
          </a:xfrm>
          <a:prstGeom prst="rect">
            <a:avLst/>
          </a:prstGeom>
          <a:noFill/>
        </p:spPr>
        <p:txBody>
          <a:bodyPr vert="horz" wrap="square" lIns="0" tIns="0" rIns="0" bIns="0" rtlCol="0">
            <a:spAutoFit/>
          </a:bodyPr>
          <a:lstStyle/>
          <a:p>
            <a:pPr marL="209550" lvl="0" indent="-209550">
              <a:spcAft>
                <a:spcPts val="600"/>
              </a:spcAft>
              <a:buClr>
                <a:schemeClr val="tx1"/>
              </a:buClr>
              <a:buFont typeface="Arial" panose="020B0604020202020204" pitchFamily="34" charset="0"/>
              <a:buChar char="•"/>
              <a:defRPr/>
            </a:pPr>
            <a:r>
              <a:rPr lang="en-US" sz="1600">
                <a:solidFill>
                  <a:schemeClr val="accent1"/>
                </a:solidFill>
                <a:latin typeface="+mj-lt"/>
                <a:ea typeface="+mj-ea"/>
                <a:cs typeface="+mj-cs"/>
              </a:rPr>
              <a:t>Analyst </a:t>
            </a:r>
            <a:r>
              <a:rPr lang="en-US" sz="1600">
                <a:solidFill>
                  <a:schemeClr val="tx2"/>
                </a:solidFill>
              </a:rPr>
              <a:t>thinks like a skilled data scientist, so you can </a:t>
            </a:r>
            <a:r>
              <a:rPr lang="en-US" sz="1600">
                <a:solidFill>
                  <a:schemeClr val="accent1"/>
                </a:solidFill>
                <a:latin typeface="+mj-lt"/>
                <a:ea typeface="+mj-ea"/>
                <a:cs typeface="+mj-cs"/>
              </a:rPr>
              <a:t>go from raw data to insights in minutes. ​</a:t>
            </a:r>
          </a:p>
          <a:p>
            <a:pPr marL="209550" lvl="0" indent="-209550">
              <a:spcAft>
                <a:spcPts val="600"/>
              </a:spcAft>
              <a:buClr>
                <a:schemeClr val="tx1"/>
              </a:buClr>
              <a:buFont typeface="Arial" panose="020B0604020202020204" pitchFamily="34" charset="0"/>
              <a:buChar char="•"/>
              <a:defRPr/>
            </a:pPr>
            <a:r>
              <a:rPr lang="en-US" sz="1600">
                <a:solidFill>
                  <a:schemeClr val="tx2"/>
                </a:solidFill>
              </a:rPr>
              <a:t>Built on OpenAI’s o3-mini reasoning model and optimized to do advanced data analysis at work.</a:t>
            </a:r>
          </a:p>
          <a:p>
            <a:pPr marL="209550" lvl="0" indent="-209550">
              <a:spcAft>
                <a:spcPts val="600"/>
              </a:spcAft>
              <a:buClr>
                <a:schemeClr val="tx1"/>
              </a:buClr>
              <a:buFont typeface="Arial" panose="020B0604020202020204" pitchFamily="34" charset="0"/>
              <a:buChar char="•"/>
              <a:defRPr/>
            </a:pPr>
            <a:r>
              <a:rPr lang="en-US" sz="1600">
                <a:solidFill>
                  <a:schemeClr val="tx2"/>
                </a:solidFill>
              </a:rPr>
              <a:t>Analyst uses chain-of-thought reasoning to progress through problems iteratively, to refine its reasoning and provide a high-quality answer.</a:t>
            </a:r>
          </a:p>
          <a:p>
            <a:pPr marL="209550" lvl="0" indent="-209550">
              <a:spcAft>
                <a:spcPts val="600"/>
              </a:spcAft>
              <a:buClr>
                <a:schemeClr val="tx1"/>
              </a:buClr>
              <a:buFont typeface="Arial" panose="020B0604020202020204" pitchFamily="34" charset="0"/>
              <a:buChar char="•"/>
              <a:defRPr/>
            </a:pPr>
            <a:r>
              <a:rPr lang="en-US" sz="1600">
                <a:solidFill>
                  <a:schemeClr val="tx2"/>
                </a:solidFill>
              </a:rPr>
              <a:t>Runs Python to tackle your most complex data queries—you can view the code it’s running in real time to check its work.</a:t>
            </a:r>
          </a:p>
        </p:txBody>
      </p:sp>
      <p:pic>
        <p:nvPicPr>
          <p:cNvPr id="11" name="Picture 10" descr="Screenshot showing Bar chart in M365 Copilot chat titled &quot;Market Opportunity by Region and Customer Segment,&quot; comparing growth potential across North America, Europe, and APAC for Performance Athletes, Casual Fitness Enthusiasts, and Medical Patients.">
            <a:extLst>
              <a:ext uri="{FF2B5EF4-FFF2-40B4-BE49-F238E27FC236}">
                <a16:creationId xmlns:a16="http://schemas.microsoft.com/office/drawing/2014/main" id="{C267C1D1-CF6F-C4B6-2F0D-93279BD7B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957" b="-5957"/>
          <a:stretch>
            <a:fillRect/>
          </a:stretch>
        </p:blipFill>
        <p:spPr>
          <a:xfrm>
            <a:off x="4840234" y="1152853"/>
            <a:ext cx="7212904" cy="4552295"/>
          </a:xfrm>
          <a:prstGeom prst="roundRect">
            <a:avLst>
              <a:gd name="adj" fmla="val 3276"/>
            </a:avLst>
          </a:prstGeom>
          <a:solidFill>
            <a:srgbClr val="F3F3F3"/>
          </a:solidFill>
          <a:ln>
            <a:solidFill>
              <a:schemeClr val="bg1">
                <a:lumMod val="75000"/>
              </a:schemeClr>
            </a:solidFill>
          </a:ln>
        </p:spPr>
      </p:pic>
      <p:sp>
        <p:nvSpPr>
          <p:cNvPr id="8" name="Title 20">
            <a:extLst>
              <a:ext uri="{FF2B5EF4-FFF2-40B4-BE49-F238E27FC236}">
                <a16:creationId xmlns:a16="http://schemas.microsoft.com/office/drawing/2014/main" id="{2709DC83-C62C-00F4-E881-E22CFAA28AC2}"/>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12616</Words>
  <Application>Microsoft Office PowerPoint</Application>
  <PresentationFormat>Widescreen</PresentationFormat>
  <Paragraphs>1149</Paragraphs>
  <Slides>66</Slides>
  <Notes>65</Notes>
  <HiddenSlides>0</HiddenSlides>
  <MMClips>10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Microsoft 365 Copilot Template</vt:lpstr>
      <vt:lpstr>Agent overview guide</vt:lpstr>
      <vt:lpstr>How to use this guide?</vt:lpstr>
      <vt:lpstr>View agent starters and scenarios based the level of agent complexity. Ranging from Simple  Advanced.</vt:lpstr>
      <vt:lpstr>What are agents? </vt:lpstr>
      <vt:lpstr>Choose your path</vt:lpstr>
      <vt:lpstr>Start with a pre-built agent from Microsoft</vt:lpstr>
      <vt:lpstr>Examples of Microsoft agents</vt:lpstr>
      <vt:lpstr>Researcher</vt:lpstr>
      <vt:lpstr>Analyst</vt:lpstr>
      <vt:lpstr>Agent Store</vt:lpstr>
      <vt:lpstr>Agent creation options</vt:lpstr>
      <vt:lpstr>Start with a template in Agent Builder</vt:lpstr>
      <vt:lpstr>Examples of templates in Agent Builder</vt:lpstr>
      <vt:lpstr>How to start with a template in Agent Builder</vt:lpstr>
      <vt:lpstr>Explore a new template – Customer Insight Assistant</vt:lpstr>
      <vt:lpstr>Explore a new template – Interview Questions Assistant</vt:lpstr>
      <vt:lpstr>Examples of templates in Copilot Studio</vt:lpstr>
      <vt:lpstr>Build an agent from scratch</vt:lpstr>
      <vt:lpstr>Create an agent with Agent Builder</vt:lpstr>
      <vt:lpstr>Examples of agents that can be created in Agent Builder</vt:lpstr>
      <vt:lpstr>Peer Feedback Agent</vt:lpstr>
      <vt:lpstr>Marketing Agent</vt:lpstr>
      <vt:lpstr>Statement of Work Creator</vt:lpstr>
      <vt:lpstr>Training Content Writer</vt:lpstr>
      <vt:lpstr>Product Comparison Agent</vt:lpstr>
      <vt:lpstr>Create agents using natural language in Copilot Studio and customize further, if needed, with code using advanced tools like Azure AI</vt:lpstr>
      <vt:lpstr>Create an agent with Copilot Studio</vt:lpstr>
      <vt:lpstr>Channels</vt:lpstr>
      <vt:lpstr>Analytics</vt:lpstr>
      <vt:lpstr>Examples of industry-focused agents that can be created in Copilot Studio</vt:lpstr>
      <vt:lpstr>Citizen Q&amp;A Agent</vt:lpstr>
      <vt:lpstr>Return Fraud Detection Agent</vt:lpstr>
      <vt:lpstr>Customer Inquiry Agent</vt:lpstr>
      <vt:lpstr>Production Schedule Optimizer Agent</vt:lpstr>
      <vt:lpstr>Examples of function-oriented agents that can be created in Copilot Studio</vt:lpstr>
      <vt:lpstr>Document Compliance Agent</vt:lpstr>
      <vt:lpstr>Lead Prediction Agent</vt:lpstr>
      <vt:lpstr>Market Research Assistant</vt:lpstr>
      <vt:lpstr>Invoice Exception Agent</vt:lpstr>
      <vt:lpstr>Smart Onboarding Agent</vt:lpstr>
      <vt:lpstr>Automated Contract Review</vt:lpstr>
      <vt:lpstr>Admin Agent</vt:lpstr>
      <vt:lpstr>Connect your existing agents</vt:lpstr>
      <vt:lpstr>Connect agents to each other, regardless of where they’re built</vt:lpstr>
      <vt:lpstr>Multi-agent orchestration</vt:lpstr>
      <vt:lpstr>Bring your own agents to Microsoft 365 Copilot</vt:lpstr>
      <vt:lpstr>Bring your own agents to Microsoft 365 Copilot </vt:lpstr>
      <vt:lpstr>Achieve goals faster by connecting all your agents to your organization’s data, tools, and agents</vt:lpstr>
      <vt:lpstr>Microsoft Graph</vt:lpstr>
      <vt:lpstr>Connect to your data, wherever it lives</vt:lpstr>
      <vt:lpstr>Resources</vt:lpstr>
      <vt:lpstr>Resources </vt:lpstr>
      <vt:lpstr>Appendix</vt:lpstr>
      <vt:lpstr>Appendix 1A 1p agents continued</vt:lpstr>
      <vt:lpstr>Skills agent</vt:lpstr>
      <vt:lpstr>Facilitator </vt:lpstr>
      <vt:lpstr>Interpreter </vt:lpstr>
      <vt:lpstr>Project Manager </vt:lpstr>
      <vt:lpstr>Appendix 1B Copilot Connector details</vt:lpstr>
      <vt:lpstr>ServiceNow Knowledge Base Connector</vt:lpstr>
      <vt:lpstr>ServiceNow Catalog Connector</vt:lpstr>
      <vt:lpstr>ServiceNow Tickets Connector</vt:lpstr>
      <vt:lpstr>Salesforce Connector</vt:lpstr>
      <vt:lpstr>Confluence Connector</vt:lpstr>
      <vt:lpstr>Jira Connector</vt:lpstr>
      <vt:lpstr>Enterprise Websites Connector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2026-01-09T20:36:50Z</dcterms:created>
  <dcterms:modified xsi:type="dcterms:W3CDTF">2026-01-13T20:02:40Z</dcterms:modified>
</cp:coreProperties>
</file>