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1pPr>
    <a:lvl2pPr marL="0" marR="0" indent="3429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2pPr>
    <a:lvl3pPr marL="0" marR="0" indent="6858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3pPr>
    <a:lvl4pPr marL="0" marR="0" indent="10287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4pPr>
    <a:lvl5pPr marL="0" marR="0" indent="13716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5pPr>
    <a:lvl6pPr marL="0" marR="0" indent="17145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6pPr>
    <a:lvl7pPr marL="0" marR="0" indent="20574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7pPr>
    <a:lvl8pPr marL="0" marR="0" indent="24003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8pPr>
    <a:lvl9pPr marL="0" marR="0" indent="274320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6" name="Shape 96"/>
          <p:cNvSpPr/>
          <p:nvPr>
            <p:ph type="sldImg"/>
          </p:nvPr>
        </p:nvSpPr>
        <p:spPr>
          <a:xfrm>
            <a:off x="1143000" y="685800"/>
            <a:ext cx="4572000" cy="3429000"/>
          </a:xfrm>
          <a:prstGeom prst="rect">
            <a:avLst/>
          </a:prstGeom>
        </p:spPr>
        <p:txBody>
          <a:bodyPr/>
          <a:lstStyle/>
          <a:p>
            <a:pPr/>
          </a:p>
        </p:txBody>
      </p:sp>
      <p:sp>
        <p:nvSpPr>
          <p:cNvPr id="97" name="Shape 9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457200" defTabSz="457200" latinLnBrk="0">
      <a:defRPr sz="1600">
        <a:latin typeface="Lucida Grande"/>
        <a:ea typeface="Lucida Grande"/>
        <a:cs typeface="Lucida Grande"/>
        <a:sym typeface="Lucida Grande"/>
      </a:defRPr>
    </a:lvl2pPr>
    <a:lvl3pPr indent="914400" defTabSz="457200" latinLnBrk="0">
      <a:defRPr sz="1600">
        <a:latin typeface="Lucida Grande"/>
        <a:ea typeface="Lucida Grande"/>
        <a:cs typeface="Lucida Grande"/>
        <a:sym typeface="Lucida Grande"/>
      </a:defRPr>
    </a:lvl3pPr>
    <a:lvl4pPr indent="1371600" defTabSz="457200" latinLnBrk="0">
      <a:defRPr sz="1600">
        <a:latin typeface="Lucida Grande"/>
        <a:ea typeface="Lucida Grande"/>
        <a:cs typeface="Lucida Grande"/>
        <a:sym typeface="Lucida Grande"/>
      </a:defRPr>
    </a:lvl4pPr>
    <a:lvl5pPr indent="1828800" defTabSz="457200" latinLnBrk="0">
      <a:defRPr sz="1600">
        <a:latin typeface="Lucida Grande"/>
        <a:ea typeface="Lucida Grande"/>
        <a:cs typeface="Lucida Grande"/>
        <a:sym typeface="Lucida Grande"/>
      </a:defRPr>
    </a:lvl5pPr>
    <a:lvl6pPr indent="2286000" defTabSz="457200" latinLnBrk="0">
      <a:defRPr sz="1600">
        <a:latin typeface="Lucida Grande"/>
        <a:ea typeface="Lucida Grande"/>
        <a:cs typeface="Lucida Grande"/>
        <a:sym typeface="Lucida Grande"/>
      </a:defRPr>
    </a:lvl6pPr>
    <a:lvl7pPr indent="2743200" defTabSz="457200" latinLnBrk="0">
      <a:defRPr sz="1600">
        <a:latin typeface="Lucida Grande"/>
        <a:ea typeface="Lucida Grande"/>
        <a:cs typeface="Lucida Grande"/>
        <a:sym typeface="Lucida Grande"/>
      </a:defRPr>
    </a:lvl7pPr>
    <a:lvl8pPr indent="3200400" defTabSz="457200" latinLnBrk="0">
      <a:defRPr sz="1600">
        <a:latin typeface="Lucida Grande"/>
        <a:ea typeface="Lucida Grande"/>
        <a:cs typeface="Lucida Grande"/>
        <a:sym typeface="Lucida Grande"/>
      </a:defRPr>
    </a:lvl8pPr>
    <a:lvl9pPr indent="3657600" defTabSz="457200" latinLnBrk="0">
      <a:defRPr sz="16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p>
            <a:pPr>
              <a:defRPr sz="3600">
                <a:latin typeface="+mn-lt"/>
                <a:ea typeface="+mn-ea"/>
                <a:cs typeface="+mn-cs"/>
                <a:sym typeface="Helvetica"/>
              </a:defRPr>
            </a:pPr>
            <a:r>
              <a:t>overview over each lecture, key-headings</a:t>
            </a:r>
          </a:p>
          <a:p>
            <a:pPr>
              <a:defRPr sz="3600">
                <a:latin typeface="+mn-lt"/>
                <a:ea typeface="+mn-ea"/>
                <a:cs typeface="+mn-cs"/>
                <a:sym typeface="Helvetica"/>
              </a:defRPr>
            </a:pPr>
            <a:r>
              <a:t>there must be two sorts of forces: no attractive, no solid, no repulsive, total collapse and no solid either;</a:t>
            </a:r>
          </a:p>
          <a:p>
            <a:pPr>
              <a:defRPr sz="3600">
                <a:latin typeface="+mn-lt"/>
                <a:ea typeface="+mn-ea"/>
                <a:cs typeface="+mn-cs"/>
                <a:sym typeface="Helvetica"/>
              </a:defRPr>
            </a:pPr>
            <a:r>
              <a:t>attractive forces long range (we shall see), repulsive at short range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defRPr sz="3600">
                <a:latin typeface="+mn-lt"/>
                <a:ea typeface="+mn-ea"/>
                <a:cs typeface="+mn-cs"/>
                <a:sym typeface="Helvetica"/>
              </a:defRPr>
            </a:pPr>
            <a:r>
              <a:t>our cheating has another consequence</a:t>
            </a:r>
          </a:p>
          <a:p>
            <a:pPr>
              <a:defRPr sz="3600">
                <a:latin typeface="+mn-lt"/>
                <a:ea typeface="+mn-ea"/>
                <a:cs typeface="+mn-cs"/>
                <a:sym typeface="Helvetica"/>
              </a:defRPr>
            </a:pPr>
            <a:r>
              <a:t>in agreement with the experiment</a:t>
            </a:r>
          </a:p>
          <a:p>
            <a:pPr>
              <a:defRPr sz="3600">
                <a:latin typeface="+mn-lt"/>
                <a:ea typeface="+mn-ea"/>
                <a:cs typeface="+mn-cs"/>
                <a:sym typeface="Helvetica"/>
              </a:defRPr>
            </a:pPr>
            <a:r>
              <a:t>bottom line (also seen in exercise): cohesive energy a few eV.</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lvl1pPr>
              <a:defRPr sz="3600">
                <a:latin typeface="+mn-lt"/>
                <a:ea typeface="+mn-ea"/>
                <a:cs typeface="+mn-cs"/>
                <a:sym typeface="Helvetica"/>
              </a:defRPr>
            </a:lvl1pPr>
          </a:lstStyle>
          <a:p>
            <a:pPr/>
            <a:r>
              <a:t>The lattice energy is needed to split the crystal into ions. The ions are then surrounded by water molecules. The implicit assumption in here is that the energy gain for making the water / molecule complexes is always the same.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defRPr sz="3600">
                <a:latin typeface="+mn-lt"/>
                <a:ea typeface="+mn-ea"/>
                <a:cs typeface="+mn-cs"/>
                <a:sym typeface="Helvetica"/>
              </a:defRPr>
            </a:pPr>
            <a:r>
              <a:t>more complex bonding: true electron sharing</a:t>
            </a:r>
          </a:p>
          <a:p>
            <a:pPr>
              <a:defRPr sz="3600">
                <a:latin typeface="+mn-lt"/>
                <a:ea typeface="+mn-ea"/>
                <a:cs typeface="+mn-cs"/>
                <a:sym typeface="Helvetica"/>
              </a:defRPr>
            </a:pPr>
            <a:r>
              <a:t>and highly directional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defRPr sz="3600">
                <a:latin typeface="+mn-lt"/>
                <a:ea typeface="+mn-ea"/>
                <a:cs typeface="+mn-cs"/>
                <a:sym typeface="Helvetica"/>
              </a:defRPr>
            </a:pPr>
            <a:r>
              <a:t>so simple that you might be intellectually offended....</a:t>
            </a:r>
          </a:p>
          <a:p>
            <a:pPr>
              <a:defRPr sz="3600">
                <a:latin typeface="+mn-lt"/>
                <a:ea typeface="+mn-ea"/>
                <a:cs typeface="+mn-cs"/>
                <a:sym typeface="Helvetica"/>
              </a:defRPr>
            </a:pPr>
            <a:r>
              <a:t>number of “additional” or “missing” valence electrons as arms</a:t>
            </a:r>
          </a:p>
          <a:p>
            <a:pPr>
              <a:defRPr sz="3600">
                <a:latin typeface="+mn-lt"/>
                <a:ea typeface="+mn-ea"/>
                <a:cs typeface="+mn-cs"/>
                <a:sym typeface="Helvetica"/>
              </a:defRPr>
            </a:pPr>
            <a:r>
              <a:t>more complex bonding: true electron sharing</a:t>
            </a:r>
          </a:p>
          <a:p>
            <a:pPr>
              <a:defRPr sz="3600">
                <a:latin typeface="+mn-lt"/>
                <a:ea typeface="+mn-ea"/>
                <a:cs typeface="+mn-cs"/>
                <a:sym typeface="Helvetica"/>
              </a:defRPr>
            </a:pPr>
            <a:r>
              <a:t>and highly directional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defRPr sz="3600">
                <a:latin typeface="+mn-lt"/>
                <a:ea typeface="+mn-ea"/>
                <a:cs typeface="+mn-cs"/>
                <a:sym typeface="Helvetica"/>
              </a:defRPr>
            </a:pPr>
            <a:r>
              <a:t>number of “additional” or “missing” valence electrons as arms</a:t>
            </a:r>
          </a:p>
          <a:p>
            <a:pPr>
              <a:defRPr sz="3600">
                <a:latin typeface="+mn-lt"/>
                <a:ea typeface="+mn-ea"/>
                <a:cs typeface="+mn-cs"/>
                <a:sym typeface="Helvetica"/>
              </a:defRPr>
            </a:pPr>
            <a:r>
              <a:t>H and alkalis have one “arm”. Halogens have only one “arm”</a:t>
            </a:r>
          </a:p>
          <a:p>
            <a:pPr>
              <a:defRPr sz="3600">
                <a:latin typeface="+mn-lt"/>
                <a:ea typeface="+mn-ea"/>
                <a:cs typeface="+mn-cs"/>
                <a:sym typeface="Helvetica"/>
              </a:defRPr>
            </a:pPr>
            <a:r>
              <a:t>carbon has 4 “arms” (this can only carry us so far but....)</a:t>
            </a:r>
          </a:p>
          <a:p>
            <a:pPr>
              <a:defRPr sz="3600">
                <a:latin typeface="+mn-lt"/>
                <a:ea typeface="+mn-ea"/>
                <a:cs typeface="+mn-cs"/>
                <a:sym typeface="Helvetica"/>
              </a:defRPr>
            </a:pPr>
            <a:r>
              <a:t>Ga has 3, As has 5...</a:t>
            </a:r>
          </a:p>
          <a:p>
            <a:pPr>
              <a:defRPr sz="3600">
                <a:solidFill>
                  <a:srgbClr val="FF2600"/>
                </a:solidFill>
                <a:latin typeface="+mn-lt"/>
                <a:ea typeface="+mn-ea"/>
                <a:cs typeface="+mn-cs"/>
                <a:sym typeface="Helvetica"/>
              </a:defRPr>
            </a:pPr>
            <a:r>
              <a:t>The arms have directions!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defRPr sz="3600">
                <a:latin typeface="+mn-lt"/>
                <a:ea typeface="+mn-ea"/>
                <a:cs typeface="+mn-cs"/>
                <a:sym typeface="Helvetica"/>
              </a:defRPr>
            </a:pPr>
            <a:r>
              <a:t>but take a closer look at these “arms”</a:t>
            </a:r>
          </a:p>
          <a:p>
            <a:pPr>
              <a:defRPr sz="3600">
                <a:latin typeface="+mn-lt"/>
                <a:ea typeface="+mn-ea"/>
                <a:cs typeface="+mn-cs"/>
                <a:sym typeface="Helvetica"/>
              </a:defRPr>
            </a:pPr>
            <a:r>
              <a:t>one building block, ethylene and polyethylene</a:t>
            </a:r>
          </a:p>
          <a:p>
            <a:pPr>
              <a:defRPr sz="3600">
                <a:latin typeface="+mn-lt"/>
                <a:ea typeface="+mn-ea"/>
                <a:cs typeface="+mn-cs"/>
                <a:sym typeface="Helvetica"/>
              </a:defRPr>
            </a:pPr>
            <a:r>
              <a:t>(its called polyethylene because it stems from the polymerization of ethylene, even though it does not have double cc bonds)</a:t>
            </a:r>
          </a:p>
          <a:p>
            <a:pPr>
              <a:defRPr sz="3600">
                <a:latin typeface="+mn-lt"/>
                <a:ea typeface="+mn-ea"/>
                <a:cs typeface="+mn-cs"/>
                <a:sym typeface="Helvetica"/>
              </a:defRPr>
            </a:pPr>
            <a:r>
              <a:t>important how these bonds look: directional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defRPr sz="3600">
                <a:latin typeface="+mn-lt"/>
                <a:ea typeface="+mn-ea"/>
                <a:cs typeface="+mn-cs"/>
                <a:sym typeface="Helvetica"/>
              </a:defRPr>
            </a:pPr>
            <a:r>
              <a:t>Molecule has the problem with the electron-electron interaction. </a:t>
            </a:r>
          </a:p>
          <a:p>
            <a:pPr>
              <a:defRPr sz="3600">
                <a:latin typeface="+mn-lt"/>
                <a:ea typeface="+mn-ea"/>
                <a:cs typeface="+mn-cs"/>
                <a:sym typeface="Helvetica"/>
              </a:defRPr>
            </a:pPr>
            <a:r>
              <a:t>Molecular ion simplifies this. </a:t>
            </a:r>
          </a:p>
          <a:p>
            <a:pPr>
              <a:defRPr sz="3600">
                <a:latin typeface="+mn-lt"/>
                <a:ea typeface="+mn-ea"/>
                <a:cs typeface="+mn-cs"/>
                <a:sym typeface="Helvetica"/>
              </a:defRPr>
            </a:pPr>
            <a:r>
              <a:t>The phi_A and _B are just atomic wave functions for the electrons sitting on their own nuclei.</a:t>
            </a:r>
          </a:p>
          <a:p>
            <a:pPr>
              <a:defRPr sz="3600">
                <a:latin typeface="+mn-lt"/>
                <a:ea typeface="+mn-ea"/>
                <a:cs typeface="+mn-cs"/>
                <a:sym typeface="Helvetica"/>
              </a:defRPr>
            </a:pPr>
            <a:r>
              <a:t>Can turn this into a system of algebraic equations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lvl1pPr>
              <a:defRPr sz="3600">
                <a:latin typeface="+mn-lt"/>
                <a:ea typeface="+mn-ea"/>
                <a:cs typeface="+mn-cs"/>
                <a:sym typeface="Helvetica"/>
              </a:defRPr>
            </a:lvl1pPr>
          </a:lstStyle>
          <a:p>
            <a:pPr/>
            <a:r>
              <a:t>multiply from left with either phi_A* or phi_B* and integrate. Gives two equations.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lvl1pPr>
              <a:defRPr sz="3600">
                <a:latin typeface="+mn-lt"/>
                <a:ea typeface="+mn-ea"/>
                <a:cs typeface="+mn-cs"/>
                <a:sym typeface="Helvetica"/>
              </a:defRPr>
            </a:lvl1pPr>
          </a:lstStyle>
          <a:p>
            <a:pPr/>
            <a:r>
              <a:t>bonding and anti-bonding orbitals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defRPr sz="3600">
                <a:latin typeface="+mn-lt"/>
                <a:ea typeface="+mn-ea"/>
                <a:cs typeface="+mn-cs"/>
                <a:sym typeface="Helvetica"/>
              </a:defRPr>
            </a:pPr>
            <a:r>
              <a:t>typical tetrahedral configuration, 109.5 deg between each bond</a:t>
            </a:r>
          </a:p>
          <a:p>
            <a:pPr>
              <a:defRPr sz="3600">
                <a:latin typeface="+mn-lt"/>
                <a:ea typeface="+mn-ea"/>
                <a:cs typeface="+mn-cs"/>
                <a:sym typeface="Helvetica"/>
              </a:defRPr>
            </a:pPr>
            <a:r>
              <a:t>directional bonding characteristic for covalent bonding!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defRPr sz="3600">
                <a:latin typeface="+mn-lt"/>
                <a:ea typeface="+mn-ea"/>
                <a:cs typeface="+mn-cs"/>
                <a:sym typeface="Helvetica"/>
              </a:defRPr>
            </a:pPr>
            <a:r>
              <a:t>the latter is certainly the case for ionic bonding which we discuss now</a:t>
            </a:r>
          </a:p>
          <a:p>
            <a:pPr>
              <a:defRPr sz="3600">
                <a:latin typeface="+mn-lt"/>
                <a:ea typeface="+mn-ea"/>
                <a:cs typeface="+mn-cs"/>
                <a:sym typeface="Helvetica"/>
              </a:defRPr>
            </a:pPr>
            <a:r>
              <a:t>in any case,</a:t>
            </a:r>
            <a:r>
              <a:rPr>
                <a:solidFill>
                  <a:srgbClr val="FF2600"/>
                </a:solidFill>
              </a:rPr>
              <a:t> two type of forces</a:t>
            </a:r>
            <a:r>
              <a:t>: one to </a:t>
            </a:r>
            <a:r>
              <a:rPr>
                <a:solidFill>
                  <a:srgbClr val="FF2600"/>
                </a:solidFill>
              </a:rPr>
              <a:t>hold the atoms together</a:t>
            </a:r>
            <a:r>
              <a:t>, one to </a:t>
            </a:r>
            <a:r>
              <a:rPr>
                <a:solidFill>
                  <a:srgbClr val="FF2600"/>
                </a:solidFill>
              </a:rPr>
              <a:t>keep them from crashing into each other</a:t>
            </a:r>
            <a: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lvl1pPr>
              <a:defRPr sz="3600">
                <a:latin typeface="+mn-lt"/>
                <a:ea typeface="+mn-ea"/>
                <a:cs typeface="+mn-cs"/>
                <a:sym typeface="Helvetica"/>
              </a:defRPr>
            </a:lvl1pPr>
          </a:lstStyle>
          <a:p>
            <a:pPr/>
            <a:r>
              <a:t>directional character is maintained and important: it is found in all solids and molecules of sp3 bonding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defRPr sz="3600">
                <a:latin typeface="+mn-lt"/>
                <a:ea typeface="+mn-ea"/>
                <a:cs typeface="+mn-cs"/>
                <a:sym typeface="Helvetica"/>
              </a:defRPr>
            </a:pPr>
            <a:r>
              <a:t>but the situation is more complicated than in diamond because of the other kind of p orbitals. </a:t>
            </a:r>
          </a:p>
          <a:p>
            <a:pPr>
              <a:defRPr sz="3600">
                <a:latin typeface="+mn-lt"/>
                <a:ea typeface="+mn-ea"/>
                <a:cs typeface="+mn-cs"/>
                <a:sym typeface="Helvetica"/>
              </a:defRPr>
            </a:pPr>
            <a:r>
              <a:t>Si: 3p not 2p so there are nodes in the radial wave functions. sp3 is formed but not the whole other carbon chemistry</a:t>
            </a:r>
          </a:p>
          <a:p>
            <a:pPr>
              <a:defRPr sz="3600">
                <a:latin typeface="+mn-lt"/>
                <a:ea typeface="+mn-ea"/>
                <a:cs typeface="+mn-cs"/>
                <a:sym typeface="Helvetica"/>
              </a:defRPr>
            </a:pPr>
            <a:r>
              <a:t>Also, Si and the II/VI or III/V semiconductors may be isoelectronic but in the latter the bonding is not purely covalent anymore. It is partly ionic.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a:defRPr sz="3600">
                <a:latin typeface="+mn-lt"/>
                <a:ea typeface="+mn-ea"/>
                <a:cs typeface="+mn-cs"/>
                <a:sym typeface="Helvetica"/>
              </a:defRPr>
            </a:pPr>
            <a:r>
              <a:t>but the situation is more complicated than in diamond because of the other kind of p orbitals. </a:t>
            </a:r>
          </a:p>
          <a:p>
            <a:pPr>
              <a:defRPr sz="3600">
                <a:latin typeface="+mn-lt"/>
                <a:ea typeface="+mn-ea"/>
                <a:cs typeface="+mn-cs"/>
                <a:sym typeface="Helvetica"/>
              </a:defRPr>
            </a:pPr>
            <a:r>
              <a:t>Si: 3p not 2p so there are nodes in the radial wave functions. sp3 is formed but not the whole other carbon chemistry</a:t>
            </a:r>
          </a:p>
          <a:p>
            <a:pPr>
              <a:defRPr sz="3600">
                <a:latin typeface="+mn-lt"/>
                <a:ea typeface="+mn-ea"/>
                <a:cs typeface="+mn-cs"/>
                <a:sym typeface="Helvetica"/>
              </a:defRPr>
            </a:pPr>
            <a:r>
              <a:t>Also, Si and the II/VI or III/V semiconductors may be isoelectronic but in the latter the bonding is not purely covalent anymore. It is partly ionic.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lvl1pPr>
              <a:defRPr sz="3600">
                <a:latin typeface="+mn-lt"/>
                <a:ea typeface="+mn-ea"/>
                <a:cs typeface="+mn-cs"/>
                <a:sym typeface="Helvetica"/>
              </a:defRPr>
            </a:lvl1pPr>
          </a:lstStyle>
          <a:p>
            <a:pPr/>
            <a:r>
              <a:t>other type of hybridization possible: combine s orbital with only two p orbitals and keep one p orbital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defRPr sz="3600">
                <a:latin typeface="+mn-lt"/>
                <a:ea typeface="+mn-ea"/>
                <a:cs typeface="+mn-cs"/>
                <a:sym typeface="Helvetica"/>
              </a:defRPr>
            </a:pPr>
            <a:r>
              <a:t>graphite good conductor unlike diamond,</a:t>
            </a:r>
          </a:p>
          <a:p>
            <a:pPr>
              <a:defRPr sz="3600">
                <a:latin typeface="+mn-lt"/>
                <a:ea typeface="+mn-ea"/>
                <a:cs typeface="+mn-cs"/>
                <a:sym typeface="Helvetica"/>
              </a:defRPr>
            </a:pPr>
            <a:r>
              <a:t>explain what graphene is and how to get it</a:t>
            </a:r>
          </a:p>
          <a:p>
            <a:pPr>
              <a:defRPr sz="3600">
                <a:latin typeface="+mn-lt"/>
                <a:ea typeface="+mn-ea"/>
                <a:cs typeface="+mn-cs"/>
                <a:sym typeface="Helvetica"/>
              </a:defRPr>
            </a:pPr>
            <a:r>
              <a:t>nanotubes conductors or not depending on how they are rolled up</a:t>
            </a:r>
          </a:p>
          <a:p>
            <a:pPr>
              <a:defRPr sz="3600">
                <a:latin typeface="+mn-lt"/>
                <a:ea typeface="+mn-ea"/>
                <a:cs typeface="+mn-cs"/>
                <a:sym typeface="Helvetica"/>
              </a:defRPr>
            </a:pPr>
            <a:r>
              <a:t>C60 can be made into a solid. Insulator</a:t>
            </a:r>
          </a:p>
          <a:p>
            <a:pPr>
              <a:defRPr sz="3600">
                <a:latin typeface="+mn-lt"/>
                <a:ea typeface="+mn-ea"/>
                <a:cs typeface="+mn-cs"/>
                <a:sym typeface="Helvetica"/>
              </a:defRPr>
            </a:pPr>
            <a:r>
              <a:t>graphene fascinating stuff: get back to this several times later!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defRPr sz="3600">
                <a:latin typeface="+mn-lt"/>
                <a:ea typeface="+mn-ea"/>
                <a:cs typeface="+mn-cs"/>
                <a:sym typeface="Helvetica"/>
              </a:defRPr>
            </a:pPr>
            <a:r>
              <a:t>seemingly high-school texbook physics</a:t>
            </a:r>
          </a:p>
          <a:p>
            <a:pPr>
              <a:defRPr sz="3600">
                <a:latin typeface="+mn-lt"/>
                <a:ea typeface="+mn-ea"/>
                <a:cs typeface="+mn-cs"/>
                <a:sym typeface="Helvetica"/>
              </a:defRPr>
            </a:pPr>
            <a:r>
              <a:t>but in reality quite complicated. Come back to this over again through the course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defRPr sz="3600">
                <a:latin typeface="+mn-lt"/>
                <a:ea typeface="+mn-ea"/>
                <a:cs typeface="+mn-cs"/>
                <a:sym typeface="Helvetica"/>
              </a:defRPr>
            </a:pPr>
            <a:r>
              <a:t>some of these may be disputed </a:t>
            </a:r>
          </a:p>
          <a:p>
            <a:pPr>
              <a:defRPr sz="3600">
                <a:latin typeface="+mn-lt"/>
                <a:ea typeface="+mn-ea"/>
                <a:cs typeface="+mn-cs"/>
                <a:sym typeface="Helvetica"/>
              </a:defRPr>
            </a:pPr>
            <a:r>
              <a:t>Bi is more of a semimetal than As and Sb</a:t>
            </a:r>
          </a:p>
          <a:p>
            <a:pPr>
              <a:defRPr sz="3600">
                <a:latin typeface="+mn-lt"/>
                <a:ea typeface="+mn-ea"/>
                <a:cs typeface="+mn-cs"/>
                <a:sym typeface="Helvetica"/>
              </a:defRPr>
            </a:pPr>
            <a:r>
              <a:t>C could be said to be a semimetal, As, Sb and Bi could be metals</a:t>
            </a:r>
          </a:p>
          <a:p>
            <a:pPr>
              <a:defRPr sz="3600">
                <a:latin typeface="+mn-lt"/>
                <a:ea typeface="+mn-ea"/>
                <a:cs typeface="+mn-cs"/>
                <a:sym typeface="Helvetica"/>
              </a:defRPr>
            </a:pPr>
            <a:r>
              <a:t>However, the metallic state is obviously really important!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defRPr sz="3600">
                <a:latin typeface="+mn-lt"/>
                <a:ea typeface="+mn-ea"/>
                <a:cs typeface="+mn-cs"/>
                <a:sym typeface="Helvetica"/>
              </a:defRPr>
            </a:pPr>
            <a:r>
              <a:t>high-school texbook physics. </a:t>
            </a:r>
          </a:p>
          <a:p>
            <a:pPr>
              <a:defRPr sz="3600">
                <a:latin typeface="+mn-lt"/>
                <a:ea typeface="+mn-ea"/>
                <a:cs typeface="+mn-cs"/>
                <a:sym typeface="Helvetica"/>
              </a:defRPr>
            </a:pPr>
            <a:r>
              <a:t>but: where does the energy gain come from? It will still cost energy to take the electrons away from the ions (and we know how much, 5.1 eV for one Na electron!)</a:t>
            </a:r>
          </a:p>
          <a:p>
            <a:pPr>
              <a:defRPr sz="3600">
                <a:latin typeface="+mn-lt"/>
                <a:ea typeface="+mn-ea"/>
                <a:cs typeface="+mn-cs"/>
                <a:sym typeface="Helvetica"/>
              </a:defRPr>
            </a:pPr>
            <a:r>
              <a:t>Really it is quite complicated. Learn a lot about this in the course of the lectures</a:t>
            </a:r>
          </a:p>
          <a:p>
            <a:pPr>
              <a:defRPr sz="3600">
                <a:latin typeface="+mn-lt"/>
                <a:ea typeface="+mn-ea"/>
                <a:cs typeface="+mn-cs"/>
                <a:sym typeface="Helvetica"/>
              </a:defRPr>
            </a:pPr>
            <a:r>
              <a:t>some rough ideas now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Shape 387"/>
          <p:cNvSpPr/>
          <p:nvPr>
            <p:ph type="sldImg"/>
          </p:nvPr>
        </p:nvSpPr>
        <p:spPr>
          <a:prstGeom prst="rect">
            <a:avLst/>
          </a:prstGeom>
        </p:spPr>
        <p:txBody>
          <a:bodyPr/>
          <a:lstStyle/>
          <a:p>
            <a:pPr/>
          </a:p>
        </p:txBody>
      </p:sp>
      <p:sp>
        <p:nvSpPr>
          <p:cNvPr id="388" name="Shape 388"/>
          <p:cNvSpPr/>
          <p:nvPr>
            <p:ph type="body" sz="quarter" idx="1"/>
          </p:nvPr>
        </p:nvSpPr>
        <p:spPr>
          <a:prstGeom prst="rect">
            <a:avLst/>
          </a:prstGeom>
        </p:spPr>
        <p:txBody>
          <a:bodyPr/>
          <a:lstStyle/>
          <a:p>
            <a:pPr>
              <a:defRPr sz="3600">
                <a:latin typeface="+mn-lt"/>
                <a:ea typeface="+mn-ea"/>
                <a:cs typeface="+mn-cs"/>
                <a:sym typeface="Helvetica"/>
              </a:defRPr>
            </a:pPr>
            <a:r>
              <a:t>ionic: each ion is strongly attracted by its neighbours (at least by the nearest neighbours)</a:t>
            </a:r>
          </a:p>
          <a:p>
            <a:pPr>
              <a:defRPr sz="3600">
                <a:latin typeface="+mn-lt"/>
                <a:ea typeface="+mn-ea"/>
                <a:cs typeface="+mn-cs"/>
                <a:sym typeface="Helvetica"/>
              </a:defRPr>
            </a:pPr>
            <a:r>
              <a:t>here: all ions repel each other (but they are of course still embedded in average one valence electron). It is not nearly as clear where the energy gain comes from in the first place</a:t>
            </a:r>
          </a:p>
          <a:p>
            <a:pPr>
              <a:defRPr sz="3600">
                <a:latin typeface="+mn-lt"/>
                <a:ea typeface="+mn-ea"/>
                <a:cs typeface="+mn-cs"/>
                <a:sym typeface="Helvetica"/>
              </a:defRPr>
            </a:pPr>
            <a:r>
              <a:t>closed pack configurations are good: no holes in the potential.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defRPr sz="3600">
                <a:latin typeface="+mn-lt"/>
                <a:ea typeface="+mn-ea"/>
                <a:cs typeface="+mn-cs"/>
                <a:sym typeface="Helvetica"/>
              </a:defRPr>
            </a:pPr>
            <a:r>
              <a:t>let’s look at the stationary Schr-equ.</a:t>
            </a:r>
          </a:p>
          <a:p>
            <a:pPr>
              <a:defRPr sz="3600">
                <a:latin typeface="+mn-lt"/>
                <a:ea typeface="+mn-ea"/>
                <a:cs typeface="+mn-cs"/>
                <a:sym typeface="Helvetica"/>
              </a:defRPr>
            </a:pPr>
            <a:r>
              <a:t>two terms in the Hamiltonian: kinetic energy and potential energy. Kinetic energy is something like the negative average curvature of the wave. We know it’s always positive so let’s don’t worry about the sign. The thing is, the higher the curvature, the higher the energy.</a:t>
            </a:r>
          </a:p>
          <a:p>
            <a:pPr>
              <a:defRPr sz="3600">
                <a:latin typeface="+mn-lt"/>
                <a:ea typeface="+mn-ea"/>
                <a:cs typeface="+mn-cs"/>
                <a:sym typeface="Helvetica"/>
              </a:defRPr>
            </a:pPr>
            <a:r>
              <a:t>So if we force the electron to be localized in a small orbit around a single atom the curvature is high. If we de-localize the electron over the whole solid (or at least some larger fraction), the average curvature is smaller and we gain energy</a:t>
            </a:r>
          </a:p>
          <a:p>
            <a:pPr>
              <a:defRPr sz="3600">
                <a:latin typeface="+mn-lt"/>
                <a:ea typeface="+mn-ea"/>
                <a:cs typeface="+mn-cs"/>
                <a:sym typeface="Helvetica"/>
              </a:defRPr>
            </a:pPr>
            <a:r>
              <a:t>also consistent with a hole-free potential</a:t>
            </a:r>
          </a:p>
          <a:p>
            <a:pPr>
              <a:defRPr sz="3600">
                <a:latin typeface="+mn-lt"/>
                <a:ea typeface="+mn-ea"/>
                <a:cs typeface="+mn-cs"/>
                <a:sym typeface="Helvetica"/>
              </a:defRPr>
            </a:pPr>
            <a:r>
              <a:t>This is a bit loosely spoken because the wave function is of course complex and so the curvature is not so well defined...</a:t>
            </a:r>
          </a:p>
          <a:p>
            <a:pPr>
              <a:defRPr sz="3600">
                <a:latin typeface="+mn-lt"/>
                <a:ea typeface="+mn-ea"/>
                <a:cs typeface="+mn-cs"/>
                <a:sym typeface="Helvetica"/>
              </a:defRPr>
            </a:pPr>
            <a:r>
              <a:t>Exercise: just use the “biggest” p to calculate the energy. Maybe not so satisfying because p could also be 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defRPr sz="3600">
                <a:latin typeface="+mn-lt"/>
                <a:ea typeface="+mn-ea"/>
                <a:cs typeface="+mn-cs"/>
                <a:sym typeface="Helvetica"/>
              </a:defRPr>
            </a:pPr>
            <a:r>
              <a:t>m would usually be 1 of course, n would be at least 6</a:t>
            </a:r>
          </a:p>
          <a:p>
            <a:pPr>
              <a:defRPr sz="3600">
                <a:latin typeface="+mn-lt"/>
                <a:ea typeface="+mn-ea"/>
                <a:cs typeface="+mn-cs"/>
                <a:sym typeface="Helvetica"/>
              </a:defRPr>
            </a:pPr>
            <a:r>
              <a:t>Why so hard to get them closer and why does it happen at these distances? </a:t>
            </a:r>
          </a:p>
          <a:p>
            <a:pPr>
              <a:defRPr sz="3600">
                <a:latin typeface="+mn-lt"/>
                <a:ea typeface="+mn-ea"/>
                <a:cs typeface="+mn-cs"/>
                <a:sym typeface="Helvetica"/>
              </a:defRPr>
            </a:pPr>
            <a:r>
              <a:t>Pauli principle: all states already occupied.</a:t>
            </a:r>
          </a:p>
          <a:p>
            <a:pPr>
              <a:defRPr sz="3600">
                <a:latin typeface="+mn-lt"/>
                <a:ea typeface="+mn-ea"/>
                <a:cs typeface="+mn-cs"/>
                <a:sym typeface="Helvetica"/>
              </a:defRPr>
            </a:pPr>
            <a:r>
              <a:t>We can push more in but if we want to do this, we have to push ALL states to higher energies!</a:t>
            </a:r>
          </a:p>
          <a:p>
            <a:pPr>
              <a:defRPr sz="3600">
                <a:latin typeface="+mn-lt"/>
                <a:ea typeface="+mn-ea"/>
                <a:cs typeface="+mn-cs"/>
                <a:sym typeface="Helvetica"/>
              </a:defRPr>
            </a:pPr>
            <a:r>
              <a:t>It is not the Coulomb repulsion between the nuclei</a:t>
            </a:r>
          </a:p>
          <a:p>
            <a:pPr>
              <a:defRPr sz="3600">
                <a:latin typeface="+mn-lt"/>
                <a:ea typeface="+mn-ea"/>
                <a:cs typeface="+mn-cs"/>
                <a:sym typeface="Helvetica"/>
              </a:defRPr>
            </a:pPr>
            <a:r>
              <a:t>This is essentially the same for all atoms</a:t>
            </a:r>
          </a:p>
          <a:p>
            <a:pPr>
              <a:defRPr sz="3600">
                <a:latin typeface="+mn-lt"/>
                <a:ea typeface="+mn-ea"/>
                <a:cs typeface="+mn-cs"/>
                <a:sym typeface="Helvetica"/>
              </a:defRPr>
            </a:pPr>
            <a:r>
              <a:t>But now we look at the attractive part.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defRPr sz="3600">
                <a:latin typeface="+mn-lt"/>
                <a:ea typeface="+mn-ea"/>
                <a:cs typeface="+mn-cs"/>
                <a:sym typeface="Helvetica"/>
              </a:defRPr>
            </a:pPr>
            <a:r>
              <a:t>Alternative exercise:</a:t>
            </a:r>
          </a:p>
          <a:p>
            <a:pPr>
              <a:defRPr sz="3600">
                <a:latin typeface="+mn-lt"/>
                <a:ea typeface="+mn-ea"/>
                <a:cs typeface="+mn-cs"/>
                <a:sym typeface="Helvetica"/>
              </a:defRPr>
            </a:pPr>
            <a:r>
              <a:t>If I decrease L I push up all the eigenvalues. How do they depend on L (obviously 1/L^2)?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p>
            <a:pPr>
              <a:defRPr sz="3600">
                <a:latin typeface="+mn-lt"/>
                <a:ea typeface="+mn-ea"/>
                <a:cs typeface="+mn-cs"/>
                <a:sym typeface="Helvetica"/>
              </a:defRPr>
            </a:pPr>
            <a:r>
              <a:t>so the d electrons are also valence electrons</a:t>
            </a:r>
          </a:p>
          <a:p>
            <a:pPr>
              <a:defRPr sz="3600">
                <a:latin typeface="+mn-lt"/>
                <a:ea typeface="+mn-ea"/>
                <a:cs typeface="+mn-cs"/>
                <a:sym typeface="Helvetica"/>
              </a:defRPr>
            </a:pPr>
            <a:r>
              <a:t>two types of valence electrons s and d</a:t>
            </a:r>
          </a:p>
          <a:p>
            <a:pPr>
              <a:defRPr sz="3600">
                <a:latin typeface="+mn-lt"/>
                <a:ea typeface="+mn-ea"/>
                <a:cs typeface="+mn-cs"/>
                <a:sym typeface="Helvetica"/>
              </a:defRPr>
            </a:pPr>
            <a:r>
              <a:t>it is a bit of a mixture between the metallic state discussed previously and the covalent bonds same of course for 4d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defRPr sz="3600">
                <a:latin typeface="+mn-lt"/>
                <a:ea typeface="+mn-ea"/>
                <a:cs typeface="+mn-cs"/>
                <a:sym typeface="Helvetica"/>
              </a:defRPr>
            </a:pPr>
            <a:r>
              <a:t>until now cohesive energies always quite similar, a few eV per atom</a:t>
            </a:r>
          </a:p>
          <a:p>
            <a:pPr>
              <a:defRPr sz="3600">
                <a:latin typeface="+mn-lt"/>
                <a:ea typeface="+mn-ea"/>
                <a:cs typeface="+mn-cs"/>
                <a:sym typeface="Helvetica"/>
              </a:defRPr>
            </a:pPr>
            <a:r>
              <a:t>We know this: kT at room T only 25 meV. Cohesive energy of most solids must be much higher otherwise they would melt. Or at least entropy effects would be important.</a:t>
            </a:r>
          </a:p>
          <a:p>
            <a:pPr>
              <a:defRPr sz="3600">
                <a:latin typeface="+mn-lt"/>
                <a:ea typeface="+mn-ea"/>
                <a:cs typeface="+mn-cs"/>
                <a:sym typeface="Helvetica"/>
              </a:defRPr>
            </a:pPr>
            <a:r>
              <a:t>But not ice. Not DNA otherwise no replication.</a:t>
            </a:r>
          </a:p>
          <a:p>
            <a:pPr>
              <a:defRPr sz="3600">
                <a:latin typeface="+mn-lt"/>
                <a:ea typeface="+mn-ea"/>
                <a:cs typeface="+mn-cs"/>
                <a:sym typeface="Helvetica"/>
              </a:defRPr>
            </a:pPr>
            <a:r>
              <a:t>two mechanisms. H-bonding, van der Waals bonding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Shape 442"/>
          <p:cNvSpPr/>
          <p:nvPr>
            <p:ph type="sldImg"/>
          </p:nvPr>
        </p:nvSpPr>
        <p:spPr>
          <a:prstGeom prst="rect">
            <a:avLst/>
          </a:prstGeom>
        </p:spPr>
        <p:txBody>
          <a:bodyPr/>
          <a:lstStyle/>
          <a:p>
            <a:pPr/>
          </a:p>
        </p:txBody>
      </p:sp>
      <p:sp>
        <p:nvSpPr>
          <p:cNvPr id="443" name="Shape 443"/>
          <p:cNvSpPr/>
          <p:nvPr>
            <p:ph type="body" sz="quarter" idx="1"/>
          </p:nvPr>
        </p:nvSpPr>
        <p:spPr>
          <a:prstGeom prst="rect">
            <a:avLst/>
          </a:prstGeom>
        </p:spPr>
        <p:txBody>
          <a:bodyPr/>
          <a:lstStyle/>
          <a:p>
            <a:pPr>
              <a:defRPr sz="3600">
                <a:latin typeface="+mn-lt"/>
                <a:ea typeface="+mn-ea"/>
                <a:cs typeface="+mn-cs"/>
                <a:sym typeface="Helvetica"/>
              </a:defRPr>
            </a:pPr>
            <a:r>
              <a:t>don’t confuse it with the chemical bond of the H atom</a:t>
            </a:r>
          </a:p>
          <a:p>
            <a:pPr>
              <a:defRPr sz="3600">
                <a:latin typeface="+mn-lt"/>
                <a:ea typeface="+mn-ea"/>
                <a:cs typeface="+mn-cs"/>
                <a:sym typeface="Helvetica"/>
              </a:defRPr>
            </a:pPr>
            <a:r>
              <a:t>is responsible for the high melting point of ice (many other molecules are already in the gas phase at this temperature)</a:t>
            </a:r>
          </a:p>
          <a:p>
            <a:pPr>
              <a:defRPr sz="3600">
                <a:latin typeface="+mn-lt"/>
                <a:ea typeface="+mn-ea"/>
                <a:cs typeface="+mn-cs"/>
                <a:sym typeface="Helvetica"/>
              </a:defRPr>
            </a:pPr>
            <a:r>
              <a:t>makes the double helix bond</a:t>
            </a:r>
          </a:p>
          <a:p>
            <a:pPr>
              <a:defRPr sz="3600">
                <a:latin typeface="+mn-lt"/>
                <a:ea typeface="+mn-ea"/>
                <a:cs typeface="+mn-cs"/>
                <a:sym typeface="Helvetica"/>
              </a:defRPr>
            </a:pPr>
            <a:r>
              <a:t>but these things break at RT unlike other solids. Quite important for life. </a:t>
            </a:r>
          </a:p>
          <a:p>
            <a:pPr>
              <a:defRPr sz="3600">
                <a:latin typeface="+mn-lt"/>
                <a:ea typeface="+mn-ea"/>
                <a:cs typeface="+mn-cs"/>
                <a:sym typeface="Helvetica"/>
              </a:defRPr>
            </a:pPr>
            <a:r>
              <a:t>What is kT at room temperature?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defRPr sz="3600">
                <a:latin typeface="+mn-lt"/>
                <a:ea typeface="+mn-ea"/>
                <a:cs typeface="+mn-cs"/>
                <a:sym typeface="Helvetica"/>
              </a:defRPr>
            </a:pPr>
          </a:p>
          <a:p>
            <a:pPr>
              <a:defRPr sz="3600">
                <a:latin typeface="+mn-lt"/>
                <a:ea typeface="+mn-ea"/>
                <a:cs typeface="+mn-cs"/>
                <a:sym typeface="Helvetica"/>
              </a:defRPr>
            </a:pPr>
            <a:r>
              <a:t>usually important at much lower temperatures.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Shape 471"/>
          <p:cNvSpPr/>
          <p:nvPr>
            <p:ph type="sldImg"/>
          </p:nvPr>
        </p:nvSpPr>
        <p:spPr>
          <a:prstGeom prst="rect">
            <a:avLst/>
          </a:prstGeom>
        </p:spPr>
        <p:txBody>
          <a:bodyPr/>
          <a:lstStyle/>
          <a:p>
            <a:pPr/>
          </a:p>
        </p:txBody>
      </p:sp>
      <p:sp>
        <p:nvSpPr>
          <p:cNvPr id="472" name="Shape 472"/>
          <p:cNvSpPr/>
          <p:nvPr>
            <p:ph type="body" sz="quarter" idx="1"/>
          </p:nvPr>
        </p:nvSpPr>
        <p:spPr>
          <a:prstGeom prst="rect">
            <a:avLst/>
          </a:prstGeom>
        </p:spPr>
        <p:txBody>
          <a:bodyPr/>
          <a:lstStyle/>
          <a:p>
            <a:pPr>
              <a:defRPr sz="3600">
                <a:latin typeface="+mn-lt"/>
                <a:ea typeface="+mn-ea"/>
                <a:cs typeface="+mn-cs"/>
                <a:sym typeface="Helvetica"/>
              </a:defRPr>
            </a:pPr>
            <a:r>
              <a:t>we look at the melting point here briefly and in more detail later, other properties also later</a:t>
            </a:r>
          </a:p>
          <a:p>
            <a:pPr>
              <a:defRPr sz="3600">
                <a:latin typeface="+mn-lt"/>
                <a:ea typeface="+mn-ea"/>
                <a:cs typeface="+mn-cs"/>
                <a:sym typeface="Helvetica"/>
              </a:defRPr>
            </a:pPr>
            <a:r>
              <a:t>el conduct: some free electrons</a:t>
            </a:r>
          </a:p>
          <a:p>
            <a:pPr>
              <a:defRPr sz="3600">
                <a:latin typeface="+mn-lt"/>
                <a:ea typeface="+mn-ea"/>
                <a:cs typeface="+mn-cs"/>
                <a:sym typeface="Helvetica"/>
              </a:defRPr>
            </a:pPr>
            <a:r>
              <a:t>th conduct: quite similar to el conduct: metals are better. But some insulators are also ok and superconductors are not, so there is more to this!</a:t>
            </a:r>
          </a:p>
          <a:p>
            <a:pPr>
              <a:defRPr sz="3600">
                <a:latin typeface="+mn-lt"/>
                <a:ea typeface="+mn-ea"/>
                <a:cs typeface="+mn-cs"/>
                <a:sym typeface="Helvetica"/>
              </a:defRPr>
            </a:pPr>
            <a:r>
              <a:t>optical properties: metals are shiny and opaque, insulators can be coloured and / or transparent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defRPr sz="3600">
                <a:latin typeface="+mn-lt"/>
                <a:ea typeface="+mn-ea"/>
                <a:cs typeface="+mn-cs"/>
                <a:sym typeface="Helvetica"/>
              </a:defRPr>
            </a:pPr>
            <a:r>
              <a:t>rare-gas solids: only van der Waals bonding, less than RT in any case</a:t>
            </a:r>
          </a:p>
          <a:p>
            <a:pPr>
              <a:defRPr sz="3600">
                <a:latin typeface="+mn-lt"/>
                <a:ea typeface="+mn-ea"/>
                <a:cs typeface="+mn-cs"/>
                <a:sym typeface="Helvetica"/>
              </a:defRPr>
            </a:pPr>
            <a:r>
              <a:t>molecular solids are missing</a:t>
            </a:r>
          </a:p>
          <a:p>
            <a:pPr>
              <a:defRPr sz="3600">
                <a:latin typeface="+mn-lt"/>
                <a:ea typeface="+mn-ea"/>
                <a:cs typeface="+mn-cs"/>
                <a:sym typeface="Helvetica"/>
              </a:defRPr>
            </a:pPr>
            <a:r>
              <a:t>simple metals and noble metals</a:t>
            </a:r>
          </a:p>
          <a:p>
            <a:pPr>
              <a:defRPr sz="3600">
                <a:latin typeface="+mn-lt"/>
                <a:ea typeface="+mn-ea"/>
                <a:cs typeface="+mn-cs"/>
                <a:sym typeface="Helvetica"/>
              </a:defRPr>
            </a:pPr>
            <a:r>
              <a:t>and finally, transition metals (covalently bonded solids and ionic crystals)</a:t>
            </a:r>
          </a:p>
          <a:p>
            <a:pPr>
              <a:defRPr sz="3600">
                <a:latin typeface="+mn-lt"/>
                <a:ea typeface="+mn-ea"/>
                <a:cs typeface="+mn-cs"/>
                <a:sym typeface="Helvetica"/>
              </a:defRPr>
            </a:pPr>
            <a:r>
              <a:t>energy scale and temperature scales don’t correspond: RT is 25 meV, 4*25 meV = 100 meV would be 4*300=1200 K and 1 eV thus 12000 K. </a:t>
            </a:r>
          </a:p>
          <a:p>
            <a:pPr>
              <a:defRPr sz="3600">
                <a:latin typeface="+mn-lt"/>
                <a:ea typeface="+mn-ea"/>
                <a:cs typeface="+mn-cs"/>
                <a:sym typeface="Helvetica"/>
              </a:defRPr>
            </a:pPr>
            <a:r>
              <a:t>high cohesive energy should melt at much higher T so it’s a bit more subtle than this here.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hape 483"/>
          <p:cNvSpPr/>
          <p:nvPr>
            <p:ph type="sldImg"/>
          </p:nvPr>
        </p:nvSpPr>
        <p:spPr>
          <a:prstGeom prst="rect">
            <a:avLst/>
          </a:prstGeom>
        </p:spPr>
        <p:txBody>
          <a:bodyPr/>
          <a:lstStyle/>
          <a:p>
            <a:pPr/>
          </a:p>
        </p:txBody>
      </p:sp>
      <p:sp>
        <p:nvSpPr>
          <p:cNvPr id="484" name="Shape 484"/>
          <p:cNvSpPr/>
          <p:nvPr>
            <p:ph type="body" sz="quarter" idx="1"/>
          </p:nvPr>
        </p:nvSpPr>
        <p:spPr>
          <a:prstGeom prst="rect">
            <a:avLst/>
          </a:prstGeom>
        </p:spPr>
        <p:txBody>
          <a:bodyPr/>
          <a:lstStyle>
            <a:lvl1pPr>
              <a:defRPr sz="3600">
                <a:latin typeface="+mn-lt"/>
                <a:ea typeface="+mn-ea"/>
                <a:cs typeface="+mn-cs"/>
                <a:sym typeface="Helvetica"/>
              </a:defRPr>
            </a:lvl1pPr>
          </a:lstStyle>
          <a:p>
            <a:pPr/>
            <a:r>
              <a:t>drastic mixes of properties, for example alpha gallium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defRPr sz="3600">
                <a:latin typeface="+mn-lt"/>
                <a:ea typeface="+mn-ea"/>
                <a:cs typeface="+mn-cs"/>
                <a:sym typeface="Helvetica"/>
              </a:defRPr>
            </a:pPr>
            <a:r>
              <a:t>First type we discuss: simple and we can use simple tools to give a reasonable prediction of the energy balance</a:t>
            </a:r>
          </a:p>
          <a:p>
            <a:pPr>
              <a:defRPr sz="3600">
                <a:latin typeface="+mn-lt"/>
                <a:ea typeface="+mn-ea"/>
                <a:cs typeface="+mn-cs"/>
                <a:sym typeface="Helvetica"/>
              </a:defRPr>
            </a:pPr>
            <a:r>
              <a:t>typical: Na only one 1 electron which is cheap to remove</a:t>
            </a:r>
          </a:p>
          <a:p>
            <a:pPr>
              <a:defRPr sz="3600">
                <a:latin typeface="+mn-lt"/>
                <a:ea typeface="+mn-ea"/>
                <a:cs typeface="+mn-cs"/>
                <a:sym typeface="Helvetica"/>
              </a:defRPr>
            </a:pPr>
            <a:r>
              <a:t>Cl has 7 valence electrons (2s and 5p) and needs one more to achieve the special closed-shell configuration.</a:t>
            </a:r>
          </a:p>
          <a:p>
            <a:pPr>
              <a:defRPr sz="3600">
                <a:latin typeface="+mn-lt"/>
                <a:ea typeface="+mn-ea"/>
                <a:cs typeface="+mn-cs"/>
                <a:sym typeface="Helvetica"/>
              </a:defRPr>
            </a:pPr>
            <a:r>
              <a:t>discuss structure. Knowing the structure we can actually calculate the relevant energies. How we know the structure is a different matter...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3600">
                <a:latin typeface="+mn-lt"/>
                <a:ea typeface="+mn-ea"/>
                <a:cs typeface="+mn-cs"/>
                <a:sym typeface="Helvetica"/>
              </a:defRPr>
            </a:pPr>
            <a:r>
              <a:t>energy balance: </a:t>
            </a:r>
          </a:p>
          <a:p>
            <a:pPr>
              <a:defRPr sz="3600">
                <a:latin typeface="+mn-lt"/>
                <a:ea typeface="+mn-ea"/>
                <a:cs typeface="+mn-cs"/>
                <a:sym typeface="Helvetica"/>
              </a:defRPr>
            </a:pPr>
            <a:r>
              <a:t>We have Na and Cl atoms and want to produce ions</a:t>
            </a:r>
          </a:p>
          <a:p>
            <a:pPr>
              <a:defRPr sz="3600">
                <a:latin typeface="+mn-lt"/>
                <a:ea typeface="+mn-ea"/>
                <a:cs typeface="+mn-cs"/>
                <a:sym typeface="Helvetica"/>
              </a:defRPr>
            </a:pPr>
            <a:r>
              <a:t>ionization energy is energy it takes to remove one electron. We know this already for Na</a:t>
            </a:r>
          </a:p>
          <a:p>
            <a:pPr>
              <a:defRPr sz="3600">
                <a:latin typeface="+mn-lt"/>
                <a:ea typeface="+mn-ea"/>
                <a:cs typeface="+mn-cs"/>
                <a:sym typeface="Helvetica"/>
              </a:defRPr>
            </a:pPr>
            <a:r>
              <a:t>electron affinity is the energy gain when we add an extra electron to the neutral atom. Positive means actual gain. This is 3.6 eV for Cl</a:t>
            </a:r>
          </a:p>
          <a:p>
            <a:pPr>
              <a:defRPr sz="3600">
                <a:latin typeface="+mn-lt"/>
                <a:ea typeface="+mn-ea"/>
                <a:cs typeface="+mn-cs"/>
                <a:sym typeface="Helvetica"/>
              </a:defRPr>
            </a:pPr>
            <a:r>
              <a:t>So the net cost is the difference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defRPr sz="3600">
                <a:latin typeface="+mn-lt"/>
                <a:ea typeface="+mn-ea"/>
                <a:cs typeface="+mn-cs"/>
                <a:sym typeface="Helvetica"/>
              </a:defRPr>
            </a:pPr>
            <a:r>
              <a:t>we want to do all classical but we are cheating a little because a (2.8 AA) falls out of the sky!</a:t>
            </a:r>
          </a:p>
          <a:p>
            <a:pPr>
              <a:defRPr sz="3600">
                <a:latin typeface="+mn-lt"/>
                <a:ea typeface="+mn-ea"/>
                <a:cs typeface="+mn-cs"/>
                <a:sym typeface="Helvetica"/>
              </a:defRPr>
            </a:pPr>
            <a:r>
              <a:t>So this is the total energy for one molecule. It must be higher for  a solid....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sz="3600">
                <a:latin typeface="+mn-lt"/>
                <a:ea typeface="+mn-ea"/>
                <a:cs typeface="+mn-cs"/>
                <a:sym typeface="Helvetica"/>
              </a:defRPr>
            </a:pPr>
            <a:r>
              <a:t>alternating negative and positive terms in a series.</a:t>
            </a:r>
          </a:p>
          <a:p>
            <a:pPr>
              <a:defRPr sz="3600">
                <a:latin typeface="+mn-lt"/>
                <a:ea typeface="+mn-ea"/>
                <a:cs typeface="+mn-cs"/>
                <a:sym typeface="Helvetica"/>
              </a:defRPr>
            </a:pPr>
            <a:r>
              <a:t>factor for the series is the normal Coulomb attraction for a pair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defRPr sz="3600">
                <a:latin typeface="+mn-lt"/>
                <a:ea typeface="+mn-ea"/>
                <a:cs typeface="+mn-cs"/>
                <a:sym typeface="Helvetica"/>
              </a:defRPr>
            </a:pPr>
            <a:r>
              <a:t>it is good that this is higher that 1 because otherwise salt would come in molecules, not in crystals</a:t>
            </a:r>
          </a:p>
          <a:p>
            <a:pPr>
              <a:defRPr sz="3600">
                <a:latin typeface="+mn-lt"/>
                <a:ea typeface="+mn-ea"/>
                <a:cs typeface="+mn-cs"/>
                <a:sym typeface="Helvetica"/>
              </a:defRPr>
            </a:pPr>
            <a:r>
              <a:t>point out the difference between lattice and cohesive energy</a:t>
            </a:r>
          </a:p>
          <a:p>
            <a:pPr>
              <a:defRPr sz="3600">
                <a:latin typeface="+mn-lt"/>
                <a:ea typeface="+mn-ea"/>
                <a:cs typeface="+mn-cs"/>
                <a:sym typeface="Helvetica"/>
              </a:defRPr>
            </a:pPr>
            <a:r>
              <a:t>cohesive energy is total energy for forming solid from atoms</a:t>
            </a:r>
          </a:p>
          <a:p>
            <a:pPr>
              <a:defRPr sz="3600">
                <a:latin typeface="+mn-lt"/>
                <a:ea typeface="+mn-ea"/>
                <a:cs typeface="+mn-cs"/>
                <a:sym typeface="Helvetica"/>
              </a:defRPr>
            </a:pPr>
            <a:r>
              <a:t>it is also the more relevant thing to look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defRPr sz="3600">
                <a:latin typeface="+mn-lt"/>
                <a:ea typeface="+mn-ea"/>
                <a:cs typeface="+mn-cs"/>
                <a:sym typeface="Helvetica"/>
              </a:defRPr>
            </a:pPr>
            <a:r>
              <a:t>Total energy:</a:t>
            </a:r>
          </a:p>
          <a:p>
            <a:pPr>
              <a:defRPr sz="3600">
                <a:latin typeface="+mn-lt"/>
                <a:ea typeface="+mn-ea"/>
                <a:cs typeface="+mn-cs"/>
                <a:sym typeface="Helvetica"/>
              </a:defRPr>
            </a:pPr>
            <a:r>
              <a:t>we considered only 1 Na ion but we also need the Cl ion (same energy)</a:t>
            </a:r>
          </a:p>
          <a:p>
            <a:pPr>
              <a:defRPr sz="3600">
                <a:latin typeface="+mn-lt"/>
                <a:ea typeface="+mn-ea"/>
                <a:cs typeface="+mn-cs"/>
                <a:sym typeface="Helvetica"/>
              </a:defRPr>
            </a:pPr>
            <a:r>
              <a:t>we calculate the binding with every other atom but in this way, we count every bond twice. So divide again by two</a:t>
            </a:r>
          </a:p>
          <a:p>
            <a:pPr>
              <a:defRPr sz="3600">
                <a:latin typeface="+mn-lt"/>
                <a:ea typeface="+mn-ea"/>
                <a:cs typeface="+mn-cs"/>
                <a:sym typeface="Helvetica"/>
              </a:defRPr>
            </a:pPr>
            <a:r>
              <a:t>In the end it’s just Avogadro’s number times E!</a:t>
            </a:r>
          </a:p>
          <a:p>
            <a:pPr>
              <a:defRPr sz="3600">
                <a:latin typeface="+mn-lt"/>
                <a:ea typeface="+mn-ea"/>
                <a:cs typeface="+mn-cs"/>
                <a:sym typeface="Helvetica"/>
              </a:defRPr>
            </a:pPr>
            <a:r>
              <a:t>a few eV (exercise)</a:t>
            </a:r>
          </a:p>
          <a:p>
            <a:pPr>
              <a:defRPr sz="3600">
                <a:latin typeface="+mn-lt"/>
                <a:ea typeface="+mn-ea"/>
                <a:cs typeface="+mn-cs"/>
                <a:sym typeface="Helvetica"/>
              </a:defRPr>
            </a:pPr>
            <a:r>
              <a:t>BUT: there is a big problem in all this: We have been cheating a bit because we can gain ever more energy by making a smaller! </a:t>
            </a:r>
          </a:p>
          <a:p>
            <a:pPr>
              <a:defRPr sz="3600">
                <a:latin typeface="+mn-lt"/>
                <a:ea typeface="+mn-ea"/>
                <a:cs typeface="+mn-cs"/>
                <a:sym typeface="Helvetica"/>
              </a:defRPr>
            </a:pPr>
            <a:r>
              <a:t>NOTE the energies given are actually the lattice energies. How to measure? Dissolve?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xfrm>
            <a:off x="101600" y="-12700"/>
            <a:ext cx="12750800" cy="8763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12" name="Body Level One…"/>
          <p:cNvSpPr txBox="1"/>
          <p:nvPr>
            <p:ph type="body" idx="1"/>
          </p:nvPr>
        </p:nvSpPr>
        <p:spPr>
          <a:xfrm>
            <a:off x="101600" y="2768600"/>
            <a:ext cx="12725400" cy="5715000"/>
          </a:xfrm>
          <a:prstGeom prst="rect">
            <a:avLst/>
          </a:prstGeom>
        </p:spPr>
        <p:txBody>
          <a:bodyPr/>
          <a:lstStyle>
            <a:lvl1pPr marL="815851" indent="-498351">
              <a:lnSpc>
                <a:spcPts val="4200"/>
              </a:lnSpc>
              <a:buFont typeface="Gill Sans"/>
              <a:tabLst>
                <a:tab pos="1460500" algn="l"/>
              </a:tabLst>
              <a:defRPr sz="3500">
                <a:latin typeface="+mn-lt"/>
                <a:ea typeface="+mn-ea"/>
                <a:cs typeface="+mn-cs"/>
                <a:sym typeface="Helvetica"/>
              </a:defRPr>
            </a:lvl1pPr>
            <a:lvl2pPr marL="1273051" indent="-498351">
              <a:lnSpc>
                <a:spcPts val="4200"/>
              </a:lnSpc>
              <a:buFont typeface="Gill Sans"/>
              <a:tabLst>
                <a:tab pos="1917700" algn="l"/>
              </a:tabLst>
              <a:defRPr sz="3500">
                <a:latin typeface="+mn-lt"/>
                <a:ea typeface="+mn-ea"/>
                <a:cs typeface="+mn-cs"/>
                <a:sym typeface="Helvetica"/>
              </a:defRPr>
            </a:lvl2pPr>
            <a:lvl3pPr marL="1717551" indent="-498351">
              <a:lnSpc>
                <a:spcPts val="4200"/>
              </a:lnSpc>
              <a:buFont typeface="Gill Sans"/>
              <a:tabLst>
                <a:tab pos="2362200" algn="l"/>
              </a:tabLst>
              <a:defRPr sz="3500">
                <a:latin typeface="+mn-lt"/>
                <a:ea typeface="+mn-ea"/>
                <a:cs typeface="+mn-cs"/>
                <a:sym typeface="Helvetica"/>
              </a:defRPr>
            </a:lvl3pPr>
            <a:lvl4pPr marL="2162051" indent="-498351">
              <a:lnSpc>
                <a:spcPts val="4200"/>
              </a:lnSpc>
              <a:buFont typeface="Gill Sans"/>
              <a:tabLst>
                <a:tab pos="2806700" algn="l"/>
              </a:tabLst>
              <a:defRPr sz="3500">
                <a:latin typeface="+mn-lt"/>
                <a:ea typeface="+mn-ea"/>
                <a:cs typeface="+mn-cs"/>
                <a:sym typeface="Helvetica"/>
              </a:defRPr>
            </a:lvl4pPr>
            <a:lvl5pPr marL="2619251" indent="-498351">
              <a:lnSpc>
                <a:spcPts val="4200"/>
              </a:lnSpc>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2550" y="93218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1">
    <p:spTree>
      <p:nvGrpSpPr>
        <p:cNvPr id="1" name=""/>
        <p:cNvGrpSpPr/>
        <p:nvPr/>
      </p:nvGrpSpPr>
      <p:grpSpPr>
        <a:xfrm>
          <a:off x="0" y="0"/>
          <a:ext cx="0" cy="0"/>
          <a:chOff x="0" y="0"/>
          <a:chExt cx="0" cy="0"/>
        </a:xfrm>
      </p:grpSpPr>
      <p:sp>
        <p:nvSpPr>
          <p:cNvPr id="88" name="Title Text"/>
          <p:cNvSpPr txBox="1"/>
          <p:nvPr>
            <p:ph type="title"/>
          </p:nvPr>
        </p:nvSpPr>
        <p:spPr>
          <a:xfrm>
            <a:off x="101600" y="-12700"/>
            <a:ext cx="12750800" cy="8763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89" name="Body Level One…"/>
          <p:cNvSpPr txBox="1"/>
          <p:nvPr>
            <p:ph type="body" idx="1"/>
          </p:nvPr>
        </p:nvSpPr>
        <p:spPr>
          <a:xfrm>
            <a:off x="101600" y="2768600"/>
            <a:ext cx="12725400" cy="5715000"/>
          </a:xfrm>
          <a:prstGeom prst="rect">
            <a:avLst/>
          </a:prstGeom>
        </p:spPr>
        <p:txBody>
          <a:bodyPr/>
          <a:lstStyle>
            <a:lvl1pPr marL="815851" indent="-498351">
              <a:lnSpc>
                <a:spcPts val="4200"/>
              </a:lnSpc>
              <a:buFont typeface="Gill Sans"/>
              <a:tabLst>
                <a:tab pos="1460500" algn="l"/>
              </a:tabLst>
              <a:defRPr sz="3500">
                <a:latin typeface="+mn-lt"/>
                <a:ea typeface="+mn-ea"/>
                <a:cs typeface="+mn-cs"/>
                <a:sym typeface="Helvetica"/>
              </a:defRPr>
            </a:lvl1pPr>
            <a:lvl2pPr marL="1273051" indent="-498351">
              <a:lnSpc>
                <a:spcPts val="4200"/>
              </a:lnSpc>
              <a:buFont typeface="Gill Sans"/>
              <a:tabLst>
                <a:tab pos="1917700" algn="l"/>
              </a:tabLst>
              <a:defRPr sz="3500">
                <a:latin typeface="+mn-lt"/>
                <a:ea typeface="+mn-ea"/>
                <a:cs typeface="+mn-cs"/>
                <a:sym typeface="Helvetica"/>
              </a:defRPr>
            </a:lvl2pPr>
            <a:lvl3pPr marL="1717551" indent="-498351">
              <a:lnSpc>
                <a:spcPts val="4200"/>
              </a:lnSpc>
              <a:buFont typeface="Gill Sans"/>
              <a:tabLst>
                <a:tab pos="2362200" algn="l"/>
              </a:tabLst>
              <a:defRPr sz="3500">
                <a:latin typeface="+mn-lt"/>
                <a:ea typeface="+mn-ea"/>
                <a:cs typeface="+mn-cs"/>
                <a:sym typeface="Helvetica"/>
              </a:defRPr>
            </a:lvl3pPr>
            <a:lvl4pPr marL="2162051" indent="-498351">
              <a:lnSpc>
                <a:spcPts val="4200"/>
              </a:lnSpc>
              <a:buFont typeface="Gill Sans"/>
              <a:tabLst>
                <a:tab pos="2806700" algn="l"/>
              </a:tabLst>
              <a:defRPr sz="3500">
                <a:latin typeface="+mn-lt"/>
                <a:ea typeface="+mn-ea"/>
                <a:cs typeface="+mn-cs"/>
                <a:sym typeface="Helvetica"/>
              </a:defRPr>
            </a:lvl4pPr>
            <a:lvl5pPr marL="2619251" indent="-498351">
              <a:lnSpc>
                <a:spcPts val="4200"/>
              </a:lnSpc>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xfrm>
            <a:off x="6343650" y="92710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20" name="Body Level One…"/>
          <p:cNvSpPr txBox="1"/>
          <p:nvPr>
            <p:ph type="body" idx="1"/>
          </p:nvPr>
        </p:nvSpPr>
        <p:spPr>
          <a:xfrm>
            <a:off x="203200" y="1270000"/>
            <a:ext cx="12623800" cy="7213600"/>
          </a:xfrm>
          <a:prstGeom prst="rect">
            <a:avLst/>
          </a:prstGeom>
        </p:spPr>
        <p:txBody>
          <a:bodyPr/>
          <a:lstStyle>
            <a:lvl1pPr marL="815851" indent="-498351">
              <a:lnSpc>
                <a:spcPts val="4200"/>
              </a:lnSpc>
              <a:spcBef>
                <a:spcPts val="5000"/>
              </a:spcBef>
              <a:buFont typeface="Gill Sans"/>
              <a:tabLst>
                <a:tab pos="1460500" algn="l"/>
              </a:tabLst>
              <a:defRPr sz="3500">
                <a:latin typeface="+mn-lt"/>
                <a:ea typeface="+mn-ea"/>
                <a:cs typeface="+mn-cs"/>
                <a:sym typeface="Helvetica"/>
              </a:defRPr>
            </a:lvl1pPr>
            <a:lvl2pPr marL="1273051" indent="-498351">
              <a:lnSpc>
                <a:spcPts val="4200"/>
              </a:lnSpc>
              <a:spcBef>
                <a:spcPts val="5000"/>
              </a:spcBef>
              <a:buFont typeface="Gill Sans"/>
              <a:tabLst>
                <a:tab pos="1917700" algn="l"/>
              </a:tabLst>
              <a:defRPr sz="3500">
                <a:latin typeface="+mn-lt"/>
                <a:ea typeface="+mn-ea"/>
                <a:cs typeface="+mn-cs"/>
                <a:sym typeface="Helvetica"/>
              </a:defRPr>
            </a:lvl2pPr>
            <a:lvl3pPr marL="1717551" indent="-498351">
              <a:lnSpc>
                <a:spcPts val="4200"/>
              </a:lnSpc>
              <a:spcBef>
                <a:spcPts val="5000"/>
              </a:spcBef>
              <a:buFont typeface="Gill Sans"/>
              <a:tabLst>
                <a:tab pos="2362200" algn="l"/>
              </a:tabLst>
              <a:defRPr sz="3500">
                <a:latin typeface="+mn-lt"/>
                <a:ea typeface="+mn-ea"/>
                <a:cs typeface="+mn-cs"/>
                <a:sym typeface="Helvetica"/>
              </a:defRPr>
            </a:lvl3pPr>
            <a:lvl4pPr marL="2162051" indent="-498351">
              <a:lnSpc>
                <a:spcPts val="4200"/>
              </a:lnSpc>
              <a:spcBef>
                <a:spcPts val="5000"/>
              </a:spcBef>
              <a:buFont typeface="Gill Sans"/>
              <a:tabLst>
                <a:tab pos="2806700" algn="l"/>
              </a:tabLst>
              <a:defRPr sz="3500">
                <a:latin typeface="+mn-lt"/>
                <a:ea typeface="+mn-ea"/>
                <a:cs typeface="+mn-cs"/>
                <a:sym typeface="Helvetica"/>
              </a:defRPr>
            </a:lvl4pPr>
            <a:lvl5pPr marL="2619251" indent="-498351">
              <a:lnSpc>
                <a:spcPts val="4200"/>
              </a:lnSpc>
              <a:spcBef>
                <a:spcPts val="5000"/>
              </a:spcBef>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xfrm>
            <a:off x="285750" y="93726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35" name="Title Text"/>
          <p:cNvSpPr txBox="1"/>
          <p:nvPr>
            <p:ph type="title"/>
          </p:nvPr>
        </p:nvSpPr>
        <p:spPr>
          <a:xfrm>
            <a:off x="88900" y="25400"/>
            <a:ext cx="12827000" cy="7112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36" name="Slide Number"/>
          <p:cNvSpPr txBox="1"/>
          <p:nvPr>
            <p:ph type="sldNum" sz="quarter" idx="2"/>
          </p:nvPr>
        </p:nvSpPr>
        <p:spPr>
          <a:xfrm>
            <a:off x="82550" y="92964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43" name="Title Text"/>
          <p:cNvSpPr txBox="1"/>
          <p:nvPr>
            <p:ph type="title"/>
          </p:nvPr>
        </p:nvSpPr>
        <p:spPr>
          <a:xfrm>
            <a:off x="1270000" y="12700"/>
            <a:ext cx="10464800" cy="723900"/>
          </a:xfrm>
          <a:prstGeom prst="rect">
            <a:avLst/>
          </a:prstGeom>
        </p:spPr>
        <p:txBody>
          <a:bodyPr/>
          <a:lstStyle>
            <a:lvl1pPr>
              <a:lnSpc>
                <a:spcPts val="5700"/>
              </a:lnSpc>
              <a:defRPr sz="4800">
                <a:solidFill>
                  <a:srgbClr val="BD252C"/>
                </a:solidFill>
              </a:defRPr>
            </a:lvl1pPr>
          </a:lstStyle>
          <a:p>
            <a:pPr/>
            <a:r>
              <a:t>Title Text</a:t>
            </a:r>
          </a:p>
        </p:txBody>
      </p:sp>
      <p:sp>
        <p:nvSpPr>
          <p:cNvPr id="44" name="Body Level One…"/>
          <p:cNvSpPr txBox="1"/>
          <p:nvPr>
            <p:ph type="body" sz="half" idx="1"/>
          </p:nvPr>
        </p:nvSpPr>
        <p:spPr>
          <a:xfrm>
            <a:off x="127000" y="1562100"/>
            <a:ext cx="6184900" cy="6921500"/>
          </a:xfrm>
          <a:prstGeom prst="rect">
            <a:avLst/>
          </a:prstGeom>
        </p:spPr>
        <p:txBody>
          <a:bodyPr/>
          <a:lstStyle>
            <a:lvl1pPr marL="776737" indent="-459237">
              <a:lnSpc>
                <a:spcPts val="3600"/>
              </a:lnSpc>
              <a:spcBef>
                <a:spcPts val="4000"/>
              </a:spcBef>
              <a:buSzPct val="171000"/>
              <a:buFont typeface="Gill Sans"/>
              <a:tabLst>
                <a:tab pos="1422400" algn="l"/>
              </a:tabLst>
              <a:defRPr sz="3000">
                <a:latin typeface="+mn-lt"/>
                <a:ea typeface="+mn-ea"/>
                <a:cs typeface="+mn-cs"/>
                <a:sym typeface="Helvetica"/>
              </a:defRPr>
            </a:lvl1pPr>
            <a:lvl2pPr marL="1233937" indent="-459237">
              <a:lnSpc>
                <a:spcPts val="3600"/>
              </a:lnSpc>
              <a:spcBef>
                <a:spcPts val="4000"/>
              </a:spcBef>
              <a:buSzPct val="171000"/>
              <a:buFont typeface="Gill Sans"/>
              <a:tabLst>
                <a:tab pos="1879600" algn="l"/>
              </a:tabLst>
              <a:defRPr sz="3000">
                <a:latin typeface="+mn-lt"/>
                <a:ea typeface="+mn-ea"/>
                <a:cs typeface="+mn-cs"/>
                <a:sym typeface="Helvetica"/>
              </a:defRPr>
            </a:lvl2pPr>
            <a:lvl3pPr marL="1678437" indent="-459237">
              <a:lnSpc>
                <a:spcPts val="3600"/>
              </a:lnSpc>
              <a:spcBef>
                <a:spcPts val="4000"/>
              </a:spcBef>
              <a:buSzPct val="171000"/>
              <a:buFont typeface="Gill Sans"/>
              <a:tabLst>
                <a:tab pos="2324100" algn="l"/>
              </a:tabLst>
              <a:defRPr sz="3000">
                <a:latin typeface="+mn-lt"/>
                <a:ea typeface="+mn-ea"/>
                <a:cs typeface="+mn-cs"/>
                <a:sym typeface="Helvetica"/>
              </a:defRPr>
            </a:lvl3pPr>
            <a:lvl4pPr marL="2122937" indent="-459237">
              <a:lnSpc>
                <a:spcPts val="3600"/>
              </a:lnSpc>
              <a:spcBef>
                <a:spcPts val="4000"/>
              </a:spcBef>
              <a:buSzPct val="171000"/>
              <a:buFont typeface="Gill Sans"/>
              <a:tabLst>
                <a:tab pos="2768600" algn="l"/>
              </a:tabLst>
              <a:defRPr sz="3000">
                <a:latin typeface="+mn-lt"/>
                <a:ea typeface="+mn-ea"/>
                <a:cs typeface="+mn-cs"/>
                <a:sym typeface="Helvetica"/>
              </a:defRPr>
            </a:lvl4pPr>
            <a:lvl5pPr marL="2580137" indent="-459237">
              <a:lnSpc>
                <a:spcPts val="3600"/>
              </a:lnSpc>
              <a:spcBef>
                <a:spcPts val="4000"/>
              </a:spcBef>
              <a:buSzPct val="171000"/>
              <a:buFont typeface="Gill Sans"/>
              <a:tabLst>
                <a:tab pos="3225800" algn="l"/>
              </a:tabLst>
              <a:defRPr sz="30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xfrm>
            <a:off x="311150" y="93726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52" name="Title Text"/>
          <p:cNvSpPr txBox="1"/>
          <p:nvPr>
            <p:ph type="title"/>
          </p:nvPr>
        </p:nvSpPr>
        <p:spPr>
          <a:xfrm>
            <a:off x="1270000" y="25400"/>
            <a:ext cx="10464800" cy="11811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53" name="Body Level One…"/>
          <p:cNvSpPr txBox="1"/>
          <p:nvPr>
            <p:ph type="body" sz="half" idx="1"/>
          </p:nvPr>
        </p:nvSpPr>
        <p:spPr>
          <a:xfrm>
            <a:off x="7772400" y="1549400"/>
            <a:ext cx="5105400" cy="6934200"/>
          </a:xfrm>
          <a:prstGeom prst="rect">
            <a:avLst/>
          </a:prstGeom>
        </p:spPr>
        <p:txBody>
          <a:bodyPr/>
          <a:lstStyle>
            <a:lvl1pPr marL="776737" indent="-459237">
              <a:lnSpc>
                <a:spcPts val="3600"/>
              </a:lnSpc>
              <a:spcBef>
                <a:spcPts val="4000"/>
              </a:spcBef>
              <a:buSzPct val="171000"/>
              <a:buFont typeface="Gill Sans"/>
              <a:tabLst>
                <a:tab pos="1422400" algn="l"/>
              </a:tabLst>
              <a:defRPr sz="3000">
                <a:latin typeface="+mn-lt"/>
                <a:ea typeface="+mn-ea"/>
                <a:cs typeface="+mn-cs"/>
                <a:sym typeface="Helvetica"/>
              </a:defRPr>
            </a:lvl1pPr>
            <a:lvl2pPr marL="1233937" indent="-459237">
              <a:lnSpc>
                <a:spcPts val="3600"/>
              </a:lnSpc>
              <a:spcBef>
                <a:spcPts val="4000"/>
              </a:spcBef>
              <a:buSzPct val="171000"/>
              <a:buFont typeface="Gill Sans"/>
              <a:tabLst>
                <a:tab pos="1879600" algn="l"/>
              </a:tabLst>
              <a:defRPr sz="3000">
                <a:latin typeface="+mn-lt"/>
                <a:ea typeface="+mn-ea"/>
                <a:cs typeface="+mn-cs"/>
                <a:sym typeface="Helvetica"/>
              </a:defRPr>
            </a:lvl2pPr>
            <a:lvl3pPr marL="1678437" indent="-459237">
              <a:lnSpc>
                <a:spcPts val="3600"/>
              </a:lnSpc>
              <a:spcBef>
                <a:spcPts val="4000"/>
              </a:spcBef>
              <a:buSzPct val="171000"/>
              <a:buFont typeface="Gill Sans"/>
              <a:tabLst>
                <a:tab pos="2324100" algn="l"/>
              </a:tabLst>
              <a:defRPr sz="3000">
                <a:latin typeface="+mn-lt"/>
                <a:ea typeface="+mn-ea"/>
                <a:cs typeface="+mn-cs"/>
                <a:sym typeface="Helvetica"/>
              </a:defRPr>
            </a:lvl3pPr>
            <a:lvl4pPr marL="2122937" indent="-459237">
              <a:lnSpc>
                <a:spcPts val="3600"/>
              </a:lnSpc>
              <a:spcBef>
                <a:spcPts val="4000"/>
              </a:spcBef>
              <a:buSzPct val="171000"/>
              <a:buFont typeface="Gill Sans"/>
              <a:tabLst>
                <a:tab pos="2768600" algn="l"/>
              </a:tabLst>
              <a:defRPr sz="3000">
                <a:latin typeface="+mn-lt"/>
                <a:ea typeface="+mn-ea"/>
                <a:cs typeface="+mn-cs"/>
                <a:sym typeface="Helvetica"/>
              </a:defRPr>
            </a:lvl4pPr>
            <a:lvl5pPr marL="2580137" indent="-459237">
              <a:lnSpc>
                <a:spcPts val="3600"/>
              </a:lnSpc>
              <a:spcBef>
                <a:spcPts val="4000"/>
              </a:spcBef>
              <a:buSzPct val="171000"/>
              <a:buFont typeface="Gill Sans"/>
              <a:tabLst>
                <a:tab pos="3225800" algn="l"/>
              </a:tabLst>
              <a:defRPr sz="30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xfrm>
            <a:off x="158750" y="93472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61" name="Title Text"/>
          <p:cNvSpPr txBox="1"/>
          <p:nvPr>
            <p:ph type="title"/>
          </p:nvPr>
        </p:nvSpPr>
        <p:spPr>
          <a:xfrm>
            <a:off x="101600" y="-12700"/>
            <a:ext cx="12750800" cy="8763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62" name="Body Level One…"/>
          <p:cNvSpPr txBox="1"/>
          <p:nvPr>
            <p:ph type="body" idx="1"/>
          </p:nvPr>
        </p:nvSpPr>
        <p:spPr>
          <a:xfrm>
            <a:off x="101600" y="2768600"/>
            <a:ext cx="12725400" cy="5715000"/>
          </a:xfrm>
          <a:prstGeom prst="rect">
            <a:avLst/>
          </a:prstGeom>
        </p:spPr>
        <p:txBody>
          <a:bodyPr/>
          <a:lstStyle>
            <a:lvl1pPr marL="815851" indent="-498351">
              <a:lnSpc>
                <a:spcPts val="4200"/>
              </a:lnSpc>
              <a:buFont typeface="Gill Sans"/>
              <a:tabLst>
                <a:tab pos="1460500" algn="l"/>
              </a:tabLst>
              <a:defRPr sz="3500">
                <a:latin typeface="+mn-lt"/>
                <a:ea typeface="+mn-ea"/>
                <a:cs typeface="+mn-cs"/>
                <a:sym typeface="Helvetica"/>
              </a:defRPr>
            </a:lvl1pPr>
            <a:lvl2pPr marL="1273051" indent="-498351">
              <a:lnSpc>
                <a:spcPts val="4200"/>
              </a:lnSpc>
              <a:buFont typeface="Gill Sans"/>
              <a:tabLst>
                <a:tab pos="1917700" algn="l"/>
              </a:tabLst>
              <a:defRPr sz="3500">
                <a:latin typeface="+mn-lt"/>
                <a:ea typeface="+mn-ea"/>
                <a:cs typeface="+mn-cs"/>
                <a:sym typeface="Helvetica"/>
              </a:defRPr>
            </a:lvl2pPr>
            <a:lvl3pPr marL="1717551" indent="-498351">
              <a:lnSpc>
                <a:spcPts val="4200"/>
              </a:lnSpc>
              <a:buFont typeface="Gill Sans"/>
              <a:tabLst>
                <a:tab pos="2362200" algn="l"/>
              </a:tabLst>
              <a:defRPr sz="3500">
                <a:latin typeface="+mn-lt"/>
                <a:ea typeface="+mn-ea"/>
                <a:cs typeface="+mn-cs"/>
                <a:sym typeface="Helvetica"/>
              </a:defRPr>
            </a:lvl3pPr>
            <a:lvl4pPr marL="2162051" indent="-498351">
              <a:lnSpc>
                <a:spcPts val="4200"/>
              </a:lnSpc>
              <a:buFont typeface="Gill Sans"/>
              <a:tabLst>
                <a:tab pos="2806700" algn="l"/>
              </a:tabLst>
              <a:defRPr sz="3500">
                <a:latin typeface="+mn-lt"/>
                <a:ea typeface="+mn-ea"/>
                <a:cs typeface="+mn-cs"/>
                <a:sym typeface="Helvetica"/>
              </a:defRPr>
            </a:lvl4pPr>
            <a:lvl5pPr marL="2619251" indent="-498351">
              <a:lnSpc>
                <a:spcPts val="4200"/>
              </a:lnSpc>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xfrm>
            <a:off x="12388850" y="93218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1">
    <p:spTree>
      <p:nvGrpSpPr>
        <p:cNvPr id="1" name=""/>
        <p:cNvGrpSpPr/>
        <p:nvPr/>
      </p:nvGrpSpPr>
      <p:grpSpPr>
        <a:xfrm>
          <a:off x="0" y="0"/>
          <a:ext cx="0" cy="0"/>
          <a:chOff x="0" y="0"/>
          <a:chExt cx="0" cy="0"/>
        </a:xfrm>
      </p:grpSpPr>
      <p:sp>
        <p:nvSpPr>
          <p:cNvPr id="70" name="Title Text"/>
          <p:cNvSpPr txBox="1"/>
          <p:nvPr>
            <p:ph type="title"/>
          </p:nvPr>
        </p:nvSpPr>
        <p:spPr>
          <a:xfrm>
            <a:off x="101600" y="-12700"/>
            <a:ext cx="12750800" cy="8763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71" name="Body Level One…"/>
          <p:cNvSpPr txBox="1"/>
          <p:nvPr>
            <p:ph type="body" idx="1"/>
          </p:nvPr>
        </p:nvSpPr>
        <p:spPr>
          <a:xfrm>
            <a:off x="101600" y="2768600"/>
            <a:ext cx="12725400" cy="5715000"/>
          </a:xfrm>
          <a:prstGeom prst="rect">
            <a:avLst/>
          </a:prstGeom>
        </p:spPr>
        <p:txBody>
          <a:bodyPr/>
          <a:lstStyle>
            <a:lvl1pPr marL="815851" indent="-498351">
              <a:lnSpc>
                <a:spcPts val="4200"/>
              </a:lnSpc>
              <a:buFont typeface="Gill Sans"/>
              <a:tabLst>
                <a:tab pos="1460500" algn="l"/>
              </a:tabLst>
              <a:defRPr sz="3500">
                <a:latin typeface="+mn-lt"/>
                <a:ea typeface="+mn-ea"/>
                <a:cs typeface="+mn-cs"/>
                <a:sym typeface="Helvetica"/>
              </a:defRPr>
            </a:lvl1pPr>
            <a:lvl2pPr marL="1273051" indent="-498351">
              <a:lnSpc>
                <a:spcPts val="4200"/>
              </a:lnSpc>
              <a:buFont typeface="Gill Sans"/>
              <a:tabLst>
                <a:tab pos="1917700" algn="l"/>
              </a:tabLst>
              <a:defRPr sz="3500">
                <a:latin typeface="+mn-lt"/>
                <a:ea typeface="+mn-ea"/>
                <a:cs typeface="+mn-cs"/>
                <a:sym typeface="Helvetica"/>
              </a:defRPr>
            </a:lvl2pPr>
            <a:lvl3pPr marL="1717551" indent="-498351">
              <a:lnSpc>
                <a:spcPts val="4200"/>
              </a:lnSpc>
              <a:buFont typeface="Gill Sans"/>
              <a:tabLst>
                <a:tab pos="2362200" algn="l"/>
              </a:tabLst>
              <a:defRPr sz="3500">
                <a:latin typeface="+mn-lt"/>
                <a:ea typeface="+mn-ea"/>
                <a:cs typeface="+mn-cs"/>
                <a:sym typeface="Helvetica"/>
              </a:defRPr>
            </a:lvl3pPr>
            <a:lvl4pPr marL="2162051" indent="-498351">
              <a:lnSpc>
                <a:spcPts val="4200"/>
              </a:lnSpc>
              <a:buFont typeface="Gill Sans"/>
              <a:tabLst>
                <a:tab pos="2806700" algn="l"/>
              </a:tabLst>
              <a:defRPr sz="3500">
                <a:latin typeface="+mn-lt"/>
                <a:ea typeface="+mn-ea"/>
                <a:cs typeface="+mn-cs"/>
                <a:sym typeface="Helvetica"/>
              </a:defRPr>
            </a:lvl4pPr>
            <a:lvl5pPr marL="2619251" indent="-498351">
              <a:lnSpc>
                <a:spcPts val="4200"/>
              </a:lnSpc>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xfrm>
            <a:off x="6343650" y="92710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2">
    <p:spTree>
      <p:nvGrpSpPr>
        <p:cNvPr id="1" name=""/>
        <p:cNvGrpSpPr/>
        <p:nvPr/>
      </p:nvGrpSpPr>
      <p:grpSpPr>
        <a:xfrm>
          <a:off x="0" y="0"/>
          <a:ext cx="0" cy="0"/>
          <a:chOff x="0" y="0"/>
          <a:chExt cx="0" cy="0"/>
        </a:xfrm>
      </p:grpSpPr>
      <p:sp>
        <p:nvSpPr>
          <p:cNvPr id="79" name="Title Text"/>
          <p:cNvSpPr txBox="1"/>
          <p:nvPr>
            <p:ph type="title"/>
          </p:nvPr>
        </p:nvSpPr>
        <p:spPr>
          <a:xfrm>
            <a:off x="101600" y="-12700"/>
            <a:ext cx="12750800" cy="876300"/>
          </a:xfrm>
          <a:prstGeom prst="rect">
            <a:avLst/>
          </a:prstGeom>
        </p:spPr>
        <p:txBody>
          <a:bodyPr/>
          <a:lstStyle>
            <a:lvl1pPr>
              <a:lnSpc>
                <a:spcPts val="5700"/>
              </a:lnSpc>
              <a:defRPr sz="4800">
                <a:solidFill>
                  <a:srgbClr val="BD252C"/>
                </a:solidFill>
                <a:latin typeface="+mn-lt"/>
                <a:ea typeface="+mn-ea"/>
                <a:cs typeface="+mn-cs"/>
                <a:sym typeface="Helvetica"/>
              </a:defRPr>
            </a:lvl1pPr>
          </a:lstStyle>
          <a:p>
            <a:pPr/>
            <a:r>
              <a:t>Title Text</a:t>
            </a:r>
          </a:p>
        </p:txBody>
      </p:sp>
      <p:sp>
        <p:nvSpPr>
          <p:cNvPr id="80" name="Body Level One…"/>
          <p:cNvSpPr txBox="1"/>
          <p:nvPr>
            <p:ph type="body" idx="1"/>
          </p:nvPr>
        </p:nvSpPr>
        <p:spPr>
          <a:xfrm>
            <a:off x="101600" y="2768600"/>
            <a:ext cx="12725400" cy="5715000"/>
          </a:xfrm>
          <a:prstGeom prst="rect">
            <a:avLst/>
          </a:prstGeom>
        </p:spPr>
        <p:txBody>
          <a:bodyPr/>
          <a:lstStyle>
            <a:lvl1pPr marL="815851" indent="-498351">
              <a:lnSpc>
                <a:spcPts val="4200"/>
              </a:lnSpc>
              <a:buFont typeface="Gill Sans"/>
              <a:tabLst>
                <a:tab pos="1460500" algn="l"/>
              </a:tabLst>
              <a:defRPr sz="3500">
                <a:latin typeface="+mn-lt"/>
                <a:ea typeface="+mn-ea"/>
                <a:cs typeface="+mn-cs"/>
                <a:sym typeface="Helvetica"/>
              </a:defRPr>
            </a:lvl1pPr>
            <a:lvl2pPr marL="1273051" indent="-498351">
              <a:lnSpc>
                <a:spcPts val="4200"/>
              </a:lnSpc>
              <a:buFont typeface="Gill Sans"/>
              <a:tabLst>
                <a:tab pos="1917700" algn="l"/>
              </a:tabLst>
              <a:defRPr sz="3500">
                <a:latin typeface="+mn-lt"/>
                <a:ea typeface="+mn-ea"/>
                <a:cs typeface="+mn-cs"/>
                <a:sym typeface="Helvetica"/>
              </a:defRPr>
            </a:lvl2pPr>
            <a:lvl3pPr marL="1717551" indent="-498351">
              <a:lnSpc>
                <a:spcPts val="4200"/>
              </a:lnSpc>
              <a:buFont typeface="Gill Sans"/>
              <a:tabLst>
                <a:tab pos="2362200" algn="l"/>
              </a:tabLst>
              <a:defRPr sz="3500">
                <a:latin typeface="+mn-lt"/>
                <a:ea typeface="+mn-ea"/>
                <a:cs typeface="+mn-cs"/>
                <a:sym typeface="Helvetica"/>
              </a:defRPr>
            </a:lvl3pPr>
            <a:lvl4pPr marL="2162051" indent="-498351">
              <a:lnSpc>
                <a:spcPts val="4200"/>
              </a:lnSpc>
              <a:buFont typeface="Gill Sans"/>
              <a:tabLst>
                <a:tab pos="2806700" algn="l"/>
              </a:tabLst>
              <a:defRPr sz="3500">
                <a:latin typeface="+mn-lt"/>
                <a:ea typeface="+mn-ea"/>
                <a:cs typeface="+mn-cs"/>
                <a:sym typeface="Helvetica"/>
              </a:defRPr>
            </a:lvl4pPr>
            <a:lvl5pPr marL="2619251" indent="-498351">
              <a:lnSpc>
                <a:spcPts val="4200"/>
              </a:lnSpc>
              <a:buFont typeface="Gill Sans"/>
              <a:tabLst>
                <a:tab pos="3263900" algn="l"/>
              </a:tabLst>
              <a:defRPr sz="3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txBox="1"/>
          <p:nvPr>
            <p:ph type="sldNum" sz="quarter" idx="2"/>
          </p:nvPr>
        </p:nvSpPr>
        <p:spPr>
          <a:xfrm>
            <a:off x="12388850" y="9321800"/>
            <a:ext cx="31750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158750" y="9321800"/>
            <a:ext cx="317500" cy="342900"/>
          </a:xfrm>
          <a:prstGeom prst="rect">
            <a:avLst/>
          </a:prstGeom>
          <a:ln w="12700">
            <a:miter lim="400000"/>
          </a:ln>
        </p:spPr>
        <p:txBody>
          <a:bodyPr wrap="none" lIns="38100" tIns="38100" rIns="38100" bIns="38100" anchor="ctr">
            <a:spAutoFit/>
          </a:bodyPr>
          <a:lstStyle>
            <a:lvl1pPr>
              <a:lnSpc>
                <a:spcPts val="2100"/>
              </a:lnSpc>
              <a:defRPr sz="1800">
                <a:latin typeface="Gill Sans"/>
                <a:ea typeface="Gill Sans"/>
                <a:cs typeface="Gill Sans"/>
                <a:sym typeface="Gill Sans"/>
              </a:defRPr>
            </a:lvl1pPr>
          </a:lstStyle>
          <a:p>
            <a:pPr/>
            <a:fld id="{86CB4B4D-7CA3-9044-876B-883B54F8677D}" type="slidenum"/>
          </a:p>
        </p:txBody>
      </p:sp>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Body Level One…"/>
          <p:cNvSpPr txBox="1"/>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a:tabLst>
                <a:tab pos="1968500" algn="l"/>
              </a:tabLst>
            </a:lvl2pPr>
            <a:lvl3pPr>
              <a:tabLst>
                <a:tab pos="2413000" algn="l"/>
              </a:tabLst>
            </a:lvl3pPr>
            <a:lvl4pPr>
              <a:tabLst>
                <a:tab pos="2857500" algn="l"/>
              </a:tabLst>
            </a:lvl4pPr>
            <a:lvl5pPr>
              <a:tabLst>
                <a:tab pos="3314700" algn="l"/>
              </a:tabLst>
            </a:lvl5p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1pPr>
      <a:lvl2pPr marL="0" marR="0" indent="4572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2pPr>
      <a:lvl3pPr marL="0" marR="0" indent="9144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3pPr>
      <a:lvl4pPr marL="0" marR="0" indent="13716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4pPr>
      <a:lvl5pPr marL="0" marR="0" indent="18288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5pPr>
      <a:lvl6pPr marL="0" marR="0" indent="22860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6pPr>
      <a:lvl7pPr marL="0" marR="0" indent="27432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7pPr>
      <a:lvl8pPr marL="0" marR="0" indent="32004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8pPr>
      <a:lvl9pPr marL="0" marR="0" indent="3657600" algn="ctr" defTabSz="457200" latinLnBrk="0">
        <a:lnSpc>
          <a:spcPts val="10000"/>
        </a:lnSpc>
        <a:spcBef>
          <a:spcPts val="200"/>
        </a:spcBef>
        <a:spcAft>
          <a:spcPts val="0"/>
        </a:spcAft>
        <a:buClrTx/>
        <a:buSzTx/>
        <a:buFontTx/>
        <a:buNone/>
        <a:tabLst>
          <a:tab pos="1219200" algn="l"/>
        </a:tabLst>
        <a:defRPr b="0" baseline="0" cap="none" i="0" spc="0" strike="noStrike" sz="8400" u="none">
          <a:solidFill>
            <a:srgbClr val="000000"/>
          </a:solidFill>
          <a:uFillTx/>
          <a:latin typeface="Gill Sans"/>
          <a:ea typeface="Gill Sans"/>
          <a:cs typeface="Gill Sans"/>
          <a:sym typeface="Gill Sans"/>
        </a:defRPr>
      </a:lvl9pPr>
    </p:titleStyle>
    <p:bodyStyle>
      <a:lvl1pPr marL="8698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1pPr>
      <a:lvl2pPr marL="13270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2pPr>
      <a:lvl3pPr marL="17715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3pPr>
      <a:lvl4pPr marL="22160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4pPr>
      <a:lvl5pPr marL="26732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5pPr>
      <a:lvl6pPr marL="30288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6pPr>
      <a:lvl7pPr marL="33844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7pPr>
      <a:lvl8pPr marL="37400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8pPr>
      <a:lvl9pPr marL="4095601" marR="0" indent="-552301" algn="l" defTabSz="457200" latinLnBrk="0">
        <a:lnSpc>
          <a:spcPts val="5000"/>
        </a:lnSpc>
        <a:spcBef>
          <a:spcPts val="2600"/>
        </a:spcBef>
        <a:spcAft>
          <a:spcPts val="0"/>
        </a:spcAft>
        <a:buClrTx/>
        <a:buSzPct val="171429"/>
        <a:buFontTx/>
        <a:buChar char="•"/>
        <a:tabLst>
          <a:tab pos="1511300" algn="l"/>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1pPr>
      <a:lvl2pPr marL="0" marR="0" indent="457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2pPr>
      <a:lvl3pPr marL="0" marR="0" indent="9144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3pPr>
      <a:lvl4pPr marL="0" marR="0" indent="1371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4pPr>
      <a:lvl5pPr marL="0" marR="0" indent="18288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5pPr>
      <a:lvl6pPr marL="0" marR="0" indent="22860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6pPr>
      <a:lvl7pPr marL="0" marR="0" indent="2743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7pPr>
      <a:lvl8pPr marL="0" marR="0" indent="32004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8pPr>
      <a:lvl9pPr marL="0" marR="0" indent="3657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hiliphofmann.net/" TargetMode="External"/><Relationship Id="rId3" Type="http://schemas.openxmlformats.org/officeDocument/2006/relationships/hyperlink" Target="http://www.wiley-vch.de/publish/en/" TargetMode="External"/><Relationship Id="rId4" Type="http://schemas.openxmlformats.org/officeDocument/2006/relationships/hyperlink" Target="http://www.philiphofmann.net" TargetMode="External"/><Relationship Id="rId5"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www.philiphofmann.net"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4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44.png"/><Relationship Id="rId4" Type="http://schemas.openxmlformats.org/officeDocument/2006/relationships/image" Target="../media/image4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2.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lectures accompanying the book: Solid State Physics: An Introduction, by Philip Hofmann (3nd edition 2022, ISBN: 978-3-527-41410-9, Wiley-VCH Berlin."/>
          <p:cNvSpPr txBox="1"/>
          <p:nvPr>
            <p:ph type="body" sz="half" idx="1"/>
          </p:nvPr>
        </p:nvSpPr>
        <p:spPr>
          <a:xfrm>
            <a:off x="139700" y="266700"/>
            <a:ext cx="12725400" cy="2400300"/>
          </a:xfrm>
          <a:prstGeom prst="rect">
            <a:avLst/>
          </a:prstGeom>
        </p:spPr>
        <p:txBody>
          <a:bodyPr/>
          <a:lstStyle/>
          <a:p>
            <a:pPr>
              <a:lnSpc>
                <a:spcPts val="4300"/>
              </a:lnSpc>
              <a:spcBef>
                <a:spcPts val="1500"/>
              </a:spcBef>
              <a:buFontTx/>
              <a:defRPr sz="3600">
                <a:latin typeface="Arial"/>
                <a:ea typeface="Arial"/>
                <a:cs typeface="Arial"/>
                <a:sym typeface="Arial"/>
              </a:defRPr>
            </a:pPr>
            <a:r>
              <a:t>lectures accompanying the book: Solid State Physics: An Introduction, by </a:t>
            </a:r>
            <a:r>
              <a:rPr u="sng">
                <a:solidFill>
                  <a:srgbClr val="0000EE"/>
                </a:solidFill>
                <a:hlinkClick r:id="rId2" invalidUrl="" action="" tgtFrame="" tooltip="" history="1" highlightClick="0" endSnd="0"/>
              </a:rPr>
              <a:t>Philip Hofmann</a:t>
            </a:r>
            <a:r>
              <a:t> (3nd edition 2022, </a:t>
            </a:r>
            <a:r>
              <a:rPr b="1"/>
              <a:t>ISBN:</a:t>
            </a:r>
            <a:r>
              <a:t> 978-3-527-41410-9, </a:t>
            </a:r>
            <a:r>
              <a:rPr u="sng">
                <a:solidFill>
                  <a:srgbClr val="0000EE"/>
                </a:solidFill>
                <a:hlinkClick r:id="rId3" invalidUrl="" action="" tgtFrame="" tooltip="" history="1" highlightClick="0" endSnd="0"/>
              </a:rPr>
              <a:t>Wiley-VCH Berlin</a:t>
            </a:r>
            <a:r>
              <a:t>.</a:t>
            </a:r>
          </a:p>
        </p:txBody>
      </p:sp>
      <p:sp>
        <p:nvSpPr>
          <p:cNvPr id="100"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 name="www.philiphofmann.net"/>
          <p:cNvSpPr/>
          <p:nvPr/>
        </p:nvSpPr>
        <p:spPr>
          <a:xfrm>
            <a:off x="4154444" y="8534400"/>
            <a:ext cx="468561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www.philiphofmann.net</a:t>
            </a:r>
          </a:p>
        </p:txBody>
      </p:sp>
      <p:pic>
        <p:nvPicPr>
          <p:cNvPr id="102" name="Image" descr="Image"/>
          <p:cNvPicPr>
            <a:picLocks noChangeAspect="1"/>
          </p:cNvPicPr>
          <p:nvPr/>
        </p:nvPicPr>
        <p:blipFill>
          <a:blip r:embed="rId5">
            <a:extLst/>
          </a:blip>
          <a:stretch>
            <a:fillRect/>
          </a:stretch>
        </p:blipFill>
        <p:spPr>
          <a:xfrm>
            <a:off x="4472085" y="2863850"/>
            <a:ext cx="3810001" cy="54737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Ionic bonding"/>
          <p:cNvSpPr txBox="1"/>
          <p:nvPr>
            <p:ph type="title"/>
          </p:nvPr>
        </p:nvSpPr>
        <p:spPr>
          <a:xfrm>
            <a:off x="-292100" y="-88900"/>
            <a:ext cx="12750800" cy="876300"/>
          </a:xfrm>
          <a:prstGeom prst="rect">
            <a:avLst/>
          </a:prstGeom>
        </p:spPr>
        <p:txBody>
          <a:bodyPr/>
          <a:lstStyle>
            <a:lvl1pPr>
              <a:defRPr>
                <a:solidFill>
                  <a:srgbClr val="606060"/>
                </a:solidFill>
              </a:defRPr>
            </a:lvl1pPr>
          </a:lstStyle>
          <a:p>
            <a:pPr/>
            <a:r>
              <a:t>Ionic bonding</a:t>
            </a:r>
          </a:p>
        </p:txBody>
      </p:sp>
      <p:sp>
        <p:nvSpPr>
          <p:cNvPr id="195" name="example: NaCl"/>
          <p:cNvSpPr/>
          <p:nvPr/>
        </p:nvSpPr>
        <p:spPr>
          <a:xfrm>
            <a:off x="4568611" y="927100"/>
            <a:ext cx="302937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 NaCl</a:t>
            </a:r>
          </a:p>
        </p:txBody>
      </p:sp>
      <p:sp>
        <p:nvSpPr>
          <p:cNvPr id="196" name="eventually the series converges…"/>
          <p:cNvSpPr/>
          <p:nvPr/>
        </p:nvSpPr>
        <p:spPr>
          <a:xfrm>
            <a:off x="687567" y="3479800"/>
            <a:ext cx="6587766"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eventually the series converges </a:t>
            </a:r>
          </a:p>
          <a:p>
            <a:pPr/>
            <a:r>
              <a:t>and we get (for one ion)</a:t>
            </a:r>
          </a:p>
        </p:txBody>
      </p:sp>
      <p:sp>
        <p:nvSpPr>
          <p:cNvPr id="197" name="Md is called the Madelung constant.…"/>
          <p:cNvSpPr/>
          <p:nvPr/>
        </p:nvSpPr>
        <p:spPr>
          <a:xfrm>
            <a:off x="-1562100" y="6591300"/>
            <a:ext cx="11099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tabLst>
                <a:tab pos="1066800" algn="l"/>
                <a:tab pos="11125200" algn="l"/>
              </a:tabLst>
            </a:pPr>
            <a:r>
              <a:t>M</a:t>
            </a:r>
            <a:r>
              <a:rPr baseline="-50000"/>
              <a:t>d</a:t>
            </a:r>
            <a:r>
              <a:t> is called the Madelung constant. </a:t>
            </a:r>
          </a:p>
          <a:p>
            <a:pPr>
              <a:tabLst>
                <a:tab pos="1066800" algn="l"/>
                <a:tab pos="11125200" algn="l"/>
              </a:tabLst>
            </a:pPr>
            <a:r>
              <a:t>It is specific for a given structure.</a:t>
            </a:r>
          </a:p>
        </p:txBody>
      </p:sp>
      <p:sp>
        <p:nvSpPr>
          <p:cNvPr id="1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9" name="droppedImage.pdf" descr="droppedImage.pdf"/>
          <p:cNvPicPr>
            <a:picLocks noChangeAspect="1"/>
          </p:cNvPicPr>
          <p:nvPr/>
        </p:nvPicPr>
        <p:blipFill>
          <a:blip r:embed="rId3">
            <a:extLst/>
          </a:blip>
          <a:stretch>
            <a:fillRect/>
          </a:stretch>
        </p:blipFill>
        <p:spPr>
          <a:xfrm>
            <a:off x="419100" y="4889500"/>
            <a:ext cx="6400800" cy="1092200"/>
          </a:xfrm>
          <a:prstGeom prst="rect">
            <a:avLst/>
          </a:prstGeom>
          <a:ln w="12700">
            <a:miter lim="400000"/>
          </a:ln>
        </p:spPr>
      </p:pic>
      <p:pic>
        <p:nvPicPr>
          <p:cNvPr id="200" name="aNa+Cl-.pdf" descr="aNa+Cl-.pdf"/>
          <p:cNvPicPr>
            <a:picLocks noChangeAspect="1"/>
          </p:cNvPicPr>
          <p:nvPr/>
        </p:nvPicPr>
        <p:blipFill>
          <a:blip r:embed="rId4">
            <a:extLst/>
          </a:blip>
          <a:stretch>
            <a:fillRect/>
          </a:stretch>
        </p:blipFill>
        <p:spPr>
          <a:xfrm>
            <a:off x="6960443" y="2940050"/>
            <a:ext cx="5625257" cy="49149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Ionic bonding"/>
          <p:cNvSpPr txBox="1"/>
          <p:nvPr>
            <p:ph type="title"/>
          </p:nvPr>
        </p:nvSpPr>
        <p:spPr>
          <a:xfrm>
            <a:off x="-292100" y="-88900"/>
            <a:ext cx="12750800" cy="876300"/>
          </a:xfrm>
          <a:prstGeom prst="rect">
            <a:avLst/>
          </a:prstGeom>
        </p:spPr>
        <p:txBody>
          <a:bodyPr/>
          <a:lstStyle>
            <a:lvl1pPr>
              <a:defRPr>
                <a:solidFill>
                  <a:srgbClr val="606060"/>
                </a:solidFill>
              </a:defRPr>
            </a:lvl1pPr>
          </a:lstStyle>
          <a:p>
            <a:pPr/>
            <a:r>
              <a:t>Ionic bonding</a:t>
            </a:r>
          </a:p>
        </p:txBody>
      </p:sp>
      <p:sp>
        <p:nvSpPr>
          <p:cNvPr id="205" name="so the total lattice energy for one mole of NaCl"/>
          <p:cNvSpPr/>
          <p:nvPr/>
        </p:nvSpPr>
        <p:spPr>
          <a:xfrm>
            <a:off x="-800100" y="2463800"/>
            <a:ext cx="110998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11125200" algn="l"/>
              </a:tabLst>
            </a:lvl1pPr>
          </a:lstStyle>
          <a:p>
            <a:pPr/>
            <a:r>
              <a:t>so the total lattice energy for one mole of NaCl</a:t>
            </a:r>
          </a:p>
        </p:txBody>
      </p:sp>
      <p:sp>
        <p:nvSpPr>
          <p:cNvPr id="206" name="Line"/>
          <p:cNvSpPr/>
          <p:nvPr/>
        </p:nvSpPr>
        <p:spPr>
          <a:xfrm>
            <a:off x="5232400" y="6438900"/>
            <a:ext cx="1013104" cy="451063"/>
          </a:xfrm>
          <a:prstGeom prst="line">
            <a:avLst/>
          </a:prstGeom>
          <a:ln w="50800">
            <a:solidFill>
              <a:srgbClr val="387D8D"/>
            </a:solidFill>
            <a:miter lim="400000"/>
            <a:headEnd type="triangle"/>
          </a:ln>
          <a:effectLst>
            <a:outerShdw sx="100000" sy="100000" kx="0" ky="0" algn="b" rotWithShape="0" blurRad="127000" dist="76200" dir="2700000">
              <a:srgbClr val="000000">
                <a:alpha val="75000"/>
              </a:srgbClr>
            </a:outerShdw>
          </a:effectLst>
        </p:spPr>
        <p:txBody>
          <a:bodyPr lIns="50800" tIns="50800" rIns="50800" bIns="50800" anchor="ctr"/>
          <a:lstStyle/>
          <a:p>
            <a:pPr algn="l">
              <a:lnSpc>
                <a:spcPct val="100000"/>
              </a:lnSpc>
              <a:tabLst/>
              <a:defRPr sz="1200"/>
            </a:pPr>
          </a:p>
        </p:txBody>
      </p:sp>
      <p:sp>
        <p:nvSpPr>
          <p:cNvPr id="207" name="to count every…"/>
          <p:cNvSpPr/>
          <p:nvPr/>
        </p:nvSpPr>
        <p:spPr>
          <a:xfrm>
            <a:off x="6163195" y="6426200"/>
            <a:ext cx="2113510" cy="83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2800"/>
              </a:lnSpc>
              <a:defRPr sz="2400"/>
            </a:pPr>
            <a:r>
              <a:t>to count every</a:t>
            </a:r>
          </a:p>
          <a:p>
            <a:pPr>
              <a:lnSpc>
                <a:spcPts val="2800"/>
              </a:lnSpc>
              <a:defRPr sz="2400"/>
            </a:pPr>
            <a:r>
              <a:t>pair only once</a:t>
            </a:r>
          </a:p>
        </p:txBody>
      </p:sp>
      <p:sp>
        <p:nvSpPr>
          <p:cNvPr id="208" name="Oval"/>
          <p:cNvSpPr/>
          <p:nvPr/>
        </p:nvSpPr>
        <p:spPr>
          <a:xfrm>
            <a:off x="4356100" y="5638800"/>
            <a:ext cx="952500" cy="812800"/>
          </a:xfrm>
          <a:prstGeom prst="ellipse">
            <a:avLst/>
          </a:prstGeom>
          <a:solidFill>
            <a:srgbClr val="FFF7A9">
              <a:alpha val="0"/>
            </a:srgbClr>
          </a:solidFill>
          <a:ln w="50800">
            <a:solidFill>
              <a:srgbClr val="FF2600">
                <a:alpha val="48134"/>
              </a:srgbClr>
            </a:solidFill>
            <a:miter lim="400000"/>
          </a:ln>
          <a:effectLst>
            <a:outerShdw sx="100000" sy="100000" kx="0" ky="0" algn="b" rotWithShape="0" blurRad="127000" dist="76200" dir="2700000">
              <a:srgbClr val="000000">
                <a:alpha val="75000"/>
              </a:srgbClr>
            </a:outerShdw>
          </a:effectLst>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09" name="Oval"/>
          <p:cNvSpPr/>
          <p:nvPr/>
        </p:nvSpPr>
        <p:spPr>
          <a:xfrm>
            <a:off x="2819400" y="4572000"/>
            <a:ext cx="762000" cy="863600"/>
          </a:xfrm>
          <a:prstGeom prst="ellipse">
            <a:avLst/>
          </a:prstGeom>
          <a:solidFill>
            <a:srgbClr val="FFF7A9">
              <a:alpha val="0"/>
            </a:srgbClr>
          </a:solidFill>
          <a:ln w="50800">
            <a:solidFill>
              <a:srgbClr val="FF2600">
                <a:alpha val="48134"/>
              </a:srgbClr>
            </a:solidFill>
            <a:miter lim="400000"/>
          </a:ln>
          <a:effectLst>
            <a:outerShdw sx="100000" sy="100000" kx="0" ky="0" algn="b" rotWithShape="0" blurRad="127000" dist="76200" dir="2700000">
              <a:srgbClr val="000000">
                <a:alpha val="75000"/>
              </a:srgbClr>
            </a:outerShdw>
          </a:effectLst>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10" name="Line"/>
          <p:cNvSpPr/>
          <p:nvPr/>
        </p:nvSpPr>
        <p:spPr>
          <a:xfrm flipH="1" flipV="1">
            <a:off x="2286000" y="4127500"/>
            <a:ext cx="611937" cy="428483"/>
          </a:xfrm>
          <a:prstGeom prst="line">
            <a:avLst/>
          </a:prstGeom>
          <a:ln w="50800">
            <a:solidFill>
              <a:srgbClr val="387D8D"/>
            </a:solidFill>
            <a:miter lim="400000"/>
            <a:headEnd type="triangle"/>
          </a:ln>
          <a:effectLst>
            <a:outerShdw sx="100000" sy="100000" kx="0" ky="0" algn="b" rotWithShape="0" blurRad="127000" dist="76200" dir="2700000">
              <a:srgbClr val="000000">
                <a:alpha val="75000"/>
              </a:srgbClr>
            </a:outerShdw>
          </a:effectLst>
        </p:spPr>
        <p:txBody>
          <a:bodyPr lIns="50800" tIns="50800" rIns="50800" bIns="50800" anchor="ctr"/>
          <a:lstStyle/>
          <a:p>
            <a:pPr algn="l">
              <a:lnSpc>
                <a:spcPct val="100000"/>
              </a:lnSpc>
              <a:tabLst/>
              <a:defRPr sz="1200"/>
            </a:pPr>
          </a:p>
        </p:txBody>
      </p:sp>
      <p:sp>
        <p:nvSpPr>
          <p:cNvPr id="211" name="because there are Na and Cl ions"/>
          <p:cNvSpPr/>
          <p:nvPr/>
        </p:nvSpPr>
        <p:spPr>
          <a:xfrm>
            <a:off x="250502" y="3492500"/>
            <a:ext cx="4655196"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800"/>
              </a:lnSpc>
              <a:defRPr sz="2400"/>
            </a:lvl1pPr>
          </a:lstStyle>
          <a:p>
            <a:pPr/>
            <a:r>
              <a:t>because there are Na and Cl ions</a:t>
            </a:r>
          </a:p>
        </p:txBody>
      </p:sp>
      <p:sp>
        <p:nvSpPr>
          <p:cNvPr id="212" name="This gives 861 kJmol-1. The experiment gives 776 kJmol-1"/>
          <p:cNvSpPr/>
          <p:nvPr/>
        </p:nvSpPr>
        <p:spPr>
          <a:xfrm>
            <a:off x="-177800" y="7162800"/>
            <a:ext cx="12928600" cy="161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tabLst>
                <a:tab pos="1066800" algn="l"/>
                <a:tab pos="12954000" algn="l"/>
              </a:tabLst>
            </a:pPr>
            <a:r>
              <a:t>This gives 861 kJmol</a:t>
            </a:r>
            <a:r>
              <a:rPr baseline="50000"/>
              <a:t>-1</a:t>
            </a:r>
            <a:r>
              <a:t>. The experiment gives 776 kJmol</a:t>
            </a:r>
            <a:r>
              <a:rPr baseline="50000"/>
              <a:t>-1</a:t>
            </a:r>
            <a:endParaRPr baseline="50000"/>
          </a:p>
        </p:txBody>
      </p:sp>
      <p:pic>
        <p:nvPicPr>
          <p:cNvPr id="213" name="droppedImage.pdf" descr="droppedImage.pdf"/>
          <p:cNvPicPr>
            <a:picLocks noChangeAspect="1"/>
          </p:cNvPicPr>
          <p:nvPr/>
        </p:nvPicPr>
        <p:blipFill>
          <a:blip r:embed="rId3">
            <a:extLst/>
          </a:blip>
          <a:stretch>
            <a:fillRect/>
          </a:stretch>
        </p:blipFill>
        <p:spPr>
          <a:xfrm>
            <a:off x="1092200" y="786845"/>
            <a:ext cx="7747000" cy="1321910"/>
          </a:xfrm>
          <a:prstGeom prst="rect">
            <a:avLst/>
          </a:prstGeom>
          <a:ln w="12700">
            <a:miter lim="400000"/>
          </a:ln>
        </p:spPr>
      </p:pic>
      <p:pic>
        <p:nvPicPr>
          <p:cNvPr id="214" name="aNa+Cl-.pdf" descr="aNa+Cl-.pdf"/>
          <p:cNvPicPr>
            <a:picLocks noChangeAspect="1"/>
          </p:cNvPicPr>
          <p:nvPr/>
        </p:nvPicPr>
        <p:blipFill>
          <a:blip r:embed="rId4">
            <a:extLst/>
          </a:blip>
          <a:stretch>
            <a:fillRect/>
          </a:stretch>
        </p:blipFill>
        <p:spPr>
          <a:xfrm>
            <a:off x="7810698" y="3098800"/>
            <a:ext cx="4825802" cy="4216400"/>
          </a:xfrm>
          <a:prstGeom prst="rect">
            <a:avLst/>
          </a:prstGeom>
          <a:ln w="12700">
            <a:miter lim="400000"/>
          </a:ln>
        </p:spPr>
      </p:pic>
      <p:pic>
        <p:nvPicPr>
          <p:cNvPr id="215" name="droppedImage.pdf" descr="droppedImage.pdf"/>
          <p:cNvPicPr>
            <a:picLocks noChangeAspect="1"/>
          </p:cNvPicPr>
          <p:nvPr/>
        </p:nvPicPr>
        <p:blipFill>
          <a:blip r:embed="rId5">
            <a:extLst/>
          </a:blip>
          <a:stretch>
            <a:fillRect/>
          </a:stretch>
        </p:blipFill>
        <p:spPr>
          <a:xfrm>
            <a:off x="736600" y="4749800"/>
            <a:ext cx="5905500" cy="1563826"/>
          </a:xfrm>
          <a:prstGeom prst="rect">
            <a:avLst/>
          </a:prstGeom>
          <a:ln w="12700">
            <a:miter lim="400000"/>
          </a:ln>
        </p:spPr>
      </p:pic>
      <p:sp>
        <p:nvSpPr>
          <p:cNvPr id="216" name="Note: this is the lattice energy, not the cohesive energy (the lattice energy minus the energy to turn atoms into ions)."/>
          <p:cNvSpPr/>
          <p:nvPr/>
        </p:nvSpPr>
        <p:spPr>
          <a:xfrm>
            <a:off x="419100" y="8051800"/>
            <a:ext cx="12115800" cy="161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tabLst>
                <a:tab pos="1066800" algn="l"/>
                <a:tab pos="12141200" algn="l"/>
              </a:tabLst>
              <a:defRPr baseline="50000"/>
            </a:pPr>
            <a:r>
              <a:t>Note: this is the </a:t>
            </a:r>
            <a:r>
              <a:rPr b="1"/>
              <a:t>lattice energy</a:t>
            </a:r>
            <a:r>
              <a:t>, not the </a:t>
            </a:r>
            <a:r>
              <a:rPr b="1"/>
              <a:t>cohesive energy</a:t>
            </a:r>
            <a:r>
              <a:t> (the lattice energy minus the energy to turn atoms into 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pulsive force"/>
          <p:cNvSpPr txBox="1"/>
          <p:nvPr>
            <p:ph type="title"/>
          </p:nvPr>
        </p:nvSpPr>
        <p:spPr>
          <a:prstGeom prst="rect">
            <a:avLst/>
          </a:prstGeom>
        </p:spPr>
        <p:txBody>
          <a:bodyPr/>
          <a:lstStyle>
            <a:lvl1pPr>
              <a:defRPr>
                <a:solidFill>
                  <a:srgbClr val="606060"/>
                </a:solidFill>
              </a:defRPr>
            </a:lvl1pPr>
          </a:lstStyle>
          <a:p>
            <a:pPr/>
            <a:r>
              <a:t>Repulsive force</a:t>
            </a:r>
          </a:p>
        </p:txBody>
      </p:sp>
      <p:pic>
        <p:nvPicPr>
          <p:cNvPr id="221" name="equilibrium distanceinteratomic potential (arb.pdf" descr="equilibrium distanceinteratomic potential (arb.pdf"/>
          <p:cNvPicPr>
            <a:picLocks noChangeAspect="1"/>
          </p:cNvPicPr>
          <p:nvPr/>
        </p:nvPicPr>
        <p:blipFill>
          <a:blip r:embed="rId3">
            <a:extLst/>
          </a:blip>
          <a:stretch>
            <a:fillRect/>
          </a:stretch>
        </p:blipFill>
        <p:spPr>
          <a:xfrm>
            <a:off x="3797300" y="1892300"/>
            <a:ext cx="5143500" cy="5143500"/>
          </a:xfrm>
          <a:prstGeom prst="rect">
            <a:avLst/>
          </a:prstGeom>
          <a:ln w="12700">
            <a:miter lim="400000"/>
          </a:ln>
        </p:spPr>
      </p:pic>
      <p:pic>
        <p:nvPicPr>
          <p:cNvPr id="222" name="repulsive part.pdf" descr="repulsive part.pdf"/>
          <p:cNvPicPr>
            <a:picLocks noChangeAspect="1"/>
          </p:cNvPicPr>
          <p:nvPr/>
        </p:nvPicPr>
        <p:blipFill>
          <a:blip r:embed="rId4">
            <a:extLst/>
          </a:blip>
          <a:stretch>
            <a:fillRect/>
          </a:stretch>
        </p:blipFill>
        <p:spPr>
          <a:xfrm>
            <a:off x="4905935" y="1903635"/>
            <a:ext cx="3933265" cy="1981201"/>
          </a:xfrm>
          <a:prstGeom prst="rect">
            <a:avLst/>
          </a:prstGeom>
          <a:ln w="12700">
            <a:miter lim="400000"/>
          </a:ln>
        </p:spPr>
      </p:pic>
      <p:pic>
        <p:nvPicPr>
          <p:cNvPr id="223" name="resulting .pdf" descr="resulting .pdf"/>
          <p:cNvPicPr>
            <a:picLocks noChangeAspect="1"/>
          </p:cNvPicPr>
          <p:nvPr/>
        </p:nvPicPr>
        <p:blipFill>
          <a:blip r:embed="rId5">
            <a:extLst/>
          </a:blip>
          <a:stretch>
            <a:fillRect/>
          </a:stretch>
        </p:blipFill>
        <p:spPr>
          <a:xfrm>
            <a:off x="4838700" y="1914177"/>
            <a:ext cx="3848101" cy="3258246"/>
          </a:xfrm>
          <a:prstGeom prst="rect">
            <a:avLst/>
          </a:prstGeom>
          <a:ln w="12700">
            <a:miter lim="400000"/>
          </a:ln>
        </p:spPr>
      </p:pic>
      <p:sp>
        <p:nvSpPr>
          <p:cNvPr id="224" name="The existence of a (non-classical) repulsive force causes the real cohesive energy to be slightly smaller (10%) than the value calculated by the Coulomb potential."/>
          <p:cNvSpPr txBox="1"/>
          <p:nvPr>
            <p:ph type="body" sz="half" idx="1"/>
          </p:nvPr>
        </p:nvSpPr>
        <p:spPr>
          <a:xfrm>
            <a:off x="482600" y="7429500"/>
            <a:ext cx="12268200" cy="2070100"/>
          </a:xfrm>
          <a:prstGeom prst="rect">
            <a:avLst/>
          </a:prstGeom>
        </p:spPr>
        <p:txBody>
          <a:bodyPr/>
          <a:lstStyle/>
          <a:p>
            <a:pPr/>
            <a:r>
              <a:t>The existence of a (non-classical) repulsive force causes the real cohesive energy to be slightly smaller (10%) than the value calculated by the Coulomb potential.</a:t>
            </a:r>
          </a:p>
        </p:txBody>
      </p:sp>
      <p:sp>
        <p:nvSpPr>
          <p:cNvPr id="225" name="Line"/>
          <p:cNvSpPr/>
          <p:nvPr/>
        </p:nvSpPr>
        <p:spPr>
          <a:xfrm>
            <a:off x="5041900" y="5372100"/>
            <a:ext cx="6184018" cy="127"/>
          </a:xfrm>
          <a:prstGeom prst="line">
            <a:avLst/>
          </a:prstGeom>
          <a:ln w="25400">
            <a:solidFill>
              <a:srgbClr val="000000"/>
            </a:solidFill>
            <a:miter lim="400000"/>
          </a:ln>
        </p:spPr>
        <p:txBody>
          <a:bodyPr lIns="50800" tIns="50800" rIns="50800" bIns="50800" anchor="ctr"/>
          <a:lstStyle/>
          <a:p>
            <a:pPr algn="l">
              <a:lnSpc>
                <a:spcPct val="100000"/>
              </a:lnSpc>
              <a:tabLst/>
              <a:defRPr sz="1200"/>
            </a:pPr>
          </a:p>
        </p:txBody>
      </p:sp>
      <p:sp>
        <p:nvSpPr>
          <p:cNvPr id="226" name="Line"/>
          <p:cNvSpPr/>
          <p:nvPr/>
        </p:nvSpPr>
        <p:spPr>
          <a:xfrm>
            <a:off x="5041900" y="5130800"/>
            <a:ext cx="6184018" cy="127"/>
          </a:xfrm>
          <a:prstGeom prst="line">
            <a:avLst/>
          </a:prstGeom>
          <a:ln w="25400">
            <a:solidFill>
              <a:srgbClr val="000000"/>
            </a:solidFill>
            <a:miter lim="400000"/>
          </a:ln>
        </p:spPr>
        <p:txBody>
          <a:bodyPr lIns="50800" tIns="50800" rIns="50800" bIns="50800" anchor="ctr"/>
          <a:lstStyle/>
          <a:p>
            <a:pPr algn="l">
              <a:lnSpc>
                <a:spcPct val="100000"/>
              </a:lnSpc>
              <a:tabLst/>
              <a:defRPr sz="1200"/>
            </a:pPr>
          </a:p>
        </p:txBody>
      </p:sp>
      <p:sp>
        <p:nvSpPr>
          <p:cNvPr id="227" name="10%"/>
          <p:cNvSpPr/>
          <p:nvPr/>
        </p:nvSpPr>
        <p:spPr>
          <a:xfrm>
            <a:off x="11354677" y="4927600"/>
            <a:ext cx="1003952"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10%</a:t>
            </a:r>
          </a:p>
        </p:txBody>
      </p:sp>
      <p:sp>
        <p:nvSpPr>
          <p:cNvPr id="2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Bottom line ionic bonding"/>
          <p:cNvSpPr txBox="1"/>
          <p:nvPr>
            <p:ph type="title"/>
          </p:nvPr>
        </p:nvSpPr>
        <p:spPr>
          <a:prstGeom prst="rect">
            <a:avLst/>
          </a:prstGeom>
        </p:spPr>
        <p:txBody>
          <a:bodyPr/>
          <a:lstStyle>
            <a:lvl1pPr>
              <a:defRPr>
                <a:solidFill>
                  <a:srgbClr val="606060"/>
                </a:solidFill>
              </a:defRPr>
            </a:lvl1pPr>
          </a:lstStyle>
          <a:p>
            <a:pPr/>
            <a:r>
              <a:t>Bottom line ionic bonding</a:t>
            </a:r>
          </a:p>
        </p:txBody>
      </p:sp>
      <p:sp>
        <p:nvSpPr>
          <p:cNvPr id="2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4" name="Cohesive energies in the eV range (per bond / pair of atoms).…"/>
          <p:cNvSpPr/>
          <p:nvPr/>
        </p:nvSpPr>
        <p:spPr>
          <a:xfrm>
            <a:off x="152400" y="533400"/>
            <a:ext cx="127254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498351" indent="-498351" algn="l">
              <a:spcBef>
                <a:spcPts val="2600"/>
              </a:spcBef>
              <a:buSzPct val="171429"/>
              <a:buFont typeface="Gill Sans"/>
              <a:buChar char="•"/>
              <a:tabLst>
                <a:tab pos="1460500" algn="l"/>
              </a:tabLst>
            </a:pPr>
            <a:r>
              <a:t>Cohesive energies in the eV range (per bond / pair of atoms).</a:t>
            </a:r>
          </a:p>
          <a:p>
            <a:pPr marL="498351" indent="-498351" algn="l">
              <a:spcBef>
                <a:spcPts val="2600"/>
              </a:spcBef>
              <a:buSzPct val="171429"/>
              <a:buFont typeface="Gill Sans"/>
              <a:buChar char="•"/>
              <a:tabLst>
                <a:tab pos="1460500" algn="l"/>
              </a:tabLst>
            </a:pPr>
            <a:r>
              <a:t>Likely to happen between elements that easily form positive / negative ions.</a:t>
            </a:r>
          </a:p>
          <a:p>
            <a:pPr marL="498351" indent="-498351" algn="l">
              <a:spcBef>
                <a:spcPts val="2600"/>
              </a:spcBef>
              <a:buSzPct val="171429"/>
              <a:buFont typeface="Gill Sans"/>
              <a:buChar char="•"/>
              <a:tabLst>
                <a:tab pos="1460500" algn="l"/>
              </a:tabLst>
            </a:pPr>
            <a:r>
              <a:t>Simple and characteristic crystal structures.</a:t>
            </a:r>
          </a:p>
        </p:txBody>
      </p:sp>
      <p:pic>
        <p:nvPicPr>
          <p:cNvPr id="235" name="Cl-aNa+Cl-Cs+.pdf" descr="Cl-aNa+Cl-Cs+.pdf"/>
          <p:cNvPicPr>
            <a:picLocks noChangeAspect="1"/>
          </p:cNvPicPr>
          <p:nvPr/>
        </p:nvPicPr>
        <p:blipFill>
          <a:blip r:embed="rId2">
            <a:extLst/>
          </a:blip>
          <a:stretch>
            <a:fillRect/>
          </a:stretch>
        </p:blipFill>
        <p:spPr>
          <a:xfrm>
            <a:off x="3543300" y="5448300"/>
            <a:ext cx="6400800" cy="311742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37" name="Table"/>
          <p:cNvGraphicFramePr/>
          <p:nvPr/>
        </p:nvGraphicFramePr>
        <p:xfrm>
          <a:off x="512545" y="1535363"/>
          <a:ext cx="12284978" cy="708747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443705"/>
                <a:gridCol w="4729346"/>
                <a:gridCol w="4086525"/>
              </a:tblGrid>
              <a:tr h="1412413">
                <a:tc>
                  <a:txBody>
                    <a:bodyPr/>
                    <a:lstStyle/>
                    <a:p>
                      <a:pPr defTabSz="914400">
                        <a:lnSpc>
                          <a:spcPts val="5700"/>
                        </a:lnSpc>
                        <a:tabLst>
                          <a:tab pos="558800" algn="l"/>
                          <a:tab pos="1066800" algn="l"/>
                        </a:tabLst>
                      </a:pPr>
                      <a:r>
                        <a:rPr sz="4800">
                          <a:sym typeface="Helvetica"/>
                        </a:rPr>
                        <a:t>substance</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cohesive energy</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lattice energy</a:t>
                      </a:r>
                    </a:p>
                  </a:txBody>
                  <a:tcPr marL="38100" marR="38100" marT="38100" marB="38100" anchor="ctr" anchorCtr="0" horzOverflow="overflow"/>
                </a:tc>
              </a:tr>
              <a:tr h="1412413">
                <a:tc>
                  <a:txBody>
                    <a:bodyPr/>
                    <a:lstStyle/>
                    <a:p>
                      <a:pPr defTabSz="914400">
                        <a:lnSpc>
                          <a:spcPts val="5700"/>
                        </a:lnSpc>
                        <a:tabLst>
                          <a:tab pos="558800" algn="l"/>
                          <a:tab pos="1066800" algn="l"/>
                        </a:tabLst>
                      </a:pPr>
                      <a:r>
                        <a:rPr sz="4800">
                          <a:sym typeface="Helvetica"/>
                        </a:rPr>
                        <a:t>LiF</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9.01</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11.00</a:t>
                      </a:r>
                    </a:p>
                  </a:txBody>
                  <a:tcPr marL="38100" marR="38100" marT="38100" marB="38100" anchor="ctr" anchorCtr="0" horzOverflow="overflow"/>
                </a:tc>
              </a:tr>
              <a:tr h="1412413">
                <a:tc>
                  <a:txBody>
                    <a:bodyPr/>
                    <a:lstStyle/>
                    <a:p>
                      <a:pPr defTabSz="914400">
                        <a:lnSpc>
                          <a:spcPts val="5700"/>
                        </a:lnSpc>
                        <a:tabLst>
                          <a:tab pos="558800" algn="l"/>
                          <a:tab pos="1066800" algn="l"/>
                        </a:tabLst>
                      </a:pPr>
                      <a:r>
                        <a:rPr sz="4800">
                          <a:sym typeface="Helvetica"/>
                        </a:rPr>
                        <a:t>NaCl</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6.70</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8.24</a:t>
                      </a:r>
                    </a:p>
                  </a:txBody>
                  <a:tcPr marL="38100" marR="38100" marT="38100" marB="38100" anchor="ctr" anchorCtr="0" horzOverflow="overflow"/>
                </a:tc>
              </a:tr>
              <a:tr h="1412413">
                <a:tc>
                  <a:txBody>
                    <a:bodyPr/>
                    <a:lstStyle/>
                    <a:p>
                      <a:pPr defTabSz="914400">
                        <a:lnSpc>
                          <a:spcPts val="5700"/>
                        </a:lnSpc>
                        <a:tabLst>
                          <a:tab pos="558800" algn="l"/>
                          <a:tab pos="1066800" algn="l"/>
                        </a:tabLst>
                      </a:pPr>
                      <a:r>
                        <a:rPr sz="4800">
                          <a:sym typeface="Helvetica"/>
                        </a:rPr>
                        <a:t>KCl</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6.75</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7.48</a:t>
                      </a:r>
                    </a:p>
                  </a:txBody>
                  <a:tcPr marL="38100" marR="38100" marT="38100" marB="38100" anchor="ctr" anchorCtr="0" horzOverflow="overflow"/>
                </a:tc>
              </a:tr>
              <a:tr h="1412413">
                <a:tc>
                  <a:txBody>
                    <a:bodyPr/>
                    <a:lstStyle/>
                    <a:p>
                      <a:pPr defTabSz="914400">
                        <a:lnSpc>
                          <a:spcPts val="5700"/>
                        </a:lnSpc>
                        <a:tabLst>
                          <a:tab pos="558800" algn="l"/>
                          <a:tab pos="1066800" algn="l"/>
                        </a:tabLst>
                      </a:pPr>
                      <a:r>
                        <a:rPr sz="4800">
                          <a:sym typeface="Helvetica"/>
                        </a:rPr>
                        <a:t>KF</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7.70</a:t>
                      </a:r>
                    </a:p>
                  </a:txBody>
                  <a:tcPr marL="38100" marR="38100" marT="38100" marB="38100" anchor="ctr" anchorCtr="0" horzOverflow="overflow"/>
                </a:tc>
                <a:tc>
                  <a:txBody>
                    <a:bodyPr/>
                    <a:lstStyle/>
                    <a:p>
                      <a:pPr defTabSz="914400">
                        <a:lnSpc>
                          <a:spcPts val="5700"/>
                        </a:lnSpc>
                        <a:tabLst>
                          <a:tab pos="558800" algn="l"/>
                          <a:tab pos="1066800" algn="l"/>
                        </a:tabLst>
                      </a:pPr>
                      <a:r>
                        <a:rPr sz="4800">
                          <a:sym typeface="Helvetica"/>
                        </a:rPr>
                        <a:t>8.65</a:t>
                      </a:r>
                    </a:p>
                  </a:txBody>
                  <a:tcPr marL="38100" marR="38100" marT="38100" marB="38100" anchor="ctr" anchorCtr="0" horzOverflow="overflow"/>
                </a:tc>
              </a:tr>
            </a:tbl>
          </a:graphicData>
        </a:graphic>
      </p:graphicFrame>
      <p:sp>
        <p:nvSpPr>
          <p:cNvPr id="238" name="Which one is easiest to dissolve in water?"/>
          <p:cNvSpPr/>
          <p:nvPr/>
        </p:nvSpPr>
        <p:spPr>
          <a:xfrm>
            <a:off x="4838432" y="-1204"/>
            <a:ext cx="431800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r>
              <a:t>Which one is easiest to dissolve in water?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ovalent bonding"/>
          <p:cNvSpPr txBox="1"/>
          <p:nvPr>
            <p:ph type="title"/>
          </p:nvPr>
        </p:nvSpPr>
        <p:spPr>
          <a:prstGeom prst="rect">
            <a:avLst/>
          </a:prstGeom>
        </p:spPr>
        <p:txBody>
          <a:bodyPr/>
          <a:lstStyle>
            <a:lvl1pPr>
              <a:defRPr>
                <a:solidFill>
                  <a:srgbClr val="606060"/>
                </a:solidFill>
              </a:defRPr>
            </a:lvl1pPr>
          </a:lstStyle>
          <a:p>
            <a:pPr/>
            <a:r>
              <a:t>Covalent bonding</a:t>
            </a:r>
          </a:p>
        </p:txBody>
      </p:sp>
      <p:sp>
        <p:nvSpPr>
          <p:cNvPr id="243" name="A detailed view on the hydrogen molecule, identical particles (later in connection with magnetism, see online note on www.philiphofmann.net).…"/>
          <p:cNvSpPr txBox="1"/>
          <p:nvPr>
            <p:ph type="body" idx="1"/>
          </p:nvPr>
        </p:nvSpPr>
        <p:spPr>
          <a:xfrm>
            <a:off x="1130300" y="2184400"/>
            <a:ext cx="10680700" cy="5715000"/>
          </a:xfrm>
          <a:prstGeom prst="rect">
            <a:avLst/>
          </a:prstGeom>
        </p:spPr>
        <p:txBody>
          <a:bodyPr/>
          <a:lstStyle/>
          <a:p>
            <a:pPr/>
          </a:p>
          <a:p>
            <a:pPr/>
            <a:r>
              <a:t>A detailed view on the hydrogen molecule, identical particles (later in connection with magnetism, see online note on </a:t>
            </a:r>
            <a:r>
              <a:rPr u="sng">
                <a:hlinkClick r:id="rId3" invalidUrl="" action="" tgtFrame="" tooltip="" history="1" highlightClick="0" endSnd="0"/>
              </a:rPr>
              <a:t>www.philiphofmann.net</a:t>
            </a:r>
            <a:r>
              <a:t>).</a:t>
            </a:r>
          </a:p>
          <a:p>
            <a:pPr/>
            <a:r>
              <a:t>A simple view on other covalent bonds.</a:t>
            </a:r>
          </a:p>
        </p:txBody>
      </p:sp>
      <p:sp>
        <p:nvSpPr>
          <p:cNvPr id="2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he covalent bond: simple picture"/>
          <p:cNvSpPr txBox="1"/>
          <p:nvPr>
            <p:ph type="title"/>
          </p:nvPr>
        </p:nvSpPr>
        <p:spPr>
          <a:prstGeom prst="rect">
            <a:avLst/>
          </a:prstGeom>
        </p:spPr>
        <p:txBody>
          <a:bodyPr/>
          <a:lstStyle>
            <a:lvl1pPr>
              <a:defRPr>
                <a:solidFill>
                  <a:srgbClr val="606060"/>
                </a:solidFill>
              </a:defRPr>
            </a:lvl1pPr>
          </a:lstStyle>
          <a:p>
            <a:pPr/>
            <a:r>
              <a:t>The covalent bond: simple picture</a:t>
            </a:r>
          </a:p>
        </p:txBody>
      </p:sp>
      <p:sp>
        <p:nvSpPr>
          <p:cNvPr id="2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0" name="CClH.pdf" descr="CClH.pdf"/>
          <p:cNvPicPr>
            <a:picLocks noChangeAspect="1"/>
          </p:cNvPicPr>
          <p:nvPr/>
        </p:nvPicPr>
        <p:blipFill>
          <a:blip r:embed="rId3">
            <a:extLst/>
          </a:blip>
          <a:stretch>
            <a:fillRect/>
          </a:stretch>
        </p:blipFill>
        <p:spPr>
          <a:xfrm>
            <a:off x="2063474" y="1143000"/>
            <a:ext cx="8928652" cy="3111500"/>
          </a:xfrm>
          <a:prstGeom prst="rect">
            <a:avLst/>
          </a:prstGeom>
          <a:ln w="12700">
            <a:miter lim="400000"/>
          </a:ln>
        </p:spPr>
      </p:pic>
      <p:pic>
        <p:nvPicPr>
          <p:cNvPr id="251" name="droppedImage.pdf" descr="droppedImage.pdf"/>
          <p:cNvPicPr>
            <a:picLocks noChangeAspect="1"/>
          </p:cNvPicPr>
          <p:nvPr/>
        </p:nvPicPr>
        <p:blipFill>
          <a:blip r:embed="rId4">
            <a:extLst/>
          </a:blip>
          <a:stretch>
            <a:fillRect/>
          </a:stretch>
        </p:blipFill>
        <p:spPr>
          <a:xfrm>
            <a:off x="1346200" y="7656572"/>
            <a:ext cx="10248901" cy="1335028"/>
          </a:xfrm>
          <a:prstGeom prst="rect">
            <a:avLst/>
          </a:prstGeom>
          <a:ln w="12700">
            <a:miter lim="400000"/>
          </a:ln>
        </p:spPr>
      </p:pic>
      <p:sp>
        <p:nvSpPr>
          <p:cNvPr id="252" name="The covalent bond: less simple picture"/>
          <p:cNvSpPr/>
          <p:nvPr/>
        </p:nvSpPr>
        <p:spPr>
          <a:xfrm>
            <a:off x="139700" y="4432300"/>
            <a:ext cx="12750800" cy="876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nSpc>
                <a:spcPts val="5700"/>
              </a:lnSpc>
              <a:spcBef>
                <a:spcPts val="200"/>
              </a:spcBef>
              <a:tabLst>
                <a:tab pos="1219200" algn="l"/>
              </a:tabLst>
              <a:defRPr sz="4800">
                <a:solidFill>
                  <a:srgbClr val="606060"/>
                </a:solidFill>
              </a:defRPr>
            </a:lvl1pPr>
          </a:lstStyle>
          <a:p>
            <a:pPr/>
            <a:r>
              <a:t>The covalent bond: less simple picture</a:t>
            </a:r>
          </a:p>
        </p:txBody>
      </p:sp>
      <p:pic>
        <p:nvPicPr>
          <p:cNvPr id="253" name="droppedImage.pdf" descr="droppedImage.pdf"/>
          <p:cNvPicPr>
            <a:picLocks noChangeAspect="1"/>
          </p:cNvPicPr>
          <p:nvPr/>
        </p:nvPicPr>
        <p:blipFill>
          <a:blip r:embed="rId5">
            <a:extLst/>
          </a:blip>
          <a:stretch>
            <a:fillRect/>
          </a:stretch>
        </p:blipFill>
        <p:spPr>
          <a:xfrm>
            <a:off x="-3923" y="6107093"/>
            <a:ext cx="12522201" cy="1006514"/>
          </a:xfrm>
          <a:prstGeom prst="rect">
            <a:avLst/>
          </a:prstGeom>
          <a:ln w="12700">
            <a:miter lim="400000"/>
          </a:ln>
        </p:spPr>
      </p:pic>
      <p:sp>
        <p:nvSpPr>
          <p:cNvPr id="254" name="(hydrogen molecule)"/>
          <p:cNvSpPr/>
          <p:nvPr/>
        </p:nvSpPr>
        <p:spPr>
          <a:xfrm>
            <a:off x="4426833" y="5308600"/>
            <a:ext cx="416624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(hydrogen molecule)</a:t>
            </a:r>
          </a:p>
        </p:txBody>
      </p:sp>
      <p:sp>
        <p:nvSpPr>
          <p:cNvPr id="255" name="(see note on www.philiphofmann.net)"/>
          <p:cNvSpPr/>
          <p:nvPr/>
        </p:nvSpPr>
        <p:spPr>
          <a:xfrm>
            <a:off x="8648743" y="9207500"/>
            <a:ext cx="3875820"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(see note on www.philiphofmann.net)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he covalent bond: simple picture"/>
          <p:cNvSpPr txBox="1"/>
          <p:nvPr>
            <p:ph type="title"/>
          </p:nvPr>
        </p:nvSpPr>
        <p:spPr>
          <a:prstGeom prst="rect">
            <a:avLst/>
          </a:prstGeom>
        </p:spPr>
        <p:txBody>
          <a:bodyPr/>
          <a:lstStyle>
            <a:lvl1pPr>
              <a:defRPr>
                <a:solidFill>
                  <a:srgbClr val="606060"/>
                </a:solidFill>
              </a:defRPr>
            </a:lvl1pPr>
          </a:lstStyle>
          <a:p>
            <a:pPr/>
            <a:r>
              <a:t>The covalent bond: simple picture</a:t>
            </a:r>
          </a:p>
        </p:txBody>
      </p:sp>
      <p:sp>
        <p:nvSpPr>
          <p:cNvPr id="2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1" name="CClH.pdf" descr="CClH.pdf"/>
          <p:cNvPicPr>
            <a:picLocks noChangeAspect="1"/>
          </p:cNvPicPr>
          <p:nvPr/>
        </p:nvPicPr>
        <p:blipFill>
          <a:blip r:embed="rId3">
            <a:extLst/>
          </a:blip>
          <a:stretch>
            <a:fillRect/>
          </a:stretch>
        </p:blipFill>
        <p:spPr>
          <a:xfrm>
            <a:off x="2025374" y="3340100"/>
            <a:ext cx="8928652" cy="31115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he covalent bond: simple picture"/>
          <p:cNvSpPr txBox="1"/>
          <p:nvPr>
            <p:ph type="title"/>
          </p:nvPr>
        </p:nvSpPr>
        <p:spPr>
          <a:prstGeom prst="rect">
            <a:avLst/>
          </a:prstGeom>
        </p:spPr>
        <p:txBody>
          <a:bodyPr/>
          <a:lstStyle>
            <a:lvl1pPr>
              <a:defRPr>
                <a:solidFill>
                  <a:srgbClr val="606060"/>
                </a:solidFill>
              </a:defRPr>
            </a:lvl1pPr>
          </a:lstStyle>
          <a:p>
            <a:pPr/>
            <a:r>
              <a:t>The covalent bond: simple picture</a:t>
            </a:r>
          </a:p>
        </p:txBody>
      </p:sp>
      <p:sp>
        <p:nvSpPr>
          <p:cNvPr id="266" name="methane"/>
          <p:cNvSpPr/>
          <p:nvPr/>
        </p:nvSpPr>
        <p:spPr>
          <a:xfrm>
            <a:off x="2614891" y="1612900"/>
            <a:ext cx="184411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methane</a:t>
            </a:r>
          </a:p>
        </p:txBody>
      </p:sp>
      <p:sp>
        <p:nvSpPr>
          <p:cNvPr id="267" name="hydrocarbons"/>
          <p:cNvSpPr/>
          <p:nvPr/>
        </p:nvSpPr>
        <p:spPr>
          <a:xfrm>
            <a:off x="431800" y="4152900"/>
            <a:ext cx="29591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2984500" algn="l"/>
              </a:tabLst>
            </a:lvl1pPr>
          </a:lstStyle>
          <a:p>
            <a:pPr/>
            <a:r>
              <a:t>hydrocarbons</a:t>
            </a:r>
          </a:p>
        </p:txBody>
      </p:sp>
      <p:sp>
        <p:nvSpPr>
          <p:cNvPr id="268" name="C-based solid"/>
          <p:cNvSpPr/>
          <p:nvPr/>
        </p:nvSpPr>
        <p:spPr>
          <a:xfrm>
            <a:off x="571500" y="7302500"/>
            <a:ext cx="29591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2984500" algn="l"/>
              </a:tabLst>
            </a:lvl1pPr>
          </a:lstStyle>
          <a:p>
            <a:pPr/>
            <a:r>
              <a:t>C-based solid</a:t>
            </a:r>
          </a:p>
        </p:txBody>
      </p:sp>
      <p:sp>
        <p:nvSpPr>
          <p:cNvPr id="2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0" name="HHHHC.pdf" descr="HHHHC.pdf"/>
          <p:cNvPicPr>
            <a:picLocks noChangeAspect="1"/>
          </p:cNvPicPr>
          <p:nvPr/>
        </p:nvPicPr>
        <p:blipFill>
          <a:blip r:embed="rId3">
            <a:extLst/>
          </a:blip>
          <a:stretch>
            <a:fillRect/>
          </a:stretch>
        </p:blipFill>
        <p:spPr>
          <a:xfrm>
            <a:off x="5829300" y="1079500"/>
            <a:ext cx="1754172" cy="1955800"/>
          </a:xfrm>
          <a:prstGeom prst="rect">
            <a:avLst/>
          </a:prstGeom>
          <a:ln w="12700">
            <a:miter lim="400000"/>
          </a:ln>
        </p:spPr>
      </p:pic>
      <p:pic>
        <p:nvPicPr>
          <p:cNvPr id="271" name="HHCHHCHHCHHCHHCHHCHHCHHCHH.pdf" descr="HHCHHCHHCHHCHHCHHCHHCHHCHH.pdf"/>
          <p:cNvPicPr>
            <a:picLocks noChangeAspect="1"/>
          </p:cNvPicPr>
          <p:nvPr/>
        </p:nvPicPr>
        <p:blipFill>
          <a:blip r:embed="rId4">
            <a:extLst/>
          </a:blip>
          <a:stretch>
            <a:fillRect/>
          </a:stretch>
        </p:blipFill>
        <p:spPr>
          <a:xfrm>
            <a:off x="3924300" y="3302000"/>
            <a:ext cx="8483600" cy="2338163"/>
          </a:xfrm>
          <a:prstGeom prst="rect">
            <a:avLst/>
          </a:prstGeom>
          <a:ln w="12700">
            <a:miter lim="400000"/>
          </a:ln>
        </p:spPr>
      </p:pic>
      <p:pic>
        <p:nvPicPr>
          <p:cNvPr id="272" name="CCCCCCCCC.pdf" descr="CCCCCCCCC.pdf"/>
          <p:cNvPicPr>
            <a:picLocks noChangeAspect="1"/>
          </p:cNvPicPr>
          <p:nvPr/>
        </p:nvPicPr>
        <p:blipFill>
          <a:blip r:embed="rId5">
            <a:extLst/>
          </a:blip>
          <a:stretch>
            <a:fillRect/>
          </a:stretch>
        </p:blipFill>
        <p:spPr>
          <a:xfrm>
            <a:off x="4747070" y="5861050"/>
            <a:ext cx="3533330" cy="35179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he covalent bond: simple model"/>
          <p:cNvSpPr txBox="1"/>
          <p:nvPr>
            <p:ph type="title"/>
          </p:nvPr>
        </p:nvSpPr>
        <p:spPr>
          <a:prstGeom prst="rect">
            <a:avLst/>
          </a:prstGeom>
        </p:spPr>
        <p:txBody>
          <a:bodyPr/>
          <a:lstStyle>
            <a:lvl1pPr>
              <a:defRPr>
                <a:solidFill>
                  <a:srgbClr val="606060"/>
                </a:solidFill>
              </a:defRPr>
            </a:lvl1pPr>
          </a:lstStyle>
          <a:p>
            <a:pPr/>
            <a:r>
              <a:t>The covalent bond: simple model</a:t>
            </a:r>
          </a:p>
        </p:txBody>
      </p:sp>
      <p:sp>
        <p:nvSpPr>
          <p:cNvPr id="277" name="H2 molecule"/>
          <p:cNvSpPr/>
          <p:nvPr/>
        </p:nvSpPr>
        <p:spPr>
          <a:xfrm>
            <a:off x="679997" y="2411718"/>
            <a:ext cx="250247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H</a:t>
            </a:r>
            <a:r>
              <a:rPr baseline="-5999"/>
              <a:t>2</a:t>
            </a:r>
            <a:r>
              <a:t> molecule</a:t>
            </a:r>
          </a:p>
        </p:txBody>
      </p:sp>
      <p:sp>
        <p:nvSpPr>
          <p:cNvPr id="2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9" name="Image" descr="Image"/>
          <p:cNvPicPr>
            <a:picLocks noChangeAspect="1"/>
          </p:cNvPicPr>
          <p:nvPr/>
        </p:nvPicPr>
        <p:blipFill>
          <a:blip r:embed="rId3">
            <a:extLst/>
          </a:blip>
          <a:stretch>
            <a:fillRect/>
          </a:stretch>
        </p:blipFill>
        <p:spPr>
          <a:xfrm>
            <a:off x="4051513" y="1484618"/>
            <a:ext cx="8737950" cy="2489201"/>
          </a:xfrm>
          <a:prstGeom prst="rect">
            <a:avLst/>
          </a:prstGeom>
          <a:ln w="12700">
            <a:miter lim="400000"/>
          </a:ln>
        </p:spPr>
      </p:pic>
      <p:grpSp>
        <p:nvGrpSpPr>
          <p:cNvPr id="282" name="Group"/>
          <p:cNvGrpSpPr/>
          <p:nvPr/>
        </p:nvGrpSpPr>
        <p:grpSpPr>
          <a:xfrm>
            <a:off x="161125" y="4260580"/>
            <a:ext cx="12742658" cy="1613440"/>
            <a:chOff x="0" y="0"/>
            <a:chExt cx="12742657" cy="1613438"/>
          </a:xfrm>
        </p:grpSpPr>
        <p:sp>
          <p:nvSpPr>
            <p:cNvPr id="280" name="H2+ molecular ion"/>
            <p:cNvSpPr/>
            <p:nvPr/>
          </p:nvSpPr>
          <p:spPr>
            <a:xfrm>
              <a:off x="-1" y="545029"/>
              <a:ext cx="3540222"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H</a:t>
              </a:r>
              <a:r>
                <a:rPr baseline="-5999"/>
                <a:t>2</a:t>
              </a:r>
              <a:r>
                <a:rPr baseline="31999"/>
                <a:t>+</a:t>
              </a:r>
              <a:r>
                <a:t> molecular ion</a:t>
              </a:r>
            </a:p>
          </p:txBody>
        </p:sp>
        <p:pic>
          <p:nvPicPr>
            <p:cNvPr id="281" name="Image" descr="Image"/>
            <p:cNvPicPr>
              <a:picLocks noChangeAspect="1"/>
            </p:cNvPicPr>
            <p:nvPr/>
          </p:nvPicPr>
          <p:blipFill>
            <a:blip r:embed="rId4">
              <a:extLst/>
            </a:blip>
            <a:stretch>
              <a:fillRect/>
            </a:stretch>
          </p:blipFill>
          <p:spPr>
            <a:xfrm>
              <a:off x="4004707" y="0"/>
              <a:ext cx="8737951" cy="1613439"/>
            </a:xfrm>
            <a:prstGeom prst="rect">
              <a:avLst/>
            </a:prstGeom>
            <a:ln w="12700" cap="flat">
              <a:noFill/>
              <a:miter lim="400000"/>
            </a:ln>
            <a:effectLst/>
          </p:spPr>
        </p:pic>
      </p:grpSp>
      <p:grpSp>
        <p:nvGrpSpPr>
          <p:cNvPr id="285" name="Group"/>
          <p:cNvGrpSpPr/>
          <p:nvPr/>
        </p:nvGrpSpPr>
        <p:grpSpPr>
          <a:xfrm>
            <a:off x="315287" y="6347794"/>
            <a:ext cx="12154263" cy="2042129"/>
            <a:chOff x="0" y="0"/>
            <a:chExt cx="12154261" cy="2042127"/>
          </a:xfrm>
        </p:grpSpPr>
        <p:pic>
          <p:nvPicPr>
            <p:cNvPr id="283" name="Image" descr="Image"/>
            <p:cNvPicPr>
              <a:picLocks noChangeAspect="1"/>
            </p:cNvPicPr>
            <p:nvPr/>
          </p:nvPicPr>
          <p:blipFill>
            <a:blip r:embed="rId5">
              <a:extLst/>
            </a:blip>
            <a:stretch>
              <a:fillRect/>
            </a:stretch>
          </p:blipFill>
          <p:spPr>
            <a:xfrm>
              <a:off x="169162" y="1108774"/>
              <a:ext cx="11985100" cy="933354"/>
            </a:xfrm>
            <a:prstGeom prst="rect">
              <a:avLst/>
            </a:prstGeom>
            <a:ln w="12700" cap="flat">
              <a:noFill/>
              <a:miter lim="400000"/>
            </a:ln>
            <a:effectLst/>
          </p:spPr>
        </p:pic>
        <p:sp>
          <p:nvSpPr>
            <p:cNvPr id="284" name="Ansatz: Linear Combination of Atomic Orbitals (LCA):"/>
            <p:cNvSpPr/>
            <p:nvPr/>
          </p:nvSpPr>
          <p:spPr>
            <a:xfrm>
              <a:off x="0" y="0"/>
              <a:ext cx="10589351"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Ansatz: Linear Combination of Atomic Orbitals (LCA):</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P build="whole" bldLvl="1" animBg="1" rev="0" advAuto="0" spid="285"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his is only the outline of a lecture, not a final product.…"/>
          <p:cNvSpPr txBox="1"/>
          <p:nvPr>
            <p:ph type="body" idx="1"/>
          </p:nvPr>
        </p:nvSpPr>
        <p:spPr>
          <a:xfrm>
            <a:off x="139700" y="736600"/>
            <a:ext cx="12725400" cy="8407400"/>
          </a:xfrm>
          <a:prstGeom prst="rect">
            <a:avLst/>
          </a:prstGeom>
        </p:spPr>
        <p:txBody>
          <a:bodyPr/>
          <a:lstStyle/>
          <a:p>
            <a:pPr>
              <a:spcBef>
                <a:spcPts val="1500"/>
              </a:spcBef>
            </a:pPr>
            <a:r>
              <a:t>This is only the outline of a lecture, not a final product.</a:t>
            </a:r>
          </a:p>
          <a:p>
            <a:pPr>
              <a:spcBef>
                <a:spcPts val="1500"/>
              </a:spcBef>
            </a:pPr>
            <a:r>
              <a:t>Many “fun parts” in the form of pictures, movies and examples have been removed for copyright reasons.</a:t>
            </a:r>
          </a:p>
          <a:p>
            <a:pPr>
              <a:spcBef>
                <a:spcPts val="1500"/>
              </a:spcBef>
            </a:pPr>
            <a:r>
              <a:t>In some cases, www addresses are given for particularly good resources (but not always).</a:t>
            </a:r>
          </a:p>
          <a:p>
            <a:pPr>
              <a:spcBef>
                <a:spcPts val="1500"/>
              </a:spcBef>
            </a:pPr>
            <a:r>
              <a:t>I have left some ‘presenter notes’ in the lectures. They are probably of very limited use only.</a:t>
            </a:r>
          </a:p>
          <a:p>
            <a:pPr>
              <a:spcBef>
                <a:spcPts val="1500"/>
              </a:spcBef>
            </a:pPr>
            <a:r>
              <a:t>I do actually prefer to do give the lectures on a blackboard, using presentations as little as possible.</a:t>
            </a:r>
          </a:p>
        </p:txBody>
      </p:sp>
      <p:sp>
        <p:nvSpPr>
          <p:cNvPr id="105" name="README"/>
          <p:cNvSpPr/>
          <p:nvPr/>
        </p:nvSpPr>
        <p:spPr>
          <a:xfrm>
            <a:off x="114300" y="-63500"/>
            <a:ext cx="127254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5700"/>
              </a:lnSpc>
              <a:tabLst>
                <a:tab pos="1219200" algn="l"/>
                <a:tab pos="12750800" algn="l"/>
              </a:tabLst>
              <a:defRPr sz="4800">
                <a:solidFill>
                  <a:srgbClr val="606060"/>
                </a:solidFill>
              </a:defRPr>
            </a:lvl1pPr>
          </a:lstStyle>
          <a:p>
            <a:pPr/>
            <a:r>
              <a:t>README</a:t>
            </a:r>
          </a:p>
        </p:txBody>
      </p:sp>
      <p:sp>
        <p:nvSpPr>
          <p:cNvPr id="106"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0" name="Image" descr="Image"/>
          <p:cNvPicPr>
            <a:picLocks noChangeAspect="1"/>
          </p:cNvPicPr>
          <p:nvPr/>
        </p:nvPicPr>
        <p:blipFill>
          <a:blip r:embed="rId3">
            <a:extLst/>
          </a:blip>
          <a:stretch>
            <a:fillRect/>
          </a:stretch>
        </p:blipFill>
        <p:spPr>
          <a:xfrm>
            <a:off x="509850" y="99114"/>
            <a:ext cx="11985100" cy="933353"/>
          </a:xfrm>
          <a:prstGeom prst="rect">
            <a:avLst/>
          </a:prstGeom>
          <a:ln w="12700">
            <a:miter lim="400000"/>
          </a:ln>
        </p:spPr>
      </p:pic>
      <p:pic>
        <p:nvPicPr>
          <p:cNvPr id="291" name="Image" descr="Image"/>
          <p:cNvPicPr>
            <a:picLocks noChangeAspect="1"/>
          </p:cNvPicPr>
          <p:nvPr/>
        </p:nvPicPr>
        <p:blipFill>
          <a:blip r:embed="rId4">
            <a:extLst/>
          </a:blip>
          <a:stretch>
            <a:fillRect/>
          </a:stretch>
        </p:blipFill>
        <p:spPr>
          <a:xfrm>
            <a:off x="2259512" y="1446250"/>
            <a:ext cx="8485776" cy="2121445"/>
          </a:xfrm>
          <a:prstGeom prst="rect">
            <a:avLst/>
          </a:prstGeom>
          <a:ln w="12700">
            <a:miter lim="400000"/>
          </a:ln>
        </p:spPr>
      </p:pic>
      <p:grpSp>
        <p:nvGrpSpPr>
          <p:cNvPr id="294" name="Group"/>
          <p:cNvGrpSpPr/>
          <p:nvPr/>
        </p:nvGrpSpPr>
        <p:grpSpPr>
          <a:xfrm>
            <a:off x="1748987" y="3683202"/>
            <a:ext cx="8835512" cy="2557211"/>
            <a:chOff x="0" y="0"/>
            <a:chExt cx="8835511" cy="2557209"/>
          </a:xfrm>
        </p:grpSpPr>
        <p:sp>
          <p:nvSpPr>
            <p:cNvPr id="292" name="or"/>
            <p:cNvSpPr/>
            <p:nvPr/>
          </p:nvSpPr>
          <p:spPr>
            <a:xfrm>
              <a:off x="4162989" y="0"/>
              <a:ext cx="509533"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or</a:t>
              </a:r>
            </a:p>
          </p:txBody>
        </p:sp>
        <p:pic>
          <p:nvPicPr>
            <p:cNvPr id="293" name="Image" descr="Image"/>
            <p:cNvPicPr>
              <a:picLocks noChangeAspect="1"/>
            </p:cNvPicPr>
            <p:nvPr/>
          </p:nvPicPr>
          <p:blipFill>
            <a:blip r:embed="rId5">
              <a:extLst/>
            </a:blip>
            <a:stretch>
              <a:fillRect/>
            </a:stretch>
          </p:blipFill>
          <p:spPr>
            <a:xfrm>
              <a:off x="0" y="750508"/>
              <a:ext cx="8835512" cy="1806702"/>
            </a:xfrm>
            <a:prstGeom prst="rect">
              <a:avLst/>
            </a:prstGeom>
            <a:ln w="12700" cap="flat">
              <a:noFill/>
              <a:miter lim="400000"/>
            </a:ln>
            <a:effectLst/>
          </p:spPr>
        </p:pic>
      </p:grpSp>
      <p:grpSp>
        <p:nvGrpSpPr>
          <p:cNvPr id="297" name="Group"/>
          <p:cNvGrpSpPr/>
          <p:nvPr/>
        </p:nvGrpSpPr>
        <p:grpSpPr>
          <a:xfrm>
            <a:off x="3785813" y="6477101"/>
            <a:ext cx="4761861" cy="2618503"/>
            <a:chOff x="0" y="0"/>
            <a:chExt cx="4761860" cy="2618502"/>
          </a:xfrm>
        </p:grpSpPr>
        <p:sp>
          <p:nvSpPr>
            <p:cNvPr id="295" name="two energy solutions"/>
            <p:cNvSpPr/>
            <p:nvPr/>
          </p:nvSpPr>
          <p:spPr>
            <a:xfrm>
              <a:off x="464472" y="0"/>
              <a:ext cx="4166457"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two energy solutions</a:t>
              </a:r>
            </a:p>
          </p:txBody>
        </p:sp>
        <p:pic>
          <p:nvPicPr>
            <p:cNvPr id="296" name="Image" descr="Image"/>
            <p:cNvPicPr>
              <a:picLocks noChangeAspect="1"/>
            </p:cNvPicPr>
            <p:nvPr/>
          </p:nvPicPr>
          <p:blipFill>
            <a:blip r:embed="rId6">
              <a:extLst/>
            </a:blip>
            <a:stretch>
              <a:fillRect/>
            </a:stretch>
          </p:blipFill>
          <p:spPr>
            <a:xfrm>
              <a:off x="0" y="871689"/>
              <a:ext cx="4761861" cy="1746814"/>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P build="whole" bldLvl="1" animBg="1" rev="0" advAuto="0" spid="297"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2" name="Group" descr="Group"/>
          <p:cNvPicPr>
            <a:picLocks noChangeAspect="1"/>
          </p:cNvPicPr>
          <p:nvPr/>
        </p:nvPicPr>
        <p:blipFill>
          <a:blip r:embed="rId3">
            <a:extLst/>
          </a:blip>
          <a:stretch>
            <a:fillRect/>
          </a:stretch>
        </p:blipFill>
        <p:spPr>
          <a:xfrm>
            <a:off x="624095" y="8376975"/>
            <a:ext cx="3059052" cy="1122165"/>
          </a:xfrm>
          <a:prstGeom prst="rect">
            <a:avLst/>
          </a:prstGeom>
          <a:ln w="12700">
            <a:miter lim="400000"/>
          </a:ln>
        </p:spPr>
      </p:pic>
      <p:pic>
        <p:nvPicPr>
          <p:cNvPr id="303" name="Image" descr="Image"/>
          <p:cNvPicPr>
            <a:picLocks noChangeAspect="1"/>
          </p:cNvPicPr>
          <p:nvPr/>
        </p:nvPicPr>
        <p:blipFill>
          <a:blip r:embed="rId4">
            <a:extLst/>
          </a:blip>
          <a:stretch>
            <a:fillRect/>
          </a:stretch>
        </p:blipFill>
        <p:spPr>
          <a:xfrm>
            <a:off x="147331" y="1713329"/>
            <a:ext cx="12710138" cy="632694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he covalent bond: a closer look at C"/>
          <p:cNvSpPr txBox="1"/>
          <p:nvPr>
            <p:ph type="title"/>
          </p:nvPr>
        </p:nvSpPr>
        <p:spPr>
          <a:prstGeom prst="rect">
            <a:avLst/>
          </a:prstGeom>
        </p:spPr>
        <p:txBody>
          <a:bodyPr/>
          <a:lstStyle>
            <a:lvl1pPr>
              <a:defRPr>
                <a:solidFill>
                  <a:srgbClr val="606060"/>
                </a:solidFill>
              </a:defRPr>
            </a:lvl1pPr>
          </a:lstStyle>
          <a:p>
            <a:pPr/>
            <a:r>
              <a:t>The covalent bond: a closer look at C</a:t>
            </a:r>
          </a:p>
        </p:txBody>
      </p:sp>
      <p:sp>
        <p:nvSpPr>
          <p:cNvPr id="308" name="electron configuration: 2 s and 2 p electrons…"/>
          <p:cNvSpPr txBox="1"/>
          <p:nvPr>
            <p:ph type="body" sz="half" idx="1"/>
          </p:nvPr>
        </p:nvSpPr>
        <p:spPr>
          <a:xfrm>
            <a:off x="-215900" y="241300"/>
            <a:ext cx="5130800" cy="9207500"/>
          </a:xfrm>
          <a:prstGeom prst="rect">
            <a:avLst/>
          </a:prstGeom>
        </p:spPr>
        <p:txBody>
          <a:bodyPr/>
          <a:lstStyle/>
          <a:p>
            <a:pPr/>
            <a:r>
              <a:t>electron configuration: 2 s and 2 p electrons</a:t>
            </a:r>
          </a:p>
          <a:p>
            <a:pPr/>
            <a:r>
              <a:t>formation of four sp</a:t>
            </a:r>
            <a:r>
              <a:rPr baseline="50000"/>
              <a:t>3</a:t>
            </a:r>
            <a:r>
              <a:t> hybrid orbitals as linear combination between the s and three p orbitals</a:t>
            </a:r>
          </a:p>
          <a:p>
            <a:pPr/>
            <a:r>
              <a:t>directional character of p orbitals is also found in sp</a:t>
            </a:r>
            <a:r>
              <a:rPr baseline="50000"/>
              <a:t>3</a:t>
            </a:r>
            <a:r>
              <a:t> orbitals.</a:t>
            </a:r>
          </a:p>
        </p:txBody>
      </p:sp>
      <p:sp>
        <p:nvSpPr>
          <p:cNvPr id="3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0" name="290px-Sp3-Orbital.svg.png" descr="290px-Sp3-Orbital.svg.png"/>
          <p:cNvPicPr>
            <a:picLocks noChangeAspect="1"/>
          </p:cNvPicPr>
          <p:nvPr/>
        </p:nvPicPr>
        <p:blipFill>
          <a:blip r:embed="rId3">
            <a:extLst/>
          </a:blip>
          <a:stretch>
            <a:fillRect/>
          </a:stretch>
        </p:blipFill>
        <p:spPr>
          <a:xfrm>
            <a:off x="6121400" y="2336800"/>
            <a:ext cx="5656036" cy="5461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methane"/>
          <p:cNvSpPr/>
          <p:nvPr/>
        </p:nvSpPr>
        <p:spPr>
          <a:xfrm>
            <a:off x="557491" y="812800"/>
            <a:ext cx="184411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methane</a:t>
            </a:r>
          </a:p>
        </p:txBody>
      </p:sp>
      <p:sp>
        <p:nvSpPr>
          <p:cNvPr id="315" name="diamond"/>
          <p:cNvSpPr/>
          <p:nvPr/>
        </p:nvSpPr>
        <p:spPr>
          <a:xfrm>
            <a:off x="8763000" y="3162300"/>
            <a:ext cx="29591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2984500" algn="l"/>
              </a:tabLst>
            </a:lvl1pPr>
          </a:lstStyle>
          <a:p>
            <a:pPr/>
            <a:r>
              <a:t>diamond</a:t>
            </a:r>
          </a:p>
        </p:txBody>
      </p:sp>
      <p:sp>
        <p:nvSpPr>
          <p:cNvPr id="316" name="The covalent bond: sp3 bonding"/>
          <p:cNvSpPr/>
          <p:nvPr/>
        </p:nvSpPr>
        <p:spPr>
          <a:xfrm>
            <a:off x="139700" y="-241300"/>
            <a:ext cx="127254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5700"/>
              </a:lnSpc>
              <a:tabLst>
                <a:tab pos="1219200" algn="l"/>
                <a:tab pos="12750800" algn="l"/>
              </a:tabLst>
              <a:defRPr sz="4800">
                <a:solidFill>
                  <a:srgbClr val="606060"/>
                </a:solidFill>
              </a:defRPr>
            </a:pPr>
            <a:r>
              <a:t>The covalent bond: sp</a:t>
            </a:r>
            <a:r>
              <a:rPr baseline="50000"/>
              <a:t>3</a:t>
            </a:r>
            <a:r>
              <a:t> bonding</a:t>
            </a:r>
          </a:p>
        </p:txBody>
      </p:sp>
      <p:sp>
        <p:nvSpPr>
          <p:cNvPr id="3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8" name="595px-Methane-3D-balls.png" descr="595px-Methane-3D-balls.png"/>
          <p:cNvPicPr>
            <a:picLocks noChangeAspect="1"/>
          </p:cNvPicPr>
          <p:nvPr/>
        </p:nvPicPr>
        <p:blipFill>
          <a:blip r:embed="rId3">
            <a:extLst/>
          </a:blip>
          <a:stretch>
            <a:fillRect/>
          </a:stretch>
        </p:blipFill>
        <p:spPr>
          <a:xfrm>
            <a:off x="825500" y="1625600"/>
            <a:ext cx="4206452" cy="4241800"/>
          </a:xfrm>
          <a:prstGeom prst="rect">
            <a:avLst/>
          </a:prstGeom>
          <a:ln w="12700">
            <a:miter lim="400000"/>
          </a:ln>
        </p:spPr>
      </p:pic>
      <p:pic>
        <p:nvPicPr>
          <p:cNvPr id="319" name="diamond.pdf" descr="diamond.pdf"/>
          <p:cNvPicPr>
            <a:picLocks noChangeAspect="1"/>
          </p:cNvPicPr>
          <p:nvPr/>
        </p:nvPicPr>
        <p:blipFill>
          <a:blip r:embed="rId4">
            <a:extLst/>
          </a:blip>
          <a:stretch>
            <a:fillRect/>
          </a:stretch>
        </p:blipFill>
        <p:spPr>
          <a:xfrm>
            <a:off x="5575300" y="3479800"/>
            <a:ext cx="6331699" cy="59182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Bonding in most semiconductors"/>
          <p:cNvSpPr txBox="1"/>
          <p:nvPr>
            <p:ph type="title"/>
          </p:nvPr>
        </p:nvSpPr>
        <p:spPr>
          <a:prstGeom prst="rect">
            <a:avLst/>
          </a:prstGeom>
        </p:spPr>
        <p:txBody>
          <a:bodyPr/>
          <a:lstStyle>
            <a:lvl1pPr>
              <a:defRPr>
                <a:solidFill>
                  <a:srgbClr val="606060"/>
                </a:solidFill>
              </a:defRPr>
            </a:lvl1pPr>
          </a:lstStyle>
          <a:p>
            <a:pPr/>
            <a:r>
              <a:t>Bonding in most semiconductors</a:t>
            </a:r>
          </a:p>
        </p:txBody>
      </p:sp>
      <p:sp>
        <p:nvSpPr>
          <p:cNvPr id="324" name="Tetrahedral (sp3) configuration almost ubiquitous: diamond, Si, Ge, III-V (GaAs, AlAs, InP), II-VI (CdS, CdTe)"/>
          <p:cNvSpPr txBox="1"/>
          <p:nvPr>
            <p:ph type="body" sz="half" idx="1"/>
          </p:nvPr>
        </p:nvSpPr>
        <p:spPr>
          <a:xfrm>
            <a:off x="101600" y="6731000"/>
            <a:ext cx="12725400" cy="2997200"/>
          </a:xfrm>
          <a:prstGeom prst="rect">
            <a:avLst/>
          </a:prstGeom>
        </p:spPr>
        <p:txBody>
          <a:bodyPr/>
          <a:lstStyle/>
          <a:p>
            <a:pPr/>
            <a:r>
              <a:t>Tetrahedral (sp</a:t>
            </a:r>
            <a:r>
              <a:rPr baseline="31999"/>
              <a:t>3</a:t>
            </a:r>
            <a:r>
              <a:t>) configuration almost ubiquitous: diamond, Si, Ge, III-V (GaAs, AlAs, InP), II-VI (CdS, CdTe)</a:t>
            </a:r>
          </a:p>
        </p:txBody>
      </p:sp>
      <p:sp>
        <p:nvSpPr>
          <p:cNvPr id="3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6" name="diamond.pdf" descr="diamond.pdf"/>
          <p:cNvPicPr>
            <a:picLocks noChangeAspect="1"/>
          </p:cNvPicPr>
          <p:nvPr/>
        </p:nvPicPr>
        <p:blipFill>
          <a:blip r:embed="rId3">
            <a:extLst/>
          </a:blip>
          <a:stretch>
            <a:fillRect/>
          </a:stretch>
        </p:blipFill>
        <p:spPr>
          <a:xfrm>
            <a:off x="3340100" y="1181100"/>
            <a:ext cx="6331699" cy="59182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Bonding in most semiconductors"/>
          <p:cNvSpPr txBox="1"/>
          <p:nvPr>
            <p:ph type="title"/>
          </p:nvPr>
        </p:nvSpPr>
        <p:spPr>
          <a:prstGeom prst="rect">
            <a:avLst/>
          </a:prstGeom>
        </p:spPr>
        <p:txBody>
          <a:bodyPr/>
          <a:lstStyle>
            <a:lvl1pPr>
              <a:defRPr>
                <a:solidFill>
                  <a:srgbClr val="606060"/>
                </a:solidFill>
              </a:defRPr>
            </a:lvl1pPr>
          </a:lstStyle>
          <a:p>
            <a:pPr/>
            <a:r>
              <a:t>Bonding in most semiconductors</a:t>
            </a:r>
          </a:p>
        </p:txBody>
      </p:sp>
      <p:sp>
        <p:nvSpPr>
          <p:cNvPr id="331" name="Tetrahedral (sp3) configuration almost ubiquitous: diamond, Si, Ge, III-V (GaAs, AlAs, InP), II-VI (CdS, CdTe)"/>
          <p:cNvSpPr txBox="1"/>
          <p:nvPr>
            <p:ph type="body" sz="half" idx="1"/>
          </p:nvPr>
        </p:nvSpPr>
        <p:spPr>
          <a:xfrm>
            <a:off x="101600" y="6731000"/>
            <a:ext cx="12725400" cy="2997200"/>
          </a:xfrm>
          <a:prstGeom prst="rect">
            <a:avLst/>
          </a:prstGeom>
        </p:spPr>
        <p:txBody>
          <a:bodyPr/>
          <a:lstStyle/>
          <a:p>
            <a:pPr/>
            <a:r>
              <a:t>Tetrahedral (sp</a:t>
            </a:r>
            <a:r>
              <a:rPr baseline="31999"/>
              <a:t>3</a:t>
            </a:r>
            <a:r>
              <a:t>) configuration almost ubiquitous: diamond, Si, Ge, III-V (GaAs, AlAs, InP), II-VI (CdS, CdTe)</a:t>
            </a:r>
          </a:p>
        </p:txBody>
      </p:sp>
      <p:sp>
        <p:nvSpPr>
          <p:cNvPr id="3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3" name="diamond.pdf" descr="diamond.pdf"/>
          <p:cNvPicPr>
            <a:picLocks noChangeAspect="1"/>
          </p:cNvPicPr>
          <p:nvPr/>
        </p:nvPicPr>
        <p:blipFill>
          <a:blip r:embed="rId3">
            <a:extLst/>
          </a:blip>
          <a:stretch>
            <a:fillRect/>
          </a:stretch>
        </p:blipFill>
        <p:spPr>
          <a:xfrm>
            <a:off x="3206555" y="1219200"/>
            <a:ext cx="6617089" cy="62103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formation of  three sp2 hybrid orbitals as linear combination between the s and two p orbitals. One p-orbital remains"/>
          <p:cNvSpPr txBox="1"/>
          <p:nvPr>
            <p:ph type="body" sz="quarter" idx="1"/>
          </p:nvPr>
        </p:nvSpPr>
        <p:spPr>
          <a:xfrm>
            <a:off x="139700" y="7670800"/>
            <a:ext cx="12725400" cy="1562100"/>
          </a:xfrm>
          <a:prstGeom prst="rect">
            <a:avLst/>
          </a:prstGeom>
        </p:spPr>
        <p:txBody>
          <a:bodyPr/>
          <a:lstStyle/>
          <a:p>
            <a:pPr/>
            <a:r>
              <a:t>formation of  three sp</a:t>
            </a:r>
            <a:r>
              <a:rPr baseline="50000"/>
              <a:t>2</a:t>
            </a:r>
            <a:r>
              <a:t> hybrid orbitals as linear combination between the s and two p orbitals. One p-orbital remains</a:t>
            </a:r>
          </a:p>
        </p:txBody>
      </p:sp>
      <p:sp>
        <p:nvSpPr>
          <p:cNvPr id="338" name="The covalent bond: sp2 bonding"/>
          <p:cNvSpPr/>
          <p:nvPr/>
        </p:nvSpPr>
        <p:spPr>
          <a:xfrm>
            <a:off x="139700" y="-165100"/>
            <a:ext cx="127254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5700"/>
              </a:lnSpc>
              <a:tabLst>
                <a:tab pos="1219200" algn="l"/>
                <a:tab pos="12750800" algn="l"/>
              </a:tabLst>
              <a:defRPr sz="4800">
                <a:solidFill>
                  <a:srgbClr val="606060"/>
                </a:solidFill>
              </a:defRPr>
            </a:pPr>
            <a:r>
              <a:t>The covalent bond: sp</a:t>
            </a:r>
            <a:r>
              <a:rPr baseline="50000"/>
              <a:t>2</a:t>
            </a:r>
            <a:r>
              <a:t> bonding</a:t>
            </a:r>
          </a:p>
        </p:txBody>
      </p:sp>
      <p:sp>
        <p:nvSpPr>
          <p:cNvPr id="3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0" name="290px-Sp2-Orbital.svg.png" descr="290px-Sp2-Orbital.svg.png"/>
          <p:cNvPicPr>
            <a:picLocks noChangeAspect="1"/>
          </p:cNvPicPr>
          <p:nvPr/>
        </p:nvPicPr>
        <p:blipFill>
          <a:blip r:embed="rId3">
            <a:extLst/>
          </a:blip>
          <a:stretch>
            <a:fillRect/>
          </a:stretch>
        </p:blipFill>
        <p:spPr>
          <a:xfrm>
            <a:off x="2959100" y="1689100"/>
            <a:ext cx="6565900" cy="509423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he covalent bond: sp2 bonding"/>
          <p:cNvSpPr txBox="1"/>
          <p:nvPr>
            <p:ph type="title"/>
          </p:nvPr>
        </p:nvSpPr>
        <p:spPr>
          <a:xfrm>
            <a:off x="101600" y="-12700"/>
            <a:ext cx="12750800" cy="1143000"/>
          </a:xfrm>
          <a:prstGeom prst="rect">
            <a:avLst/>
          </a:prstGeom>
        </p:spPr>
        <p:txBody>
          <a:bodyPr/>
          <a:lstStyle/>
          <a:p>
            <a:pPr>
              <a:defRPr>
                <a:solidFill>
                  <a:srgbClr val="606060"/>
                </a:solidFill>
              </a:defRPr>
            </a:pPr>
            <a:r>
              <a:t>The covalent bond: sp</a:t>
            </a:r>
            <a:r>
              <a:rPr baseline="50000"/>
              <a:t>2</a:t>
            </a:r>
            <a:r>
              <a:t> bonding</a:t>
            </a:r>
          </a:p>
        </p:txBody>
      </p:sp>
      <p:sp>
        <p:nvSpPr>
          <p:cNvPr id="345" name="bucky-balls"/>
          <p:cNvSpPr/>
          <p:nvPr/>
        </p:nvSpPr>
        <p:spPr>
          <a:xfrm>
            <a:off x="9359465" y="1397000"/>
            <a:ext cx="233767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bucky-balls</a:t>
            </a:r>
          </a:p>
        </p:txBody>
      </p:sp>
      <p:sp>
        <p:nvSpPr>
          <p:cNvPr id="346" name="graphene / graphite"/>
          <p:cNvSpPr/>
          <p:nvPr/>
        </p:nvSpPr>
        <p:spPr>
          <a:xfrm>
            <a:off x="345650" y="1397000"/>
            <a:ext cx="396960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graphene / graphite</a:t>
            </a:r>
          </a:p>
        </p:txBody>
      </p:sp>
      <p:sp>
        <p:nvSpPr>
          <p:cNvPr id="3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8" name="Graphite-sheet-3D-balls.png" descr="Graphite-sheet-3D-balls.png"/>
          <p:cNvPicPr>
            <a:picLocks noChangeAspect="1"/>
          </p:cNvPicPr>
          <p:nvPr/>
        </p:nvPicPr>
        <p:blipFill>
          <a:blip r:embed="rId3">
            <a:extLst/>
          </a:blip>
          <a:stretch>
            <a:fillRect/>
          </a:stretch>
        </p:blipFill>
        <p:spPr>
          <a:xfrm>
            <a:off x="334216" y="2743200"/>
            <a:ext cx="3695701" cy="2313509"/>
          </a:xfrm>
          <a:prstGeom prst="rect">
            <a:avLst/>
          </a:prstGeom>
          <a:ln w="12700">
            <a:miter lim="400000"/>
          </a:ln>
        </p:spPr>
      </p:pic>
      <p:pic>
        <p:nvPicPr>
          <p:cNvPr id="349" name="graphite.pdf" descr="graphite.pdf"/>
          <p:cNvPicPr>
            <a:picLocks noChangeAspect="1"/>
          </p:cNvPicPr>
          <p:nvPr/>
        </p:nvPicPr>
        <p:blipFill>
          <a:blip r:embed="rId4">
            <a:extLst/>
          </a:blip>
          <a:stretch>
            <a:fillRect/>
          </a:stretch>
        </p:blipFill>
        <p:spPr>
          <a:xfrm>
            <a:off x="4546600" y="2273300"/>
            <a:ext cx="1881482" cy="3175000"/>
          </a:xfrm>
          <a:prstGeom prst="rect">
            <a:avLst/>
          </a:prstGeom>
          <a:ln w="12700">
            <a:miter lim="400000"/>
          </a:ln>
        </p:spPr>
      </p:pic>
      <p:pic>
        <p:nvPicPr>
          <p:cNvPr id="350" name="C60a.png" descr="C60a.png"/>
          <p:cNvPicPr>
            <a:picLocks noChangeAspect="1"/>
          </p:cNvPicPr>
          <p:nvPr/>
        </p:nvPicPr>
        <p:blipFill>
          <a:blip r:embed="rId5">
            <a:extLst/>
          </a:blip>
          <a:stretch>
            <a:fillRect/>
          </a:stretch>
        </p:blipFill>
        <p:spPr>
          <a:xfrm>
            <a:off x="8293100" y="2235200"/>
            <a:ext cx="4474268" cy="4381500"/>
          </a:xfrm>
          <a:prstGeom prst="rect">
            <a:avLst/>
          </a:prstGeom>
          <a:ln w="12700">
            <a:miter lim="400000"/>
          </a:ln>
        </p:spPr>
      </p:pic>
      <p:pic>
        <p:nvPicPr>
          <p:cNvPr id="351" name="nanotube.png" descr="nanotube.png"/>
          <p:cNvPicPr>
            <a:picLocks noChangeAspect="1"/>
          </p:cNvPicPr>
          <p:nvPr/>
        </p:nvPicPr>
        <p:blipFill>
          <a:blip r:embed="rId6">
            <a:extLst/>
          </a:blip>
          <a:stretch>
            <a:fillRect/>
          </a:stretch>
        </p:blipFill>
        <p:spPr>
          <a:xfrm>
            <a:off x="3219450" y="6680200"/>
            <a:ext cx="5676900" cy="4257675"/>
          </a:xfrm>
          <a:prstGeom prst="rect">
            <a:avLst/>
          </a:prstGeom>
          <a:ln w="12700">
            <a:miter lim="400000"/>
          </a:ln>
        </p:spPr>
      </p:pic>
      <p:sp>
        <p:nvSpPr>
          <p:cNvPr id="352" name="carbon nanotubes…"/>
          <p:cNvSpPr/>
          <p:nvPr/>
        </p:nvSpPr>
        <p:spPr>
          <a:xfrm>
            <a:off x="4259984" y="5981700"/>
            <a:ext cx="4141932"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carbon nanotubes</a:t>
            </a:r>
          </a:p>
          <a:p>
            <a:pPr/>
            <a:r>
              <a:t>(rolled-up graphene)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Covalent bonding"/>
          <p:cNvSpPr txBox="1"/>
          <p:nvPr>
            <p:ph type="title"/>
          </p:nvPr>
        </p:nvSpPr>
        <p:spPr>
          <a:prstGeom prst="rect">
            <a:avLst/>
          </a:prstGeom>
        </p:spPr>
        <p:txBody>
          <a:bodyPr/>
          <a:lstStyle>
            <a:lvl1pPr>
              <a:defRPr>
                <a:solidFill>
                  <a:srgbClr val="606060"/>
                </a:solidFill>
              </a:defRPr>
            </a:lvl1pPr>
          </a:lstStyle>
          <a:p>
            <a:pPr/>
            <a:r>
              <a:t>Covalent bonding</a:t>
            </a:r>
          </a:p>
        </p:txBody>
      </p:sp>
      <p:sp>
        <p:nvSpPr>
          <p:cNvPr id="357" name="Cohesive energies similar to ionic bonding, in the eV range.…"/>
          <p:cNvSpPr txBox="1"/>
          <p:nvPr>
            <p:ph type="body" idx="1"/>
          </p:nvPr>
        </p:nvSpPr>
        <p:spPr>
          <a:prstGeom prst="rect">
            <a:avLst/>
          </a:prstGeom>
        </p:spPr>
        <p:txBody>
          <a:bodyPr/>
          <a:lstStyle/>
          <a:p>
            <a:pPr/>
            <a:r>
              <a:t>Cohesive energies similar to ionic bonding, in the eV range.</a:t>
            </a:r>
          </a:p>
          <a:p>
            <a:pPr/>
            <a:r>
              <a:t>Very directional bonding.</a:t>
            </a:r>
          </a:p>
        </p:txBody>
      </p:sp>
      <p:sp>
        <p:nvSpPr>
          <p:cNvPr id="3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Metallic bonding"/>
          <p:cNvSpPr txBox="1"/>
          <p:nvPr>
            <p:ph type="title"/>
          </p:nvPr>
        </p:nvSpPr>
        <p:spPr>
          <a:xfrm>
            <a:off x="88900" y="3136900"/>
            <a:ext cx="12750800" cy="876300"/>
          </a:xfrm>
          <a:prstGeom prst="rect">
            <a:avLst/>
          </a:prstGeom>
        </p:spPr>
        <p:txBody>
          <a:bodyPr/>
          <a:lstStyle>
            <a:lvl1pPr>
              <a:defRPr>
                <a:solidFill>
                  <a:srgbClr val="606060"/>
                </a:solidFill>
              </a:defRPr>
            </a:lvl1pPr>
          </a:lstStyle>
          <a:p>
            <a:pPr/>
            <a:r>
              <a:t>Metallic bonding</a:t>
            </a:r>
          </a:p>
        </p:txBody>
      </p:sp>
      <p:sp>
        <p:nvSpPr>
          <p:cNvPr id="3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Bonds between atoms: contents"/>
          <p:cNvSpPr txBox="1"/>
          <p:nvPr>
            <p:ph type="title"/>
          </p:nvPr>
        </p:nvSpPr>
        <p:spPr>
          <a:prstGeom prst="rect">
            <a:avLst/>
          </a:prstGeom>
        </p:spPr>
        <p:txBody>
          <a:bodyPr/>
          <a:lstStyle>
            <a:lvl1pPr>
              <a:defRPr>
                <a:solidFill>
                  <a:srgbClr val="606060"/>
                </a:solidFill>
              </a:defRPr>
            </a:lvl1pPr>
          </a:lstStyle>
          <a:p>
            <a:pPr/>
            <a:r>
              <a:t>Bonds between atoms: contents</a:t>
            </a:r>
          </a:p>
        </p:txBody>
      </p:sp>
      <p:sp>
        <p:nvSpPr>
          <p:cNvPr id="109" name="bonding in general, attractive and repulsive forces, cohesive energy…"/>
          <p:cNvSpPr txBox="1"/>
          <p:nvPr>
            <p:ph type="body" idx="1"/>
          </p:nvPr>
        </p:nvSpPr>
        <p:spPr>
          <a:xfrm>
            <a:off x="139700" y="2501900"/>
            <a:ext cx="12725400" cy="6959600"/>
          </a:xfrm>
          <a:prstGeom prst="rect">
            <a:avLst/>
          </a:prstGeom>
        </p:spPr>
        <p:txBody>
          <a:bodyPr/>
          <a:lstStyle/>
          <a:p>
            <a:pPr/>
            <a:r>
              <a:t>bonding in general, attractive and repulsive forces, cohesive energy</a:t>
            </a:r>
          </a:p>
          <a:p>
            <a:pPr/>
            <a:r>
              <a:t>ionic bonding</a:t>
            </a:r>
          </a:p>
          <a:p>
            <a:pPr/>
            <a:r>
              <a:t>covalent bonding</a:t>
            </a:r>
          </a:p>
          <a:p>
            <a:pPr/>
            <a:r>
              <a:t>metallic bonding</a:t>
            </a:r>
          </a:p>
          <a:p>
            <a:pPr/>
            <a:r>
              <a:t>hydrogen bonding and van der Waals bonding</a:t>
            </a:r>
          </a:p>
          <a:p>
            <a:pPr/>
            <a:r>
              <a:t>relationship between bonding type and some physical properties of a solid (in particular melting point)</a:t>
            </a:r>
          </a:p>
        </p:txBody>
      </p:sp>
      <p:sp>
        <p:nvSpPr>
          <p:cNvPr id="110" name="at the end of this lecture you should understand...."/>
          <p:cNvSpPr/>
          <p:nvPr/>
        </p:nvSpPr>
        <p:spPr>
          <a:xfrm>
            <a:off x="12700" y="787400"/>
            <a:ext cx="129794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4300"/>
              </a:lnSpc>
              <a:tabLst>
                <a:tab pos="1066800" algn="l"/>
                <a:tab pos="13004800" algn="l"/>
              </a:tabLst>
              <a:defRPr sz="3600"/>
            </a:lvl1pPr>
          </a:lstStyle>
          <a:p>
            <a:pPr/>
            <a:r>
              <a:t>at the end of this lecture you should understand....</a:t>
            </a:r>
          </a:p>
        </p:txBody>
      </p:sp>
      <p:sp>
        <p:nvSpPr>
          <p:cNvPr id="111"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metals / non-metals"/>
          <p:cNvSpPr txBox="1"/>
          <p:nvPr>
            <p:ph type="title"/>
          </p:nvPr>
        </p:nvSpPr>
        <p:spPr>
          <a:xfrm>
            <a:off x="101600" y="165100"/>
            <a:ext cx="12750800" cy="876300"/>
          </a:xfrm>
          <a:prstGeom prst="rect">
            <a:avLst/>
          </a:prstGeom>
        </p:spPr>
        <p:txBody>
          <a:bodyPr/>
          <a:lstStyle>
            <a:lvl1pPr>
              <a:defRPr>
                <a:solidFill>
                  <a:srgbClr val="606060"/>
                </a:solidFill>
              </a:defRPr>
            </a:lvl1pPr>
          </a:lstStyle>
          <a:p>
            <a:pPr/>
            <a:r>
              <a:t>metals / non-metals</a:t>
            </a:r>
          </a:p>
        </p:txBody>
      </p:sp>
      <p:sp>
        <p:nvSpPr>
          <p:cNvPr id="366" name="the boundaries can be disputed…"/>
          <p:cNvSpPr txBox="1"/>
          <p:nvPr>
            <p:ph type="body" sz="quarter" idx="1"/>
          </p:nvPr>
        </p:nvSpPr>
        <p:spPr>
          <a:xfrm>
            <a:off x="1397000" y="6756400"/>
            <a:ext cx="10210800" cy="2413000"/>
          </a:xfrm>
          <a:prstGeom prst="rect">
            <a:avLst/>
          </a:prstGeom>
        </p:spPr>
        <p:txBody>
          <a:bodyPr/>
          <a:lstStyle/>
          <a:p>
            <a:pPr/>
          </a:p>
          <a:p>
            <a:pPr/>
            <a:r>
              <a:t>the boundaries can be disputed</a:t>
            </a:r>
          </a:p>
          <a:p>
            <a:pPr/>
            <a:r>
              <a:t>simple metals, transition metals, noble metals</a:t>
            </a:r>
          </a:p>
        </p:txBody>
      </p:sp>
      <p:sp>
        <p:nvSpPr>
          <p:cNvPr id="367" name="Rectangle"/>
          <p:cNvSpPr/>
          <p:nvPr/>
        </p:nvSpPr>
        <p:spPr>
          <a:xfrm>
            <a:off x="3822700" y="1143000"/>
            <a:ext cx="5308600" cy="609600"/>
          </a:xfrm>
          <a:prstGeom prst="rect">
            <a:avLst/>
          </a:prstGeom>
          <a:solidFill>
            <a:srgbClr val="FFFFFE"/>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9" name="periodicmetal.pdf" descr="periodicmetal.pdf"/>
          <p:cNvPicPr>
            <a:picLocks noChangeAspect="1"/>
          </p:cNvPicPr>
          <p:nvPr/>
        </p:nvPicPr>
        <p:blipFill>
          <a:blip r:embed="rId3">
            <a:extLst/>
          </a:blip>
          <a:stretch>
            <a:fillRect/>
          </a:stretch>
        </p:blipFill>
        <p:spPr>
          <a:xfrm>
            <a:off x="1047539" y="990600"/>
            <a:ext cx="10935122" cy="6070600"/>
          </a:xfrm>
          <a:prstGeom prst="rect">
            <a:avLst/>
          </a:prstGeom>
          <a:ln w="12700">
            <a:miter lim="400000"/>
          </a:ln>
        </p:spPr>
      </p:pic>
      <p:grpSp>
        <p:nvGrpSpPr>
          <p:cNvPr id="372" name="Group"/>
          <p:cNvGrpSpPr/>
          <p:nvPr/>
        </p:nvGrpSpPr>
        <p:grpSpPr>
          <a:xfrm>
            <a:off x="2286000" y="2819400"/>
            <a:ext cx="9677400" cy="4241800"/>
            <a:chOff x="0" y="0"/>
            <a:chExt cx="9677400" cy="4241800"/>
          </a:xfrm>
        </p:grpSpPr>
        <p:sp>
          <p:nvSpPr>
            <p:cNvPr id="370" name="Rectangle"/>
            <p:cNvSpPr/>
            <p:nvPr/>
          </p:nvSpPr>
          <p:spPr>
            <a:xfrm>
              <a:off x="0" y="0"/>
              <a:ext cx="4787900" cy="2413000"/>
            </a:xfrm>
            <a:prstGeom prst="rect">
              <a:avLst/>
            </a:prstGeom>
            <a:solidFill>
              <a:srgbClr val="4CF5A9">
                <a:alpha val="18000"/>
              </a:srgbClr>
            </a:solidFill>
            <a:ln w="25400" cap="flat">
              <a:noFill/>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1" name="Rectangle"/>
            <p:cNvSpPr/>
            <p:nvPr/>
          </p:nvSpPr>
          <p:spPr>
            <a:xfrm>
              <a:off x="1206500" y="2971800"/>
              <a:ext cx="8470900" cy="1270000"/>
            </a:xfrm>
            <a:prstGeom prst="rect">
              <a:avLst/>
            </a:prstGeom>
            <a:solidFill>
              <a:srgbClr val="4CF5A9">
                <a:alpha val="18000"/>
              </a:srgbClr>
            </a:solidFill>
            <a:ln w="25400" cap="flat">
              <a:noFill/>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Metallic bonding (simple metals)"/>
          <p:cNvSpPr txBox="1"/>
          <p:nvPr>
            <p:ph type="title"/>
          </p:nvPr>
        </p:nvSpPr>
        <p:spPr>
          <a:prstGeom prst="rect">
            <a:avLst/>
          </a:prstGeom>
        </p:spPr>
        <p:txBody>
          <a:bodyPr/>
          <a:lstStyle>
            <a:lvl1pPr>
              <a:defRPr>
                <a:solidFill>
                  <a:srgbClr val="606060"/>
                </a:solidFill>
              </a:defRPr>
            </a:lvl1pPr>
          </a:lstStyle>
          <a:p>
            <a:pPr/>
            <a:r>
              <a:t>Metallic bonding (simple metals)</a:t>
            </a:r>
          </a:p>
        </p:txBody>
      </p:sp>
      <p:sp>
        <p:nvSpPr>
          <p:cNvPr id="377" name="outer electrons are delocalized and act as “glue” between positively charged ion cores…"/>
          <p:cNvSpPr txBox="1"/>
          <p:nvPr>
            <p:ph type="body" sz="half" idx="1"/>
          </p:nvPr>
        </p:nvSpPr>
        <p:spPr>
          <a:xfrm>
            <a:off x="114300" y="1054100"/>
            <a:ext cx="12725400" cy="3975100"/>
          </a:xfrm>
          <a:prstGeom prst="rect">
            <a:avLst/>
          </a:prstGeom>
        </p:spPr>
        <p:txBody>
          <a:bodyPr/>
          <a:lstStyle/>
          <a:p>
            <a:pPr/>
            <a:r>
              <a:t>outer electrons are delocalized and act as “glue” between positively charged ion cores</a:t>
            </a:r>
          </a:p>
          <a:p>
            <a:pPr/>
            <a:r>
              <a:t>generally found for elements with one, two or three valence electrons.</a:t>
            </a:r>
          </a:p>
          <a:p>
            <a:pPr/>
            <a:r>
              <a:t>cohesive energies in the eV range</a:t>
            </a:r>
          </a:p>
        </p:txBody>
      </p:sp>
      <p:sp>
        <p:nvSpPr>
          <p:cNvPr id="3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9" name="+Na+Na.pdf" descr="+Na+Na.pdf"/>
          <p:cNvPicPr>
            <a:picLocks noChangeAspect="1"/>
          </p:cNvPicPr>
          <p:nvPr/>
        </p:nvPicPr>
        <p:blipFill>
          <a:blip r:embed="rId3">
            <a:extLst/>
          </a:blip>
          <a:stretch>
            <a:fillRect/>
          </a:stretch>
        </p:blipFill>
        <p:spPr>
          <a:xfrm>
            <a:off x="1155700" y="6106459"/>
            <a:ext cx="4076701" cy="1678642"/>
          </a:xfrm>
          <a:prstGeom prst="rect">
            <a:avLst/>
          </a:prstGeom>
          <a:ln w="12700">
            <a:miter lim="400000"/>
          </a:ln>
        </p:spPr>
      </p:pic>
      <p:pic>
        <p:nvPicPr>
          <p:cNvPr id="380" name="+Na+Na+Na+Na+Na+Na+Na.pdf" descr="+Na+Na+Na+Na+Na+Na+Na.pdf"/>
          <p:cNvPicPr>
            <a:picLocks noChangeAspect="1"/>
          </p:cNvPicPr>
          <p:nvPr/>
        </p:nvPicPr>
        <p:blipFill>
          <a:blip r:embed="rId4">
            <a:extLst/>
          </a:blip>
          <a:stretch>
            <a:fillRect/>
          </a:stretch>
        </p:blipFill>
        <p:spPr>
          <a:xfrm>
            <a:off x="6910916" y="5473700"/>
            <a:ext cx="4097868" cy="2946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maller cohesive energies than in ionic crystals…"/>
          <p:cNvSpPr txBox="1"/>
          <p:nvPr>
            <p:ph type="body" idx="1"/>
          </p:nvPr>
        </p:nvSpPr>
        <p:spPr>
          <a:xfrm>
            <a:off x="-127000" y="2273300"/>
            <a:ext cx="13208000" cy="5207000"/>
          </a:xfrm>
          <a:prstGeom prst="rect">
            <a:avLst/>
          </a:prstGeom>
        </p:spPr>
        <p:txBody>
          <a:bodyPr/>
          <a:lstStyle/>
          <a:p>
            <a:pPr/>
            <a:r>
              <a:t>smaller cohesive energies than in ionic crystals</a:t>
            </a:r>
          </a:p>
          <a:p>
            <a:pPr/>
            <a:r>
              <a:t>larger ionic radii, e.g. for Na: 3.82 Å (metal) and 1.94 Å (NaCl)</a:t>
            </a:r>
          </a:p>
          <a:p>
            <a:pPr/>
            <a:r>
              <a:t>bonding has no directional preference</a:t>
            </a:r>
          </a:p>
          <a:p>
            <a:pPr/>
            <a:r>
              <a:t>closed-packed atomic configurations are preferred: best possible overlap between the orbitals, no “holes” in the potential</a:t>
            </a:r>
          </a:p>
        </p:txBody>
      </p:sp>
      <p:sp>
        <p:nvSpPr>
          <p:cNvPr id="385" name="Metallic bonding (simple metals):…"/>
          <p:cNvSpPr/>
          <p:nvPr/>
        </p:nvSpPr>
        <p:spPr>
          <a:xfrm>
            <a:off x="101600" y="-12700"/>
            <a:ext cx="12750800" cy="193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nSpc>
                <a:spcPts val="5700"/>
              </a:lnSpc>
              <a:spcBef>
                <a:spcPts val="200"/>
              </a:spcBef>
              <a:tabLst>
                <a:tab pos="1219200" algn="l"/>
              </a:tabLst>
              <a:defRPr sz="4800">
                <a:solidFill>
                  <a:srgbClr val="606060"/>
                </a:solidFill>
              </a:defRPr>
            </a:pPr>
            <a:r>
              <a:t>Metallic bonding (simple metals):</a:t>
            </a:r>
          </a:p>
          <a:p>
            <a:pPr>
              <a:lnSpc>
                <a:spcPts val="5700"/>
              </a:lnSpc>
              <a:spcBef>
                <a:spcPts val="200"/>
              </a:spcBef>
              <a:tabLst>
                <a:tab pos="1219200" algn="l"/>
              </a:tabLst>
              <a:defRPr sz="4800">
                <a:solidFill>
                  <a:srgbClr val="606060"/>
                </a:solidFill>
              </a:defRPr>
            </a:pPr>
            <a:r>
              <a:t>more characteristics</a:t>
            </a:r>
          </a:p>
        </p:txBody>
      </p:sp>
      <p:sp>
        <p:nvSpPr>
          <p:cNvPr id="3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Metallic bonding: why is this so favorable?"/>
          <p:cNvSpPr txBox="1"/>
          <p:nvPr>
            <p:ph type="title"/>
          </p:nvPr>
        </p:nvSpPr>
        <p:spPr>
          <a:prstGeom prst="rect">
            <a:avLst/>
          </a:prstGeom>
        </p:spPr>
        <p:txBody>
          <a:bodyPr/>
          <a:lstStyle>
            <a:lvl1pPr>
              <a:defRPr>
                <a:solidFill>
                  <a:srgbClr val="606060"/>
                </a:solidFill>
              </a:defRPr>
            </a:lvl1pPr>
          </a:lstStyle>
          <a:p>
            <a:pPr/>
            <a:r>
              <a:t>Metallic bonding: why is this so favorable?</a:t>
            </a:r>
          </a:p>
        </p:txBody>
      </p:sp>
      <p:sp>
        <p:nvSpPr>
          <p:cNvPr id="391" name="Oval"/>
          <p:cNvSpPr/>
          <p:nvPr/>
        </p:nvSpPr>
        <p:spPr>
          <a:xfrm>
            <a:off x="2247900" y="1638300"/>
            <a:ext cx="3124197" cy="2285995"/>
          </a:xfrm>
          <a:prstGeom prst="ellipse">
            <a:avLst/>
          </a:prstGeom>
          <a:solidFill>
            <a:srgbClr val="FFF7A9">
              <a:alpha val="0"/>
            </a:srgbClr>
          </a:solidFill>
          <a:ln w="50800">
            <a:solidFill>
              <a:srgbClr val="FF2600">
                <a:alpha val="48134"/>
              </a:srgbClr>
            </a:solidFill>
            <a:miter lim="400000"/>
          </a:ln>
          <a:effectLst>
            <a:outerShdw sx="100000" sy="100000" kx="0" ky="0" algn="b" rotWithShape="0" blurRad="127000" dist="76200" dir="2700000">
              <a:srgbClr val="000000">
                <a:alpha val="75000"/>
              </a:srgbClr>
            </a:outerShdw>
          </a:effectLst>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92" name="Line"/>
          <p:cNvSpPr/>
          <p:nvPr/>
        </p:nvSpPr>
        <p:spPr>
          <a:xfrm flipH="1" flipV="1">
            <a:off x="5041900" y="3746500"/>
            <a:ext cx="611937" cy="428483"/>
          </a:xfrm>
          <a:prstGeom prst="line">
            <a:avLst/>
          </a:prstGeom>
          <a:ln w="50800">
            <a:solidFill>
              <a:srgbClr val="387D8D"/>
            </a:solidFill>
            <a:miter lim="400000"/>
            <a:headEnd type="triangle"/>
          </a:ln>
          <a:effectLst>
            <a:outerShdw sx="100000" sy="100000" kx="0" ky="0" algn="b" rotWithShape="0" blurRad="127000" dist="76200" dir="2700000">
              <a:srgbClr val="000000">
                <a:alpha val="75000"/>
              </a:srgbClr>
            </a:outerShdw>
          </a:effectLst>
        </p:spPr>
        <p:txBody>
          <a:bodyPr lIns="50800" tIns="50800" rIns="50800" bIns="50800" anchor="ctr"/>
          <a:lstStyle/>
          <a:p>
            <a:pPr algn="l">
              <a:lnSpc>
                <a:spcPct val="100000"/>
              </a:lnSpc>
              <a:tabLst/>
              <a:defRPr sz="1200"/>
            </a:pPr>
          </a:p>
        </p:txBody>
      </p:sp>
      <p:sp>
        <p:nvSpPr>
          <p:cNvPr id="393" name="kinetic energy (or Hamiltonian for a free particle)…"/>
          <p:cNvSpPr/>
          <p:nvPr/>
        </p:nvSpPr>
        <p:spPr>
          <a:xfrm>
            <a:off x="3784600" y="4279900"/>
            <a:ext cx="92202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3600"/>
              </a:lnSpc>
              <a:defRPr sz="3000"/>
            </a:pPr>
            <a:r>
              <a:t>kinetic energy (or Hamiltonian for a free particle)</a:t>
            </a:r>
          </a:p>
          <a:p>
            <a:pPr>
              <a:lnSpc>
                <a:spcPts val="3600"/>
              </a:lnSpc>
              <a:defRPr sz="3000"/>
            </a:pPr>
            <a:r>
              <a:t> ∝ (negative) average curvature of wave function</a:t>
            </a:r>
          </a:p>
          <a:p>
            <a:pPr>
              <a:lnSpc>
                <a:spcPts val="3600"/>
              </a:lnSpc>
              <a:defRPr sz="3000"/>
            </a:pPr>
            <a:r>
              <a:t>“flatter” wave function -&gt; lower energy</a:t>
            </a:r>
          </a:p>
        </p:txBody>
      </p:sp>
      <p:grpSp>
        <p:nvGrpSpPr>
          <p:cNvPr id="398" name="Group"/>
          <p:cNvGrpSpPr/>
          <p:nvPr/>
        </p:nvGrpSpPr>
        <p:grpSpPr>
          <a:xfrm>
            <a:off x="4165600" y="6311900"/>
            <a:ext cx="7446709" cy="2336800"/>
            <a:chOff x="0" y="0"/>
            <a:chExt cx="7446708" cy="2336800"/>
          </a:xfrm>
        </p:grpSpPr>
        <p:pic>
          <p:nvPicPr>
            <p:cNvPr id="394" name="pasted12.pdf" descr="pasted12.pdf"/>
            <p:cNvPicPr>
              <a:picLocks noChangeAspect="1"/>
            </p:cNvPicPr>
            <p:nvPr/>
          </p:nvPicPr>
          <p:blipFill>
            <a:blip r:embed="rId3">
              <a:extLst/>
            </a:blip>
            <a:stretch>
              <a:fillRect/>
            </a:stretch>
          </p:blipFill>
          <p:spPr>
            <a:xfrm>
              <a:off x="25400" y="0"/>
              <a:ext cx="4168943" cy="1200151"/>
            </a:xfrm>
            <a:prstGeom prst="rect">
              <a:avLst/>
            </a:prstGeom>
            <a:ln w="12700" cap="flat">
              <a:noFill/>
              <a:miter lim="400000"/>
            </a:ln>
            <a:effectLst/>
          </p:spPr>
        </p:pic>
        <p:sp>
          <p:nvSpPr>
            <p:cNvPr id="395" name="Oval"/>
            <p:cNvSpPr/>
            <p:nvPr/>
          </p:nvSpPr>
          <p:spPr>
            <a:xfrm>
              <a:off x="0" y="165100"/>
              <a:ext cx="1333504" cy="1117601"/>
            </a:xfrm>
            <a:prstGeom prst="ellipse">
              <a:avLst/>
            </a:prstGeom>
            <a:solidFill>
              <a:srgbClr val="FFF7A9">
                <a:alpha val="0"/>
              </a:srgbClr>
            </a:solidFill>
            <a:ln w="50800" cap="flat">
              <a:solidFill>
                <a:srgbClr val="FF2600">
                  <a:alpha val="48134"/>
                </a:srgbClr>
              </a:solidFill>
              <a:prstDash val="solid"/>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96" name="Line"/>
            <p:cNvSpPr/>
            <p:nvPr/>
          </p:nvSpPr>
          <p:spPr>
            <a:xfrm flipH="1" flipV="1">
              <a:off x="876300" y="1346200"/>
              <a:ext cx="611937" cy="428483"/>
            </a:xfrm>
            <a:prstGeom prst="line">
              <a:avLst/>
            </a:prstGeom>
            <a:noFill/>
            <a:ln w="50800" cap="flat">
              <a:solidFill>
                <a:srgbClr val="387D8D"/>
              </a:solidFill>
              <a:prstDash val="solid"/>
              <a:miter lim="400000"/>
              <a:headEnd type="triangle" w="med" len="med"/>
            </a:ln>
            <a:effectLst>
              <a:outerShdw sx="100000" sy="100000" kx="0" ky="0" algn="b" rotWithShape="0" blurRad="127000" dist="76200" dir="2700000">
                <a:srgbClr val="000000">
                  <a:alpha val="75000"/>
                </a:srgbClr>
              </a:outerShdw>
            </a:effectLst>
          </p:spPr>
          <p:txBody>
            <a:bodyPr wrap="square" lIns="50800" tIns="50800" rIns="50800" bIns="50800" numCol="1" anchor="ctr">
              <a:noAutofit/>
            </a:bodyPr>
            <a:lstStyle/>
            <a:p>
              <a:pPr algn="l">
                <a:lnSpc>
                  <a:spcPct val="100000"/>
                </a:lnSpc>
                <a:tabLst/>
                <a:defRPr sz="1200"/>
              </a:pPr>
            </a:p>
          </p:txBody>
        </p:sp>
        <p:sp>
          <p:nvSpPr>
            <p:cNvPr id="397" name="less localization -&gt; smaller p variation"/>
            <p:cNvSpPr/>
            <p:nvPr/>
          </p:nvSpPr>
          <p:spPr>
            <a:xfrm>
              <a:off x="1011491" y="1778000"/>
              <a:ext cx="6435218"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ts val="3600"/>
                </a:lnSpc>
                <a:defRPr sz="3000"/>
              </a:lvl1pPr>
            </a:lstStyle>
            <a:p>
              <a:pPr/>
              <a:r>
                <a:t>less localization -&gt; smaller p variation</a:t>
              </a:r>
            </a:p>
          </p:txBody>
        </p:sp>
      </p:grpSp>
      <p:pic>
        <p:nvPicPr>
          <p:cNvPr id="399" name="droppedImage.pdf" descr="droppedImage.pdf"/>
          <p:cNvPicPr>
            <a:picLocks noChangeAspect="1"/>
          </p:cNvPicPr>
          <p:nvPr/>
        </p:nvPicPr>
        <p:blipFill>
          <a:blip r:embed="rId4">
            <a:extLst/>
          </a:blip>
          <a:stretch>
            <a:fillRect/>
          </a:stretch>
        </p:blipFill>
        <p:spPr>
          <a:xfrm>
            <a:off x="2197821" y="1813834"/>
            <a:ext cx="8737601" cy="1693632"/>
          </a:xfrm>
          <a:prstGeom prst="rect">
            <a:avLst/>
          </a:prstGeom>
          <a:ln w="12700">
            <a:miter lim="400000"/>
          </a:ln>
        </p:spPr>
      </p:pic>
      <p:sp>
        <p:nvSpPr>
          <p:cNvPr id="4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Metallic bonding: why is this so favorable?"/>
          <p:cNvSpPr txBox="1"/>
          <p:nvPr>
            <p:ph type="title"/>
          </p:nvPr>
        </p:nvSpPr>
        <p:spPr>
          <a:prstGeom prst="rect">
            <a:avLst/>
          </a:prstGeom>
        </p:spPr>
        <p:txBody>
          <a:bodyPr/>
          <a:lstStyle>
            <a:lvl1pPr>
              <a:defRPr>
                <a:solidFill>
                  <a:srgbClr val="606060"/>
                </a:solidFill>
              </a:defRPr>
            </a:lvl1pPr>
          </a:lstStyle>
          <a:p>
            <a:pPr/>
            <a:r>
              <a:t>Metallic bonding: why is this so favorable?</a:t>
            </a:r>
          </a:p>
        </p:txBody>
      </p:sp>
      <p:pic>
        <p:nvPicPr>
          <p:cNvPr id="405" name="droppedImage.pdf" descr="droppedImage.pdf"/>
          <p:cNvPicPr>
            <a:picLocks noChangeAspect="1"/>
          </p:cNvPicPr>
          <p:nvPr/>
        </p:nvPicPr>
        <p:blipFill>
          <a:blip r:embed="rId3">
            <a:extLst/>
          </a:blip>
          <a:stretch>
            <a:fillRect/>
          </a:stretch>
        </p:blipFill>
        <p:spPr>
          <a:xfrm>
            <a:off x="2210521" y="1128034"/>
            <a:ext cx="8737601" cy="1693632"/>
          </a:xfrm>
          <a:prstGeom prst="rect">
            <a:avLst/>
          </a:prstGeom>
          <a:ln w="12700">
            <a:miter lim="400000"/>
          </a:ln>
        </p:spPr>
      </p:pic>
      <p:sp>
        <p:nvSpPr>
          <p:cNvPr id="4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7" name="droppedImage.tiff" descr="droppedImage.tiff"/>
          <p:cNvPicPr>
            <a:picLocks noChangeAspect="1"/>
          </p:cNvPicPr>
          <p:nvPr/>
        </p:nvPicPr>
        <p:blipFill>
          <a:blip r:embed="rId4">
            <a:extLst/>
          </a:blip>
          <a:stretch>
            <a:fillRect/>
          </a:stretch>
        </p:blipFill>
        <p:spPr>
          <a:xfrm>
            <a:off x="254000" y="4842896"/>
            <a:ext cx="4991100" cy="4284207"/>
          </a:xfrm>
          <a:prstGeom prst="rect">
            <a:avLst/>
          </a:prstGeom>
          <a:ln w="12700">
            <a:miter lim="400000"/>
          </a:ln>
        </p:spPr>
      </p:pic>
      <p:sp>
        <p:nvSpPr>
          <p:cNvPr id="408" name="image source: wikipedia"/>
          <p:cNvSpPr/>
          <p:nvPr/>
        </p:nvSpPr>
        <p:spPr>
          <a:xfrm>
            <a:off x="1880406" y="9398000"/>
            <a:ext cx="1740694"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400"/>
              </a:lnSpc>
              <a:defRPr sz="1200"/>
            </a:lvl1pPr>
          </a:lstStyle>
          <a:p>
            <a:pPr/>
            <a:r>
              <a:t>image source: wikipedia</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ransition metals"/>
          <p:cNvSpPr txBox="1"/>
          <p:nvPr>
            <p:ph type="title"/>
          </p:nvPr>
        </p:nvSpPr>
        <p:spPr>
          <a:prstGeom prst="rect">
            <a:avLst/>
          </a:prstGeom>
        </p:spPr>
        <p:txBody>
          <a:bodyPr/>
          <a:lstStyle>
            <a:lvl1pPr>
              <a:defRPr>
                <a:solidFill>
                  <a:srgbClr val="606060"/>
                </a:solidFill>
              </a:defRPr>
            </a:lvl1pPr>
          </a:lstStyle>
          <a:p>
            <a:pPr/>
            <a:r>
              <a:t>Transition metals</a:t>
            </a:r>
          </a:p>
        </p:txBody>
      </p:sp>
      <p:sp>
        <p:nvSpPr>
          <p:cNvPr id="413" name="4s and 3d have very similar energies…"/>
          <p:cNvSpPr txBox="1"/>
          <p:nvPr>
            <p:ph type="body" idx="1"/>
          </p:nvPr>
        </p:nvSpPr>
        <p:spPr>
          <a:xfrm>
            <a:off x="406400" y="-76200"/>
            <a:ext cx="12725400" cy="5715000"/>
          </a:xfrm>
          <a:prstGeom prst="rect">
            <a:avLst/>
          </a:prstGeom>
        </p:spPr>
        <p:txBody>
          <a:bodyPr/>
          <a:lstStyle/>
          <a:p>
            <a:pPr/>
            <a:r>
              <a:t>4s and 3d have very similar energies</a:t>
            </a:r>
          </a:p>
          <a:p>
            <a:pPr/>
            <a:r>
              <a:t>4s electrons form delocalized metallic bonds</a:t>
            </a:r>
          </a:p>
          <a:p>
            <a:pPr/>
            <a:r>
              <a:t>3d electrons form more local (covalent-like) bonds</a:t>
            </a:r>
          </a:p>
          <a:p>
            <a:pPr/>
            <a:r>
              <a:t>higher cohesive energies</a:t>
            </a:r>
          </a:p>
        </p:txBody>
      </p:sp>
      <p:sp>
        <p:nvSpPr>
          <p:cNvPr id="4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5" name="periodicmetal.pdf" descr="periodicmetal.pdf"/>
          <p:cNvPicPr>
            <a:picLocks noChangeAspect="1"/>
          </p:cNvPicPr>
          <p:nvPr/>
        </p:nvPicPr>
        <p:blipFill>
          <a:blip r:embed="rId3">
            <a:extLst/>
          </a:blip>
          <a:stretch>
            <a:fillRect/>
          </a:stretch>
        </p:blipFill>
        <p:spPr>
          <a:xfrm>
            <a:off x="2825750" y="4596139"/>
            <a:ext cx="7277101" cy="4039861"/>
          </a:xfrm>
          <a:prstGeom prst="rect">
            <a:avLst/>
          </a:prstGeom>
          <a:ln w="12700">
            <a:miter lim="400000"/>
          </a:ln>
        </p:spPr>
      </p:pic>
      <p:grpSp>
        <p:nvGrpSpPr>
          <p:cNvPr id="418" name="Group"/>
          <p:cNvGrpSpPr/>
          <p:nvPr/>
        </p:nvGrpSpPr>
        <p:grpSpPr>
          <a:xfrm>
            <a:off x="3594100" y="5803900"/>
            <a:ext cx="6540501" cy="2832100"/>
            <a:chOff x="0" y="0"/>
            <a:chExt cx="6540500" cy="2832099"/>
          </a:xfrm>
        </p:grpSpPr>
        <p:sp>
          <p:nvSpPr>
            <p:cNvPr id="416" name="Rectangle"/>
            <p:cNvSpPr/>
            <p:nvPr/>
          </p:nvSpPr>
          <p:spPr>
            <a:xfrm>
              <a:off x="0" y="0"/>
              <a:ext cx="3235916" cy="1611076"/>
            </a:xfrm>
            <a:prstGeom prst="rect">
              <a:avLst/>
            </a:prstGeom>
            <a:solidFill>
              <a:srgbClr val="4CF5A9">
                <a:alpha val="18000"/>
              </a:srgbClr>
            </a:solidFill>
            <a:ln w="25400" cap="flat">
              <a:noFill/>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17" name="Rectangle"/>
            <p:cNvSpPr/>
            <p:nvPr/>
          </p:nvSpPr>
          <p:spPr>
            <a:xfrm>
              <a:off x="815416" y="1984165"/>
              <a:ext cx="5725085" cy="847935"/>
            </a:xfrm>
            <a:prstGeom prst="rect">
              <a:avLst/>
            </a:prstGeom>
            <a:solidFill>
              <a:srgbClr val="4CF5A9">
                <a:alpha val="18000"/>
              </a:srgbClr>
            </a:solidFill>
            <a:ln w="25400" cap="flat">
              <a:noFill/>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Bonding types"/>
          <p:cNvSpPr txBox="1"/>
          <p:nvPr>
            <p:ph type="title"/>
          </p:nvPr>
        </p:nvSpPr>
        <p:spPr>
          <a:prstGeom prst="rect">
            <a:avLst/>
          </a:prstGeom>
        </p:spPr>
        <p:txBody>
          <a:bodyPr/>
          <a:lstStyle>
            <a:lvl1pPr>
              <a:defRPr>
                <a:solidFill>
                  <a:srgbClr val="606060"/>
                </a:solidFill>
              </a:defRPr>
            </a:lvl1pPr>
          </a:lstStyle>
          <a:p>
            <a:pPr/>
            <a:r>
              <a:t>Bonding types</a:t>
            </a:r>
          </a:p>
        </p:txBody>
      </p:sp>
      <p:sp>
        <p:nvSpPr>
          <p:cNvPr id="4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4" name="In which material is the bonding most covalent?"/>
          <p:cNvSpPr/>
          <p:nvPr/>
        </p:nvSpPr>
        <p:spPr>
          <a:xfrm>
            <a:off x="1783057" y="1917700"/>
            <a:ext cx="9453792"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In which material is the bonding most covalent?</a:t>
            </a:r>
          </a:p>
        </p:txBody>
      </p:sp>
      <p:sp>
        <p:nvSpPr>
          <p:cNvPr id="425" name="lead…"/>
          <p:cNvSpPr/>
          <p:nvPr/>
        </p:nvSpPr>
        <p:spPr>
          <a:xfrm>
            <a:off x="5384455" y="3759200"/>
            <a:ext cx="2190082" cy="223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r>
              <a:t>lead</a:t>
            </a:r>
          </a:p>
          <a:p>
            <a:pPr algn="l"/>
            <a:r>
              <a:t>diamond</a:t>
            </a:r>
          </a:p>
          <a:p>
            <a:pPr algn="l"/>
            <a:r>
              <a:t>GaAs</a:t>
            </a:r>
          </a:p>
          <a:p>
            <a:pPr algn="l"/>
            <a:r>
              <a:t>KF</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Bonds between molecules"/>
          <p:cNvSpPr txBox="1"/>
          <p:nvPr>
            <p:ph type="title"/>
          </p:nvPr>
        </p:nvSpPr>
        <p:spPr>
          <a:prstGeom prst="rect">
            <a:avLst/>
          </a:prstGeom>
        </p:spPr>
        <p:txBody>
          <a:bodyPr/>
          <a:lstStyle>
            <a:lvl1pPr>
              <a:defRPr>
                <a:solidFill>
                  <a:srgbClr val="606060"/>
                </a:solidFill>
              </a:defRPr>
            </a:lvl1pPr>
          </a:lstStyle>
          <a:p>
            <a:pPr/>
            <a:r>
              <a:t>Bonds between molecules</a:t>
            </a:r>
          </a:p>
        </p:txBody>
      </p:sp>
      <p:sp>
        <p:nvSpPr>
          <p:cNvPr id="428" name="molecular solids are very common (but not at RT)…"/>
          <p:cNvSpPr txBox="1"/>
          <p:nvPr>
            <p:ph type="body" idx="1"/>
          </p:nvPr>
        </p:nvSpPr>
        <p:spPr>
          <a:xfrm>
            <a:off x="1320800" y="1854200"/>
            <a:ext cx="10896600" cy="5715000"/>
          </a:xfrm>
          <a:prstGeom prst="rect">
            <a:avLst/>
          </a:prstGeom>
        </p:spPr>
        <p:txBody>
          <a:bodyPr/>
          <a:lstStyle/>
          <a:p>
            <a:pPr/>
            <a:r>
              <a:t>molecular solids are very common (but not at RT)</a:t>
            </a:r>
          </a:p>
          <a:p>
            <a:pPr/>
            <a:r>
              <a:t>ice</a:t>
            </a:r>
          </a:p>
          <a:p>
            <a:pPr/>
            <a:r>
              <a:t>plastic</a:t>
            </a:r>
          </a:p>
          <a:p>
            <a:pPr/>
            <a:r>
              <a:t>DNA</a:t>
            </a:r>
          </a:p>
          <a:p>
            <a:pPr/>
            <a:r>
              <a:t>what makes molecules bond to each other?</a:t>
            </a:r>
          </a:p>
        </p:txBody>
      </p:sp>
      <p:sp>
        <p:nvSpPr>
          <p:cNvPr id="4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Bonds between molecules: hydrogen bonds"/>
          <p:cNvSpPr txBox="1"/>
          <p:nvPr>
            <p:ph type="title"/>
          </p:nvPr>
        </p:nvSpPr>
        <p:spPr>
          <a:prstGeom prst="rect">
            <a:avLst/>
          </a:prstGeom>
        </p:spPr>
        <p:txBody>
          <a:bodyPr/>
          <a:lstStyle>
            <a:lvl1pPr>
              <a:defRPr>
                <a:solidFill>
                  <a:srgbClr val="606060"/>
                </a:solidFill>
              </a:defRPr>
            </a:lvl1pPr>
          </a:lstStyle>
          <a:p>
            <a:pPr/>
            <a:r>
              <a:t>Bonds between molecules: hydrogen bonds</a:t>
            </a:r>
          </a:p>
        </p:txBody>
      </p:sp>
      <p:sp>
        <p:nvSpPr>
          <p:cNvPr id="434" name="permanent dipole"/>
          <p:cNvSpPr/>
          <p:nvPr/>
        </p:nvSpPr>
        <p:spPr>
          <a:xfrm>
            <a:off x="4722657" y="7429500"/>
            <a:ext cx="3549192"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permanent dipole</a:t>
            </a:r>
          </a:p>
        </p:txBody>
      </p:sp>
      <p:sp>
        <p:nvSpPr>
          <p:cNvPr id="4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6" name="water.pdf" descr="water.pdf"/>
          <p:cNvPicPr>
            <a:picLocks noChangeAspect="1"/>
          </p:cNvPicPr>
          <p:nvPr/>
        </p:nvPicPr>
        <p:blipFill>
          <a:blip r:embed="rId2">
            <a:extLst/>
          </a:blip>
          <a:stretch>
            <a:fillRect/>
          </a:stretch>
        </p:blipFill>
        <p:spPr>
          <a:xfrm>
            <a:off x="3035300" y="2228850"/>
            <a:ext cx="6485467" cy="48641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Bonds between molecules: hydrogen bonds"/>
          <p:cNvSpPr txBox="1"/>
          <p:nvPr>
            <p:ph type="title"/>
          </p:nvPr>
        </p:nvSpPr>
        <p:spPr>
          <a:prstGeom prst="rect">
            <a:avLst/>
          </a:prstGeom>
        </p:spPr>
        <p:txBody>
          <a:bodyPr/>
          <a:lstStyle>
            <a:lvl1pPr>
              <a:defRPr>
                <a:solidFill>
                  <a:srgbClr val="606060"/>
                </a:solidFill>
              </a:defRPr>
            </a:lvl1pPr>
          </a:lstStyle>
          <a:p>
            <a:pPr/>
            <a:r>
              <a:t>Bonds between molecules: hydrogen bonds</a:t>
            </a:r>
          </a:p>
        </p:txBody>
      </p:sp>
      <p:sp>
        <p:nvSpPr>
          <p:cNvPr id="439" name="H is positively charged but also very small: another “real” bond cannot be established without overlap of electron clouds (in this sense it is too big in this drawing).…"/>
          <p:cNvSpPr txBox="1"/>
          <p:nvPr>
            <p:ph type="body" sz="half" idx="1"/>
          </p:nvPr>
        </p:nvSpPr>
        <p:spPr>
          <a:xfrm>
            <a:off x="152400" y="6629400"/>
            <a:ext cx="12725400" cy="2806700"/>
          </a:xfrm>
          <a:prstGeom prst="rect">
            <a:avLst/>
          </a:prstGeom>
        </p:spPr>
        <p:txBody>
          <a:bodyPr/>
          <a:lstStyle/>
          <a:p>
            <a:pPr/>
            <a:r>
              <a:t>H is positively charged but also very small: another “real” bond cannot be established without overlap of electron clouds (in this sense it is too big in this drawing).</a:t>
            </a:r>
          </a:p>
          <a:p>
            <a:pPr/>
            <a:r>
              <a:t>H bonding is important in ice, DNA... but not very strong</a:t>
            </a:r>
          </a:p>
        </p:txBody>
      </p:sp>
      <p:sp>
        <p:nvSpPr>
          <p:cNvPr id="4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1" name="water.pdf" descr="water.pdf"/>
          <p:cNvPicPr>
            <a:picLocks noChangeAspect="1"/>
          </p:cNvPicPr>
          <p:nvPr/>
        </p:nvPicPr>
        <p:blipFill>
          <a:blip r:embed="rId3">
            <a:extLst/>
          </a:blip>
          <a:stretch>
            <a:fillRect/>
          </a:stretch>
        </p:blipFill>
        <p:spPr>
          <a:xfrm>
            <a:off x="4070350" y="1319624"/>
            <a:ext cx="4864100" cy="49541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Bonding in solids: the general idea"/>
          <p:cNvSpPr txBox="1"/>
          <p:nvPr>
            <p:ph type="title"/>
          </p:nvPr>
        </p:nvSpPr>
        <p:spPr>
          <a:prstGeom prst="rect">
            <a:avLst/>
          </a:prstGeom>
        </p:spPr>
        <p:txBody>
          <a:bodyPr/>
          <a:lstStyle>
            <a:lvl1pPr>
              <a:defRPr>
                <a:solidFill>
                  <a:srgbClr val="606060"/>
                </a:solidFill>
              </a:defRPr>
            </a:lvl1pPr>
          </a:lstStyle>
          <a:p>
            <a:pPr/>
            <a:r>
              <a:t>Bonding in solids: the general idea</a:t>
            </a:r>
          </a:p>
        </p:txBody>
      </p:sp>
      <p:sp>
        <p:nvSpPr>
          <p:cNvPr id="116" name="valence electrons (of the outer shell) achieve bonding (like in chemistry)…"/>
          <p:cNvSpPr txBox="1"/>
          <p:nvPr>
            <p:ph type="body" idx="1"/>
          </p:nvPr>
        </p:nvSpPr>
        <p:spPr>
          <a:xfrm>
            <a:off x="114300" y="1930400"/>
            <a:ext cx="12725400" cy="6032500"/>
          </a:xfrm>
          <a:prstGeom prst="rect">
            <a:avLst/>
          </a:prstGeom>
        </p:spPr>
        <p:txBody>
          <a:bodyPr/>
          <a:lstStyle/>
          <a:p>
            <a:pPr/>
            <a:r>
              <a:t>valence electrons (of the outer shell) achieve bonding (like in chemistry)</a:t>
            </a:r>
          </a:p>
          <a:p>
            <a:pPr/>
            <a:r>
              <a:t>decrease in total energy stabilises the solid (the solid’s energy is lower than that of sum of atoms it is made of)</a:t>
            </a:r>
          </a:p>
          <a:p>
            <a:pPr/>
            <a:r>
              <a:t>so the energy gain by the bonding must be higher than the energy it costs to promote electrons from the atomic orbitals to the electronic states of the solid.</a:t>
            </a:r>
          </a:p>
          <a:p>
            <a:pPr/>
            <a:r>
              <a:t>this energy difference is a measure for the strength of the bond. It is called the </a:t>
            </a:r>
            <a:r>
              <a:rPr>
                <a:solidFill>
                  <a:srgbClr val="FF2600"/>
                </a:solidFill>
              </a:rPr>
              <a:t>cohesive energy</a:t>
            </a:r>
            <a:r>
              <a:t>.</a:t>
            </a:r>
          </a:p>
        </p:txBody>
      </p:sp>
      <p:sp>
        <p:nvSpPr>
          <p:cNvPr id="117"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 name="cohesive energy = energy of atoms - energy of solid"/>
          <p:cNvSpPr/>
          <p:nvPr/>
        </p:nvSpPr>
        <p:spPr>
          <a:xfrm>
            <a:off x="1422400" y="8356600"/>
            <a:ext cx="10454569"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2600"/>
              </a:spcBef>
              <a:tabLst>
                <a:tab pos="1460500" algn="l"/>
              </a:tabLst>
              <a:defRPr>
                <a:solidFill>
                  <a:srgbClr val="FF2600"/>
                </a:solidFill>
              </a:defRPr>
            </a:lvl1pPr>
          </a:lstStyle>
          <a:p>
            <a:pPr>
              <a:defRPr>
                <a:solidFill>
                  <a:srgbClr val="000000"/>
                </a:solidFill>
              </a:defRPr>
            </a:pPr>
            <a:r>
              <a:rPr>
                <a:solidFill>
                  <a:srgbClr val="FF2600"/>
                </a:solidFill>
              </a:rPr>
              <a:t>cohesive energy = energy of atoms - energy of solid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Bonds between molecules: van der Waals force"/>
          <p:cNvSpPr txBox="1"/>
          <p:nvPr>
            <p:ph type="title"/>
          </p:nvPr>
        </p:nvSpPr>
        <p:spPr>
          <a:xfrm>
            <a:off x="-228600" y="190500"/>
            <a:ext cx="13385800" cy="876300"/>
          </a:xfrm>
          <a:prstGeom prst="rect">
            <a:avLst/>
          </a:prstGeom>
        </p:spPr>
        <p:txBody>
          <a:bodyPr/>
          <a:lstStyle>
            <a:lvl1pPr>
              <a:defRPr>
                <a:solidFill>
                  <a:srgbClr val="606060"/>
                </a:solidFill>
              </a:defRPr>
            </a:lvl1pPr>
          </a:lstStyle>
          <a:p>
            <a:pPr/>
            <a:r>
              <a:t>Bonds between molecules: van der Waals force</a:t>
            </a:r>
          </a:p>
        </p:txBody>
      </p:sp>
      <p:sp>
        <p:nvSpPr>
          <p:cNvPr id="446" name="dipole moment caused by fluctuations…"/>
          <p:cNvSpPr txBox="1"/>
          <p:nvPr>
            <p:ph type="body" sz="half" idx="1"/>
          </p:nvPr>
        </p:nvSpPr>
        <p:spPr>
          <a:xfrm>
            <a:off x="152400" y="6108700"/>
            <a:ext cx="12725400" cy="3314700"/>
          </a:xfrm>
          <a:prstGeom prst="rect">
            <a:avLst/>
          </a:prstGeom>
        </p:spPr>
        <p:txBody>
          <a:bodyPr/>
          <a:lstStyle/>
          <a:p>
            <a:pPr/>
            <a:r>
              <a:t>dipole moment caused by fluctuations </a:t>
            </a:r>
          </a:p>
          <a:p>
            <a:pPr/>
            <a:r>
              <a:t>this is always present as an attractive force (even between He atoms as in this case)</a:t>
            </a:r>
          </a:p>
          <a:p>
            <a:pPr/>
            <a:r>
              <a:t> it is very weak and depends on the distance as r</a:t>
            </a:r>
            <a:r>
              <a:rPr baseline="31999"/>
              <a:t>-6</a:t>
            </a:r>
          </a:p>
        </p:txBody>
      </p:sp>
      <p:sp>
        <p:nvSpPr>
          <p:cNvPr id="447" name="Oval"/>
          <p:cNvSpPr/>
          <p:nvPr/>
        </p:nvSpPr>
        <p:spPr>
          <a:xfrm>
            <a:off x="1739900" y="2451100"/>
            <a:ext cx="3276600" cy="3225800"/>
          </a:xfrm>
          <a:prstGeom prst="ellipse">
            <a:avLst/>
          </a:prstGeom>
          <a:ln w="25400">
            <a:solidFill>
              <a:srgbClr val="000000"/>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48" name="Oval"/>
          <p:cNvSpPr/>
          <p:nvPr/>
        </p:nvSpPr>
        <p:spPr>
          <a:xfrm>
            <a:off x="3200400" y="3873500"/>
            <a:ext cx="355600" cy="368300"/>
          </a:xfrm>
          <a:prstGeom prst="ellipse">
            <a:avLst/>
          </a:prstGeom>
          <a:solidFill>
            <a:srgbClr val="FF2600"/>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49" name="Oval"/>
          <p:cNvSpPr/>
          <p:nvPr/>
        </p:nvSpPr>
        <p:spPr>
          <a:xfrm>
            <a:off x="1765300" y="4635500"/>
            <a:ext cx="228600" cy="241300"/>
          </a:xfrm>
          <a:prstGeom prst="ellipse">
            <a:avLst/>
          </a:prstGeom>
          <a:solidFill>
            <a:srgbClr val="0433FF"/>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50" name="Oval"/>
          <p:cNvSpPr/>
          <p:nvPr/>
        </p:nvSpPr>
        <p:spPr>
          <a:xfrm>
            <a:off x="4724400" y="4635500"/>
            <a:ext cx="228600" cy="241300"/>
          </a:xfrm>
          <a:prstGeom prst="ellipse">
            <a:avLst/>
          </a:prstGeom>
          <a:solidFill>
            <a:srgbClr val="0433FF"/>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51" name="Line"/>
          <p:cNvSpPr/>
          <p:nvPr/>
        </p:nvSpPr>
        <p:spPr>
          <a:xfrm flipV="1">
            <a:off x="6819899" y="3715971"/>
            <a:ext cx="1" cy="690929"/>
          </a:xfrm>
          <a:prstGeom prst="line">
            <a:avLst/>
          </a:prstGeom>
          <a:ln w="63500">
            <a:solidFill>
              <a:srgbClr val="000000"/>
            </a:solidFill>
            <a:miter lim="400000"/>
            <a:headEnd type="triangle"/>
          </a:ln>
        </p:spPr>
        <p:txBody>
          <a:bodyPr lIns="50800" tIns="50800" rIns="50800" bIns="50800" anchor="ctr"/>
          <a:lstStyle/>
          <a:p>
            <a:pPr algn="l">
              <a:lnSpc>
                <a:spcPct val="100000"/>
              </a:lnSpc>
              <a:tabLst/>
              <a:defRPr sz="1200"/>
            </a:pPr>
          </a:p>
        </p:txBody>
      </p:sp>
      <p:sp>
        <p:nvSpPr>
          <p:cNvPr id="452" name="E"/>
          <p:cNvSpPr/>
          <p:nvPr/>
        </p:nvSpPr>
        <p:spPr>
          <a:xfrm>
            <a:off x="6291864" y="3746500"/>
            <a:ext cx="410779"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E</a:t>
            </a:r>
          </a:p>
        </p:txBody>
      </p:sp>
      <p:sp>
        <p:nvSpPr>
          <p:cNvPr id="4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60" name="Group"/>
          <p:cNvGrpSpPr/>
          <p:nvPr/>
        </p:nvGrpSpPr>
        <p:grpSpPr>
          <a:xfrm>
            <a:off x="7378699" y="2451100"/>
            <a:ext cx="4826001" cy="3225800"/>
            <a:chOff x="0" y="0"/>
            <a:chExt cx="4825999" cy="3225800"/>
          </a:xfrm>
        </p:grpSpPr>
        <p:sp>
          <p:nvSpPr>
            <p:cNvPr id="454" name="Oval"/>
            <p:cNvSpPr/>
            <p:nvPr/>
          </p:nvSpPr>
          <p:spPr>
            <a:xfrm>
              <a:off x="114300" y="0"/>
              <a:ext cx="3276600" cy="3225800"/>
            </a:xfrm>
            <a:prstGeom prst="ellipse">
              <a:avLst/>
            </a:prstGeom>
            <a:noFill/>
            <a:ln w="25400" cap="flat">
              <a:solidFill>
                <a:srgbClr val="000000"/>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55" name="Oval"/>
            <p:cNvSpPr/>
            <p:nvPr/>
          </p:nvSpPr>
          <p:spPr>
            <a:xfrm>
              <a:off x="1574800" y="1422400"/>
              <a:ext cx="355600" cy="368300"/>
            </a:xfrm>
            <a:prstGeom prst="ellipse">
              <a:avLst/>
            </a:prstGeom>
            <a:solidFill>
              <a:srgbClr val="FF2600"/>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56" name="Oval"/>
            <p:cNvSpPr/>
            <p:nvPr/>
          </p:nvSpPr>
          <p:spPr>
            <a:xfrm>
              <a:off x="0" y="1219200"/>
              <a:ext cx="228600" cy="241300"/>
            </a:xfrm>
            <a:prstGeom prst="ellipse">
              <a:avLst/>
            </a:prstGeom>
            <a:solidFill>
              <a:srgbClr val="0433FF"/>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57" name="Oval"/>
            <p:cNvSpPr/>
            <p:nvPr/>
          </p:nvSpPr>
          <p:spPr>
            <a:xfrm>
              <a:off x="3225800" y="1219200"/>
              <a:ext cx="228600" cy="241300"/>
            </a:xfrm>
            <a:prstGeom prst="ellipse">
              <a:avLst/>
            </a:prstGeom>
            <a:solidFill>
              <a:srgbClr val="0433FF"/>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458" name="Line"/>
            <p:cNvSpPr/>
            <p:nvPr/>
          </p:nvSpPr>
          <p:spPr>
            <a:xfrm flipV="1">
              <a:off x="4825999" y="1264872"/>
              <a:ext cx="1" cy="690928"/>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lgn="l">
                <a:lnSpc>
                  <a:spcPct val="100000"/>
                </a:lnSpc>
                <a:tabLst/>
                <a:defRPr sz="1200"/>
              </a:pPr>
            </a:p>
          </p:txBody>
        </p:sp>
        <p:sp>
          <p:nvSpPr>
            <p:cNvPr id="459" name="p=αE"/>
            <p:cNvSpPr/>
            <p:nvPr/>
          </p:nvSpPr>
          <p:spPr>
            <a:xfrm>
              <a:off x="3426755" y="1270000"/>
              <a:ext cx="1213396"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defRPr b="1"/>
              </a:pPr>
              <a:r>
                <a:t>p</a:t>
              </a:r>
              <a:r>
                <a:rPr b="0"/>
                <a:t>=α</a:t>
              </a:r>
              <a:r>
                <a:t>E</a:t>
              </a:r>
            </a:p>
          </p:txBody>
        </p:sp>
      </p:grpSp>
      <p:grpSp>
        <p:nvGrpSpPr>
          <p:cNvPr id="463" name="Group"/>
          <p:cNvGrpSpPr/>
          <p:nvPr/>
        </p:nvGrpSpPr>
        <p:grpSpPr>
          <a:xfrm>
            <a:off x="5181600" y="4749800"/>
            <a:ext cx="2057286" cy="673100"/>
            <a:chOff x="0" y="0"/>
            <a:chExt cx="2057285" cy="673100"/>
          </a:xfrm>
        </p:grpSpPr>
        <p:sp>
          <p:nvSpPr>
            <p:cNvPr id="461" name="Line"/>
            <p:cNvSpPr/>
            <p:nvPr/>
          </p:nvSpPr>
          <p:spPr>
            <a:xfrm>
              <a:off x="0" y="0"/>
              <a:ext cx="2057286" cy="127"/>
            </a:xfrm>
            <a:prstGeom prst="line">
              <a:avLst/>
            </a:prstGeom>
            <a:noFill/>
            <a:ln w="63500" cap="flat">
              <a:solidFill>
                <a:srgbClr val="000000"/>
              </a:solidFill>
              <a:prstDash val="sysDot"/>
              <a:miter lim="400000"/>
              <a:headEnd type="triangle" w="med" len="med"/>
              <a:tailEnd type="triangle" w="med" len="med"/>
            </a:ln>
            <a:effectLst/>
          </p:spPr>
          <p:txBody>
            <a:bodyPr wrap="square" lIns="50800" tIns="50800" rIns="50800" bIns="50800" numCol="1" anchor="ctr">
              <a:noAutofit/>
            </a:bodyPr>
            <a:lstStyle/>
            <a:p>
              <a:pPr algn="l">
                <a:lnSpc>
                  <a:spcPct val="100000"/>
                </a:lnSpc>
                <a:tabLst/>
                <a:defRPr sz="1200"/>
              </a:pPr>
            </a:p>
          </p:txBody>
        </p:sp>
        <p:sp>
          <p:nvSpPr>
            <p:cNvPr id="462" name="attract"/>
            <p:cNvSpPr/>
            <p:nvPr/>
          </p:nvSpPr>
          <p:spPr>
            <a:xfrm>
              <a:off x="348812" y="38100"/>
              <a:ext cx="1349482"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attract</a:t>
              </a:r>
            </a:p>
          </p:txBody>
        </p:sp>
      </p:grpSp>
      <p:pic>
        <p:nvPicPr>
          <p:cNvPr id="464" name="droppedImage.pdf" descr="droppedImage.pdf"/>
          <p:cNvPicPr>
            <a:picLocks noChangeAspect="1"/>
          </p:cNvPicPr>
          <p:nvPr/>
        </p:nvPicPr>
        <p:blipFill>
          <a:blip r:embed="rId3">
            <a:extLst/>
          </a:blip>
          <a:stretch>
            <a:fillRect/>
          </a:stretch>
        </p:blipFill>
        <p:spPr>
          <a:xfrm>
            <a:off x="3111500" y="1206500"/>
            <a:ext cx="6807200" cy="9398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3"/>
      <p:bldP build="whole" bldLvl="1" animBg="1" rev="0" advAuto="0" spid="460" grpId="1"/>
      <p:bldP build="whole" bldLvl="1" animBg="1" rev="0" advAuto="0" spid="463"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Bond type and physical properties"/>
          <p:cNvSpPr txBox="1"/>
          <p:nvPr>
            <p:ph type="title"/>
          </p:nvPr>
        </p:nvSpPr>
        <p:spPr>
          <a:prstGeom prst="rect">
            <a:avLst/>
          </a:prstGeom>
        </p:spPr>
        <p:txBody>
          <a:bodyPr/>
          <a:lstStyle>
            <a:lvl1pPr>
              <a:defRPr>
                <a:solidFill>
                  <a:srgbClr val="606060"/>
                </a:solidFill>
              </a:defRPr>
            </a:lvl1pPr>
          </a:lstStyle>
          <a:p>
            <a:pPr/>
            <a:r>
              <a:t>Bond type and physical properties</a:t>
            </a:r>
          </a:p>
        </p:txBody>
      </p:sp>
      <p:sp>
        <p:nvSpPr>
          <p:cNvPr id="469" name="How does the bond type affect the properties of a solid such as:…"/>
          <p:cNvSpPr txBox="1"/>
          <p:nvPr>
            <p:ph type="body" sz="half" idx="1"/>
          </p:nvPr>
        </p:nvSpPr>
        <p:spPr>
          <a:xfrm>
            <a:off x="2362200" y="2019300"/>
            <a:ext cx="8267700" cy="5715000"/>
          </a:xfrm>
          <a:prstGeom prst="rect">
            <a:avLst/>
          </a:prstGeom>
        </p:spPr>
        <p:txBody>
          <a:bodyPr/>
          <a:lstStyle/>
          <a:p>
            <a:pPr/>
            <a:r>
              <a:t>How does the bond type affect the properties of a solid such as:</a:t>
            </a:r>
          </a:p>
          <a:p>
            <a:pPr/>
            <a:r>
              <a:t>mechanical strength / melting point</a:t>
            </a:r>
          </a:p>
          <a:p>
            <a:pPr/>
            <a:r>
              <a:t>electrical conductivity</a:t>
            </a:r>
          </a:p>
          <a:p>
            <a:pPr/>
            <a:r>
              <a:t>thermal conductivity</a:t>
            </a:r>
          </a:p>
          <a:p>
            <a:pPr/>
            <a:r>
              <a:t>optical properties</a:t>
            </a:r>
          </a:p>
        </p:txBody>
      </p:sp>
      <p:sp>
        <p:nvSpPr>
          <p:cNvPr id="4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Bond type and physical properties"/>
          <p:cNvSpPr txBox="1"/>
          <p:nvPr>
            <p:ph type="title"/>
          </p:nvPr>
        </p:nvSpPr>
        <p:spPr>
          <a:prstGeom prst="rect">
            <a:avLst/>
          </a:prstGeom>
        </p:spPr>
        <p:txBody>
          <a:bodyPr/>
          <a:lstStyle>
            <a:lvl1pPr>
              <a:defRPr>
                <a:solidFill>
                  <a:srgbClr val="606060"/>
                </a:solidFill>
              </a:defRPr>
            </a:lvl1pPr>
          </a:lstStyle>
          <a:p>
            <a:pPr/>
            <a:r>
              <a:t>Bond type and physical properties</a:t>
            </a:r>
          </a:p>
        </p:txBody>
      </p:sp>
      <p:pic>
        <p:nvPicPr>
          <p:cNvPr id="475" name="melting temperature (K)cohesive energy per atom (eV)PoPbHgAuPtWTaLaeXTeSbSnInCdAgMoRbKrBrSeGaZnFeCrVTiCaKArClSSiAlMgNaNeBBeLi876543219876543210.pdf" descr="melting temperature (K)cohesive energy per atom (eV)PoPbHgAuPtWTaLaeXTeSbSnInCdAgMoRbKrBrSeGaZnFeCrVTiCaKArClSSiAlMgNaNeBBeLi876543219876543210.pdf"/>
          <p:cNvPicPr>
            <a:picLocks noChangeAspect="1"/>
          </p:cNvPicPr>
          <p:nvPr/>
        </p:nvPicPr>
        <p:blipFill>
          <a:blip r:embed="rId3">
            <a:extLst/>
          </a:blip>
          <a:stretch>
            <a:fillRect/>
          </a:stretch>
        </p:blipFill>
        <p:spPr>
          <a:xfrm>
            <a:off x="298805" y="1587500"/>
            <a:ext cx="12381789" cy="6591300"/>
          </a:xfrm>
          <a:prstGeom prst="rect">
            <a:avLst/>
          </a:prstGeom>
          <a:ln w="12700">
            <a:miter lim="400000"/>
          </a:ln>
        </p:spPr>
      </p:pic>
      <p:sp>
        <p:nvSpPr>
          <p:cNvPr id="4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ummary"/>
          <p:cNvSpPr txBox="1"/>
          <p:nvPr>
            <p:ph type="title"/>
          </p:nvPr>
        </p:nvSpPr>
        <p:spPr>
          <a:prstGeom prst="rect">
            <a:avLst/>
          </a:prstGeom>
        </p:spPr>
        <p:txBody>
          <a:bodyPr/>
          <a:lstStyle>
            <a:lvl1pPr>
              <a:defRPr>
                <a:solidFill>
                  <a:srgbClr val="606060"/>
                </a:solidFill>
              </a:defRPr>
            </a:lvl1pPr>
          </a:lstStyle>
          <a:p>
            <a:pPr/>
            <a:r>
              <a:t>Summary</a:t>
            </a:r>
          </a:p>
        </p:txBody>
      </p:sp>
      <p:sp>
        <p:nvSpPr>
          <p:cNvPr id="481" name="We have looked at different types of bonding: ionic, metallic, covalent, H-bonds, van der Waals bonds.…"/>
          <p:cNvSpPr txBox="1"/>
          <p:nvPr>
            <p:ph type="body" idx="1"/>
          </p:nvPr>
        </p:nvSpPr>
        <p:spPr>
          <a:xfrm>
            <a:off x="114300" y="1587500"/>
            <a:ext cx="12725400" cy="5715000"/>
          </a:xfrm>
          <a:prstGeom prst="rect">
            <a:avLst/>
          </a:prstGeom>
        </p:spPr>
        <p:txBody>
          <a:bodyPr/>
          <a:lstStyle/>
          <a:p>
            <a:pPr/>
            <a:r>
              <a:t>We have looked at different types of bonding: ionic, metallic, covalent, H-bonds, van der Waals bonds.</a:t>
            </a:r>
          </a:p>
          <a:p>
            <a:pPr/>
            <a:r>
              <a:t>In reality, intermediate bonding scenarios are often found.</a:t>
            </a:r>
          </a:p>
          <a:p>
            <a:pPr/>
            <a:r>
              <a:t>We have some ideas about the relation between between the bonding type and the physical properties (at least for the melting point).</a:t>
            </a:r>
          </a:p>
        </p:txBody>
      </p:sp>
      <p:sp>
        <p:nvSpPr>
          <p:cNvPr id="4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Repulsive force"/>
          <p:cNvSpPr txBox="1"/>
          <p:nvPr>
            <p:ph type="title"/>
          </p:nvPr>
        </p:nvSpPr>
        <p:spPr>
          <a:prstGeom prst="rect">
            <a:avLst/>
          </a:prstGeom>
        </p:spPr>
        <p:txBody>
          <a:bodyPr/>
          <a:lstStyle>
            <a:lvl1pPr>
              <a:defRPr>
                <a:solidFill>
                  <a:srgbClr val="606060"/>
                </a:solidFill>
              </a:defRPr>
            </a:lvl1pPr>
          </a:lstStyle>
          <a:p>
            <a:pPr/>
            <a:r>
              <a:t>Repulsive force</a:t>
            </a:r>
          </a:p>
        </p:txBody>
      </p:sp>
      <p:pic>
        <p:nvPicPr>
          <p:cNvPr id="123" name="equilibrium distanceinteratomic potential (arb.pdf" descr="equilibrium distanceinteratomic potential (arb.pdf"/>
          <p:cNvPicPr>
            <a:picLocks noChangeAspect="1"/>
          </p:cNvPicPr>
          <p:nvPr/>
        </p:nvPicPr>
        <p:blipFill>
          <a:blip r:embed="rId3">
            <a:extLst/>
          </a:blip>
          <a:stretch>
            <a:fillRect/>
          </a:stretch>
        </p:blipFill>
        <p:spPr>
          <a:xfrm>
            <a:off x="685800" y="2146300"/>
            <a:ext cx="5143500" cy="5143500"/>
          </a:xfrm>
          <a:prstGeom prst="rect">
            <a:avLst/>
          </a:prstGeom>
          <a:ln w="12700">
            <a:miter lim="400000"/>
          </a:ln>
        </p:spPr>
      </p:pic>
      <p:pic>
        <p:nvPicPr>
          <p:cNvPr id="124" name="repulsive part.pdf" descr="repulsive part.pdf"/>
          <p:cNvPicPr>
            <a:picLocks noChangeAspect="1"/>
          </p:cNvPicPr>
          <p:nvPr/>
        </p:nvPicPr>
        <p:blipFill>
          <a:blip r:embed="rId4">
            <a:extLst/>
          </a:blip>
          <a:stretch>
            <a:fillRect/>
          </a:stretch>
        </p:blipFill>
        <p:spPr>
          <a:xfrm>
            <a:off x="1794435" y="2157635"/>
            <a:ext cx="3933265" cy="1981201"/>
          </a:xfrm>
          <a:prstGeom prst="rect">
            <a:avLst/>
          </a:prstGeom>
          <a:ln w="12700">
            <a:miter lim="400000"/>
          </a:ln>
        </p:spPr>
      </p:pic>
      <p:pic>
        <p:nvPicPr>
          <p:cNvPr id="125" name="resulting .pdf" descr="resulting .pdf"/>
          <p:cNvPicPr>
            <a:picLocks noChangeAspect="1"/>
          </p:cNvPicPr>
          <p:nvPr/>
        </p:nvPicPr>
        <p:blipFill>
          <a:blip r:embed="rId5">
            <a:extLst/>
          </a:blip>
          <a:stretch>
            <a:fillRect/>
          </a:stretch>
        </p:blipFill>
        <p:spPr>
          <a:xfrm>
            <a:off x="1727200" y="2168177"/>
            <a:ext cx="3848101" cy="3258246"/>
          </a:xfrm>
          <a:prstGeom prst="rect">
            <a:avLst/>
          </a:prstGeom>
          <a:ln w="12700">
            <a:miter lim="400000"/>
          </a:ln>
        </p:spPr>
      </p:pic>
      <p:sp>
        <p:nvSpPr>
          <p:cNvPr id="1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7" name="droppedImage.pdf" descr="droppedImage.pdf"/>
          <p:cNvPicPr>
            <a:picLocks noChangeAspect="1"/>
          </p:cNvPicPr>
          <p:nvPr/>
        </p:nvPicPr>
        <p:blipFill>
          <a:blip r:embed="rId6">
            <a:extLst/>
          </a:blip>
          <a:stretch>
            <a:fillRect/>
          </a:stretch>
        </p:blipFill>
        <p:spPr>
          <a:xfrm>
            <a:off x="1460500" y="7670800"/>
            <a:ext cx="3568700" cy="977900"/>
          </a:xfrm>
          <a:prstGeom prst="rect">
            <a:avLst/>
          </a:prstGeom>
          <a:ln w="12700">
            <a:miter lim="400000"/>
          </a:ln>
        </p:spPr>
      </p:pic>
      <p:sp>
        <p:nvSpPr>
          <p:cNvPr id="128" name="Square"/>
          <p:cNvSpPr/>
          <p:nvPr/>
        </p:nvSpPr>
        <p:spPr>
          <a:xfrm>
            <a:off x="4064000" y="7531100"/>
            <a:ext cx="1270000" cy="1270000"/>
          </a:xfrm>
          <a:prstGeom prst="rect">
            <a:avLst/>
          </a:prstGeom>
          <a:solidFill>
            <a:srgbClr val="FFFFFF"/>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129" name="droppedImage.pdf" descr="droppedImage.pdf"/>
          <p:cNvPicPr>
            <a:picLocks noChangeAspect="1"/>
          </p:cNvPicPr>
          <p:nvPr/>
        </p:nvPicPr>
        <p:blipFill>
          <a:blip r:embed="rId7">
            <a:extLst/>
          </a:blip>
          <a:stretch>
            <a:fillRect/>
          </a:stretch>
        </p:blipFill>
        <p:spPr>
          <a:xfrm>
            <a:off x="3111500" y="9194800"/>
            <a:ext cx="1295400" cy="279400"/>
          </a:xfrm>
          <a:prstGeom prst="rect">
            <a:avLst/>
          </a:prstGeom>
          <a:ln w="12700">
            <a:miter lim="400000"/>
          </a:ln>
        </p:spPr>
      </p:pic>
      <p:grpSp>
        <p:nvGrpSpPr>
          <p:cNvPr id="133" name="Group"/>
          <p:cNvGrpSpPr/>
          <p:nvPr/>
        </p:nvGrpSpPr>
        <p:grpSpPr>
          <a:xfrm>
            <a:off x="1803398" y="3200400"/>
            <a:ext cx="6731002" cy="2400300"/>
            <a:chOff x="0" y="0"/>
            <a:chExt cx="6731001" cy="2400300"/>
          </a:xfrm>
        </p:grpSpPr>
        <p:sp>
          <p:nvSpPr>
            <p:cNvPr id="130" name="Oval"/>
            <p:cNvSpPr/>
            <p:nvPr/>
          </p:nvSpPr>
          <p:spPr>
            <a:xfrm>
              <a:off x="0" y="1930400"/>
              <a:ext cx="431800" cy="469900"/>
            </a:xfrm>
            <a:prstGeom prst="ellipse">
              <a:avLst/>
            </a:prstGeom>
            <a:solidFill>
              <a:srgbClr val="FFF7A9">
                <a:alpha val="0"/>
              </a:srgbClr>
            </a:solidFill>
            <a:ln w="50800" cap="flat">
              <a:solidFill>
                <a:srgbClr val="FF40FF">
                  <a:alpha val="48134"/>
                </a:srgbClr>
              </a:solidFill>
              <a:prstDash val="solid"/>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31" name="Oval"/>
            <p:cNvSpPr/>
            <p:nvPr/>
          </p:nvSpPr>
          <p:spPr>
            <a:xfrm>
              <a:off x="6299201" y="0"/>
              <a:ext cx="431801" cy="469900"/>
            </a:xfrm>
            <a:prstGeom prst="ellipse">
              <a:avLst/>
            </a:prstGeom>
            <a:solidFill>
              <a:srgbClr val="FFF7A9">
                <a:alpha val="0"/>
              </a:srgbClr>
            </a:solidFill>
            <a:ln w="50800" cap="flat">
              <a:solidFill>
                <a:srgbClr val="FF40FF">
                  <a:alpha val="48134"/>
                </a:srgbClr>
              </a:solidFill>
              <a:prstDash val="solid"/>
              <a:miter lim="400000"/>
            </a:ln>
            <a:effectLst>
              <a:outerShdw sx="100000" sy="100000" kx="0" ky="0" algn="b" rotWithShape="0" blurRad="127000" dist="76200" dir="2700000">
                <a:srgbClr val="000000">
                  <a:alpha val="75000"/>
                </a:srgbClr>
              </a:outerShdw>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32" name="Line"/>
            <p:cNvSpPr/>
            <p:nvPr/>
          </p:nvSpPr>
          <p:spPr>
            <a:xfrm flipV="1">
              <a:off x="527866" y="347923"/>
              <a:ext cx="5656747" cy="1817015"/>
            </a:xfrm>
            <a:prstGeom prst="line">
              <a:avLst/>
            </a:prstGeom>
            <a:noFill/>
            <a:ln w="508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lgn="l">
                <a:lnSpc>
                  <a:spcPct val="100000"/>
                </a:lnSpc>
                <a:tabLst/>
                <a:defRPr sz="1200"/>
              </a:pPr>
            </a:p>
          </p:txBody>
        </p:sp>
      </p:grpSp>
      <p:grpSp>
        <p:nvGrpSpPr>
          <p:cNvPr id="138" name="Group"/>
          <p:cNvGrpSpPr/>
          <p:nvPr/>
        </p:nvGrpSpPr>
        <p:grpSpPr>
          <a:xfrm>
            <a:off x="6845300" y="2119496"/>
            <a:ext cx="5295901" cy="7049904"/>
            <a:chOff x="0" y="0"/>
            <a:chExt cx="5295900" cy="7049903"/>
          </a:xfrm>
        </p:grpSpPr>
        <p:pic>
          <p:nvPicPr>
            <p:cNvPr id="134" name="attractiverepulsiveinteratomic distance r (equilibrium distance)0146interatomic force (arb.pdf" descr="attractiverepulsiveinteratomic distance r (equilibrium distance)0146interatomic force (arb.pdf"/>
            <p:cNvPicPr>
              <a:picLocks noChangeAspect="1"/>
            </p:cNvPicPr>
            <p:nvPr/>
          </p:nvPicPr>
          <p:blipFill>
            <a:blip r:embed="rId8">
              <a:extLst/>
            </a:blip>
            <a:stretch>
              <a:fillRect/>
            </a:stretch>
          </p:blipFill>
          <p:spPr>
            <a:xfrm>
              <a:off x="0" y="0"/>
              <a:ext cx="5295901" cy="5184408"/>
            </a:xfrm>
            <a:prstGeom prst="rect">
              <a:avLst/>
            </a:prstGeom>
            <a:ln w="12700" cap="flat">
              <a:noFill/>
              <a:miter lim="400000"/>
            </a:ln>
            <a:effectLst/>
          </p:spPr>
        </p:pic>
        <p:grpSp>
          <p:nvGrpSpPr>
            <p:cNvPr id="137" name="Group"/>
            <p:cNvGrpSpPr/>
            <p:nvPr/>
          </p:nvGrpSpPr>
          <p:grpSpPr>
            <a:xfrm>
              <a:off x="1295400" y="5564003"/>
              <a:ext cx="3581400" cy="1485901"/>
              <a:chOff x="0" y="0"/>
              <a:chExt cx="3581400" cy="1485900"/>
            </a:xfrm>
          </p:grpSpPr>
          <p:pic>
            <p:nvPicPr>
              <p:cNvPr id="135" name="latexit-drag.pdf" descr="latexit-drag.pdf"/>
              <p:cNvPicPr>
                <a:picLocks noChangeAspect="1"/>
              </p:cNvPicPr>
              <p:nvPr/>
            </p:nvPicPr>
            <p:blipFill>
              <a:blip r:embed="rId9">
                <a:extLst/>
              </a:blip>
              <a:stretch>
                <a:fillRect/>
              </a:stretch>
            </p:blipFill>
            <p:spPr>
              <a:xfrm>
                <a:off x="38100" y="0"/>
                <a:ext cx="3543300" cy="469900"/>
              </a:xfrm>
              <a:prstGeom prst="rect">
                <a:avLst/>
              </a:prstGeom>
              <a:ln w="12700" cap="flat">
                <a:noFill/>
                <a:miter lim="400000"/>
              </a:ln>
              <a:effectLst/>
            </p:spPr>
          </p:pic>
          <p:pic>
            <p:nvPicPr>
              <p:cNvPr id="136" name="latexit-drag.pdf" descr="latexit-drag.pdf"/>
              <p:cNvPicPr>
                <a:picLocks noChangeAspect="1"/>
              </p:cNvPicPr>
              <p:nvPr/>
            </p:nvPicPr>
            <p:blipFill>
              <a:blip r:embed="rId10">
                <a:extLst/>
              </a:blip>
              <a:stretch>
                <a:fillRect/>
              </a:stretch>
            </p:blipFill>
            <p:spPr>
              <a:xfrm>
                <a:off x="0" y="533400"/>
                <a:ext cx="3251200" cy="952500"/>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28"/>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P build="whole" bldLvl="1" animBg="1" rev="0" advAuto="0" spid="125" grpId="4"/>
      <p:bldP build="whole" bldLvl="1" animBg="1" rev="0" advAuto="0" spid="138" grpId="5"/>
      <p:bldP build="whole" bldLvl="1" animBg="1" rev="0" advAuto="0" spid="133" grpId="6"/>
      <p:bldP build="whole" bldLvl="1" animBg="1" rev="0" advAuto="0" spid="124" grpId="2"/>
      <p:bldP build="whole" bldLvl="1" animBg="1" rev="0" advAuto="0" spid="129"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Ionic bonding"/>
          <p:cNvSpPr txBox="1"/>
          <p:nvPr>
            <p:ph type="title"/>
          </p:nvPr>
        </p:nvSpPr>
        <p:spPr>
          <a:prstGeom prst="rect">
            <a:avLst/>
          </a:prstGeom>
        </p:spPr>
        <p:txBody>
          <a:bodyPr/>
          <a:lstStyle>
            <a:lvl1pPr>
              <a:defRPr>
                <a:solidFill>
                  <a:srgbClr val="606060"/>
                </a:solidFill>
              </a:defRPr>
            </a:lvl1pPr>
          </a:lstStyle>
          <a:p>
            <a:pPr/>
            <a:r>
              <a:t>Ionic bonding</a:t>
            </a:r>
          </a:p>
        </p:txBody>
      </p:sp>
      <p:sp>
        <p:nvSpPr>
          <p:cNvPr id="143" name="form positive and negative ions (here Na+ and Cl-)…"/>
          <p:cNvSpPr txBox="1"/>
          <p:nvPr>
            <p:ph type="body" sz="half" idx="1"/>
          </p:nvPr>
        </p:nvSpPr>
        <p:spPr>
          <a:xfrm>
            <a:off x="114300" y="1181100"/>
            <a:ext cx="12725400" cy="2374900"/>
          </a:xfrm>
          <a:prstGeom prst="rect">
            <a:avLst/>
          </a:prstGeom>
        </p:spPr>
        <p:txBody>
          <a:bodyPr/>
          <a:lstStyle/>
          <a:p>
            <a:pPr/>
            <a:r>
              <a:t>form positive and negative ions (here Na</a:t>
            </a:r>
            <a:r>
              <a:rPr baseline="31999"/>
              <a:t>+</a:t>
            </a:r>
            <a:r>
              <a:t> and Cl</a:t>
            </a:r>
            <a:r>
              <a:rPr baseline="31999"/>
              <a:t>-</a:t>
            </a:r>
            <a:r>
              <a:t>)</a:t>
            </a:r>
          </a:p>
          <a:p>
            <a:pPr/>
            <a:r>
              <a:t>bonding is achieved by electrostatic force and a classical treatment is (partially) meaningful.</a:t>
            </a:r>
          </a:p>
        </p:txBody>
      </p:sp>
      <p:sp>
        <p:nvSpPr>
          <p:cNvPr id="144" name="example NaCl (rock salt): cubic structure"/>
          <p:cNvSpPr/>
          <p:nvPr/>
        </p:nvSpPr>
        <p:spPr>
          <a:xfrm>
            <a:off x="2399106" y="3746500"/>
            <a:ext cx="811768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 NaCl (rock salt): cubic structure</a:t>
            </a:r>
          </a:p>
        </p:txBody>
      </p:sp>
      <p:sp>
        <p:nvSpPr>
          <p:cNvPr id="145"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 name="aNa+Cl-.pdf" descr="aNa+Cl-.pdf"/>
          <p:cNvPicPr>
            <a:picLocks noChangeAspect="1"/>
          </p:cNvPicPr>
          <p:nvPr/>
        </p:nvPicPr>
        <p:blipFill>
          <a:blip r:embed="rId3">
            <a:extLst/>
          </a:blip>
          <a:stretch>
            <a:fillRect/>
          </a:stretch>
        </p:blipFill>
        <p:spPr>
          <a:xfrm>
            <a:off x="876300" y="4466325"/>
            <a:ext cx="6032500" cy="5270718"/>
          </a:xfrm>
          <a:prstGeom prst="rect">
            <a:avLst/>
          </a:prstGeom>
          <a:ln w="12700">
            <a:miter lim="400000"/>
          </a:ln>
        </p:spPr>
      </p:pic>
      <p:sp>
        <p:nvSpPr>
          <p:cNvPr id="147" name="Rectangle"/>
          <p:cNvSpPr/>
          <p:nvPr/>
        </p:nvSpPr>
        <p:spPr>
          <a:xfrm>
            <a:off x="7747000" y="8369300"/>
            <a:ext cx="4991100" cy="1358900"/>
          </a:xfrm>
          <a:prstGeom prst="rect">
            <a:avLst/>
          </a:prstGeom>
          <a:solidFill>
            <a:srgbClr val="FFFFFF"/>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148" name="Image" descr="Image"/>
          <p:cNvPicPr>
            <a:picLocks noChangeAspect="1"/>
          </p:cNvPicPr>
          <p:nvPr/>
        </p:nvPicPr>
        <p:blipFill>
          <a:blip r:embed="rId4">
            <a:extLst/>
          </a:blip>
          <a:stretch>
            <a:fillRect/>
          </a:stretch>
        </p:blipFill>
        <p:spPr>
          <a:xfrm>
            <a:off x="8139025" y="5956300"/>
            <a:ext cx="4499150" cy="5054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urning Atoms in Ions"/>
          <p:cNvSpPr txBox="1"/>
          <p:nvPr>
            <p:ph type="title"/>
          </p:nvPr>
        </p:nvSpPr>
        <p:spPr>
          <a:prstGeom prst="rect">
            <a:avLst/>
          </a:prstGeom>
        </p:spPr>
        <p:txBody>
          <a:bodyPr/>
          <a:lstStyle>
            <a:lvl1pPr>
              <a:defRPr>
                <a:solidFill>
                  <a:srgbClr val="606060"/>
                </a:solidFill>
              </a:defRPr>
            </a:lvl1pPr>
          </a:lstStyle>
          <a:p>
            <a:pPr/>
            <a:r>
              <a:t>Turning Atoms in Ions</a:t>
            </a:r>
          </a:p>
        </p:txBody>
      </p:sp>
      <p:sp>
        <p:nvSpPr>
          <p:cNvPr id="153" name="how much energy does it cost?"/>
          <p:cNvSpPr/>
          <p:nvPr/>
        </p:nvSpPr>
        <p:spPr>
          <a:xfrm>
            <a:off x="2832100" y="2565400"/>
            <a:ext cx="73279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7353300" algn="l"/>
              </a:tabLst>
              <a:defRPr>
                <a:solidFill>
                  <a:srgbClr val="D8232A"/>
                </a:solidFill>
              </a:defRPr>
            </a:lvl1pPr>
          </a:lstStyle>
          <a:p>
            <a:pPr/>
            <a:r>
              <a:t>how much energy does it cost?</a:t>
            </a:r>
          </a:p>
        </p:txBody>
      </p:sp>
      <p:sp>
        <p:nvSpPr>
          <p:cNvPr id="154" name="example: NaCl"/>
          <p:cNvSpPr/>
          <p:nvPr/>
        </p:nvSpPr>
        <p:spPr>
          <a:xfrm>
            <a:off x="4987711" y="1651000"/>
            <a:ext cx="302937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 NaCl</a:t>
            </a:r>
          </a:p>
        </p:txBody>
      </p:sp>
      <p:sp>
        <p:nvSpPr>
          <p:cNvPr id="155" name="ionization energy Na: 5.1 eV"/>
          <p:cNvSpPr/>
          <p:nvPr/>
        </p:nvSpPr>
        <p:spPr>
          <a:xfrm>
            <a:off x="2844800" y="3454400"/>
            <a:ext cx="72263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7251700" algn="l"/>
              </a:tabLst>
            </a:lvl1pPr>
          </a:lstStyle>
          <a:p>
            <a:pPr/>
            <a:r>
              <a:t>ionization energy Na: 5.1 eV </a:t>
            </a:r>
          </a:p>
        </p:txBody>
      </p:sp>
      <p:sp>
        <p:nvSpPr>
          <p:cNvPr id="156" name="electron affinity Cl: 3.6 eV"/>
          <p:cNvSpPr/>
          <p:nvPr/>
        </p:nvSpPr>
        <p:spPr>
          <a:xfrm>
            <a:off x="2844800" y="4013200"/>
            <a:ext cx="72263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7251700" algn="l"/>
              </a:tabLst>
            </a:lvl1pPr>
          </a:lstStyle>
          <a:p>
            <a:pPr/>
            <a:r>
              <a:t>electron affinity Cl: 3.6 eV </a:t>
            </a:r>
          </a:p>
        </p:txBody>
      </p:sp>
      <p:sp>
        <p:nvSpPr>
          <p:cNvPr id="157" name="net energy cost: (5.1 eV - 3.6 eV) = 1.5 eV per pair"/>
          <p:cNvSpPr/>
          <p:nvPr/>
        </p:nvSpPr>
        <p:spPr>
          <a:xfrm>
            <a:off x="317500" y="6654800"/>
            <a:ext cx="116967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11722100" algn="l"/>
              </a:tabLst>
            </a:lvl1pPr>
          </a:lstStyle>
          <a:p>
            <a:pPr/>
            <a:r>
              <a:t>net energy cost: (5.1 eV - 3.6 eV) = 1.5 eV per pair</a:t>
            </a:r>
          </a:p>
        </p:txBody>
      </p:sp>
      <p:sp>
        <p:nvSpPr>
          <p:cNvPr id="158"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3"/>
      <p:bldP build="whole" bldLvl="1" animBg="1" rev="0" advAuto="0" spid="155" grpId="1"/>
      <p:bldP build="whole" bldLvl="1" animBg="1" rev="0" advAuto="0" spid="156"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Ionic bonding"/>
          <p:cNvSpPr txBox="1"/>
          <p:nvPr>
            <p:ph type="title"/>
          </p:nvPr>
        </p:nvSpPr>
        <p:spPr>
          <a:prstGeom prst="rect">
            <a:avLst/>
          </a:prstGeom>
        </p:spPr>
        <p:txBody>
          <a:bodyPr/>
          <a:lstStyle>
            <a:lvl1pPr>
              <a:defRPr>
                <a:solidFill>
                  <a:srgbClr val="606060"/>
                </a:solidFill>
              </a:defRPr>
            </a:lvl1pPr>
          </a:lstStyle>
          <a:p>
            <a:pPr/>
            <a:r>
              <a:t>Ionic bonding</a:t>
            </a:r>
          </a:p>
        </p:txBody>
      </p:sp>
      <p:sp>
        <p:nvSpPr>
          <p:cNvPr id="163" name="what is the energy gain?"/>
          <p:cNvSpPr/>
          <p:nvPr/>
        </p:nvSpPr>
        <p:spPr>
          <a:xfrm>
            <a:off x="2413000" y="2374900"/>
            <a:ext cx="73279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7353300" algn="l"/>
              </a:tabLst>
              <a:defRPr>
                <a:solidFill>
                  <a:srgbClr val="D8232A"/>
                </a:solidFill>
              </a:defRPr>
            </a:lvl1pPr>
          </a:lstStyle>
          <a:p>
            <a:pPr/>
            <a:r>
              <a:t>what is the energy gain?</a:t>
            </a:r>
          </a:p>
        </p:txBody>
      </p:sp>
      <p:sp>
        <p:nvSpPr>
          <p:cNvPr id="164" name="example: NaCl"/>
          <p:cNvSpPr/>
          <p:nvPr/>
        </p:nvSpPr>
        <p:spPr>
          <a:xfrm>
            <a:off x="4340011" y="1397000"/>
            <a:ext cx="302937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 NaCl</a:t>
            </a:r>
          </a:p>
        </p:txBody>
      </p:sp>
      <p:sp>
        <p:nvSpPr>
          <p:cNvPr id="165" name="so the total gain is…"/>
          <p:cNvSpPr/>
          <p:nvPr/>
        </p:nvSpPr>
        <p:spPr>
          <a:xfrm>
            <a:off x="3642559" y="8178800"/>
            <a:ext cx="487118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tabLst>
                <a:tab pos="1066800" algn="l"/>
                <a:tab pos="15709900" algn="l"/>
              </a:tabLst>
            </a:pPr>
            <a:r>
              <a:rPr>
                <a:solidFill>
                  <a:srgbClr val="C51C00"/>
                </a:solidFill>
              </a:rPr>
              <a:t>so the total gain is </a:t>
            </a:r>
            <a:endParaRPr>
              <a:solidFill>
                <a:srgbClr val="C51C00"/>
              </a:solidFill>
            </a:endParaRPr>
          </a:p>
          <a:p>
            <a:pPr>
              <a:tabLst>
                <a:tab pos="1066800" algn="l"/>
                <a:tab pos="15709900" algn="l"/>
              </a:tabLst>
            </a:pPr>
            <a:r>
              <a:rPr>
                <a:solidFill>
                  <a:srgbClr val="C51C00"/>
                </a:solidFill>
              </a:rPr>
              <a:t>5.1 eV - 1.5 eV = 3.6 eV</a:t>
            </a:r>
          </a:p>
        </p:txBody>
      </p:sp>
      <p:sp>
        <p:nvSpPr>
          <p:cNvPr id="166"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1" name="Group"/>
          <p:cNvGrpSpPr/>
          <p:nvPr/>
        </p:nvGrpSpPr>
        <p:grpSpPr>
          <a:xfrm>
            <a:off x="-1993900" y="4064000"/>
            <a:ext cx="15684500" cy="2603500"/>
            <a:chOff x="0" y="0"/>
            <a:chExt cx="15684500" cy="2603500"/>
          </a:xfrm>
        </p:grpSpPr>
        <p:sp>
          <p:nvSpPr>
            <p:cNvPr id="167" name="this amounts to 5.1 eV per pair"/>
            <p:cNvSpPr/>
            <p:nvPr/>
          </p:nvSpPr>
          <p:spPr>
            <a:xfrm>
              <a:off x="0" y="1968500"/>
              <a:ext cx="15684500"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tabLst>
                  <a:tab pos="1066800" algn="l"/>
                  <a:tab pos="15709900" algn="l"/>
                </a:tabLst>
              </a:lvl1pPr>
            </a:lstStyle>
            <a:p>
              <a:pPr/>
              <a:r>
                <a:t>this amounts to 5.1 eV per pair</a:t>
              </a:r>
            </a:p>
          </p:txBody>
        </p:sp>
        <p:grpSp>
          <p:nvGrpSpPr>
            <p:cNvPr id="170" name="Group"/>
            <p:cNvGrpSpPr/>
            <p:nvPr/>
          </p:nvGrpSpPr>
          <p:grpSpPr>
            <a:xfrm>
              <a:off x="1689100" y="0"/>
              <a:ext cx="12306300" cy="1803400"/>
              <a:chOff x="0" y="0"/>
              <a:chExt cx="12306300" cy="1803400"/>
            </a:xfrm>
          </p:grpSpPr>
          <p:sp>
            <p:nvSpPr>
              <p:cNvPr id="168" name="potential energy:"/>
              <p:cNvSpPr/>
              <p:nvPr/>
            </p:nvSpPr>
            <p:spPr>
              <a:xfrm>
                <a:off x="0" y="0"/>
                <a:ext cx="12306300"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tabLst>
                    <a:tab pos="1066800" algn="l"/>
                    <a:tab pos="12331700" algn="l"/>
                  </a:tabLst>
                </a:lvl1pPr>
              </a:lstStyle>
              <a:p>
                <a:pPr/>
                <a:r>
                  <a:t>potential energy:</a:t>
                </a:r>
              </a:p>
            </p:txBody>
          </p:sp>
          <p:pic>
            <p:nvPicPr>
              <p:cNvPr id="169" name="droppedImage.pdf" descr="droppedImage.pdf"/>
              <p:cNvPicPr>
                <a:picLocks noChangeAspect="1"/>
              </p:cNvPicPr>
              <p:nvPr/>
            </p:nvPicPr>
            <p:blipFill>
              <a:blip r:embed="rId3">
                <a:extLst/>
              </a:blip>
              <a:stretch>
                <a:fillRect/>
              </a:stretch>
            </p:blipFill>
            <p:spPr>
              <a:xfrm>
                <a:off x="4178300" y="698500"/>
                <a:ext cx="3949700" cy="1104900"/>
              </a:xfrm>
              <a:prstGeom prst="rect">
                <a:avLst/>
              </a:prstGeom>
              <a:ln w="12700" cap="flat">
                <a:noFill/>
                <a:miter lim="400000"/>
              </a:ln>
              <a:effectLst/>
            </p:spPr>
          </p:pic>
        </p:grpSp>
      </p:grpSp>
      <p:pic>
        <p:nvPicPr>
          <p:cNvPr id="172" name="aNa+Cl-.pdf" descr="aNa+Cl-.pdf"/>
          <p:cNvPicPr>
            <a:picLocks noChangeAspect="1"/>
          </p:cNvPicPr>
          <p:nvPr/>
        </p:nvPicPr>
        <p:blipFill>
          <a:blip r:embed="rId4">
            <a:extLst/>
          </a:blip>
          <a:stretch>
            <a:fillRect/>
          </a:stretch>
        </p:blipFill>
        <p:spPr>
          <a:xfrm>
            <a:off x="8788400" y="4864100"/>
            <a:ext cx="3968750" cy="2413000"/>
          </a:xfrm>
          <a:prstGeom prst="rect">
            <a:avLst/>
          </a:prstGeom>
          <a:ln w="12700">
            <a:miter lim="400000"/>
          </a:ln>
        </p:spPr>
      </p:pic>
      <p:sp>
        <p:nvSpPr>
          <p:cNvPr id="173" name="= 2.8 Å"/>
          <p:cNvSpPr/>
          <p:nvPr/>
        </p:nvSpPr>
        <p:spPr>
          <a:xfrm>
            <a:off x="10225419" y="6604000"/>
            <a:ext cx="153526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 2.8 Å</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P build="whole" bldLvl="1" animBg="1" rev="0" advAuto="0" spid="165"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Ionic bonding"/>
          <p:cNvSpPr txBox="1"/>
          <p:nvPr>
            <p:ph type="title"/>
          </p:nvPr>
        </p:nvSpPr>
        <p:spPr>
          <a:xfrm>
            <a:off x="-292100" y="-88900"/>
            <a:ext cx="12750800" cy="876300"/>
          </a:xfrm>
          <a:prstGeom prst="rect">
            <a:avLst/>
          </a:prstGeom>
        </p:spPr>
        <p:txBody>
          <a:bodyPr/>
          <a:lstStyle>
            <a:lvl1pPr>
              <a:defRPr>
                <a:solidFill>
                  <a:srgbClr val="606060"/>
                </a:solidFill>
              </a:defRPr>
            </a:lvl1pPr>
          </a:lstStyle>
          <a:p>
            <a:pPr/>
            <a:r>
              <a:t>Ionic bonding</a:t>
            </a:r>
          </a:p>
        </p:txBody>
      </p:sp>
      <p:sp>
        <p:nvSpPr>
          <p:cNvPr id="178" name="but this was just a molecule: what about the electrostatic energy gain in the solid?"/>
          <p:cNvSpPr/>
          <p:nvPr/>
        </p:nvSpPr>
        <p:spPr>
          <a:xfrm>
            <a:off x="1841500" y="1701800"/>
            <a:ext cx="92583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283700" algn="l"/>
              </a:tabLst>
              <a:defRPr>
                <a:solidFill>
                  <a:srgbClr val="D8232A"/>
                </a:solidFill>
              </a:defRPr>
            </a:lvl1pPr>
          </a:lstStyle>
          <a:p>
            <a:pPr/>
            <a:r>
              <a:t>but this was just a molecule: what about the electrostatic energy gain in the solid?</a:t>
            </a:r>
          </a:p>
        </p:txBody>
      </p:sp>
      <p:sp>
        <p:nvSpPr>
          <p:cNvPr id="179" name="example: NaCl"/>
          <p:cNvSpPr/>
          <p:nvPr/>
        </p:nvSpPr>
        <p:spPr>
          <a:xfrm>
            <a:off x="4568611" y="927100"/>
            <a:ext cx="302937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 NaCl</a:t>
            </a:r>
          </a:p>
        </p:txBody>
      </p:sp>
      <p:sp>
        <p:nvSpPr>
          <p:cNvPr id="180" name="consider the centre Na ion"/>
          <p:cNvSpPr/>
          <p:nvPr/>
        </p:nvSpPr>
        <p:spPr>
          <a:xfrm>
            <a:off x="1495000" y="3111500"/>
            <a:ext cx="530310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consider the centre Na ion</a:t>
            </a:r>
          </a:p>
        </p:txBody>
      </p:sp>
      <p:sp>
        <p:nvSpPr>
          <p:cNvPr id="181" name="energy gain from next 6 Cl:"/>
          <p:cNvSpPr/>
          <p:nvPr/>
        </p:nvSpPr>
        <p:spPr>
          <a:xfrm>
            <a:off x="1414747" y="3911600"/>
            <a:ext cx="5450906"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energy gain from next 6 Cl:</a:t>
            </a:r>
          </a:p>
        </p:txBody>
      </p:sp>
      <p:sp>
        <p:nvSpPr>
          <p:cNvPr id="182" name="Slide Number"/>
          <p:cNvSpPr txBox="1"/>
          <p:nvPr>
            <p:ph type="sldNum" sz="quarter" idx="2"/>
          </p:nvPr>
        </p:nvSpPr>
        <p:spPr>
          <a:xfrm>
            <a:off x="6400800" y="92710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3" name="droppedImage.pdf" descr="droppedImage.pdf"/>
          <p:cNvPicPr>
            <a:picLocks noChangeAspect="1"/>
          </p:cNvPicPr>
          <p:nvPr/>
        </p:nvPicPr>
        <p:blipFill>
          <a:blip r:embed="rId3">
            <a:extLst/>
          </a:blip>
          <a:stretch>
            <a:fillRect/>
          </a:stretch>
        </p:blipFill>
        <p:spPr>
          <a:xfrm>
            <a:off x="2557660" y="4470400"/>
            <a:ext cx="3152380" cy="1193800"/>
          </a:xfrm>
          <a:prstGeom prst="rect">
            <a:avLst/>
          </a:prstGeom>
          <a:ln w="12700">
            <a:miter lim="400000"/>
          </a:ln>
        </p:spPr>
      </p:pic>
      <p:grpSp>
        <p:nvGrpSpPr>
          <p:cNvPr id="186" name="Group"/>
          <p:cNvGrpSpPr/>
          <p:nvPr/>
        </p:nvGrpSpPr>
        <p:grpSpPr>
          <a:xfrm>
            <a:off x="1305374" y="5664200"/>
            <a:ext cx="5796652" cy="2082800"/>
            <a:chOff x="0" y="0"/>
            <a:chExt cx="5796650" cy="2082800"/>
          </a:xfrm>
        </p:grpSpPr>
        <p:sp>
          <p:nvSpPr>
            <p:cNvPr id="184" name="energy loss from next 12 Na:"/>
            <p:cNvSpPr/>
            <p:nvPr/>
          </p:nvSpPr>
          <p:spPr>
            <a:xfrm>
              <a:off x="0" y="0"/>
              <a:ext cx="5796651"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r>
                <a:t>energy loss from next 12 Na:</a:t>
              </a:r>
            </a:p>
          </p:txBody>
        </p:sp>
        <p:pic>
          <p:nvPicPr>
            <p:cNvPr id="185" name="droppedImage.pdf" descr="droppedImage.pdf"/>
            <p:cNvPicPr>
              <a:picLocks noChangeAspect="1"/>
            </p:cNvPicPr>
            <p:nvPr/>
          </p:nvPicPr>
          <p:blipFill>
            <a:blip r:embed="rId4">
              <a:extLst/>
            </a:blip>
            <a:stretch>
              <a:fillRect/>
            </a:stretch>
          </p:blipFill>
          <p:spPr>
            <a:xfrm>
              <a:off x="771249" y="685800"/>
              <a:ext cx="4114453" cy="1397000"/>
            </a:xfrm>
            <a:prstGeom prst="rect">
              <a:avLst/>
            </a:prstGeom>
            <a:ln w="12700" cap="flat">
              <a:noFill/>
              <a:miter lim="400000"/>
            </a:ln>
            <a:effectLst/>
          </p:spPr>
        </p:pic>
      </p:grpSp>
      <p:grpSp>
        <p:nvGrpSpPr>
          <p:cNvPr id="189" name="Group"/>
          <p:cNvGrpSpPr/>
          <p:nvPr/>
        </p:nvGrpSpPr>
        <p:grpSpPr>
          <a:xfrm>
            <a:off x="-12700" y="7747000"/>
            <a:ext cx="11099800" cy="1745339"/>
            <a:chOff x="0" y="0"/>
            <a:chExt cx="11099800" cy="1745338"/>
          </a:xfrm>
        </p:grpSpPr>
        <p:sp>
          <p:nvSpPr>
            <p:cNvPr id="187" name="next we get 8 more Cl ions and the total becomes"/>
            <p:cNvSpPr/>
            <p:nvPr/>
          </p:nvSpPr>
          <p:spPr>
            <a:xfrm>
              <a:off x="0" y="0"/>
              <a:ext cx="11099800"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tabLst>
                  <a:tab pos="1066800" algn="l"/>
                  <a:tab pos="11125200" algn="l"/>
                </a:tabLst>
              </a:lvl1pPr>
            </a:lstStyle>
            <a:p>
              <a:pPr/>
              <a:r>
                <a:t>next we get 8 more Cl ions and the total becomes</a:t>
              </a:r>
            </a:p>
          </p:txBody>
        </p:sp>
        <p:pic>
          <p:nvPicPr>
            <p:cNvPr id="188" name="droppedImage.pdf" descr="droppedImage.pdf"/>
            <p:cNvPicPr>
              <a:picLocks noChangeAspect="1"/>
            </p:cNvPicPr>
            <p:nvPr/>
          </p:nvPicPr>
          <p:blipFill>
            <a:blip r:embed="rId5">
              <a:extLst/>
            </a:blip>
            <a:stretch>
              <a:fillRect/>
            </a:stretch>
          </p:blipFill>
          <p:spPr>
            <a:xfrm>
              <a:off x="1822450" y="571500"/>
              <a:ext cx="5994400" cy="1173839"/>
            </a:xfrm>
            <a:prstGeom prst="rect">
              <a:avLst/>
            </a:prstGeom>
            <a:ln w="12700" cap="flat">
              <a:noFill/>
              <a:miter lim="400000"/>
            </a:ln>
            <a:effectLst/>
          </p:spPr>
        </p:pic>
      </p:grpSp>
      <p:pic>
        <p:nvPicPr>
          <p:cNvPr id="190" name="aNa+Cl-.pdf" descr="aNa+Cl-.pdf"/>
          <p:cNvPicPr>
            <a:picLocks noChangeAspect="1"/>
          </p:cNvPicPr>
          <p:nvPr/>
        </p:nvPicPr>
        <p:blipFill>
          <a:blip r:embed="rId6">
            <a:extLst/>
          </a:blip>
          <a:stretch>
            <a:fillRect/>
          </a:stretch>
        </p:blipFill>
        <p:spPr>
          <a:xfrm>
            <a:off x="6960443" y="2940050"/>
            <a:ext cx="5625257" cy="49149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2"/>
      <p:bldP build="whole" bldLvl="1" animBg="1" rev="0" advAuto="0" spid="186"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27000" dist="76200" dir="2700000">
              <a:srgbClr val="000000">
                <a:alpha val="7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7A9"/>
        </a:solidFill>
        <a:ln w="25400" cap="flat">
          <a:noFill/>
          <a:miter lim="400000"/>
        </a:ln>
        <a:effectLst>
          <a:outerShdw sx="100000" sy="100000" kx="0" ky="0" algn="b" rotWithShape="0" blurRad="127000" dist="76200" dir="2700000">
            <a:srgbClr val="000000">
              <a:alpha val="75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27000" dist="76200" dir="2700000">
              <a:srgbClr val="000000">
                <a:alpha val="7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7A9"/>
        </a:solidFill>
        <a:ln w="25400" cap="flat">
          <a:noFill/>
          <a:miter lim="400000"/>
        </a:ln>
        <a:effectLst>
          <a:outerShdw sx="100000" sy="100000" kx="0" ky="0" algn="b" rotWithShape="0" blurRad="127000" dist="76200" dir="2700000">
            <a:srgbClr val="000000">
              <a:alpha val="75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4200"/>
          </a:lnSpc>
          <a:spcBef>
            <a:spcPts val="0"/>
          </a:spcBef>
          <a:spcAft>
            <a:spcPts val="0"/>
          </a:spcAft>
          <a:buClrTx/>
          <a:buSzTx/>
          <a:buFontTx/>
          <a:buNone/>
          <a:tabLst>
            <a:tab pos="1066800" algn="l"/>
          </a:tabLst>
          <a:defRPr b="0" baseline="0" cap="none" i="0" spc="0" strike="noStrike" sz="3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