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4"/>
  </p:handoutMasterIdLst>
  <p:sldIdLst>
    <p:sldId id="256" r:id="rId2"/>
    <p:sldId id="257" r:id="rId3"/>
    <p:sldId id="258" r:id="rId4"/>
    <p:sldId id="266" r:id="rId5"/>
    <p:sldId id="259" r:id="rId6"/>
    <p:sldId id="262" r:id="rId7"/>
    <p:sldId id="264" r:id="rId8"/>
    <p:sldId id="263" r:id="rId9"/>
    <p:sldId id="260" r:id="rId10"/>
    <p:sldId id="261" r:id="rId11"/>
    <p:sldId id="265" r:id="rId12"/>
    <p:sldId id="267"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09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13DFFF4D-B22E-43F9-9C2A-BD4BDE174283}" type="datetimeFigureOut">
              <a:rPr lang="en-US" smtClean="0"/>
              <a:t>8/15/2016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FB5BDB9-E361-4EA3-8C3F-7E2550452C36}" type="slidenum">
              <a:rPr lang="en-US" smtClean="0"/>
              <a:t>‹#›</a:t>
            </a:fld>
            <a:endParaRPr lang="en-US"/>
          </a:p>
        </p:txBody>
      </p:sp>
    </p:spTree>
    <p:extLst>
      <p:ext uri="{BB962C8B-B14F-4D97-AF65-F5344CB8AC3E}">
        <p14:creationId xmlns:p14="http://schemas.microsoft.com/office/powerpoint/2010/main" val="252449939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48DA451B-DA1C-4463-8502-6DB653DB4C7C}" type="datetimeFigureOut">
              <a:rPr lang="en-US" smtClean="0"/>
              <a:t>8/15/2016</a:t>
            </a:fld>
            <a:endParaRPr lang="en-US"/>
          </a:p>
        </p:txBody>
      </p:sp>
      <p:sp>
        <p:nvSpPr>
          <p:cNvPr id="8" name="Slide Number Placeholder 7"/>
          <p:cNvSpPr>
            <a:spLocks noGrp="1"/>
          </p:cNvSpPr>
          <p:nvPr>
            <p:ph type="sldNum" sz="quarter" idx="11"/>
          </p:nvPr>
        </p:nvSpPr>
        <p:spPr/>
        <p:txBody>
          <a:bodyPr/>
          <a:lstStyle/>
          <a:p>
            <a:fld id="{3AA9BFFE-F37A-49B4-9F5C-CFF69030F282}"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DA451B-DA1C-4463-8502-6DB653DB4C7C}" type="datetimeFigureOut">
              <a:rPr lang="en-US" smtClean="0"/>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9BFFE-F37A-49B4-9F5C-CFF69030F28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DA451B-DA1C-4463-8502-6DB653DB4C7C}" type="datetimeFigureOut">
              <a:rPr lang="en-US" smtClean="0"/>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9BFFE-F37A-49B4-9F5C-CFF69030F28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48DA451B-DA1C-4463-8502-6DB653DB4C7C}" type="datetimeFigureOut">
              <a:rPr lang="en-US" smtClean="0"/>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9BFFE-F37A-49B4-9F5C-CFF69030F28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DA451B-DA1C-4463-8502-6DB653DB4C7C}" type="datetimeFigureOut">
              <a:rPr lang="en-US" smtClean="0"/>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9BFFE-F37A-49B4-9F5C-CFF69030F282}"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48DA451B-DA1C-4463-8502-6DB653DB4C7C}" type="datetimeFigureOut">
              <a:rPr lang="en-US" smtClean="0"/>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A9BFFE-F37A-49B4-9F5C-CFF69030F282}"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8DA451B-DA1C-4463-8502-6DB653DB4C7C}" type="datetimeFigureOut">
              <a:rPr lang="en-US" smtClean="0"/>
              <a:t>8/15/2016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A9BFFE-F37A-49B4-9F5C-CFF69030F282}"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DA451B-DA1C-4463-8502-6DB653DB4C7C}" type="datetimeFigureOut">
              <a:rPr lang="en-US" smtClean="0"/>
              <a:t>8/15/2016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A9BFFE-F37A-49B4-9F5C-CFF69030F28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A451B-DA1C-4463-8502-6DB653DB4C7C}" type="datetimeFigureOut">
              <a:rPr lang="en-US" smtClean="0"/>
              <a:t>8/15/2016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A9BFFE-F37A-49B4-9F5C-CFF69030F28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DA451B-DA1C-4463-8502-6DB653DB4C7C}" type="datetimeFigureOut">
              <a:rPr lang="en-US" smtClean="0"/>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A9BFFE-F37A-49B4-9F5C-CFF69030F28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DA451B-DA1C-4463-8502-6DB653DB4C7C}" type="datetimeFigureOut">
              <a:rPr lang="en-US" smtClean="0"/>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A9BFFE-F37A-49B4-9F5C-CFF69030F28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48DA451B-DA1C-4463-8502-6DB653DB4C7C}" type="datetimeFigureOut">
              <a:rPr lang="en-US" smtClean="0"/>
              <a:t>8/15/2016</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3AA9BFFE-F37A-49B4-9F5C-CFF69030F282}"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1371600" y="4495800"/>
            <a:ext cx="6400800" cy="1219200"/>
          </a:xfrm>
        </p:spPr>
        <p:txBody>
          <a:bodyPr>
            <a:normAutofit/>
          </a:bodyPr>
          <a:lstStyle/>
          <a:p>
            <a:r>
              <a:rPr lang="en-US" sz="3600" dirty="0" smtClean="0"/>
              <a:t>An Introduction</a:t>
            </a:r>
            <a:endParaRPr lang="en-US" sz="3600" dirty="0"/>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676400"/>
            <a:ext cx="6960408" cy="2333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06016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371600"/>
          </a:xfrm>
        </p:spPr>
        <p:txBody>
          <a:bodyPr/>
          <a:lstStyle/>
          <a:p>
            <a:r>
              <a:rPr lang="en-US" dirty="0" smtClean="0"/>
              <a:t>Query</a:t>
            </a:r>
            <a:endParaRPr lang="en-US"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600200"/>
            <a:ext cx="7389012" cy="46212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36817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a:t>
            </a:r>
            <a:endParaRPr lang="en-US"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1905000"/>
            <a:ext cx="7734300" cy="3752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0458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600200"/>
          </a:xfrm>
        </p:spPr>
        <p:txBody>
          <a:bodyPr/>
          <a:lstStyle/>
          <a:p>
            <a:r>
              <a:rPr lang="en-US" dirty="0" smtClean="0"/>
              <a:t>Questions</a:t>
            </a:r>
            <a:endParaRPr lang="en-US" dirty="0"/>
          </a:p>
        </p:txBody>
      </p:sp>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4800600"/>
            <a:ext cx="3182485" cy="1068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3292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Basics</a:t>
            </a:r>
            <a:endParaRPr lang="en-US" dirty="0"/>
          </a:p>
        </p:txBody>
      </p:sp>
      <p:sp>
        <p:nvSpPr>
          <p:cNvPr id="3" name="Content Placeholder 2"/>
          <p:cNvSpPr>
            <a:spLocks noGrp="1"/>
          </p:cNvSpPr>
          <p:nvPr>
            <p:ph idx="1"/>
          </p:nvPr>
        </p:nvSpPr>
        <p:spPr>
          <a:xfrm>
            <a:off x="457200" y="1828801"/>
            <a:ext cx="8229600" cy="3962400"/>
          </a:xfrm>
        </p:spPr>
        <p:txBody>
          <a:bodyPr/>
          <a:lstStyle/>
          <a:p>
            <a:r>
              <a:rPr lang="en-US" dirty="0" smtClean="0"/>
              <a:t>What is a Database?</a:t>
            </a:r>
          </a:p>
          <a:p>
            <a:pPr lvl="1"/>
            <a:r>
              <a:rPr lang="en-US" dirty="0" smtClean="0"/>
              <a:t>A database is a tool for collecting and organizing information.</a:t>
            </a:r>
          </a:p>
          <a:p>
            <a:pPr marL="0" indent="0">
              <a:buNone/>
            </a:pPr>
            <a:endParaRPr lang="en-US" dirty="0" smtClean="0"/>
          </a:p>
          <a:p>
            <a:r>
              <a:rPr lang="en-US" dirty="0" smtClean="0"/>
              <a:t>Why use a Database?</a:t>
            </a:r>
          </a:p>
          <a:p>
            <a:pPr lvl="1"/>
            <a:r>
              <a:rPr lang="en-US" dirty="0" smtClean="0"/>
              <a:t>A database would be used when the information being collected is voluminous, repetitive or changing on an on-going basis.  </a:t>
            </a:r>
          </a:p>
          <a:p>
            <a:endParaRPr lang="en-US" dirty="0"/>
          </a:p>
        </p:txBody>
      </p:sp>
    </p:spTree>
    <p:extLst>
      <p:ext uri="{BB962C8B-B14F-4D97-AF65-F5344CB8AC3E}">
        <p14:creationId xmlns:p14="http://schemas.microsoft.com/office/powerpoint/2010/main" val="3637896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95400"/>
          </a:xfrm>
        </p:spPr>
        <p:txBody>
          <a:bodyPr/>
          <a:lstStyle/>
          <a:p>
            <a:r>
              <a:rPr lang="en-US" dirty="0" smtClean="0"/>
              <a:t>Objects in a Database</a:t>
            </a:r>
            <a:endParaRPr lang="en-US" dirty="0"/>
          </a:p>
        </p:txBody>
      </p:sp>
      <p:sp>
        <p:nvSpPr>
          <p:cNvPr id="3" name="Content Placeholder 2"/>
          <p:cNvSpPr>
            <a:spLocks noGrp="1"/>
          </p:cNvSpPr>
          <p:nvPr>
            <p:ph idx="1"/>
          </p:nvPr>
        </p:nvSpPr>
        <p:spPr>
          <a:xfrm>
            <a:off x="457200" y="1676400"/>
            <a:ext cx="8229600" cy="4525963"/>
          </a:xfrm>
        </p:spPr>
        <p:txBody>
          <a:bodyPr>
            <a:normAutofit fontScale="92500" lnSpcReduction="20000"/>
          </a:bodyPr>
          <a:lstStyle/>
          <a:p>
            <a:r>
              <a:rPr lang="en-US" dirty="0" smtClean="0"/>
              <a:t>Tables</a:t>
            </a:r>
          </a:p>
          <a:p>
            <a:pPr lvl="1"/>
            <a:r>
              <a:rPr lang="en-US" dirty="0"/>
              <a:t>This is the main way that data is stored in your database. Tables can be compared to spreadsheets in Excel: the data is organized in rows and columns. </a:t>
            </a:r>
            <a:endParaRPr lang="en-US" dirty="0" smtClean="0"/>
          </a:p>
          <a:p>
            <a:pPr lvl="1"/>
            <a:endParaRPr lang="en-US" dirty="0"/>
          </a:p>
          <a:p>
            <a:r>
              <a:rPr lang="en-US" dirty="0"/>
              <a:t>Forms</a:t>
            </a:r>
          </a:p>
          <a:p>
            <a:pPr lvl="1"/>
            <a:r>
              <a:rPr lang="en-US" dirty="0"/>
              <a:t>Forms are the way that data is added to your database. While you can enter the data into the database directly into the tables, using forms allows for quicker and more visual data entry.</a:t>
            </a:r>
          </a:p>
          <a:p>
            <a:pPr lvl="1"/>
            <a:endParaRPr lang="en-US" dirty="0" smtClean="0"/>
          </a:p>
          <a:p>
            <a:r>
              <a:rPr lang="en-US" dirty="0" smtClean="0"/>
              <a:t>Queries</a:t>
            </a:r>
          </a:p>
          <a:p>
            <a:pPr lvl="1"/>
            <a:r>
              <a:rPr lang="en-US" dirty="0" smtClean="0"/>
              <a:t>A </a:t>
            </a:r>
            <a:r>
              <a:rPr lang="en-US" dirty="0"/>
              <a:t>query allows you to retrieve information from one or more tables based on a set of search conditions you define using the table fields.</a:t>
            </a:r>
          </a:p>
          <a:p>
            <a:pPr marL="457200" lvl="1" indent="0">
              <a:buNone/>
            </a:pPr>
            <a:endParaRPr lang="en-US" dirty="0" smtClean="0"/>
          </a:p>
          <a:p>
            <a:r>
              <a:rPr lang="en-US" dirty="0" smtClean="0"/>
              <a:t>Reports</a:t>
            </a:r>
          </a:p>
          <a:p>
            <a:pPr lvl="1"/>
            <a:r>
              <a:rPr lang="en-US" dirty="0"/>
              <a:t>These summarize and display the data in your database. Reports are for analyzing data and returning answers to specific questions, such as how much profit was made, or where customers are located. These are usually designed to be printed out.</a:t>
            </a:r>
            <a:endParaRPr lang="en-US" dirty="0" smtClean="0"/>
          </a:p>
        </p:txBody>
      </p:sp>
    </p:spTree>
    <p:extLst>
      <p:ext uri="{BB962C8B-B14F-4D97-AF65-F5344CB8AC3E}">
        <p14:creationId xmlns:p14="http://schemas.microsoft.com/office/powerpoint/2010/main" val="2652214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286000"/>
            <a:ext cx="8229600"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64232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Design</a:t>
            </a:r>
            <a:endParaRPr lang="en-US" dirty="0"/>
          </a:p>
        </p:txBody>
      </p:sp>
      <p:sp>
        <p:nvSpPr>
          <p:cNvPr id="3" name="Content Placeholder 2"/>
          <p:cNvSpPr>
            <a:spLocks noGrp="1"/>
          </p:cNvSpPr>
          <p:nvPr>
            <p:ph idx="1"/>
          </p:nvPr>
        </p:nvSpPr>
        <p:spPr>
          <a:xfrm>
            <a:off x="457200" y="1752600"/>
            <a:ext cx="8229600" cy="4525963"/>
          </a:xfrm>
        </p:spPr>
        <p:txBody>
          <a:bodyPr/>
          <a:lstStyle/>
          <a:p>
            <a:r>
              <a:rPr lang="en-US" dirty="0" smtClean="0"/>
              <a:t>Purpose of the database</a:t>
            </a:r>
          </a:p>
          <a:p>
            <a:pPr marL="0" lvl="1" indent="0">
              <a:buNone/>
            </a:pPr>
            <a:r>
              <a:rPr lang="en-US" dirty="0"/>
              <a:t>	</a:t>
            </a:r>
            <a:r>
              <a:rPr lang="en-US" sz="1800" dirty="0" smtClean="0"/>
              <a:t>Bookstore</a:t>
            </a:r>
            <a:r>
              <a:rPr lang="en-US" dirty="0" smtClean="0"/>
              <a:t> </a:t>
            </a:r>
            <a:r>
              <a:rPr lang="en-US" dirty="0"/>
              <a:t>– Track </a:t>
            </a:r>
            <a:r>
              <a:rPr lang="en-US" dirty="0" smtClean="0"/>
              <a:t>Books</a:t>
            </a:r>
            <a:r>
              <a:rPr lang="en-US" dirty="0"/>
              <a:t>; Track </a:t>
            </a:r>
            <a:r>
              <a:rPr lang="en-US" dirty="0" smtClean="0"/>
              <a:t>Customers</a:t>
            </a:r>
            <a:r>
              <a:rPr lang="en-US" dirty="0"/>
              <a:t>; Track </a:t>
            </a:r>
            <a:r>
              <a:rPr lang="en-US" dirty="0" smtClean="0"/>
              <a:t>Orders</a:t>
            </a:r>
            <a:endParaRPr lang="en-US" dirty="0"/>
          </a:p>
          <a:p>
            <a:pPr marL="0" indent="0">
              <a:buNone/>
            </a:pPr>
            <a:endParaRPr lang="en-US" dirty="0" smtClean="0"/>
          </a:p>
          <a:p>
            <a:r>
              <a:rPr lang="en-US" dirty="0" smtClean="0"/>
              <a:t>Planning database tables</a:t>
            </a:r>
          </a:p>
          <a:p>
            <a:pPr marL="914400" lvl="2" indent="0">
              <a:buNone/>
            </a:pPr>
            <a:r>
              <a:rPr lang="en-US" dirty="0" smtClean="0"/>
              <a:t>Books; Customers; Orders</a:t>
            </a:r>
          </a:p>
          <a:p>
            <a:pPr marL="914400" lvl="2" indent="0">
              <a:buNone/>
            </a:pPr>
            <a:endParaRPr lang="en-US" dirty="0" smtClean="0"/>
          </a:p>
          <a:p>
            <a:pPr lvl="0"/>
            <a:r>
              <a:rPr lang="en-US" dirty="0">
                <a:solidFill>
                  <a:prstClr val="black">
                    <a:lumMod val="50000"/>
                    <a:lumOff val="50000"/>
                  </a:prstClr>
                </a:solidFill>
              </a:rPr>
              <a:t>Planning database </a:t>
            </a:r>
            <a:r>
              <a:rPr lang="en-US" dirty="0" smtClean="0">
                <a:solidFill>
                  <a:prstClr val="black">
                    <a:lumMod val="50000"/>
                    <a:lumOff val="50000"/>
                  </a:prstClr>
                </a:solidFill>
              </a:rPr>
              <a:t>fields</a:t>
            </a:r>
          </a:p>
          <a:p>
            <a:pPr lvl="1"/>
            <a:r>
              <a:rPr lang="en-US" dirty="0" smtClean="0">
                <a:solidFill>
                  <a:prstClr val="black">
                    <a:lumMod val="50000"/>
                    <a:lumOff val="50000"/>
                  </a:prstClr>
                </a:solidFill>
              </a:rPr>
              <a:t>Books:  Title, Author, Price, Category</a:t>
            </a:r>
          </a:p>
          <a:p>
            <a:pPr lvl="1"/>
            <a:r>
              <a:rPr lang="en-US" dirty="0" smtClean="0">
                <a:solidFill>
                  <a:prstClr val="black">
                    <a:lumMod val="50000"/>
                    <a:lumOff val="50000"/>
                  </a:prstClr>
                </a:solidFill>
              </a:rPr>
              <a:t>Customer:  First Name, Last Name, Address, City, State, Zip, Email</a:t>
            </a:r>
          </a:p>
          <a:p>
            <a:pPr lvl="1"/>
            <a:r>
              <a:rPr lang="en-US" dirty="0" smtClean="0">
                <a:solidFill>
                  <a:prstClr val="black">
                    <a:lumMod val="50000"/>
                    <a:lumOff val="50000"/>
                  </a:prstClr>
                </a:solidFill>
              </a:rPr>
              <a:t>Orders:  Customer, Book, Date</a:t>
            </a:r>
            <a:endParaRPr lang="en-US" dirty="0">
              <a:solidFill>
                <a:prstClr val="black">
                  <a:lumMod val="50000"/>
                  <a:lumOff val="50000"/>
                </a:prstClr>
              </a:solidFill>
            </a:endParaRPr>
          </a:p>
          <a:p>
            <a:pPr marL="914400" lvl="2" indent="0">
              <a:buNone/>
            </a:pPr>
            <a:endParaRPr lang="en-US" dirty="0"/>
          </a:p>
          <a:p>
            <a:pPr marL="914400" lvl="2" indent="0">
              <a:buNone/>
            </a:pPr>
            <a:endParaRPr lang="en-US" dirty="0" smtClean="0"/>
          </a:p>
        </p:txBody>
      </p:sp>
    </p:spTree>
    <p:extLst>
      <p:ext uri="{BB962C8B-B14F-4D97-AF65-F5344CB8AC3E}">
        <p14:creationId xmlns:p14="http://schemas.microsoft.com/office/powerpoint/2010/main" val="3668909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Up Tables</a:t>
            </a:r>
            <a:endParaRPr lang="en-US" dirty="0"/>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667000"/>
            <a:ext cx="2895600" cy="23216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9229" y="2663077"/>
            <a:ext cx="4404783" cy="22085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4814963" y="2109439"/>
            <a:ext cx="3048000" cy="584775"/>
          </a:xfrm>
          <a:prstGeom prst="rect">
            <a:avLst/>
          </a:prstGeom>
          <a:noFill/>
        </p:spPr>
        <p:txBody>
          <a:bodyPr wrap="square" rtlCol="0">
            <a:spAutoFit/>
          </a:bodyPr>
          <a:lstStyle/>
          <a:p>
            <a:pPr algn="ctr"/>
            <a:r>
              <a:rPr lang="en-US" sz="3200" dirty="0" smtClean="0">
                <a:solidFill>
                  <a:schemeClr val="tx2"/>
                </a:solidFill>
                <a:effectLst>
                  <a:outerShdw blurRad="38100" dist="38100" dir="2700000" algn="tl">
                    <a:srgbClr val="000000">
                      <a:alpha val="43137"/>
                    </a:srgbClr>
                  </a:outerShdw>
                </a:effectLst>
              </a:rPr>
              <a:t>Forms</a:t>
            </a:r>
            <a:endParaRPr lang="en-US" sz="3200" dirty="0">
              <a:solidFill>
                <a:schemeClr val="tx2"/>
              </a:solidFill>
              <a:effectLst>
                <a:outerShdw blurRad="38100" dist="38100" dir="2700000" algn="tl">
                  <a:srgbClr val="000000">
                    <a:alpha val="43137"/>
                  </a:srgbClr>
                </a:outerShdw>
              </a:effectLst>
            </a:endParaRPr>
          </a:p>
        </p:txBody>
      </p:sp>
      <p:sp>
        <p:nvSpPr>
          <p:cNvPr id="10" name="TextBox 9"/>
          <p:cNvSpPr txBox="1"/>
          <p:nvPr/>
        </p:nvSpPr>
        <p:spPr>
          <a:xfrm>
            <a:off x="304800" y="2078301"/>
            <a:ext cx="3048000" cy="584775"/>
          </a:xfrm>
          <a:prstGeom prst="rect">
            <a:avLst/>
          </a:prstGeom>
          <a:noFill/>
        </p:spPr>
        <p:txBody>
          <a:bodyPr wrap="square" rtlCol="0">
            <a:spAutoFit/>
          </a:bodyPr>
          <a:lstStyle/>
          <a:p>
            <a:pPr algn="ctr"/>
            <a:r>
              <a:rPr lang="en-US" sz="3200" dirty="0" smtClean="0">
                <a:solidFill>
                  <a:schemeClr val="tx2"/>
                </a:solidFill>
                <a:effectLst>
                  <a:outerShdw blurRad="38100" dist="38100" dir="2700000" algn="tl">
                    <a:srgbClr val="000000">
                      <a:alpha val="43137"/>
                    </a:srgbClr>
                  </a:outerShdw>
                </a:effectLst>
              </a:rPr>
              <a:t>Datasheet</a:t>
            </a:r>
            <a:endParaRPr lang="en-US" sz="3200"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33342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Relationships</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1828800"/>
            <a:ext cx="7252114" cy="300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8259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Queries</a:t>
            </a:r>
            <a:endParaRPr lang="en-US" dirty="0"/>
          </a:p>
        </p:txBody>
      </p:sp>
      <p:sp>
        <p:nvSpPr>
          <p:cNvPr id="3" name="Content Placeholder 2"/>
          <p:cNvSpPr>
            <a:spLocks noGrp="1"/>
          </p:cNvSpPr>
          <p:nvPr>
            <p:ph idx="1"/>
          </p:nvPr>
        </p:nvSpPr>
        <p:spPr>
          <a:xfrm>
            <a:off x="457200" y="1981200"/>
            <a:ext cx="8229600" cy="2895600"/>
          </a:xfrm>
        </p:spPr>
        <p:txBody>
          <a:bodyPr/>
          <a:lstStyle/>
          <a:p>
            <a:r>
              <a:rPr lang="en-US" dirty="0"/>
              <a:t>The real power of an Access 2007 database lies in its ability to pull data for quick analysis, which is what happens when you run a query. </a:t>
            </a:r>
            <a:r>
              <a:rPr lang="en-US" b="1" dirty="0"/>
              <a:t>Queries</a:t>
            </a:r>
            <a:r>
              <a:rPr lang="en-US" dirty="0"/>
              <a:t> allow you to retrieve information from one or more tables based on a set of search conditions you define. </a:t>
            </a:r>
          </a:p>
        </p:txBody>
      </p:sp>
    </p:spTree>
    <p:extLst>
      <p:ext uri="{BB962C8B-B14F-4D97-AF65-F5344CB8AC3E}">
        <p14:creationId xmlns:p14="http://schemas.microsoft.com/office/powerpoint/2010/main" val="2727595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Questions</a:t>
            </a:r>
            <a:endParaRPr lang="en-US" dirty="0"/>
          </a:p>
        </p:txBody>
      </p:sp>
      <p:sp>
        <p:nvSpPr>
          <p:cNvPr id="3" name="Content Placeholder 2"/>
          <p:cNvSpPr>
            <a:spLocks noGrp="1"/>
          </p:cNvSpPr>
          <p:nvPr>
            <p:ph idx="1"/>
          </p:nvPr>
        </p:nvSpPr>
        <p:spPr>
          <a:xfrm>
            <a:off x="457200" y="1752600"/>
            <a:ext cx="8229600" cy="4525963"/>
          </a:xfrm>
        </p:spPr>
        <p:txBody>
          <a:bodyPr/>
          <a:lstStyle/>
          <a:p>
            <a:pPr fontAlgn="base"/>
            <a:r>
              <a:rPr lang="en-US" b="1" dirty="0"/>
              <a:t>What do you want the results to look like?</a:t>
            </a:r>
            <a:r>
              <a:rPr lang="en-US" dirty="0"/>
              <a:t> Identify every bit of information—or field—you want included in the results</a:t>
            </a:r>
            <a:r>
              <a:rPr lang="en-US" dirty="0" smtClean="0"/>
              <a:t>.</a:t>
            </a:r>
          </a:p>
          <a:p>
            <a:pPr marL="0" indent="0" fontAlgn="base">
              <a:buNone/>
            </a:pPr>
            <a:endParaRPr lang="en-US" dirty="0"/>
          </a:p>
          <a:p>
            <a:pPr fontAlgn="base"/>
            <a:r>
              <a:rPr lang="en-US" b="1" dirty="0"/>
              <a:t>Where is the information stored in the database? </a:t>
            </a:r>
            <a:r>
              <a:rPr lang="en-US" dirty="0"/>
              <a:t>List which </a:t>
            </a:r>
            <a:r>
              <a:rPr lang="en-US" dirty="0" smtClean="0"/>
              <a:t>tables hold </a:t>
            </a:r>
            <a:r>
              <a:rPr lang="en-US" dirty="0"/>
              <a:t>the information you want to see</a:t>
            </a:r>
            <a:r>
              <a:rPr lang="en-US" dirty="0" smtClean="0"/>
              <a:t>.</a:t>
            </a:r>
          </a:p>
          <a:p>
            <a:pPr fontAlgn="base"/>
            <a:endParaRPr lang="en-US" dirty="0"/>
          </a:p>
          <a:p>
            <a:pPr fontAlgn="base"/>
            <a:r>
              <a:rPr lang="en-US" b="1" dirty="0"/>
              <a:t>What conditions do you want the data to meet? </a:t>
            </a:r>
            <a:r>
              <a:rPr lang="en-US" dirty="0"/>
              <a:t>This helps determine how to set the criteria so Access can search the records properly.</a:t>
            </a:r>
          </a:p>
          <a:p>
            <a:endParaRPr lang="en-US" dirty="0"/>
          </a:p>
        </p:txBody>
      </p:sp>
    </p:spTree>
    <p:extLst>
      <p:ext uri="{BB962C8B-B14F-4D97-AF65-F5344CB8AC3E}">
        <p14:creationId xmlns:p14="http://schemas.microsoft.com/office/powerpoint/2010/main" val="576630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796</TotalTime>
  <Words>184</Words>
  <Application>Microsoft Office PowerPoint</Application>
  <PresentationFormat>On-screen Show (4:3)</PresentationFormat>
  <Paragraphs>47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Executive</vt:lpstr>
      <vt:lpstr>  </vt:lpstr>
      <vt:lpstr>Database Basics</vt:lpstr>
      <vt:lpstr>Objects in a Database</vt:lpstr>
      <vt:lpstr>Create</vt:lpstr>
      <vt:lpstr>Database Design</vt:lpstr>
      <vt:lpstr>Setting Up Tables</vt:lpstr>
      <vt:lpstr>Relationships</vt:lpstr>
      <vt:lpstr>Queries</vt:lpstr>
      <vt:lpstr>Query Questions</vt:lpstr>
      <vt:lpstr>Query</vt:lpstr>
      <vt:lpstr>Report</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dc:title>
  <dc:creator>pcrc</dc:creator>
  <cp:lastModifiedBy>Mary Blair</cp:lastModifiedBy>
  <cp:revision>28</cp:revision>
  <cp:lastPrinted>2016-08-15T13:31:31Z</cp:lastPrinted>
  <dcterms:created xsi:type="dcterms:W3CDTF">2016-08-09T14:54:25Z</dcterms:created>
  <dcterms:modified xsi:type="dcterms:W3CDTF">2016-08-15T13:31:58Z</dcterms:modified>
</cp:coreProperties>
</file>