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Lst>
  <p:notesMasterIdLst>
    <p:notesMasterId r:id="rId51"/>
  </p:notesMasterIdLst>
  <p:sldIdLst>
    <p:sldId id="2147483573" r:id="rId6"/>
    <p:sldId id="2051" r:id="rId7"/>
    <p:sldId id="2147483600" r:id="rId8"/>
    <p:sldId id="269" r:id="rId9"/>
    <p:sldId id="2147483596" r:id="rId10"/>
    <p:sldId id="2147479614" r:id="rId11"/>
    <p:sldId id="2147479627" r:id="rId12"/>
    <p:sldId id="2147479628" r:id="rId13"/>
    <p:sldId id="2147479607" r:id="rId14"/>
    <p:sldId id="2147483565" r:id="rId15"/>
    <p:sldId id="2147483512" r:id="rId16"/>
    <p:sldId id="2147479630" r:id="rId17"/>
    <p:sldId id="2147483605" r:id="rId18"/>
    <p:sldId id="2147483576" r:id="rId19"/>
    <p:sldId id="2147483514" r:id="rId20"/>
    <p:sldId id="2147483521" r:id="rId21"/>
    <p:sldId id="2147483522" r:id="rId22"/>
    <p:sldId id="2147483606" r:id="rId23"/>
    <p:sldId id="2147483607" r:id="rId24"/>
    <p:sldId id="2147483608" r:id="rId25"/>
    <p:sldId id="291" r:id="rId26"/>
    <p:sldId id="293" r:id="rId27"/>
    <p:sldId id="2147479618" r:id="rId28"/>
    <p:sldId id="2147479624" r:id="rId29"/>
    <p:sldId id="2147483570" r:id="rId30"/>
    <p:sldId id="2147479620" r:id="rId31"/>
    <p:sldId id="2147479622" r:id="rId32"/>
    <p:sldId id="2147479623" r:id="rId33"/>
    <p:sldId id="2147483537" r:id="rId34"/>
    <p:sldId id="2147483538" r:id="rId35"/>
    <p:sldId id="2147483609" r:id="rId36"/>
    <p:sldId id="2147483610" r:id="rId37"/>
    <p:sldId id="2147483572" r:id="rId38"/>
    <p:sldId id="2147483542" r:id="rId39"/>
    <p:sldId id="2147483575" r:id="rId40"/>
    <p:sldId id="2147483544" r:id="rId41"/>
    <p:sldId id="2147483548" r:id="rId42"/>
    <p:sldId id="2147483557" r:id="rId43"/>
    <p:sldId id="2147483611" r:id="rId44"/>
    <p:sldId id="2147483552" r:id="rId45"/>
    <p:sldId id="2147483613" r:id="rId46"/>
    <p:sldId id="2147483604" r:id="rId47"/>
    <p:sldId id="2147483553" r:id="rId48"/>
    <p:sldId id="2147483612" r:id="rId49"/>
    <p:sldId id="2147479597" r:id="rId50"/>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Concepts" id="{31CC950D-1C11-8B4A-8B21-575C6039EBC4}">
          <p14:sldIdLst>
            <p14:sldId id="2147483573"/>
          </p14:sldIdLst>
        </p14:section>
        <p14:section name="ToC" id="{187FAEC3-BAB1-D24A-9954-12D85B375374}">
          <p14:sldIdLst>
            <p14:sldId id="2051"/>
          </p14:sldIdLst>
        </p14:section>
        <p14:section name="Visual Stories &amp; Customer insights" id="{761C4B02-65C7-CA46-9788-DABB293FC1BF}">
          <p14:sldIdLst>
            <p14:sldId id="2147483600"/>
            <p14:sldId id="269"/>
            <p14:sldId id="2147483596"/>
            <p14:sldId id="2147479614"/>
            <p14:sldId id="2147479627"/>
            <p14:sldId id="2147479628"/>
            <p14:sldId id="2147479607"/>
            <p14:sldId id="2147483565"/>
          </p14:sldIdLst>
        </p14:section>
        <p14:section name="Zero Trust" id="{D2C57FE8-D2DA-CE42-966B-C3C9F6344C04}">
          <p14:sldIdLst>
            <p14:sldId id="2147483512"/>
            <p14:sldId id="2147479630"/>
            <p14:sldId id="2147483605"/>
          </p14:sldIdLst>
        </p14:section>
        <p14:section name="Workload Adoption Pathways" id="{3C96FF76-E517-A046-9685-D94EC2E4750F}">
          <p14:sldIdLst>
            <p14:sldId id="2147483576"/>
            <p14:sldId id="2147483514"/>
            <p14:sldId id="2147483521"/>
            <p14:sldId id="2147483522"/>
            <p14:sldId id="2147483606"/>
            <p14:sldId id="2147483607"/>
            <p14:sldId id="2147483608"/>
          </p14:sldIdLst>
        </p14:section>
        <p14:section name="Product Information" id="{FC7D9135-DF0F-3742-A3CD-C95656C37632}">
          <p14:sldIdLst>
            <p14:sldId id="291"/>
            <p14:sldId id="293"/>
            <p14:sldId id="2147479618"/>
            <p14:sldId id="2147479624"/>
            <p14:sldId id="2147483570"/>
            <p14:sldId id="2147479620"/>
            <p14:sldId id="2147479622"/>
            <p14:sldId id="2147479623"/>
          </p14:sldIdLst>
        </p14:section>
        <p14:section name="Deployment Guidance" id="{113FDBD8-DABA-4892-A5A3-93E54E2F9538}">
          <p14:sldIdLst>
            <p14:sldId id="2147483537"/>
            <p14:sldId id="2147483538"/>
            <p14:sldId id="2147483609"/>
            <p14:sldId id="2147483610"/>
            <p14:sldId id="2147483572"/>
            <p14:sldId id="2147483542"/>
            <p14:sldId id="2147483575"/>
            <p14:sldId id="2147483544"/>
            <p14:sldId id="2147483548"/>
          </p14:sldIdLst>
        </p14:section>
        <p14:section name="Microsoft Security Deployment Assistance" id="{040B821C-6747-4768-A810-5B3BF7A4E3AA}">
          <p14:sldIdLst>
            <p14:sldId id="2147483557"/>
            <p14:sldId id="2147483611"/>
          </p14:sldIdLst>
        </p14:section>
        <p14:section name="Training, Certifications and Skilling" id="{7BD3A1EB-5FD3-4E64-B221-4C21F7E2EDEC}">
          <p14:sldIdLst>
            <p14:sldId id="2147483552"/>
            <p14:sldId id="2147483613"/>
            <p14:sldId id="2147483604"/>
          </p14:sldIdLst>
        </p14:section>
        <p14:section name="Stay Connected" id="{CED8636B-F3B6-4FBE-A23D-586AB7905112}">
          <p14:sldIdLst>
            <p14:sldId id="2147483553"/>
            <p14:sldId id="2147483612"/>
            <p14:sldId id="2147479597"/>
          </p14:sldIdLst>
        </p14:section>
        <p14:section name="Reference" id="{FE099ED9-CC57-EE42-9550-751C396E38B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27BA06-CB9C-2C40-0DD8-B26A316B6F22}" name="Aditya Sindhu" initials="AS" userId="S::sindhuaditya@microsoft.com::2623566c-3ea0-45c9-bf1a-180ee8cc1232" providerId="AD"/>
  <p188:author id="{A0886A3C-F648-88E2-005C-A536463E7276}" name="Karl Juridico" initials="" userId="S::kjuridico@affirma.com::acbcce88-2fb1-4724-b84d-0d42164345f5" providerId="AD"/>
  <p188:author id="{D787B063-40EC-8A04-F614-530414966C4B}" name="Julia Quade (AFFIRMA)" initials="J(" userId="S::v-juliaquade@microsoft.com::98bde0c2-e116-44bf-ae8b-19481dd5d871" providerId="AD"/>
  <p188:author id="{7113CDB7-C612-077A-957A-DFF845AA40ED}" name="Julia Quade" initials="JQ" userId="S::jquade@affirma.com::a5d04882-5375-4671-87e2-516b93073ddd" providerId="AD"/>
  <p188:author id="{CF3A5FB9-44E7-8C7B-E2BB-7063AE571972}" name="Alexa Razo" initials="" userId="S::arazo@affirma.com::cd08ee5d-9496-474b-8fdb-1b264fda9567" providerId="AD"/>
  <p188:author id="{0D32B8C9-53DD-94E3-BC7D-4000B6AE2FF7}" name="Sydney Moorhead" initials="SM" userId="S::smoorhead@affirma.com::d1838358-1427-468a-b0d7-f5d56283892a" providerId="AD"/>
  <p188:author id="{A4E55FCD-B310-9DC4-66BD-A2EAD925C26B}" name="Eleanor Huss" initials="EH" userId="S::ehuss@affirma.com::c1d3c5bf-b766-4253-9f4a-eb9ea92689a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0A1F2C"/>
    <a:srgbClr val="FFB902"/>
    <a:srgbClr val="F6F3F7"/>
    <a:srgbClr val="FFFFFF"/>
    <a:srgbClr val="7D5BB9"/>
    <a:srgbClr val="9DD3EE"/>
    <a:srgbClr val="F5F3F6"/>
    <a:srgbClr val="091F2B"/>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itya Sindhu" userId="2623566c-3ea0-45c9-bf1a-180ee8cc1232" providerId="ADAL" clId="{0F73464A-F0A6-498B-A01D-3122CBC6D26B}"/>
    <pc:docChg chg="delSld modSection">
      <pc:chgData name="Aditya Sindhu" userId="2623566c-3ea0-45c9-bf1a-180ee8cc1232" providerId="ADAL" clId="{0F73464A-F0A6-498B-A01D-3122CBC6D26B}" dt="2025-02-19T18:58:15.825" v="9" actId="47"/>
      <pc:docMkLst>
        <pc:docMk/>
      </pc:docMkLst>
      <pc:sldChg chg="del">
        <pc:chgData name="Aditya Sindhu" userId="2623566c-3ea0-45c9-bf1a-180ee8cc1232" providerId="ADAL" clId="{0F73464A-F0A6-498B-A01D-3122CBC6D26B}" dt="2025-02-19T18:56:07.159" v="1" actId="47"/>
        <pc:sldMkLst>
          <pc:docMk/>
          <pc:sldMk cId="2260826489" sldId="259"/>
        </pc:sldMkLst>
      </pc:sldChg>
      <pc:sldChg chg="del">
        <pc:chgData name="Aditya Sindhu" userId="2623566c-3ea0-45c9-bf1a-180ee8cc1232" providerId="ADAL" clId="{0F73464A-F0A6-498B-A01D-3122CBC6D26B}" dt="2025-02-19T18:56:37.044" v="5" actId="47"/>
        <pc:sldMkLst>
          <pc:docMk/>
          <pc:sldMk cId="519606115" sldId="2147483577"/>
        </pc:sldMkLst>
      </pc:sldChg>
      <pc:sldChg chg="del">
        <pc:chgData name="Aditya Sindhu" userId="2623566c-3ea0-45c9-bf1a-180ee8cc1232" providerId="ADAL" clId="{0F73464A-F0A6-498B-A01D-3122CBC6D26B}" dt="2025-02-19T18:56:43.826" v="6" actId="47"/>
        <pc:sldMkLst>
          <pc:docMk/>
          <pc:sldMk cId="2340584048" sldId="2147483578"/>
        </pc:sldMkLst>
      </pc:sldChg>
      <pc:sldChg chg="del">
        <pc:chgData name="Aditya Sindhu" userId="2623566c-3ea0-45c9-bf1a-180ee8cc1232" providerId="ADAL" clId="{0F73464A-F0A6-498B-A01D-3122CBC6D26B}" dt="2025-02-19T18:57:46.347" v="7" actId="47"/>
        <pc:sldMkLst>
          <pc:docMk/>
          <pc:sldMk cId="1370169706" sldId="2147483579"/>
        </pc:sldMkLst>
      </pc:sldChg>
      <pc:sldChg chg="del">
        <pc:chgData name="Aditya Sindhu" userId="2623566c-3ea0-45c9-bf1a-180ee8cc1232" providerId="ADAL" clId="{0F73464A-F0A6-498B-A01D-3122CBC6D26B}" dt="2025-02-19T18:57:53.005" v="8" actId="47"/>
        <pc:sldMkLst>
          <pc:docMk/>
          <pc:sldMk cId="624064286" sldId="2147483580"/>
        </pc:sldMkLst>
      </pc:sldChg>
      <pc:sldChg chg="del">
        <pc:chgData name="Aditya Sindhu" userId="2623566c-3ea0-45c9-bf1a-180ee8cc1232" providerId="ADAL" clId="{0F73464A-F0A6-498B-A01D-3122CBC6D26B}" dt="2025-02-19T18:58:15.825" v="9" actId="47"/>
        <pc:sldMkLst>
          <pc:docMk/>
          <pc:sldMk cId="661188425" sldId="2147483581"/>
        </pc:sldMkLst>
      </pc:sldChg>
      <pc:sldChg chg="del">
        <pc:chgData name="Aditya Sindhu" userId="2623566c-3ea0-45c9-bf1a-180ee8cc1232" providerId="ADAL" clId="{0F73464A-F0A6-498B-A01D-3122CBC6D26B}" dt="2025-02-19T18:56:02.850" v="0" actId="47"/>
        <pc:sldMkLst>
          <pc:docMk/>
          <pc:sldMk cId="2713385312" sldId="2147483591"/>
        </pc:sldMkLst>
      </pc:sldChg>
      <pc:sldChg chg="del">
        <pc:chgData name="Aditya Sindhu" userId="2623566c-3ea0-45c9-bf1a-180ee8cc1232" providerId="ADAL" clId="{0F73464A-F0A6-498B-A01D-3122CBC6D26B}" dt="2025-02-19T18:56:24.812" v="3" actId="47"/>
        <pc:sldMkLst>
          <pc:docMk/>
          <pc:sldMk cId="1798921730" sldId="2147483593"/>
        </pc:sldMkLst>
      </pc:sldChg>
      <pc:sldChg chg="del">
        <pc:chgData name="Aditya Sindhu" userId="2623566c-3ea0-45c9-bf1a-180ee8cc1232" providerId="ADAL" clId="{0F73464A-F0A6-498B-A01D-3122CBC6D26B}" dt="2025-02-19T18:56:28.501" v="4" actId="47"/>
        <pc:sldMkLst>
          <pc:docMk/>
          <pc:sldMk cId="1742514323" sldId="2147483594"/>
        </pc:sldMkLst>
      </pc:sldChg>
      <pc:sldChg chg="del">
        <pc:chgData name="Aditya Sindhu" userId="2623566c-3ea0-45c9-bf1a-180ee8cc1232" providerId="ADAL" clId="{0F73464A-F0A6-498B-A01D-3122CBC6D26B}" dt="2025-02-19T18:56:14.719" v="2" actId="47"/>
        <pc:sldMkLst>
          <pc:docMk/>
          <pc:sldMk cId="790287993" sldId="21474836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D60AB-AFBC-9F42-B66E-933F3A1BF689}" type="datetimeFigureOut">
              <a:rPr lang="en-MX" smtClean="0"/>
              <a:t>04/03/2026</a:t>
            </a:fld>
            <a:endParaRPr lang="en-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528491-76FC-034D-8B48-385CC422379E}" type="slidenum">
              <a:rPr lang="en-MX" smtClean="0"/>
              <a:t>‹#›</a:t>
            </a:fld>
            <a:endParaRPr lang="en-MX"/>
          </a:p>
        </p:txBody>
      </p:sp>
    </p:spTree>
    <p:extLst>
      <p:ext uri="{BB962C8B-B14F-4D97-AF65-F5344CB8AC3E}">
        <p14:creationId xmlns:p14="http://schemas.microsoft.com/office/powerpoint/2010/main" val="203647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crosoft.com/en-us/security/business/security-101/what-is-zero-trust-architectur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3A024-29BD-D90E-0767-1945DDB6C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34B9B2-D99F-D57C-F214-13CD77893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687BAE-CDA4-3EE2-422A-B260496751B8}"/>
              </a:ext>
            </a:extLst>
          </p:cNvPr>
          <p:cNvSpPr>
            <a:spLocks noGrp="1"/>
          </p:cNvSpPr>
          <p:nvPr>
            <p:ph type="body" idx="1"/>
          </p:nvPr>
        </p:nvSpPr>
        <p:spPr/>
        <p:txBody>
          <a:bodyPr/>
          <a:lstStyle/>
          <a:p>
            <a:endParaRPr lang="en-MX"/>
          </a:p>
        </p:txBody>
      </p:sp>
      <p:sp>
        <p:nvSpPr>
          <p:cNvPr id="4" name="Slide Number Placeholder 3">
            <a:extLst>
              <a:ext uri="{FF2B5EF4-FFF2-40B4-BE49-F238E27FC236}">
                <a16:creationId xmlns:a16="http://schemas.microsoft.com/office/drawing/2014/main" id="{53274795-FFFB-CD0F-2800-3E38773886A7}"/>
              </a:ext>
            </a:extLst>
          </p:cNvPr>
          <p:cNvSpPr>
            <a:spLocks noGrp="1"/>
          </p:cNvSpPr>
          <p:nvPr>
            <p:ph type="sldNum" sz="quarter" idx="5"/>
          </p:nvPr>
        </p:nvSpPr>
        <p:spPr/>
        <p:txBody>
          <a:bodyPr/>
          <a:lstStyle/>
          <a:p>
            <a:fld id="{44528491-76FC-034D-8B48-385CC422379E}" type="slidenum">
              <a:rPr lang="en-MX" smtClean="0"/>
              <a:t>1</a:t>
            </a:fld>
            <a:endParaRPr lang="en-MX"/>
          </a:p>
        </p:txBody>
      </p:sp>
    </p:spTree>
    <p:extLst>
      <p:ext uri="{BB962C8B-B14F-4D97-AF65-F5344CB8AC3E}">
        <p14:creationId xmlns:p14="http://schemas.microsoft.com/office/powerpoint/2010/main" val="238947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1B713-D096-B9A1-3929-A7A4B30500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AF01C-5A6D-D3C9-4DAF-5E65BD1C5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451D5-8B28-E048-FA71-849CFB8A8C2F}"/>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C4546FBA-87D7-8574-5C1A-6C9DC987AD5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444FCA56-0E0B-254D-3AAD-E5522341103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A02F3F4-3B91-BB7C-5E24-F9D7F0E5109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93DD8A7-D449-0D5E-59B5-FBA5E903D71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4262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B6AAD-7BA9-DD63-234B-BD354250C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CE9B-3D46-C82A-720C-FB8D9993CA07}"/>
              </a:ext>
            </a:extLst>
          </p:cNvPr>
          <p:cNvSpPr>
            <a:spLocks noGrp="1" noRot="1" noChangeAspect="1"/>
          </p:cNvSpPr>
          <p:nvPr>
            <p:ph type="sldImg"/>
          </p:nvPr>
        </p:nvSpPr>
        <p:spPr>
          <a:xfrm>
            <a:off x="2297113" y="463550"/>
            <a:ext cx="2120900" cy="1193800"/>
          </a:xfrm>
        </p:spPr>
      </p:sp>
      <p:sp>
        <p:nvSpPr>
          <p:cNvPr id="3" name="Notes Placeholder 2">
            <a:extLst>
              <a:ext uri="{FF2B5EF4-FFF2-40B4-BE49-F238E27FC236}">
                <a16:creationId xmlns:a16="http://schemas.microsoft.com/office/drawing/2014/main" id="{DA6FB946-5E7B-75ED-8A33-C7353DB0660D}"/>
              </a:ext>
            </a:extLst>
          </p:cNvPr>
          <p:cNvSpPr>
            <a:spLocks noGrp="1"/>
          </p:cNvSpPr>
          <p:nvPr>
            <p:ph type="body" idx="1"/>
          </p:nvPr>
        </p:nvSpPr>
        <p:spPr/>
        <p:txBody>
          <a:bodyPr/>
          <a:lstStyle/>
          <a:p>
            <a:pPr algn="l"/>
            <a:endParaRPr lang="en-US" b="1" i="0">
              <a:solidFill>
                <a:srgbClr val="242424"/>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EFEE5488-C48B-58A9-0E24-C4BAECBB0AA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D8B1863-3ED3-4F51-8EEA-C231796A677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7238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F690-C1BE-00EF-6262-395260551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D0323-0BFC-F819-1863-AF6C3BCE8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CC50B-B60E-46E5-A827-2FE570452E83}"/>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488C39DB-423F-C1DD-2DA1-81B0A6709AA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09F722E-9C32-A051-31CF-EB822D932A1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7C468A9-41B0-7698-560E-FB7301ACA23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01D5B8D-2911-0348-DE94-F68CF52C170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5127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810D2-DFD0-48C8-B802-83A834680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5C77F-B8D4-6AC4-966F-F6694039A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CC2551-71D7-A9B3-8AB1-EE98E1519A7B}"/>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0A4786CB-0F75-4E0F-F3D4-37C63076DE3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BEF4894-5239-088B-8F03-B3F8A29B9F7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D7DDF43-073C-3B0D-85AA-DAC0656578A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F5EF663-4EF2-762C-7F6F-81FFAD4DDBA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6511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A9240-2EED-CF95-895E-83E521F923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E2797-0A03-08C5-F084-723F112F0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75502-CCA6-FD96-9639-AD66E7888ABB}"/>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1EAFEF3A-4A35-42AD-C424-8679CF6E190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9426160-BCEA-8864-B8D4-8E3E258D98B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9136A86-B503-CD54-5063-21813D21E7C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6E9C8E8-15E1-2A0F-0D77-D5DFDCA8177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21810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6D98-F798-E204-DDB3-80B8E371F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C6844-1E29-7151-CA96-47672ABBF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401DE-43A6-124D-43A2-48DDD7942340}"/>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8BE59F63-F632-DC7C-4712-41CC856DD9C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4C2D0E2D-012F-635C-05CD-6888A957DF9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13CC2BB-68DF-1B48-C38D-B5FB8805555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9946D71-8EC0-D5BB-C854-9CDA222BFF5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50484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038D4-36CC-851F-76A2-E2B1D0860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59657-A88D-FBE8-01F7-106953C95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C6EA1-D052-6796-FD30-F5E79D313522}"/>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A56FBFBF-DEBF-9FA3-4F8B-86333208A46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7567843-EA78-65B2-19A4-FD542E3848F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6687734-1CEE-109B-6CA4-975A8490173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39E7983-0F90-794D-8D72-A815F30DA50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929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F32F5-CA38-B0BF-85ED-ED70D6698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618AA-0114-E1BA-8DAB-CD8F7D965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75BDD-6467-0B0B-7750-DAA506CF5C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Zero trust architecture link - </a:t>
            </a:r>
            <a:r>
              <a:rPr lang="en-US" sz="1800">
                <a:hlinkClick r:id="rId3"/>
              </a:rPr>
              <a:t>What Is Zero Trust Architecture? | Microsoft Security</a:t>
            </a:r>
            <a:endParaRPr lang="en-US" sz="1800"/>
          </a:p>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6D992D36-35BA-1E36-FE01-00D28883BA1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690CB27-86FC-1C43-BCEA-4BFA3BF2F43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15DA4B3-68DF-CA7D-B35C-473E6941A4E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119DD2B-7019-EE96-E80C-491F1FE216B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1628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986B-CDCE-B10D-A15F-330D961215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7166DD-F1CF-1110-75D1-E3CF662A4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BA3CB-EB84-D904-0058-0ED19DD0D8D6}"/>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08BC517D-AF2D-732F-1EA9-320FD77C666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95ADA7C-5109-AE80-1897-05BE58FA59E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66DF6DA-4A22-4B5E-1186-9B18202D283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6895071-3B09-EA63-CE3D-8DB35434D4A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96544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F669-B41E-6C94-3D2A-435E1592B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46E68-F89D-B84B-873B-A05DD9BDB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05ED0-D18E-0D45-E3A8-A775A1402B80}"/>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5EFEF78B-ED5A-C9C5-540C-6D631B0D57A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D729D06-7EB3-0437-5BCB-B62F72288E4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A6DACFB-E6FC-7AF5-E203-19780E8CDC2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7C38D12-C3A3-E1B6-98D7-691E338EE67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6829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4/3/2026 1:34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32124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1BBDF-0F25-155F-4188-8FD70B56F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87F73-0A37-364C-07B7-4D0F9A141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CC7D9-740B-315C-0CF7-E81429142AE0}"/>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39BCDF08-B8F7-C691-247B-0387A884A01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7050861-82AC-9134-F508-A839856971C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FFBFA81-257B-6386-C5BA-28B2F48CEE5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A1115BA-D597-18BD-4C56-36031555ACD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2327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CB6AE-E24D-DA2D-D999-F3F68DA4B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112D0-9F7A-511C-7F4D-A4C731FA5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E884A1-3B69-7411-98B4-1794408AC5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F5BB1065-810A-24F7-371B-CE5D11B905A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66F4461-9D5F-0B43-4C12-FC8FF04EB1D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8F00D52-5BA3-8D7B-48D5-7DEFD4BF42A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09E2B6E-C8A0-DB4E-707E-6D601F283DD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49295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50376-3405-6857-D014-A62D2981A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EF79B-9EE2-68F8-2C03-4D36B5FA5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2D934-E768-9BA8-B0DE-F95D4B2C5E8B}"/>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7F65578B-6380-D346-D167-8C02B5817AB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FE575B5-D668-3E6A-C890-0C8F53ECD7E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72DBEC2-8CDF-E940-A0B1-CBAE60353AE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4F2E1D3-B4C8-75BB-FB6F-B79BBEA63E4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0342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2E0AD-B841-89E2-0FCE-298044B70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921B7-E4B3-B41C-597F-AF7827191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3D04A-D7C4-FCCA-BD96-793CAC71DCEA}"/>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FAAF3395-662F-BB86-CF93-BEA022FBDCE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54B4D00-8234-BC79-71F2-A2B6345FCA9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86E51F9-1C5B-E3AB-4855-0852C6B1401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388BFC3-AE3F-6B3B-FBD1-F6996FD5C4D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4282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68074-A1B8-64BE-7B70-E7283E9DA3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D24F8-569C-D26F-48BB-65B3B393A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6D648-BB00-458D-17E7-654A952AAA94}"/>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FEF16E13-C30C-ED65-6933-CB989D204AF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798EB68-D4DA-8155-D001-17692D5D707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4E04E1D-C51A-8B79-62E5-4F2ED295F5E4}"/>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2F42357-FEFC-ABEE-32CB-C1A667B5D83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3491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1D6BB-3370-F1BA-0B31-91B0FB3C95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49CDA-D8E7-CB0B-E8DD-7BC28BC6D0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F02D8-7164-4FC4-56CE-538F4C7188C7}"/>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1363A5FE-F85B-613A-A511-EBDF093C374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6602A7C-0863-3DA1-996D-461CA5597E9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3DA390C-D3CD-6319-7D02-993AD5B44FE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3D6F64B-44EA-9F9A-FD6E-D2342E30FA8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2655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2DD26-817B-8B20-1974-85575EA22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E9D32-4BCF-1D7E-9360-B0B03C24F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62531-EAB5-00B2-ADB4-2C8B6F7F97AD}"/>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556EC3B2-8611-A6BF-F1A6-9E5EACF2706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DBDAE70-587C-35B5-9CEA-0C5D497CF0F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3B7787D-7641-DA52-5BEA-5AA7B2DCE56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8541C721-EA2E-26EB-EA0D-28F7BB631AD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3898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2623-BC23-89EF-054D-C91C3416E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D5C60-AA98-BA7F-74FB-2AF6CE369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EA6E0-0321-479C-64C5-CBE591D78404}"/>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B6117421-DFF0-0D15-2109-9753811731A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68EA86C-6E66-F8ED-5A08-28DA406DBEB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E8A971B-7CE9-09D6-D061-1F3265E71EB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030F911-FEB4-AE20-B916-D1BBCCB2CA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7095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7A1E6-E7A2-4B53-92E7-EDDF858B8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D686A-05CC-4608-4A50-610FEE2B9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79F123-59A5-0A31-E328-19A4ADC814BC}"/>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BF27B546-CF42-80C7-9BB7-84CBE8ADDC9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E13AF75-F6DD-A102-BF09-C53AEDD7553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8326E28-DB70-B65E-FE1B-05067FF4E97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DC7E7E7-762B-4919-F969-CB4895B3A58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77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6A99-39EA-17ED-C701-2E5EAB2BF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E8723-A3ED-4C12-1760-4C4B5BB1F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6EA75-8013-37F1-FB9E-8A3DB9802D3A}"/>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18FE7C05-94BA-C9CA-BDA5-8372EE2D43B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6A92450-F6D5-7123-D4EA-D24831ACC90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5FDF74D-4E00-605F-0F9E-7F215F0A17B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8DB4769-DA28-F7CB-7847-EC295423A25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342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4DF11-92D0-3AEA-BCF8-EEE752343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7974E-E640-5714-9551-73C7F8CBB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57F84-EF81-EC58-C794-90E878007D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77177D-76B7-8C81-8379-14DF33C9FAB8}"/>
              </a:ext>
            </a:extLst>
          </p:cNvPr>
          <p:cNvSpPr>
            <a:spLocks noGrp="1"/>
          </p:cNvSpPr>
          <p:nvPr>
            <p:ph type="sldNum" sz="quarter" idx="5"/>
          </p:nvPr>
        </p:nvSpPr>
        <p:spPr/>
        <p:txBody>
          <a:bodyPr/>
          <a:lstStyle/>
          <a:p>
            <a:fld id="{21D138E5-A6A1-4420-8A66-DA2E831C52E8}" type="slidenum">
              <a:rPr lang="en-GB" smtClean="0"/>
              <a:t>4</a:t>
            </a:fld>
            <a:endParaRPr lang="en-GB"/>
          </a:p>
        </p:txBody>
      </p:sp>
    </p:spTree>
    <p:extLst>
      <p:ext uri="{BB962C8B-B14F-4D97-AF65-F5344CB8AC3E}">
        <p14:creationId xmlns:p14="http://schemas.microsoft.com/office/powerpoint/2010/main" val="2038828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142B3-C4E2-FA00-5737-302FF6277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8CDC7-90D3-71B0-7679-AA3916995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91A65-EA52-886E-C17F-7DD783B733F1}"/>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0A1DE30D-A442-1DF8-7B51-1D061BC121FD}"/>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01A5B2B-C094-DB90-0C50-6BA377919E2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78BF25E-FD0D-9B1F-107C-0AC220C8213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5BDCDF1-A0E1-521C-B802-275E179A9F4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00162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927CA-5A31-9131-BC30-453227B60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7DF2B-E4FD-AE8A-01C9-472F2C3461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DC82F9-E996-BA1B-6FDF-C6C87C4AA2C6}"/>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8A20C25D-E215-2804-5158-FE7882B6A4F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5FC66D5-DB0A-1B80-2E7E-309D1888009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B2B0945-6C63-7A1D-70D9-1EC55626EEA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F606A9E-27F1-9A6D-41A6-133F50B2998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0725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F0F5-88D1-B362-357B-2CA4A8DCA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3B15E-6C56-122E-F2F9-E38F460BE7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C206E-5734-1592-D8F2-020329736B33}"/>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94DDD9B4-EE45-7C8D-C831-E6C198BA63D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5FD78DD-784B-C947-7F55-08EB967C106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7A7A6A-A2AB-A9B3-79DC-9584C1652ED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7B2C8A2-E96E-4C0C-D530-117A3825A35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045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3B058-5747-D4D5-3B45-0CDDBAC20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D94F9-70B7-6114-5CAA-3914ACD08A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EF4D3-D6E8-8563-B444-59770903F448}"/>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75E421D7-087C-AAC4-64F0-5093544FD0D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0029C84-244C-3429-DEF2-BA267009CCA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90FB914-350C-6D9E-01BF-0C878BAA72C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F61AF22-950B-82C1-FF40-D615D13853A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25368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81B26-AE9A-AE80-558A-F41BFC1EB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A836E-0CE8-F3D4-9239-0197D21621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98407-5BEB-2D55-E499-15754B29784F}"/>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1022656C-23E2-A322-2900-F18B320274C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D5AC3B5-EF5F-9F34-79C9-1BD397959BD3}"/>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A2D30B3-A958-BA7F-EF81-E5B380A206A8}"/>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AAA6E20-026B-C479-B24D-93C255B8A4C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01483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525C-BC3A-521B-A9E0-692A5AAC4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DB89D-2919-130D-17AF-DBC143A37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E476F-FBFD-0164-C3A2-62726283DC89}"/>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95256EFF-A699-23EB-4DB0-AF0C625F436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5466733-ECB5-D76E-7150-018F6BCA68D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06B658E-FDA5-0DB8-29C8-6B3440EE933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0F4CADD-97E1-0B77-DCBC-E5E6365CEBA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48171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a:p>
        </p:txBody>
      </p:sp>
      <p:sp>
        <p:nvSpPr>
          <p:cNvPr id="4" name="Slide Number Placeholder 3"/>
          <p:cNvSpPr>
            <a:spLocks noGrp="1"/>
          </p:cNvSpPr>
          <p:nvPr>
            <p:ph type="sldNum" sz="quarter" idx="5"/>
          </p:nvPr>
        </p:nvSpPr>
        <p:spPr/>
        <p:txBody>
          <a:bodyPr/>
          <a:lstStyle/>
          <a:p>
            <a:fld id="{44528491-76FC-034D-8B48-385CC422379E}" type="slidenum">
              <a:rPr lang="en-MX" smtClean="0"/>
              <a:t>40</a:t>
            </a:fld>
            <a:endParaRPr lang="en-MX"/>
          </a:p>
        </p:txBody>
      </p:sp>
    </p:spTree>
    <p:extLst>
      <p:ext uri="{BB962C8B-B14F-4D97-AF65-F5344CB8AC3E}">
        <p14:creationId xmlns:p14="http://schemas.microsoft.com/office/powerpoint/2010/main" val="3905023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62557-3766-D7EA-CC08-FE29FE7DF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53417-90AB-978B-955C-374E2B63A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38ADCD-5F96-6125-5EDC-23E542B2086C}"/>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9644E952-B312-2E1D-A343-447834795E5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E81A9EA-AD9E-F465-95C8-E3A66E92B2CB}"/>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4317C16-7B8A-C6D2-311C-50A46EBB6BF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A8FE3163-67FF-A45B-71E4-F5D8F103446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5012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3C91D-1393-8A86-A3AA-4863693246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2D09D-E463-22DF-A22E-51788BEB59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C4BF7-07A0-9945-33CD-1C2A3A649645}"/>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40809BB2-BE6A-E793-C6D0-0E7C5B26672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405675C-641B-E8D7-529C-AD55E54F213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D530DA1-B63D-9207-3635-ADD6AC803DC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D7BE1B4-9E2E-8B07-A430-76E52200F24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64571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5B1FD-149C-E8DD-C2A0-262CAD6C1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78EB0-E1B4-40A8-BA07-FDAD7BF25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CBA8D-F5EE-0D15-736F-5813F33BFCDE}"/>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EAEA592A-B704-6276-D815-00936308A2D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8D0C323-ACEE-048B-B056-EEBD2FFB133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27B46DF-07F1-B5BC-A0C8-F64857E56BF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739C265-DF0A-B70A-27DB-9D622410471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162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F7D3C-A31D-387F-7C4B-5FAF0B12D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7A5E7-7938-3E22-4FA9-ED501F9C0C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3253A-6710-2C4E-E3BF-286A3B19C00D}"/>
              </a:ext>
            </a:extLst>
          </p:cNvPr>
          <p:cNvSpPr>
            <a:spLocks noGrp="1"/>
          </p:cNvSpPr>
          <p:nvPr>
            <p:ph type="body" idx="1"/>
          </p:nvPr>
        </p:nvSpPr>
        <p:spPr/>
        <p:txBody>
          <a:bodyPr/>
          <a:lstStyle/>
          <a:p>
            <a:pPr marL="0" marR="0" indent="0" algn="l" rtl="0" eaLnBrk="1" fontAlgn="auto" latinLnBrk="0" hangingPunct="1">
              <a:spcBef>
                <a:spcPts val="0"/>
              </a:spcBef>
              <a:spcAft>
                <a:spcPts val="0"/>
              </a:spcAft>
            </a:pPr>
            <a:endParaRPr lang="en-US" sz="1800" b="0" i="0" u="none" strike="noStrike">
              <a:effectLst/>
              <a:latin typeface="Arial" panose="020B0604020202020204" pitchFamily="34" charset="0"/>
            </a:endParaRPr>
          </a:p>
        </p:txBody>
      </p:sp>
      <p:sp>
        <p:nvSpPr>
          <p:cNvPr id="4" name="Header Placeholder 3">
            <a:extLst>
              <a:ext uri="{FF2B5EF4-FFF2-40B4-BE49-F238E27FC236}">
                <a16:creationId xmlns:a16="http://schemas.microsoft.com/office/drawing/2014/main" id="{A54EC8DE-7868-5A25-37BD-5C8B409FFE7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43187277-C5FD-E0D3-2268-51D2940DEDE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3ACA14F-8508-B52F-E23B-081B3CDBEB45}"/>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4/3/2026 1:34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5C98625-3085-930D-6BE8-883D16466AB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6784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49A73-DD79-F444-907C-7476815DB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B42A4-637E-9F29-8CA1-4B73E3506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66AAA-9BEB-B7AC-AE21-45EAFD8ED2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649A11-00C6-1481-27EC-E550E90390A2}"/>
              </a:ext>
            </a:extLst>
          </p:cNvPr>
          <p:cNvSpPr>
            <a:spLocks noGrp="1"/>
          </p:cNvSpPr>
          <p:nvPr>
            <p:ph type="sldNum" sz="quarter" idx="5"/>
          </p:nvPr>
        </p:nvSpPr>
        <p:spPr/>
        <p:txBody>
          <a:bodyPr/>
          <a:lstStyle/>
          <a:p>
            <a:fld id="{21D138E5-A6A1-4420-8A66-DA2E831C52E8}" type="slidenum">
              <a:rPr lang="en-GB" smtClean="0"/>
              <a:t>6</a:t>
            </a:fld>
            <a:endParaRPr lang="en-GB"/>
          </a:p>
        </p:txBody>
      </p:sp>
    </p:spTree>
    <p:extLst>
      <p:ext uri="{BB962C8B-B14F-4D97-AF65-F5344CB8AC3E}">
        <p14:creationId xmlns:p14="http://schemas.microsoft.com/office/powerpoint/2010/main" val="267119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a:p>
        </p:txBody>
      </p:sp>
      <p:sp>
        <p:nvSpPr>
          <p:cNvPr id="4" name="Slide Number Placeholder 3"/>
          <p:cNvSpPr>
            <a:spLocks noGrp="1"/>
          </p:cNvSpPr>
          <p:nvPr>
            <p:ph type="sldNum" sz="quarter" idx="5"/>
          </p:nvPr>
        </p:nvSpPr>
        <p:spPr/>
        <p:txBody>
          <a:bodyPr/>
          <a:lstStyle/>
          <a:p>
            <a:fld id="{44528491-76FC-034D-8B48-385CC422379E}" type="slidenum">
              <a:rPr lang="en-MX" smtClean="0"/>
              <a:t>7</a:t>
            </a:fld>
            <a:endParaRPr lang="en-MX"/>
          </a:p>
        </p:txBody>
      </p:sp>
    </p:spTree>
    <p:extLst>
      <p:ext uri="{BB962C8B-B14F-4D97-AF65-F5344CB8AC3E}">
        <p14:creationId xmlns:p14="http://schemas.microsoft.com/office/powerpoint/2010/main" val="2561532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A9C0-7668-76EA-A57A-86F2225683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FEB2D-9942-FE93-1293-5F081582C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33500-81D9-794F-6325-B39BBD46D72B}"/>
              </a:ext>
            </a:extLst>
          </p:cNvPr>
          <p:cNvSpPr>
            <a:spLocks noGrp="1"/>
          </p:cNvSpPr>
          <p:nvPr>
            <p:ph type="body" idx="1"/>
          </p:nvPr>
        </p:nvSpPr>
        <p:spPr/>
        <p:txBody>
          <a:bodyPr/>
          <a:lstStyle/>
          <a:p>
            <a:endParaRPr lang="en-MX"/>
          </a:p>
        </p:txBody>
      </p:sp>
      <p:sp>
        <p:nvSpPr>
          <p:cNvPr id="4" name="Slide Number Placeholder 3">
            <a:extLst>
              <a:ext uri="{FF2B5EF4-FFF2-40B4-BE49-F238E27FC236}">
                <a16:creationId xmlns:a16="http://schemas.microsoft.com/office/drawing/2014/main" id="{CB573D35-B607-FC92-9CFF-B6348F0D2972}"/>
              </a:ext>
            </a:extLst>
          </p:cNvPr>
          <p:cNvSpPr>
            <a:spLocks noGrp="1"/>
          </p:cNvSpPr>
          <p:nvPr>
            <p:ph type="sldNum" sz="quarter" idx="5"/>
          </p:nvPr>
        </p:nvSpPr>
        <p:spPr/>
        <p:txBody>
          <a:bodyPr/>
          <a:lstStyle/>
          <a:p>
            <a:fld id="{44528491-76FC-034D-8B48-385CC422379E}" type="slidenum">
              <a:rPr lang="en-MX" smtClean="0"/>
              <a:t>8</a:t>
            </a:fld>
            <a:endParaRPr lang="en-MX"/>
          </a:p>
        </p:txBody>
      </p:sp>
    </p:spTree>
    <p:extLst>
      <p:ext uri="{BB962C8B-B14F-4D97-AF65-F5344CB8AC3E}">
        <p14:creationId xmlns:p14="http://schemas.microsoft.com/office/powerpoint/2010/main" val="3083213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a:p>
        </p:txBody>
      </p:sp>
      <p:sp>
        <p:nvSpPr>
          <p:cNvPr id="4" name="Slide Number Placeholder 3"/>
          <p:cNvSpPr>
            <a:spLocks noGrp="1"/>
          </p:cNvSpPr>
          <p:nvPr>
            <p:ph type="sldNum" sz="quarter" idx="5"/>
          </p:nvPr>
        </p:nvSpPr>
        <p:spPr/>
        <p:txBody>
          <a:bodyPr/>
          <a:lstStyle/>
          <a:p>
            <a:fld id="{44528491-76FC-034D-8B48-385CC422379E}" type="slidenum">
              <a:rPr lang="en-MX" smtClean="0"/>
              <a:t>9</a:t>
            </a:fld>
            <a:endParaRPr lang="en-MX"/>
          </a:p>
        </p:txBody>
      </p:sp>
    </p:spTree>
    <p:extLst>
      <p:ext uri="{BB962C8B-B14F-4D97-AF65-F5344CB8AC3E}">
        <p14:creationId xmlns:p14="http://schemas.microsoft.com/office/powerpoint/2010/main" val="3366522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C3F33-7C71-ABCD-31E8-65D8F8E6F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B17E2-AB89-F4E2-C5FF-5DD022389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3D313-5B1F-EA27-713E-317907B8E52B}"/>
              </a:ext>
            </a:extLst>
          </p:cNvPr>
          <p:cNvSpPr>
            <a:spLocks noGrp="1"/>
          </p:cNvSpPr>
          <p:nvPr>
            <p:ph type="body" idx="1"/>
          </p:nvPr>
        </p:nvSpPr>
        <p:spPr/>
        <p:txBody>
          <a:bodyPr/>
          <a:lstStyle/>
          <a:p>
            <a:endParaRPr lang="en-MX"/>
          </a:p>
        </p:txBody>
      </p:sp>
      <p:sp>
        <p:nvSpPr>
          <p:cNvPr id="4" name="Slide Number Placeholder 3">
            <a:extLst>
              <a:ext uri="{FF2B5EF4-FFF2-40B4-BE49-F238E27FC236}">
                <a16:creationId xmlns:a16="http://schemas.microsoft.com/office/drawing/2014/main" id="{3AFA15D1-258E-F591-D4AB-E5208FC46A89}"/>
              </a:ext>
            </a:extLst>
          </p:cNvPr>
          <p:cNvSpPr>
            <a:spLocks noGrp="1"/>
          </p:cNvSpPr>
          <p:nvPr>
            <p:ph type="sldNum" sz="quarter" idx="5"/>
          </p:nvPr>
        </p:nvSpPr>
        <p:spPr/>
        <p:txBody>
          <a:bodyPr/>
          <a:lstStyle/>
          <a:p>
            <a:fld id="{44528491-76FC-034D-8B48-385CC422379E}" type="slidenum">
              <a:rPr lang="en-MX" smtClean="0"/>
              <a:t>10</a:t>
            </a:fld>
            <a:endParaRPr lang="en-MX"/>
          </a:p>
        </p:txBody>
      </p:sp>
    </p:spTree>
    <p:extLst>
      <p:ext uri="{BB962C8B-B14F-4D97-AF65-F5344CB8AC3E}">
        <p14:creationId xmlns:p14="http://schemas.microsoft.com/office/powerpoint/2010/main" val="3691009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37.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49.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4CCD-8589-0A7B-CC5E-C0625D8C85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X"/>
          </a:p>
        </p:txBody>
      </p:sp>
      <p:sp>
        <p:nvSpPr>
          <p:cNvPr id="3" name="Subtitle 2">
            <a:extLst>
              <a:ext uri="{FF2B5EF4-FFF2-40B4-BE49-F238E27FC236}">
                <a16:creationId xmlns:a16="http://schemas.microsoft.com/office/drawing/2014/main" id="{70FB3D44-3398-9B08-BB00-3526853E63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X"/>
          </a:p>
        </p:txBody>
      </p:sp>
      <p:sp>
        <p:nvSpPr>
          <p:cNvPr id="4" name="Date Placeholder 3">
            <a:extLst>
              <a:ext uri="{FF2B5EF4-FFF2-40B4-BE49-F238E27FC236}">
                <a16:creationId xmlns:a16="http://schemas.microsoft.com/office/drawing/2014/main" id="{47507F34-51FC-F0D6-29DA-AC8D21A8EE56}"/>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5" name="Footer Placeholder 4">
            <a:extLst>
              <a:ext uri="{FF2B5EF4-FFF2-40B4-BE49-F238E27FC236}">
                <a16:creationId xmlns:a16="http://schemas.microsoft.com/office/drawing/2014/main" id="{3A539D9E-5BF7-36DF-7FC5-5C2F589B74A9}"/>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3F5456AF-AFED-E588-A040-F2C105AD8239}"/>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66372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0FB71-2F4F-9D14-ACCA-4845506C40A4}"/>
              </a:ext>
            </a:extLst>
          </p:cNvPr>
          <p:cNvSpPr>
            <a:spLocks noGrp="1"/>
          </p:cNvSpPr>
          <p:nvPr>
            <p:ph type="title"/>
          </p:nvPr>
        </p:nvSpPr>
        <p:spPr/>
        <p:txBody>
          <a:bodyPr/>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C2BBE37E-48F2-B8F3-9164-247D8E3529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F83C3E71-71B9-07C1-8E68-13C91135FACC}"/>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5" name="Footer Placeholder 4">
            <a:extLst>
              <a:ext uri="{FF2B5EF4-FFF2-40B4-BE49-F238E27FC236}">
                <a16:creationId xmlns:a16="http://schemas.microsoft.com/office/drawing/2014/main" id="{BD772D8C-53FC-B150-80D8-27062465C5AF}"/>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25EE9E1E-20BD-ECDE-0544-7EFBABE18CF3}"/>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106329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EC72DA-CA45-47DC-2B2E-BD4CD5FB51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01BFF535-C90B-2623-8603-020042C7E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C720FDEB-6F26-A664-AD21-F43430836812}"/>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5" name="Footer Placeholder 4">
            <a:extLst>
              <a:ext uri="{FF2B5EF4-FFF2-40B4-BE49-F238E27FC236}">
                <a16:creationId xmlns:a16="http://schemas.microsoft.com/office/drawing/2014/main" id="{286C2E0A-3830-007D-94B7-3DB509071863}"/>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58944BA0-67F8-C5D6-6B17-1A16171272BF}"/>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3767332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oter only - Navy">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3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_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613202" y="993368"/>
            <a:ext cx="11018520" cy="301301"/>
          </a:xfrm>
        </p:spPr>
        <p:txBody>
          <a:bodyPr wrap="square">
            <a:spAutoFit/>
          </a:bodyPr>
          <a:lstStyle>
            <a:lvl1pPr marL="0" indent="0">
              <a:buNone/>
              <a:defRPr kumimoji="0" lang="en-US" sz="1958" b="1" i="0" u="none" strike="noStrike" kern="1200" cap="none" spc="-50" normalizeH="0" baseline="0" dirty="0">
                <a:ln w="3175">
                  <a:noFill/>
                </a:ln>
                <a:gradFill>
                  <a:gsLst>
                    <a:gs pos="83000">
                      <a:srgbClr val="0078D4"/>
                    </a:gs>
                    <a:gs pos="100000">
                      <a:srgbClr val="0078D4"/>
                    </a:gs>
                  </a:gsLst>
                  <a:lin ang="5400000" scaled="1"/>
                </a:gradFill>
                <a:effectLst/>
                <a:uLnTx/>
                <a:uFillTx/>
                <a:latin typeface="Segoe UI Semibold"/>
                <a:ea typeface="+mn-ea"/>
                <a:cs typeface="Segoe UI" panose="020B0502040204020203" pitchFamily="34" charset="0"/>
              </a:defRPr>
            </a:lvl1pPr>
            <a:lvl2pPr marL="228300" indent="0">
              <a:buNone/>
              <a:defRPr sz="1997"/>
            </a:lvl2pPr>
            <a:lvl3pPr marL="456601" indent="0">
              <a:buNone/>
              <a:defRPr sz="1997"/>
            </a:lvl3pPr>
            <a:lvl4pPr marL="684901" indent="0">
              <a:buNone/>
              <a:defRPr sz="1997"/>
            </a:lvl4pPr>
            <a:lvl5pPr marL="913200" indent="0">
              <a:buNone/>
              <a:defRPr sz="1997"/>
            </a:lvl5pPr>
          </a:lstStyle>
          <a:p>
            <a:pPr marL="0" marR="0" lvl="0" indent="0" algn="l" defTabSz="93154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Master text styles</a:t>
            </a:r>
          </a:p>
        </p:txBody>
      </p:sp>
      <p:sp>
        <p:nvSpPr>
          <p:cNvPr id="2" name="Title 1">
            <a:extLst>
              <a:ext uri="{FF2B5EF4-FFF2-40B4-BE49-F238E27FC236}">
                <a16:creationId xmlns:a16="http://schemas.microsoft.com/office/drawing/2014/main" id="{B8919F28-5134-42FD-B33A-3F3BF47899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6348733"/>
      </p:ext>
    </p:extLst>
  </p:cSld>
  <p:clrMapOvr>
    <a:masterClrMapping/>
  </p:clrMapOvr>
  <p:transition>
    <p:fade/>
  </p:transition>
  <p:extLst>
    <p:ext uri="{DCECCB84-F9BA-43D5-87BE-67443E8EF086}">
      <p15:sldGuideLst xmlns:p15="http://schemas.microsoft.com/office/powerpoint/2012/main">
        <p15:guide id="1" orient="horz" pos="648">
          <p15:clr>
            <a:srgbClr val="FBAE40"/>
          </p15:clr>
        </p15:guide>
        <p15:guide id="2" orient="horz" pos="1344">
          <p15:clr>
            <a:srgbClr val="FBAE40"/>
          </p15:clr>
        </p15:guide>
        <p15:guide id="3" orient="horz" pos="313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11938104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rgbClr val="0A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3203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Full Photo 1">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8336269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Full 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169377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Full Photo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54024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08">
          <p15:clr>
            <a:srgbClr val="5ACBF0"/>
          </p15:clr>
        </p15:guide>
        <p15:guide id="7"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pic>
        <p:nvPicPr>
          <p:cNvPr id="4" name="Picture 3" descr="Microsoft Security">
            <a:extLst>
              <a:ext uri="{FF2B5EF4-FFF2-40B4-BE49-F238E27FC236}">
                <a16:creationId xmlns:a16="http://schemas.microsoft.com/office/drawing/2014/main" id="{B6FC9AF4-5D54-049E-F4B9-56E87803E30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44427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3E94-D7F5-4236-B12B-13B6E4F3A91D}"/>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18633907-55CD-4F67-629B-70AA2B5556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75D9681B-3364-809B-4002-AA0E98B12618}"/>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5" name="Footer Placeholder 4">
            <a:extLst>
              <a:ext uri="{FF2B5EF4-FFF2-40B4-BE49-F238E27FC236}">
                <a16:creationId xmlns:a16="http://schemas.microsoft.com/office/drawing/2014/main" id="{D7E67AF5-94CC-D7BC-2E21-75AC14D8103D}"/>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4CA6B1A0-B96C-9255-3E8D-E38DC261E803}"/>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497721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pic>
        <p:nvPicPr>
          <p:cNvPr id="4" name="Picture 3" descr="Microsoft Security">
            <a:extLst>
              <a:ext uri="{FF2B5EF4-FFF2-40B4-BE49-F238E27FC236}">
                <a16:creationId xmlns:a16="http://schemas.microsoft.com/office/drawing/2014/main" id="{17427A7A-0B41-2E69-587B-A435B262970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7676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pic>
        <p:nvPicPr>
          <p:cNvPr id="4" name="Picture 3" descr="Microsoft Security">
            <a:extLst>
              <a:ext uri="{FF2B5EF4-FFF2-40B4-BE49-F238E27FC236}">
                <a16:creationId xmlns:a16="http://schemas.microsoft.com/office/drawing/2014/main" id="{AA794D68-F849-A251-07A8-14ACB855286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0091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pic>
        <p:nvPicPr>
          <p:cNvPr id="4" name="Picture 3" descr="Microsoft Security">
            <a:extLst>
              <a:ext uri="{FF2B5EF4-FFF2-40B4-BE49-F238E27FC236}">
                <a16:creationId xmlns:a16="http://schemas.microsoft.com/office/drawing/2014/main" id="{F42711D3-8D99-D397-2BD0-DC4679A0169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1789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pic>
        <p:nvPicPr>
          <p:cNvPr id="4" name="Picture 3" descr="Microsoft Security">
            <a:extLst>
              <a:ext uri="{FF2B5EF4-FFF2-40B4-BE49-F238E27FC236}">
                <a16:creationId xmlns:a16="http://schemas.microsoft.com/office/drawing/2014/main" id="{1B569E92-A6D5-8C55-D36D-724554684AD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75713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pic>
        <p:nvPicPr>
          <p:cNvPr id="4" name="Picture 3" descr="Microsoft Security">
            <a:extLst>
              <a:ext uri="{FF2B5EF4-FFF2-40B4-BE49-F238E27FC236}">
                <a16:creationId xmlns:a16="http://schemas.microsoft.com/office/drawing/2014/main" id="{A966C8EE-72FE-AB45-239D-F02D760DD84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32816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pic>
        <p:nvPicPr>
          <p:cNvPr id="4" name="Picture 3" descr="Microsoft Security">
            <a:extLst>
              <a:ext uri="{FF2B5EF4-FFF2-40B4-BE49-F238E27FC236}">
                <a16:creationId xmlns:a16="http://schemas.microsoft.com/office/drawing/2014/main" id="{078019CD-E719-4883-CA32-B314FA32FF1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42321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Tech Scan 1">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810258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p15:clr>
            <a:srgbClr val="5ACBF0"/>
          </p15:clr>
        </p15:guide>
        <p15:guide id="6" pos="336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ch Scan 2">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899168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ch Scan 3">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942114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ech Scan 4">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243245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D517-04A2-6CDC-927E-AA52C1061A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X"/>
          </a:p>
        </p:txBody>
      </p:sp>
      <p:sp>
        <p:nvSpPr>
          <p:cNvPr id="3" name="Text Placeholder 2">
            <a:extLst>
              <a:ext uri="{FF2B5EF4-FFF2-40B4-BE49-F238E27FC236}">
                <a16:creationId xmlns:a16="http://schemas.microsoft.com/office/drawing/2014/main" id="{95635F43-DA72-89BA-5504-CA92469262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CD75DC-1E61-04BD-50AF-29CF8E4C9D94}"/>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5" name="Footer Placeholder 4">
            <a:extLst>
              <a:ext uri="{FF2B5EF4-FFF2-40B4-BE49-F238E27FC236}">
                <a16:creationId xmlns:a16="http://schemas.microsoft.com/office/drawing/2014/main" id="{66DC8F7B-B4F8-08A7-F9A7-F990BB20E351}"/>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C05C29EB-149E-44C2-F530-2733016AE3EB}"/>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111897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ch Scan 5">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8617652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Dark">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9249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hoto Full Bleed">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90325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7461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76597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4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3159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80913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4374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7248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0C36-C688-7E36-DA2E-FFA0857AE2BA}"/>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926E6F58-DB16-BA05-1C4B-EC4729077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Content Placeholder 3">
            <a:extLst>
              <a:ext uri="{FF2B5EF4-FFF2-40B4-BE49-F238E27FC236}">
                <a16:creationId xmlns:a16="http://schemas.microsoft.com/office/drawing/2014/main" id="{B52C002C-31DD-A5F9-836A-033545D34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Date Placeholder 4">
            <a:extLst>
              <a:ext uri="{FF2B5EF4-FFF2-40B4-BE49-F238E27FC236}">
                <a16:creationId xmlns:a16="http://schemas.microsoft.com/office/drawing/2014/main" id="{6F9B2E5D-F94A-9B16-5A13-F94430037E64}"/>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6" name="Footer Placeholder 5">
            <a:extLst>
              <a:ext uri="{FF2B5EF4-FFF2-40B4-BE49-F238E27FC236}">
                <a16:creationId xmlns:a16="http://schemas.microsoft.com/office/drawing/2014/main" id="{33D6CFD8-7A06-8FCD-9D47-2677EB8CB757}"/>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422CFF58-6B84-7C8E-2CD1-9A37836761D8}"/>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2972237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1339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2321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26357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Header Text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007297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mall Header Text Light">
    <p:bg>
      <p:bgRef idx="1001">
        <a:schemeClr val="bg1"/>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844400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Header Text Dar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47413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Full Photo 1">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9079170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Full Photo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61042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27370828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Photo Dark">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Tree>
    <p:extLst>
      <p:ext uri="{BB962C8B-B14F-4D97-AF65-F5344CB8AC3E}">
        <p14:creationId xmlns:p14="http://schemas.microsoft.com/office/powerpoint/2010/main" val="33978023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p15:clr>
            <a:srgbClr val="A4A3A4"/>
          </p15:clr>
        </p15:guide>
        <p15:guide id="16" pos="3749">
          <p15:clr>
            <a:srgbClr val="A4A3A4"/>
          </p15:clr>
        </p15:guide>
        <p15:guide id="17" pos="3932">
          <p15:clr>
            <a:srgbClr val="A4A3A4"/>
          </p15:clr>
        </p15:guide>
        <p15:guide id="18" pos="4344">
          <p15:clr>
            <a:srgbClr val="A4A3A4"/>
          </p15:clr>
        </p15:guide>
        <p15:guide id="19" pos="453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guide id="33" pos="333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E1692-B87E-B2D6-9FDE-CCC95A75985F}"/>
              </a:ext>
            </a:extLst>
          </p:cNvPr>
          <p:cNvSpPr>
            <a:spLocks noGrp="1"/>
          </p:cNvSpPr>
          <p:nvPr>
            <p:ph type="title"/>
          </p:nvPr>
        </p:nvSpPr>
        <p:spPr>
          <a:xfrm>
            <a:off x="839788" y="365125"/>
            <a:ext cx="10515600" cy="1325563"/>
          </a:xfrm>
        </p:spPr>
        <p:txBody>
          <a:bodyPr/>
          <a:lstStyle/>
          <a:p>
            <a:r>
              <a:rPr lang="en-US"/>
              <a:t>Click to edit Master title style</a:t>
            </a:r>
            <a:endParaRPr lang="en-MX"/>
          </a:p>
        </p:txBody>
      </p:sp>
      <p:sp>
        <p:nvSpPr>
          <p:cNvPr id="3" name="Text Placeholder 2">
            <a:extLst>
              <a:ext uri="{FF2B5EF4-FFF2-40B4-BE49-F238E27FC236}">
                <a16:creationId xmlns:a16="http://schemas.microsoft.com/office/drawing/2014/main" id="{F11F42B6-53A6-0F4A-6C18-FC9105581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1BBB41-F747-C3D1-AE8B-D1C1233E5B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4">
            <a:extLst>
              <a:ext uri="{FF2B5EF4-FFF2-40B4-BE49-F238E27FC236}">
                <a16:creationId xmlns:a16="http://schemas.microsoft.com/office/drawing/2014/main" id="{C240E7DE-F246-B4A5-5F57-2AD1FBFA0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BD095-55BC-5B0E-CF6F-57A2C60CC6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Date Placeholder 6">
            <a:extLst>
              <a:ext uri="{FF2B5EF4-FFF2-40B4-BE49-F238E27FC236}">
                <a16:creationId xmlns:a16="http://schemas.microsoft.com/office/drawing/2014/main" id="{3DB9E372-2B6D-5321-F8BC-327A6BF0E06B}"/>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8" name="Footer Placeholder 7">
            <a:extLst>
              <a:ext uri="{FF2B5EF4-FFF2-40B4-BE49-F238E27FC236}">
                <a16:creationId xmlns:a16="http://schemas.microsoft.com/office/drawing/2014/main" id="{CC3461EF-17B2-8DA4-8E5D-A89D0970B3F8}"/>
              </a:ext>
            </a:extLst>
          </p:cNvPr>
          <p:cNvSpPr>
            <a:spLocks noGrp="1"/>
          </p:cNvSpPr>
          <p:nvPr>
            <p:ph type="ftr" sz="quarter" idx="11"/>
          </p:nvPr>
        </p:nvSpPr>
        <p:spPr/>
        <p:txBody>
          <a:bodyPr/>
          <a:lstStyle/>
          <a:p>
            <a:endParaRPr lang="en-MX"/>
          </a:p>
        </p:txBody>
      </p:sp>
      <p:sp>
        <p:nvSpPr>
          <p:cNvPr id="9" name="Slide Number Placeholder 8">
            <a:extLst>
              <a:ext uri="{FF2B5EF4-FFF2-40B4-BE49-F238E27FC236}">
                <a16:creationId xmlns:a16="http://schemas.microsoft.com/office/drawing/2014/main" id="{2964D4CA-7C47-304D-F0F1-D34A42841DC5}"/>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2440624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411908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761249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24310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hoto Full Bleed Lower Text">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40477038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Full Bleed Left Text">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9508528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Full Bleed Right Text">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17373494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6433254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51279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578858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561623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E749-6133-7986-0663-D0B972AC5333}"/>
              </a:ext>
            </a:extLst>
          </p:cNvPr>
          <p:cNvSpPr>
            <a:spLocks noGrp="1"/>
          </p:cNvSpPr>
          <p:nvPr>
            <p:ph type="title"/>
          </p:nvPr>
        </p:nvSpPr>
        <p:spPr/>
        <p:txBody>
          <a:bodyPr/>
          <a:lstStyle/>
          <a:p>
            <a:r>
              <a:rPr lang="en-US"/>
              <a:t>Click to edit Master title style</a:t>
            </a:r>
            <a:endParaRPr lang="en-MX"/>
          </a:p>
        </p:txBody>
      </p:sp>
      <p:sp>
        <p:nvSpPr>
          <p:cNvPr id="3" name="Date Placeholder 2">
            <a:extLst>
              <a:ext uri="{FF2B5EF4-FFF2-40B4-BE49-F238E27FC236}">
                <a16:creationId xmlns:a16="http://schemas.microsoft.com/office/drawing/2014/main" id="{C8FBC05B-0F3F-2EBE-C71B-EC063439DD03}"/>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4" name="Footer Placeholder 3">
            <a:extLst>
              <a:ext uri="{FF2B5EF4-FFF2-40B4-BE49-F238E27FC236}">
                <a16:creationId xmlns:a16="http://schemas.microsoft.com/office/drawing/2014/main" id="{38D96108-516C-CB31-FCFD-EDB8AC0C6CC5}"/>
              </a:ext>
            </a:extLst>
          </p:cNvPr>
          <p:cNvSpPr>
            <a:spLocks noGrp="1"/>
          </p:cNvSpPr>
          <p:nvPr>
            <p:ph type="ftr" sz="quarter" idx="11"/>
          </p:nvPr>
        </p:nvSpPr>
        <p:spPr/>
        <p:txBody>
          <a:bodyPr/>
          <a:lstStyle/>
          <a:p>
            <a:endParaRPr lang="en-MX"/>
          </a:p>
        </p:txBody>
      </p:sp>
      <p:sp>
        <p:nvSpPr>
          <p:cNvPr id="5" name="Slide Number Placeholder 4">
            <a:extLst>
              <a:ext uri="{FF2B5EF4-FFF2-40B4-BE49-F238E27FC236}">
                <a16:creationId xmlns:a16="http://schemas.microsoft.com/office/drawing/2014/main" id="{9AC0674B-6775-F5E5-B1DD-C5E16AD6D35C}"/>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20859899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6004605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764481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414250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048307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070788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2251819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9516057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23950043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rgbClr val="8DC8E8"/>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6522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89493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068AFA-D92D-017A-0F14-3297A4CBEC42}"/>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3" name="Footer Placeholder 2">
            <a:extLst>
              <a:ext uri="{FF2B5EF4-FFF2-40B4-BE49-F238E27FC236}">
                <a16:creationId xmlns:a16="http://schemas.microsoft.com/office/drawing/2014/main" id="{43C3E4CB-6552-FC1E-2123-6CAF3BA2AE23}"/>
              </a:ext>
            </a:extLst>
          </p:cNvPr>
          <p:cNvSpPr>
            <a:spLocks noGrp="1"/>
          </p:cNvSpPr>
          <p:nvPr>
            <p:ph type="ftr" sz="quarter" idx="11"/>
          </p:nvPr>
        </p:nvSpPr>
        <p:spPr/>
        <p:txBody>
          <a:bodyPr/>
          <a:lstStyle/>
          <a:p>
            <a:endParaRPr lang="en-MX"/>
          </a:p>
        </p:txBody>
      </p:sp>
      <p:sp>
        <p:nvSpPr>
          <p:cNvPr id="4" name="Slide Number Placeholder 3">
            <a:extLst>
              <a:ext uri="{FF2B5EF4-FFF2-40B4-BE49-F238E27FC236}">
                <a16:creationId xmlns:a16="http://schemas.microsoft.com/office/drawing/2014/main" id="{729A9C44-A5DB-DF0A-30B7-0E410CBDB7CD}"/>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24869543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7836049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19164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7390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5986692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780014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mo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07217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ection Tech Scan 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92763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ech Scan 2">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460891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ech Scan 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642345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ection Tech Scan 4">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41727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3189-B9BA-9CE0-1E6F-0FA2792E6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Content Placeholder 2">
            <a:extLst>
              <a:ext uri="{FF2B5EF4-FFF2-40B4-BE49-F238E27FC236}">
                <a16:creationId xmlns:a16="http://schemas.microsoft.com/office/drawing/2014/main" id="{318BC99B-5667-8BD1-C040-37212E07F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Text Placeholder 3">
            <a:extLst>
              <a:ext uri="{FF2B5EF4-FFF2-40B4-BE49-F238E27FC236}">
                <a16:creationId xmlns:a16="http://schemas.microsoft.com/office/drawing/2014/main" id="{B06A1FE5-054D-9225-C627-CA2518D92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0F521-A286-DC3C-1AB7-D9473CD5923A}"/>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6" name="Footer Placeholder 5">
            <a:extLst>
              <a:ext uri="{FF2B5EF4-FFF2-40B4-BE49-F238E27FC236}">
                <a16:creationId xmlns:a16="http://schemas.microsoft.com/office/drawing/2014/main" id="{9466F5D1-8B4C-EAD6-CBC3-1FEF3101CD0C}"/>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F91AD92F-AEF8-9FB0-4E6A-0904FFAE54D0}"/>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27442657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Tech Scan 5">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943091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ech Scan 6">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693489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Tech Scan 7">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058291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ech Scan 8">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57781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ction Tech Scan 9">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87759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ech Scan 10">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578650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ection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3766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2136095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2862079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22341490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04D1-58E6-4104-C31A-8D1C6A565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Picture Placeholder 2">
            <a:extLst>
              <a:ext uri="{FF2B5EF4-FFF2-40B4-BE49-F238E27FC236}">
                <a16:creationId xmlns:a16="http://schemas.microsoft.com/office/drawing/2014/main" id="{57E972F4-C65E-6D3E-E611-2EA16CFF4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X"/>
          </a:p>
        </p:txBody>
      </p:sp>
      <p:sp>
        <p:nvSpPr>
          <p:cNvPr id="4" name="Text Placeholder 3">
            <a:extLst>
              <a:ext uri="{FF2B5EF4-FFF2-40B4-BE49-F238E27FC236}">
                <a16:creationId xmlns:a16="http://schemas.microsoft.com/office/drawing/2014/main" id="{9A7CF7F9-38B6-B84C-BB9F-26E97F1CE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1C22F-7F29-B03A-CFBA-52D6D478FCBF}"/>
              </a:ext>
            </a:extLst>
          </p:cNvPr>
          <p:cNvSpPr>
            <a:spLocks noGrp="1"/>
          </p:cNvSpPr>
          <p:nvPr>
            <p:ph type="dt" sz="half" idx="10"/>
          </p:nvPr>
        </p:nvSpPr>
        <p:spPr/>
        <p:txBody>
          <a:bodyPr/>
          <a:lstStyle/>
          <a:p>
            <a:fld id="{F26CA7E7-7B00-B243-9630-91197CC7738A}" type="datetimeFigureOut">
              <a:rPr lang="en-MX" smtClean="0"/>
              <a:t>04/03/2026</a:t>
            </a:fld>
            <a:endParaRPr lang="en-MX"/>
          </a:p>
        </p:txBody>
      </p:sp>
      <p:sp>
        <p:nvSpPr>
          <p:cNvPr id="6" name="Footer Placeholder 5">
            <a:extLst>
              <a:ext uri="{FF2B5EF4-FFF2-40B4-BE49-F238E27FC236}">
                <a16:creationId xmlns:a16="http://schemas.microsoft.com/office/drawing/2014/main" id="{BCBCACCF-6A31-EEAE-2E58-F3C515E2A0CE}"/>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3CCF24CB-45FC-0924-CF41-FD488DA432FF}"/>
              </a:ext>
            </a:extLst>
          </p:cNvPr>
          <p:cNvSpPr>
            <a:spLocks noGrp="1"/>
          </p:cNvSpPr>
          <p:nvPr>
            <p:ph type="sldNum" sz="quarter" idx="12"/>
          </p:nvPr>
        </p:nvSpPr>
        <p:spPr/>
        <p:txBody>
          <a:bodyPr/>
          <a:lstStyle/>
          <a:p>
            <a:fld id="{5429F3BC-9D7A-2648-BEC3-9233432AB2B6}" type="slidenum">
              <a:rPr lang="en-MX" smtClean="0"/>
              <a:t>‹#›</a:t>
            </a:fld>
            <a:endParaRPr lang="en-MX"/>
          </a:p>
        </p:txBody>
      </p:sp>
    </p:spTree>
    <p:extLst>
      <p:ext uri="{BB962C8B-B14F-4D97-AF65-F5344CB8AC3E}">
        <p14:creationId xmlns:p14="http://schemas.microsoft.com/office/powerpoint/2010/main" val="14178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1.xml"/><Relationship Id="rId21" Type="http://schemas.openxmlformats.org/officeDocument/2006/relationships/slideLayout" Target="../slideLayouts/slideLayout36.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63" Type="http://schemas.openxmlformats.org/officeDocument/2006/relationships/slideLayout" Target="../slideLayouts/slideLayout78.xml"/><Relationship Id="rId68" Type="http://schemas.openxmlformats.org/officeDocument/2006/relationships/slideLayout" Target="../slideLayouts/slideLayout8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3" Type="http://schemas.openxmlformats.org/officeDocument/2006/relationships/slideLayout" Target="../slideLayouts/slideLayout68.xml"/><Relationship Id="rId58" Type="http://schemas.openxmlformats.org/officeDocument/2006/relationships/slideLayout" Target="../slideLayouts/slideLayout73.xml"/><Relationship Id="rId66" Type="http://schemas.openxmlformats.org/officeDocument/2006/relationships/slideLayout" Target="../slideLayouts/slideLayout81.xml"/><Relationship Id="rId74" Type="http://schemas.openxmlformats.org/officeDocument/2006/relationships/slideLayout" Target="../slideLayouts/slideLayout89.xml"/><Relationship Id="rId5" Type="http://schemas.openxmlformats.org/officeDocument/2006/relationships/slideLayout" Target="../slideLayouts/slideLayout20.xml"/><Relationship Id="rId61" Type="http://schemas.openxmlformats.org/officeDocument/2006/relationships/slideLayout" Target="../slideLayouts/slideLayout76.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slideLayout" Target="../slideLayouts/slideLayout63.xml"/><Relationship Id="rId56" Type="http://schemas.openxmlformats.org/officeDocument/2006/relationships/slideLayout" Target="../slideLayouts/slideLayout71.xml"/><Relationship Id="rId64" Type="http://schemas.openxmlformats.org/officeDocument/2006/relationships/slideLayout" Target="../slideLayouts/slideLayout79.xml"/><Relationship Id="rId69" Type="http://schemas.openxmlformats.org/officeDocument/2006/relationships/slideLayout" Target="../slideLayouts/slideLayout84.xml"/><Relationship Id="rId8" Type="http://schemas.openxmlformats.org/officeDocument/2006/relationships/slideLayout" Target="../slideLayouts/slideLayout23.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59" Type="http://schemas.openxmlformats.org/officeDocument/2006/relationships/slideLayout" Target="../slideLayouts/slideLayout74.xml"/><Relationship Id="rId67" Type="http://schemas.openxmlformats.org/officeDocument/2006/relationships/slideLayout" Target="../slideLayouts/slideLayout82.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54" Type="http://schemas.openxmlformats.org/officeDocument/2006/relationships/slideLayout" Target="../slideLayouts/slideLayout69.xml"/><Relationship Id="rId62" Type="http://schemas.openxmlformats.org/officeDocument/2006/relationships/slideLayout" Target="../slideLayouts/slideLayout77.xml"/><Relationship Id="rId70" Type="http://schemas.openxmlformats.org/officeDocument/2006/relationships/slideLayout" Target="../slideLayouts/slideLayout85.xml"/><Relationship Id="rId75"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slideLayout" Target="../slideLayouts/slideLayout64.xml"/><Relationship Id="rId57" Type="http://schemas.openxmlformats.org/officeDocument/2006/relationships/slideLayout" Target="../slideLayouts/slideLayout72.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52" Type="http://schemas.openxmlformats.org/officeDocument/2006/relationships/slideLayout" Target="../slideLayouts/slideLayout67.xml"/><Relationship Id="rId60" Type="http://schemas.openxmlformats.org/officeDocument/2006/relationships/slideLayout" Target="../slideLayouts/slideLayout75.xml"/><Relationship Id="rId65" Type="http://schemas.openxmlformats.org/officeDocument/2006/relationships/slideLayout" Target="../slideLayouts/slideLayout80.xml"/><Relationship Id="rId73" Type="http://schemas.openxmlformats.org/officeDocument/2006/relationships/slideLayout" Target="../slideLayouts/slideLayout8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slideLayout" Target="../slideLayouts/slideLayout54.xml"/><Relationship Id="rId34" Type="http://schemas.openxmlformats.org/officeDocument/2006/relationships/slideLayout" Target="../slideLayouts/slideLayout49.xml"/><Relationship Id="rId50" Type="http://schemas.openxmlformats.org/officeDocument/2006/relationships/slideLayout" Target="../slideLayouts/slideLayout65.xml"/><Relationship Id="rId55" Type="http://schemas.openxmlformats.org/officeDocument/2006/relationships/slideLayout" Target="../slideLayouts/slideLayout70.xml"/><Relationship Id="rId76" Type="http://schemas.openxmlformats.org/officeDocument/2006/relationships/image" Target="../media/image1.svg"/><Relationship Id="rId7" Type="http://schemas.openxmlformats.org/officeDocument/2006/relationships/slideLayout" Target="../slideLayouts/slideLayout22.xml"/><Relationship Id="rId7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A1043-B683-868F-DEF7-0F1A495124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50F5BF05-6A48-9ECC-5C63-F264B7C8A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596BB3BF-A55D-EDA4-6B01-1AC9A9E8E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6CA7E7-7B00-B243-9630-91197CC7738A}" type="datetimeFigureOut">
              <a:rPr lang="en-MX" smtClean="0"/>
              <a:t>04/03/2026</a:t>
            </a:fld>
            <a:endParaRPr lang="en-MX"/>
          </a:p>
        </p:txBody>
      </p:sp>
      <p:sp>
        <p:nvSpPr>
          <p:cNvPr id="5" name="Footer Placeholder 4">
            <a:extLst>
              <a:ext uri="{FF2B5EF4-FFF2-40B4-BE49-F238E27FC236}">
                <a16:creationId xmlns:a16="http://schemas.microsoft.com/office/drawing/2014/main" id="{183007BB-133C-38B8-E863-CF51012D0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MX"/>
          </a:p>
        </p:txBody>
      </p:sp>
      <p:sp>
        <p:nvSpPr>
          <p:cNvPr id="6" name="Slide Number Placeholder 5">
            <a:extLst>
              <a:ext uri="{FF2B5EF4-FFF2-40B4-BE49-F238E27FC236}">
                <a16:creationId xmlns:a16="http://schemas.microsoft.com/office/drawing/2014/main" id="{C100F881-61D0-0009-13E5-51FF7B9A7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29F3BC-9D7A-2648-BEC3-9233432AB2B6}" type="slidenum">
              <a:rPr lang="en-MX" smtClean="0"/>
              <a:t>‹#›</a:t>
            </a:fld>
            <a:endParaRPr lang="en-MX"/>
          </a:p>
        </p:txBody>
      </p:sp>
    </p:spTree>
    <p:extLst>
      <p:ext uri="{BB962C8B-B14F-4D97-AF65-F5344CB8AC3E}">
        <p14:creationId xmlns:p14="http://schemas.microsoft.com/office/powerpoint/2010/main" val="46045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61068851"/>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 id="2147483721" r:id="rId51"/>
    <p:sldLayoutId id="2147483722" r:id="rId52"/>
    <p:sldLayoutId id="2147483723" r:id="rId53"/>
    <p:sldLayoutId id="2147483724" r:id="rId54"/>
    <p:sldLayoutId id="2147483725" r:id="rId55"/>
    <p:sldLayoutId id="2147483726" r:id="rId56"/>
    <p:sldLayoutId id="2147483727" r:id="rId57"/>
    <p:sldLayoutId id="2147483728" r:id="rId58"/>
    <p:sldLayoutId id="2147483729" r:id="rId59"/>
    <p:sldLayoutId id="2147483730" r:id="rId60"/>
    <p:sldLayoutId id="2147483731" r:id="rId61"/>
    <p:sldLayoutId id="2147483732" r:id="rId62"/>
    <p:sldLayoutId id="2147483733" r:id="rId63"/>
    <p:sldLayoutId id="2147483734" r:id="rId64"/>
    <p:sldLayoutId id="2147483735" r:id="rId65"/>
    <p:sldLayoutId id="2147483736" r:id="rId66"/>
    <p:sldLayoutId id="2147483737" r:id="rId67"/>
    <p:sldLayoutId id="2147483738" r:id="rId68"/>
    <p:sldLayoutId id="2147483739" r:id="rId69"/>
    <p:sldLayoutId id="2147483740" r:id="rId70"/>
    <p:sldLayoutId id="2147483741" r:id="rId71"/>
    <p:sldLayoutId id="2147483742" r:id="rId72"/>
    <p:sldLayoutId id="2147483743" r:id="rId73"/>
    <p:sldLayoutId id="2147483744"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9.wdp"/><Relationship Id="rId5" Type="http://schemas.openxmlformats.org/officeDocument/2006/relationships/image" Target="../media/image70.png"/><Relationship Id="rId4" Type="http://schemas.openxmlformats.org/officeDocument/2006/relationships/hyperlink" Target="https://www.microsoft.com/en/customers/story/19096-ministry-of-human-resources-and-emiratization-microsoft-intun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svg"/><Relationship Id="rId18" Type="http://schemas.openxmlformats.org/officeDocument/2006/relationships/hyperlink" Target="https://aka.ms/GHSecurity" TargetMode="External"/><Relationship Id="rId3" Type="http://schemas.openxmlformats.org/officeDocument/2006/relationships/image" Target="../media/image77.png"/><Relationship Id="rId7" Type="http://schemas.openxmlformats.org/officeDocument/2006/relationships/image" Target="../media/image81.svg"/><Relationship Id="rId12" Type="http://schemas.openxmlformats.org/officeDocument/2006/relationships/image" Target="../media/image86.svg"/><Relationship Id="rId17" Type="http://schemas.openxmlformats.org/officeDocument/2006/relationships/image" Target="../media/image91.jpeg"/><Relationship Id="rId2" Type="http://schemas.openxmlformats.org/officeDocument/2006/relationships/notesSlide" Target="../notesSlides/notesSlide11.xml"/><Relationship Id="rId16" Type="http://schemas.openxmlformats.org/officeDocument/2006/relationships/image" Target="../media/image90.svg"/><Relationship Id="rId20"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svg"/><Relationship Id="rId10" Type="http://schemas.openxmlformats.org/officeDocument/2006/relationships/image" Target="../media/image84.svg"/><Relationship Id="rId19" Type="http://schemas.openxmlformats.org/officeDocument/2006/relationships/image" Target="../media/image92.svg"/><Relationship Id="rId4" Type="http://schemas.openxmlformats.org/officeDocument/2006/relationships/image" Target="../media/image78.svg"/><Relationship Id="rId9" Type="http://schemas.openxmlformats.org/officeDocument/2006/relationships/image" Target="../media/image83.svg"/><Relationship Id="rId14" Type="http://schemas.openxmlformats.org/officeDocument/2006/relationships/image" Target="../media/image88.png"/></Relationships>
</file>

<file path=ppt/slides/_rels/slide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96.sv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97.sv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97.sv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97.svg"/><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97.svg"/><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7.svg"/><Relationship Id="rId5" Type="http://schemas.openxmlformats.org/officeDocument/2006/relationships/image" Target="../media/image98.sv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svg"/><Relationship Id="rId9"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9.svg"/><Relationship Id="rId5" Type="http://schemas.openxmlformats.org/officeDocument/2006/relationships/image" Target="../media/image108.svg"/><Relationship Id="rId4" Type="http://schemas.openxmlformats.org/officeDocument/2006/relationships/image" Target="../media/image107.sv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12.svg"/><Relationship Id="rId5" Type="http://schemas.openxmlformats.org/officeDocument/2006/relationships/image" Target="../media/image111.jpe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6.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15.jpeg"/><Relationship Id="rId5" Type="http://schemas.openxmlformats.org/officeDocument/2006/relationships/image" Target="../media/image114.svg"/><Relationship Id="rId4" Type="http://schemas.openxmlformats.org/officeDocument/2006/relationships/image" Target="../media/image100.svg"/></Relationships>
</file>

<file path=ppt/slides/_rels/slide26.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8.sv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76.sv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4.png"/><Relationship Id="rId7" Type="http://schemas.openxmlformats.org/officeDocument/2006/relationships/image" Target="../media/image122.sv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21.svg"/><Relationship Id="rId5" Type="http://schemas.openxmlformats.org/officeDocument/2006/relationships/image" Target="../media/image120.svg"/><Relationship Id="rId4" Type="http://schemas.openxmlformats.org/officeDocument/2006/relationships/image" Target="../media/image119.sv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24.svg"/><Relationship Id="rId5" Type="http://schemas.openxmlformats.org/officeDocument/2006/relationships/image" Target="../media/image123.jpe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hyperlink" Target="https://setup.cloud.microsoft/entra/configure-entra-id-b2b-multitenant" TargetMode="External"/><Relationship Id="rId3" Type="http://schemas.openxmlformats.org/officeDocument/2006/relationships/notesSlide" Target="../notesSlides/notesSlide26.xml"/><Relationship Id="rId7" Type="http://schemas.microsoft.com/office/2007/relationships/hdphoto" Target="../media/hdphoto9.wdp"/><Relationship Id="rId12" Type="http://schemas.openxmlformats.org/officeDocument/2006/relationships/hyperlink" Target="https://setup.cloud.microsoft/entra/migrate-ad-fs-to-microsoft-entra-id" TargetMode="External"/><Relationship Id="rId2" Type="http://schemas.openxmlformats.org/officeDocument/2006/relationships/slideLayout" Target="../slideLayouts/slideLayout13.xml"/><Relationship Id="rId1" Type="http://schemas.openxmlformats.org/officeDocument/2006/relationships/video" Target="https://www.youtube.com/embed/videoseries?list=PLXtHYVsvn_b_3ZniXAl5Rh12_Z73Gzgux" TargetMode="External"/><Relationship Id="rId6" Type="http://schemas.openxmlformats.org/officeDocument/2006/relationships/image" Target="../media/image126.png"/><Relationship Id="rId11" Type="http://schemas.openxmlformats.org/officeDocument/2006/relationships/hyperlink" Target="https://setup.cloud.microsoft/entra/add-or-sync-users-to-microsoft-entra-id" TargetMode="External"/><Relationship Id="rId5" Type="http://schemas.openxmlformats.org/officeDocument/2006/relationships/hyperlink" Target="https://setup.cloud.microsoft/entra/microsoft-entra-id-setup-guide" TargetMode="External"/><Relationship Id="rId15" Type="http://schemas.openxmlformats.org/officeDocument/2006/relationships/image" Target="../media/image128.jpeg"/><Relationship Id="rId10" Type="http://schemas.openxmlformats.org/officeDocument/2006/relationships/hyperlink" Target="https://setup.cloud.microsoft/entra/clean-up-microsoft-entra-id-for-education" TargetMode="External"/><Relationship Id="rId4" Type="http://schemas.openxmlformats.org/officeDocument/2006/relationships/hyperlink" Target="https://setup.cloud.microsoft/entra" TargetMode="External"/><Relationship Id="rId9" Type="http://schemas.openxmlformats.org/officeDocument/2006/relationships/image" Target="../media/image127.png"/><Relationship Id="rId14" Type="http://schemas.openxmlformats.org/officeDocument/2006/relationships/hyperlink" Target="https://setup.cloud.microsoft/entra/plan-your-passwordless-deployment" TargetMode="External"/></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30.jpeg"/><Relationship Id="rId3" Type="http://schemas.openxmlformats.org/officeDocument/2006/relationships/slideLayout" Target="../slideLayouts/slideLayout13.xml"/><Relationship Id="rId7" Type="http://schemas.openxmlformats.org/officeDocument/2006/relationships/image" Target="../media/image126.png"/><Relationship Id="rId12" Type="http://schemas.openxmlformats.org/officeDocument/2006/relationships/image" Target="../media/image129.jpeg"/><Relationship Id="rId2" Type="http://schemas.openxmlformats.org/officeDocument/2006/relationships/video" Target="https://www.youtube.com/embed/0qZzcK1mHwA?start=4&amp;feature=oembed" TargetMode="External"/><Relationship Id="rId1" Type="http://schemas.openxmlformats.org/officeDocument/2006/relationships/video" Target="https://www.youtube.com/embed/5mf72Vf40WU?feature=oembed" TargetMode="External"/><Relationship Id="rId6" Type="http://schemas.openxmlformats.org/officeDocument/2006/relationships/hyperlink" Target="https://setup.cloud.microsoft/entra/plan-your-self-service-password-reset-deployment" TargetMode="External"/><Relationship Id="rId11" Type="http://schemas.openxmlformats.org/officeDocument/2006/relationships/hyperlink" Target="https://setup.cloud.microsoft/entra/prepare-your-environment" TargetMode="External"/><Relationship Id="rId5" Type="http://schemas.openxmlformats.org/officeDocument/2006/relationships/hyperlink" Target="https://setup.cloud.microsoft/entra" TargetMode="External"/><Relationship Id="rId10" Type="http://schemas.openxmlformats.org/officeDocument/2006/relationships/image" Target="../media/image127.png"/><Relationship Id="rId4" Type="http://schemas.openxmlformats.org/officeDocument/2006/relationships/notesSlide" Target="../notesSlides/notesSlide27.xml"/><Relationship Id="rId9"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hyperlink" Target="https://setup.cloud.microsoft/purview/insider-risk-solutions-setup-guide" TargetMode="External"/><Relationship Id="rId3" Type="http://schemas.openxmlformats.org/officeDocument/2006/relationships/hyperlink" Target="https://setup.cloud.microsoft/purview" TargetMode="External"/><Relationship Id="rId7" Type="http://schemas.openxmlformats.org/officeDocument/2006/relationships/image" Target="../media/image127.png"/><Relationship Id="rId12" Type="http://schemas.openxmlformats.org/officeDocument/2006/relationships/hyperlink" Target="https://setup.cloud.microsoft/purview/data-lifecycle-management-setup-guide" TargetMode="External"/><Relationship Id="rId2" Type="http://schemas.openxmlformats.org/officeDocument/2006/relationships/notesSlide" Target="../notesSlides/notesSlide28.xml"/><Relationship Id="rId16" Type="http://schemas.microsoft.com/office/2007/relationships/hdphoto" Target="../media/hdphoto15.wdp"/><Relationship Id="rId1" Type="http://schemas.openxmlformats.org/officeDocument/2006/relationships/slideLayout" Target="../slideLayouts/slideLayout13.xml"/><Relationship Id="rId6" Type="http://schemas.microsoft.com/office/2007/relationships/hdphoto" Target="../media/hdphoto9.wdp"/><Relationship Id="rId11" Type="http://schemas.openxmlformats.org/officeDocument/2006/relationships/hyperlink" Target="https://setup.cloud.microsoft/purview/ediscovery-solutions-setup-guide" TargetMode="External"/><Relationship Id="rId5" Type="http://schemas.openxmlformats.org/officeDocument/2006/relationships/image" Target="../media/image126.png"/><Relationship Id="rId15" Type="http://schemas.openxmlformats.org/officeDocument/2006/relationships/image" Target="../media/image131.png"/><Relationship Id="rId10" Type="http://schemas.openxmlformats.org/officeDocument/2006/relationships/hyperlink" Target="https://setup.cloud.microsoft/purview/audit-solutions-setup-guide" TargetMode="External"/><Relationship Id="rId4" Type="http://schemas.openxmlformats.org/officeDocument/2006/relationships/hyperlink" Target="https://setup.cloud.microsoft/purview/information-protection-setup" TargetMode="External"/><Relationship Id="rId9" Type="http://schemas.openxmlformats.org/officeDocument/2006/relationships/hyperlink" Target="https://setup.cloud.microsoft/purview/compliance-manager-setup-guide" TargetMode="External"/><Relationship Id="rId14" Type="http://schemas.openxmlformats.org/officeDocument/2006/relationships/hyperlink" Target="https://setup.cloud.microsoft/purview/dlp-policy-setup"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video" Target="https://www.youtube.com/embed/og90Rs8tVUA?list=PLXtHYVsvn_b8OZm_UDws9PZPquzWYxNCh" TargetMode="External"/><Relationship Id="rId7" Type="http://schemas.openxmlformats.org/officeDocument/2006/relationships/image" Target="../media/image132.jpeg"/><Relationship Id="rId2" Type="http://schemas.openxmlformats.org/officeDocument/2006/relationships/video" Target="https://www.youtube.com/embed/hvqq8L_0kgI?list=PLXtHYVsvn_b8OZm_UDws9PZPquzWYxNCh" TargetMode="External"/><Relationship Id="rId1" Type="http://schemas.openxmlformats.org/officeDocument/2006/relationships/video" Target="https://www.youtube.com/embed/XO2zMA3w1wA?feature=oembed" TargetMode="External"/><Relationship Id="rId6" Type="http://schemas.openxmlformats.org/officeDocument/2006/relationships/hyperlink" Target="https://setup.cloud.microsoft/purview" TargetMode="External"/><Relationship Id="rId5" Type="http://schemas.openxmlformats.org/officeDocument/2006/relationships/notesSlide" Target="../notesSlides/notesSlide29.xml"/><Relationship Id="rId4" Type="http://schemas.openxmlformats.org/officeDocument/2006/relationships/slideLayout" Target="../slideLayouts/slideLayout13.xml"/><Relationship Id="rId9" Type="http://schemas.openxmlformats.org/officeDocument/2006/relationships/image" Target="../media/image134.jpeg"/></Relationships>
</file>

<file path=ppt/slides/_rels/slide34.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slideLayout" Target="../slideLayouts/slideLayout13.xml"/><Relationship Id="rId7" Type="http://schemas.openxmlformats.org/officeDocument/2006/relationships/image" Target="../media/image127.png"/><Relationship Id="rId2" Type="http://schemas.openxmlformats.org/officeDocument/2006/relationships/video" Target="https://www.youtube.com/embed/B0J4L5LPfDs?feature=oembed" TargetMode="External"/><Relationship Id="rId1" Type="http://schemas.openxmlformats.org/officeDocument/2006/relationships/video" Target="https://www.youtube.com/embed/q9s7TRFR5p0?feature=oembed" TargetMode="External"/><Relationship Id="rId6" Type="http://schemas.microsoft.com/office/2007/relationships/hdphoto" Target="../media/hdphoto9.wdp"/><Relationship Id="rId5" Type="http://schemas.openxmlformats.org/officeDocument/2006/relationships/image" Target="../media/image126.png"/><Relationship Id="rId10" Type="http://schemas.openxmlformats.org/officeDocument/2006/relationships/image" Target="../media/image136.jpeg"/><Relationship Id="rId4" Type="http://schemas.openxmlformats.org/officeDocument/2006/relationships/notesSlide" Target="../notesSlides/notesSlide30.xml"/><Relationship Id="rId9" Type="http://schemas.openxmlformats.org/officeDocument/2006/relationships/image" Target="../media/image135.jpeg"/></Relationships>
</file>

<file path=ppt/slides/_rels/slide35.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slideLayout" Target="../slideLayouts/slideLayout13.xml"/><Relationship Id="rId7" Type="http://schemas.openxmlformats.org/officeDocument/2006/relationships/image" Target="../media/image127.png"/><Relationship Id="rId2" Type="http://schemas.openxmlformats.org/officeDocument/2006/relationships/video" Target="https://www.youtube.com/embed/videoseries?list=PL3ZTgFEc7LystRja2GnDeUFqk44k7-KXf" TargetMode="External"/><Relationship Id="rId1" Type="http://schemas.openxmlformats.org/officeDocument/2006/relationships/video" Target="https://www.youtube.com/embed/0FXut2osAfg?list=PL3ZTgFEc7Lys77QXNCKPj4den98eo9p1_" TargetMode="External"/><Relationship Id="rId6" Type="http://schemas.microsoft.com/office/2007/relationships/hdphoto" Target="../media/hdphoto9.wdp"/><Relationship Id="rId5" Type="http://schemas.openxmlformats.org/officeDocument/2006/relationships/image" Target="../media/image126.png"/><Relationship Id="rId10" Type="http://schemas.openxmlformats.org/officeDocument/2006/relationships/image" Target="../media/image138.jpeg"/><Relationship Id="rId4" Type="http://schemas.openxmlformats.org/officeDocument/2006/relationships/notesSlide" Target="../notesSlides/notesSlide31.xml"/><Relationship Id="rId9" Type="http://schemas.openxmlformats.org/officeDocument/2006/relationships/image" Target="../media/image137.jpeg"/></Relationships>
</file>

<file path=ppt/slides/_rels/slide3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32.xml"/><Relationship Id="rId7" Type="http://schemas.openxmlformats.org/officeDocument/2006/relationships/image" Target="../media/image100.svg"/><Relationship Id="rId2" Type="http://schemas.openxmlformats.org/officeDocument/2006/relationships/slideLayout" Target="../slideLayouts/slideLayout13.xml"/><Relationship Id="rId1" Type="http://schemas.openxmlformats.org/officeDocument/2006/relationships/video" Target="https://www.youtube.com/embed/2y-QZK75vek?feature=oembed" TargetMode="External"/><Relationship Id="rId6" Type="http://schemas.microsoft.com/office/2007/relationships/hdphoto" Target="../media/hdphoto9.wdp"/><Relationship Id="rId5" Type="http://schemas.openxmlformats.org/officeDocument/2006/relationships/image" Target="../media/image126.png"/><Relationship Id="rId4" Type="http://schemas.openxmlformats.org/officeDocument/2006/relationships/hyperlink" Target="https://learn.microsoft.com/en-us/azure/defender-for-cloud/defender-for-cloud-planning-and-operations-guide" TargetMode="External"/><Relationship Id="rId9" Type="http://schemas.openxmlformats.org/officeDocument/2006/relationships/image" Target="../media/image139.jpeg"/></Relationships>
</file>

<file path=ppt/slides/_rels/slide3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33.xml"/><Relationship Id="rId7" Type="http://schemas.openxmlformats.org/officeDocument/2006/relationships/image" Target="../media/image127.png"/><Relationship Id="rId2" Type="http://schemas.openxmlformats.org/officeDocument/2006/relationships/slideLayout" Target="../slideLayouts/slideLayout13.xml"/><Relationship Id="rId1" Type="http://schemas.openxmlformats.org/officeDocument/2006/relationships/video" Target="https://www.youtube.com/embed/6OLky1biPIQ?list=PLXtHYVsvn_b9_7fWq9dzY5QtkZk-CRXYU" TargetMode="External"/><Relationship Id="rId6" Type="http://schemas.microsoft.com/office/2007/relationships/hdphoto" Target="../media/hdphoto9.wdp"/><Relationship Id="rId5" Type="http://schemas.openxmlformats.org/officeDocument/2006/relationships/image" Target="../media/image140.png"/><Relationship Id="rId4" Type="http://schemas.openxmlformats.org/officeDocument/2006/relationships/hyperlink" Target="https://learn.microsoft.com/en-us/privacy/priva/priva-setup" TargetMode="External"/><Relationship Id="rId9" Type="http://schemas.openxmlformats.org/officeDocument/2006/relationships/image" Target="../media/image141.jpeg"/></Relationships>
</file>

<file path=ppt/slides/_rels/slide3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hyperlink" Target="https://learn.microsoft.com/en-us/credentials/certifications/security-operations-analyst/?practice-assessment-type=certification" TargetMode="External"/><Relationship Id="rId3" Type="http://schemas.openxmlformats.org/officeDocument/2006/relationships/image" Target="../media/image143.png"/><Relationship Id="rId7" Type="http://schemas.openxmlformats.org/officeDocument/2006/relationships/hyperlink" Target="https://setup.cloud.microsoft/m365-fasttrack-assistance?Q=IPESetupRFA" TargetMode="External"/><Relationship Id="rId12"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aka.ms/MicrosoftFastTrack" TargetMode="External"/><Relationship Id="rId11" Type="http://schemas.openxmlformats.org/officeDocument/2006/relationships/image" Target="../media/image127.png"/><Relationship Id="rId5" Type="http://schemas.microsoft.com/office/2007/relationships/hdphoto" Target="../media/hdphoto9.wdp"/><Relationship Id="rId10" Type="http://schemas.openxmlformats.org/officeDocument/2006/relationships/hyperlink" Target="https://go.microsoft.com/fwlink/?linkid=2245864" TargetMode="External"/><Relationship Id="rId4" Type="http://schemas.openxmlformats.org/officeDocument/2006/relationships/image" Target="../media/image126.png"/><Relationship Id="rId9"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hyperlink" Target="https://www.microsoft.com/en-sg/security/security-insider/microsoft-digital-defense-report-2023?rtc=1"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cdn-dynmedia-1.microsoft.com/is/content/microsoftcorp/microsoft/final/en-us/microsoft-brand/documents/Microsoft%20Digital%20Defense%20Report%202024%20%281%29.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hyperlink" Target="https://learn.microsoft.com/en-us/credentials/applied-skills/defend-against-cyberthreats-with-microsoft-defender-xdr/" TargetMode="External"/><Relationship Id="rId7" Type="http://schemas.openxmlformats.org/officeDocument/2006/relationships/hyperlink" Target="https://learn.microsoft.com/en-us/shows/mdc-in-the-field/"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s://learn.microsoft.com/en-us/training/paths/purview-implement-insider-risk-management/" TargetMode="External"/><Relationship Id="rId5" Type="http://schemas.openxmlformats.org/officeDocument/2006/relationships/image" Target="../media/image127.png"/><Relationship Id="rId4" Type="http://schemas.openxmlformats.org/officeDocument/2006/relationships/image" Target="../media/image146.png"/><Relationship Id="rId9" Type="http://schemas.openxmlformats.org/officeDocument/2006/relationships/hyperlink" Target="https://learn.microsoft.com/en-us/shows/microsoft-sentinel-defender-xdr-virtual-ninja-trainin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learn.microsoft.com/en-us/credentials/applied-skills/implement-information-protection-and-data-loss-prevention-by-using-microsoft-purview/" TargetMode="External"/><Relationship Id="rId13" Type="http://schemas.openxmlformats.org/officeDocument/2006/relationships/hyperlink" Target="https://learn.microsoft.com/en-us/credentials/certifications/azure-security-engineer/?practice-assessment-type=certification" TargetMode="External"/><Relationship Id="rId3" Type="http://schemas.openxmlformats.org/officeDocument/2006/relationships/hyperlink" Target="https://learn.microsoft.com/en-us/credentials/applied-skills/configure-siem-security-operations-using-microsoft-sentinel/" TargetMode="External"/><Relationship Id="rId7" Type="http://schemas.openxmlformats.org/officeDocument/2006/relationships/hyperlink" Target="https://learn.microsoft.com/en-us/credentials/applied-skills/implement-retention-ediscovery-and-communication-compliance-in-microsoft-purview/" TargetMode="External"/><Relationship Id="rId12" Type="http://schemas.openxmlformats.org/officeDocument/2006/relationships/hyperlink" Target="https://learn.microsoft.com/en-us/credentials/certifications/information-protection-administrator/?practice-assessment-type=certification" TargetMode="External"/><Relationship Id="rId17" Type="http://schemas.openxmlformats.org/officeDocument/2006/relationships/image" Target="../media/image149.png"/><Relationship Id="rId2" Type="http://schemas.openxmlformats.org/officeDocument/2006/relationships/notesSlide" Target="../notesSlides/notesSlide38.xml"/><Relationship Id="rId16" Type="http://schemas.openxmlformats.org/officeDocument/2006/relationships/hyperlink" Target="https://learn.microsoft.com/en-us/security/" TargetMode="External"/><Relationship Id="rId1" Type="http://schemas.openxmlformats.org/officeDocument/2006/relationships/slideLayout" Target="../slideLayouts/slideLayout13.xml"/><Relationship Id="rId6" Type="http://schemas.openxmlformats.org/officeDocument/2006/relationships/hyperlink" Target="https://learn.microsoft.com/en-us/credentials/applied-skills/secure-azure-services-and-workloads-with-microsoft-defender-for-cloud-regulatory-compliance-controls/" TargetMode="External"/><Relationship Id="rId11" Type="http://schemas.openxmlformats.org/officeDocument/2006/relationships/image" Target="../media/image127.png"/><Relationship Id="rId5" Type="http://schemas.openxmlformats.org/officeDocument/2006/relationships/hyperlink" Target="https://learn.microsoft.com/en-us/credentials/applied-skills/defend-against-cyberthreats-with-microsoft-defender-xdr/" TargetMode="External"/><Relationship Id="rId15" Type="http://schemas.openxmlformats.org/officeDocument/2006/relationships/hyperlink" Target="https://learn.microsoft.com/en-us/credentials/certifications/exams/sc-100/" TargetMode="External"/><Relationship Id="rId10"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hyperlink" Target="https://learn.microsoft.com/en-us/credentials/certifications/security-operations-analyst/?practice-assessment-type=certification" TargetMode="External"/><Relationship Id="rId14" Type="http://schemas.openxmlformats.org/officeDocument/2006/relationships/hyperlink" Target="https://learn.microsoft.com/en-us/credentials/certifications/identity-and-access-administrator/?practice-assessment-type=certificatio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hyperlink" Target="https://learn.microsoft.com/en-us/training/organizations" TargetMode="External"/><Relationship Id="rId13" Type="http://schemas.openxmlformats.org/officeDocument/2006/relationships/image" Target="../media/image144.png"/><Relationship Id="rId3" Type="http://schemas.openxmlformats.org/officeDocument/2006/relationships/hyperlink" Target="https://techcommunity.microsoft.com/category/microsoft-security" TargetMode="External"/><Relationship Id="rId7" Type="http://schemas.openxmlformats.org/officeDocument/2006/relationships/hyperlink" Target="https://events.microsoft.com/en-us/mvtd?scenario=Microsoft%20Security%20Virtual%20Training%20Day&amp;clientTimeZone=1&amp;language=English&amp;startTime=08:00&amp;endTime=17:00" TargetMode="External"/><Relationship Id="rId12"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s://learn.microsoft.com/en-us/credentials/support/partners" TargetMode="External"/><Relationship Id="rId11" Type="http://schemas.openxmlformats.org/officeDocument/2006/relationships/hyperlink" Target="https://learn.microsoft.com/en-us/copilot/security/microsoft-security-copilot" TargetMode="External"/><Relationship Id="rId5" Type="http://schemas.microsoft.com/office/2007/relationships/hdphoto" Target="../media/hdphoto9.wdp"/><Relationship Id="rId10" Type="http://schemas.openxmlformats.org/officeDocument/2006/relationships/hyperlink" Target="https://blogs.microsoft.com/on-the-issues/category/cybersecurity/" TargetMode="External"/><Relationship Id="rId4" Type="http://schemas.openxmlformats.org/officeDocument/2006/relationships/image" Target="../media/image126.png"/><Relationship Id="rId9" Type="http://schemas.openxmlformats.org/officeDocument/2006/relationships/hyperlink" Target="https://learn.microsoft.com/en-us/security/ai-red-tea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query.prod.cms.rt.microsoft.com/cms/api/am/binary/RWZGm8?culture=en-us&amp;country=u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hyperlink" Target="https://cdn-dynmedia-1.microsoft.com/is/content/microsoftcorp/microsoft/final/en-us/microsoft-brand/documents/Microsoft%20Digital%20Defense%20Report%202024%20%281%29.pdf" TargetMode="External"/><Relationship Id="rId3" Type="http://schemas.openxmlformats.org/officeDocument/2006/relationships/image" Target="../media/image70.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6.wdp"/><Relationship Id="rId5" Type="http://schemas.microsoft.com/office/2007/relationships/hdphoto" Target="../media/hdphoto5.wdp"/><Relationship Id="rId4" Type="http://schemas.microsoft.com/office/2007/relationships/hdphoto" Target="../media/hdphoto4.wdp"/><Relationship Id="rId9" Type="http://schemas.openxmlformats.org/officeDocument/2006/relationships/hyperlink" Target="https://query.prod.cms.rt.microsoft.com/cms/api/am/binary/RWZGm8?culture=en-us&amp;country=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hyperlink" Target="https://www.microsoft.com/en/customers/story/1505588982333924336-government-of-south-australia-unified-support" TargetMode="External"/><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9.wdp"/><Relationship Id="rId5" Type="http://schemas.openxmlformats.org/officeDocument/2006/relationships/image" Target="../media/image70.png"/><Relationship Id="rId4" Type="http://schemas.openxmlformats.org/officeDocument/2006/relationships/hyperlink" Target="https://www.microsoft.com/en/customers/story/1761599991200737574-westminster-microsoft-defender-primary-and-secondary-edu-k-12-en-australi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9.wdp"/><Relationship Id="rId5" Type="http://schemas.openxmlformats.org/officeDocument/2006/relationships/image" Target="../media/image70.png"/><Relationship Id="rId4" Type="http://schemas.openxmlformats.org/officeDocument/2006/relationships/hyperlink" Target="https://www.microsoft.com/en/customers/story/1725749919506701185-jll-defender-for-endpoint-realestate-en-united-stat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C2CC-E51F-446D-C91B-8967DF3D7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26695A-4B36-5EE2-FD87-541844F12E72}"/>
              </a:ext>
            </a:extLst>
          </p:cNvPr>
          <p:cNvSpPr>
            <a:spLocks noGrp="1"/>
          </p:cNvSpPr>
          <p:nvPr>
            <p:ph type="ctrTitle"/>
          </p:nvPr>
        </p:nvSpPr>
        <p:spPr>
          <a:xfrm>
            <a:off x="0" y="-1642533"/>
            <a:ext cx="2675467" cy="1405467"/>
          </a:xfrm>
        </p:spPr>
        <p:txBody>
          <a:bodyPr vert="horz" lIns="91440" tIns="45720" rIns="91440" bIns="45720" rtlCol="0" anchor="b">
            <a:normAutofit/>
          </a:bodyPr>
          <a:lstStyle/>
          <a:p>
            <a:r>
              <a:rPr kumimoji="0" lang="en-GB" sz="3600" b="0" i="0" u="none" strike="noStrike" kern="1200" cap="none" spc="0" normalizeH="0" baseline="0" noProof="0" dirty="0">
                <a:ln>
                  <a:noFill/>
                </a:ln>
                <a:solidFill>
                  <a:srgbClr val="ECECEC"/>
                </a:solidFill>
                <a:effectLst/>
                <a:uLnTx/>
                <a:uFillTx/>
                <a:latin typeface="Segoe Sans Display Light" pitchFamily="2" charset="0"/>
                <a:ea typeface="+mn-ea"/>
                <a:cs typeface="Segoe Sans Display Light" pitchFamily="2" charset="0"/>
              </a:rPr>
              <a:t>Security Success Kit</a:t>
            </a:r>
            <a:endParaRPr lang="en-MX" sz="3600" dirty="0">
              <a:solidFill>
                <a:srgbClr val="ECECEC"/>
              </a:solidFill>
            </a:endParaRPr>
          </a:p>
        </p:txBody>
      </p:sp>
      <p:pic>
        <p:nvPicPr>
          <p:cNvPr id="15" name="Picture 14" descr="Close up of computer with yellow and purple swirls with title Security Sucess Kit">
            <a:extLst>
              <a:ext uri="{FF2B5EF4-FFF2-40B4-BE49-F238E27FC236}">
                <a16:creationId xmlns:a16="http://schemas.microsoft.com/office/drawing/2014/main" id="{C8899192-C91F-87D5-05B7-EC0F571BFA4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 y="0"/>
            <a:ext cx="12192001" cy="6858001"/>
          </a:xfrm>
          <a:prstGeom prst="rect">
            <a:avLst/>
          </a:prstGeom>
        </p:spPr>
      </p:pic>
      <p:pic>
        <p:nvPicPr>
          <p:cNvPr id="3" name="Graphic 2" descr="Microsoft Logo">
            <a:extLst>
              <a:ext uri="{FF2B5EF4-FFF2-40B4-BE49-F238E27FC236}">
                <a16:creationId xmlns:a16="http://schemas.microsoft.com/office/drawing/2014/main" id="{53F701D3-9D0D-F579-6951-2AEB29BDEE64}"/>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3702" y="462274"/>
            <a:ext cx="1766906" cy="223974"/>
          </a:xfrm>
          <a:prstGeom prst="rect">
            <a:avLst/>
          </a:prstGeom>
        </p:spPr>
      </p:pic>
    </p:spTree>
    <p:extLst>
      <p:ext uri="{BB962C8B-B14F-4D97-AF65-F5344CB8AC3E}">
        <p14:creationId xmlns:p14="http://schemas.microsoft.com/office/powerpoint/2010/main" val="180890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0BF3B-B07E-55AC-721E-6DC2EC14FC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94A695-02B6-ED0A-78B0-2C58E31B0F24}"/>
              </a:ext>
              <a:ext uri="{C183D7F6-B498-43B3-948B-1728B52AA6E4}">
                <adec:decorative xmlns:adec="http://schemas.microsoft.com/office/drawing/2017/decorative" val="1"/>
              </a:ext>
            </a:extLst>
          </p:cNvPr>
          <p:cNvSpPr>
            <a:spLocks/>
          </p:cNvSpPr>
          <p:nvPr/>
        </p:nvSpPr>
        <p:spPr>
          <a:xfrm>
            <a:off x="0" y="4907"/>
            <a:ext cx="1254256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grpSp>
        <p:nvGrpSpPr>
          <p:cNvPr id="5" name="Group 4">
            <a:extLst>
              <a:ext uri="{FF2B5EF4-FFF2-40B4-BE49-F238E27FC236}">
                <a16:creationId xmlns:a16="http://schemas.microsoft.com/office/drawing/2014/main" id="{1EDC8C01-B3EE-5E84-B2CC-8BA46F2A25ED}"/>
              </a:ext>
              <a:ext uri="{C183D7F6-B498-43B3-948B-1728B52AA6E4}">
                <adec:decorative xmlns:adec="http://schemas.microsoft.com/office/drawing/2017/decorative" val="1"/>
              </a:ext>
            </a:extLst>
          </p:cNvPr>
          <p:cNvGrpSpPr>
            <a:grpSpLocks noChangeAspect="1"/>
          </p:cNvGrpSpPr>
          <p:nvPr/>
        </p:nvGrpSpPr>
        <p:grpSpPr bwMode="black">
          <a:xfrm>
            <a:off x="588963" y="735410"/>
            <a:ext cx="1049075" cy="914400"/>
            <a:chOff x="4169763" y="585788"/>
            <a:chExt cx="713371" cy="622746"/>
          </a:xfrm>
          <a:solidFill>
            <a:schemeClr val="tx2"/>
          </a:solidFill>
        </p:grpSpPr>
        <p:sp>
          <p:nvSpPr>
            <p:cNvPr id="10" name="Graphic 9">
              <a:extLst>
                <a:ext uri="{FF2B5EF4-FFF2-40B4-BE49-F238E27FC236}">
                  <a16:creationId xmlns:a16="http://schemas.microsoft.com/office/drawing/2014/main" id="{DB5B9447-D57B-D906-F00E-BB6866BDB59E}"/>
                </a:ext>
                <a:ext uri="{C183D7F6-B498-43B3-948B-1728B52AA6E4}">
                  <adec:decorative xmlns:adec="http://schemas.microsoft.com/office/drawing/2017/decorative" val="1"/>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tlCol="0" anchor="ctr"/>
            <a:lstStyle/>
            <a:p>
              <a:pPr lvl="0"/>
              <a:endParaRPr lang="en-US"/>
            </a:p>
          </p:txBody>
        </p:sp>
        <p:sp>
          <p:nvSpPr>
            <p:cNvPr id="11" name="Graphic 9">
              <a:extLst>
                <a:ext uri="{FF2B5EF4-FFF2-40B4-BE49-F238E27FC236}">
                  <a16:creationId xmlns:a16="http://schemas.microsoft.com/office/drawing/2014/main" id="{3152CD08-3122-E639-8DED-E0D5509AA483}"/>
                </a:ext>
                <a:ext uri="{C183D7F6-B498-43B3-948B-1728B52AA6E4}">
                  <adec:decorative xmlns:adec="http://schemas.microsoft.com/office/drawing/2017/decorative" val="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4" name="Title 3">
            <a:extLst>
              <a:ext uri="{FF2B5EF4-FFF2-40B4-BE49-F238E27FC236}">
                <a16:creationId xmlns:a16="http://schemas.microsoft.com/office/drawing/2014/main" id="{3B08AE23-601B-03B7-DDC9-E612BB23FB61}"/>
              </a:ext>
            </a:extLst>
          </p:cNvPr>
          <p:cNvSpPr>
            <a:spLocks noGrp="1"/>
          </p:cNvSpPr>
          <p:nvPr>
            <p:ph type="title"/>
          </p:nvPr>
        </p:nvSpPr>
        <p:spPr>
          <a:xfrm>
            <a:off x="588963" y="2329007"/>
            <a:ext cx="6133296" cy="2677656"/>
          </a:xfrm>
        </p:spPr>
        <p:txBody>
          <a:bodyPr anchor="t"/>
          <a:lstStyle/>
          <a:p>
            <a:r>
              <a:rPr lang="en-US" sz="2000" u="none" strike="noStrike">
                <a:solidFill>
                  <a:schemeClr val="bg1"/>
                </a:solidFill>
                <a:effectLst/>
                <a:latin typeface="Segoe Sans Display" pitchFamily="2" charset="0"/>
                <a:cs typeface="Segoe Sans Display" pitchFamily="2" charset="0"/>
              </a:rPr>
              <a:t>The main advantage is that all products are centralized, allowing staff to access everything from one platform. They can easily switch between applications, such as moving from their mailbox to Microsoft Forms, all within a single sign-on session.”</a:t>
            </a:r>
            <a:br>
              <a:rPr lang="en-US" sz="2400" u="none" strike="noStrike">
                <a:solidFill>
                  <a:schemeClr val="bg1"/>
                </a:solidFill>
                <a:effectLst/>
                <a:latin typeface="Segoe Sans Display" pitchFamily="2" charset="0"/>
                <a:cs typeface="Segoe Sans Display" pitchFamily="2" charset="0"/>
              </a:rPr>
            </a:br>
            <a:br>
              <a:rPr lang="en-US" noProof="0">
                <a:solidFill>
                  <a:schemeClr val="bg1"/>
                </a:solidFill>
              </a:rPr>
            </a:br>
            <a:r>
              <a:rPr lang="en-US" sz="1400" u="none" strike="noStrike">
                <a:solidFill>
                  <a:schemeClr val="bg1"/>
                </a:solidFill>
                <a:effectLst/>
                <a:latin typeface="Segoe Sans Display" pitchFamily="2" charset="0"/>
                <a:cs typeface="Segoe Sans Display" pitchFamily="2" charset="0"/>
              </a:rPr>
              <a:t>- Maitha Mohamed Al </a:t>
            </a:r>
            <a:r>
              <a:rPr lang="en-US" sz="1400" u="none" strike="noStrike" err="1">
                <a:solidFill>
                  <a:schemeClr val="bg1"/>
                </a:solidFill>
                <a:effectLst/>
                <a:latin typeface="Segoe Sans Display" pitchFamily="2" charset="0"/>
                <a:cs typeface="Segoe Sans Display" pitchFamily="2" charset="0"/>
              </a:rPr>
              <a:t>Teneji</a:t>
            </a:r>
            <a:r>
              <a:rPr lang="en-US" sz="1400" u="none" strike="noStrike">
                <a:solidFill>
                  <a:schemeClr val="bg1"/>
                </a:solidFill>
                <a:effectLst/>
                <a:latin typeface="Segoe Sans Display" pitchFamily="2" charset="0"/>
                <a:cs typeface="Segoe Sans Display" pitchFamily="2" charset="0"/>
              </a:rPr>
              <a:t>, Director of infrastructure and Technical Equipment Department, MOHRE</a:t>
            </a:r>
            <a:endParaRPr lang="en-US" sz="1400">
              <a:solidFill>
                <a:schemeClr val="bg1"/>
              </a:solidFill>
            </a:endParaRPr>
          </a:p>
        </p:txBody>
      </p:sp>
      <p:pic>
        <p:nvPicPr>
          <p:cNvPr id="12" name="Picture 11" descr="United Arab Emirates Ministry of Human Resourses &amp; Emiratisation logo">
            <a:extLst>
              <a:ext uri="{FF2B5EF4-FFF2-40B4-BE49-F238E27FC236}">
                <a16:creationId xmlns:a16="http://schemas.microsoft.com/office/drawing/2014/main" id="{AF995955-2478-421F-37D4-5A29AD991284}"/>
              </a:ext>
            </a:extLst>
          </p:cNvPr>
          <p:cNvPicPr>
            <a:picLocks noChangeAspect="1"/>
          </p:cNvPicPr>
          <p:nvPr/>
        </p:nvPicPr>
        <p:blipFill>
          <a:blip r:embed="rId3"/>
          <a:stretch>
            <a:fillRect/>
          </a:stretch>
        </p:blipFill>
        <p:spPr>
          <a:xfrm>
            <a:off x="680745" y="5938271"/>
            <a:ext cx="2159000" cy="571500"/>
          </a:xfrm>
          <a:prstGeom prst="rect">
            <a:avLst/>
          </a:prstGeom>
        </p:spPr>
      </p:pic>
      <p:sp>
        <p:nvSpPr>
          <p:cNvPr id="9" name="Title 18">
            <a:extLst>
              <a:ext uri="{FF2B5EF4-FFF2-40B4-BE49-F238E27FC236}">
                <a16:creationId xmlns:a16="http://schemas.microsoft.com/office/drawing/2014/main" id="{C97DCC2D-0461-0992-6D7F-592476E07417}"/>
              </a:ext>
            </a:extLst>
          </p:cNvPr>
          <p:cNvSpPr txBox="1">
            <a:spLocks/>
          </p:cNvSpPr>
          <p:nvPr/>
        </p:nvSpPr>
        <p:spPr>
          <a:xfrm>
            <a:off x="7443025" y="931580"/>
            <a:ext cx="4446146"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2000" u="none" strike="noStrike">
                <a:solidFill>
                  <a:schemeClr val="bg1"/>
                </a:solidFill>
                <a:effectLst/>
                <a:latin typeface="Segoe Sans Display Semilight" pitchFamily="2" charset="0"/>
                <a:cs typeface="Segoe Sans Display Semilight" pitchFamily="2" charset="0"/>
              </a:rPr>
              <a:t>MOHRE boost productivity by 20% with Microsoft 365 E5</a:t>
            </a:r>
            <a:endParaRPr lang="en-GB" sz="2400">
              <a:solidFill>
                <a:schemeClr val="bg1"/>
              </a:solidFill>
              <a:latin typeface="Segoe Sans Display" pitchFamily="2" charset="0"/>
              <a:ea typeface="+mn-ea"/>
              <a:cs typeface="Segoe Sans Display" pitchFamily="2" charset="0"/>
            </a:endParaRPr>
          </a:p>
        </p:txBody>
      </p:sp>
      <p:sp>
        <p:nvSpPr>
          <p:cNvPr id="16" name="Oval 15">
            <a:extLst>
              <a:ext uri="{FF2B5EF4-FFF2-40B4-BE49-F238E27FC236}">
                <a16:creationId xmlns:a16="http://schemas.microsoft.com/office/drawing/2014/main" id="{7EB65432-5F50-72A7-6DE6-5948D7BCE275}"/>
              </a:ext>
              <a:ext uri="{C183D7F6-B498-43B3-948B-1728B52AA6E4}">
                <adec:decorative xmlns:adec="http://schemas.microsoft.com/office/drawing/2017/decorative" val="1"/>
              </a:ext>
            </a:extLst>
          </p:cNvPr>
          <p:cNvSpPr/>
          <p:nvPr/>
        </p:nvSpPr>
        <p:spPr>
          <a:xfrm>
            <a:off x="7538590" y="2057808"/>
            <a:ext cx="1293192" cy="1293191"/>
          </a:xfrm>
          <a:prstGeom prst="ellipse">
            <a:avLst/>
          </a:prstGeom>
          <a:solidFill>
            <a:srgbClr val="091F2B"/>
          </a:solidFill>
          <a:ln w="6350" cap="flat" cmpd="sng" algn="ctr">
            <a:solidFill>
              <a:srgbClr val="091F2B"/>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6" name="Title 18">
            <a:extLst>
              <a:ext uri="{FF2B5EF4-FFF2-40B4-BE49-F238E27FC236}">
                <a16:creationId xmlns:a16="http://schemas.microsoft.com/office/drawing/2014/main" id="{C654A235-00DB-9C55-93DF-310A36F63E32}"/>
              </a:ext>
            </a:extLst>
          </p:cNvPr>
          <p:cNvSpPr txBox="1">
            <a:spLocks/>
          </p:cNvSpPr>
          <p:nvPr/>
        </p:nvSpPr>
        <p:spPr>
          <a:xfrm>
            <a:off x="7745693" y="2642043"/>
            <a:ext cx="937976" cy="342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20%</a:t>
            </a:r>
          </a:p>
        </p:txBody>
      </p:sp>
      <p:sp>
        <p:nvSpPr>
          <p:cNvPr id="19" name="Title 18">
            <a:extLst>
              <a:ext uri="{FF2B5EF4-FFF2-40B4-BE49-F238E27FC236}">
                <a16:creationId xmlns:a16="http://schemas.microsoft.com/office/drawing/2014/main" id="{D8B1F494-9CFE-26C0-363A-E2D700C1BF51}"/>
              </a:ext>
            </a:extLst>
          </p:cNvPr>
          <p:cNvSpPr txBox="1">
            <a:spLocks/>
          </p:cNvSpPr>
          <p:nvPr/>
        </p:nvSpPr>
        <p:spPr>
          <a:xfrm>
            <a:off x="9227509" y="2596681"/>
            <a:ext cx="2661662"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chemeClr val="bg1"/>
                </a:solidFill>
                <a:latin typeface="Segoe Sans Display"/>
                <a:cs typeface="Segoe Sans Display"/>
              </a:rPr>
              <a:t>increase in employee productivity</a:t>
            </a:r>
            <a:endParaRPr lang="en-US" sz="1400" u="none" strike="noStrike">
              <a:solidFill>
                <a:schemeClr val="bg1"/>
              </a:solidFill>
              <a:effectLst/>
              <a:latin typeface="Segoe Sans Display"/>
              <a:cs typeface="Segoe Sans Display"/>
            </a:endParaRPr>
          </a:p>
        </p:txBody>
      </p:sp>
      <p:sp>
        <p:nvSpPr>
          <p:cNvPr id="31" name="Title 18">
            <a:extLst>
              <a:ext uri="{FF2B5EF4-FFF2-40B4-BE49-F238E27FC236}">
                <a16:creationId xmlns:a16="http://schemas.microsoft.com/office/drawing/2014/main" id="{2BD0D394-F8D2-E7C7-EB7A-1FC1FF671937}"/>
              </a:ext>
            </a:extLst>
          </p:cNvPr>
          <p:cNvSpPr txBox="1">
            <a:spLocks/>
          </p:cNvSpPr>
          <p:nvPr/>
        </p:nvSpPr>
        <p:spPr>
          <a:xfrm>
            <a:off x="7908346" y="4219803"/>
            <a:ext cx="1055414" cy="342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5x</a:t>
            </a:r>
          </a:p>
        </p:txBody>
      </p:sp>
      <p:sp>
        <p:nvSpPr>
          <p:cNvPr id="32" name="Title 18">
            <a:extLst>
              <a:ext uri="{FF2B5EF4-FFF2-40B4-BE49-F238E27FC236}">
                <a16:creationId xmlns:a16="http://schemas.microsoft.com/office/drawing/2014/main" id="{8064197F-EA90-0191-00DE-2FFF6C92DEDE}"/>
              </a:ext>
            </a:extLst>
          </p:cNvPr>
          <p:cNvSpPr txBox="1">
            <a:spLocks/>
          </p:cNvSpPr>
          <p:nvPr/>
        </p:nvSpPr>
        <p:spPr>
          <a:xfrm>
            <a:off x="9227509" y="4219878"/>
            <a:ext cx="2828665"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chemeClr val="bg1"/>
                </a:solidFill>
                <a:latin typeface="Segoe Sans Display"/>
                <a:cs typeface="Segoe Sans Display"/>
              </a:rPr>
              <a:t>more</a:t>
            </a:r>
            <a:r>
              <a:rPr lang="en-US" sz="1400" u="none" strike="noStrike">
                <a:solidFill>
                  <a:schemeClr val="bg1"/>
                </a:solidFill>
                <a:effectLst/>
                <a:latin typeface="Segoe Sans Display"/>
                <a:cs typeface="Segoe Sans Display"/>
              </a:rPr>
              <a:t> mailbox size</a:t>
            </a:r>
          </a:p>
        </p:txBody>
      </p:sp>
      <p:sp>
        <p:nvSpPr>
          <p:cNvPr id="20" name="Title 18">
            <a:extLst>
              <a:ext uri="{FF2B5EF4-FFF2-40B4-BE49-F238E27FC236}">
                <a16:creationId xmlns:a16="http://schemas.microsoft.com/office/drawing/2014/main" id="{65EE892B-459A-F832-2D3C-A11E2A76CB81}"/>
              </a:ext>
            </a:extLst>
          </p:cNvPr>
          <p:cNvSpPr txBox="1">
            <a:spLocks/>
          </p:cNvSpPr>
          <p:nvPr/>
        </p:nvSpPr>
        <p:spPr>
          <a:xfrm>
            <a:off x="7557153" y="5287071"/>
            <a:ext cx="14066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Improved collaboration among more than </a:t>
            </a:r>
          </a:p>
        </p:txBody>
      </p:sp>
      <p:sp>
        <p:nvSpPr>
          <p:cNvPr id="22" name="Title 18">
            <a:extLst>
              <a:ext uri="{FF2B5EF4-FFF2-40B4-BE49-F238E27FC236}">
                <a16:creationId xmlns:a16="http://schemas.microsoft.com/office/drawing/2014/main" id="{93202BFC-6347-30C2-04FC-BD998F5C1657}"/>
              </a:ext>
            </a:extLst>
          </p:cNvPr>
          <p:cNvSpPr txBox="1">
            <a:spLocks/>
          </p:cNvSpPr>
          <p:nvPr/>
        </p:nvSpPr>
        <p:spPr>
          <a:xfrm>
            <a:off x="9246712" y="5509183"/>
            <a:ext cx="1055414" cy="342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1,000</a:t>
            </a:r>
          </a:p>
        </p:txBody>
      </p:sp>
      <p:sp>
        <p:nvSpPr>
          <p:cNvPr id="23" name="Title 18">
            <a:extLst>
              <a:ext uri="{FF2B5EF4-FFF2-40B4-BE49-F238E27FC236}">
                <a16:creationId xmlns:a16="http://schemas.microsoft.com/office/drawing/2014/main" id="{A9F1F872-1593-CF67-362F-80FF87193CD0}"/>
              </a:ext>
            </a:extLst>
          </p:cNvPr>
          <p:cNvSpPr txBox="1">
            <a:spLocks/>
          </p:cNvSpPr>
          <p:nvPr/>
        </p:nvSpPr>
        <p:spPr>
          <a:xfrm>
            <a:off x="10502441" y="5502514"/>
            <a:ext cx="1406608"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employees</a:t>
            </a:r>
          </a:p>
        </p:txBody>
      </p:sp>
      <p:cxnSp>
        <p:nvCxnSpPr>
          <p:cNvPr id="29" name="Straight Connector 28">
            <a:extLst>
              <a:ext uri="{FF2B5EF4-FFF2-40B4-BE49-F238E27FC236}">
                <a16:creationId xmlns:a16="http://schemas.microsoft.com/office/drawing/2014/main" id="{A6CF4173-11CE-8B3C-79BF-8CECEF1EC8C8}"/>
              </a:ext>
              <a:ext uri="{C183D7F6-B498-43B3-948B-1728B52AA6E4}">
                <adec:decorative xmlns:adec="http://schemas.microsoft.com/office/drawing/2017/decorative" val="1"/>
              </a:ext>
            </a:extLst>
          </p:cNvPr>
          <p:cNvCxnSpPr>
            <a:cxnSpLocks/>
          </p:cNvCxnSpPr>
          <p:nvPr/>
        </p:nvCxnSpPr>
        <p:spPr>
          <a:xfrm>
            <a:off x="7423068" y="3646455"/>
            <a:ext cx="446610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616F62B-B28C-9C96-AA26-919345D64227}"/>
              </a:ext>
              <a:ext uri="{C183D7F6-B498-43B3-948B-1728B52AA6E4}">
                <adec:decorative xmlns:adec="http://schemas.microsoft.com/office/drawing/2017/decorative" val="1"/>
              </a:ext>
            </a:extLst>
          </p:cNvPr>
          <p:cNvCxnSpPr>
            <a:cxnSpLocks/>
          </p:cNvCxnSpPr>
          <p:nvPr/>
        </p:nvCxnSpPr>
        <p:spPr>
          <a:xfrm>
            <a:off x="7442946" y="4891422"/>
            <a:ext cx="44661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Arc 20">
            <a:extLst>
              <a:ext uri="{FF2B5EF4-FFF2-40B4-BE49-F238E27FC236}">
                <a16:creationId xmlns:a16="http://schemas.microsoft.com/office/drawing/2014/main" id="{2431CFA4-5B9A-C65A-8F2B-637097018832}"/>
              </a:ext>
              <a:ext uri="{C183D7F6-B498-43B3-948B-1728B52AA6E4}">
                <adec:decorative xmlns:adec="http://schemas.microsoft.com/office/drawing/2017/decorative" val="1"/>
              </a:ext>
            </a:extLst>
          </p:cNvPr>
          <p:cNvSpPr/>
          <p:nvPr/>
        </p:nvSpPr>
        <p:spPr bwMode="auto">
          <a:xfrm>
            <a:off x="7557152" y="2072486"/>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cxnSp>
        <p:nvCxnSpPr>
          <p:cNvPr id="3" name="Straight Connector 2">
            <a:extLst>
              <a:ext uri="{FF2B5EF4-FFF2-40B4-BE49-F238E27FC236}">
                <a16:creationId xmlns:a16="http://schemas.microsoft.com/office/drawing/2014/main" id="{87DA2283-A172-F217-07BC-4D93D3192784}"/>
              </a:ext>
              <a:ext uri="{C183D7F6-B498-43B3-948B-1728B52AA6E4}">
                <adec:decorative xmlns:adec="http://schemas.microsoft.com/office/drawing/2017/decorative" val="1"/>
              </a:ext>
            </a:extLst>
          </p:cNvPr>
          <p:cNvCxnSpPr>
            <a:cxnSpLocks/>
          </p:cNvCxnSpPr>
          <p:nvPr/>
        </p:nvCxnSpPr>
        <p:spPr>
          <a:xfrm>
            <a:off x="6826469" y="945931"/>
            <a:ext cx="0" cy="47406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6" name="Picture 25">
            <a:hlinkClick r:id="rId4"/>
            <a:extLst>
              <a:ext uri="{FF2B5EF4-FFF2-40B4-BE49-F238E27FC236}">
                <a16:creationId xmlns:a16="http://schemas.microsoft.com/office/drawing/2014/main" id="{C8CADD4B-374E-0BD3-CB80-F27C0A96037A}"/>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0091714" y="6179129"/>
            <a:ext cx="1606922" cy="373014"/>
          </a:xfrm>
          <a:prstGeom prst="rect">
            <a:avLst/>
          </a:prstGeom>
          <a:noFill/>
        </p:spPr>
      </p:pic>
      <p:sp>
        <p:nvSpPr>
          <p:cNvPr id="27" name="TextBox 26">
            <a:extLst>
              <a:ext uri="{FF2B5EF4-FFF2-40B4-BE49-F238E27FC236}">
                <a16:creationId xmlns:a16="http://schemas.microsoft.com/office/drawing/2014/main" id="{40B050E4-06AD-220D-A11A-9E592790E7E1}"/>
              </a:ext>
            </a:extLst>
          </p:cNvPr>
          <p:cNvSpPr txBox="1"/>
          <p:nvPr/>
        </p:nvSpPr>
        <p:spPr>
          <a:xfrm>
            <a:off x="10322491" y="6239421"/>
            <a:ext cx="967501" cy="246221"/>
          </a:xfrm>
          <a:prstGeom prst="rect">
            <a:avLst/>
          </a:prstGeom>
          <a:noFill/>
        </p:spPr>
        <p:txBody>
          <a:bodyPr wrap="square" lIns="0" tIns="0" rIns="0" bIns="0" rtlCol="0">
            <a:spAutoFit/>
          </a:bodyPr>
          <a:lstStyle/>
          <a:p>
            <a:r>
              <a:rPr lang="en-US" sz="1600">
                <a:solidFill>
                  <a:schemeClr val="bg1"/>
                </a:solidFill>
                <a:latin typeface="Segoe Sans Display Light" pitchFamily="2" charset="0"/>
                <a:cs typeface="Segoe Sans Display Light" pitchFamily="2" charset="0"/>
              </a:rPr>
              <a:t>Learn more</a:t>
            </a:r>
            <a:endParaRPr lang="en-US" sz="1100" baseline="30000">
              <a:solidFill>
                <a:schemeClr val="bg1"/>
              </a:solidFill>
              <a:latin typeface="Segoe Sans Display Light" pitchFamily="2" charset="0"/>
              <a:cs typeface="Segoe Sans Display Light" pitchFamily="2" charset="0"/>
            </a:endParaRPr>
          </a:p>
        </p:txBody>
      </p:sp>
      <p:sp>
        <p:nvSpPr>
          <p:cNvPr id="28" name="arrow">
            <a:hlinkClick r:id="rId4"/>
            <a:extLst>
              <a:ext uri="{FF2B5EF4-FFF2-40B4-BE49-F238E27FC236}">
                <a16:creationId xmlns:a16="http://schemas.microsoft.com/office/drawing/2014/main" id="{29C9E59C-AC01-9956-8A3C-92A8A410E912}"/>
              </a:ext>
              <a:ext uri="{C183D7F6-B498-43B3-948B-1728B52AA6E4}">
                <adec:decorative xmlns:adec="http://schemas.microsoft.com/office/drawing/2017/decorative" val="1"/>
              </a:ext>
            </a:extLst>
          </p:cNvPr>
          <p:cNvSpPr>
            <a:spLocks noChangeAspect="1" noEditPoints="1"/>
          </p:cNvSpPr>
          <p:nvPr/>
        </p:nvSpPr>
        <p:spPr bwMode="auto">
          <a:xfrm>
            <a:off x="11376681" y="6304172"/>
            <a:ext cx="156265" cy="144195"/>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952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7" name="TextBox 6">
            <a:extLst>
              <a:ext uri="{FF2B5EF4-FFF2-40B4-BE49-F238E27FC236}">
                <a16:creationId xmlns:a16="http://schemas.microsoft.com/office/drawing/2014/main" id="{7C72605D-FD34-C326-1DC1-37BFC5244467}"/>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solidFill>
                  <a:srgbClr val="F6F3F7"/>
                </a:solidFill>
                <a:latin typeface="Segoe Sans Display" pitchFamily="2" charset="0"/>
                <a:cs typeface="Segoe Sans Display" pitchFamily="2" charset="0"/>
              </a:rPr>
              <a:t>Explore how Microsoft Security can safeguard your digital estate           1</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427274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6A78A-3E4F-55D9-BAF1-FD9F123DA910}"/>
            </a:ext>
          </a:extLst>
        </p:cNvPr>
        <p:cNvGrpSpPr/>
        <p:nvPr/>
      </p:nvGrpSpPr>
      <p:grpSpPr>
        <a:xfrm>
          <a:off x="0" y="0"/>
          <a:ext cx="0" cy="0"/>
          <a:chOff x="0" y="0"/>
          <a:chExt cx="0" cy="0"/>
        </a:xfrm>
      </p:grpSpPr>
      <p:pic>
        <p:nvPicPr>
          <p:cNvPr id="5" name="Picture 4" descr="A close-up shot of a laptop keyboard. The keyboard is glowing in a vibrant​ orange and pink hue and slightly blurred. The style is evocative of a security scan. ">
            <a:extLst>
              <a:ext uri="{FF2B5EF4-FFF2-40B4-BE49-F238E27FC236}">
                <a16:creationId xmlns:a16="http://schemas.microsoft.com/office/drawing/2014/main" id="{572BE47C-E9C1-E9B1-C8D2-2DAFFBC43A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4891"/>
            <a:ext cx="12203768" cy="6654417"/>
          </a:xfrm>
          <a:prstGeom prst="rect">
            <a:avLst/>
          </a:prstGeom>
        </p:spPr>
      </p:pic>
      <p:sp>
        <p:nvSpPr>
          <p:cNvPr id="4" name="Rectangle 3">
            <a:extLst>
              <a:ext uri="{FF2B5EF4-FFF2-40B4-BE49-F238E27FC236}">
                <a16:creationId xmlns:a16="http://schemas.microsoft.com/office/drawing/2014/main" id="{DC9C80D2-C075-03B7-2710-3D36004686F2}"/>
              </a:ext>
              <a:ext uri="{C183D7F6-B498-43B3-948B-1728B52AA6E4}">
                <adec:decorative xmlns:adec="http://schemas.microsoft.com/office/drawing/2017/decorative" val="1"/>
              </a:ext>
            </a:extLst>
          </p:cNvPr>
          <p:cNvSpPr/>
          <p:nvPr/>
        </p:nvSpPr>
        <p:spPr>
          <a:xfrm>
            <a:off x="-11768" y="6063659"/>
            <a:ext cx="12203768" cy="87100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13E5AC88-5538-8F28-D4A0-7FDDC526BCB0}"/>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Zero Trust framework</a:t>
            </a:r>
          </a:p>
        </p:txBody>
      </p:sp>
    </p:spTree>
    <p:extLst>
      <p:ext uri="{BB962C8B-B14F-4D97-AF65-F5344CB8AC3E}">
        <p14:creationId xmlns:p14="http://schemas.microsoft.com/office/powerpoint/2010/main" val="311117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673DD-3090-DFD3-64A0-E17754F13A0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0EBBDDC-5A96-7CA5-174F-1710E1F3978C}"/>
              </a:ext>
              <a:ext uri="{C183D7F6-B498-43B3-948B-1728B52AA6E4}">
                <adec:decorative xmlns:adec="http://schemas.microsoft.com/office/drawing/2017/decorative" val="1"/>
              </a:ext>
            </a:extLst>
          </p:cNvPr>
          <p:cNvGrpSpPr/>
          <p:nvPr/>
        </p:nvGrpSpPr>
        <p:grpSpPr>
          <a:xfrm>
            <a:off x="7895077" y="2464060"/>
            <a:ext cx="902082" cy="902081"/>
            <a:chOff x="8568667" y="4009351"/>
            <a:chExt cx="1293192" cy="1293191"/>
          </a:xfrm>
        </p:grpSpPr>
        <p:sp>
          <p:nvSpPr>
            <p:cNvPr id="6" name="Oval 5" descr="faded line ">
              <a:extLst>
                <a:ext uri="{FF2B5EF4-FFF2-40B4-BE49-F238E27FC236}">
                  <a16:creationId xmlns:a16="http://schemas.microsoft.com/office/drawing/2014/main" id="{8E7DBAA4-9921-09C0-0CB2-FBA576864B82}"/>
                </a:ext>
              </a:extLst>
            </p:cNvPr>
            <p:cNvSpPr/>
            <p:nvPr/>
          </p:nvSpPr>
          <p:spPr>
            <a:xfrm>
              <a:off x="8568667" y="4009351"/>
              <a:ext cx="1293192" cy="1293191"/>
            </a:xfrm>
            <a:prstGeom prst="ellipse">
              <a:avLst/>
            </a:prstGeom>
            <a:solidFill>
              <a:schemeClr val="bg1"/>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8" name="Arc 7" descr="Percentage arc">
              <a:extLst>
                <a:ext uri="{FF2B5EF4-FFF2-40B4-BE49-F238E27FC236}">
                  <a16:creationId xmlns:a16="http://schemas.microsoft.com/office/drawing/2014/main" id="{94E9CB3E-3EC1-8913-27FF-F98BC3806E76}"/>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1" name="Group 10">
            <a:extLst>
              <a:ext uri="{FF2B5EF4-FFF2-40B4-BE49-F238E27FC236}">
                <a16:creationId xmlns:a16="http://schemas.microsoft.com/office/drawing/2014/main" id="{D9A2E98F-A0FB-93F6-5274-0A46B61C1297}"/>
              </a:ext>
              <a:ext uri="{C183D7F6-B498-43B3-948B-1728B52AA6E4}">
                <adec:decorative xmlns:adec="http://schemas.microsoft.com/office/drawing/2017/decorative" val="1"/>
              </a:ext>
            </a:extLst>
          </p:cNvPr>
          <p:cNvGrpSpPr/>
          <p:nvPr/>
        </p:nvGrpSpPr>
        <p:grpSpPr>
          <a:xfrm>
            <a:off x="9247888" y="2464060"/>
            <a:ext cx="902082" cy="902081"/>
            <a:chOff x="8568667" y="4009351"/>
            <a:chExt cx="1293192" cy="1293191"/>
          </a:xfrm>
        </p:grpSpPr>
        <p:sp>
          <p:nvSpPr>
            <p:cNvPr id="12" name="Oval 11" descr="faded line ">
              <a:extLst>
                <a:ext uri="{FF2B5EF4-FFF2-40B4-BE49-F238E27FC236}">
                  <a16:creationId xmlns:a16="http://schemas.microsoft.com/office/drawing/2014/main" id="{0E177F12-9D8D-85F1-BCB9-A1A2623D4111}"/>
                </a:ext>
              </a:extLst>
            </p:cNvPr>
            <p:cNvSpPr/>
            <p:nvPr/>
          </p:nvSpPr>
          <p:spPr>
            <a:xfrm>
              <a:off x="8568667" y="4009351"/>
              <a:ext cx="1293192" cy="1293191"/>
            </a:xfrm>
            <a:prstGeom prst="ellipse">
              <a:avLst/>
            </a:prstGeom>
            <a:solidFill>
              <a:schemeClr val="bg1"/>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13" name="Arc 12" descr="Percentage arc">
              <a:extLst>
                <a:ext uri="{FF2B5EF4-FFF2-40B4-BE49-F238E27FC236}">
                  <a16:creationId xmlns:a16="http://schemas.microsoft.com/office/drawing/2014/main" id="{2F81DE03-7775-3C8E-3911-6DC31500B970}"/>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4" name="Group 13">
            <a:extLst>
              <a:ext uri="{FF2B5EF4-FFF2-40B4-BE49-F238E27FC236}">
                <a16:creationId xmlns:a16="http://schemas.microsoft.com/office/drawing/2014/main" id="{2B464DF7-F179-7DB0-7BA2-013C0D3A854A}"/>
              </a:ext>
              <a:ext uri="{C183D7F6-B498-43B3-948B-1728B52AA6E4}">
                <adec:decorative xmlns:adec="http://schemas.microsoft.com/office/drawing/2017/decorative" val="1"/>
              </a:ext>
            </a:extLst>
          </p:cNvPr>
          <p:cNvGrpSpPr/>
          <p:nvPr/>
        </p:nvGrpSpPr>
        <p:grpSpPr>
          <a:xfrm>
            <a:off x="10613225" y="2464060"/>
            <a:ext cx="902082" cy="902081"/>
            <a:chOff x="8568667" y="4009351"/>
            <a:chExt cx="1293192" cy="1293191"/>
          </a:xfrm>
        </p:grpSpPr>
        <p:sp>
          <p:nvSpPr>
            <p:cNvPr id="15" name="Oval 14" descr="faded line ">
              <a:extLst>
                <a:ext uri="{FF2B5EF4-FFF2-40B4-BE49-F238E27FC236}">
                  <a16:creationId xmlns:a16="http://schemas.microsoft.com/office/drawing/2014/main" id="{8D324AFD-DCB7-1F08-6759-F8B69396911A}"/>
                </a:ext>
              </a:extLst>
            </p:cNvPr>
            <p:cNvSpPr/>
            <p:nvPr/>
          </p:nvSpPr>
          <p:spPr>
            <a:xfrm>
              <a:off x="8568667" y="4009351"/>
              <a:ext cx="1293192" cy="1293191"/>
            </a:xfrm>
            <a:prstGeom prst="ellipse">
              <a:avLst/>
            </a:prstGeom>
            <a:solidFill>
              <a:schemeClr val="bg1"/>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16" name="Arc 15" descr="Percentage arc">
              <a:extLst>
                <a:ext uri="{FF2B5EF4-FFF2-40B4-BE49-F238E27FC236}">
                  <a16:creationId xmlns:a16="http://schemas.microsoft.com/office/drawing/2014/main" id="{0C750275-9A72-6646-0896-FBFEF25608F0}"/>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7" name="Group 16" descr="a box that contains data inside">
            <a:extLst>
              <a:ext uri="{FF2B5EF4-FFF2-40B4-BE49-F238E27FC236}">
                <a16:creationId xmlns:a16="http://schemas.microsoft.com/office/drawing/2014/main" id="{52815651-9BD1-1D61-DB3D-180919A6D1FE}"/>
              </a:ext>
              <a:ext uri="{C183D7F6-B498-43B3-948B-1728B52AA6E4}">
                <adec:decorative xmlns:adec="http://schemas.microsoft.com/office/drawing/2017/decorative" val="1"/>
              </a:ext>
            </a:extLst>
          </p:cNvPr>
          <p:cNvGrpSpPr/>
          <p:nvPr/>
        </p:nvGrpSpPr>
        <p:grpSpPr>
          <a:xfrm>
            <a:off x="7895077" y="3816871"/>
            <a:ext cx="902082" cy="902081"/>
            <a:chOff x="8568667" y="4009351"/>
            <a:chExt cx="1293192" cy="1293191"/>
          </a:xfrm>
        </p:grpSpPr>
        <p:sp>
          <p:nvSpPr>
            <p:cNvPr id="18" name="Oval 17" descr="faded line ">
              <a:extLst>
                <a:ext uri="{FF2B5EF4-FFF2-40B4-BE49-F238E27FC236}">
                  <a16:creationId xmlns:a16="http://schemas.microsoft.com/office/drawing/2014/main" id="{3BC6A928-0868-EFE6-2222-BBB739F7411B}"/>
                </a:ext>
              </a:extLst>
            </p:cNvPr>
            <p:cNvSpPr/>
            <p:nvPr/>
          </p:nvSpPr>
          <p:spPr>
            <a:xfrm>
              <a:off x="8568667" y="4009351"/>
              <a:ext cx="1293192" cy="1293191"/>
            </a:xfrm>
            <a:prstGeom prst="ellipse">
              <a:avLst/>
            </a:prstGeom>
            <a:solidFill>
              <a:schemeClr val="bg1"/>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19" name="Arc 18" descr="Percentage arc">
              <a:extLst>
                <a:ext uri="{FF2B5EF4-FFF2-40B4-BE49-F238E27FC236}">
                  <a16:creationId xmlns:a16="http://schemas.microsoft.com/office/drawing/2014/main" id="{A7B39B47-52B3-DFE5-39A1-127BF25A4EBF}"/>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20" name="Group 19">
            <a:extLst>
              <a:ext uri="{FF2B5EF4-FFF2-40B4-BE49-F238E27FC236}">
                <a16:creationId xmlns:a16="http://schemas.microsoft.com/office/drawing/2014/main" id="{AD91A38A-9CDD-8963-DBEE-245A6210FAF8}"/>
              </a:ext>
              <a:ext uri="{C183D7F6-B498-43B3-948B-1728B52AA6E4}">
                <adec:decorative xmlns:adec="http://schemas.microsoft.com/office/drawing/2017/decorative" val="1"/>
              </a:ext>
            </a:extLst>
          </p:cNvPr>
          <p:cNvGrpSpPr/>
          <p:nvPr/>
        </p:nvGrpSpPr>
        <p:grpSpPr>
          <a:xfrm>
            <a:off x="9247888" y="3816871"/>
            <a:ext cx="902082" cy="902081"/>
            <a:chOff x="8568667" y="4009351"/>
            <a:chExt cx="1293192" cy="1293191"/>
          </a:xfrm>
        </p:grpSpPr>
        <p:sp>
          <p:nvSpPr>
            <p:cNvPr id="21" name="Oval 20" descr="faded line ">
              <a:extLst>
                <a:ext uri="{FF2B5EF4-FFF2-40B4-BE49-F238E27FC236}">
                  <a16:creationId xmlns:a16="http://schemas.microsoft.com/office/drawing/2014/main" id="{8C305142-92C7-08CF-9169-1516311AECEA}"/>
                </a:ext>
              </a:extLst>
            </p:cNvPr>
            <p:cNvSpPr/>
            <p:nvPr/>
          </p:nvSpPr>
          <p:spPr>
            <a:xfrm>
              <a:off x="8568667" y="4009351"/>
              <a:ext cx="1293192" cy="1293191"/>
            </a:xfrm>
            <a:prstGeom prst="ellipse">
              <a:avLst/>
            </a:prstGeom>
            <a:solidFill>
              <a:schemeClr val="bg1"/>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2" name="Arc 21" descr="Percentage arc">
              <a:extLst>
                <a:ext uri="{FF2B5EF4-FFF2-40B4-BE49-F238E27FC236}">
                  <a16:creationId xmlns:a16="http://schemas.microsoft.com/office/drawing/2014/main" id="{939E27DA-6C3A-2DA7-9CD3-5AA11A7F9366}"/>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23" name="Group 22" descr="Data across">
            <a:extLst>
              <a:ext uri="{FF2B5EF4-FFF2-40B4-BE49-F238E27FC236}">
                <a16:creationId xmlns:a16="http://schemas.microsoft.com/office/drawing/2014/main" id="{94C3B78C-5D77-F520-7D76-55F54D2F8932}"/>
              </a:ext>
              <a:ext uri="{C183D7F6-B498-43B3-948B-1728B52AA6E4}">
                <adec:decorative xmlns:adec="http://schemas.microsoft.com/office/drawing/2017/decorative" val="1"/>
              </a:ext>
            </a:extLst>
          </p:cNvPr>
          <p:cNvGrpSpPr/>
          <p:nvPr/>
        </p:nvGrpSpPr>
        <p:grpSpPr>
          <a:xfrm>
            <a:off x="10613225" y="3816871"/>
            <a:ext cx="902082" cy="902081"/>
            <a:chOff x="8568667" y="4009351"/>
            <a:chExt cx="1293192" cy="1293191"/>
          </a:xfrm>
        </p:grpSpPr>
        <p:sp>
          <p:nvSpPr>
            <p:cNvPr id="24" name="Oval 23" descr="faded line ">
              <a:extLst>
                <a:ext uri="{FF2B5EF4-FFF2-40B4-BE49-F238E27FC236}">
                  <a16:creationId xmlns:a16="http://schemas.microsoft.com/office/drawing/2014/main" id="{AF9A7F91-F64A-F93C-11E6-E66DC56D9F88}"/>
                </a:ext>
              </a:extLst>
            </p:cNvPr>
            <p:cNvSpPr/>
            <p:nvPr/>
          </p:nvSpPr>
          <p:spPr>
            <a:xfrm>
              <a:off x="8568667" y="4009351"/>
              <a:ext cx="1293192" cy="1293191"/>
            </a:xfrm>
            <a:prstGeom prst="ellipse">
              <a:avLst/>
            </a:prstGeom>
            <a:solidFill>
              <a:schemeClr val="bg1"/>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5" name="Arc 24" descr="Percentage arc">
              <a:extLst>
                <a:ext uri="{FF2B5EF4-FFF2-40B4-BE49-F238E27FC236}">
                  <a16:creationId xmlns:a16="http://schemas.microsoft.com/office/drawing/2014/main" id="{744E26F3-364A-3BA8-FA98-179AB092A810}"/>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sp>
        <p:nvSpPr>
          <p:cNvPr id="66" name="Title 18">
            <a:extLst>
              <a:ext uri="{FF2B5EF4-FFF2-40B4-BE49-F238E27FC236}">
                <a16:creationId xmlns:a16="http://schemas.microsoft.com/office/drawing/2014/main" id="{C0AB4E92-DACF-845A-A32F-A3D9BA1E141F}"/>
              </a:ext>
            </a:extLst>
          </p:cNvPr>
          <p:cNvSpPr txBox="1">
            <a:spLocks noGrp="1"/>
          </p:cNvSpPr>
          <p:nvPr>
            <p:ph type="title" idx="4294967295"/>
          </p:nvPr>
        </p:nvSpPr>
        <p:spPr>
          <a:xfrm>
            <a:off x="609215" y="569953"/>
            <a:ext cx="5192137"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Sans Display Semilight" pitchFamily="2" charset="0"/>
                <a:ea typeface="+mj-ea"/>
                <a:cs typeface="Segoe Sans Display Semilight" pitchFamily="2" charset="0"/>
              </a:rPr>
              <a:t>Zero Trust framework</a:t>
            </a:r>
          </a:p>
        </p:txBody>
      </p:sp>
      <p:sp>
        <p:nvSpPr>
          <p:cNvPr id="9" name="Title 18">
            <a:extLst>
              <a:ext uri="{FF2B5EF4-FFF2-40B4-BE49-F238E27FC236}">
                <a16:creationId xmlns:a16="http://schemas.microsoft.com/office/drawing/2014/main" id="{F4B65CFE-DD83-91EE-E6BA-17B2BDDBBCEE}"/>
              </a:ext>
            </a:extLst>
          </p:cNvPr>
          <p:cNvSpPr txBox="1">
            <a:spLocks/>
          </p:cNvSpPr>
          <p:nvPr/>
        </p:nvSpPr>
        <p:spPr>
          <a:xfrm>
            <a:off x="609215" y="1043799"/>
            <a:ext cx="6911821"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1800">
                <a:solidFill>
                  <a:srgbClr val="000000"/>
                </a:solidFill>
                <a:latin typeface="Segoe Sans Display" pitchFamily="2" charset="0"/>
                <a:ea typeface="+mn-ea"/>
                <a:cs typeface="Segoe Sans Display" pitchFamily="2" charset="0"/>
              </a:rPr>
              <a:t>Discover how our products integrate to protect your digital estate </a:t>
            </a:r>
            <a:endParaRPr lang="en-GB" sz="1800">
              <a:solidFill>
                <a:srgbClr val="0A1F2C"/>
              </a:solidFill>
              <a:latin typeface="Segoe Sans Display" pitchFamily="2" charset="0"/>
              <a:ea typeface="+mn-ea"/>
              <a:cs typeface="Segoe Sans Display" pitchFamily="2" charset="0"/>
            </a:endParaRPr>
          </a:p>
        </p:txBody>
      </p:sp>
      <p:sp>
        <p:nvSpPr>
          <p:cNvPr id="69" name="TextBox 68">
            <a:extLst>
              <a:ext uri="{FF2B5EF4-FFF2-40B4-BE49-F238E27FC236}">
                <a16:creationId xmlns:a16="http://schemas.microsoft.com/office/drawing/2014/main" id="{2D5BA153-1046-2EC2-D7BE-DEAB3CF3555E}"/>
              </a:ext>
            </a:extLst>
          </p:cNvPr>
          <p:cNvSpPr txBox="1"/>
          <p:nvPr/>
        </p:nvSpPr>
        <p:spPr>
          <a:xfrm>
            <a:off x="609215" y="1891243"/>
            <a:ext cx="6228163" cy="1477328"/>
          </a:xfrm>
          <a:prstGeom prst="rect">
            <a:avLst/>
          </a:prstGeom>
          <a:noFill/>
        </p:spPr>
        <p:txBody>
          <a:bodyPr wrap="square" lIns="0" tIns="0" rIns="0" bIns="0" rtlCol="0">
            <a:spAutoFit/>
          </a:bodyPr>
          <a:lstStyle/>
          <a:p>
            <a:r>
              <a:rPr lang="en-US" sz="1600">
                <a:solidFill>
                  <a:srgbClr val="0A1F2C"/>
                </a:solidFill>
                <a:latin typeface="Segoe Sans Display" pitchFamily="2" charset="0"/>
                <a:cs typeface="Segoe Sans Display" pitchFamily="2" charset="0"/>
              </a:rPr>
              <a:t>Zero Trust is a comprehensive security framework based on the principle that no entity-whether inside or outside the network- is inherently trustworthy. Its approach is to “never trust, always verify,” emphasizing continuous verification of user identities, device health, and access permissions. This ensures that only authenticated and authorized users can access resources across the entire digital estate.</a:t>
            </a:r>
          </a:p>
        </p:txBody>
      </p:sp>
      <p:pic>
        <p:nvPicPr>
          <p:cNvPr id="10" name="Graphic 9" descr="Icon of a person inside of a card and has a locket on the side">
            <a:extLst>
              <a:ext uri="{FF2B5EF4-FFF2-40B4-BE49-F238E27FC236}">
                <a16:creationId xmlns:a16="http://schemas.microsoft.com/office/drawing/2014/main" id="{3C7C3D2C-918A-E78E-6287-675B1827459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9215" y="3723279"/>
            <a:ext cx="605826" cy="371852"/>
          </a:xfrm>
          <a:prstGeom prst="rect">
            <a:avLst/>
          </a:prstGeom>
        </p:spPr>
      </p:pic>
      <p:sp>
        <p:nvSpPr>
          <p:cNvPr id="70" name="TextBox 69">
            <a:extLst>
              <a:ext uri="{FF2B5EF4-FFF2-40B4-BE49-F238E27FC236}">
                <a16:creationId xmlns:a16="http://schemas.microsoft.com/office/drawing/2014/main" id="{1C98ED18-E518-5C90-AE0E-6FC1F2F109A6}"/>
              </a:ext>
            </a:extLst>
          </p:cNvPr>
          <p:cNvSpPr txBox="1"/>
          <p:nvPr/>
        </p:nvSpPr>
        <p:spPr>
          <a:xfrm>
            <a:off x="609215" y="4358342"/>
            <a:ext cx="6228163" cy="1231106"/>
          </a:xfrm>
          <a:prstGeom prst="rect">
            <a:avLst/>
          </a:prstGeom>
          <a:noFill/>
        </p:spPr>
        <p:txBody>
          <a:bodyPr wrap="square" lIns="0" tIns="0" rIns="0" bIns="0" rtlCol="0">
            <a:spAutoFit/>
          </a:bodyPr>
          <a:lstStyle/>
          <a:p>
            <a:r>
              <a:rPr lang="en-US" sz="1600">
                <a:solidFill>
                  <a:srgbClr val="0A1F2C"/>
                </a:solidFill>
                <a:latin typeface="Segoe Sans Display" pitchFamily="2" charset="0"/>
                <a:cs typeface="Segoe Sans Display" pitchFamily="2" charset="0"/>
              </a:rPr>
              <a:t>By implementing Zero Trust principles, such as verifying explicitly, using least privilege access, and assuming breach, organizations can significantly minimize risks and enhance their security posture. Here’s a sample Zero Trust architecture where all Microsoft workloads seamlessly integrate to deliver a robust security solution: </a:t>
            </a:r>
            <a:endParaRPr lang="en-US" sz="1600" baseline="30000">
              <a:solidFill>
                <a:srgbClr val="0A1F2C"/>
              </a:solidFill>
              <a:latin typeface="Segoe Sans Display" pitchFamily="2" charset="0"/>
              <a:cs typeface="Segoe Sans Display" pitchFamily="2" charset="0"/>
            </a:endParaRPr>
          </a:p>
        </p:txBody>
      </p:sp>
      <p:sp>
        <p:nvSpPr>
          <p:cNvPr id="80" name="Arc 79">
            <a:extLst>
              <a:ext uri="{FF2B5EF4-FFF2-40B4-BE49-F238E27FC236}">
                <a16:creationId xmlns:a16="http://schemas.microsoft.com/office/drawing/2014/main" id="{F8FA88D9-927D-693D-CD41-2F649CA807E9}"/>
              </a:ext>
              <a:ext uri="{C183D7F6-B498-43B3-948B-1728B52AA6E4}">
                <adec:decorative xmlns:adec="http://schemas.microsoft.com/office/drawing/2017/decorative" val="1"/>
              </a:ext>
            </a:extLst>
          </p:cNvPr>
          <p:cNvSpPr/>
          <p:nvPr/>
        </p:nvSpPr>
        <p:spPr bwMode="auto">
          <a:xfrm>
            <a:off x="9276808" y="2478740"/>
            <a:ext cx="876185" cy="876185"/>
          </a:xfrm>
          <a:prstGeom prst="arc">
            <a:avLst>
              <a:gd name="adj1" fmla="val 16142164"/>
              <a:gd name="adj2" fmla="val 16132548"/>
            </a:avLst>
          </a:prstGeom>
          <a:noFill/>
          <a:ln w="76200" cap="flat" cmpd="sng" algn="ctr">
            <a:no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sp>
        <p:nvSpPr>
          <p:cNvPr id="88" name="Arc 87">
            <a:extLst>
              <a:ext uri="{FF2B5EF4-FFF2-40B4-BE49-F238E27FC236}">
                <a16:creationId xmlns:a16="http://schemas.microsoft.com/office/drawing/2014/main" id="{A337B50F-0D5D-3D6C-3424-3F5FE41192B8}"/>
              </a:ext>
              <a:ext uri="{C183D7F6-B498-43B3-948B-1728B52AA6E4}">
                <adec:decorative xmlns:adec="http://schemas.microsoft.com/office/drawing/2017/decorative" val="1"/>
              </a:ext>
            </a:extLst>
          </p:cNvPr>
          <p:cNvSpPr/>
          <p:nvPr/>
        </p:nvSpPr>
        <p:spPr bwMode="auto">
          <a:xfrm>
            <a:off x="9276808" y="3834575"/>
            <a:ext cx="876185" cy="876185"/>
          </a:xfrm>
          <a:prstGeom prst="arc">
            <a:avLst>
              <a:gd name="adj1" fmla="val 16142164"/>
              <a:gd name="adj2" fmla="val 16132548"/>
            </a:avLst>
          </a:prstGeom>
          <a:noFill/>
          <a:ln w="76200" cap="flat" cmpd="sng" algn="ctr">
            <a:no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cxnSp>
        <p:nvCxnSpPr>
          <p:cNvPr id="90" name="Straight Connector 89">
            <a:extLst>
              <a:ext uri="{FF2B5EF4-FFF2-40B4-BE49-F238E27FC236}">
                <a16:creationId xmlns:a16="http://schemas.microsoft.com/office/drawing/2014/main" id="{45FF9AA4-F64A-FAB1-E244-DEA06D4172F6}"/>
              </a:ext>
              <a:ext uri="{C183D7F6-B498-43B3-948B-1728B52AA6E4}">
                <adec:decorative xmlns:adec="http://schemas.microsoft.com/office/drawing/2017/decorative" val="1"/>
              </a:ext>
            </a:extLst>
          </p:cNvPr>
          <p:cNvCxnSpPr>
            <a:cxnSpLocks/>
          </p:cNvCxnSpPr>
          <p:nvPr/>
        </p:nvCxnSpPr>
        <p:spPr>
          <a:xfrm>
            <a:off x="7698250" y="1828836"/>
            <a:ext cx="3945234" cy="0"/>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01D5F107-6340-3E2C-A498-AED43C4CE81E}"/>
              </a:ext>
              <a:ext uri="{C183D7F6-B498-43B3-948B-1728B52AA6E4}">
                <adec:decorative xmlns:adec="http://schemas.microsoft.com/office/drawing/2017/decorative" val="1"/>
              </a:ext>
            </a:extLst>
          </p:cNvPr>
          <p:cNvCxnSpPr>
            <a:cxnSpLocks/>
          </p:cNvCxnSpPr>
          <p:nvPr/>
        </p:nvCxnSpPr>
        <p:spPr>
          <a:xfrm>
            <a:off x="7698250" y="1828836"/>
            <a:ext cx="0" cy="359948"/>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18FB6B94-677F-FD7F-4741-72642EC01F37}"/>
              </a:ext>
              <a:ext uri="{C183D7F6-B498-43B3-948B-1728B52AA6E4}">
                <adec:decorative xmlns:adec="http://schemas.microsoft.com/office/drawing/2017/decorative" val="1"/>
              </a:ext>
            </a:extLst>
          </p:cNvPr>
          <p:cNvCxnSpPr>
            <a:cxnSpLocks/>
          </p:cNvCxnSpPr>
          <p:nvPr/>
        </p:nvCxnSpPr>
        <p:spPr>
          <a:xfrm>
            <a:off x="11643484" y="1828836"/>
            <a:ext cx="0" cy="359948"/>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351491F7-ACBE-C4BC-E523-233EB628E187}"/>
              </a:ext>
              <a:ext uri="{C183D7F6-B498-43B3-948B-1728B52AA6E4}">
                <adec:decorative xmlns:adec="http://schemas.microsoft.com/office/drawing/2017/decorative" val="1"/>
              </a:ext>
            </a:extLst>
          </p:cNvPr>
          <p:cNvCxnSpPr>
            <a:cxnSpLocks/>
          </p:cNvCxnSpPr>
          <p:nvPr/>
        </p:nvCxnSpPr>
        <p:spPr>
          <a:xfrm>
            <a:off x="7698250" y="5334036"/>
            <a:ext cx="3945234" cy="0"/>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267FED6-559F-39BA-1F7E-F305B878518B}"/>
              </a:ext>
              <a:ext uri="{C183D7F6-B498-43B3-948B-1728B52AA6E4}">
                <adec:decorative xmlns:adec="http://schemas.microsoft.com/office/drawing/2017/decorative" val="1"/>
              </a:ext>
            </a:extLst>
          </p:cNvPr>
          <p:cNvCxnSpPr>
            <a:cxnSpLocks/>
          </p:cNvCxnSpPr>
          <p:nvPr/>
        </p:nvCxnSpPr>
        <p:spPr>
          <a:xfrm>
            <a:off x="7698250" y="4974088"/>
            <a:ext cx="0" cy="359948"/>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256F0747-13B4-36C0-F0A8-B361AF8FAD5F}"/>
              </a:ext>
              <a:ext uri="{C183D7F6-B498-43B3-948B-1728B52AA6E4}">
                <adec:decorative xmlns:adec="http://schemas.microsoft.com/office/drawing/2017/decorative" val="1"/>
              </a:ext>
            </a:extLst>
          </p:cNvPr>
          <p:cNvCxnSpPr>
            <a:cxnSpLocks/>
          </p:cNvCxnSpPr>
          <p:nvPr/>
        </p:nvCxnSpPr>
        <p:spPr>
          <a:xfrm>
            <a:off x="11643484" y="4974088"/>
            <a:ext cx="0" cy="359948"/>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sp>
        <p:nvSpPr>
          <p:cNvPr id="98" name="Title 18">
            <a:extLst>
              <a:ext uri="{FF2B5EF4-FFF2-40B4-BE49-F238E27FC236}">
                <a16:creationId xmlns:a16="http://schemas.microsoft.com/office/drawing/2014/main" id="{6F8EF73A-3284-7257-E995-EA68FCA804D3}"/>
              </a:ext>
            </a:extLst>
          </p:cNvPr>
          <p:cNvSpPr txBox="1">
            <a:spLocks/>
          </p:cNvSpPr>
          <p:nvPr/>
        </p:nvSpPr>
        <p:spPr>
          <a:xfrm>
            <a:off x="7713156" y="1420130"/>
            <a:ext cx="1955700"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rgbClr val="0A1F2C"/>
                </a:solidFill>
                <a:latin typeface="Segoe Sans Display" pitchFamily="2" charset="0"/>
                <a:cs typeface="Segoe Sans Display" pitchFamily="2" charset="0"/>
              </a:rPr>
              <a:t>Governance</a:t>
            </a:r>
            <a:endParaRPr lang="en-US" sz="1400" u="none" strike="noStrike">
              <a:solidFill>
                <a:srgbClr val="0A1F2C"/>
              </a:solidFill>
              <a:effectLst/>
              <a:latin typeface="Segoe Sans Display" pitchFamily="2" charset="0"/>
              <a:cs typeface="Segoe Sans Display" pitchFamily="2" charset="0"/>
            </a:endParaRPr>
          </a:p>
        </p:txBody>
      </p:sp>
      <p:sp>
        <p:nvSpPr>
          <p:cNvPr id="103" name="people_3" title="Icon of a person surrounded by brackets">
            <a:extLst>
              <a:ext uri="{FF2B5EF4-FFF2-40B4-BE49-F238E27FC236}">
                <a16:creationId xmlns:a16="http://schemas.microsoft.com/office/drawing/2014/main" id="{21D4CD4E-6102-7D13-E39B-0E7E846ED4C6}"/>
              </a:ext>
            </a:extLst>
          </p:cNvPr>
          <p:cNvSpPr>
            <a:spLocks noChangeAspect="1" noEditPoints="1"/>
          </p:cNvSpPr>
          <p:nvPr/>
        </p:nvSpPr>
        <p:spPr bwMode="auto">
          <a:xfrm>
            <a:off x="8117297" y="2674755"/>
            <a:ext cx="457585" cy="461243"/>
          </a:xfrm>
          <a:custGeom>
            <a:avLst/>
            <a:gdLst>
              <a:gd name="T0" fmla="*/ 346 w 346"/>
              <a:gd name="T1" fmla="*/ 265 h 348"/>
              <a:gd name="T2" fmla="*/ 346 w 346"/>
              <a:gd name="T3" fmla="*/ 348 h 348"/>
              <a:gd name="T4" fmla="*/ 263 w 346"/>
              <a:gd name="T5" fmla="*/ 348 h 348"/>
              <a:gd name="T6" fmla="*/ 346 w 346"/>
              <a:gd name="T7" fmla="*/ 83 h 348"/>
              <a:gd name="T8" fmla="*/ 346 w 346"/>
              <a:gd name="T9" fmla="*/ 0 h 348"/>
              <a:gd name="T10" fmla="*/ 263 w 346"/>
              <a:gd name="T11" fmla="*/ 0 h 348"/>
              <a:gd name="T12" fmla="*/ 83 w 346"/>
              <a:gd name="T13" fmla="*/ 0 h 348"/>
              <a:gd name="T14" fmla="*/ 0 w 346"/>
              <a:gd name="T15" fmla="*/ 0 h 348"/>
              <a:gd name="T16" fmla="*/ 0 w 346"/>
              <a:gd name="T17" fmla="*/ 83 h 348"/>
              <a:gd name="T18" fmla="*/ 0 w 346"/>
              <a:gd name="T19" fmla="*/ 265 h 348"/>
              <a:gd name="T20" fmla="*/ 0 w 346"/>
              <a:gd name="T21" fmla="*/ 348 h 348"/>
              <a:gd name="T22" fmla="*/ 83 w 346"/>
              <a:gd name="T23" fmla="*/ 348 h 348"/>
              <a:gd name="T24" fmla="*/ 173 w 346"/>
              <a:gd name="T25" fmla="*/ 184 h 348"/>
              <a:gd name="T26" fmla="*/ 229 w 346"/>
              <a:gd name="T27" fmla="*/ 129 h 348"/>
              <a:gd name="T28" fmla="*/ 173 w 346"/>
              <a:gd name="T29" fmla="*/ 73 h 348"/>
              <a:gd name="T30" fmla="*/ 117 w 346"/>
              <a:gd name="T31" fmla="*/ 129 h 348"/>
              <a:gd name="T32" fmla="*/ 173 w 346"/>
              <a:gd name="T33" fmla="*/ 184 h 348"/>
              <a:gd name="T34" fmla="*/ 262 w 346"/>
              <a:gd name="T35" fmla="*/ 275 h 348"/>
              <a:gd name="T36" fmla="*/ 172 w 346"/>
              <a:gd name="T37" fmla="*/ 184 h 348"/>
              <a:gd name="T38" fmla="*/ 82 w 346"/>
              <a:gd name="T39" fmla="*/ 2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6" h="348">
                <a:moveTo>
                  <a:pt x="346" y="265"/>
                </a:moveTo>
                <a:cubicBezTo>
                  <a:pt x="346" y="348"/>
                  <a:pt x="346" y="348"/>
                  <a:pt x="346" y="348"/>
                </a:cubicBezTo>
                <a:cubicBezTo>
                  <a:pt x="263" y="348"/>
                  <a:pt x="263" y="348"/>
                  <a:pt x="263" y="348"/>
                </a:cubicBezTo>
                <a:moveTo>
                  <a:pt x="346" y="83"/>
                </a:moveTo>
                <a:cubicBezTo>
                  <a:pt x="346" y="0"/>
                  <a:pt x="346" y="0"/>
                  <a:pt x="346" y="0"/>
                </a:cubicBezTo>
                <a:cubicBezTo>
                  <a:pt x="263" y="0"/>
                  <a:pt x="263" y="0"/>
                  <a:pt x="263" y="0"/>
                </a:cubicBezTo>
                <a:moveTo>
                  <a:pt x="83" y="0"/>
                </a:moveTo>
                <a:cubicBezTo>
                  <a:pt x="0" y="0"/>
                  <a:pt x="0" y="0"/>
                  <a:pt x="0" y="0"/>
                </a:cubicBezTo>
                <a:cubicBezTo>
                  <a:pt x="0" y="83"/>
                  <a:pt x="0" y="83"/>
                  <a:pt x="0" y="83"/>
                </a:cubicBezTo>
                <a:moveTo>
                  <a:pt x="0" y="265"/>
                </a:moveTo>
                <a:cubicBezTo>
                  <a:pt x="0" y="348"/>
                  <a:pt x="0" y="348"/>
                  <a:pt x="0" y="348"/>
                </a:cubicBezTo>
                <a:cubicBezTo>
                  <a:pt x="83" y="348"/>
                  <a:pt x="83" y="348"/>
                  <a:pt x="83" y="348"/>
                </a:cubicBezTo>
                <a:moveTo>
                  <a:pt x="173" y="184"/>
                </a:moveTo>
                <a:cubicBezTo>
                  <a:pt x="204" y="184"/>
                  <a:pt x="229" y="159"/>
                  <a:pt x="229" y="129"/>
                </a:cubicBezTo>
                <a:cubicBezTo>
                  <a:pt x="229" y="98"/>
                  <a:pt x="204" y="73"/>
                  <a:pt x="173" y="73"/>
                </a:cubicBezTo>
                <a:cubicBezTo>
                  <a:pt x="142" y="73"/>
                  <a:pt x="117" y="98"/>
                  <a:pt x="117" y="129"/>
                </a:cubicBezTo>
                <a:cubicBezTo>
                  <a:pt x="117" y="159"/>
                  <a:pt x="142" y="184"/>
                  <a:pt x="173" y="184"/>
                </a:cubicBezTo>
                <a:close/>
                <a:moveTo>
                  <a:pt x="262" y="275"/>
                </a:moveTo>
                <a:cubicBezTo>
                  <a:pt x="262" y="225"/>
                  <a:pt x="222" y="184"/>
                  <a:pt x="172" y="184"/>
                </a:cubicBezTo>
                <a:cubicBezTo>
                  <a:pt x="122" y="184"/>
                  <a:pt x="82" y="225"/>
                  <a:pt x="82" y="275"/>
                </a:cubicBezTo>
              </a:path>
            </a:pathLst>
          </a:custGeom>
          <a:no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7" name="Title 18">
            <a:extLst>
              <a:ext uri="{FF2B5EF4-FFF2-40B4-BE49-F238E27FC236}">
                <a16:creationId xmlns:a16="http://schemas.microsoft.com/office/drawing/2014/main" id="{2B527FE9-F5EB-8BA6-5498-A210EABC5EA0}"/>
              </a:ext>
            </a:extLst>
          </p:cNvPr>
          <p:cNvSpPr txBox="1">
            <a:spLocks/>
          </p:cNvSpPr>
          <p:nvPr/>
        </p:nvSpPr>
        <p:spPr>
          <a:xfrm>
            <a:off x="8117297" y="3448043"/>
            <a:ext cx="457585"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u="none" strike="noStrike">
                <a:solidFill>
                  <a:srgbClr val="0A1F2C"/>
                </a:solidFill>
                <a:effectLst/>
                <a:latin typeface="Segoe Sans Display" pitchFamily="2" charset="0"/>
                <a:cs typeface="Segoe Sans Display" pitchFamily="2" charset="0"/>
              </a:rPr>
              <a:t>Identity</a:t>
            </a:r>
          </a:p>
        </p:txBody>
      </p:sp>
      <p:sp>
        <p:nvSpPr>
          <p:cNvPr id="104" name="UniversalApp_E8CC" title="Icon of a cellphone in front of a tablet">
            <a:extLst>
              <a:ext uri="{FF2B5EF4-FFF2-40B4-BE49-F238E27FC236}">
                <a16:creationId xmlns:a16="http://schemas.microsoft.com/office/drawing/2014/main" id="{D817D5FF-F01C-81D2-6AE0-44014CFF9C05}"/>
              </a:ext>
            </a:extLst>
          </p:cNvPr>
          <p:cNvSpPr>
            <a:spLocks noChangeAspect="1" noEditPoints="1"/>
          </p:cNvSpPr>
          <p:nvPr/>
        </p:nvSpPr>
        <p:spPr bwMode="auto">
          <a:xfrm>
            <a:off x="9464967" y="2724216"/>
            <a:ext cx="488637" cy="358570"/>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gradFill>
              <a:latin typeface="Segoe UI"/>
            </a:endParaRPr>
          </a:p>
        </p:txBody>
      </p:sp>
      <p:sp>
        <p:nvSpPr>
          <p:cNvPr id="26" name="Title 18">
            <a:extLst>
              <a:ext uri="{FF2B5EF4-FFF2-40B4-BE49-F238E27FC236}">
                <a16:creationId xmlns:a16="http://schemas.microsoft.com/office/drawing/2014/main" id="{37DE6D7D-BB23-8886-DA53-1124C2858C64}"/>
              </a:ext>
            </a:extLst>
          </p:cNvPr>
          <p:cNvSpPr txBox="1">
            <a:spLocks/>
          </p:cNvSpPr>
          <p:nvPr/>
        </p:nvSpPr>
        <p:spPr>
          <a:xfrm>
            <a:off x="9462119" y="3449581"/>
            <a:ext cx="605826"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a:solidFill>
                  <a:srgbClr val="0A1F2C"/>
                </a:solidFill>
                <a:latin typeface="Segoe Sans Display" pitchFamily="2" charset="0"/>
                <a:cs typeface="Segoe Sans Display" pitchFamily="2" charset="0"/>
              </a:rPr>
              <a:t>Endpoint</a:t>
            </a:r>
            <a:endParaRPr lang="en-US" sz="1000" u="none" strike="noStrike">
              <a:solidFill>
                <a:srgbClr val="0A1F2C"/>
              </a:solidFill>
              <a:effectLst/>
              <a:latin typeface="Segoe Sans Display" pitchFamily="2" charset="0"/>
              <a:cs typeface="Segoe Sans Display" pitchFamily="2" charset="0"/>
            </a:endParaRPr>
          </a:p>
        </p:txBody>
      </p:sp>
      <p:sp>
        <p:nvSpPr>
          <p:cNvPr id="106" name="Browser_4" title="Icon of a website or an app window">
            <a:extLst>
              <a:ext uri="{FF2B5EF4-FFF2-40B4-BE49-F238E27FC236}">
                <a16:creationId xmlns:a16="http://schemas.microsoft.com/office/drawing/2014/main" id="{4B4F4D01-BB45-48FD-9DC5-3C8605191A52}"/>
              </a:ext>
            </a:extLst>
          </p:cNvPr>
          <p:cNvSpPr>
            <a:spLocks noChangeAspect="1" noEditPoints="1"/>
          </p:cNvSpPr>
          <p:nvPr/>
        </p:nvSpPr>
        <p:spPr bwMode="auto">
          <a:xfrm>
            <a:off x="10828421" y="2729260"/>
            <a:ext cx="484511" cy="358570"/>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27" name="Title 18">
            <a:extLst>
              <a:ext uri="{FF2B5EF4-FFF2-40B4-BE49-F238E27FC236}">
                <a16:creationId xmlns:a16="http://schemas.microsoft.com/office/drawing/2014/main" id="{F7B37525-926B-2958-4813-ACC05BF1307E}"/>
              </a:ext>
            </a:extLst>
          </p:cNvPr>
          <p:cNvSpPr txBox="1">
            <a:spLocks/>
          </p:cNvSpPr>
          <p:nvPr/>
        </p:nvSpPr>
        <p:spPr>
          <a:xfrm>
            <a:off x="10955182" y="3449581"/>
            <a:ext cx="605826"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a:solidFill>
                  <a:srgbClr val="0A1F2C"/>
                </a:solidFill>
                <a:latin typeface="Segoe Sans Display" pitchFamily="2" charset="0"/>
                <a:cs typeface="Segoe Sans Display" pitchFamily="2" charset="0"/>
              </a:rPr>
              <a:t>Apps</a:t>
            </a:r>
            <a:endParaRPr lang="en-US" sz="1000" u="none" strike="noStrike">
              <a:solidFill>
                <a:srgbClr val="0A1F2C"/>
              </a:solidFill>
              <a:effectLst/>
              <a:latin typeface="Segoe Sans Display" pitchFamily="2" charset="0"/>
              <a:cs typeface="Segoe Sans Display" pitchFamily="2" charset="0"/>
            </a:endParaRPr>
          </a:p>
        </p:txBody>
      </p:sp>
      <p:sp>
        <p:nvSpPr>
          <p:cNvPr id="107" name="server" descr="a box that contains data inside">
            <a:extLst>
              <a:ext uri="{FF2B5EF4-FFF2-40B4-BE49-F238E27FC236}">
                <a16:creationId xmlns:a16="http://schemas.microsoft.com/office/drawing/2014/main" id="{FEA81581-CEA3-8809-E86B-DB20F18DE2AC}"/>
              </a:ext>
            </a:extLst>
          </p:cNvPr>
          <p:cNvSpPr>
            <a:spLocks noChangeAspect="1" noEditPoints="1"/>
          </p:cNvSpPr>
          <p:nvPr/>
        </p:nvSpPr>
        <p:spPr bwMode="auto">
          <a:xfrm>
            <a:off x="8202271" y="4014811"/>
            <a:ext cx="277310" cy="524983"/>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29" name="Title 18">
            <a:extLst>
              <a:ext uri="{FF2B5EF4-FFF2-40B4-BE49-F238E27FC236}">
                <a16:creationId xmlns:a16="http://schemas.microsoft.com/office/drawing/2014/main" id="{5BD7C3B7-378A-184B-D582-2B8015D7E675}"/>
              </a:ext>
            </a:extLst>
          </p:cNvPr>
          <p:cNvSpPr txBox="1">
            <a:spLocks/>
          </p:cNvSpPr>
          <p:nvPr/>
        </p:nvSpPr>
        <p:spPr>
          <a:xfrm>
            <a:off x="7943813" y="4814052"/>
            <a:ext cx="794225"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u="none" strike="noStrike">
                <a:solidFill>
                  <a:srgbClr val="0A1F2C"/>
                </a:solidFill>
                <a:effectLst/>
                <a:latin typeface="Segoe Sans Display" pitchFamily="2" charset="0"/>
                <a:cs typeface="Segoe Sans Display" pitchFamily="2" charset="0"/>
              </a:rPr>
              <a:t>Infrastructure</a:t>
            </a:r>
          </a:p>
        </p:txBody>
      </p:sp>
      <p:sp>
        <p:nvSpPr>
          <p:cNvPr id="108" name="Org_ECA6" title="Icon of three boxes in a bracket chart">
            <a:extLst>
              <a:ext uri="{FF2B5EF4-FFF2-40B4-BE49-F238E27FC236}">
                <a16:creationId xmlns:a16="http://schemas.microsoft.com/office/drawing/2014/main" id="{69FBC423-0F61-C05F-86FF-4DC738EA0898}"/>
              </a:ext>
            </a:extLst>
          </p:cNvPr>
          <p:cNvSpPr>
            <a:spLocks noChangeAspect="1" noEditPoints="1"/>
          </p:cNvSpPr>
          <p:nvPr/>
        </p:nvSpPr>
        <p:spPr bwMode="auto">
          <a:xfrm>
            <a:off x="9462119" y="4013838"/>
            <a:ext cx="477025" cy="477257"/>
          </a:xfrm>
          <a:custGeom>
            <a:avLst/>
            <a:gdLst>
              <a:gd name="T0" fmla="*/ 1177 w 4117"/>
              <a:gd name="T1" fmla="*/ 4119 h 4119"/>
              <a:gd name="T2" fmla="*/ 0 w 4117"/>
              <a:gd name="T3" fmla="*/ 4119 h 4119"/>
              <a:gd name="T4" fmla="*/ 0 w 4117"/>
              <a:gd name="T5" fmla="*/ 2942 h 4119"/>
              <a:gd name="T6" fmla="*/ 1177 w 4117"/>
              <a:gd name="T7" fmla="*/ 2942 h 4119"/>
              <a:gd name="T8" fmla="*/ 1177 w 4117"/>
              <a:gd name="T9" fmla="*/ 4119 h 4119"/>
              <a:gd name="T10" fmla="*/ 4117 w 4117"/>
              <a:gd name="T11" fmla="*/ 2942 h 4119"/>
              <a:gd name="T12" fmla="*/ 2941 w 4117"/>
              <a:gd name="T13" fmla="*/ 2942 h 4119"/>
              <a:gd name="T14" fmla="*/ 2941 w 4117"/>
              <a:gd name="T15" fmla="*/ 4119 h 4119"/>
              <a:gd name="T16" fmla="*/ 4117 w 4117"/>
              <a:gd name="T17" fmla="*/ 4119 h 4119"/>
              <a:gd name="T18" fmla="*/ 4117 w 4117"/>
              <a:gd name="T19" fmla="*/ 2942 h 4119"/>
              <a:gd name="T20" fmla="*/ 2647 w 4117"/>
              <a:gd name="T21" fmla="*/ 0 h 4119"/>
              <a:gd name="T22" fmla="*/ 1471 w 4117"/>
              <a:gd name="T23" fmla="*/ 0 h 4119"/>
              <a:gd name="T24" fmla="*/ 1471 w 4117"/>
              <a:gd name="T25" fmla="*/ 1177 h 4119"/>
              <a:gd name="T26" fmla="*/ 2647 w 4117"/>
              <a:gd name="T27" fmla="*/ 1177 h 4119"/>
              <a:gd name="T28" fmla="*/ 2647 w 4117"/>
              <a:gd name="T29" fmla="*/ 0 h 4119"/>
              <a:gd name="T30" fmla="*/ 2059 w 4117"/>
              <a:gd name="T31" fmla="*/ 1177 h 4119"/>
              <a:gd name="T32" fmla="*/ 2059 w 4117"/>
              <a:gd name="T33" fmla="*/ 2060 h 4119"/>
              <a:gd name="T34" fmla="*/ 3529 w 4117"/>
              <a:gd name="T35" fmla="*/ 2942 h 4119"/>
              <a:gd name="T36" fmla="*/ 3529 w 4117"/>
              <a:gd name="T37" fmla="*/ 2060 h 4119"/>
              <a:gd name="T38" fmla="*/ 588 w 4117"/>
              <a:gd name="T39" fmla="*/ 2060 h 4119"/>
              <a:gd name="T40" fmla="*/ 588 w 4117"/>
              <a:gd name="T41" fmla="*/ 2942 h 4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7" h="4119">
                <a:moveTo>
                  <a:pt x="1177" y="4119"/>
                </a:moveTo>
                <a:lnTo>
                  <a:pt x="0" y="4119"/>
                </a:lnTo>
                <a:lnTo>
                  <a:pt x="0" y="2942"/>
                </a:lnTo>
                <a:lnTo>
                  <a:pt x="1177" y="2942"/>
                </a:lnTo>
                <a:lnTo>
                  <a:pt x="1177" y="4119"/>
                </a:lnTo>
                <a:moveTo>
                  <a:pt x="4117" y="2942"/>
                </a:moveTo>
                <a:lnTo>
                  <a:pt x="2941" y="2942"/>
                </a:lnTo>
                <a:lnTo>
                  <a:pt x="2941" y="4119"/>
                </a:lnTo>
                <a:lnTo>
                  <a:pt x="4117" y="4119"/>
                </a:lnTo>
                <a:lnTo>
                  <a:pt x="4117" y="2942"/>
                </a:lnTo>
                <a:moveTo>
                  <a:pt x="2647" y="0"/>
                </a:moveTo>
                <a:lnTo>
                  <a:pt x="1471" y="0"/>
                </a:lnTo>
                <a:lnTo>
                  <a:pt x="1471" y="1177"/>
                </a:lnTo>
                <a:lnTo>
                  <a:pt x="2647" y="1177"/>
                </a:lnTo>
                <a:lnTo>
                  <a:pt x="2647" y="0"/>
                </a:lnTo>
                <a:moveTo>
                  <a:pt x="2059" y="1177"/>
                </a:moveTo>
                <a:lnTo>
                  <a:pt x="2059" y="2060"/>
                </a:lnTo>
                <a:moveTo>
                  <a:pt x="3529" y="2942"/>
                </a:moveTo>
                <a:lnTo>
                  <a:pt x="3529" y="2060"/>
                </a:lnTo>
                <a:lnTo>
                  <a:pt x="588" y="2060"/>
                </a:lnTo>
                <a:lnTo>
                  <a:pt x="588" y="2942"/>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30" name="Title 18">
            <a:extLst>
              <a:ext uri="{FF2B5EF4-FFF2-40B4-BE49-F238E27FC236}">
                <a16:creationId xmlns:a16="http://schemas.microsoft.com/office/drawing/2014/main" id="{F5083144-86CD-F72E-B508-3F76501DAB1B}"/>
              </a:ext>
            </a:extLst>
          </p:cNvPr>
          <p:cNvSpPr txBox="1">
            <a:spLocks/>
          </p:cNvSpPr>
          <p:nvPr/>
        </p:nvSpPr>
        <p:spPr>
          <a:xfrm>
            <a:off x="9463542" y="4813353"/>
            <a:ext cx="491485" cy="1538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a:solidFill>
                  <a:srgbClr val="0A1F2C"/>
                </a:solidFill>
                <a:latin typeface="Segoe Sans Display" pitchFamily="2" charset="0"/>
                <a:cs typeface="Segoe Sans Display" pitchFamily="2" charset="0"/>
              </a:rPr>
              <a:t>Network</a:t>
            </a:r>
            <a:endParaRPr lang="en-US" sz="1000" u="none" strike="noStrike">
              <a:solidFill>
                <a:srgbClr val="0A1F2C"/>
              </a:solidFill>
              <a:effectLst/>
              <a:latin typeface="Segoe Sans Display" pitchFamily="2" charset="0"/>
              <a:cs typeface="Segoe Sans Display" pitchFamily="2" charset="0"/>
            </a:endParaRPr>
          </a:p>
        </p:txBody>
      </p:sp>
      <p:sp>
        <p:nvSpPr>
          <p:cNvPr id="109" name="binary" descr="Data across">
            <a:extLst>
              <a:ext uri="{FF2B5EF4-FFF2-40B4-BE49-F238E27FC236}">
                <a16:creationId xmlns:a16="http://schemas.microsoft.com/office/drawing/2014/main" id="{8D052DE8-A0FD-6250-EF6C-92DC321CA85B}"/>
              </a:ext>
            </a:extLst>
          </p:cNvPr>
          <p:cNvSpPr>
            <a:spLocks noChangeAspect="1" noEditPoints="1"/>
          </p:cNvSpPr>
          <p:nvPr/>
        </p:nvSpPr>
        <p:spPr bwMode="auto">
          <a:xfrm>
            <a:off x="10869273" y="4087512"/>
            <a:ext cx="414215" cy="357674"/>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31" name="Title 18">
            <a:extLst>
              <a:ext uri="{FF2B5EF4-FFF2-40B4-BE49-F238E27FC236}">
                <a16:creationId xmlns:a16="http://schemas.microsoft.com/office/drawing/2014/main" id="{893B9C7C-656F-0884-53AC-EFCDD1C47649}"/>
              </a:ext>
            </a:extLst>
          </p:cNvPr>
          <p:cNvSpPr txBox="1">
            <a:spLocks/>
          </p:cNvSpPr>
          <p:nvPr/>
        </p:nvSpPr>
        <p:spPr>
          <a:xfrm>
            <a:off x="10955182" y="4805953"/>
            <a:ext cx="265591"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u="none" strike="noStrike">
                <a:solidFill>
                  <a:srgbClr val="0A1F2C"/>
                </a:solidFill>
                <a:effectLst/>
                <a:latin typeface="Segoe Sans Display" pitchFamily="2" charset="0"/>
                <a:cs typeface="Segoe Sans Display" pitchFamily="2" charset="0"/>
              </a:rPr>
              <a:t>Data</a:t>
            </a:r>
          </a:p>
        </p:txBody>
      </p:sp>
      <p:sp>
        <p:nvSpPr>
          <p:cNvPr id="99" name="Title 18">
            <a:extLst>
              <a:ext uri="{FF2B5EF4-FFF2-40B4-BE49-F238E27FC236}">
                <a16:creationId xmlns:a16="http://schemas.microsoft.com/office/drawing/2014/main" id="{41D5D3D7-DAE5-E5DE-D0CD-8DEACC0D6DB3}"/>
              </a:ext>
            </a:extLst>
          </p:cNvPr>
          <p:cNvSpPr txBox="1">
            <a:spLocks/>
          </p:cNvSpPr>
          <p:nvPr/>
        </p:nvSpPr>
        <p:spPr>
          <a:xfrm>
            <a:off x="7713156" y="5455418"/>
            <a:ext cx="1955700"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0A1F2C"/>
                </a:solidFill>
                <a:effectLst/>
                <a:latin typeface="Segoe Sans Display" pitchFamily="2" charset="0"/>
                <a:cs typeface="Segoe Sans Display" pitchFamily="2" charset="0"/>
              </a:rPr>
              <a:t>Threat protection</a:t>
            </a:r>
          </a:p>
        </p:txBody>
      </p:sp>
      <p:sp>
        <p:nvSpPr>
          <p:cNvPr id="111" name="TextBox 110">
            <a:extLst>
              <a:ext uri="{FF2B5EF4-FFF2-40B4-BE49-F238E27FC236}">
                <a16:creationId xmlns:a16="http://schemas.microsoft.com/office/drawing/2014/main" id="{F00279C2-3D12-0427-88EC-D484635B8808}"/>
              </a:ext>
              <a:ext uri="{C183D7F6-B498-43B3-948B-1728B52AA6E4}">
                <adec:decorative xmlns:adec="http://schemas.microsoft.com/office/drawing/2017/decorative" val="1"/>
              </a:ext>
            </a:extLst>
          </p:cNvPr>
          <p:cNvSpPr txBox="1"/>
          <p:nvPr/>
        </p:nvSpPr>
        <p:spPr>
          <a:xfrm>
            <a:off x="10700660" y="235043"/>
            <a:ext cx="1338936" cy="338554"/>
          </a:xfrm>
          <a:prstGeom prst="rect">
            <a:avLst/>
          </a:prstGeom>
          <a:noFill/>
        </p:spPr>
        <p:txBody>
          <a:bodyPr wrap="square" lIns="0" tIns="0" rIns="0" bIns="0" rtlCol="0">
            <a:spAutoFit/>
          </a:bodyPr>
          <a:lstStyle/>
          <a:p>
            <a:r>
              <a:rPr lang="en-US" sz="800">
                <a:latin typeface="Segoe Sans Display" pitchFamily="2" charset="0"/>
                <a:cs typeface="Segoe Sans Display" pitchFamily="2" charset="0"/>
              </a:rPr>
              <a:t>Zero Trust Framework           2</a:t>
            </a:r>
          </a:p>
          <a:p>
            <a:endParaRPr lang="en-US" sz="1400">
              <a:solidFill>
                <a:schemeClr val="bg1"/>
              </a:solidFill>
              <a:highlight>
                <a:srgbClr val="FFFF00"/>
              </a:highlight>
              <a:latin typeface="Segoe Sans Display" pitchFamily="2" charset="0"/>
              <a:cs typeface="Segoe Sans Display" pitchFamily="2" charset="0"/>
            </a:endParaRPr>
          </a:p>
        </p:txBody>
      </p:sp>
      <p:cxnSp>
        <p:nvCxnSpPr>
          <p:cNvPr id="2" name="Straight Connector 1">
            <a:extLst>
              <a:ext uri="{FF2B5EF4-FFF2-40B4-BE49-F238E27FC236}">
                <a16:creationId xmlns:a16="http://schemas.microsoft.com/office/drawing/2014/main" id="{E47A6B35-FF27-D25F-BB5D-7FF891BAA8E4}"/>
              </a:ext>
              <a:ext uri="{C183D7F6-B498-43B3-948B-1728B52AA6E4}">
                <adec:decorative xmlns:adec="http://schemas.microsoft.com/office/drawing/2017/decorative" val="1"/>
              </a:ext>
            </a:extLst>
          </p:cNvPr>
          <p:cNvCxnSpPr>
            <a:cxnSpLocks/>
          </p:cNvCxnSpPr>
          <p:nvPr/>
        </p:nvCxnSpPr>
        <p:spPr>
          <a:xfrm flipH="1">
            <a:off x="4642174" y="6173665"/>
            <a:ext cx="5737959" cy="0"/>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9F04A208-36BE-ED19-AE56-94FAFB04082F}"/>
              </a:ext>
              <a:ext uri="{C183D7F6-B498-43B3-948B-1728B52AA6E4}">
                <adec:decorative xmlns:adec="http://schemas.microsoft.com/office/drawing/2017/decorative" val="1"/>
              </a:ext>
            </a:extLst>
          </p:cNvPr>
          <p:cNvCxnSpPr>
            <a:cxnSpLocks/>
          </p:cNvCxnSpPr>
          <p:nvPr/>
        </p:nvCxnSpPr>
        <p:spPr>
          <a:xfrm flipH="1">
            <a:off x="4642174" y="5813717"/>
            <a:ext cx="0" cy="359948"/>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C8786C2-7A35-3D84-C2CC-06E6EF9C5624}"/>
              </a:ext>
              <a:ext uri="{C183D7F6-B498-43B3-948B-1728B52AA6E4}">
                <adec:decorative xmlns:adec="http://schemas.microsoft.com/office/drawing/2017/decorative" val="1"/>
              </a:ext>
            </a:extLst>
          </p:cNvPr>
          <p:cNvCxnSpPr>
            <a:cxnSpLocks/>
          </p:cNvCxnSpPr>
          <p:nvPr/>
        </p:nvCxnSpPr>
        <p:spPr>
          <a:xfrm>
            <a:off x="10365641" y="5334036"/>
            <a:ext cx="0" cy="839629"/>
          </a:xfrm>
          <a:prstGeom prst="line">
            <a:avLst/>
          </a:prstGeom>
          <a:ln>
            <a:solidFill>
              <a:srgbClr val="0A1F2C"/>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808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F3386-4A4B-ED10-6B54-067EF51E21D1}"/>
            </a:ext>
          </a:extLst>
        </p:cNvPr>
        <p:cNvGrpSpPr/>
        <p:nvPr/>
      </p:nvGrpSpPr>
      <p:grpSpPr>
        <a:xfrm>
          <a:off x="0" y="0"/>
          <a:ext cx="0" cy="0"/>
          <a:chOff x="0" y="0"/>
          <a:chExt cx="0" cy="0"/>
        </a:xfrm>
      </p:grpSpPr>
      <p:grpSp>
        <p:nvGrpSpPr>
          <p:cNvPr id="206" name="straight connector">
            <a:extLst>
              <a:ext uri="{FF2B5EF4-FFF2-40B4-BE49-F238E27FC236}">
                <a16:creationId xmlns:a16="http://schemas.microsoft.com/office/drawing/2014/main" id="{4563707E-82E4-59C9-D8C3-D8C9F0A12EAB}"/>
              </a:ext>
              <a:ext uri="{C183D7F6-B498-43B3-948B-1728B52AA6E4}">
                <adec:decorative xmlns:adec="http://schemas.microsoft.com/office/drawing/2017/decorative" val="1"/>
              </a:ext>
            </a:extLst>
          </p:cNvPr>
          <p:cNvGrpSpPr/>
          <p:nvPr/>
        </p:nvGrpSpPr>
        <p:grpSpPr>
          <a:xfrm>
            <a:off x="2014270" y="10980"/>
            <a:ext cx="10010272" cy="5613233"/>
            <a:chOff x="2014270" y="10980"/>
            <a:chExt cx="10010272" cy="5613233"/>
          </a:xfrm>
        </p:grpSpPr>
        <p:cxnSp>
          <p:nvCxnSpPr>
            <p:cNvPr id="141" name="Straight Connector 140">
              <a:extLst>
                <a:ext uri="{FF2B5EF4-FFF2-40B4-BE49-F238E27FC236}">
                  <a16:creationId xmlns:a16="http://schemas.microsoft.com/office/drawing/2014/main" id="{9FA44FD0-8590-CDD2-FC89-733F18966B2A}"/>
                </a:ext>
                <a:ext uri="{C183D7F6-B498-43B3-948B-1728B52AA6E4}">
                  <adec:decorative xmlns:adec="http://schemas.microsoft.com/office/drawing/2017/decorative" val="1"/>
                </a:ext>
              </a:extLst>
            </p:cNvPr>
            <p:cNvCxnSpPr>
              <a:cxnSpLocks/>
            </p:cNvCxnSpPr>
            <p:nvPr/>
          </p:nvCxnSpPr>
          <p:spPr>
            <a:xfrm>
              <a:off x="5142004" y="1558774"/>
              <a:ext cx="0" cy="991447"/>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C48775C-D187-657B-1640-985BBC49CD04}"/>
                </a:ext>
                <a:ext uri="{C183D7F6-B498-43B3-948B-1728B52AA6E4}">
                  <adec:decorative xmlns:adec="http://schemas.microsoft.com/office/drawing/2017/decorative" val="1"/>
                </a:ext>
              </a:extLst>
            </p:cNvPr>
            <p:cNvCxnSpPr>
              <a:cxnSpLocks/>
            </p:cNvCxnSpPr>
            <p:nvPr/>
          </p:nvCxnSpPr>
          <p:spPr>
            <a:xfrm rot="16200000" flipH="1" flipV="1">
              <a:off x="7102575" y="4004295"/>
              <a:ext cx="1" cy="2072672"/>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43F5865-169D-760C-20B9-9A5A4B93ACF7}"/>
                </a:ext>
                <a:ext uri="{C183D7F6-B498-43B3-948B-1728B52AA6E4}">
                  <adec:decorative xmlns:adec="http://schemas.microsoft.com/office/drawing/2017/decorative" val="1"/>
                </a:ext>
              </a:extLst>
            </p:cNvPr>
            <p:cNvCxnSpPr>
              <a:cxnSpLocks/>
            </p:cNvCxnSpPr>
            <p:nvPr/>
          </p:nvCxnSpPr>
          <p:spPr>
            <a:xfrm>
              <a:off x="2014270" y="2042314"/>
              <a:ext cx="375495" cy="0"/>
            </a:xfrm>
            <a:prstGeom prst="line">
              <a:avLst/>
            </a:prstGeom>
            <a:ln w="15875" cap="rnd">
              <a:solidFill>
                <a:srgbClr val="9D9D9D"/>
              </a:solidFill>
              <a:prstDash val="sysDash"/>
              <a:round/>
              <a:tailEnd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8675289-73AE-4836-3EBF-868A6C09AA40}"/>
                </a:ext>
                <a:ext uri="{C183D7F6-B498-43B3-948B-1728B52AA6E4}">
                  <adec:decorative xmlns:adec="http://schemas.microsoft.com/office/drawing/2017/decorative" val="1"/>
                </a:ext>
              </a:extLst>
            </p:cNvPr>
            <p:cNvCxnSpPr>
              <a:cxnSpLocks/>
            </p:cNvCxnSpPr>
            <p:nvPr/>
          </p:nvCxnSpPr>
          <p:spPr>
            <a:xfrm>
              <a:off x="2014270" y="4223512"/>
              <a:ext cx="375495" cy="0"/>
            </a:xfrm>
            <a:prstGeom prst="line">
              <a:avLst/>
            </a:prstGeom>
            <a:ln w="15875" cap="rnd">
              <a:solidFill>
                <a:srgbClr val="9D9D9D"/>
              </a:solidFill>
              <a:prstDash val="sysDash"/>
              <a:round/>
              <a:tailEnd w="med" len="med"/>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4A0E4C0C-488E-8D57-3CA5-AB31FE6CAD4B}"/>
                </a:ext>
                <a:ext uri="{C183D7F6-B498-43B3-948B-1728B52AA6E4}">
                  <adec:decorative xmlns:adec="http://schemas.microsoft.com/office/drawing/2017/decorative" val="1"/>
                </a:ext>
              </a:extLst>
            </p:cNvPr>
            <p:cNvCxnSpPr>
              <a:cxnSpLocks/>
            </p:cNvCxnSpPr>
            <p:nvPr/>
          </p:nvCxnSpPr>
          <p:spPr>
            <a:xfrm>
              <a:off x="11128010" y="1256579"/>
              <a:ext cx="189570" cy="0"/>
            </a:xfrm>
            <a:prstGeom prst="line">
              <a:avLst/>
            </a:prstGeom>
            <a:ln w="15875" cap="rnd">
              <a:solidFill>
                <a:srgbClr val="9D9D9D"/>
              </a:solidFill>
              <a:prstDash val="sysDash"/>
              <a:round/>
              <a:tailEnd w="med" len="med"/>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75CDA90F-8656-669C-93CA-B60DCE3CAC99}"/>
                </a:ext>
                <a:ext uri="{C183D7F6-B498-43B3-948B-1728B52AA6E4}">
                  <adec:decorative xmlns:adec="http://schemas.microsoft.com/office/drawing/2017/decorative" val="1"/>
                </a:ext>
              </a:extLst>
            </p:cNvPr>
            <p:cNvGrpSpPr/>
            <p:nvPr/>
          </p:nvGrpSpPr>
          <p:grpSpPr>
            <a:xfrm rot="5400000">
              <a:off x="7758798" y="2300661"/>
              <a:ext cx="3214519" cy="1126354"/>
              <a:chOff x="6942509" y="3678467"/>
              <a:chExt cx="571119" cy="1690391"/>
            </a:xfrm>
          </p:grpSpPr>
          <p:cxnSp>
            <p:nvCxnSpPr>
              <p:cNvPr id="199" name="Straight Connector 198">
                <a:extLst>
                  <a:ext uri="{FF2B5EF4-FFF2-40B4-BE49-F238E27FC236}">
                    <a16:creationId xmlns:a16="http://schemas.microsoft.com/office/drawing/2014/main" id="{9BD96CAA-6684-F88E-0581-31E8E214E6C5}"/>
                  </a:ext>
                  <a:ext uri="{C183D7F6-B498-43B3-948B-1728B52AA6E4}">
                    <adec:decorative xmlns:adec="http://schemas.microsoft.com/office/drawing/2017/decorative" val="1"/>
                  </a:ext>
                </a:extLst>
              </p:cNvPr>
              <p:cNvCxnSpPr>
                <a:cxnSpLocks/>
              </p:cNvCxnSpPr>
              <p:nvPr/>
            </p:nvCxnSpPr>
            <p:spPr>
              <a:xfrm flipH="1">
                <a:off x="6942509" y="5368857"/>
                <a:ext cx="571119" cy="1"/>
              </a:xfrm>
              <a:prstGeom prst="line">
                <a:avLst/>
              </a:prstGeom>
              <a:ln w="15875" cap="rnd">
                <a:solidFill>
                  <a:srgbClr val="9D9D9D"/>
                </a:solidFill>
                <a:prstDash val="sysDash"/>
                <a:round/>
                <a:tailEnd type="none" w="med"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1EA323E-E558-CC05-D823-3024A91F783E}"/>
                  </a:ext>
                  <a:ext uri="{C183D7F6-B498-43B3-948B-1728B52AA6E4}">
                    <adec:decorative xmlns:adec="http://schemas.microsoft.com/office/drawing/2017/decorative" val="1"/>
                  </a:ext>
                </a:extLst>
              </p:cNvPr>
              <p:cNvCxnSpPr>
                <a:cxnSpLocks/>
              </p:cNvCxnSpPr>
              <p:nvPr/>
            </p:nvCxnSpPr>
            <p:spPr>
              <a:xfrm flipH="1" flipV="1">
                <a:off x="6942509" y="3678467"/>
                <a:ext cx="1" cy="169039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F8C7D89-2F83-1958-3583-2CBDB50FAC01}"/>
                  </a:ext>
                  <a:ext uri="{C183D7F6-B498-43B3-948B-1728B52AA6E4}">
                    <adec:decorative xmlns:adec="http://schemas.microsoft.com/office/drawing/2017/decorative" val="1"/>
                  </a:ext>
                </a:extLst>
              </p:cNvPr>
              <p:cNvCxnSpPr>
                <a:cxnSpLocks/>
              </p:cNvCxnSpPr>
              <p:nvPr/>
            </p:nvCxnSpPr>
            <p:spPr>
              <a:xfrm flipH="1" flipV="1">
                <a:off x="7513627" y="3678467"/>
                <a:ext cx="1" cy="169039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04" name="Straight Connector 203">
              <a:extLst>
                <a:ext uri="{FF2B5EF4-FFF2-40B4-BE49-F238E27FC236}">
                  <a16:creationId xmlns:a16="http://schemas.microsoft.com/office/drawing/2014/main" id="{AD37CB17-A972-2E25-AC27-0582386FC4F6}"/>
                </a:ext>
                <a:ext uri="{C183D7F6-B498-43B3-948B-1728B52AA6E4}">
                  <adec:decorative xmlns:adec="http://schemas.microsoft.com/office/drawing/2017/decorative" val="1"/>
                </a:ext>
              </a:extLst>
            </p:cNvPr>
            <p:cNvCxnSpPr>
              <a:cxnSpLocks/>
            </p:cNvCxnSpPr>
            <p:nvPr/>
          </p:nvCxnSpPr>
          <p:spPr>
            <a:xfrm>
              <a:off x="11128010" y="2926075"/>
              <a:ext cx="189570" cy="0"/>
            </a:xfrm>
            <a:prstGeom prst="line">
              <a:avLst/>
            </a:prstGeom>
            <a:ln w="15875" cap="rnd">
              <a:solidFill>
                <a:srgbClr val="9D9D9D"/>
              </a:solidFill>
              <a:prstDash val="sysDash"/>
              <a:round/>
              <a:tailEnd w="med"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A7B347B-3606-A4CD-60A8-EA2ADA9EA97A}"/>
                </a:ext>
                <a:ext uri="{C183D7F6-B498-43B3-948B-1728B52AA6E4}">
                  <adec:decorative xmlns:adec="http://schemas.microsoft.com/office/drawing/2017/decorative" val="1"/>
                </a:ext>
              </a:extLst>
            </p:cNvPr>
            <p:cNvCxnSpPr>
              <a:cxnSpLocks/>
            </p:cNvCxnSpPr>
            <p:nvPr/>
          </p:nvCxnSpPr>
          <p:spPr>
            <a:xfrm>
              <a:off x="11128010" y="4447920"/>
              <a:ext cx="189570" cy="0"/>
            </a:xfrm>
            <a:prstGeom prst="line">
              <a:avLst/>
            </a:prstGeom>
            <a:ln w="15875" cap="rnd">
              <a:solidFill>
                <a:srgbClr val="9D9D9D"/>
              </a:solidFill>
              <a:prstDash val="sysDash"/>
              <a:round/>
              <a:tailEnd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66C9901-5D7E-A637-9D8E-A663A7954AC3}"/>
                </a:ext>
                <a:ext uri="{C183D7F6-B498-43B3-948B-1728B52AA6E4}">
                  <adec:decorative xmlns:adec="http://schemas.microsoft.com/office/drawing/2017/decorative" val="1"/>
                </a:ext>
              </a:extLst>
            </p:cNvPr>
            <p:cNvCxnSpPr>
              <a:cxnSpLocks/>
            </p:cNvCxnSpPr>
            <p:nvPr/>
          </p:nvCxnSpPr>
          <p:spPr>
            <a:xfrm>
              <a:off x="2578581" y="2234199"/>
              <a:ext cx="0" cy="1797430"/>
            </a:xfrm>
            <a:prstGeom prst="line">
              <a:avLst/>
            </a:prstGeom>
            <a:ln w="15875" cap="rnd">
              <a:solidFill>
                <a:srgbClr val="9D9D9D"/>
              </a:solidFill>
              <a:prstDash val="sysDash"/>
              <a:round/>
              <a:tailEnd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177872B-24E8-5991-A5CB-57E675D11ABB}"/>
                </a:ext>
                <a:ext uri="{C183D7F6-B498-43B3-948B-1728B52AA6E4}">
                  <adec:decorative xmlns:adec="http://schemas.microsoft.com/office/drawing/2017/decorative" val="1"/>
                </a:ext>
              </a:extLst>
            </p:cNvPr>
            <p:cNvCxnSpPr>
              <a:cxnSpLocks/>
            </p:cNvCxnSpPr>
            <p:nvPr/>
          </p:nvCxnSpPr>
          <p:spPr>
            <a:xfrm>
              <a:off x="2578582" y="2928373"/>
              <a:ext cx="1588851" cy="0"/>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8643734-C999-9E84-0E30-4693C6C559AB}"/>
                </a:ext>
                <a:ext uri="{C183D7F6-B498-43B3-948B-1728B52AA6E4}">
                  <adec:decorative xmlns:adec="http://schemas.microsoft.com/office/drawing/2017/decorative" val="1"/>
                </a:ext>
              </a:extLst>
            </p:cNvPr>
            <p:cNvCxnSpPr>
              <a:cxnSpLocks/>
            </p:cNvCxnSpPr>
            <p:nvPr/>
          </p:nvCxnSpPr>
          <p:spPr>
            <a:xfrm flipH="1">
              <a:off x="3690029" y="5156124"/>
              <a:ext cx="571038" cy="1"/>
            </a:xfrm>
            <a:prstGeom prst="line">
              <a:avLst/>
            </a:prstGeom>
            <a:ln w="15875" cap="rnd">
              <a:solidFill>
                <a:srgbClr val="9D9D9D"/>
              </a:solidFill>
              <a:prstDash val="sysDash"/>
              <a:round/>
              <a:tailEnd type="non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DF5B177-8DED-151D-E42E-5215136856B0}"/>
                </a:ext>
                <a:ext uri="{C183D7F6-B498-43B3-948B-1728B52AA6E4}">
                  <adec:decorative xmlns:adec="http://schemas.microsoft.com/office/drawing/2017/decorative" val="1"/>
                </a:ext>
              </a:extLst>
            </p:cNvPr>
            <p:cNvCxnSpPr>
              <a:cxnSpLocks/>
            </p:cNvCxnSpPr>
            <p:nvPr/>
          </p:nvCxnSpPr>
          <p:spPr>
            <a:xfrm flipH="1" flipV="1">
              <a:off x="3700852" y="3234406"/>
              <a:ext cx="1" cy="192172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919FBFE-8BCE-4200-5B78-6BF9B343B733}"/>
                </a:ext>
                <a:ext uri="{C183D7F6-B498-43B3-948B-1728B52AA6E4}">
                  <adec:decorative xmlns:adec="http://schemas.microsoft.com/office/drawing/2017/decorative" val="1"/>
                </a:ext>
              </a:extLst>
            </p:cNvPr>
            <p:cNvCxnSpPr>
              <a:cxnSpLocks/>
            </p:cNvCxnSpPr>
            <p:nvPr/>
          </p:nvCxnSpPr>
          <p:spPr>
            <a:xfrm>
              <a:off x="6022942" y="2928373"/>
              <a:ext cx="1608901" cy="0"/>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7CE448EA-CA0B-B78B-1A5B-2069E5E1553E}"/>
                </a:ext>
                <a:ext uri="{C183D7F6-B498-43B3-948B-1728B52AA6E4}">
                  <adec:decorative xmlns:adec="http://schemas.microsoft.com/office/drawing/2017/decorative" val="1"/>
                </a:ext>
              </a:extLst>
            </p:cNvPr>
            <p:cNvCxnSpPr>
              <a:cxnSpLocks/>
            </p:cNvCxnSpPr>
            <p:nvPr/>
          </p:nvCxnSpPr>
          <p:spPr>
            <a:xfrm>
              <a:off x="8613310" y="2928373"/>
              <a:ext cx="1333387" cy="0"/>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99FEAD7-9E12-1AC3-8905-68451A56B2A8}"/>
                </a:ext>
                <a:ext uri="{C183D7F6-B498-43B3-948B-1728B52AA6E4}">
                  <adec:decorative xmlns:adec="http://schemas.microsoft.com/office/drawing/2017/decorative" val="1"/>
                </a:ext>
              </a:extLst>
            </p:cNvPr>
            <p:cNvCxnSpPr>
              <a:cxnSpLocks/>
            </p:cNvCxnSpPr>
            <p:nvPr/>
          </p:nvCxnSpPr>
          <p:spPr>
            <a:xfrm>
              <a:off x="5142004" y="3306526"/>
              <a:ext cx="0" cy="1295139"/>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pic>
          <p:nvPicPr>
            <p:cNvPr id="231" name="Picture 230">
              <a:extLst>
                <a:ext uri="{FF2B5EF4-FFF2-40B4-BE49-F238E27FC236}">
                  <a16:creationId xmlns:a16="http://schemas.microsoft.com/office/drawing/2014/main" id="{18DC0BE1-9EAD-6144-1A54-CF2D548391B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038" y="10980"/>
              <a:ext cx="2297504" cy="693571"/>
            </a:xfrm>
            <a:prstGeom prst="rect">
              <a:avLst/>
            </a:prstGeom>
          </p:spPr>
        </p:pic>
        <p:grpSp>
          <p:nvGrpSpPr>
            <p:cNvPr id="194" name="Group 193">
              <a:extLst>
                <a:ext uri="{FF2B5EF4-FFF2-40B4-BE49-F238E27FC236}">
                  <a16:creationId xmlns:a16="http://schemas.microsoft.com/office/drawing/2014/main" id="{0EB922F1-65C5-89FB-C968-69DF7F393D02}"/>
                </a:ext>
              </a:extLst>
            </p:cNvPr>
            <p:cNvGrpSpPr/>
            <p:nvPr/>
          </p:nvGrpSpPr>
          <p:grpSpPr>
            <a:xfrm rot="16200000">
              <a:off x="5165906" y="2067626"/>
              <a:ext cx="3873336" cy="2072671"/>
              <a:chOff x="6942509" y="3678467"/>
              <a:chExt cx="571119" cy="1690391"/>
            </a:xfrm>
          </p:grpSpPr>
          <p:cxnSp>
            <p:nvCxnSpPr>
              <p:cNvPr id="195" name="Straight Connector 194">
                <a:extLst>
                  <a:ext uri="{FF2B5EF4-FFF2-40B4-BE49-F238E27FC236}">
                    <a16:creationId xmlns:a16="http://schemas.microsoft.com/office/drawing/2014/main" id="{ED37D8DF-E2FF-9CD7-1434-3093904D5733}"/>
                  </a:ext>
                  <a:ext uri="{C183D7F6-B498-43B3-948B-1728B52AA6E4}">
                    <adec:decorative xmlns:adec="http://schemas.microsoft.com/office/drawing/2017/decorative" val="1"/>
                  </a:ext>
                </a:extLst>
              </p:cNvPr>
              <p:cNvCxnSpPr>
                <a:cxnSpLocks/>
              </p:cNvCxnSpPr>
              <p:nvPr/>
            </p:nvCxnSpPr>
            <p:spPr>
              <a:xfrm flipH="1">
                <a:off x="6942509" y="5368857"/>
                <a:ext cx="571119" cy="1"/>
              </a:xfrm>
              <a:prstGeom prst="line">
                <a:avLst/>
              </a:prstGeom>
              <a:ln w="15875" cap="rnd">
                <a:solidFill>
                  <a:srgbClr val="9D9D9D"/>
                </a:solidFill>
                <a:prstDash val="sysDash"/>
                <a:round/>
                <a:tailEnd type="none" w="med" len="me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D0FD5AF-375B-04CB-C782-AED16B35F258}"/>
                  </a:ext>
                  <a:ext uri="{C183D7F6-B498-43B3-948B-1728B52AA6E4}">
                    <adec:decorative xmlns:adec="http://schemas.microsoft.com/office/drawing/2017/decorative" val="1"/>
                  </a:ext>
                </a:extLst>
              </p:cNvPr>
              <p:cNvCxnSpPr>
                <a:cxnSpLocks/>
              </p:cNvCxnSpPr>
              <p:nvPr/>
            </p:nvCxnSpPr>
            <p:spPr>
              <a:xfrm flipH="1" flipV="1">
                <a:off x="6942509" y="3678467"/>
                <a:ext cx="1" cy="169039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AE334F14-1455-56FA-E56B-2A763670584D}"/>
                  </a:ext>
                  <a:ext uri="{C183D7F6-B498-43B3-948B-1728B52AA6E4}">
                    <adec:decorative xmlns:adec="http://schemas.microsoft.com/office/drawing/2017/decorative" val="1"/>
                  </a:ext>
                </a:extLst>
              </p:cNvPr>
              <p:cNvCxnSpPr>
                <a:cxnSpLocks/>
              </p:cNvCxnSpPr>
              <p:nvPr/>
            </p:nvCxnSpPr>
            <p:spPr>
              <a:xfrm flipH="1" flipV="1">
                <a:off x="7513627" y="3678467"/>
                <a:ext cx="1" cy="169039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BDF17D3D-5032-4F24-0B53-D78E81507165}"/>
                </a:ext>
                <a:ext uri="{C183D7F6-B498-43B3-948B-1728B52AA6E4}">
                  <adec:decorative xmlns:adec="http://schemas.microsoft.com/office/drawing/2017/decorative" val="1"/>
                </a:ext>
              </a:extLst>
            </p:cNvPr>
            <p:cNvGrpSpPr/>
            <p:nvPr/>
          </p:nvGrpSpPr>
          <p:grpSpPr>
            <a:xfrm rot="16200000">
              <a:off x="6189659" y="496288"/>
              <a:ext cx="5004506" cy="5251343"/>
              <a:chOff x="6942509" y="3678467"/>
              <a:chExt cx="571119" cy="1690391"/>
            </a:xfrm>
          </p:grpSpPr>
          <p:cxnSp>
            <p:nvCxnSpPr>
              <p:cNvPr id="191" name="Straight Connector 190">
                <a:extLst>
                  <a:ext uri="{FF2B5EF4-FFF2-40B4-BE49-F238E27FC236}">
                    <a16:creationId xmlns:a16="http://schemas.microsoft.com/office/drawing/2014/main" id="{61F8C876-149E-1CE5-C35B-59769474A22F}"/>
                  </a:ext>
                  <a:ext uri="{C183D7F6-B498-43B3-948B-1728B52AA6E4}">
                    <adec:decorative xmlns:adec="http://schemas.microsoft.com/office/drawing/2017/decorative" val="1"/>
                  </a:ext>
                </a:extLst>
              </p:cNvPr>
              <p:cNvCxnSpPr>
                <a:cxnSpLocks/>
              </p:cNvCxnSpPr>
              <p:nvPr/>
            </p:nvCxnSpPr>
            <p:spPr>
              <a:xfrm flipH="1">
                <a:off x="6942509" y="5368857"/>
                <a:ext cx="571119" cy="1"/>
              </a:xfrm>
              <a:prstGeom prst="line">
                <a:avLst/>
              </a:prstGeom>
              <a:ln w="15875" cap="rnd">
                <a:solidFill>
                  <a:srgbClr val="9D9D9D"/>
                </a:solidFill>
                <a:prstDash val="sysDash"/>
                <a:round/>
                <a:tailEnd type="none" w="med" len="med"/>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D3D1DC4-11EC-0253-3273-60C06BBB1EFB}"/>
                  </a:ext>
                  <a:ext uri="{C183D7F6-B498-43B3-948B-1728B52AA6E4}">
                    <adec:decorative xmlns:adec="http://schemas.microsoft.com/office/drawing/2017/decorative" val="1"/>
                  </a:ext>
                </a:extLst>
              </p:cNvPr>
              <p:cNvCxnSpPr>
                <a:cxnSpLocks/>
              </p:cNvCxnSpPr>
              <p:nvPr/>
            </p:nvCxnSpPr>
            <p:spPr>
              <a:xfrm flipH="1" flipV="1">
                <a:off x="6942509" y="3678467"/>
                <a:ext cx="1" cy="169039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837409A-AE6C-1525-88FF-60EFED974949}"/>
                  </a:ext>
                  <a:ext uri="{C183D7F6-B498-43B3-948B-1728B52AA6E4}">
                    <adec:decorative xmlns:adec="http://schemas.microsoft.com/office/drawing/2017/decorative" val="1"/>
                  </a:ext>
                </a:extLst>
              </p:cNvPr>
              <p:cNvCxnSpPr>
                <a:cxnSpLocks/>
              </p:cNvCxnSpPr>
              <p:nvPr/>
            </p:nvCxnSpPr>
            <p:spPr>
              <a:xfrm flipH="1" flipV="1">
                <a:off x="7513627" y="3678467"/>
                <a:ext cx="1" cy="1690391"/>
              </a:xfrm>
              <a:prstGeom prst="line">
                <a:avLst/>
              </a:prstGeom>
              <a:ln w="15875" cap="rnd">
                <a:solidFill>
                  <a:srgbClr val="9D9D9D"/>
                </a:solidFill>
                <a:prstDash val="sysDash"/>
                <a:roun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22" name="Title 18">
            <a:extLst>
              <a:ext uri="{FF2B5EF4-FFF2-40B4-BE49-F238E27FC236}">
                <a16:creationId xmlns:a16="http://schemas.microsoft.com/office/drawing/2014/main" id="{860B91A2-4DBD-7EDA-C245-24383CDA1C9D}"/>
              </a:ext>
            </a:extLst>
          </p:cNvPr>
          <p:cNvSpPr txBox="1">
            <a:spLocks noGrp="1"/>
          </p:cNvSpPr>
          <p:nvPr>
            <p:ph type="title" idx="4294967295"/>
          </p:nvPr>
        </p:nvSpPr>
        <p:spPr>
          <a:xfrm>
            <a:off x="609215" y="321401"/>
            <a:ext cx="5192137"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Sans Display Semilight" pitchFamily="2" charset="0"/>
                <a:ea typeface="+mj-ea"/>
                <a:cs typeface="Segoe Sans Display Semilight" pitchFamily="2" charset="0"/>
              </a:rPr>
              <a:t>Zero Trust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Sans Display Semilight" pitchFamily="2" charset="0"/>
                <a:ea typeface="+mj-ea"/>
                <a:cs typeface="Segoe Sans Display Semilight" pitchFamily="2" charset="0"/>
              </a:rPr>
              <a:t>architecture</a:t>
            </a:r>
          </a:p>
        </p:txBody>
      </p:sp>
      <p:grpSp>
        <p:nvGrpSpPr>
          <p:cNvPr id="223" name="Group 222" descr="Zero Trust Architecture Graphic">
            <a:extLst>
              <a:ext uri="{FF2B5EF4-FFF2-40B4-BE49-F238E27FC236}">
                <a16:creationId xmlns:a16="http://schemas.microsoft.com/office/drawing/2014/main" id="{9590991D-0BE0-EF2E-27C2-9C5B089C3CF4}"/>
              </a:ext>
            </a:extLst>
          </p:cNvPr>
          <p:cNvGrpSpPr/>
          <p:nvPr/>
        </p:nvGrpSpPr>
        <p:grpSpPr>
          <a:xfrm>
            <a:off x="187560" y="396889"/>
            <a:ext cx="11599171" cy="6319037"/>
            <a:chOff x="187560" y="396889"/>
            <a:chExt cx="11599171" cy="6319037"/>
          </a:xfrm>
        </p:grpSpPr>
        <p:grpSp>
          <p:nvGrpSpPr>
            <p:cNvPr id="43" name="01">
              <a:extLst>
                <a:ext uri="{FF2B5EF4-FFF2-40B4-BE49-F238E27FC236}">
                  <a16:creationId xmlns:a16="http://schemas.microsoft.com/office/drawing/2014/main" id="{34CFAB6C-A949-8F73-0DC0-16DA8EC1493A}"/>
                </a:ext>
                <a:ext uri="{C183D7F6-B498-43B3-948B-1728B52AA6E4}">
                  <adec:decorative xmlns:adec="http://schemas.microsoft.com/office/drawing/2017/decorative" val="1"/>
                </a:ext>
              </a:extLst>
            </p:cNvPr>
            <p:cNvGrpSpPr/>
            <p:nvPr/>
          </p:nvGrpSpPr>
          <p:grpSpPr>
            <a:xfrm>
              <a:off x="1032803" y="1664162"/>
              <a:ext cx="981468" cy="756305"/>
              <a:chOff x="1947710" y="457200"/>
              <a:chExt cx="1762125" cy="756412"/>
            </a:xfrm>
          </p:grpSpPr>
          <p:sp>
            <p:nvSpPr>
              <p:cNvPr id="45" name="Rectangle: Rounded Corners 44">
                <a:extLst>
                  <a:ext uri="{FF2B5EF4-FFF2-40B4-BE49-F238E27FC236}">
                    <a16:creationId xmlns:a16="http://schemas.microsoft.com/office/drawing/2014/main" id="{6004D691-418A-0AD8-583D-653424D3BB88}"/>
                  </a:ext>
                  <a:ext uri="{C183D7F6-B498-43B3-948B-1728B52AA6E4}">
                    <adec:decorative xmlns:adec="http://schemas.microsoft.com/office/drawing/2017/decorative" val="0"/>
                  </a:ext>
                </a:extLst>
              </p:cNvPr>
              <p:cNvSpPr/>
              <p:nvPr/>
            </p:nvSpPr>
            <p:spPr>
              <a:xfrm>
                <a:off x="1947710" y="457200"/>
                <a:ext cx="1762125" cy="756412"/>
              </a:xfrm>
              <a:prstGeom prst="roundRect">
                <a:avLst>
                  <a:gd name="adj" fmla="val 7165"/>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4" name="Rectangle: Top Corners Rounded 43">
                <a:extLst>
                  <a:ext uri="{FF2B5EF4-FFF2-40B4-BE49-F238E27FC236}">
                    <a16:creationId xmlns:a16="http://schemas.microsoft.com/office/drawing/2014/main" id="{739981D9-AC93-BFF8-A6F9-1A901FE12F00}"/>
                  </a:ext>
                  <a:ext uri="{C183D7F6-B498-43B3-948B-1728B52AA6E4}">
                    <adec:decorative xmlns:adec="http://schemas.microsoft.com/office/drawing/2017/decorative" val="0"/>
                  </a:ext>
                </a:extLst>
              </p:cNvPr>
              <p:cNvSpPr/>
              <p:nvPr/>
            </p:nvSpPr>
            <p:spPr>
              <a:xfrm>
                <a:off x="1947710" y="457200"/>
                <a:ext cx="1762125" cy="352425"/>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Identities</a:t>
                </a:r>
              </a:p>
            </p:txBody>
          </p:sp>
          <p:sp>
            <p:nvSpPr>
              <p:cNvPr id="46" name="Rectangle: Rounded Corners 45">
                <a:extLst>
                  <a:ext uri="{FF2B5EF4-FFF2-40B4-BE49-F238E27FC236}">
                    <a16:creationId xmlns:a16="http://schemas.microsoft.com/office/drawing/2014/main" id="{16E6236C-8705-6B9E-DD97-CD7902306D6A}"/>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Human</a:t>
                </a:r>
                <a:endPar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47" name="Rectangle: Rounded Corners 46">
                <a:extLst>
                  <a:ext uri="{FF2B5EF4-FFF2-40B4-BE49-F238E27FC236}">
                    <a16:creationId xmlns:a16="http://schemas.microsoft.com/office/drawing/2014/main" id="{705F4853-4EEF-7287-592D-C595954D58BF}"/>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Non-human</a:t>
                </a:r>
              </a:p>
            </p:txBody>
          </p:sp>
          <p:cxnSp>
            <p:nvCxnSpPr>
              <p:cNvPr id="48" name="Straight Connector 47">
                <a:extLst>
                  <a:ext uri="{FF2B5EF4-FFF2-40B4-BE49-F238E27FC236}">
                    <a16:creationId xmlns:a16="http://schemas.microsoft.com/office/drawing/2014/main" id="{93DA8181-DB58-A99A-3793-958371D9EA6C}"/>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189" name="02">
              <a:extLst>
                <a:ext uri="{FF2B5EF4-FFF2-40B4-BE49-F238E27FC236}">
                  <a16:creationId xmlns:a16="http://schemas.microsoft.com/office/drawing/2014/main" id="{A8BA7CBC-5346-B2DB-B09D-AC29178D1EFA}"/>
                </a:ext>
              </a:extLst>
            </p:cNvPr>
            <p:cNvGrpSpPr/>
            <p:nvPr/>
          </p:nvGrpSpPr>
          <p:grpSpPr>
            <a:xfrm>
              <a:off x="360366" y="2507529"/>
              <a:ext cx="1725380" cy="1232691"/>
              <a:chOff x="360366" y="2500365"/>
              <a:chExt cx="1725380" cy="1232691"/>
            </a:xfrm>
          </p:grpSpPr>
          <p:sp>
            <p:nvSpPr>
              <p:cNvPr id="12" name="Rectangle: Rounded Corners 11">
                <a:extLst>
                  <a:ext uri="{FF2B5EF4-FFF2-40B4-BE49-F238E27FC236}">
                    <a16:creationId xmlns:a16="http://schemas.microsoft.com/office/drawing/2014/main" id="{1BBECE64-830D-EABE-2CEB-A201FB4F2881}"/>
                  </a:ext>
                  <a:ext uri="{C183D7F6-B498-43B3-948B-1728B52AA6E4}">
                    <adec:decorative xmlns:adec="http://schemas.microsoft.com/office/drawing/2017/decorative" val="1"/>
                  </a:ext>
                </a:extLst>
              </p:cNvPr>
              <p:cNvSpPr/>
              <p:nvPr/>
            </p:nvSpPr>
            <p:spPr>
              <a:xfrm>
                <a:off x="360366" y="2500365"/>
                <a:ext cx="1701297" cy="1232691"/>
              </a:xfrm>
              <a:prstGeom prst="roundRect">
                <a:avLst>
                  <a:gd name="adj" fmla="val 9183"/>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highlight>
                    <a:srgbClr val="FFFF00"/>
                  </a:highlight>
                  <a:uLnTx/>
                  <a:uFillTx/>
                  <a:latin typeface="Calibri" panose="020F0502020204030204"/>
                  <a:ea typeface="+mn-ea"/>
                  <a:cs typeface="+mn-cs"/>
                </a:endParaRPr>
              </a:p>
            </p:txBody>
          </p:sp>
          <p:pic>
            <p:nvPicPr>
              <p:cNvPr id="23" name="Graphic 22" descr="Microsoft Entra Logo">
                <a:extLst>
                  <a:ext uri="{FF2B5EF4-FFF2-40B4-BE49-F238E27FC236}">
                    <a16:creationId xmlns:a16="http://schemas.microsoft.com/office/drawing/2014/main" id="{3E2A8641-2C50-90AD-77F2-3C95056CF79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32246" y="2532964"/>
                <a:ext cx="286884" cy="287906"/>
              </a:xfrm>
              <a:prstGeom prst="rect">
                <a:avLst/>
              </a:prstGeom>
              <a:effectLst/>
            </p:spPr>
          </p:pic>
          <p:sp>
            <p:nvSpPr>
              <p:cNvPr id="22" name="TextBox 21">
                <a:extLst>
                  <a:ext uri="{FF2B5EF4-FFF2-40B4-BE49-F238E27FC236}">
                    <a16:creationId xmlns:a16="http://schemas.microsoft.com/office/drawing/2014/main" id="{EC7FD0F2-E84D-A782-0F04-1EAFFA1502A1}"/>
                  </a:ext>
                </a:extLst>
              </p:cNvPr>
              <p:cNvSpPr txBox="1"/>
              <p:nvPr/>
            </p:nvSpPr>
            <p:spPr>
              <a:xfrm>
                <a:off x="682437" y="2537958"/>
                <a:ext cx="1376878"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Entra ID</a:t>
                </a:r>
              </a:p>
            </p:txBody>
          </p:sp>
          <p:sp>
            <p:nvSpPr>
              <p:cNvPr id="149" name="TextBox 148">
                <a:extLst>
                  <a:ext uri="{FF2B5EF4-FFF2-40B4-BE49-F238E27FC236}">
                    <a16:creationId xmlns:a16="http://schemas.microsoft.com/office/drawing/2014/main" id="{87E61993-2839-5D17-17CF-F259128E19CA}"/>
                  </a:ext>
                </a:extLst>
              </p:cNvPr>
              <p:cNvSpPr txBox="1"/>
              <p:nvPr/>
            </p:nvSpPr>
            <p:spPr>
              <a:xfrm>
                <a:off x="526025" y="2713816"/>
                <a:ext cx="1341482" cy="394980"/>
              </a:xfrm>
              <a:prstGeom prst="rect">
                <a:avLst/>
              </a:prstGeom>
              <a:noFill/>
            </p:spPr>
            <p:txBody>
              <a:bodyPr wrap="square">
                <a:spAutoFit/>
              </a:bodyPr>
              <a:lstStyle/>
              <a:p>
                <a:pPr marL="171450" marR="0" lvl="0" indent="0" algn="l" defTabSz="9144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mn-cs"/>
                  </a:rPr>
                  <a:t>ID Protection</a:t>
                </a:r>
              </a:p>
              <a:p>
                <a:pPr marL="171450" marR="0" lvl="0" indent="0" algn="l" defTabSz="914400" rtl="0" eaLnBrk="1" fontAlgn="auto" latinLnBrk="0" hangingPunct="1">
                  <a:lnSpc>
                    <a:spcPct val="100000"/>
                  </a:lnSpc>
                  <a:spcBef>
                    <a:spcPts val="0"/>
                  </a:spcBef>
                  <a:spcAft>
                    <a:spcPts val="20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mn-cs"/>
                  </a:rPr>
                  <a:t>Workload ID</a:t>
                </a:r>
              </a:p>
            </p:txBody>
          </p:sp>
          <p:pic>
            <p:nvPicPr>
              <p:cNvPr id="25" name="Graphic 24" descr="An icon of a person inside a cycle ">
                <a:extLst>
                  <a:ext uri="{FF2B5EF4-FFF2-40B4-BE49-F238E27FC236}">
                    <a16:creationId xmlns:a16="http://schemas.microsoft.com/office/drawing/2014/main" id="{38B60F72-A09F-1641-A6DF-104A465526C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1659" y="3088173"/>
                <a:ext cx="268058" cy="269012"/>
              </a:xfrm>
              <a:prstGeom prst="rect">
                <a:avLst/>
              </a:prstGeom>
              <a:effectLst/>
            </p:spPr>
          </p:pic>
          <p:sp>
            <p:nvSpPr>
              <p:cNvPr id="24" name="TextBox 23">
                <a:extLst>
                  <a:ext uri="{FF2B5EF4-FFF2-40B4-BE49-F238E27FC236}">
                    <a16:creationId xmlns:a16="http://schemas.microsoft.com/office/drawing/2014/main" id="{570CB730-1C04-4ADE-32E7-3FCA42CD72AE}"/>
                  </a:ext>
                </a:extLst>
              </p:cNvPr>
              <p:cNvSpPr txBox="1"/>
              <p:nvPr/>
            </p:nvSpPr>
            <p:spPr>
              <a:xfrm>
                <a:off x="684231" y="3103807"/>
                <a:ext cx="1401515" cy="24622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Entra ID Governance</a:t>
                </a:r>
              </a:p>
            </p:txBody>
          </p:sp>
          <p:pic>
            <p:nvPicPr>
              <p:cNvPr id="162" name="Graphic 161" descr="Defender Logo">
                <a:extLst>
                  <a:ext uri="{FF2B5EF4-FFF2-40B4-BE49-F238E27FC236}">
                    <a16:creationId xmlns:a16="http://schemas.microsoft.com/office/drawing/2014/main" id="{4FFFD522-AC41-C158-590A-A26C1F9F393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41659" y="3389635"/>
                <a:ext cx="274169" cy="297628"/>
              </a:xfrm>
              <a:prstGeom prst="rect">
                <a:avLst/>
              </a:prstGeom>
              <a:effectLst>
                <a:outerShdw blurRad="50800" dist="38100" dir="2700000" algn="tl" rotWithShape="0">
                  <a:prstClr val="black">
                    <a:alpha val="40000"/>
                  </a:prstClr>
                </a:outerShdw>
              </a:effectLst>
            </p:spPr>
          </p:pic>
          <p:sp>
            <p:nvSpPr>
              <p:cNvPr id="160" name="Rectangle: Rounded Corners 159">
                <a:extLst>
                  <a:ext uri="{FF2B5EF4-FFF2-40B4-BE49-F238E27FC236}">
                    <a16:creationId xmlns:a16="http://schemas.microsoft.com/office/drawing/2014/main" id="{A6F1BB0C-9542-DDDC-F05A-B1013F76BFD0}"/>
                  </a:ext>
                </a:extLst>
              </p:cNvPr>
              <p:cNvSpPr/>
              <p:nvPr/>
            </p:nvSpPr>
            <p:spPr>
              <a:xfrm>
                <a:off x="432229" y="3409163"/>
                <a:ext cx="1584279" cy="29762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marL="22860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Identity</a:t>
                </a:r>
              </a:p>
            </p:txBody>
          </p:sp>
        </p:grpSp>
        <p:sp>
          <p:nvSpPr>
            <p:cNvPr id="85" name="Strong authethication">
              <a:extLst>
                <a:ext uri="{FF2B5EF4-FFF2-40B4-BE49-F238E27FC236}">
                  <a16:creationId xmlns:a16="http://schemas.microsoft.com/office/drawing/2014/main" id="{334E5C4E-5987-0C2B-DA17-D61ECEEBBA14}"/>
                </a:ext>
                <a:ext uri="{C183D7F6-B498-43B3-948B-1728B52AA6E4}">
                  <adec:decorative xmlns:adec="http://schemas.microsoft.com/office/drawing/2017/decorative" val="0"/>
                </a:ext>
              </a:extLst>
            </p:cNvPr>
            <p:cNvSpPr/>
            <p:nvPr/>
          </p:nvSpPr>
          <p:spPr>
            <a:xfrm>
              <a:off x="2389765" y="1850430"/>
              <a:ext cx="911379" cy="383768"/>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Strong authentication</a:t>
              </a:r>
            </a:p>
          </p:txBody>
        </p:sp>
        <p:grpSp>
          <p:nvGrpSpPr>
            <p:cNvPr id="88" name="Request enhancement">
              <a:extLst>
                <a:ext uri="{FF2B5EF4-FFF2-40B4-BE49-F238E27FC236}">
                  <a16:creationId xmlns:a16="http://schemas.microsoft.com/office/drawing/2014/main" id="{E73DA98C-F9A4-AECA-D0CB-6C3E9F68631A}"/>
                </a:ext>
              </a:extLst>
            </p:cNvPr>
            <p:cNvGrpSpPr/>
            <p:nvPr/>
          </p:nvGrpSpPr>
          <p:grpSpPr>
            <a:xfrm>
              <a:off x="2845454" y="2658495"/>
              <a:ext cx="1114310" cy="539758"/>
              <a:chOff x="2781483" y="3126433"/>
              <a:chExt cx="1114468" cy="539834"/>
            </a:xfrm>
          </p:grpSpPr>
          <p:sp>
            <p:nvSpPr>
              <p:cNvPr id="86" name="Rectangle: Rounded Corners 85">
                <a:extLst>
                  <a:ext uri="{FF2B5EF4-FFF2-40B4-BE49-F238E27FC236}">
                    <a16:creationId xmlns:a16="http://schemas.microsoft.com/office/drawing/2014/main" id="{E696A5E4-28D1-B334-5BE2-309315672592}"/>
                  </a:ext>
                  <a:ext uri="{C183D7F6-B498-43B3-948B-1728B52AA6E4}">
                    <adec:decorative xmlns:adec="http://schemas.microsoft.com/office/drawing/2017/decorative" val="0"/>
                  </a:ext>
                </a:extLst>
              </p:cNvPr>
              <p:cNvSpPr/>
              <p:nvPr/>
            </p:nvSpPr>
            <p:spPr>
              <a:xfrm>
                <a:off x="2781483" y="3126433"/>
                <a:ext cx="1114468" cy="539834"/>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0144"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Request</a:t>
                </a:r>
              </a:p>
              <a:p>
                <a:pPr marL="230144"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enhancement</a:t>
                </a:r>
              </a:p>
            </p:txBody>
          </p:sp>
          <p:sp>
            <p:nvSpPr>
              <p:cNvPr id="87" name="key" title="Icon of a key">
                <a:extLst>
                  <a:ext uri="{FF2B5EF4-FFF2-40B4-BE49-F238E27FC236}">
                    <a16:creationId xmlns:a16="http://schemas.microsoft.com/office/drawing/2014/main" id="{6E8BB5F8-29A4-C4B3-7221-90E3D2E49379}"/>
                  </a:ext>
                </a:extLst>
              </p:cNvPr>
              <p:cNvSpPr>
                <a:spLocks noChangeAspect="1" noEditPoints="1"/>
              </p:cNvSpPr>
              <p:nvPr/>
            </p:nvSpPr>
            <p:spPr bwMode="auto">
              <a:xfrm>
                <a:off x="2902723" y="3316169"/>
                <a:ext cx="137160" cy="136456"/>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270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grpSp>
        <p:grpSp>
          <p:nvGrpSpPr>
            <p:cNvPr id="17" name="Zero Trust Policies">
              <a:extLst>
                <a:ext uri="{FF2B5EF4-FFF2-40B4-BE49-F238E27FC236}">
                  <a16:creationId xmlns:a16="http://schemas.microsoft.com/office/drawing/2014/main" id="{1D45BEA0-0CB0-FB3D-3321-203896712E15}"/>
                </a:ext>
              </a:extLst>
            </p:cNvPr>
            <p:cNvGrpSpPr/>
            <p:nvPr/>
          </p:nvGrpSpPr>
          <p:grpSpPr>
            <a:xfrm>
              <a:off x="4261066" y="2550220"/>
              <a:ext cx="1761875" cy="756305"/>
              <a:chOff x="1947710" y="457200"/>
              <a:chExt cx="1762125" cy="756412"/>
            </a:xfrm>
          </p:grpSpPr>
          <p:sp>
            <p:nvSpPr>
              <p:cNvPr id="19" name="Rectangle: Rounded Corners 18">
                <a:extLst>
                  <a:ext uri="{FF2B5EF4-FFF2-40B4-BE49-F238E27FC236}">
                    <a16:creationId xmlns:a16="http://schemas.microsoft.com/office/drawing/2014/main" id="{AA2E206B-10DC-382C-3D4F-4B8846A1C069}"/>
                  </a:ext>
                  <a:ext uri="{C183D7F6-B498-43B3-948B-1728B52AA6E4}">
                    <adec:decorative xmlns:adec="http://schemas.microsoft.com/office/drawing/2017/decorative" val="0"/>
                  </a:ext>
                </a:extLst>
              </p:cNvPr>
              <p:cNvSpPr/>
              <p:nvPr/>
            </p:nvSpPr>
            <p:spPr>
              <a:xfrm>
                <a:off x="1947710" y="457200"/>
                <a:ext cx="1762125" cy="756412"/>
              </a:xfrm>
              <a:prstGeom prst="roundRect">
                <a:avLst>
                  <a:gd name="adj" fmla="val 7502"/>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8" name="Rectangle: Top Corners Rounded 17">
                <a:extLst>
                  <a:ext uri="{FF2B5EF4-FFF2-40B4-BE49-F238E27FC236}">
                    <a16:creationId xmlns:a16="http://schemas.microsoft.com/office/drawing/2014/main" id="{A4AD5136-2F0C-63AB-1AE8-59CE651666A3}"/>
                  </a:ext>
                  <a:ext uri="{C183D7F6-B498-43B3-948B-1728B52AA6E4}">
                    <adec:decorative xmlns:adec="http://schemas.microsoft.com/office/drawing/2017/decorative" val="0"/>
                  </a:ext>
                </a:extLst>
              </p:cNvPr>
              <p:cNvSpPr/>
              <p:nvPr/>
            </p:nvSpPr>
            <p:spPr>
              <a:xfrm>
                <a:off x="1947710" y="457200"/>
                <a:ext cx="1762125" cy="352425"/>
              </a:xfrm>
              <a:prstGeom prst="round2Same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Zero Trust Policies</a:t>
                </a:r>
              </a:p>
            </p:txBody>
          </p:sp>
          <p:sp>
            <p:nvSpPr>
              <p:cNvPr id="20" name="Rectangle: Rounded Corners 19">
                <a:extLst>
                  <a:ext uri="{FF2B5EF4-FFF2-40B4-BE49-F238E27FC236}">
                    <a16:creationId xmlns:a16="http://schemas.microsoft.com/office/drawing/2014/main" id="{5477BDCD-0DDA-FA6E-209D-776BD1575C3F}"/>
                  </a:ext>
                  <a:ext uri="{C183D7F6-B498-43B3-948B-1728B52AA6E4}">
                    <adec:decorative xmlns:adec="http://schemas.microsoft.com/office/drawing/2017/decorative" val="1"/>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Evaluation</a:t>
                </a:r>
              </a:p>
            </p:txBody>
          </p:sp>
          <p:sp>
            <p:nvSpPr>
              <p:cNvPr id="21" name="Rectangle: Rounded Corners 20">
                <a:extLst>
                  <a:ext uri="{FF2B5EF4-FFF2-40B4-BE49-F238E27FC236}">
                    <a16:creationId xmlns:a16="http://schemas.microsoft.com/office/drawing/2014/main" id="{0F7DCA53-4F2E-DDB2-F83F-4B8B302E7B93}"/>
                  </a:ext>
                  <a:ext uri="{C183D7F6-B498-43B3-948B-1728B52AA6E4}">
                    <adec:decorative xmlns:adec="http://schemas.microsoft.com/office/drawing/2017/decorative" val="1"/>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Enforcement</a:t>
                </a:r>
              </a:p>
            </p:txBody>
          </p:sp>
          <p:cxnSp>
            <p:nvCxnSpPr>
              <p:cNvPr id="26" name="Straight Connector 25">
                <a:extLst>
                  <a:ext uri="{FF2B5EF4-FFF2-40B4-BE49-F238E27FC236}">
                    <a16:creationId xmlns:a16="http://schemas.microsoft.com/office/drawing/2014/main" id="{28821112-DBDC-E9D1-8A88-F900DE722F57}"/>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3" name="Microsoft Entra">
              <a:extLst>
                <a:ext uri="{FF2B5EF4-FFF2-40B4-BE49-F238E27FC236}">
                  <a16:creationId xmlns:a16="http://schemas.microsoft.com/office/drawing/2014/main" id="{0FFCEA1B-3E43-7F16-99B0-95F46B56AD00}"/>
                </a:ext>
              </a:extLst>
            </p:cNvPr>
            <p:cNvGrpSpPr/>
            <p:nvPr/>
          </p:nvGrpSpPr>
          <p:grpSpPr>
            <a:xfrm>
              <a:off x="4967504" y="2898764"/>
              <a:ext cx="1419420" cy="447756"/>
              <a:chOff x="45357" y="2449399"/>
              <a:chExt cx="1419420" cy="447756"/>
            </a:xfrm>
          </p:grpSpPr>
          <p:sp>
            <p:nvSpPr>
              <p:cNvPr id="6" name="Rectangle: Rounded Corners 5">
                <a:extLst>
                  <a:ext uri="{FF2B5EF4-FFF2-40B4-BE49-F238E27FC236}">
                    <a16:creationId xmlns:a16="http://schemas.microsoft.com/office/drawing/2014/main" id="{B2049C31-B474-DE4D-7A3A-925EBE539FE6}"/>
                  </a:ext>
                  <a:ext uri="{C183D7F6-B498-43B3-948B-1728B52AA6E4}">
                    <adec:decorative xmlns:adec="http://schemas.microsoft.com/office/drawing/2017/decorative" val="0"/>
                  </a:ext>
                </a:extLst>
              </p:cNvPr>
              <p:cNvSpPr/>
              <p:nvPr/>
            </p:nvSpPr>
            <p:spPr>
              <a:xfrm>
                <a:off x="45357" y="2449399"/>
                <a:ext cx="1419420" cy="447756"/>
              </a:xfrm>
              <a:prstGeom prst="roundRect">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marL="284163"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Entra</a:t>
                </a:r>
                <a:b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Conditional Access</a:t>
                </a:r>
              </a:p>
              <a:p>
                <a:pPr marL="284163"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7" name="Graphic 6" descr="Microsoft Entra Logo">
                <a:extLst>
                  <a:ext uri="{FF2B5EF4-FFF2-40B4-BE49-F238E27FC236}">
                    <a16:creationId xmlns:a16="http://schemas.microsoft.com/office/drawing/2014/main" id="{02ACEFCF-8E67-9372-AA9C-70CF5D8044C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741" y="2516585"/>
                <a:ext cx="274320" cy="274320"/>
              </a:xfrm>
              <a:prstGeom prst="rect">
                <a:avLst/>
              </a:prstGeom>
            </p:spPr>
          </p:pic>
        </p:grpSp>
        <p:grpSp>
          <p:nvGrpSpPr>
            <p:cNvPr id="65" name="Microsoft Defender">
              <a:extLst>
                <a:ext uri="{FF2B5EF4-FFF2-40B4-BE49-F238E27FC236}">
                  <a16:creationId xmlns:a16="http://schemas.microsoft.com/office/drawing/2014/main" id="{6C60FBBB-A972-A497-7795-4F6D1B23F48A}"/>
                </a:ext>
              </a:extLst>
            </p:cNvPr>
            <p:cNvGrpSpPr/>
            <p:nvPr/>
          </p:nvGrpSpPr>
          <p:grpSpPr>
            <a:xfrm>
              <a:off x="4248452" y="1609102"/>
              <a:ext cx="1917387" cy="690451"/>
              <a:chOff x="4261064" y="1608245"/>
              <a:chExt cx="1917387" cy="690451"/>
            </a:xfrm>
          </p:grpSpPr>
          <p:sp>
            <p:nvSpPr>
              <p:cNvPr id="229" name="Rectangle: Rounded Corners 228">
                <a:extLst>
                  <a:ext uri="{FF2B5EF4-FFF2-40B4-BE49-F238E27FC236}">
                    <a16:creationId xmlns:a16="http://schemas.microsoft.com/office/drawing/2014/main" id="{E67B327B-30EF-FCAC-FA76-B0ADE4451216}"/>
                  </a:ext>
                  <a:ext uri="{C183D7F6-B498-43B3-948B-1728B52AA6E4}">
                    <adec:decorative xmlns:adec="http://schemas.microsoft.com/office/drawing/2017/decorative" val="1"/>
                  </a:ext>
                </a:extLst>
              </p:cNvPr>
              <p:cNvSpPr/>
              <p:nvPr/>
            </p:nvSpPr>
            <p:spPr>
              <a:xfrm>
                <a:off x="4261066" y="1608245"/>
                <a:ext cx="1888799" cy="690451"/>
              </a:xfrm>
              <a:prstGeom prst="roundRect">
                <a:avLst>
                  <a:gd name="adj" fmla="val 4372"/>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4163" marR="0" lvl="0" indent="0" algn="l" defTabSz="914400" rtl="0" eaLnBrk="1" fontAlgn="auto" latinLnBrk="0" hangingPunct="1">
                  <a:lnSpc>
                    <a:spcPct val="100000"/>
                  </a:lnSpc>
                  <a:spcBef>
                    <a:spcPts val="0"/>
                  </a:spcBef>
                  <a:spcAft>
                    <a:spcPts val="40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155" name="Graphic 154" descr="Microsoft Defender Logo">
                <a:extLst>
                  <a:ext uri="{FF2B5EF4-FFF2-40B4-BE49-F238E27FC236}">
                    <a16:creationId xmlns:a16="http://schemas.microsoft.com/office/drawing/2014/main" id="{AA6D1E0C-87F1-09A6-B705-80C8C6B0FCF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261064" y="1658449"/>
                <a:ext cx="209933" cy="216139"/>
              </a:xfrm>
              <a:prstGeom prst="rect">
                <a:avLst/>
              </a:prstGeom>
              <a:effectLst/>
            </p:spPr>
          </p:pic>
          <p:sp>
            <p:nvSpPr>
              <p:cNvPr id="230" name="Rectangle: Rounded Corners 229">
                <a:extLst>
                  <a:ext uri="{FF2B5EF4-FFF2-40B4-BE49-F238E27FC236}">
                    <a16:creationId xmlns:a16="http://schemas.microsoft.com/office/drawing/2014/main" id="{CEF0E437-5BF4-0813-2D08-2C0367509D2F}"/>
                  </a:ext>
                </a:extLst>
              </p:cNvPr>
              <p:cNvSpPr/>
              <p:nvPr/>
            </p:nvSpPr>
            <p:spPr>
              <a:xfrm>
                <a:off x="4416576" y="1650617"/>
                <a:ext cx="1761875" cy="220156"/>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Microsoft Defender for Cloud</a:t>
                </a:r>
              </a:p>
            </p:txBody>
          </p:sp>
          <p:sp>
            <p:nvSpPr>
              <p:cNvPr id="232" name="Rectangle: Rounded Corners 231">
                <a:extLst>
                  <a:ext uri="{FF2B5EF4-FFF2-40B4-BE49-F238E27FC236}">
                    <a16:creationId xmlns:a16="http://schemas.microsoft.com/office/drawing/2014/main" id="{87E1D002-72CF-F554-CA80-B7B74C990DA9}"/>
                  </a:ext>
                </a:extLst>
              </p:cNvPr>
              <p:cNvSpPr/>
              <p:nvPr/>
            </p:nvSpPr>
            <p:spPr>
              <a:xfrm>
                <a:off x="4416576" y="1868059"/>
                <a:ext cx="1761875" cy="220156"/>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Secure</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Score</a:t>
                </a:r>
              </a:p>
            </p:txBody>
          </p:sp>
          <p:sp>
            <p:nvSpPr>
              <p:cNvPr id="233" name="Rectangle: Rounded Corners 232">
                <a:extLst>
                  <a:ext uri="{FF2B5EF4-FFF2-40B4-BE49-F238E27FC236}">
                    <a16:creationId xmlns:a16="http://schemas.microsoft.com/office/drawing/2014/main" id="{CA4CE754-E590-B2EB-0D3F-9B8CAC7B6A5E}"/>
                  </a:ext>
                </a:extLst>
              </p:cNvPr>
              <p:cNvSpPr/>
              <p:nvPr/>
            </p:nvSpPr>
            <p:spPr>
              <a:xfrm>
                <a:off x="4416576" y="2074210"/>
                <a:ext cx="1761875" cy="220156"/>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Compliance</a:t>
                </a: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9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Manager</a:t>
                </a:r>
              </a:p>
            </p:txBody>
          </p:sp>
        </p:grpSp>
        <p:grpSp>
          <p:nvGrpSpPr>
            <p:cNvPr id="16" name="Policy Optimization">
              <a:extLst>
                <a:ext uri="{FF2B5EF4-FFF2-40B4-BE49-F238E27FC236}">
                  <a16:creationId xmlns:a16="http://schemas.microsoft.com/office/drawing/2014/main" id="{B60874F1-1C33-5D93-7C70-0CC7BBE8E55F}"/>
                </a:ext>
              </a:extLst>
            </p:cNvPr>
            <p:cNvGrpSpPr/>
            <p:nvPr/>
          </p:nvGrpSpPr>
          <p:grpSpPr>
            <a:xfrm>
              <a:off x="4261066" y="396889"/>
              <a:ext cx="1761875" cy="1161885"/>
              <a:chOff x="1947710" y="457200"/>
              <a:chExt cx="1762125" cy="1162050"/>
            </a:xfrm>
          </p:grpSpPr>
          <p:sp>
            <p:nvSpPr>
              <p:cNvPr id="2" name="Rectangle: Rounded Corners 1">
                <a:extLst>
                  <a:ext uri="{FF2B5EF4-FFF2-40B4-BE49-F238E27FC236}">
                    <a16:creationId xmlns:a16="http://schemas.microsoft.com/office/drawing/2014/main" id="{C6EEE0BE-80F1-4BAF-309E-A0DF95DF030C}"/>
                  </a:ext>
                  <a:ext uri="{C183D7F6-B498-43B3-948B-1728B52AA6E4}">
                    <adec:decorative xmlns:adec="http://schemas.microsoft.com/office/drawing/2017/decorative" val="0"/>
                  </a:ext>
                </a:extLst>
              </p:cNvPr>
              <p:cNvSpPr/>
              <p:nvPr/>
            </p:nvSpPr>
            <p:spPr>
              <a:xfrm>
                <a:off x="1947710" y="457200"/>
                <a:ext cx="1762125" cy="1162050"/>
              </a:xfrm>
              <a:prstGeom prst="roundRect">
                <a:avLst>
                  <a:gd name="adj" fmla="val 4372"/>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Rectangle: Top Corners Rounded 3">
                <a:extLst>
                  <a:ext uri="{FF2B5EF4-FFF2-40B4-BE49-F238E27FC236}">
                    <a16:creationId xmlns:a16="http://schemas.microsoft.com/office/drawing/2014/main" id="{D42C6E84-85C7-B719-656B-490D326FC4A0}"/>
                  </a:ext>
                  <a:ext uri="{C183D7F6-B498-43B3-948B-1728B52AA6E4}">
                    <adec:decorative xmlns:adec="http://schemas.microsoft.com/office/drawing/2017/decorative" val="0"/>
                  </a:ext>
                </a:extLst>
              </p:cNvPr>
              <p:cNvSpPr/>
              <p:nvPr/>
            </p:nvSpPr>
            <p:spPr>
              <a:xfrm>
                <a:off x="1947710" y="457200"/>
                <a:ext cx="1762125" cy="352425"/>
              </a:xfrm>
              <a:prstGeom prst="round2Same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Policy Optimization</a:t>
                </a:r>
              </a:p>
            </p:txBody>
          </p:sp>
          <p:sp>
            <p:nvSpPr>
              <p:cNvPr id="5" name="Rectangle: Rounded Corners 4">
                <a:extLst>
                  <a:ext uri="{FF2B5EF4-FFF2-40B4-BE49-F238E27FC236}">
                    <a16:creationId xmlns:a16="http://schemas.microsoft.com/office/drawing/2014/main" id="{941EE592-4877-46AF-5237-B6D262AC44E5}"/>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Governance</a:t>
                </a:r>
              </a:p>
            </p:txBody>
          </p:sp>
          <p:sp>
            <p:nvSpPr>
              <p:cNvPr id="9" name="Rectangle: Rounded Corners 8">
                <a:extLst>
                  <a:ext uri="{FF2B5EF4-FFF2-40B4-BE49-F238E27FC236}">
                    <a16:creationId xmlns:a16="http://schemas.microsoft.com/office/drawing/2014/main" id="{51CDBFC3-2D65-7099-0BE3-17607BA12794}"/>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Compliance</a:t>
                </a:r>
              </a:p>
            </p:txBody>
          </p:sp>
          <p:sp>
            <p:nvSpPr>
              <p:cNvPr id="10" name="Rectangle: Rounded Corners 9">
                <a:extLst>
                  <a:ext uri="{FF2B5EF4-FFF2-40B4-BE49-F238E27FC236}">
                    <a16:creationId xmlns:a16="http://schemas.microsoft.com/office/drawing/2014/main" id="{BA972AEA-7BD6-542F-DD87-2A7E5CA3A6DD}"/>
                  </a:ext>
                  <a:ext uri="{C183D7F6-B498-43B3-948B-1728B52AA6E4}">
                    <adec:decorative xmlns:adec="http://schemas.microsoft.com/office/drawing/2017/decorative" val="0"/>
                  </a:ext>
                </a:extLst>
              </p:cNvPr>
              <p:cNvSpPr/>
              <p:nvPr/>
            </p:nvSpPr>
            <p:spPr>
              <a:xfrm>
                <a:off x="1947710" y="1215262"/>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Posture Assessment</a:t>
                </a:r>
              </a:p>
            </p:txBody>
          </p:sp>
          <p:sp>
            <p:nvSpPr>
              <p:cNvPr id="11" name="Rectangle: Rounded Corners 10">
                <a:extLst>
                  <a:ext uri="{FF2B5EF4-FFF2-40B4-BE49-F238E27FC236}">
                    <a16:creationId xmlns:a16="http://schemas.microsoft.com/office/drawing/2014/main" id="{EF49395C-D434-14CD-4137-B02D4C078F93}"/>
                  </a:ext>
                  <a:ext uri="{C183D7F6-B498-43B3-948B-1728B52AA6E4}">
                    <adec:decorative xmlns:adec="http://schemas.microsoft.com/office/drawing/2017/decorative" val="0"/>
                  </a:ext>
                </a:extLst>
              </p:cNvPr>
              <p:cNvSpPr/>
              <p:nvPr/>
            </p:nvSpPr>
            <p:spPr>
              <a:xfrm>
                <a:off x="1947710" y="1418082"/>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Productivity Optimization</a:t>
                </a:r>
              </a:p>
            </p:txBody>
          </p:sp>
          <p:cxnSp>
            <p:nvCxnSpPr>
              <p:cNvPr id="13" name="Straight Connector 12">
                <a:extLst>
                  <a:ext uri="{FF2B5EF4-FFF2-40B4-BE49-F238E27FC236}">
                    <a16:creationId xmlns:a16="http://schemas.microsoft.com/office/drawing/2014/main" id="{B26A6177-1172-CCCA-379F-3B42F3AFA999}"/>
                  </a:ext>
                  <a:ext uri="{C183D7F6-B498-43B3-948B-1728B52AA6E4}">
                    <adec:decorative xmlns:adec="http://schemas.microsoft.com/office/drawing/2017/decorative" val="1"/>
                  </a:ext>
                </a:extLst>
              </p:cNvPr>
              <p:cNvCxnSpPr>
                <a:cxnSpLocks/>
              </p:cNvCxnSpPr>
              <p:nvPr/>
            </p:nvCxnSpPr>
            <p:spPr>
              <a:xfrm>
                <a:off x="1947710" y="1417255"/>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E774DE-7767-28B2-2594-260B7544A900}"/>
                  </a:ext>
                  <a:ext uri="{C183D7F6-B498-43B3-948B-1728B52AA6E4}">
                    <adec:decorative xmlns:adec="http://schemas.microsoft.com/office/drawing/2017/decorative" val="1"/>
                  </a:ext>
                </a:extLst>
              </p:cNvPr>
              <p:cNvCxnSpPr>
                <a:cxnSpLocks/>
              </p:cNvCxnSpPr>
              <p:nvPr/>
            </p:nvCxnSpPr>
            <p:spPr>
              <a:xfrm>
                <a:off x="1947710" y="1214437"/>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3F4BB4-2D22-8BA1-8FD2-76ED697F9053}"/>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216" name="Icon" descr="Analytics icon">
              <a:extLst>
                <a:ext uri="{FF2B5EF4-FFF2-40B4-BE49-F238E27FC236}">
                  <a16:creationId xmlns:a16="http://schemas.microsoft.com/office/drawing/2014/main" id="{7BFCF420-FF42-B70D-DEDD-52D64398DB8A}"/>
                </a:ext>
              </a:extLst>
            </p:cNvPr>
            <p:cNvGrpSpPr/>
            <p:nvPr/>
          </p:nvGrpSpPr>
          <p:grpSpPr>
            <a:xfrm>
              <a:off x="6467280" y="502760"/>
              <a:ext cx="276186" cy="220156"/>
              <a:chOff x="6661973" y="6549265"/>
              <a:chExt cx="276225" cy="220188"/>
            </a:xfrm>
          </p:grpSpPr>
          <p:sp>
            <p:nvSpPr>
              <p:cNvPr id="217" name="Rectangle 216">
                <a:extLst>
                  <a:ext uri="{FF2B5EF4-FFF2-40B4-BE49-F238E27FC236}">
                    <a16:creationId xmlns:a16="http://schemas.microsoft.com/office/drawing/2014/main" id="{9E4D8BEB-26CC-846C-FC63-F2BCCA09D0D2}"/>
                  </a:ext>
                  <a:ext uri="{C183D7F6-B498-43B3-948B-1728B52AA6E4}">
                    <adec:decorative xmlns:adec="http://schemas.microsoft.com/office/drawing/2017/decorative" val="1"/>
                  </a:ext>
                </a:extLst>
              </p:cNvPr>
              <p:cNvSpPr/>
              <p:nvPr/>
            </p:nvSpPr>
            <p:spPr>
              <a:xfrm>
                <a:off x="6661973" y="6549265"/>
                <a:ext cx="276225" cy="220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18" name="Graphic 217" descr="Telemetry/analytics/assesment icon">
                <a:extLst>
                  <a:ext uri="{FF2B5EF4-FFF2-40B4-BE49-F238E27FC236}">
                    <a16:creationId xmlns:a16="http://schemas.microsoft.com/office/drawing/2014/main" id="{4EBF6D7B-15AC-6002-8488-AB5865872DE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94566" y="6586588"/>
                <a:ext cx="211038" cy="145542"/>
              </a:xfrm>
              <a:prstGeom prst="rect">
                <a:avLst/>
              </a:prstGeom>
            </p:spPr>
          </p:pic>
        </p:grpSp>
        <p:grpSp>
          <p:nvGrpSpPr>
            <p:cNvPr id="219" name="icon" descr="Analytics icon">
              <a:extLst>
                <a:ext uri="{FF2B5EF4-FFF2-40B4-BE49-F238E27FC236}">
                  <a16:creationId xmlns:a16="http://schemas.microsoft.com/office/drawing/2014/main" id="{5B5EE4D8-4AE8-F8A6-468A-4EDEA67FB6F3}"/>
                </a:ext>
              </a:extLst>
            </p:cNvPr>
            <p:cNvGrpSpPr/>
            <p:nvPr/>
          </p:nvGrpSpPr>
          <p:grpSpPr>
            <a:xfrm>
              <a:off x="6467280" y="1073740"/>
              <a:ext cx="276186" cy="220156"/>
              <a:chOff x="6661973" y="6549265"/>
              <a:chExt cx="276225" cy="220188"/>
            </a:xfrm>
          </p:grpSpPr>
          <p:sp>
            <p:nvSpPr>
              <p:cNvPr id="220" name="Rectangle 219">
                <a:extLst>
                  <a:ext uri="{FF2B5EF4-FFF2-40B4-BE49-F238E27FC236}">
                    <a16:creationId xmlns:a16="http://schemas.microsoft.com/office/drawing/2014/main" id="{FF49CAD1-29D4-0348-A422-6A202E76665A}"/>
                  </a:ext>
                  <a:ext uri="{C183D7F6-B498-43B3-948B-1728B52AA6E4}">
                    <adec:decorative xmlns:adec="http://schemas.microsoft.com/office/drawing/2017/decorative" val="1"/>
                  </a:ext>
                </a:extLst>
              </p:cNvPr>
              <p:cNvSpPr/>
              <p:nvPr/>
            </p:nvSpPr>
            <p:spPr>
              <a:xfrm>
                <a:off x="6661973" y="6549265"/>
                <a:ext cx="276225" cy="220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21" name="Graphic 220" descr="Telemetry/analytics/assesment icon">
                <a:extLst>
                  <a:ext uri="{FF2B5EF4-FFF2-40B4-BE49-F238E27FC236}">
                    <a16:creationId xmlns:a16="http://schemas.microsoft.com/office/drawing/2014/main" id="{25E2F669-9C90-5311-C741-5D2E3C38C20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94566" y="6586588"/>
                <a:ext cx="211038" cy="145542"/>
              </a:xfrm>
              <a:prstGeom prst="rect">
                <a:avLst/>
              </a:prstGeom>
            </p:spPr>
          </p:pic>
        </p:grpSp>
        <p:grpSp>
          <p:nvGrpSpPr>
            <p:cNvPr id="55" name="Network">
              <a:extLst>
                <a:ext uri="{FF2B5EF4-FFF2-40B4-BE49-F238E27FC236}">
                  <a16:creationId xmlns:a16="http://schemas.microsoft.com/office/drawing/2014/main" id="{6459ABE1-C002-A0F7-5ADE-18761B146EFE}"/>
                </a:ext>
                <a:ext uri="{C183D7F6-B498-43B3-948B-1728B52AA6E4}">
                  <adec:decorative xmlns:adec="http://schemas.microsoft.com/office/drawing/2017/decorative" val="1"/>
                </a:ext>
              </a:extLst>
            </p:cNvPr>
            <p:cNvGrpSpPr/>
            <p:nvPr/>
          </p:nvGrpSpPr>
          <p:grpSpPr>
            <a:xfrm>
              <a:off x="7631842" y="2485868"/>
              <a:ext cx="981468" cy="756307"/>
              <a:chOff x="1947710" y="457200"/>
              <a:chExt cx="1762125" cy="756412"/>
            </a:xfrm>
          </p:grpSpPr>
          <p:sp>
            <p:nvSpPr>
              <p:cNvPr id="58" name="Rectangle: Rounded Corners 57">
                <a:extLst>
                  <a:ext uri="{FF2B5EF4-FFF2-40B4-BE49-F238E27FC236}">
                    <a16:creationId xmlns:a16="http://schemas.microsoft.com/office/drawing/2014/main" id="{A2E5BBE5-2368-4197-D74D-5A3163B1F1EB}"/>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Public</a:t>
                </a:r>
              </a:p>
            </p:txBody>
          </p:sp>
          <p:sp>
            <p:nvSpPr>
              <p:cNvPr id="59" name="Rectangle: Rounded Corners 58">
                <a:extLst>
                  <a:ext uri="{FF2B5EF4-FFF2-40B4-BE49-F238E27FC236}">
                    <a16:creationId xmlns:a16="http://schemas.microsoft.com/office/drawing/2014/main" id="{600AB61B-FF32-8E7F-6464-D8963EA8E814}"/>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Private</a:t>
                </a:r>
              </a:p>
            </p:txBody>
          </p:sp>
          <p:sp>
            <p:nvSpPr>
              <p:cNvPr id="56" name="Rectangle: Top Corners Rounded 55">
                <a:extLst>
                  <a:ext uri="{FF2B5EF4-FFF2-40B4-BE49-F238E27FC236}">
                    <a16:creationId xmlns:a16="http://schemas.microsoft.com/office/drawing/2014/main" id="{871FBA74-E958-FF40-47EF-6C381FE03B3B}"/>
                  </a:ext>
                  <a:ext uri="{C183D7F6-B498-43B3-948B-1728B52AA6E4}">
                    <adec:decorative xmlns:adec="http://schemas.microsoft.com/office/drawing/2017/decorative" val="0"/>
                  </a:ext>
                </a:extLst>
              </p:cNvPr>
              <p:cNvSpPr/>
              <p:nvPr/>
            </p:nvSpPr>
            <p:spPr>
              <a:xfrm>
                <a:off x="1947710" y="457200"/>
                <a:ext cx="1762125" cy="352425"/>
              </a:xfrm>
              <a:prstGeom prst="round2SameRect">
                <a:avLst/>
              </a:prstGeom>
              <a:solidFill>
                <a:srgbClr val="FFB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Network</a:t>
                </a:r>
              </a:p>
            </p:txBody>
          </p:sp>
          <p:sp>
            <p:nvSpPr>
              <p:cNvPr id="57" name="Rectangle: Rounded Corners 56">
                <a:extLst>
                  <a:ext uri="{FF2B5EF4-FFF2-40B4-BE49-F238E27FC236}">
                    <a16:creationId xmlns:a16="http://schemas.microsoft.com/office/drawing/2014/main" id="{3F770C7F-CF37-303F-C6A3-FBC7E9737243}"/>
                  </a:ext>
                  <a:ext uri="{C183D7F6-B498-43B3-948B-1728B52AA6E4}">
                    <adec:decorative xmlns:adec="http://schemas.microsoft.com/office/drawing/2017/decorative" val="0"/>
                  </a:ext>
                </a:extLst>
              </p:cNvPr>
              <p:cNvSpPr/>
              <p:nvPr/>
            </p:nvSpPr>
            <p:spPr>
              <a:xfrm>
                <a:off x="1947710" y="457200"/>
                <a:ext cx="1762125" cy="756412"/>
              </a:xfrm>
              <a:prstGeom prst="roundRect">
                <a:avLst>
                  <a:gd name="adj" fmla="val 7165"/>
                </a:avLst>
              </a:prstGeom>
              <a:no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D46C31EB-20C5-D7F3-1770-EF53EBAC8C12}"/>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209" name="Classify label">
              <a:extLst>
                <a:ext uri="{FF2B5EF4-FFF2-40B4-BE49-F238E27FC236}">
                  <a16:creationId xmlns:a16="http://schemas.microsoft.com/office/drawing/2014/main" id="{E1A39714-A325-2791-EB66-03F499197609}"/>
                </a:ext>
              </a:extLst>
            </p:cNvPr>
            <p:cNvGrpSpPr/>
            <p:nvPr/>
          </p:nvGrpSpPr>
          <p:grpSpPr>
            <a:xfrm>
              <a:off x="9045453" y="915747"/>
              <a:ext cx="620764" cy="617630"/>
              <a:chOff x="8982361" y="1651518"/>
              <a:chExt cx="620852" cy="617717"/>
            </a:xfrm>
          </p:grpSpPr>
          <p:sp>
            <p:nvSpPr>
              <p:cNvPr id="93" name="Rectangle: Rounded Corners 92">
                <a:extLst>
                  <a:ext uri="{FF2B5EF4-FFF2-40B4-BE49-F238E27FC236}">
                    <a16:creationId xmlns:a16="http://schemas.microsoft.com/office/drawing/2014/main" id="{7F755D72-0435-1398-DD3E-C5369DB5206E}"/>
                  </a:ext>
                  <a:ext uri="{C183D7F6-B498-43B3-948B-1728B52AA6E4}">
                    <adec:decorative xmlns:adec="http://schemas.microsoft.com/office/drawing/2017/decorative" val="0"/>
                  </a:ext>
                </a:extLst>
              </p:cNvPr>
              <p:cNvSpPr/>
              <p:nvPr/>
            </p:nvSpPr>
            <p:spPr>
              <a:xfrm>
                <a:off x="8982361" y="1651518"/>
                <a:ext cx="620852" cy="617717"/>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Classify, label, encrypt</a:t>
                </a:r>
              </a:p>
            </p:txBody>
          </p:sp>
          <p:pic>
            <p:nvPicPr>
              <p:cNvPr id="96" name="Graphic 95" descr="Icon of a person inside a shield">
                <a:extLst>
                  <a:ext uri="{FF2B5EF4-FFF2-40B4-BE49-F238E27FC236}">
                    <a16:creationId xmlns:a16="http://schemas.microsoft.com/office/drawing/2014/main" id="{E56B7D75-8594-575E-9AA6-82F96833C76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231330" y="1690904"/>
                <a:ext cx="122916" cy="129384"/>
              </a:xfrm>
              <a:prstGeom prst="rect">
                <a:avLst/>
              </a:prstGeom>
            </p:spPr>
          </p:pic>
        </p:grpSp>
        <p:grpSp>
          <p:nvGrpSpPr>
            <p:cNvPr id="79" name="Data">
              <a:extLst>
                <a:ext uri="{FF2B5EF4-FFF2-40B4-BE49-F238E27FC236}">
                  <a16:creationId xmlns:a16="http://schemas.microsoft.com/office/drawing/2014/main" id="{6B7FE8C1-4CA0-B849-6B29-410451A3C173}"/>
                </a:ext>
              </a:extLst>
            </p:cNvPr>
            <p:cNvGrpSpPr/>
            <p:nvPr/>
          </p:nvGrpSpPr>
          <p:grpSpPr>
            <a:xfrm>
              <a:off x="9946697" y="780370"/>
              <a:ext cx="1181312" cy="756305"/>
              <a:chOff x="1947710" y="457200"/>
              <a:chExt cx="1762125" cy="756412"/>
            </a:xfrm>
          </p:grpSpPr>
          <p:sp>
            <p:nvSpPr>
              <p:cNvPr id="81" name="Rectangle: Rounded Corners 80">
                <a:extLst>
                  <a:ext uri="{FF2B5EF4-FFF2-40B4-BE49-F238E27FC236}">
                    <a16:creationId xmlns:a16="http://schemas.microsoft.com/office/drawing/2014/main" id="{6F1A1E76-F492-EFB2-5F15-30FD198CA745}"/>
                  </a:ext>
                  <a:ext uri="{C183D7F6-B498-43B3-948B-1728B52AA6E4}">
                    <adec:decorative xmlns:adec="http://schemas.microsoft.com/office/drawing/2017/decorative" val="0"/>
                  </a:ext>
                </a:extLst>
              </p:cNvPr>
              <p:cNvSpPr/>
              <p:nvPr/>
            </p:nvSpPr>
            <p:spPr>
              <a:xfrm>
                <a:off x="1947710" y="457200"/>
                <a:ext cx="1762125" cy="756412"/>
              </a:xfrm>
              <a:prstGeom prst="roundRect">
                <a:avLst>
                  <a:gd name="adj" fmla="val 10187"/>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Rectangle: Top Corners Rounded 79">
                <a:extLst>
                  <a:ext uri="{FF2B5EF4-FFF2-40B4-BE49-F238E27FC236}">
                    <a16:creationId xmlns:a16="http://schemas.microsoft.com/office/drawing/2014/main" id="{F05FB2C1-F295-172A-7325-C209E29FB305}"/>
                  </a:ext>
                  <a:ext uri="{C183D7F6-B498-43B3-948B-1728B52AA6E4}">
                    <adec:decorative xmlns:adec="http://schemas.microsoft.com/office/drawing/2017/decorative" val="1"/>
                  </a:ext>
                </a:extLst>
              </p:cNvPr>
              <p:cNvSpPr/>
              <p:nvPr/>
            </p:nvSpPr>
            <p:spPr>
              <a:xfrm>
                <a:off x="1947710" y="457200"/>
                <a:ext cx="1762125" cy="352425"/>
              </a:xfrm>
              <a:prstGeom prst="round2SameRect">
                <a:avLst>
                  <a:gd name="adj1" fmla="val 24595"/>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Data</a:t>
                </a:r>
              </a:p>
            </p:txBody>
          </p:sp>
          <p:sp>
            <p:nvSpPr>
              <p:cNvPr id="82" name="Rectangle: Rounded Corners 81">
                <a:extLst>
                  <a:ext uri="{FF2B5EF4-FFF2-40B4-BE49-F238E27FC236}">
                    <a16:creationId xmlns:a16="http://schemas.microsoft.com/office/drawing/2014/main" id="{D5343E18-C96F-879A-14FE-C89A154E90B5}"/>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Emails &amp; documents</a:t>
                </a:r>
              </a:p>
            </p:txBody>
          </p:sp>
          <p:sp>
            <p:nvSpPr>
              <p:cNvPr id="83" name="Rectangle: Rounded Corners 82">
                <a:extLst>
                  <a:ext uri="{FF2B5EF4-FFF2-40B4-BE49-F238E27FC236}">
                    <a16:creationId xmlns:a16="http://schemas.microsoft.com/office/drawing/2014/main" id="{F6DB787E-0819-4C59-E273-AF8B3CD26BD7}"/>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Structured data</a:t>
                </a:r>
              </a:p>
            </p:txBody>
          </p:sp>
          <p:cxnSp>
            <p:nvCxnSpPr>
              <p:cNvPr id="84" name="Straight Connector 83">
                <a:extLst>
                  <a:ext uri="{FF2B5EF4-FFF2-40B4-BE49-F238E27FC236}">
                    <a16:creationId xmlns:a16="http://schemas.microsoft.com/office/drawing/2014/main" id="{C6698BCF-5A8D-462F-0275-2652DD3A32B4}"/>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154" name="Defender for office">
              <a:extLst>
                <a:ext uri="{FF2B5EF4-FFF2-40B4-BE49-F238E27FC236}">
                  <a16:creationId xmlns:a16="http://schemas.microsoft.com/office/drawing/2014/main" id="{57C9BEC5-FAC4-872B-DEFF-4BD8E19BA12F}"/>
                </a:ext>
              </a:extLst>
            </p:cNvPr>
            <p:cNvGrpSpPr/>
            <p:nvPr/>
          </p:nvGrpSpPr>
          <p:grpSpPr>
            <a:xfrm>
              <a:off x="9146768" y="1598624"/>
              <a:ext cx="1978082" cy="678575"/>
              <a:chOff x="9081397" y="1645921"/>
              <a:chExt cx="1978082" cy="678575"/>
            </a:xfrm>
          </p:grpSpPr>
          <p:sp>
            <p:nvSpPr>
              <p:cNvPr id="145" name="Rectangle: Rounded Corners 144">
                <a:extLst>
                  <a:ext uri="{FF2B5EF4-FFF2-40B4-BE49-F238E27FC236}">
                    <a16:creationId xmlns:a16="http://schemas.microsoft.com/office/drawing/2014/main" id="{74F687AA-4591-00B0-01DA-3DC38898DC4A}"/>
                  </a:ext>
                  <a:ext uri="{C183D7F6-B498-43B3-948B-1728B52AA6E4}">
                    <adec:decorative xmlns:adec="http://schemas.microsoft.com/office/drawing/2017/decorative" val="1"/>
                  </a:ext>
                </a:extLst>
              </p:cNvPr>
              <p:cNvSpPr/>
              <p:nvPr/>
            </p:nvSpPr>
            <p:spPr>
              <a:xfrm>
                <a:off x="9081397" y="1645921"/>
                <a:ext cx="1978082" cy="678575"/>
              </a:xfrm>
              <a:prstGeom prst="roundRect">
                <a:avLst>
                  <a:gd name="adj" fmla="val 14086"/>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4163" marR="0" lvl="0" indent="0" algn="l" defTabSz="914400" rtl="0" eaLnBrk="1" fontAlgn="auto" latinLnBrk="0" hangingPunct="1">
                  <a:lnSpc>
                    <a:spcPct val="100000"/>
                  </a:lnSpc>
                  <a:spcBef>
                    <a:spcPts val="0"/>
                  </a:spcBef>
                  <a:spcAft>
                    <a:spcPts val="40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153" name="Graphic 152" descr="Microsoft Defender Logo">
                <a:extLst>
                  <a:ext uri="{FF2B5EF4-FFF2-40B4-BE49-F238E27FC236}">
                    <a16:creationId xmlns:a16="http://schemas.microsoft.com/office/drawing/2014/main" id="{83160621-7264-2ACA-7205-C480B58782D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168204" y="1654510"/>
                <a:ext cx="239397" cy="245599"/>
              </a:xfrm>
              <a:prstGeom prst="rect">
                <a:avLst/>
              </a:prstGeom>
              <a:effectLst/>
            </p:spPr>
          </p:pic>
          <p:sp>
            <p:nvSpPr>
              <p:cNvPr id="152" name="TextBox 151">
                <a:extLst>
                  <a:ext uri="{FF2B5EF4-FFF2-40B4-BE49-F238E27FC236}">
                    <a16:creationId xmlns:a16="http://schemas.microsoft.com/office/drawing/2014/main" id="{04F92E29-A721-F566-EED7-AF7D20BEFC5B}"/>
                  </a:ext>
                </a:extLst>
              </p:cNvPr>
              <p:cNvSpPr txBox="1"/>
              <p:nvPr/>
            </p:nvSpPr>
            <p:spPr>
              <a:xfrm>
                <a:off x="9424485" y="1652649"/>
                <a:ext cx="1479388" cy="227628"/>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Office 365</a:t>
                </a:r>
              </a:p>
            </p:txBody>
          </p:sp>
          <p:pic>
            <p:nvPicPr>
              <p:cNvPr id="142" name="Graphic 141" descr="Microsoft Purview Logo">
                <a:extLst>
                  <a:ext uri="{FF2B5EF4-FFF2-40B4-BE49-F238E27FC236}">
                    <a16:creationId xmlns:a16="http://schemas.microsoft.com/office/drawing/2014/main" id="{BA8F40FA-EC7B-66CD-A213-DADABBBAE2F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182718" y="1892256"/>
                <a:ext cx="210369" cy="205217"/>
              </a:xfrm>
              <a:prstGeom prst="rect">
                <a:avLst/>
              </a:prstGeom>
            </p:spPr>
          </p:pic>
          <p:sp>
            <p:nvSpPr>
              <p:cNvPr id="146" name="TextBox 145">
                <a:extLst>
                  <a:ext uri="{FF2B5EF4-FFF2-40B4-BE49-F238E27FC236}">
                    <a16:creationId xmlns:a16="http://schemas.microsoft.com/office/drawing/2014/main" id="{1ABA78AE-F1EC-BDC1-E466-17F5F7D0C6FF}"/>
                  </a:ext>
                </a:extLst>
              </p:cNvPr>
              <p:cNvSpPr txBox="1"/>
              <p:nvPr/>
            </p:nvSpPr>
            <p:spPr>
              <a:xfrm>
                <a:off x="9424485" y="1864238"/>
                <a:ext cx="16043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Purview</a:t>
                </a:r>
              </a:p>
            </p:txBody>
          </p:sp>
          <p:sp>
            <p:nvSpPr>
              <p:cNvPr id="129" name="TextBox 128">
                <a:extLst>
                  <a:ext uri="{FF2B5EF4-FFF2-40B4-BE49-F238E27FC236}">
                    <a16:creationId xmlns:a16="http://schemas.microsoft.com/office/drawing/2014/main" id="{4EED638D-A842-3C15-0385-470CD06852B8}"/>
                  </a:ext>
                </a:extLst>
              </p:cNvPr>
              <p:cNvSpPr txBox="1"/>
              <p:nvPr/>
            </p:nvSpPr>
            <p:spPr>
              <a:xfrm>
                <a:off x="9424485" y="2091618"/>
                <a:ext cx="115635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000000"/>
                    </a:solidFill>
                    <a:effectLst/>
                    <a:uLnTx/>
                    <a:uFillTx/>
                    <a:latin typeface="Segoe UI Semibold"/>
                    <a:ea typeface="+mn-ea"/>
                    <a:cs typeface="+mn-cs"/>
                  </a:rPr>
                  <a:t>Microsoft </a:t>
                </a:r>
                <a:r>
                  <a:rPr kumimoji="0" lang="en-CA" sz="900" b="0" i="0" u="none" strike="noStrike" kern="1200" cap="none" spc="0" normalizeH="0" baseline="0" noProof="0" err="1">
                    <a:ln>
                      <a:noFill/>
                    </a:ln>
                    <a:solidFill>
                      <a:srgbClr val="000000"/>
                    </a:solidFill>
                    <a:effectLst/>
                    <a:uLnTx/>
                    <a:uFillTx/>
                    <a:latin typeface="Segoe UI Semibold"/>
                    <a:ea typeface="+mn-ea"/>
                    <a:cs typeface="+mn-cs"/>
                  </a:rPr>
                  <a:t>Priva</a:t>
                </a:r>
                <a:endParaRPr kumimoji="0" lang="en-CA" sz="900" b="0" i="0" u="none" strike="noStrike" kern="1200" cap="none" spc="0" normalizeH="0" baseline="0" noProof="0">
                  <a:ln>
                    <a:noFill/>
                  </a:ln>
                  <a:solidFill>
                    <a:srgbClr val="000000"/>
                  </a:solidFill>
                  <a:effectLst/>
                  <a:uLnTx/>
                  <a:uFillTx/>
                  <a:latin typeface="Segoe UI Semibold"/>
                  <a:ea typeface="+mn-ea"/>
                  <a:cs typeface="+mn-cs"/>
                </a:endParaRPr>
              </a:p>
            </p:txBody>
          </p:sp>
          <p:grpSp>
            <p:nvGrpSpPr>
              <p:cNvPr id="130" name="Group 129" descr="Priva product logo">
                <a:extLst>
                  <a:ext uri="{FF2B5EF4-FFF2-40B4-BE49-F238E27FC236}">
                    <a16:creationId xmlns:a16="http://schemas.microsoft.com/office/drawing/2014/main" id="{ED81FA3F-BAFF-D133-B6B9-1AF112FE5504}"/>
                  </a:ext>
                </a:extLst>
              </p:cNvPr>
              <p:cNvGrpSpPr>
                <a:grpSpLocks noChangeAspect="1"/>
              </p:cNvGrpSpPr>
              <p:nvPr/>
            </p:nvGrpSpPr>
            <p:grpSpPr>
              <a:xfrm>
                <a:off x="9211236" y="2122494"/>
                <a:ext cx="153330" cy="152890"/>
                <a:chOff x="4100469" y="2403926"/>
                <a:chExt cx="3437191" cy="3427251"/>
              </a:xfrm>
              <a:solidFill>
                <a:srgbClr val="0486D1"/>
              </a:solidFill>
            </p:grpSpPr>
            <p:sp>
              <p:nvSpPr>
                <p:cNvPr id="131" name="Freeform: Shape 21">
                  <a:extLst>
                    <a:ext uri="{FF2B5EF4-FFF2-40B4-BE49-F238E27FC236}">
                      <a16:creationId xmlns:a16="http://schemas.microsoft.com/office/drawing/2014/main" id="{9C9FCB11-AD60-6F56-F819-D23268C18672}"/>
                    </a:ext>
                    <a:ext uri="{C183D7F6-B498-43B3-948B-1728B52AA6E4}">
                      <adec:decorative xmlns:adec="http://schemas.microsoft.com/office/drawing/2017/decorative" val="1"/>
                    </a:ext>
                  </a:extLst>
                </p:cNvPr>
                <p:cNvSpPr/>
                <p:nvPr/>
              </p:nvSpPr>
              <p:spPr bwMode="auto">
                <a:xfrm>
                  <a:off x="4770047" y="3666509"/>
                  <a:ext cx="1049018" cy="820154"/>
                </a:xfrm>
                <a:custGeom>
                  <a:avLst/>
                  <a:gdLst>
                    <a:gd name="connsiteX0" fmla="*/ 412757 w 1049018"/>
                    <a:gd name="connsiteY0" fmla="*/ 0 h 820154"/>
                    <a:gd name="connsiteX1" fmla="*/ 1017901 w 1049018"/>
                    <a:gd name="connsiteY1" fmla="*/ 184846 h 820154"/>
                    <a:gd name="connsiteX2" fmla="*/ 1049018 w 1049018"/>
                    <a:gd name="connsiteY2" fmla="*/ 208114 h 820154"/>
                    <a:gd name="connsiteX3" fmla="*/ 996812 w 1049018"/>
                    <a:gd name="connsiteY3" fmla="*/ 247152 h 820154"/>
                    <a:gd name="connsiteX4" fmla="*/ 651603 w 1049018"/>
                    <a:gd name="connsiteY4" fmla="*/ 760481 h 820154"/>
                    <a:gd name="connsiteX5" fmla="*/ 636260 w 1049018"/>
                    <a:gd name="connsiteY5" fmla="*/ 820154 h 820154"/>
                    <a:gd name="connsiteX6" fmla="*/ 627725 w 1049018"/>
                    <a:gd name="connsiteY6" fmla="*/ 817030 h 820154"/>
                    <a:gd name="connsiteX7" fmla="*/ 15344 w 1049018"/>
                    <a:gd name="connsiteY7" fmla="*/ 141604 h 820154"/>
                    <a:gd name="connsiteX8" fmla="*/ 0 w 1049018"/>
                    <a:gd name="connsiteY8" fmla="*/ 81931 h 820154"/>
                    <a:gd name="connsiteX9" fmla="*/ 90904 w 1049018"/>
                    <a:gd name="connsiteY9" fmla="*/ 48660 h 820154"/>
                    <a:gd name="connsiteX10" fmla="*/ 412757 w 1049018"/>
                    <a:gd name="connsiteY10" fmla="*/ 0 h 8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018" h="820154">
                      <a:moveTo>
                        <a:pt x="412757" y="0"/>
                      </a:moveTo>
                      <a:cubicBezTo>
                        <a:pt x="636916" y="0"/>
                        <a:pt x="845159" y="68144"/>
                        <a:pt x="1017901" y="184846"/>
                      </a:cubicBezTo>
                      <a:lnTo>
                        <a:pt x="1049018" y="208114"/>
                      </a:lnTo>
                      <a:lnTo>
                        <a:pt x="996812" y="247152"/>
                      </a:lnTo>
                      <a:cubicBezTo>
                        <a:pt x="836449" y="379496"/>
                        <a:pt x="714850" y="557134"/>
                        <a:pt x="651603" y="760481"/>
                      </a:cubicBezTo>
                      <a:lnTo>
                        <a:pt x="636260" y="820154"/>
                      </a:lnTo>
                      <a:lnTo>
                        <a:pt x="627725" y="817030"/>
                      </a:lnTo>
                      <a:cubicBezTo>
                        <a:pt x="336376" y="693800"/>
                        <a:pt x="110215" y="446624"/>
                        <a:pt x="15344" y="141604"/>
                      </a:cubicBezTo>
                      <a:lnTo>
                        <a:pt x="0" y="81931"/>
                      </a:lnTo>
                      <a:lnTo>
                        <a:pt x="90904" y="48660"/>
                      </a:lnTo>
                      <a:cubicBezTo>
                        <a:pt x="192577" y="17036"/>
                        <a:pt x="300678" y="0"/>
                        <a:pt x="412757" y="0"/>
                      </a:cubicBez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2" name="Freeform: Shape 23">
                  <a:extLst>
                    <a:ext uri="{FF2B5EF4-FFF2-40B4-BE49-F238E27FC236}">
                      <a16:creationId xmlns:a16="http://schemas.microsoft.com/office/drawing/2014/main" id="{50E00DDD-13DE-3945-9F53-CB246E7B357C}"/>
                    </a:ext>
                    <a:ext uri="{C183D7F6-B498-43B3-948B-1728B52AA6E4}">
                      <adec:decorative xmlns:adec="http://schemas.microsoft.com/office/drawing/2017/decorative" val="1"/>
                    </a:ext>
                  </a:extLst>
                </p:cNvPr>
                <p:cNvSpPr/>
                <p:nvPr/>
              </p:nvSpPr>
              <p:spPr bwMode="auto">
                <a:xfrm>
                  <a:off x="5819065" y="3666509"/>
                  <a:ext cx="1049020" cy="820155"/>
                </a:xfrm>
                <a:custGeom>
                  <a:avLst/>
                  <a:gdLst>
                    <a:gd name="connsiteX0" fmla="*/ 636260 w 1049020"/>
                    <a:gd name="connsiteY0" fmla="*/ 0 h 820155"/>
                    <a:gd name="connsiteX1" fmla="*/ 958113 w 1049020"/>
                    <a:gd name="connsiteY1" fmla="*/ 48660 h 820155"/>
                    <a:gd name="connsiteX2" fmla="*/ 1049020 w 1049020"/>
                    <a:gd name="connsiteY2" fmla="*/ 81932 h 820155"/>
                    <a:gd name="connsiteX3" fmla="*/ 1033676 w 1049020"/>
                    <a:gd name="connsiteY3" fmla="*/ 141604 h 820155"/>
                    <a:gd name="connsiteX4" fmla="*/ 421295 w 1049020"/>
                    <a:gd name="connsiteY4" fmla="*/ 817030 h 820155"/>
                    <a:gd name="connsiteX5" fmla="*/ 412758 w 1049020"/>
                    <a:gd name="connsiteY5" fmla="*/ 820155 h 820155"/>
                    <a:gd name="connsiteX6" fmla="*/ 397414 w 1049020"/>
                    <a:gd name="connsiteY6" fmla="*/ 760481 h 820155"/>
                    <a:gd name="connsiteX7" fmla="*/ 52205 w 1049020"/>
                    <a:gd name="connsiteY7" fmla="*/ 247152 h 820155"/>
                    <a:gd name="connsiteX8" fmla="*/ 0 w 1049020"/>
                    <a:gd name="connsiteY8" fmla="*/ 208114 h 820155"/>
                    <a:gd name="connsiteX9" fmla="*/ 31116 w 1049020"/>
                    <a:gd name="connsiteY9" fmla="*/ 184846 h 820155"/>
                    <a:gd name="connsiteX10" fmla="*/ 636260 w 1049020"/>
                    <a:gd name="connsiteY10" fmla="*/ 0 h 82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9020" h="820155">
                      <a:moveTo>
                        <a:pt x="636260" y="0"/>
                      </a:moveTo>
                      <a:cubicBezTo>
                        <a:pt x="748340" y="0"/>
                        <a:pt x="856440" y="17036"/>
                        <a:pt x="958113" y="48660"/>
                      </a:cubicBezTo>
                      <a:lnTo>
                        <a:pt x="1049020" y="81932"/>
                      </a:lnTo>
                      <a:lnTo>
                        <a:pt x="1033676" y="141604"/>
                      </a:lnTo>
                      <a:cubicBezTo>
                        <a:pt x="938805" y="446624"/>
                        <a:pt x="712645" y="693800"/>
                        <a:pt x="421295" y="817030"/>
                      </a:cubicBezTo>
                      <a:lnTo>
                        <a:pt x="412758" y="820155"/>
                      </a:lnTo>
                      <a:lnTo>
                        <a:pt x="397414" y="760481"/>
                      </a:lnTo>
                      <a:cubicBezTo>
                        <a:pt x="334167" y="557134"/>
                        <a:pt x="212569" y="379496"/>
                        <a:pt x="52205" y="247152"/>
                      </a:cubicBezTo>
                      <a:lnTo>
                        <a:pt x="0" y="208114"/>
                      </a:lnTo>
                      <a:lnTo>
                        <a:pt x="31116" y="184846"/>
                      </a:lnTo>
                      <a:cubicBezTo>
                        <a:pt x="203858" y="68144"/>
                        <a:pt x="412101" y="0"/>
                        <a:pt x="636260" y="0"/>
                      </a:cubicBez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3" name="Freeform: Shape 27">
                  <a:extLst>
                    <a:ext uri="{FF2B5EF4-FFF2-40B4-BE49-F238E27FC236}">
                      <a16:creationId xmlns:a16="http://schemas.microsoft.com/office/drawing/2014/main" id="{286CA24D-1C6E-F04E-0510-B9993D820940}"/>
                    </a:ext>
                    <a:ext uri="{C183D7F6-B498-43B3-948B-1728B52AA6E4}">
                      <adec:decorative xmlns:adec="http://schemas.microsoft.com/office/drawing/2017/decorative" val="1"/>
                    </a:ext>
                  </a:extLst>
                </p:cNvPr>
                <p:cNvSpPr/>
                <p:nvPr/>
              </p:nvSpPr>
              <p:spPr bwMode="auto">
                <a:xfrm>
                  <a:off x="5372990" y="4486663"/>
                  <a:ext cx="892149" cy="1136400"/>
                </a:xfrm>
                <a:custGeom>
                  <a:avLst/>
                  <a:gdLst>
                    <a:gd name="connsiteX0" fmla="*/ 33317 w 892149"/>
                    <a:gd name="connsiteY0" fmla="*/ 0 h 1136400"/>
                    <a:gd name="connsiteX1" fmla="*/ 124223 w 892149"/>
                    <a:gd name="connsiteY1" fmla="*/ 33271 h 1136400"/>
                    <a:gd name="connsiteX2" fmla="*/ 446076 w 892149"/>
                    <a:gd name="connsiteY2" fmla="*/ 81931 h 1136400"/>
                    <a:gd name="connsiteX3" fmla="*/ 767929 w 892149"/>
                    <a:gd name="connsiteY3" fmla="*/ 33271 h 1136400"/>
                    <a:gd name="connsiteX4" fmla="*/ 858833 w 892149"/>
                    <a:gd name="connsiteY4" fmla="*/ 1 h 1136400"/>
                    <a:gd name="connsiteX5" fmla="*/ 870160 w 892149"/>
                    <a:gd name="connsiteY5" fmla="*/ 44052 h 1136400"/>
                    <a:gd name="connsiteX6" fmla="*/ 892149 w 892149"/>
                    <a:gd name="connsiteY6" fmla="*/ 262180 h 1136400"/>
                    <a:gd name="connsiteX7" fmla="*/ 498280 w 892149"/>
                    <a:gd name="connsiteY7" fmla="*/ 1097362 h 1136400"/>
                    <a:gd name="connsiteX8" fmla="*/ 446075 w 892149"/>
                    <a:gd name="connsiteY8" fmla="*/ 1136400 h 1136400"/>
                    <a:gd name="connsiteX9" fmla="*/ 393869 w 892149"/>
                    <a:gd name="connsiteY9" fmla="*/ 1097362 h 1136400"/>
                    <a:gd name="connsiteX10" fmla="*/ 0 w 892149"/>
                    <a:gd name="connsiteY10" fmla="*/ 262180 h 1136400"/>
                    <a:gd name="connsiteX11" fmla="*/ 21989 w 892149"/>
                    <a:gd name="connsiteY11" fmla="*/ 44052 h 1136400"/>
                    <a:gd name="connsiteX12" fmla="*/ 33317 w 892149"/>
                    <a:gd name="connsiteY12" fmla="*/ 0 h 113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2149" h="1136400">
                      <a:moveTo>
                        <a:pt x="33317" y="0"/>
                      </a:moveTo>
                      <a:lnTo>
                        <a:pt x="124223" y="33271"/>
                      </a:lnTo>
                      <a:cubicBezTo>
                        <a:pt x="225896" y="64895"/>
                        <a:pt x="333997" y="81931"/>
                        <a:pt x="446076" y="81931"/>
                      </a:cubicBezTo>
                      <a:cubicBezTo>
                        <a:pt x="558156" y="81931"/>
                        <a:pt x="666256" y="64895"/>
                        <a:pt x="767929" y="33271"/>
                      </a:cubicBezTo>
                      <a:lnTo>
                        <a:pt x="858833" y="1"/>
                      </a:lnTo>
                      <a:lnTo>
                        <a:pt x="870160" y="44052"/>
                      </a:lnTo>
                      <a:cubicBezTo>
                        <a:pt x="884578" y="114509"/>
                        <a:pt x="892149" y="187461"/>
                        <a:pt x="892149" y="262180"/>
                      </a:cubicBezTo>
                      <a:cubicBezTo>
                        <a:pt x="892149" y="598419"/>
                        <a:pt x="738826" y="898846"/>
                        <a:pt x="498280" y="1097362"/>
                      </a:cubicBezTo>
                      <a:lnTo>
                        <a:pt x="446075" y="1136400"/>
                      </a:lnTo>
                      <a:lnTo>
                        <a:pt x="393869" y="1097362"/>
                      </a:lnTo>
                      <a:cubicBezTo>
                        <a:pt x="153324" y="898846"/>
                        <a:pt x="0" y="598419"/>
                        <a:pt x="0" y="262180"/>
                      </a:cubicBezTo>
                      <a:cubicBezTo>
                        <a:pt x="0" y="187461"/>
                        <a:pt x="7572" y="114509"/>
                        <a:pt x="21989" y="44052"/>
                      </a:cubicBezTo>
                      <a:lnTo>
                        <a:pt x="33317" y="0"/>
                      </a:ln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5" name="Freeform: Shape 28">
                  <a:extLst>
                    <a:ext uri="{FF2B5EF4-FFF2-40B4-BE49-F238E27FC236}">
                      <a16:creationId xmlns:a16="http://schemas.microsoft.com/office/drawing/2014/main" id="{077DC51C-72A9-19A6-9552-6F8E34040C2F}"/>
                    </a:ext>
                    <a:ext uri="{C183D7F6-B498-43B3-948B-1728B52AA6E4}">
                      <adec:decorative xmlns:adec="http://schemas.microsoft.com/office/drawing/2017/decorative" val="1"/>
                    </a:ext>
                  </a:extLst>
                </p:cNvPr>
                <p:cNvSpPr/>
                <p:nvPr/>
              </p:nvSpPr>
              <p:spPr bwMode="auto">
                <a:xfrm>
                  <a:off x="4736730" y="2403926"/>
                  <a:ext cx="2164670" cy="1470697"/>
                </a:xfrm>
                <a:custGeom>
                  <a:avLst/>
                  <a:gdLst>
                    <a:gd name="connsiteX0" fmla="*/ 1082335 w 2164670"/>
                    <a:gd name="connsiteY0" fmla="*/ 0 h 1470697"/>
                    <a:gd name="connsiteX1" fmla="*/ 2164670 w 2164670"/>
                    <a:gd name="connsiteY1" fmla="*/ 1082334 h 1470697"/>
                    <a:gd name="connsiteX2" fmla="*/ 2142681 w 2164670"/>
                    <a:gd name="connsiteY2" fmla="*/ 1300462 h 1470697"/>
                    <a:gd name="connsiteX3" fmla="*/ 2131354 w 2164670"/>
                    <a:gd name="connsiteY3" fmla="*/ 1344515 h 1470697"/>
                    <a:gd name="connsiteX4" fmla="*/ 2040447 w 2164670"/>
                    <a:gd name="connsiteY4" fmla="*/ 1311243 h 1470697"/>
                    <a:gd name="connsiteX5" fmla="*/ 1718594 w 2164670"/>
                    <a:gd name="connsiteY5" fmla="*/ 1262583 h 1470697"/>
                    <a:gd name="connsiteX6" fmla="*/ 1113450 w 2164670"/>
                    <a:gd name="connsiteY6" fmla="*/ 1447429 h 1470697"/>
                    <a:gd name="connsiteX7" fmla="*/ 1082334 w 2164670"/>
                    <a:gd name="connsiteY7" fmla="*/ 1470697 h 1470697"/>
                    <a:gd name="connsiteX8" fmla="*/ 1051217 w 2164670"/>
                    <a:gd name="connsiteY8" fmla="*/ 1447429 h 1470697"/>
                    <a:gd name="connsiteX9" fmla="*/ 446073 w 2164670"/>
                    <a:gd name="connsiteY9" fmla="*/ 1262583 h 1470697"/>
                    <a:gd name="connsiteX10" fmla="*/ 124220 w 2164670"/>
                    <a:gd name="connsiteY10" fmla="*/ 1311243 h 1470697"/>
                    <a:gd name="connsiteX11" fmla="*/ 33316 w 2164670"/>
                    <a:gd name="connsiteY11" fmla="*/ 1344514 h 1470697"/>
                    <a:gd name="connsiteX12" fmla="*/ 21989 w 2164670"/>
                    <a:gd name="connsiteY12" fmla="*/ 1300462 h 1470697"/>
                    <a:gd name="connsiteX13" fmla="*/ 0 w 2164670"/>
                    <a:gd name="connsiteY13" fmla="*/ 1082334 h 1470697"/>
                    <a:gd name="connsiteX14" fmla="*/ 1082335 w 2164670"/>
                    <a:gd name="connsiteY14" fmla="*/ 0 h 147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64670" h="1470697">
                      <a:moveTo>
                        <a:pt x="1082335" y="0"/>
                      </a:moveTo>
                      <a:cubicBezTo>
                        <a:pt x="1680092" y="0"/>
                        <a:pt x="2164670" y="484577"/>
                        <a:pt x="2164670" y="1082334"/>
                      </a:cubicBezTo>
                      <a:cubicBezTo>
                        <a:pt x="2164670" y="1157054"/>
                        <a:pt x="2157099" y="1230005"/>
                        <a:pt x="2142681" y="1300462"/>
                      </a:cubicBezTo>
                      <a:lnTo>
                        <a:pt x="2131354" y="1344515"/>
                      </a:lnTo>
                      <a:lnTo>
                        <a:pt x="2040447" y="1311243"/>
                      </a:lnTo>
                      <a:cubicBezTo>
                        <a:pt x="1938774" y="1279619"/>
                        <a:pt x="1830674" y="1262583"/>
                        <a:pt x="1718594" y="1262583"/>
                      </a:cubicBezTo>
                      <a:cubicBezTo>
                        <a:pt x="1494435" y="1262583"/>
                        <a:pt x="1286192" y="1330727"/>
                        <a:pt x="1113450" y="1447429"/>
                      </a:cubicBezTo>
                      <a:lnTo>
                        <a:pt x="1082334" y="1470697"/>
                      </a:lnTo>
                      <a:lnTo>
                        <a:pt x="1051217" y="1447429"/>
                      </a:lnTo>
                      <a:cubicBezTo>
                        <a:pt x="878475" y="1330727"/>
                        <a:pt x="670232" y="1262583"/>
                        <a:pt x="446073" y="1262583"/>
                      </a:cubicBezTo>
                      <a:cubicBezTo>
                        <a:pt x="333994" y="1262583"/>
                        <a:pt x="225893" y="1279619"/>
                        <a:pt x="124220" y="1311243"/>
                      </a:cubicBezTo>
                      <a:lnTo>
                        <a:pt x="33316" y="1344514"/>
                      </a:lnTo>
                      <a:lnTo>
                        <a:pt x="21989" y="1300462"/>
                      </a:lnTo>
                      <a:cubicBezTo>
                        <a:pt x="7572" y="1230005"/>
                        <a:pt x="0" y="1157054"/>
                        <a:pt x="0" y="1082334"/>
                      </a:cubicBezTo>
                      <a:cubicBezTo>
                        <a:pt x="0" y="484577"/>
                        <a:pt x="484578" y="0"/>
                        <a:pt x="1082335" y="0"/>
                      </a:cubicBez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6" name="Freeform: Shape 33">
                  <a:extLst>
                    <a:ext uri="{FF2B5EF4-FFF2-40B4-BE49-F238E27FC236}">
                      <a16:creationId xmlns:a16="http://schemas.microsoft.com/office/drawing/2014/main" id="{AA6E34AC-6E3B-D680-2600-85123C162362}"/>
                    </a:ext>
                    <a:ext uri="{C183D7F6-B498-43B3-948B-1728B52AA6E4}">
                      <adec:decorative xmlns:adec="http://schemas.microsoft.com/office/drawing/2017/decorative" val="1"/>
                    </a:ext>
                  </a:extLst>
                </p:cNvPr>
                <p:cNvSpPr/>
                <p:nvPr/>
              </p:nvSpPr>
              <p:spPr bwMode="auto">
                <a:xfrm>
                  <a:off x="4100469" y="3748440"/>
                  <a:ext cx="1718596" cy="2082737"/>
                </a:xfrm>
                <a:custGeom>
                  <a:avLst/>
                  <a:gdLst>
                    <a:gd name="connsiteX0" fmla="*/ 669578 w 1718596"/>
                    <a:gd name="connsiteY0" fmla="*/ 0 h 2082737"/>
                    <a:gd name="connsiteX1" fmla="*/ 684922 w 1718596"/>
                    <a:gd name="connsiteY1" fmla="*/ 59673 h 2082737"/>
                    <a:gd name="connsiteX2" fmla="*/ 1297303 w 1718596"/>
                    <a:gd name="connsiteY2" fmla="*/ 735099 h 2082737"/>
                    <a:gd name="connsiteX3" fmla="*/ 1305838 w 1718596"/>
                    <a:gd name="connsiteY3" fmla="*/ 738223 h 2082737"/>
                    <a:gd name="connsiteX4" fmla="*/ 1294510 w 1718596"/>
                    <a:gd name="connsiteY4" fmla="*/ 782275 h 2082737"/>
                    <a:gd name="connsiteX5" fmla="*/ 1272521 w 1718596"/>
                    <a:gd name="connsiteY5" fmla="*/ 1000403 h 2082737"/>
                    <a:gd name="connsiteX6" fmla="*/ 1666390 w 1718596"/>
                    <a:gd name="connsiteY6" fmla="*/ 1835585 h 2082737"/>
                    <a:gd name="connsiteX7" fmla="*/ 1718596 w 1718596"/>
                    <a:gd name="connsiteY7" fmla="*/ 1874623 h 2082737"/>
                    <a:gd name="connsiteX8" fmla="*/ 1687479 w 1718596"/>
                    <a:gd name="connsiteY8" fmla="*/ 1897891 h 2082737"/>
                    <a:gd name="connsiteX9" fmla="*/ 1082335 w 1718596"/>
                    <a:gd name="connsiteY9" fmla="*/ 2082737 h 2082737"/>
                    <a:gd name="connsiteX10" fmla="*/ 0 w 1718596"/>
                    <a:gd name="connsiteY10" fmla="*/ 1000403 h 2082737"/>
                    <a:gd name="connsiteX11" fmla="*/ 661041 w 1718596"/>
                    <a:gd name="connsiteY11" fmla="*/ 3124 h 2082737"/>
                    <a:gd name="connsiteX12" fmla="*/ 669578 w 1718596"/>
                    <a:gd name="connsiteY12" fmla="*/ 0 h 208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596" h="2082737">
                      <a:moveTo>
                        <a:pt x="669578" y="0"/>
                      </a:moveTo>
                      <a:lnTo>
                        <a:pt x="684922" y="59673"/>
                      </a:lnTo>
                      <a:cubicBezTo>
                        <a:pt x="779793" y="364693"/>
                        <a:pt x="1005954" y="611869"/>
                        <a:pt x="1297303" y="735099"/>
                      </a:cubicBezTo>
                      <a:lnTo>
                        <a:pt x="1305838" y="738223"/>
                      </a:lnTo>
                      <a:lnTo>
                        <a:pt x="1294510" y="782275"/>
                      </a:lnTo>
                      <a:cubicBezTo>
                        <a:pt x="1280093" y="852732"/>
                        <a:pt x="1272521" y="925684"/>
                        <a:pt x="1272521" y="1000403"/>
                      </a:cubicBezTo>
                      <a:cubicBezTo>
                        <a:pt x="1272521" y="1336642"/>
                        <a:pt x="1425845" y="1637069"/>
                        <a:pt x="1666390" y="1835585"/>
                      </a:cubicBezTo>
                      <a:lnTo>
                        <a:pt x="1718596" y="1874623"/>
                      </a:lnTo>
                      <a:lnTo>
                        <a:pt x="1687479" y="1897891"/>
                      </a:lnTo>
                      <a:cubicBezTo>
                        <a:pt x="1514737" y="2014594"/>
                        <a:pt x="1306494" y="2082737"/>
                        <a:pt x="1082335" y="2082737"/>
                      </a:cubicBezTo>
                      <a:cubicBezTo>
                        <a:pt x="484578" y="2082737"/>
                        <a:pt x="0" y="1598160"/>
                        <a:pt x="0" y="1000403"/>
                      </a:cubicBezTo>
                      <a:cubicBezTo>
                        <a:pt x="0" y="552085"/>
                        <a:pt x="272575" y="167431"/>
                        <a:pt x="661041" y="3124"/>
                      </a:cubicBezTo>
                      <a:lnTo>
                        <a:pt x="669578" y="0"/>
                      </a:ln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8" name="Freeform: Shape 37">
                  <a:extLst>
                    <a:ext uri="{FF2B5EF4-FFF2-40B4-BE49-F238E27FC236}">
                      <a16:creationId xmlns:a16="http://schemas.microsoft.com/office/drawing/2014/main" id="{09ED5D9F-BD44-7523-D816-55D8C16F5CAF}"/>
                    </a:ext>
                    <a:ext uri="{C183D7F6-B498-43B3-948B-1728B52AA6E4}">
                      <adec:decorative xmlns:adec="http://schemas.microsoft.com/office/drawing/2017/decorative" val="1"/>
                    </a:ext>
                  </a:extLst>
                </p:cNvPr>
                <p:cNvSpPr/>
                <p:nvPr/>
              </p:nvSpPr>
              <p:spPr bwMode="auto">
                <a:xfrm>
                  <a:off x="5819065" y="3748441"/>
                  <a:ext cx="1718595" cy="2082736"/>
                </a:xfrm>
                <a:custGeom>
                  <a:avLst/>
                  <a:gdLst>
                    <a:gd name="connsiteX0" fmla="*/ 1049020 w 1718595"/>
                    <a:gd name="connsiteY0" fmla="*/ 0 h 2082736"/>
                    <a:gd name="connsiteX1" fmla="*/ 1057554 w 1718595"/>
                    <a:gd name="connsiteY1" fmla="*/ 3123 h 2082736"/>
                    <a:gd name="connsiteX2" fmla="*/ 1718595 w 1718595"/>
                    <a:gd name="connsiteY2" fmla="*/ 1000402 h 2082736"/>
                    <a:gd name="connsiteX3" fmla="*/ 636260 w 1718595"/>
                    <a:gd name="connsiteY3" fmla="*/ 2082736 h 2082736"/>
                    <a:gd name="connsiteX4" fmla="*/ 31116 w 1718595"/>
                    <a:gd name="connsiteY4" fmla="*/ 1897890 h 2082736"/>
                    <a:gd name="connsiteX5" fmla="*/ 0 w 1718595"/>
                    <a:gd name="connsiteY5" fmla="*/ 1874622 h 2082736"/>
                    <a:gd name="connsiteX6" fmla="*/ 52205 w 1718595"/>
                    <a:gd name="connsiteY6" fmla="*/ 1835584 h 2082736"/>
                    <a:gd name="connsiteX7" fmla="*/ 446074 w 1718595"/>
                    <a:gd name="connsiteY7" fmla="*/ 1000402 h 2082736"/>
                    <a:gd name="connsiteX8" fmla="*/ 424085 w 1718595"/>
                    <a:gd name="connsiteY8" fmla="*/ 782274 h 2082736"/>
                    <a:gd name="connsiteX9" fmla="*/ 412758 w 1718595"/>
                    <a:gd name="connsiteY9" fmla="*/ 738223 h 2082736"/>
                    <a:gd name="connsiteX10" fmla="*/ 421295 w 1718595"/>
                    <a:gd name="connsiteY10" fmla="*/ 735098 h 2082736"/>
                    <a:gd name="connsiteX11" fmla="*/ 1033676 w 1718595"/>
                    <a:gd name="connsiteY11" fmla="*/ 59672 h 2082736"/>
                    <a:gd name="connsiteX12" fmla="*/ 1049020 w 1718595"/>
                    <a:gd name="connsiteY12" fmla="*/ 0 h 20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8595" h="2082736">
                      <a:moveTo>
                        <a:pt x="1049020" y="0"/>
                      </a:moveTo>
                      <a:lnTo>
                        <a:pt x="1057554" y="3123"/>
                      </a:lnTo>
                      <a:cubicBezTo>
                        <a:pt x="1446020" y="167430"/>
                        <a:pt x="1718595" y="552084"/>
                        <a:pt x="1718595" y="1000402"/>
                      </a:cubicBezTo>
                      <a:cubicBezTo>
                        <a:pt x="1718595" y="1598159"/>
                        <a:pt x="1234017" y="2082736"/>
                        <a:pt x="636260" y="2082736"/>
                      </a:cubicBezTo>
                      <a:cubicBezTo>
                        <a:pt x="412101" y="2082736"/>
                        <a:pt x="203858" y="2014593"/>
                        <a:pt x="31116" y="1897890"/>
                      </a:cubicBezTo>
                      <a:lnTo>
                        <a:pt x="0" y="1874622"/>
                      </a:lnTo>
                      <a:lnTo>
                        <a:pt x="52205" y="1835584"/>
                      </a:lnTo>
                      <a:cubicBezTo>
                        <a:pt x="292751" y="1637068"/>
                        <a:pt x="446074" y="1336641"/>
                        <a:pt x="446074" y="1000402"/>
                      </a:cubicBezTo>
                      <a:cubicBezTo>
                        <a:pt x="446074" y="925683"/>
                        <a:pt x="438503" y="852731"/>
                        <a:pt x="424085" y="782274"/>
                      </a:cubicBezTo>
                      <a:lnTo>
                        <a:pt x="412758" y="738223"/>
                      </a:lnTo>
                      <a:lnTo>
                        <a:pt x="421295" y="735098"/>
                      </a:lnTo>
                      <a:cubicBezTo>
                        <a:pt x="712645" y="611868"/>
                        <a:pt x="938805" y="364692"/>
                        <a:pt x="1033676" y="59672"/>
                      </a:cubicBezTo>
                      <a:lnTo>
                        <a:pt x="1049020" y="0"/>
                      </a:ln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9" name="Freeform: Shape 40">
                  <a:extLst>
                    <a:ext uri="{FF2B5EF4-FFF2-40B4-BE49-F238E27FC236}">
                      <a16:creationId xmlns:a16="http://schemas.microsoft.com/office/drawing/2014/main" id="{C52901F3-CD03-F05B-9F1F-00AC94D2D88E}"/>
                    </a:ext>
                    <a:ext uri="{C183D7F6-B498-43B3-948B-1728B52AA6E4}">
                      <adec:decorative xmlns:adec="http://schemas.microsoft.com/office/drawing/2017/decorative" val="1"/>
                    </a:ext>
                  </a:extLst>
                </p:cNvPr>
                <p:cNvSpPr/>
                <p:nvPr/>
              </p:nvSpPr>
              <p:spPr bwMode="auto">
                <a:xfrm>
                  <a:off x="5406307" y="3874623"/>
                  <a:ext cx="825516" cy="693971"/>
                </a:xfrm>
                <a:custGeom>
                  <a:avLst/>
                  <a:gdLst>
                    <a:gd name="connsiteX0" fmla="*/ 412758 w 825516"/>
                    <a:gd name="connsiteY0" fmla="*/ 0 h 693971"/>
                    <a:gd name="connsiteX1" fmla="*/ 464963 w 825516"/>
                    <a:gd name="connsiteY1" fmla="*/ 39038 h 693971"/>
                    <a:gd name="connsiteX2" fmla="*/ 810172 w 825516"/>
                    <a:gd name="connsiteY2" fmla="*/ 552367 h 693971"/>
                    <a:gd name="connsiteX3" fmla="*/ 825516 w 825516"/>
                    <a:gd name="connsiteY3" fmla="*/ 612041 h 693971"/>
                    <a:gd name="connsiteX4" fmla="*/ 734612 w 825516"/>
                    <a:gd name="connsiteY4" fmla="*/ 645311 h 693971"/>
                    <a:gd name="connsiteX5" fmla="*/ 412759 w 825516"/>
                    <a:gd name="connsiteY5" fmla="*/ 693971 h 693971"/>
                    <a:gd name="connsiteX6" fmla="*/ 90906 w 825516"/>
                    <a:gd name="connsiteY6" fmla="*/ 645311 h 693971"/>
                    <a:gd name="connsiteX7" fmla="*/ 0 w 825516"/>
                    <a:gd name="connsiteY7" fmla="*/ 612040 h 693971"/>
                    <a:gd name="connsiteX8" fmla="*/ 15343 w 825516"/>
                    <a:gd name="connsiteY8" fmla="*/ 552367 h 693971"/>
                    <a:gd name="connsiteX9" fmla="*/ 360552 w 825516"/>
                    <a:gd name="connsiteY9" fmla="*/ 39038 h 693971"/>
                    <a:gd name="connsiteX10" fmla="*/ 412758 w 825516"/>
                    <a:gd name="connsiteY10" fmla="*/ 0 h 6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5516" h="693971">
                      <a:moveTo>
                        <a:pt x="412758" y="0"/>
                      </a:moveTo>
                      <a:lnTo>
                        <a:pt x="464963" y="39038"/>
                      </a:lnTo>
                      <a:cubicBezTo>
                        <a:pt x="625327" y="171382"/>
                        <a:pt x="746925" y="349020"/>
                        <a:pt x="810172" y="552367"/>
                      </a:cubicBezTo>
                      <a:lnTo>
                        <a:pt x="825516" y="612041"/>
                      </a:lnTo>
                      <a:lnTo>
                        <a:pt x="734612" y="645311"/>
                      </a:lnTo>
                      <a:cubicBezTo>
                        <a:pt x="632939" y="676935"/>
                        <a:pt x="524839" y="693971"/>
                        <a:pt x="412759" y="693971"/>
                      </a:cubicBezTo>
                      <a:cubicBezTo>
                        <a:pt x="300680" y="693971"/>
                        <a:pt x="192579" y="676935"/>
                        <a:pt x="90906" y="645311"/>
                      </a:cubicBezTo>
                      <a:lnTo>
                        <a:pt x="0" y="612040"/>
                      </a:lnTo>
                      <a:lnTo>
                        <a:pt x="15343" y="552367"/>
                      </a:lnTo>
                      <a:cubicBezTo>
                        <a:pt x="78590" y="349020"/>
                        <a:pt x="200189" y="171382"/>
                        <a:pt x="360552" y="39038"/>
                      </a:cubicBezTo>
                      <a:lnTo>
                        <a:pt x="412758" y="0"/>
                      </a:lnTo>
                      <a:close/>
                    </a:path>
                  </a:pathLst>
                </a:custGeom>
                <a:grpFill/>
                <a:ln w="31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33" name="Threath Protection">
              <a:extLst>
                <a:ext uri="{FF2B5EF4-FFF2-40B4-BE49-F238E27FC236}">
                  <a16:creationId xmlns:a16="http://schemas.microsoft.com/office/drawing/2014/main" id="{751997E8-FB15-122F-3284-813D530C26FF}"/>
                </a:ext>
              </a:extLst>
            </p:cNvPr>
            <p:cNvGrpSpPr/>
            <p:nvPr/>
          </p:nvGrpSpPr>
          <p:grpSpPr>
            <a:xfrm>
              <a:off x="4261066" y="4601664"/>
              <a:ext cx="1761875" cy="1161885"/>
              <a:chOff x="1947710" y="457200"/>
              <a:chExt cx="1762125" cy="1162050"/>
            </a:xfrm>
          </p:grpSpPr>
          <p:sp>
            <p:nvSpPr>
              <p:cNvPr id="35" name="Rectangle: Rounded Corners 34">
                <a:extLst>
                  <a:ext uri="{FF2B5EF4-FFF2-40B4-BE49-F238E27FC236}">
                    <a16:creationId xmlns:a16="http://schemas.microsoft.com/office/drawing/2014/main" id="{9DA32C71-D7BA-F23C-4109-DCD56CDEE1C1}"/>
                  </a:ext>
                  <a:ext uri="{C183D7F6-B498-43B3-948B-1728B52AA6E4}">
                    <adec:decorative xmlns:adec="http://schemas.microsoft.com/office/drawing/2017/decorative" val="0"/>
                  </a:ext>
                </a:extLst>
              </p:cNvPr>
              <p:cNvSpPr/>
              <p:nvPr/>
            </p:nvSpPr>
            <p:spPr>
              <a:xfrm>
                <a:off x="1947710" y="457200"/>
                <a:ext cx="1762125" cy="1162050"/>
              </a:xfrm>
              <a:prstGeom prst="roundRect">
                <a:avLst>
                  <a:gd name="adj" fmla="val 4372"/>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Rectangle: Top Corners Rounded 33">
                <a:extLst>
                  <a:ext uri="{FF2B5EF4-FFF2-40B4-BE49-F238E27FC236}">
                    <a16:creationId xmlns:a16="http://schemas.microsoft.com/office/drawing/2014/main" id="{0ABB90B2-2790-1C08-2D87-C137779681AB}"/>
                  </a:ext>
                  <a:ext uri="{C183D7F6-B498-43B3-948B-1728B52AA6E4}">
                    <adec:decorative xmlns:adec="http://schemas.microsoft.com/office/drawing/2017/decorative" val="0"/>
                  </a:ext>
                </a:extLst>
              </p:cNvPr>
              <p:cNvSpPr/>
              <p:nvPr/>
            </p:nvSpPr>
            <p:spPr>
              <a:xfrm>
                <a:off x="1947710" y="457200"/>
                <a:ext cx="1762125" cy="352425"/>
              </a:xfrm>
              <a:prstGeom prst="round2Same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Threat Protection</a:t>
                </a:r>
              </a:p>
            </p:txBody>
          </p:sp>
          <p:sp>
            <p:nvSpPr>
              <p:cNvPr id="36" name="Rectangle: Rounded Corners 35">
                <a:extLst>
                  <a:ext uri="{FF2B5EF4-FFF2-40B4-BE49-F238E27FC236}">
                    <a16:creationId xmlns:a16="http://schemas.microsoft.com/office/drawing/2014/main" id="{CB61008A-BC4A-B5D4-0506-3E968C2F17EE}"/>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Continuous Assessment</a:t>
                </a:r>
              </a:p>
            </p:txBody>
          </p:sp>
          <p:sp>
            <p:nvSpPr>
              <p:cNvPr id="37" name="Rectangle: Rounded Corners 36">
                <a:extLst>
                  <a:ext uri="{FF2B5EF4-FFF2-40B4-BE49-F238E27FC236}">
                    <a16:creationId xmlns:a16="http://schemas.microsoft.com/office/drawing/2014/main" id="{3F362746-A0D5-C7AE-16D5-8246FC86D954}"/>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Threat Intelligence</a:t>
                </a:r>
              </a:p>
            </p:txBody>
          </p:sp>
          <p:sp>
            <p:nvSpPr>
              <p:cNvPr id="38" name="Rectangle: Rounded Corners 37">
                <a:extLst>
                  <a:ext uri="{FF2B5EF4-FFF2-40B4-BE49-F238E27FC236}">
                    <a16:creationId xmlns:a16="http://schemas.microsoft.com/office/drawing/2014/main" id="{5C66798E-5342-4126-5792-42A4F8157604}"/>
                  </a:ext>
                  <a:ext uri="{C183D7F6-B498-43B3-948B-1728B52AA6E4}">
                    <adec:decorative xmlns:adec="http://schemas.microsoft.com/office/drawing/2017/decorative" val="0"/>
                  </a:ext>
                </a:extLst>
              </p:cNvPr>
              <p:cNvSpPr/>
              <p:nvPr/>
            </p:nvSpPr>
            <p:spPr>
              <a:xfrm>
                <a:off x="1947710" y="1215262"/>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Forensics</a:t>
                </a:r>
              </a:p>
            </p:txBody>
          </p:sp>
          <p:sp>
            <p:nvSpPr>
              <p:cNvPr id="39" name="Rectangle: Rounded Corners 38">
                <a:extLst>
                  <a:ext uri="{FF2B5EF4-FFF2-40B4-BE49-F238E27FC236}">
                    <a16:creationId xmlns:a16="http://schemas.microsoft.com/office/drawing/2014/main" id="{9ACB0E9F-A2CC-6C8A-4382-C878E60019B2}"/>
                  </a:ext>
                  <a:ext uri="{C183D7F6-B498-43B3-948B-1728B52AA6E4}">
                    <adec:decorative xmlns:adec="http://schemas.microsoft.com/office/drawing/2017/decorative" val="0"/>
                  </a:ext>
                </a:extLst>
              </p:cNvPr>
              <p:cNvSpPr/>
              <p:nvPr/>
            </p:nvSpPr>
            <p:spPr>
              <a:xfrm>
                <a:off x="1947710" y="1418082"/>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Response Automation</a:t>
                </a:r>
              </a:p>
            </p:txBody>
          </p:sp>
          <p:cxnSp>
            <p:nvCxnSpPr>
              <p:cNvPr id="40" name="Straight Connector 39">
                <a:extLst>
                  <a:ext uri="{FF2B5EF4-FFF2-40B4-BE49-F238E27FC236}">
                    <a16:creationId xmlns:a16="http://schemas.microsoft.com/office/drawing/2014/main" id="{5525CC0A-B956-B9E1-F9FA-20DB0C9CBF18}"/>
                  </a:ext>
                  <a:ext uri="{C183D7F6-B498-43B3-948B-1728B52AA6E4}">
                    <adec:decorative xmlns:adec="http://schemas.microsoft.com/office/drawing/2017/decorative" val="0"/>
                  </a:ext>
                </a:extLst>
              </p:cNvPr>
              <p:cNvCxnSpPr>
                <a:cxnSpLocks/>
              </p:cNvCxnSpPr>
              <p:nvPr/>
            </p:nvCxnSpPr>
            <p:spPr>
              <a:xfrm>
                <a:off x="1947710" y="1417255"/>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7BAB8F-7EAF-4042-F55A-2C999AD2DF02}"/>
                  </a:ext>
                  <a:ext uri="{C183D7F6-B498-43B3-948B-1728B52AA6E4}">
                    <adec:decorative xmlns:adec="http://schemas.microsoft.com/office/drawing/2017/decorative" val="0"/>
                  </a:ext>
                </a:extLst>
              </p:cNvPr>
              <p:cNvCxnSpPr>
                <a:cxnSpLocks/>
              </p:cNvCxnSpPr>
              <p:nvPr/>
            </p:nvCxnSpPr>
            <p:spPr>
              <a:xfrm>
                <a:off x="1947710" y="1214437"/>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A817CD-D27C-6477-06C1-7CD0A8F54412}"/>
                  </a:ext>
                  <a:ext uri="{C183D7F6-B498-43B3-948B-1728B52AA6E4}">
                    <adec:decorative xmlns:adec="http://schemas.microsoft.com/office/drawing/2017/decorative" val="0"/>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208" name="Adaptative access">
              <a:extLst>
                <a:ext uri="{FF2B5EF4-FFF2-40B4-BE49-F238E27FC236}">
                  <a16:creationId xmlns:a16="http://schemas.microsoft.com/office/drawing/2014/main" id="{CD7E8B0A-3A74-7B4A-3627-7196DB39589E}"/>
                </a:ext>
              </a:extLst>
            </p:cNvPr>
            <p:cNvGrpSpPr/>
            <p:nvPr/>
          </p:nvGrpSpPr>
          <p:grpSpPr>
            <a:xfrm>
              <a:off x="9045453" y="2579230"/>
              <a:ext cx="620764" cy="559326"/>
              <a:chOff x="8982361" y="3104694"/>
              <a:chExt cx="620852" cy="559406"/>
            </a:xfrm>
          </p:grpSpPr>
          <p:sp>
            <p:nvSpPr>
              <p:cNvPr id="92" name="Rectangle: Rounded Corners 91">
                <a:extLst>
                  <a:ext uri="{FF2B5EF4-FFF2-40B4-BE49-F238E27FC236}">
                    <a16:creationId xmlns:a16="http://schemas.microsoft.com/office/drawing/2014/main" id="{A89626C8-E672-38BB-5BEE-758A2A5621E7}"/>
                  </a:ext>
                  <a:ext uri="{C183D7F6-B498-43B3-948B-1728B52AA6E4}">
                    <adec:decorative xmlns:adec="http://schemas.microsoft.com/office/drawing/2017/decorative" val="0"/>
                  </a:ext>
                </a:extLst>
              </p:cNvPr>
              <p:cNvSpPr/>
              <p:nvPr/>
            </p:nvSpPr>
            <p:spPr>
              <a:xfrm>
                <a:off x="8982361" y="3104694"/>
                <a:ext cx="620852" cy="559406"/>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Adaptive Access</a:t>
                </a:r>
              </a:p>
            </p:txBody>
          </p:sp>
          <p:pic>
            <p:nvPicPr>
              <p:cNvPr id="98" name="Graphic 97" descr="Icon of fingerprint">
                <a:extLst>
                  <a:ext uri="{FF2B5EF4-FFF2-40B4-BE49-F238E27FC236}">
                    <a16:creationId xmlns:a16="http://schemas.microsoft.com/office/drawing/2014/main" id="{DA1B2A73-F3F8-1DA4-9033-308C5E5CFE3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231330" y="3144274"/>
                <a:ext cx="122916" cy="129384"/>
              </a:xfrm>
              <a:prstGeom prst="rect">
                <a:avLst/>
              </a:prstGeom>
            </p:spPr>
          </p:pic>
        </p:grpSp>
        <p:grpSp>
          <p:nvGrpSpPr>
            <p:cNvPr id="67" name="Apps">
              <a:extLst>
                <a:ext uri="{FF2B5EF4-FFF2-40B4-BE49-F238E27FC236}">
                  <a16:creationId xmlns:a16="http://schemas.microsoft.com/office/drawing/2014/main" id="{134A22BD-37F9-82C7-AAF5-1105840D8A15}"/>
                </a:ext>
              </a:extLst>
            </p:cNvPr>
            <p:cNvGrpSpPr/>
            <p:nvPr/>
          </p:nvGrpSpPr>
          <p:grpSpPr>
            <a:xfrm>
              <a:off x="9946697" y="2405988"/>
              <a:ext cx="1181312" cy="756305"/>
              <a:chOff x="1947710" y="457200"/>
              <a:chExt cx="1762125" cy="756412"/>
            </a:xfrm>
          </p:grpSpPr>
          <p:sp>
            <p:nvSpPr>
              <p:cNvPr id="69" name="Rectangle: Rounded Corners 68">
                <a:extLst>
                  <a:ext uri="{FF2B5EF4-FFF2-40B4-BE49-F238E27FC236}">
                    <a16:creationId xmlns:a16="http://schemas.microsoft.com/office/drawing/2014/main" id="{1B399856-200E-6653-26B6-AA4AA4BB1042}"/>
                  </a:ext>
                  <a:ext uri="{C183D7F6-B498-43B3-948B-1728B52AA6E4}">
                    <adec:decorative xmlns:adec="http://schemas.microsoft.com/office/drawing/2017/decorative" val="0"/>
                  </a:ext>
                </a:extLst>
              </p:cNvPr>
              <p:cNvSpPr/>
              <p:nvPr/>
            </p:nvSpPr>
            <p:spPr>
              <a:xfrm>
                <a:off x="1947710" y="457200"/>
                <a:ext cx="1762125" cy="756412"/>
              </a:xfrm>
              <a:prstGeom prst="roundRect">
                <a:avLst>
                  <a:gd name="adj" fmla="val 10523"/>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8" name="Rectangle: Top Corners Rounded 67">
                <a:extLst>
                  <a:ext uri="{FF2B5EF4-FFF2-40B4-BE49-F238E27FC236}">
                    <a16:creationId xmlns:a16="http://schemas.microsoft.com/office/drawing/2014/main" id="{D439A488-761C-9AC5-63A0-0D89A1DC2F9F}"/>
                  </a:ext>
                  <a:ext uri="{C183D7F6-B498-43B3-948B-1728B52AA6E4}">
                    <adec:decorative xmlns:adec="http://schemas.microsoft.com/office/drawing/2017/decorative" val="0"/>
                  </a:ext>
                </a:extLst>
              </p:cNvPr>
              <p:cNvSpPr/>
              <p:nvPr/>
            </p:nvSpPr>
            <p:spPr>
              <a:xfrm>
                <a:off x="1947710" y="457200"/>
                <a:ext cx="1762125" cy="352425"/>
              </a:xfrm>
              <a:prstGeom prst="round2SameRect">
                <a:avLst>
                  <a:gd name="adj1" fmla="val 2315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Apps</a:t>
                </a:r>
              </a:p>
            </p:txBody>
          </p:sp>
          <p:sp>
            <p:nvSpPr>
              <p:cNvPr id="70" name="Rectangle: Rounded Corners 69">
                <a:extLst>
                  <a:ext uri="{FF2B5EF4-FFF2-40B4-BE49-F238E27FC236}">
                    <a16:creationId xmlns:a16="http://schemas.microsoft.com/office/drawing/2014/main" id="{CF6C0B2F-E30A-59B3-7F99-5164F60DEE3B}"/>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SaaS</a:t>
                </a:r>
              </a:p>
            </p:txBody>
          </p:sp>
          <p:sp>
            <p:nvSpPr>
              <p:cNvPr id="71" name="Rectangle: Rounded Corners 70">
                <a:extLst>
                  <a:ext uri="{FF2B5EF4-FFF2-40B4-BE49-F238E27FC236}">
                    <a16:creationId xmlns:a16="http://schemas.microsoft.com/office/drawing/2014/main" id="{B668CA56-2EEC-2B9B-56C5-97F7FF4AD15B}"/>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On-premises</a:t>
                </a:r>
              </a:p>
            </p:txBody>
          </p:sp>
          <p:cxnSp>
            <p:nvCxnSpPr>
              <p:cNvPr id="72" name="Straight Connector 71">
                <a:extLst>
                  <a:ext uri="{FF2B5EF4-FFF2-40B4-BE49-F238E27FC236}">
                    <a16:creationId xmlns:a16="http://schemas.microsoft.com/office/drawing/2014/main" id="{C641648F-59E4-0ADF-77E4-BD6FC647E89D}"/>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grpSp>
          <p:nvGrpSpPr>
            <p:cNvPr id="49" name="Endpoints">
              <a:extLst>
                <a:ext uri="{FF2B5EF4-FFF2-40B4-BE49-F238E27FC236}">
                  <a16:creationId xmlns:a16="http://schemas.microsoft.com/office/drawing/2014/main" id="{F87DF5A4-E683-8658-8B3C-0BC0B9359DC0}"/>
                </a:ext>
                <a:ext uri="{C183D7F6-B498-43B3-948B-1728B52AA6E4}">
                  <adec:decorative xmlns:adec="http://schemas.microsoft.com/office/drawing/2017/decorative" val="1"/>
                </a:ext>
              </a:extLst>
            </p:cNvPr>
            <p:cNvGrpSpPr/>
            <p:nvPr/>
          </p:nvGrpSpPr>
          <p:grpSpPr>
            <a:xfrm>
              <a:off x="1032803" y="3845359"/>
              <a:ext cx="981468" cy="756305"/>
              <a:chOff x="1947710" y="457200"/>
              <a:chExt cx="1762125" cy="756412"/>
            </a:xfrm>
          </p:grpSpPr>
          <p:sp>
            <p:nvSpPr>
              <p:cNvPr id="51" name="Rectangle: Rounded Corners 50">
                <a:extLst>
                  <a:ext uri="{FF2B5EF4-FFF2-40B4-BE49-F238E27FC236}">
                    <a16:creationId xmlns:a16="http://schemas.microsoft.com/office/drawing/2014/main" id="{065F681E-1FAA-FA60-95BC-1603041FF501}"/>
                  </a:ext>
                  <a:ext uri="{C183D7F6-B498-43B3-948B-1728B52AA6E4}">
                    <adec:decorative xmlns:adec="http://schemas.microsoft.com/office/drawing/2017/decorative" val="1"/>
                  </a:ext>
                </a:extLst>
              </p:cNvPr>
              <p:cNvSpPr/>
              <p:nvPr/>
            </p:nvSpPr>
            <p:spPr>
              <a:xfrm>
                <a:off x="1947710" y="457200"/>
                <a:ext cx="1762125" cy="756412"/>
              </a:xfrm>
              <a:prstGeom prst="roundRect">
                <a:avLst>
                  <a:gd name="adj" fmla="val 7165"/>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Rectangle: Top Corners Rounded 49">
                <a:extLst>
                  <a:ext uri="{FF2B5EF4-FFF2-40B4-BE49-F238E27FC236}">
                    <a16:creationId xmlns:a16="http://schemas.microsoft.com/office/drawing/2014/main" id="{F0D3C41F-9BB6-F6E8-1EB8-6D764923F699}"/>
                  </a:ext>
                  <a:ext uri="{C183D7F6-B498-43B3-948B-1728B52AA6E4}">
                    <adec:decorative xmlns:adec="http://schemas.microsoft.com/office/drawing/2017/decorative" val="0"/>
                  </a:ext>
                </a:extLst>
              </p:cNvPr>
              <p:cNvSpPr/>
              <p:nvPr/>
            </p:nvSpPr>
            <p:spPr>
              <a:xfrm>
                <a:off x="1947710" y="457200"/>
                <a:ext cx="1762125" cy="352425"/>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Endpoints</a:t>
                </a:r>
              </a:p>
            </p:txBody>
          </p:sp>
          <p:sp>
            <p:nvSpPr>
              <p:cNvPr id="52" name="Rectangle: Rounded Corners 51">
                <a:extLst>
                  <a:ext uri="{FF2B5EF4-FFF2-40B4-BE49-F238E27FC236}">
                    <a16:creationId xmlns:a16="http://schemas.microsoft.com/office/drawing/2014/main" id="{47EB4994-8496-5B55-B89F-950BDE789E7D}"/>
                  </a:ext>
                  <a:ext uri="{C183D7F6-B498-43B3-948B-1728B52AA6E4}">
                    <adec:decorative xmlns:adec="http://schemas.microsoft.com/office/drawing/2017/decorative" val="0"/>
                  </a:ext>
                </a:extLst>
              </p:cNvPr>
              <p:cNvSpPr/>
              <p:nvPr/>
            </p:nvSpPr>
            <p:spPr>
              <a:xfrm>
                <a:off x="1947710" y="809626"/>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Corporate</a:t>
                </a:r>
              </a:p>
            </p:txBody>
          </p:sp>
          <p:sp>
            <p:nvSpPr>
              <p:cNvPr id="53" name="Rectangle: Rounded Corners 52">
                <a:extLst>
                  <a:ext uri="{FF2B5EF4-FFF2-40B4-BE49-F238E27FC236}">
                    <a16:creationId xmlns:a16="http://schemas.microsoft.com/office/drawing/2014/main" id="{1BF29BB0-D134-8B0D-03DB-118D6DEDD2BC}"/>
                  </a:ext>
                  <a:ext uri="{C183D7F6-B498-43B3-948B-1728B52AA6E4}">
                    <adec:decorative xmlns:adec="http://schemas.microsoft.com/office/drawing/2017/decorative" val="0"/>
                  </a:ext>
                </a:extLst>
              </p:cNvPr>
              <p:cNvSpPr/>
              <p:nvPr/>
            </p:nvSpPr>
            <p:spPr>
              <a:xfrm>
                <a:off x="1947710" y="1012444"/>
                <a:ext cx="1762125"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Personal</a:t>
                </a:r>
              </a:p>
            </p:txBody>
          </p:sp>
          <p:cxnSp>
            <p:nvCxnSpPr>
              <p:cNvPr id="54" name="Straight Connector 53">
                <a:extLst>
                  <a:ext uri="{FF2B5EF4-FFF2-40B4-BE49-F238E27FC236}">
                    <a16:creationId xmlns:a16="http://schemas.microsoft.com/office/drawing/2014/main" id="{754167E7-29C1-8CEB-2B28-09137F1423BD}"/>
                  </a:ext>
                  <a:ext uri="{C183D7F6-B498-43B3-948B-1728B52AA6E4}">
                    <adec:decorative xmlns:adec="http://schemas.microsoft.com/office/drawing/2017/decorative" val="1"/>
                  </a:ext>
                </a:extLst>
              </p:cNvPr>
              <p:cNvCxnSpPr>
                <a:cxnSpLocks/>
              </p:cNvCxnSpPr>
              <p:nvPr/>
            </p:nvCxnSpPr>
            <p:spPr>
              <a:xfrm>
                <a:off x="1947710" y="1011619"/>
                <a:ext cx="1762125"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sp>
          <p:nvSpPr>
            <p:cNvPr id="89" name="Device compliance">
              <a:extLst>
                <a:ext uri="{FF2B5EF4-FFF2-40B4-BE49-F238E27FC236}">
                  <a16:creationId xmlns:a16="http://schemas.microsoft.com/office/drawing/2014/main" id="{36FB3F1C-58B8-FD89-7039-A8BDC6C7BA13}"/>
                </a:ext>
                <a:ext uri="{C183D7F6-B498-43B3-948B-1728B52AA6E4}">
                  <adec:decorative xmlns:adec="http://schemas.microsoft.com/office/drawing/2017/decorative" val="0"/>
                </a:ext>
              </a:extLst>
            </p:cNvPr>
            <p:cNvSpPr/>
            <p:nvPr/>
          </p:nvSpPr>
          <p:spPr>
            <a:xfrm>
              <a:off x="2389765" y="4031628"/>
              <a:ext cx="911379" cy="383768"/>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Device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compliance</a:t>
              </a:r>
            </a:p>
          </p:txBody>
        </p:sp>
        <p:sp>
          <p:nvSpPr>
            <p:cNvPr id="90" name="Risk assessment">
              <a:extLst>
                <a:ext uri="{FF2B5EF4-FFF2-40B4-BE49-F238E27FC236}">
                  <a16:creationId xmlns:a16="http://schemas.microsoft.com/office/drawing/2014/main" id="{1E230965-C679-596F-3C1A-2E73D9E44164}"/>
                </a:ext>
                <a:ext uri="{C183D7F6-B498-43B3-948B-1728B52AA6E4}">
                  <adec:decorative xmlns:adec="http://schemas.microsoft.com/office/drawing/2017/decorative" val="0"/>
                </a:ext>
              </a:extLst>
            </p:cNvPr>
            <p:cNvSpPr/>
            <p:nvPr/>
          </p:nvSpPr>
          <p:spPr>
            <a:xfrm>
              <a:off x="3494509" y="4031629"/>
              <a:ext cx="766558" cy="383768"/>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Risk assessment</a:t>
              </a:r>
            </a:p>
          </p:txBody>
        </p:sp>
        <p:grpSp>
          <p:nvGrpSpPr>
            <p:cNvPr id="172" name="Icon">
              <a:extLst>
                <a:ext uri="{FF2B5EF4-FFF2-40B4-BE49-F238E27FC236}">
                  <a16:creationId xmlns:a16="http://schemas.microsoft.com/office/drawing/2014/main" id="{7D62E2E6-DCCC-555E-B028-422D387EA36A}"/>
                </a:ext>
              </a:extLst>
            </p:cNvPr>
            <p:cNvGrpSpPr/>
            <p:nvPr/>
          </p:nvGrpSpPr>
          <p:grpSpPr>
            <a:xfrm>
              <a:off x="5013999" y="3921550"/>
              <a:ext cx="276186" cy="220156"/>
              <a:chOff x="6661973" y="6549265"/>
              <a:chExt cx="276225" cy="220188"/>
            </a:xfrm>
          </p:grpSpPr>
          <p:sp>
            <p:nvSpPr>
              <p:cNvPr id="173" name="Rectangle 172">
                <a:extLst>
                  <a:ext uri="{FF2B5EF4-FFF2-40B4-BE49-F238E27FC236}">
                    <a16:creationId xmlns:a16="http://schemas.microsoft.com/office/drawing/2014/main" id="{AB6FF86F-2A07-3F64-95D8-39524C2AED2B}"/>
                  </a:ext>
                  <a:ext uri="{C183D7F6-B498-43B3-948B-1728B52AA6E4}">
                    <adec:decorative xmlns:adec="http://schemas.microsoft.com/office/drawing/2017/decorative" val="1"/>
                  </a:ext>
                </a:extLst>
              </p:cNvPr>
              <p:cNvSpPr/>
              <p:nvPr/>
            </p:nvSpPr>
            <p:spPr>
              <a:xfrm>
                <a:off x="6661973" y="6549265"/>
                <a:ext cx="276225" cy="220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74" name="Graphic 173" descr="Telemetry/analytics/assesment icon">
                <a:extLst>
                  <a:ext uri="{FF2B5EF4-FFF2-40B4-BE49-F238E27FC236}">
                    <a16:creationId xmlns:a16="http://schemas.microsoft.com/office/drawing/2014/main" id="{D1EBE30E-D098-C2EC-1469-987A018F048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94566" y="6586588"/>
                <a:ext cx="211038" cy="145542"/>
              </a:xfrm>
              <a:prstGeom prst="rect">
                <a:avLst/>
              </a:prstGeom>
            </p:spPr>
          </p:pic>
        </p:grpSp>
        <p:grpSp>
          <p:nvGrpSpPr>
            <p:cNvPr id="210" name="icon">
              <a:extLst>
                <a:ext uri="{FF2B5EF4-FFF2-40B4-BE49-F238E27FC236}">
                  <a16:creationId xmlns:a16="http://schemas.microsoft.com/office/drawing/2014/main" id="{74511013-6185-BC4F-1E04-CFEC732AE858}"/>
                </a:ext>
              </a:extLst>
            </p:cNvPr>
            <p:cNvGrpSpPr/>
            <p:nvPr/>
          </p:nvGrpSpPr>
          <p:grpSpPr>
            <a:xfrm>
              <a:off x="6467280" y="4927994"/>
              <a:ext cx="276186" cy="220156"/>
              <a:chOff x="6661973" y="6549265"/>
              <a:chExt cx="276225" cy="220188"/>
            </a:xfrm>
          </p:grpSpPr>
          <p:sp>
            <p:nvSpPr>
              <p:cNvPr id="211" name="Rectangle 210">
                <a:extLst>
                  <a:ext uri="{FF2B5EF4-FFF2-40B4-BE49-F238E27FC236}">
                    <a16:creationId xmlns:a16="http://schemas.microsoft.com/office/drawing/2014/main" id="{545B081E-44D0-7FA5-FCEA-5E7504056CBF}"/>
                  </a:ext>
                  <a:ext uri="{C183D7F6-B498-43B3-948B-1728B52AA6E4}">
                    <adec:decorative xmlns:adec="http://schemas.microsoft.com/office/drawing/2017/decorative" val="1"/>
                  </a:ext>
                </a:extLst>
              </p:cNvPr>
              <p:cNvSpPr/>
              <p:nvPr/>
            </p:nvSpPr>
            <p:spPr>
              <a:xfrm>
                <a:off x="6661973" y="6549265"/>
                <a:ext cx="276225" cy="220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12" name="Graphic 211" descr="Telemetry/analytics/assesment icon">
                <a:extLst>
                  <a:ext uri="{FF2B5EF4-FFF2-40B4-BE49-F238E27FC236}">
                    <a16:creationId xmlns:a16="http://schemas.microsoft.com/office/drawing/2014/main" id="{F6E57E9D-5934-7B23-F48E-840A8683437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94566" y="6586588"/>
                <a:ext cx="211038" cy="145542"/>
              </a:xfrm>
              <a:prstGeom prst="rect">
                <a:avLst/>
              </a:prstGeom>
            </p:spPr>
          </p:pic>
        </p:grpSp>
        <p:sp>
          <p:nvSpPr>
            <p:cNvPr id="91" name="Speech Bubble: Rectangle with Corners Rounded 90">
              <a:extLst>
                <a:ext uri="{FF2B5EF4-FFF2-40B4-BE49-F238E27FC236}">
                  <a16:creationId xmlns:a16="http://schemas.microsoft.com/office/drawing/2014/main" id="{8FF4C860-1755-596E-7F72-724612B14DB5}"/>
                </a:ext>
                <a:ext uri="{C183D7F6-B498-43B3-948B-1728B52AA6E4}">
                  <adec:decorative xmlns:adec="http://schemas.microsoft.com/office/drawing/2017/decorative" val="0"/>
                </a:ext>
              </a:extLst>
            </p:cNvPr>
            <p:cNvSpPr/>
            <p:nvPr/>
          </p:nvSpPr>
          <p:spPr>
            <a:xfrm>
              <a:off x="6501366" y="3039007"/>
              <a:ext cx="981468" cy="469443"/>
            </a:xfrm>
            <a:prstGeom prst="wedgeRoundRectCallout">
              <a:avLst>
                <a:gd name="adj1" fmla="val -19705"/>
                <a:gd name="adj2" fmla="val -75583"/>
                <a:gd name="adj3" fmla="val 16667"/>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Traffic filtering &amp; segmentation</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 available)</a:t>
              </a:r>
            </a:p>
          </p:txBody>
        </p:sp>
        <p:grpSp>
          <p:nvGrpSpPr>
            <p:cNvPr id="213" name="icon">
              <a:extLst>
                <a:ext uri="{FF2B5EF4-FFF2-40B4-BE49-F238E27FC236}">
                  <a16:creationId xmlns:a16="http://schemas.microsoft.com/office/drawing/2014/main" id="{79B8D1AD-F0B5-230B-7E45-C4FD3DC5D469}"/>
                </a:ext>
              </a:extLst>
            </p:cNvPr>
            <p:cNvGrpSpPr/>
            <p:nvPr/>
          </p:nvGrpSpPr>
          <p:grpSpPr>
            <a:xfrm>
              <a:off x="6467280" y="5526279"/>
              <a:ext cx="276186" cy="220156"/>
              <a:chOff x="6661973" y="6549265"/>
              <a:chExt cx="276225" cy="220188"/>
            </a:xfrm>
          </p:grpSpPr>
          <p:sp>
            <p:nvSpPr>
              <p:cNvPr id="214" name="Rectangle 213">
                <a:extLst>
                  <a:ext uri="{FF2B5EF4-FFF2-40B4-BE49-F238E27FC236}">
                    <a16:creationId xmlns:a16="http://schemas.microsoft.com/office/drawing/2014/main" id="{ECF61A9A-DDC2-7631-6576-FC70B31964E5}"/>
                  </a:ext>
                  <a:ext uri="{C183D7F6-B498-43B3-948B-1728B52AA6E4}">
                    <adec:decorative xmlns:adec="http://schemas.microsoft.com/office/drawing/2017/decorative" val="1"/>
                  </a:ext>
                </a:extLst>
              </p:cNvPr>
              <p:cNvSpPr/>
              <p:nvPr/>
            </p:nvSpPr>
            <p:spPr>
              <a:xfrm>
                <a:off x="6661973" y="6549265"/>
                <a:ext cx="276225" cy="220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215" name="Graphic 214" descr="Telemetry/analytics/assesment icon">
                <a:extLst>
                  <a:ext uri="{FF2B5EF4-FFF2-40B4-BE49-F238E27FC236}">
                    <a16:creationId xmlns:a16="http://schemas.microsoft.com/office/drawing/2014/main" id="{FD0E9F34-4548-94D4-C825-44F921A4C15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94566" y="6586588"/>
                <a:ext cx="211038" cy="145542"/>
              </a:xfrm>
              <a:prstGeom prst="rect">
                <a:avLst/>
              </a:prstGeom>
            </p:spPr>
          </p:pic>
        </p:grpSp>
        <p:grpSp>
          <p:nvGrpSpPr>
            <p:cNvPr id="74" name="Entra Internal Access">
              <a:extLst>
                <a:ext uri="{FF2B5EF4-FFF2-40B4-BE49-F238E27FC236}">
                  <a16:creationId xmlns:a16="http://schemas.microsoft.com/office/drawing/2014/main" id="{C5405DEE-92DE-91D3-0B97-2D50A897B0C8}"/>
                </a:ext>
              </a:extLst>
            </p:cNvPr>
            <p:cNvGrpSpPr/>
            <p:nvPr/>
          </p:nvGrpSpPr>
          <p:grpSpPr>
            <a:xfrm>
              <a:off x="6331077" y="3543671"/>
              <a:ext cx="1281155" cy="345761"/>
              <a:chOff x="6301801" y="3800883"/>
              <a:chExt cx="1281155" cy="345761"/>
            </a:xfrm>
          </p:grpSpPr>
          <p:sp>
            <p:nvSpPr>
              <p:cNvPr id="64" name="TextBox 63">
                <a:extLst>
                  <a:ext uri="{FF2B5EF4-FFF2-40B4-BE49-F238E27FC236}">
                    <a16:creationId xmlns:a16="http://schemas.microsoft.com/office/drawing/2014/main" id="{B6BC5BCE-9CBF-4090-0EF0-4B1B63DE15B9}"/>
                  </a:ext>
                  <a:ext uri="{C183D7F6-B498-43B3-948B-1728B52AA6E4}">
                    <adec:decorative xmlns:adec="http://schemas.microsoft.com/office/drawing/2017/decorative" val="0"/>
                  </a:ext>
                </a:extLst>
              </p:cNvPr>
              <p:cNvSpPr txBox="1"/>
              <p:nvPr/>
            </p:nvSpPr>
            <p:spPr>
              <a:xfrm>
                <a:off x="6301801" y="3800883"/>
                <a:ext cx="1281155" cy="345761"/>
              </a:xfrm>
              <a:prstGeom prst="roundRect">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284163" marR="0" lvl="0" indent="0" fontAlgn="auto">
                  <a:lnSpc>
                    <a:spcPct val="100000"/>
                  </a:lnSpc>
                  <a:spcBef>
                    <a:spcPts val="0"/>
                  </a:spcBef>
                  <a:spcAft>
                    <a:spcPts val="400"/>
                  </a:spcAft>
                  <a:buClrTx/>
                  <a:buSzTx/>
                  <a:buFontTx/>
                  <a:buNone/>
                  <a:tabLst/>
                  <a:defRPr kumimoji="0" sz="1000" b="0" i="0" u="none" strike="noStrike" cap="none" spc="0" normalizeH="0" baseline="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marR="0" lvl="0" indent="0" algn="l" defTabSz="914400" rtl="0" eaLnBrk="1" fontAlgn="auto" latinLnBrk="0" hangingPunct="1">
                  <a:lnSpc>
                    <a:spcPct val="100000"/>
                  </a:lnSpc>
                  <a:spcBef>
                    <a:spcPts val="0"/>
                  </a:spcBef>
                  <a:spcAft>
                    <a:spcPts val="20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Entra Internet Access</a:t>
                </a:r>
              </a:p>
              <a:p>
                <a:pPr marL="171450" marR="0" lvl="0" indent="0" algn="l" defTabSz="914400" rtl="0" eaLnBrk="1" fontAlgn="auto" latinLnBrk="0" hangingPunct="1">
                  <a:lnSpc>
                    <a:spcPct val="100000"/>
                  </a:lnSpc>
                  <a:spcBef>
                    <a:spcPts val="0"/>
                  </a:spcBef>
                  <a:spcAft>
                    <a:spcPts val="200"/>
                  </a:spcAft>
                  <a:buClrTx/>
                  <a:buSzTx/>
                  <a:buFontTx/>
                  <a:buNone/>
                  <a:tabLst/>
                  <a:defRPr/>
                </a:pPr>
                <a:r>
                  <a:rPr kumimoji="0" lang="en-US" sz="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Entra Private Access</a:t>
                </a:r>
              </a:p>
            </p:txBody>
          </p:sp>
          <p:pic>
            <p:nvPicPr>
              <p:cNvPr id="73" name="Graphic 72" descr="Icon world Internet">
                <a:extLst>
                  <a:ext uri="{FF2B5EF4-FFF2-40B4-BE49-F238E27FC236}">
                    <a16:creationId xmlns:a16="http://schemas.microsoft.com/office/drawing/2014/main" id="{4B232A76-5F32-AAB9-BAFB-0CA9C39C21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352042" y="3890854"/>
                <a:ext cx="170710" cy="170710"/>
              </a:xfrm>
              <a:prstGeom prst="rect">
                <a:avLst/>
              </a:prstGeom>
              <a:effectLst/>
            </p:spPr>
          </p:pic>
        </p:grpSp>
        <p:grpSp>
          <p:nvGrpSpPr>
            <p:cNvPr id="27" name="Intune Defender">
              <a:extLst>
                <a:ext uri="{FF2B5EF4-FFF2-40B4-BE49-F238E27FC236}">
                  <a16:creationId xmlns:a16="http://schemas.microsoft.com/office/drawing/2014/main" id="{9E582218-69EC-5145-DAE8-11C3223D441B}"/>
                </a:ext>
              </a:extLst>
            </p:cNvPr>
            <p:cNvGrpSpPr/>
            <p:nvPr/>
          </p:nvGrpSpPr>
          <p:grpSpPr>
            <a:xfrm>
              <a:off x="354364" y="4674245"/>
              <a:ext cx="1864220" cy="1147482"/>
              <a:chOff x="348956" y="3587128"/>
              <a:chExt cx="1864220" cy="1147482"/>
            </a:xfrm>
          </p:grpSpPr>
          <p:grpSp>
            <p:nvGrpSpPr>
              <p:cNvPr id="28" name="Group 27">
                <a:extLst>
                  <a:ext uri="{FF2B5EF4-FFF2-40B4-BE49-F238E27FC236}">
                    <a16:creationId xmlns:a16="http://schemas.microsoft.com/office/drawing/2014/main" id="{7F43542F-35F3-77F3-FD30-415E73A240A1}"/>
                  </a:ext>
                </a:extLst>
              </p:cNvPr>
              <p:cNvGrpSpPr/>
              <p:nvPr/>
            </p:nvGrpSpPr>
            <p:grpSpPr>
              <a:xfrm>
                <a:off x="348956" y="3587128"/>
                <a:ext cx="1816865" cy="1128055"/>
                <a:chOff x="-28822" y="4320359"/>
                <a:chExt cx="1816865" cy="967481"/>
              </a:xfrm>
            </p:grpSpPr>
            <p:sp>
              <p:nvSpPr>
                <p:cNvPr id="61" name="Rectangle: Rounded Corners 60">
                  <a:extLst>
                    <a:ext uri="{FF2B5EF4-FFF2-40B4-BE49-F238E27FC236}">
                      <a16:creationId xmlns:a16="http://schemas.microsoft.com/office/drawing/2014/main" id="{A5A3DE7D-5D54-EF36-B528-497A528B0F10}"/>
                    </a:ext>
                    <a:ext uri="{C183D7F6-B498-43B3-948B-1728B52AA6E4}">
                      <adec:decorative xmlns:adec="http://schemas.microsoft.com/office/drawing/2017/decorative" val="0"/>
                    </a:ext>
                  </a:extLst>
                </p:cNvPr>
                <p:cNvSpPr/>
                <p:nvPr/>
              </p:nvSpPr>
              <p:spPr>
                <a:xfrm>
                  <a:off x="-28822" y="4320359"/>
                  <a:ext cx="1816865" cy="967481"/>
                </a:xfrm>
                <a:prstGeom prst="roundRect">
                  <a:avLst>
                    <a:gd name="adj" fmla="val 8998"/>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0" rtlCol="0" anchor="t"/>
                <a:lstStyle/>
                <a:p>
                  <a:pPr marL="228600" marR="0" lvl="0" indent="0" algn="l" defTabSz="914400" rtl="0" eaLnBrk="1" fontAlgn="auto" latinLnBrk="0" hangingPunct="1">
                    <a:lnSpc>
                      <a:spcPct val="100000"/>
                    </a:lnSpc>
                    <a:spcBef>
                      <a:spcPts val="0"/>
                    </a:spcBef>
                    <a:spcAft>
                      <a:spcPts val="200"/>
                    </a:spcAft>
                    <a:buClrTx/>
                    <a:buSzTx/>
                    <a:buFontTx/>
                    <a:buNone/>
                    <a:tabLst/>
                    <a:defRPr/>
                  </a:pPr>
                  <a:endParaRPr kumimoji="0" lang="en-US" sz="9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62" name="Graphic 61" descr="Microsoft Intune Logo">
                  <a:extLst>
                    <a:ext uri="{FF2B5EF4-FFF2-40B4-BE49-F238E27FC236}">
                      <a16:creationId xmlns:a16="http://schemas.microsoft.com/office/drawing/2014/main" id="{78FC50F5-E5D7-B73A-5D89-AC8845D99F27}"/>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8533" y="4413908"/>
                  <a:ext cx="259639" cy="242897"/>
                </a:xfrm>
                <a:prstGeom prst="rect">
                  <a:avLst/>
                </a:prstGeom>
                <a:effectLst>
                  <a:outerShdw blurRad="50800" dist="38100" dir="2700000" algn="tl" rotWithShape="0">
                    <a:prstClr val="black">
                      <a:alpha val="40000"/>
                    </a:prstClr>
                  </a:outerShdw>
                </a:effectLst>
              </p:spPr>
            </p:pic>
          </p:grpSp>
          <p:grpSp>
            <p:nvGrpSpPr>
              <p:cNvPr id="29" name="Group 28">
                <a:extLst>
                  <a:ext uri="{FF2B5EF4-FFF2-40B4-BE49-F238E27FC236}">
                    <a16:creationId xmlns:a16="http://schemas.microsoft.com/office/drawing/2014/main" id="{C272F21C-32D5-B12E-20A2-E138FA92C5D2}"/>
                  </a:ext>
                </a:extLst>
              </p:cNvPr>
              <p:cNvGrpSpPr/>
              <p:nvPr/>
            </p:nvGrpSpPr>
            <p:grpSpPr>
              <a:xfrm>
                <a:off x="380041" y="4118448"/>
                <a:ext cx="1782482" cy="616162"/>
                <a:chOff x="-31307" y="3392335"/>
                <a:chExt cx="1782482" cy="616162"/>
              </a:xfrm>
            </p:grpSpPr>
            <p:sp>
              <p:nvSpPr>
                <p:cNvPr id="31" name="Rectangle: Rounded Corners 30">
                  <a:extLst>
                    <a:ext uri="{FF2B5EF4-FFF2-40B4-BE49-F238E27FC236}">
                      <a16:creationId xmlns:a16="http://schemas.microsoft.com/office/drawing/2014/main" id="{A80F7311-1FC6-DF23-5A67-86370B5ECEF6}"/>
                    </a:ext>
                    <a:ext uri="{C183D7F6-B498-43B3-948B-1728B52AA6E4}">
                      <adec:decorative xmlns:adec="http://schemas.microsoft.com/office/drawing/2017/decorative" val="0"/>
                    </a:ext>
                  </a:extLst>
                </p:cNvPr>
                <p:cNvSpPr/>
                <p:nvPr/>
              </p:nvSpPr>
              <p:spPr>
                <a:xfrm>
                  <a:off x="-31307" y="3392335"/>
                  <a:ext cx="1782482" cy="616162"/>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Endpoint</a:t>
                  </a:r>
                </a:p>
                <a:p>
                  <a:pPr marL="228600" marR="0" lvl="0" indent="0" algn="l" defTabSz="914400" rtl="0" eaLnBrk="1" fontAlgn="auto" latinLnBrk="0" hangingPunct="1">
                    <a:lnSpc>
                      <a:spcPct val="100000"/>
                    </a:lnSpc>
                    <a:spcBef>
                      <a:spcPts val="0"/>
                    </a:spcBef>
                    <a:spcAft>
                      <a:spcPts val="400"/>
                    </a:spcAft>
                    <a:buClrTx/>
                    <a:buSzTx/>
                    <a:buFontTx/>
                    <a:buNone/>
                    <a:tabLst/>
                    <a:defRPr/>
                  </a:pPr>
                  <a:r>
                    <a:rPr kumimoji="0" lang="en-US" sz="9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Endpoint Detection and Response (EDR)</a:t>
                  </a:r>
                </a:p>
                <a:p>
                  <a:pPr marL="22860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32" name="Graphic 31" descr="Microsoft Defender Logo">
                  <a:extLst>
                    <a:ext uri="{FF2B5EF4-FFF2-40B4-BE49-F238E27FC236}">
                      <a16:creationId xmlns:a16="http://schemas.microsoft.com/office/drawing/2014/main" id="{AD9FABE7-B741-4005-A7AD-39D38F8AD42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335" y="3414937"/>
                  <a:ext cx="274169" cy="297628"/>
                </a:xfrm>
                <a:prstGeom prst="rect">
                  <a:avLst/>
                </a:prstGeom>
                <a:effectLst>
                  <a:outerShdw blurRad="50800" dist="38100" dir="2700000" algn="tl" rotWithShape="0">
                    <a:prstClr val="black">
                      <a:alpha val="40000"/>
                    </a:prstClr>
                  </a:outerShdw>
                </a:effectLst>
              </p:spPr>
            </p:pic>
          </p:grpSp>
          <p:sp>
            <p:nvSpPr>
              <p:cNvPr id="30" name="Rectangle: Rounded Corners 29">
                <a:extLst>
                  <a:ext uri="{FF2B5EF4-FFF2-40B4-BE49-F238E27FC236}">
                    <a16:creationId xmlns:a16="http://schemas.microsoft.com/office/drawing/2014/main" id="{CB298823-6148-3761-A7A9-D5409E97C19B}"/>
                  </a:ext>
                  <a:ext uri="{C183D7F6-B498-43B3-948B-1728B52AA6E4}">
                    <adec:decorative xmlns:adec="http://schemas.microsoft.com/office/drawing/2017/decorative" val="0"/>
                  </a:ext>
                </a:extLst>
              </p:cNvPr>
              <p:cNvSpPr/>
              <p:nvPr/>
            </p:nvSpPr>
            <p:spPr>
              <a:xfrm>
                <a:off x="430694" y="3635036"/>
                <a:ext cx="1782482" cy="616162"/>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marR="0" lvl="0" indent="0" algn="l" defTabSz="914400" rtl="0" eaLnBrk="1" fontAlgn="auto" latinLnBrk="0" hangingPunct="1">
                  <a:lnSpc>
                    <a:spcPct val="100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Intune</a:t>
                </a:r>
              </a:p>
              <a:p>
                <a:pPr marL="228600" marR="0" lvl="0" indent="0" algn="l" defTabSz="914400" rtl="0" eaLnBrk="1" fontAlgn="auto" latinLnBrk="0" hangingPunct="1">
                  <a:lnSpc>
                    <a:spcPct val="100000"/>
                  </a:lnSpc>
                  <a:spcBef>
                    <a:spcPts val="0"/>
                  </a:spcBef>
                  <a:spcAft>
                    <a:spcPts val="200"/>
                  </a:spcAft>
                  <a:buClrTx/>
                  <a:buSzTx/>
                  <a:buFontTx/>
                  <a:buNone/>
                  <a:tabLst/>
                  <a:defRPr/>
                </a:pPr>
                <a:r>
                  <a:rPr kumimoji="0" lang="en-US" sz="1000" b="0" i="1"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Device Management</a:t>
                </a:r>
              </a:p>
            </p:txBody>
          </p:sp>
        </p:grpSp>
        <p:grpSp>
          <p:nvGrpSpPr>
            <p:cNvPr id="76" name="Azure Networking">
              <a:extLst>
                <a:ext uri="{FF2B5EF4-FFF2-40B4-BE49-F238E27FC236}">
                  <a16:creationId xmlns:a16="http://schemas.microsoft.com/office/drawing/2014/main" id="{C49419C6-949C-15E9-6605-AA2185F39B26}"/>
                </a:ext>
              </a:extLst>
            </p:cNvPr>
            <p:cNvGrpSpPr/>
            <p:nvPr/>
          </p:nvGrpSpPr>
          <p:grpSpPr>
            <a:xfrm>
              <a:off x="7873207" y="3313930"/>
              <a:ext cx="1114634" cy="297910"/>
              <a:chOff x="7873207" y="3363521"/>
              <a:chExt cx="1114634" cy="297910"/>
            </a:xfrm>
          </p:grpSpPr>
          <p:sp>
            <p:nvSpPr>
              <p:cNvPr id="226" name="TextBox 225">
                <a:extLst>
                  <a:ext uri="{FF2B5EF4-FFF2-40B4-BE49-F238E27FC236}">
                    <a16:creationId xmlns:a16="http://schemas.microsoft.com/office/drawing/2014/main" id="{396F0EA8-CBBE-3532-9C96-87275041AF6D}"/>
                  </a:ext>
                  <a:ext uri="{C183D7F6-B498-43B3-948B-1728B52AA6E4}">
                    <adec:decorative xmlns:adec="http://schemas.microsoft.com/office/drawing/2017/decorative" val="0"/>
                  </a:ext>
                </a:extLst>
              </p:cNvPr>
              <p:cNvSpPr txBox="1"/>
              <p:nvPr/>
            </p:nvSpPr>
            <p:spPr>
              <a:xfrm>
                <a:off x="7873207" y="3363521"/>
                <a:ext cx="1114634" cy="297910"/>
              </a:xfrm>
              <a:prstGeom prst="roundRect">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defPPr>
                  <a:defRPr lang="en-US"/>
                </a:defPPr>
                <a:lvl1pPr marL="284163" marR="0" lvl="0" indent="0" fontAlgn="auto">
                  <a:lnSpc>
                    <a:spcPct val="100000"/>
                  </a:lnSpc>
                  <a:spcBef>
                    <a:spcPts val="0"/>
                  </a:spcBef>
                  <a:spcAft>
                    <a:spcPts val="400"/>
                  </a:spcAft>
                  <a:buClrTx/>
                  <a:buSzTx/>
                  <a:buFontTx/>
                  <a:buNone/>
                  <a:tabLst/>
                  <a:defRPr kumimoji="0" sz="1000" b="0" i="0" u="none" strike="noStrike" cap="none" spc="0" normalizeH="0" baseline="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71450" marR="0" lvl="0" indent="0" algn="l" defTabSz="914400" rtl="0" eaLnBrk="1" fontAlgn="auto" latinLnBrk="0" hangingPunct="1">
                  <a:lnSpc>
                    <a:spcPct val="100000"/>
                  </a:lnSpc>
                  <a:spcBef>
                    <a:spcPts val="0"/>
                  </a:spcBef>
                  <a:spcAft>
                    <a:spcPts val="200"/>
                  </a:spcAft>
                  <a:buClrTx/>
                  <a:buSzTx/>
                  <a:buFontTx/>
                  <a:buNone/>
                  <a:tabLst/>
                  <a:defRPr/>
                </a:pPr>
                <a:r>
                  <a:rPr kumimoji="0" lang="en-US" sz="75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Azure Networking</a:t>
                </a:r>
              </a:p>
            </p:txBody>
          </p:sp>
          <p:pic>
            <p:nvPicPr>
              <p:cNvPr id="150" name="Picture 149" descr="Azure Logo">
                <a:extLst>
                  <a:ext uri="{FF2B5EF4-FFF2-40B4-BE49-F238E27FC236}">
                    <a16:creationId xmlns:a16="http://schemas.microsoft.com/office/drawing/2014/main" id="{F241E266-47DA-7CE2-312F-9AA530C0700A}"/>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99212" y="3435149"/>
                <a:ext cx="207402" cy="154654"/>
              </a:xfrm>
              <a:prstGeom prst="rect">
                <a:avLst/>
              </a:prstGeom>
            </p:spPr>
          </p:pic>
        </p:grpSp>
        <p:grpSp>
          <p:nvGrpSpPr>
            <p:cNvPr id="114" name="Defender for APIs">
              <a:extLst>
                <a:ext uri="{FF2B5EF4-FFF2-40B4-BE49-F238E27FC236}">
                  <a16:creationId xmlns:a16="http://schemas.microsoft.com/office/drawing/2014/main" id="{8C310155-5775-4AF6-DE8F-F704DF402011}"/>
                </a:ext>
              </a:extLst>
            </p:cNvPr>
            <p:cNvGrpSpPr/>
            <p:nvPr/>
          </p:nvGrpSpPr>
          <p:grpSpPr>
            <a:xfrm>
              <a:off x="8344433" y="3773722"/>
              <a:ext cx="1048654" cy="308243"/>
              <a:chOff x="8344433" y="3823313"/>
              <a:chExt cx="1048654" cy="308243"/>
            </a:xfrm>
          </p:grpSpPr>
          <p:sp>
            <p:nvSpPr>
              <p:cNvPr id="75" name="TextBox 74">
                <a:extLst>
                  <a:ext uri="{FF2B5EF4-FFF2-40B4-BE49-F238E27FC236}">
                    <a16:creationId xmlns:a16="http://schemas.microsoft.com/office/drawing/2014/main" id="{77AA8279-4747-FCBB-64A6-8EDA11571321}"/>
                  </a:ext>
                  <a:ext uri="{C183D7F6-B498-43B3-948B-1728B52AA6E4}">
                    <adec:decorative xmlns:adec="http://schemas.microsoft.com/office/drawing/2017/decorative" val="0"/>
                  </a:ext>
                </a:extLst>
              </p:cNvPr>
              <p:cNvSpPr txBox="1"/>
              <p:nvPr/>
            </p:nvSpPr>
            <p:spPr>
              <a:xfrm>
                <a:off x="8344433" y="3823313"/>
                <a:ext cx="1048654" cy="308243"/>
              </a:xfrm>
              <a:prstGeom prst="roundRect">
                <a:avLst>
                  <a:gd name="adj" fmla="val 21208"/>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defPPr>
                  <a:defRPr lang="en-US"/>
                </a:defPPr>
                <a:lvl1pPr marL="284163" marR="0" lvl="0" indent="0" fontAlgn="auto">
                  <a:lnSpc>
                    <a:spcPct val="100000"/>
                  </a:lnSpc>
                  <a:spcBef>
                    <a:spcPts val="0"/>
                  </a:spcBef>
                  <a:spcAft>
                    <a:spcPts val="400"/>
                  </a:spcAft>
                  <a:buClrTx/>
                  <a:buSzTx/>
                  <a:buFontTx/>
                  <a:buNone/>
                  <a:tabLst/>
                  <a:defRPr kumimoji="0" sz="1000" b="0" i="0" u="none" strike="noStrike" cap="none" spc="0" normalizeH="0" baseline="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14300" marR="0" lvl="0" indent="0" algn="l" defTabSz="914400" rtl="0" eaLnBrk="1" fontAlgn="auto" latinLnBrk="0" hangingPunct="1">
                  <a:lnSpc>
                    <a:spcPct val="100000"/>
                  </a:lnSpc>
                  <a:spcBef>
                    <a:spcPts val="0"/>
                  </a:spcBef>
                  <a:spcAft>
                    <a:spcPts val="40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APIs </a:t>
                </a:r>
                <a:r>
                  <a:rPr kumimoji="0" lang="en-US" sz="800" b="0" i="1"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(preview)</a:t>
                </a:r>
              </a:p>
            </p:txBody>
          </p:sp>
          <p:pic>
            <p:nvPicPr>
              <p:cNvPr id="126" name="Graphic 125" descr="Microsoft Defender Logo">
                <a:extLst>
                  <a:ext uri="{FF2B5EF4-FFF2-40B4-BE49-F238E27FC236}">
                    <a16:creationId xmlns:a16="http://schemas.microsoft.com/office/drawing/2014/main" id="{9F35D57E-2386-EC90-BBB5-3428AAAFF1B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85219" y="3862806"/>
                <a:ext cx="209933" cy="216139"/>
              </a:xfrm>
              <a:prstGeom prst="rect">
                <a:avLst/>
              </a:prstGeom>
              <a:effectLst/>
            </p:spPr>
          </p:pic>
        </p:grpSp>
        <p:grpSp>
          <p:nvGrpSpPr>
            <p:cNvPr id="207" name="Runtime control">
              <a:extLst>
                <a:ext uri="{FF2B5EF4-FFF2-40B4-BE49-F238E27FC236}">
                  <a16:creationId xmlns:a16="http://schemas.microsoft.com/office/drawing/2014/main" id="{0B39C66C-AD9E-C692-FF68-4AE306536AAF}"/>
                </a:ext>
              </a:extLst>
            </p:cNvPr>
            <p:cNvGrpSpPr/>
            <p:nvPr/>
          </p:nvGrpSpPr>
          <p:grpSpPr>
            <a:xfrm>
              <a:off x="9045453" y="4178299"/>
              <a:ext cx="620764" cy="542816"/>
              <a:chOff x="8982361" y="4443929"/>
              <a:chExt cx="620852" cy="542893"/>
            </a:xfrm>
          </p:grpSpPr>
          <p:sp>
            <p:nvSpPr>
              <p:cNvPr id="94" name="Rectangle: Rounded Corners 93">
                <a:extLst>
                  <a:ext uri="{FF2B5EF4-FFF2-40B4-BE49-F238E27FC236}">
                    <a16:creationId xmlns:a16="http://schemas.microsoft.com/office/drawing/2014/main" id="{FB052984-D91A-CE26-87BB-08E873C27476}"/>
                  </a:ext>
                  <a:ext uri="{C183D7F6-B498-43B3-948B-1728B52AA6E4}">
                    <adec:decorative xmlns:adec="http://schemas.microsoft.com/office/drawing/2017/decorative" val="0"/>
                  </a:ext>
                </a:extLst>
              </p:cNvPr>
              <p:cNvSpPr/>
              <p:nvPr/>
            </p:nvSpPr>
            <p:spPr>
              <a:xfrm>
                <a:off x="8982361" y="4443929"/>
                <a:ext cx="620852" cy="542893"/>
              </a:xfrm>
              <a:prstGeom prst="roundRect">
                <a:avLst>
                  <a:gd name="adj" fmla="val 13940"/>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b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Runtime control</a:t>
                </a:r>
              </a:p>
            </p:txBody>
          </p:sp>
          <p:pic>
            <p:nvPicPr>
              <p:cNvPr id="100" name="Graphic 99" descr="Icon of  a cloud with two connector">
                <a:extLst>
                  <a:ext uri="{FF2B5EF4-FFF2-40B4-BE49-F238E27FC236}">
                    <a16:creationId xmlns:a16="http://schemas.microsoft.com/office/drawing/2014/main" id="{F97D4074-ABAB-9620-FFEA-36F5FD975E14}"/>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228095" y="4489153"/>
                <a:ext cx="129384" cy="129384"/>
              </a:xfrm>
              <a:prstGeom prst="rect">
                <a:avLst/>
              </a:prstGeom>
            </p:spPr>
          </p:pic>
        </p:grpSp>
        <p:grpSp>
          <p:nvGrpSpPr>
            <p:cNvPr id="121" name="Infrastructure">
              <a:extLst>
                <a:ext uri="{FF2B5EF4-FFF2-40B4-BE49-F238E27FC236}">
                  <a16:creationId xmlns:a16="http://schemas.microsoft.com/office/drawing/2014/main" id="{805195A5-5062-66F1-C35D-9445C752391E}"/>
                </a:ext>
              </a:extLst>
            </p:cNvPr>
            <p:cNvGrpSpPr/>
            <p:nvPr/>
          </p:nvGrpSpPr>
          <p:grpSpPr>
            <a:xfrm>
              <a:off x="9946697" y="3783463"/>
              <a:ext cx="1181312" cy="1369762"/>
              <a:chOff x="9883733" y="4030396"/>
              <a:chExt cx="1181480" cy="1369957"/>
            </a:xfrm>
          </p:grpSpPr>
          <p:grpSp>
            <p:nvGrpSpPr>
              <p:cNvPr id="113" name="Group 112">
                <a:extLst>
                  <a:ext uri="{FF2B5EF4-FFF2-40B4-BE49-F238E27FC236}">
                    <a16:creationId xmlns:a16="http://schemas.microsoft.com/office/drawing/2014/main" id="{BCC5AEC8-FA2C-712B-13D9-48AE8E2B02FE}"/>
                  </a:ext>
                </a:extLst>
              </p:cNvPr>
              <p:cNvGrpSpPr/>
              <p:nvPr/>
            </p:nvGrpSpPr>
            <p:grpSpPr>
              <a:xfrm>
                <a:off x="9883733" y="4030396"/>
                <a:ext cx="1181480" cy="1369957"/>
                <a:chOff x="10989831" y="4057733"/>
                <a:chExt cx="1181480" cy="1369957"/>
              </a:xfrm>
            </p:grpSpPr>
            <p:sp>
              <p:nvSpPr>
                <p:cNvPr id="103" name="Rectangle: Rounded Corners 102">
                  <a:extLst>
                    <a:ext uri="{FF2B5EF4-FFF2-40B4-BE49-F238E27FC236}">
                      <a16:creationId xmlns:a16="http://schemas.microsoft.com/office/drawing/2014/main" id="{398774FC-707B-29BA-CBAA-AA314FCB18DC}"/>
                    </a:ext>
                    <a:ext uri="{C183D7F6-B498-43B3-948B-1728B52AA6E4}">
                      <adec:decorative xmlns:adec="http://schemas.microsoft.com/office/drawing/2017/decorative" val="0"/>
                    </a:ext>
                  </a:extLst>
                </p:cNvPr>
                <p:cNvSpPr/>
                <p:nvPr/>
              </p:nvSpPr>
              <p:spPr>
                <a:xfrm>
                  <a:off x="10989831" y="4057733"/>
                  <a:ext cx="1181480" cy="1369957"/>
                </a:xfrm>
                <a:prstGeom prst="roundRect">
                  <a:avLst>
                    <a:gd name="adj" fmla="val 7823"/>
                  </a:avLst>
                </a:prstGeom>
                <a:solidFill>
                  <a:srgbClr val="FFFFFF"/>
                </a:solidFill>
                <a:ln>
                  <a:solidFill>
                    <a:srgbClr val="9D9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2" name="Rectangle: Top Corners Rounded 101">
                  <a:extLst>
                    <a:ext uri="{FF2B5EF4-FFF2-40B4-BE49-F238E27FC236}">
                      <a16:creationId xmlns:a16="http://schemas.microsoft.com/office/drawing/2014/main" id="{F8B38E20-8CC3-6563-E902-86E2ACD6D472}"/>
                    </a:ext>
                    <a:ext uri="{C183D7F6-B498-43B3-948B-1728B52AA6E4}">
                      <adec:decorative xmlns:adec="http://schemas.microsoft.com/office/drawing/2017/decorative" val="0"/>
                    </a:ext>
                  </a:extLst>
                </p:cNvPr>
                <p:cNvSpPr/>
                <p:nvPr/>
              </p:nvSpPr>
              <p:spPr>
                <a:xfrm>
                  <a:off x="10989831" y="4057734"/>
                  <a:ext cx="1181480" cy="352425"/>
                </a:xfrm>
                <a:prstGeom prst="round2SameRect">
                  <a:avLst>
                    <a:gd name="adj1" fmla="val 24633"/>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Infrastructure</a:t>
                  </a:r>
                </a:p>
              </p:txBody>
            </p:sp>
            <p:sp>
              <p:nvSpPr>
                <p:cNvPr id="104" name="Rectangle: Rounded Corners 103">
                  <a:extLst>
                    <a:ext uri="{FF2B5EF4-FFF2-40B4-BE49-F238E27FC236}">
                      <a16:creationId xmlns:a16="http://schemas.microsoft.com/office/drawing/2014/main" id="{43E47D7D-D156-FC8E-CCF4-9FC71807F5F8}"/>
                    </a:ext>
                    <a:ext uri="{C183D7F6-B498-43B3-948B-1728B52AA6E4}">
                      <adec:decorative xmlns:adec="http://schemas.microsoft.com/office/drawing/2017/decorative" val="0"/>
                    </a:ext>
                  </a:extLst>
                </p:cNvPr>
                <p:cNvSpPr/>
                <p:nvPr/>
              </p:nvSpPr>
              <p:spPr>
                <a:xfrm>
                  <a:off x="10989831" y="4410160"/>
                  <a:ext cx="1181480"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Serverless</a:t>
                  </a:r>
                </a:p>
              </p:txBody>
            </p:sp>
            <p:sp>
              <p:nvSpPr>
                <p:cNvPr id="105" name="Rectangle: Rounded Corners 104">
                  <a:extLst>
                    <a:ext uri="{FF2B5EF4-FFF2-40B4-BE49-F238E27FC236}">
                      <a16:creationId xmlns:a16="http://schemas.microsoft.com/office/drawing/2014/main" id="{D0D52E45-F4F2-3561-90A3-08B0DCDCDF21}"/>
                    </a:ext>
                    <a:ext uri="{C183D7F6-B498-43B3-948B-1728B52AA6E4}">
                      <adec:decorative xmlns:adec="http://schemas.microsoft.com/office/drawing/2017/decorative" val="0"/>
                    </a:ext>
                  </a:extLst>
                </p:cNvPr>
                <p:cNvSpPr/>
                <p:nvPr/>
              </p:nvSpPr>
              <p:spPr>
                <a:xfrm>
                  <a:off x="10989831" y="4613408"/>
                  <a:ext cx="1181480"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Containers</a:t>
                  </a:r>
                </a:p>
              </p:txBody>
            </p:sp>
            <p:sp>
              <p:nvSpPr>
                <p:cNvPr id="106" name="Rectangle: Rounded Corners 105">
                  <a:extLst>
                    <a:ext uri="{FF2B5EF4-FFF2-40B4-BE49-F238E27FC236}">
                      <a16:creationId xmlns:a16="http://schemas.microsoft.com/office/drawing/2014/main" id="{037E1547-1847-6A99-3524-51A77CD5908D}"/>
                    </a:ext>
                    <a:ext uri="{C183D7F6-B498-43B3-948B-1728B52AA6E4}">
                      <adec:decorative xmlns:adec="http://schemas.microsoft.com/office/drawing/2017/decorative" val="0"/>
                    </a:ext>
                  </a:extLst>
                </p:cNvPr>
                <p:cNvSpPr/>
                <p:nvPr/>
              </p:nvSpPr>
              <p:spPr>
                <a:xfrm>
                  <a:off x="10989831" y="4816656"/>
                  <a:ext cx="1181480"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IaaS</a:t>
                  </a:r>
                </a:p>
              </p:txBody>
            </p:sp>
            <p:sp>
              <p:nvSpPr>
                <p:cNvPr id="107" name="Rectangle: Rounded Corners 106">
                  <a:extLst>
                    <a:ext uri="{FF2B5EF4-FFF2-40B4-BE49-F238E27FC236}">
                      <a16:creationId xmlns:a16="http://schemas.microsoft.com/office/drawing/2014/main" id="{777AE225-E955-3B7F-1D32-45B0C1446D3A}"/>
                    </a:ext>
                    <a:ext uri="{C183D7F6-B498-43B3-948B-1728B52AA6E4}">
                      <adec:decorative xmlns:adec="http://schemas.microsoft.com/office/drawing/2017/decorative" val="0"/>
                    </a:ext>
                  </a:extLst>
                </p:cNvPr>
                <p:cNvSpPr/>
                <p:nvPr/>
              </p:nvSpPr>
              <p:spPr>
                <a:xfrm>
                  <a:off x="10989831" y="5019904"/>
                  <a:ext cx="1181480"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rPr>
                    <a:t>Paas</a:t>
                  </a: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108" name="Straight Connector 107">
                  <a:extLst>
                    <a:ext uri="{FF2B5EF4-FFF2-40B4-BE49-F238E27FC236}">
                      <a16:creationId xmlns:a16="http://schemas.microsoft.com/office/drawing/2014/main" id="{57E66E75-87B3-FD3B-F0DE-8C99B9AA7D5A}"/>
                    </a:ext>
                    <a:ext uri="{C183D7F6-B498-43B3-948B-1728B52AA6E4}">
                      <adec:decorative xmlns:adec="http://schemas.microsoft.com/office/drawing/2017/decorative" val="1"/>
                    </a:ext>
                  </a:extLst>
                </p:cNvPr>
                <p:cNvCxnSpPr>
                  <a:cxnSpLocks/>
                </p:cNvCxnSpPr>
                <p:nvPr/>
              </p:nvCxnSpPr>
              <p:spPr>
                <a:xfrm>
                  <a:off x="10989831" y="5018864"/>
                  <a:ext cx="1181480"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68408A5-1643-670F-CC25-EC5AD00F0FC2}"/>
                    </a:ext>
                    <a:ext uri="{C183D7F6-B498-43B3-948B-1728B52AA6E4}">
                      <adec:decorative xmlns:adec="http://schemas.microsoft.com/office/drawing/2017/decorative" val="1"/>
                    </a:ext>
                  </a:extLst>
                </p:cNvPr>
                <p:cNvCxnSpPr>
                  <a:cxnSpLocks/>
                </p:cNvCxnSpPr>
                <p:nvPr/>
              </p:nvCxnSpPr>
              <p:spPr>
                <a:xfrm>
                  <a:off x="10989831" y="4815616"/>
                  <a:ext cx="1181480"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077C803-139E-888E-24A0-68D5132DFA98}"/>
                    </a:ext>
                    <a:ext uri="{C183D7F6-B498-43B3-948B-1728B52AA6E4}">
                      <adec:decorative xmlns:adec="http://schemas.microsoft.com/office/drawing/2017/decorative" val="1"/>
                    </a:ext>
                  </a:extLst>
                </p:cNvPr>
                <p:cNvCxnSpPr>
                  <a:cxnSpLocks/>
                </p:cNvCxnSpPr>
                <p:nvPr/>
              </p:nvCxnSpPr>
              <p:spPr>
                <a:xfrm>
                  <a:off x="10989831" y="4612368"/>
                  <a:ext cx="1181480"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EE4B769E-5AB1-D795-D0AB-80CC489CAA56}"/>
                    </a:ext>
                    <a:ext uri="{C183D7F6-B498-43B3-948B-1728B52AA6E4}">
                      <adec:decorative xmlns:adec="http://schemas.microsoft.com/office/drawing/2017/decorative" val="0"/>
                    </a:ext>
                  </a:extLst>
                </p:cNvPr>
                <p:cNvSpPr/>
                <p:nvPr/>
              </p:nvSpPr>
              <p:spPr>
                <a:xfrm>
                  <a:off x="10989831" y="5223153"/>
                  <a:ext cx="1181480" cy="201168"/>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Internal Sites</a:t>
                  </a:r>
                </a:p>
              </p:txBody>
            </p:sp>
            <p:cxnSp>
              <p:nvCxnSpPr>
                <p:cNvPr id="112" name="Straight Connector 111">
                  <a:extLst>
                    <a:ext uri="{FF2B5EF4-FFF2-40B4-BE49-F238E27FC236}">
                      <a16:creationId xmlns:a16="http://schemas.microsoft.com/office/drawing/2014/main" id="{81B61CFB-988D-E2AC-F03E-B30872678D36}"/>
                    </a:ext>
                    <a:ext uri="{C183D7F6-B498-43B3-948B-1728B52AA6E4}">
                      <adec:decorative xmlns:adec="http://schemas.microsoft.com/office/drawing/2017/decorative" val="1"/>
                    </a:ext>
                  </a:extLst>
                </p:cNvPr>
                <p:cNvCxnSpPr>
                  <a:cxnSpLocks/>
                </p:cNvCxnSpPr>
                <p:nvPr/>
              </p:nvCxnSpPr>
              <p:spPr>
                <a:xfrm>
                  <a:off x="10989831" y="5222112"/>
                  <a:ext cx="1181480" cy="0"/>
                </a:xfrm>
                <a:prstGeom prst="line">
                  <a:avLst/>
                </a:prstGeom>
                <a:ln>
                  <a:solidFill>
                    <a:srgbClr val="9D9D9D"/>
                  </a:solidFill>
                </a:ln>
              </p:spPr>
              <p:style>
                <a:lnRef idx="1">
                  <a:schemeClr val="accent1"/>
                </a:lnRef>
                <a:fillRef idx="0">
                  <a:schemeClr val="accent1"/>
                </a:fillRef>
                <a:effectRef idx="0">
                  <a:schemeClr val="accent1"/>
                </a:effectRef>
                <a:fontRef idx="minor">
                  <a:schemeClr val="tx1"/>
                </a:fontRef>
              </p:style>
            </p:cxnSp>
          </p:grpSp>
          <p:pic>
            <p:nvPicPr>
              <p:cNvPr id="115" name="Graphic 114" descr="JIT &amp; Version Control Icon">
                <a:extLst>
                  <a:ext uri="{FF2B5EF4-FFF2-40B4-BE49-F238E27FC236}">
                    <a16:creationId xmlns:a16="http://schemas.microsoft.com/office/drawing/2014/main" id="{859FFAFE-A711-1075-6E70-472BF67EC877}"/>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957435" y="4439919"/>
                <a:ext cx="79631" cy="95557"/>
              </a:xfrm>
              <a:prstGeom prst="rect">
                <a:avLst/>
              </a:prstGeom>
            </p:spPr>
          </p:pic>
          <p:pic>
            <p:nvPicPr>
              <p:cNvPr id="116" name="Graphic 115" descr="JIT &amp; Version Control Icon">
                <a:extLst>
                  <a:ext uri="{FF2B5EF4-FFF2-40B4-BE49-F238E27FC236}">
                    <a16:creationId xmlns:a16="http://schemas.microsoft.com/office/drawing/2014/main" id="{7246F88C-6265-C79A-2388-9783C0F34712}"/>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957435" y="4641214"/>
                <a:ext cx="79631" cy="95557"/>
              </a:xfrm>
              <a:prstGeom prst="rect">
                <a:avLst/>
              </a:prstGeom>
            </p:spPr>
          </p:pic>
          <p:pic>
            <p:nvPicPr>
              <p:cNvPr id="117" name="Graphic 116" descr="JIT &amp; Version Control Icon">
                <a:extLst>
                  <a:ext uri="{FF2B5EF4-FFF2-40B4-BE49-F238E27FC236}">
                    <a16:creationId xmlns:a16="http://schemas.microsoft.com/office/drawing/2014/main" id="{36384EBB-10F9-1A1D-D4D7-BA045081D141}"/>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957435" y="4842509"/>
                <a:ext cx="79631" cy="95557"/>
              </a:xfrm>
              <a:prstGeom prst="rect">
                <a:avLst/>
              </a:prstGeom>
            </p:spPr>
          </p:pic>
          <p:pic>
            <p:nvPicPr>
              <p:cNvPr id="118" name="Graphic 117" descr="JIT &amp; Version Control Icon">
                <a:extLst>
                  <a:ext uri="{FF2B5EF4-FFF2-40B4-BE49-F238E27FC236}">
                    <a16:creationId xmlns:a16="http://schemas.microsoft.com/office/drawing/2014/main" id="{499FA1C4-E6D2-EEAA-7416-81D1949C0365}"/>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957435" y="5043804"/>
                <a:ext cx="79631" cy="95557"/>
              </a:xfrm>
              <a:prstGeom prst="rect">
                <a:avLst/>
              </a:prstGeom>
            </p:spPr>
          </p:pic>
          <p:pic>
            <p:nvPicPr>
              <p:cNvPr id="119" name="Graphic 118" descr="JIT &amp; Version Control Icon">
                <a:extLst>
                  <a:ext uri="{FF2B5EF4-FFF2-40B4-BE49-F238E27FC236}">
                    <a16:creationId xmlns:a16="http://schemas.microsoft.com/office/drawing/2014/main" id="{B0EFDE3E-1EA2-8EED-C273-C1145347A9BE}"/>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957435" y="5245099"/>
                <a:ext cx="79631" cy="95557"/>
              </a:xfrm>
              <a:prstGeom prst="rect">
                <a:avLst/>
              </a:prstGeom>
            </p:spPr>
          </p:pic>
        </p:grpSp>
        <p:grpSp>
          <p:nvGrpSpPr>
            <p:cNvPr id="66" name="GitHub">
              <a:extLst>
                <a:ext uri="{FF2B5EF4-FFF2-40B4-BE49-F238E27FC236}">
                  <a16:creationId xmlns:a16="http://schemas.microsoft.com/office/drawing/2014/main" id="{9EFF5E21-4681-F3D4-431C-66219272E83D}"/>
                </a:ext>
              </a:extLst>
            </p:cNvPr>
            <p:cNvGrpSpPr/>
            <p:nvPr/>
          </p:nvGrpSpPr>
          <p:grpSpPr>
            <a:xfrm>
              <a:off x="9305902" y="3206868"/>
              <a:ext cx="1806155" cy="460056"/>
              <a:chOff x="9382362" y="3238477"/>
              <a:chExt cx="1806155" cy="460056"/>
            </a:xfrm>
          </p:grpSpPr>
          <p:sp>
            <p:nvSpPr>
              <p:cNvPr id="77" name="Rectangle: Rounded Corners 76">
                <a:extLst>
                  <a:ext uri="{FF2B5EF4-FFF2-40B4-BE49-F238E27FC236}">
                    <a16:creationId xmlns:a16="http://schemas.microsoft.com/office/drawing/2014/main" id="{754724C0-0C99-4168-AACB-D3D78EC21006}"/>
                  </a:ext>
                  <a:ext uri="{C183D7F6-B498-43B3-948B-1728B52AA6E4}">
                    <adec:decorative xmlns:adec="http://schemas.microsoft.com/office/drawing/2017/decorative" val="1"/>
                  </a:ext>
                </a:extLst>
              </p:cNvPr>
              <p:cNvSpPr/>
              <p:nvPr/>
            </p:nvSpPr>
            <p:spPr bwMode="auto">
              <a:xfrm flipH="1">
                <a:off x="9382362" y="3238477"/>
                <a:ext cx="1806155" cy="460056"/>
              </a:xfrm>
              <a:prstGeom prst="roundRect">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 name="Picture 2" descr="GitHub Logo">
                <a:extLst>
                  <a:ext uri="{FF2B5EF4-FFF2-40B4-BE49-F238E27FC236}">
                    <a16:creationId xmlns:a16="http://schemas.microsoft.com/office/drawing/2014/main" id="{CBF27177-4C44-AF65-C722-D34E1867FFAC}"/>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7001" y="3273053"/>
                <a:ext cx="304436" cy="16048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hlinkClick r:id="rId18" tooltip="DevSecOps and Application development security that integrates natively in the developer workflow including code scanning, secret scanning, alerting, security policies, and more. "/>
                <a:extLst>
                  <a:ext uri="{FF2B5EF4-FFF2-40B4-BE49-F238E27FC236}">
                    <a16:creationId xmlns:a16="http://schemas.microsoft.com/office/drawing/2014/main" id="{62940DF6-CC9E-5E8E-53B7-029C4C6D278F}"/>
                  </a:ext>
                </a:extLst>
              </p:cNvPr>
              <p:cNvSpPr/>
              <p:nvPr/>
            </p:nvSpPr>
            <p:spPr bwMode="auto">
              <a:xfrm>
                <a:off x="9598404" y="3254249"/>
                <a:ext cx="1590113" cy="193439"/>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GitHub Advanced Security</a:t>
                </a:r>
              </a:p>
            </p:txBody>
          </p:sp>
          <p:pic>
            <p:nvPicPr>
              <p:cNvPr id="157" name="Graphic 156" descr="Microsoft Defender Logo">
                <a:extLst>
                  <a:ext uri="{FF2B5EF4-FFF2-40B4-BE49-F238E27FC236}">
                    <a16:creationId xmlns:a16="http://schemas.microsoft.com/office/drawing/2014/main" id="{B0C09EF3-430D-60B4-1C49-AEC808588B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56859" y="3475022"/>
                <a:ext cx="209933" cy="216139"/>
              </a:xfrm>
              <a:prstGeom prst="rect">
                <a:avLst/>
              </a:prstGeom>
              <a:effectLst/>
            </p:spPr>
          </p:pic>
          <p:sp>
            <p:nvSpPr>
              <p:cNvPr id="156" name="TextBox 155">
                <a:extLst>
                  <a:ext uri="{FF2B5EF4-FFF2-40B4-BE49-F238E27FC236}">
                    <a16:creationId xmlns:a16="http://schemas.microsoft.com/office/drawing/2014/main" id="{820787F6-DC3D-AC3D-94AC-9B8EDD88C639}"/>
                  </a:ext>
                </a:extLst>
              </p:cNvPr>
              <p:cNvSpPr txBox="1"/>
              <p:nvPr/>
            </p:nvSpPr>
            <p:spPr>
              <a:xfrm>
                <a:off x="9598404" y="3502750"/>
                <a:ext cx="1554370" cy="158681"/>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Cloud Apps</a:t>
                </a:r>
              </a:p>
            </p:txBody>
          </p:sp>
        </p:grpSp>
        <p:grpSp>
          <p:nvGrpSpPr>
            <p:cNvPr id="8" name="Microsoft Entra">
              <a:extLst>
                <a:ext uri="{FF2B5EF4-FFF2-40B4-BE49-F238E27FC236}">
                  <a16:creationId xmlns:a16="http://schemas.microsoft.com/office/drawing/2014/main" id="{87840624-48A5-D60C-F698-0FAA69A87DD1}"/>
                </a:ext>
              </a:extLst>
            </p:cNvPr>
            <p:cNvGrpSpPr/>
            <p:nvPr/>
          </p:nvGrpSpPr>
          <p:grpSpPr>
            <a:xfrm>
              <a:off x="8228625" y="4756432"/>
              <a:ext cx="1659036" cy="333322"/>
              <a:chOff x="45357" y="2506616"/>
              <a:chExt cx="1659036" cy="333322"/>
            </a:xfrm>
          </p:grpSpPr>
          <p:sp>
            <p:nvSpPr>
              <p:cNvPr id="63" name="Rectangle: Rounded Corners 62">
                <a:extLst>
                  <a:ext uri="{FF2B5EF4-FFF2-40B4-BE49-F238E27FC236}">
                    <a16:creationId xmlns:a16="http://schemas.microsoft.com/office/drawing/2014/main" id="{AF4744CD-65DA-ADA5-7704-36D7DA1C81C8}"/>
                  </a:ext>
                  <a:ext uri="{C183D7F6-B498-43B3-948B-1728B52AA6E4}">
                    <adec:decorative xmlns:adec="http://schemas.microsoft.com/office/drawing/2017/decorative" val="0"/>
                  </a:ext>
                </a:extLst>
              </p:cNvPr>
              <p:cNvSpPr/>
              <p:nvPr/>
            </p:nvSpPr>
            <p:spPr>
              <a:xfrm>
                <a:off x="45357" y="2506616"/>
                <a:ext cx="1659036" cy="333322"/>
              </a:xfrm>
              <a:prstGeom prst="roundRect">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173038"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Entra</a:t>
                </a:r>
                <a:br>
                  <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Permissions Management</a:t>
                </a:r>
                <a:endPar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pic>
            <p:nvPicPr>
              <p:cNvPr id="159" name="Graphic 158" descr="Microsoft Entra Logo">
                <a:extLst>
                  <a:ext uri="{FF2B5EF4-FFF2-40B4-BE49-F238E27FC236}">
                    <a16:creationId xmlns:a16="http://schemas.microsoft.com/office/drawing/2014/main" id="{40A8CFD4-E946-2EF1-DA94-961FDBD72BE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261" y="2567212"/>
                <a:ext cx="205051" cy="205051"/>
              </a:xfrm>
              <a:prstGeom prst="rect">
                <a:avLst/>
              </a:prstGeom>
            </p:spPr>
          </p:pic>
        </p:grpSp>
        <p:grpSp>
          <p:nvGrpSpPr>
            <p:cNvPr id="140" name="Defender for Cloud">
              <a:extLst>
                <a:ext uri="{FF2B5EF4-FFF2-40B4-BE49-F238E27FC236}">
                  <a16:creationId xmlns:a16="http://schemas.microsoft.com/office/drawing/2014/main" id="{9EADF10D-4AA8-8093-01AB-D081E7716637}"/>
                </a:ext>
              </a:extLst>
            </p:cNvPr>
            <p:cNvGrpSpPr/>
            <p:nvPr/>
          </p:nvGrpSpPr>
          <p:grpSpPr>
            <a:xfrm>
              <a:off x="9549854" y="5198848"/>
              <a:ext cx="1602920" cy="365687"/>
              <a:chOff x="9549854" y="5248439"/>
              <a:chExt cx="1602920" cy="365687"/>
            </a:xfrm>
          </p:grpSpPr>
          <p:grpSp>
            <p:nvGrpSpPr>
              <p:cNvPr id="148" name="Group 147">
                <a:extLst>
                  <a:ext uri="{FF2B5EF4-FFF2-40B4-BE49-F238E27FC236}">
                    <a16:creationId xmlns:a16="http://schemas.microsoft.com/office/drawing/2014/main" id="{3BF90959-3191-03B2-9C4D-319A66C948B3}"/>
                  </a:ext>
                </a:extLst>
              </p:cNvPr>
              <p:cNvGrpSpPr/>
              <p:nvPr/>
            </p:nvGrpSpPr>
            <p:grpSpPr>
              <a:xfrm>
                <a:off x="9549854" y="5248439"/>
                <a:ext cx="1602920" cy="365687"/>
                <a:chOff x="8356560" y="5083235"/>
                <a:chExt cx="1602920" cy="365687"/>
              </a:xfrm>
            </p:grpSpPr>
            <p:grpSp>
              <p:nvGrpSpPr>
                <p:cNvPr id="97" name="Group 96">
                  <a:extLst>
                    <a:ext uri="{FF2B5EF4-FFF2-40B4-BE49-F238E27FC236}">
                      <a16:creationId xmlns:a16="http://schemas.microsoft.com/office/drawing/2014/main" id="{258AA7E8-0EF9-C0F1-F1BF-3E5033FDBF7D}"/>
                    </a:ext>
                  </a:extLst>
                </p:cNvPr>
                <p:cNvGrpSpPr/>
                <p:nvPr/>
              </p:nvGrpSpPr>
              <p:grpSpPr>
                <a:xfrm>
                  <a:off x="8356560" y="5083235"/>
                  <a:ext cx="1602920" cy="365687"/>
                  <a:chOff x="10698051" y="6045581"/>
                  <a:chExt cx="1338826" cy="365687"/>
                </a:xfrm>
              </p:grpSpPr>
              <p:sp>
                <p:nvSpPr>
                  <p:cNvPr id="99" name="Rectangle: Rounded Corners 98">
                    <a:extLst>
                      <a:ext uri="{FF2B5EF4-FFF2-40B4-BE49-F238E27FC236}">
                        <a16:creationId xmlns:a16="http://schemas.microsoft.com/office/drawing/2014/main" id="{9F54F1AE-93A8-7E08-6FBF-8FFDFDB0F64A}"/>
                      </a:ext>
                    </a:extLst>
                  </p:cNvPr>
                  <p:cNvSpPr/>
                  <p:nvPr/>
                </p:nvSpPr>
                <p:spPr>
                  <a:xfrm>
                    <a:off x="10698051" y="6045581"/>
                    <a:ext cx="1338826" cy="365687"/>
                  </a:xfrm>
                  <a:prstGeom prst="roundRect">
                    <a:avLst>
                      <a:gd name="adj" fmla="val 18398"/>
                    </a:avLst>
                  </a:pr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4163" marR="0" lvl="0" indent="0" algn="l" defTabSz="914400" rtl="0" eaLnBrk="1" fontAlgn="auto" latinLnBrk="0" hangingPunct="1">
                      <a:lnSpc>
                        <a:spcPct val="100000"/>
                      </a:lnSpc>
                      <a:spcBef>
                        <a:spcPts val="0"/>
                      </a:spcBef>
                      <a:spcAft>
                        <a:spcPts val="40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101" name="TextBox 100">
                    <a:extLst>
                      <a:ext uri="{FF2B5EF4-FFF2-40B4-BE49-F238E27FC236}">
                        <a16:creationId xmlns:a16="http://schemas.microsoft.com/office/drawing/2014/main" id="{1C1CC4AC-B3BD-DEBD-E2B2-5FF9F956158C}"/>
                      </a:ext>
                    </a:extLst>
                  </p:cNvPr>
                  <p:cNvSpPr txBox="1"/>
                  <p:nvPr/>
                </p:nvSpPr>
                <p:spPr>
                  <a:xfrm>
                    <a:off x="10882353" y="6058267"/>
                    <a:ext cx="1106917" cy="207847"/>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Cloud</a:t>
                    </a:r>
                  </a:p>
                </p:txBody>
              </p:sp>
            </p:grpSp>
            <p:grpSp>
              <p:nvGrpSpPr>
                <p:cNvPr id="122" name="Group 121">
                  <a:extLst>
                    <a:ext uri="{FF2B5EF4-FFF2-40B4-BE49-F238E27FC236}">
                      <a16:creationId xmlns:a16="http://schemas.microsoft.com/office/drawing/2014/main" id="{E1B5B637-80A3-51D6-1494-0CC4B1438146}"/>
                    </a:ext>
                  </a:extLst>
                </p:cNvPr>
                <p:cNvGrpSpPr/>
                <p:nvPr/>
              </p:nvGrpSpPr>
              <p:grpSpPr>
                <a:xfrm>
                  <a:off x="8671945" y="5251715"/>
                  <a:ext cx="821757" cy="195129"/>
                  <a:chOff x="9462990" y="4304646"/>
                  <a:chExt cx="1196363" cy="284083"/>
                </a:xfrm>
              </p:grpSpPr>
              <p:pic>
                <p:nvPicPr>
                  <p:cNvPr id="123" name="Graphic 122" descr="Azure Arc Logo">
                    <a:extLst>
                      <a:ext uri="{FF2B5EF4-FFF2-40B4-BE49-F238E27FC236}">
                        <a16:creationId xmlns:a16="http://schemas.microsoft.com/office/drawing/2014/main" id="{C387F187-4727-129D-0029-AC3A0CCB8208}"/>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462990" y="4304646"/>
                    <a:ext cx="274319" cy="274319"/>
                  </a:xfrm>
                  <a:prstGeom prst="rect">
                    <a:avLst/>
                  </a:prstGeom>
                  <a:effectLst/>
                </p:spPr>
              </p:pic>
              <p:sp>
                <p:nvSpPr>
                  <p:cNvPr id="124" name="TextBox 123">
                    <a:extLst>
                      <a:ext uri="{FF2B5EF4-FFF2-40B4-BE49-F238E27FC236}">
                        <a16:creationId xmlns:a16="http://schemas.microsoft.com/office/drawing/2014/main" id="{67F1C304-9A0B-3487-C8A7-67ECF6CE4CCC}"/>
                      </a:ext>
                    </a:extLst>
                  </p:cNvPr>
                  <p:cNvSpPr txBox="1"/>
                  <p:nvPr/>
                </p:nvSpPr>
                <p:spPr>
                  <a:xfrm>
                    <a:off x="9733007" y="4319879"/>
                    <a:ext cx="926346" cy="2688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Azure Arc</a:t>
                    </a:r>
                  </a:p>
                </p:txBody>
              </p:sp>
            </p:grpSp>
          </p:grpSp>
          <p:pic>
            <p:nvPicPr>
              <p:cNvPr id="128" name="Graphic 127" descr="Microsoft Defender Logo">
                <a:extLst>
                  <a:ext uri="{FF2B5EF4-FFF2-40B4-BE49-F238E27FC236}">
                    <a16:creationId xmlns:a16="http://schemas.microsoft.com/office/drawing/2014/main" id="{A84DFB7D-864B-E735-C3C7-03D37147B1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98300" y="5267891"/>
                <a:ext cx="209933" cy="216139"/>
              </a:xfrm>
              <a:prstGeom prst="rect">
                <a:avLst/>
              </a:prstGeom>
              <a:effectLst/>
            </p:spPr>
          </p:pic>
        </p:grpSp>
        <p:grpSp>
          <p:nvGrpSpPr>
            <p:cNvPr id="186" name="Iconography">
              <a:extLst>
                <a:ext uri="{FF2B5EF4-FFF2-40B4-BE49-F238E27FC236}">
                  <a16:creationId xmlns:a16="http://schemas.microsoft.com/office/drawing/2014/main" id="{E463D80D-9399-E7EC-FAC8-6CA96B6898C3}"/>
                </a:ext>
              </a:extLst>
            </p:cNvPr>
            <p:cNvGrpSpPr/>
            <p:nvPr/>
          </p:nvGrpSpPr>
          <p:grpSpPr>
            <a:xfrm>
              <a:off x="187560" y="6060963"/>
              <a:ext cx="2094864" cy="449489"/>
              <a:chOff x="7701513" y="6114614"/>
              <a:chExt cx="2081501" cy="449552"/>
            </a:xfrm>
          </p:grpSpPr>
          <p:pic>
            <p:nvPicPr>
              <p:cNvPr id="120" name="Graphic 119" descr="JIT &amp; Version control icon">
                <a:extLst>
                  <a:ext uri="{FF2B5EF4-FFF2-40B4-BE49-F238E27FC236}">
                    <a16:creationId xmlns:a16="http://schemas.microsoft.com/office/drawing/2014/main" id="{A77C12D9-CE93-1445-415B-969C8CA449B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860070" y="6380795"/>
                <a:ext cx="131334" cy="157601"/>
              </a:xfrm>
              <a:prstGeom prst="rect">
                <a:avLst/>
              </a:prstGeom>
            </p:spPr>
          </p:pic>
          <p:grpSp>
            <p:nvGrpSpPr>
              <p:cNvPr id="181" name="Group 180">
                <a:extLst>
                  <a:ext uri="{FF2B5EF4-FFF2-40B4-BE49-F238E27FC236}">
                    <a16:creationId xmlns:a16="http://schemas.microsoft.com/office/drawing/2014/main" id="{9E67FD47-CD4C-7642-B2AD-BC1113CBFCCD}"/>
                  </a:ext>
                </a:extLst>
              </p:cNvPr>
              <p:cNvGrpSpPr/>
              <p:nvPr/>
            </p:nvGrpSpPr>
            <p:grpSpPr>
              <a:xfrm>
                <a:off x="7701513" y="6119945"/>
                <a:ext cx="276225" cy="190500"/>
                <a:chOff x="6661973" y="6549265"/>
                <a:chExt cx="276225" cy="190500"/>
              </a:xfrm>
            </p:grpSpPr>
            <p:sp>
              <p:nvSpPr>
                <p:cNvPr id="182" name="Rectangle 181">
                  <a:extLst>
                    <a:ext uri="{FF2B5EF4-FFF2-40B4-BE49-F238E27FC236}">
                      <a16:creationId xmlns:a16="http://schemas.microsoft.com/office/drawing/2014/main" id="{5123D253-FF9D-0BFE-1D09-831CEE026FCB}"/>
                    </a:ext>
                  </a:extLst>
                </p:cNvPr>
                <p:cNvSpPr/>
                <p:nvPr/>
              </p:nvSpPr>
              <p:spPr>
                <a:xfrm>
                  <a:off x="6661973" y="6549265"/>
                  <a:ext cx="276225" cy="18445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83" name="Graphic 182" descr="Telemetry/analytics/assesment icon">
                  <a:extLst>
                    <a:ext uri="{FF2B5EF4-FFF2-40B4-BE49-F238E27FC236}">
                      <a16:creationId xmlns:a16="http://schemas.microsoft.com/office/drawing/2014/main" id="{FD7C7263-C424-0B3E-6783-BFA084D6738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61973" y="6549265"/>
                  <a:ext cx="276225" cy="190500"/>
                </a:xfrm>
                <a:prstGeom prst="rect">
                  <a:avLst/>
                </a:prstGeom>
              </p:spPr>
            </p:pic>
          </p:grpSp>
          <p:sp>
            <p:nvSpPr>
              <p:cNvPr id="184" name="Rectangle: Rounded Corners 183">
                <a:extLst>
                  <a:ext uri="{FF2B5EF4-FFF2-40B4-BE49-F238E27FC236}">
                    <a16:creationId xmlns:a16="http://schemas.microsoft.com/office/drawing/2014/main" id="{8860B6D0-5681-5881-7830-ED7E4525F152}"/>
                  </a:ext>
                </a:extLst>
              </p:cNvPr>
              <p:cNvSpPr/>
              <p:nvPr/>
            </p:nvSpPr>
            <p:spPr>
              <a:xfrm>
                <a:off x="7977738" y="6114614"/>
                <a:ext cx="1805276" cy="201162"/>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Telemetry/analytics/assessment</a:t>
                </a:r>
              </a:p>
            </p:txBody>
          </p:sp>
          <p:sp>
            <p:nvSpPr>
              <p:cNvPr id="185" name="Rectangle: Rounded Corners 184">
                <a:extLst>
                  <a:ext uri="{FF2B5EF4-FFF2-40B4-BE49-F238E27FC236}">
                    <a16:creationId xmlns:a16="http://schemas.microsoft.com/office/drawing/2014/main" id="{B7C5B1B9-FD50-BA2F-93A0-97E3AE855DBA}"/>
                  </a:ext>
                </a:extLst>
              </p:cNvPr>
              <p:cNvSpPr/>
              <p:nvPr/>
            </p:nvSpPr>
            <p:spPr>
              <a:xfrm>
                <a:off x="7967969" y="6363004"/>
                <a:ext cx="1327600" cy="201162"/>
              </a:xfrm>
              <a:prstGeom prst="roundRect">
                <a:avLst>
                  <a:gd name="adj" fmla="val 437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JIT &amp; Version Control</a:t>
                </a:r>
              </a:p>
            </p:txBody>
          </p:sp>
        </p:grpSp>
        <p:grpSp>
          <p:nvGrpSpPr>
            <p:cNvPr id="169" name="Microsoft Defender">
              <a:extLst>
                <a:ext uri="{FF2B5EF4-FFF2-40B4-BE49-F238E27FC236}">
                  <a16:creationId xmlns:a16="http://schemas.microsoft.com/office/drawing/2014/main" id="{38E27081-5845-9715-0C91-E326DB721868}"/>
                </a:ext>
              </a:extLst>
            </p:cNvPr>
            <p:cNvGrpSpPr/>
            <p:nvPr/>
          </p:nvGrpSpPr>
          <p:grpSpPr>
            <a:xfrm>
              <a:off x="2461593" y="6071016"/>
              <a:ext cx="9324923" cy="644910"/>
              <a:chOff x="1682513" y="1149514"/>
              <a:chExt cx="10286101" cy="644910"/>
            </a:xfrm>
          </p:grpSpPr>
          <p:sp>
            <p:nvSpPr>
              <p:cNvPr id="170" name="Freeform: Shape 169">
                <a:extLst>
                  <a:ext uri="{FF2B5EF4-FFF2-40B4-BE49-F238E27FC236}">
                    <a16:creationId xmlns:a16="http://schemas.microsoft.com/office/drawing/2014/main" id="{3EF81C3B-8332-D665-786D-07E62B4B6C9F}"/>
                  </a:ext>
                  <a:ext uri="{C183D7F6-B498-43B3-948B-1728B52AA6E4}">
                    <adec:decorative xmlns:adec="http://schemas.microsoft.com/office/drawing/2017/decorative" val="1"/>
                  </a:ext>
                </a:extLst>
              </p:cNvPr>
              <p:cNvSpPr/>
              <p:nvPr/>
            </p:nvSpPr>
            <p:spPr bwMode="auto">
              <a:xfrm rot="10800000">
                <a:off x="1682513" y="1149514"/>
                <a:ext cx="10286101" cy="644910"/>
              </a:xfrm>
              <a:custGeom>
                <a:avLst/>
                <a:gdLst>
                  <a:gd name="connsiteX0" fmla="*/ 10153449 w 10286101"/>
                  <a:gd name="connsiteY0" fmla="*/ 795899 h 795899"/>
                  <a:gd name="connsiteX1" fmla="*/ 2183572 w 10286101"/>
                  <a:gd name="connsiteY1" fmla="*/ 795899 h 795899"/>
                  <a:gd name="connsiteX2" fmla="*/ 2050920 w 10286101"/>
                  <a:gd name="connsiteY2" fmla="*/ 663247 h 795899"/>
                  <a:gd name="connsiteX3" fmla="*/ 2050920 w 10286101"/>
                  <a:gd name="connsiteY3" fmla="*/ 372684 h 795899"/>
                  <a:gd name="connsiteX4" fmla="*/ 2050741 w 10286101"/>
                  <a:gd name="connsiteY4" fmla="*/ 371303 h 795899"/>
                  <a:gd name="connsiteX5" fmla="*/ 2050741 w 10286101"/>
                  <a:gd name="connsiteY5" fmla="*/ 133540 h 795899"/>
                  <a:gd name="connsiteX6" fmla="*/ 2010243 w 10286101"/>
                  <a:gd name="connsiteY6" fmla="*/ 69840 h 795899"/>
                  <a:gd name="connsiteX7" fmla="*/ 264752 w 10286101"/>
                  <a:gd name="connsiteY7" fmla="*/ 69840 h 795899"/>
                  <a:gd name="connsiteX8" fmla="*/ 262260 w 10286101"/>
                  <a:gd name="connsiteY8" fmla="*/ 70625 h 795899"/>
                  <a:gd name="connsiteX9" fmla="*/ 13269 w 10286101"/>
                  <a:gd name="connsiteY9" fmla="*/ 70625 h 795899"/>
                  <a:gd name="connsiteX10" fmla="*/ 0 w 10286101"/>
                  <a:gd name="connsiteY10" fmla="*/ 49927 h 795899"/>
                  <a:gd name="connsiteX11" fmla="*/ 0 w 10286101"/>
                  <a:gd name="connsiteY11" fmla="*/ 20697 h 795899"/>
                  <a:gd name="connsiteX12" fmla="*/ 13269 w 10286101"/>
                  <a:gd name="connsiteY12" fmla="*/ 0 h 795899"/>
                  <a:gd name="connsiteX13" fmla="*/ 262260 w 10286101"/>
                  <a:gd name="connsiteY13" fmla="*/ 0 h 795899"/>
                  <a:gd name="connsiteX14" fmla="*/ 264959 w 10286101"/>
                  <a:gd name="connsiteY14" fmla="*/ 850 h 795899"/>
                  <a:gd name="connsiteX15" fmla="*/ 2179361 w 10286101"/>
                  <a:gd name="connsiteY15" fmla="*/ 850 h 795899"/>
                  <a:gd name="connsiteX16" fmla="*/ 2183572 w 10286101"/>
                  <a:gd name="connsiteY16" fmla="*/ 0 h 795899"/>
                  <a:gd name="connsiteX17" fmla="*/ 10153449 w 10286101"/>
                  <a:gd name="connsiteY17" fmla="*/ 0 h 795899"/>
                  <a:gd name="connsiteX18" fmla="*/ 10286101 w 10286101"/>
                  <a:gd name="connsiteY18" fmla="*/ 132652 h 795899"/>
                  <a:gd name="connsiteX19" fmla="*/ 10286101 w 10286101"/>
                  <a:gd name="connsiteY19" fmla="*/ 663247 h 795899"/>
                  <a:gd name="connsiteX20" fmla="*/ 10153449 w 10286101"/>
                  <a:gd name="connsiteY20" fmla="*/ 795899 h 79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86101" h="795899">
                    <a:moveTo>
                      <a:pt x="10153449" y="795899"/>
                    </a:moveTo>
                    <a:lnTo>
                      <a:pt x="2183572" y="795899"/>
                    </a:lnTo>
                    <a:cubicBezTo>
                      <a:pt x="2110310" y="795899"/>
                      <a:pt x="2050920" y="736509"/>
                      <a:pt x="2050920" y="663247"/>
                    </a:cubicBezTo>
                    <a:lnTo>
                      <a:pt x="2050920" y="372684"/>
                    </a:lnTo>
                    <a:lnTo>
                      <a:pt x="2050741" y="371303"/>
                    </a:lnTo>
                    <a:lnTo>
                      <a:pt x="2050741" y="133540"/>
                    </a:lnTo>
                    <a:cubicBezTo>
                      <a:pt x="2050741" y="98359"/>
                      <a:pt x="2032609" y="69840"/>
                      <a:pt x="2010243" y="69840"/>
                    </a:cubicBezTo>
                    <a:lnTo>
                      <a:pt x="264752" y="69840"/>
                    </a:lnTo>
                    <a:lnTo>
                      <a:pt x="262260" y="70625"/>
                    </a:lnTo>
                    <a:lnTo>
                      <a:pt x="13269" y="70625"/>
                    </a:lnTo>
                    <a:cubicBezTo>
                      <a:pt x="5941" y="70625"/>
                      <a:pt x="0" y="61358"/>
                      <a:pt x="0" y="49927"/>
                    </a:cubicBezTo>
                    <a:lnTo>
                      <a:pt x="0" y="20697"/>
                    </a:lnTo>
                    <a:cubicBezTo>
                      <a:pt x="0" y="9267"/>
                      <a:pt x="5941" y="0"/>
                      <a:pt x="13269" y="0"/>
                    </a:cubicBezTo>
                    <a:lnTo>
                      <a:pt x="262260" y="0"/>
                    </a:lnTo>
                    <a:lnTo>
                      <a:pt x="264959" y="850"/>
                    </a:lnTo>
                    <a:lnTo>
                      <a:pt x="2179361" y="850"/>
                    </a:lnTo>
                    <a:lnTo>
                      <a:pt x="2183572" y="0"/>
                    </a:lnTo>
                    <a:lnTo>
                      <a:pt x="10153449" y="0"/>
                    </a:lnTo>
                    <a:cubicBezTo>
                      <a:pt x="10226711" y="0"/>
                      <a:pt x="10286101" y="59390"/>
                      <a:pt x="10286101" y="132652"/>
                    </a:cubicBezTo>
                    <a:lnTo>
                      <a:pt x="10286101" y="663247"/>
                    </a:lnTo>
                    <a:cubicBezTo>
                      <a:pt x="10286101" y="736509"/>
                      <a:pt x="10226711" y="795899"/>
                      <a:pt x="10153449" y="795899"/>
                    </a:cubicBezTo>
                    <a:close/>
                  </a:path>
                </a:pathLst>
              </a:cu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284163" marR="0" lvl="0" indent="0" algn="l" defTabSz="914400" rtl="0" eaLnBrk="1" fontAlgn="auto" latinLnBrk="0" hangingPunct="1">
                  <a:lnSpc>
                    <a:spcPct val="100000"/>
                  </a:lnSpc>
                  <a:spcBef>
                    <a:spcPts val="0"/>
                  </a:spcBef>
                  <a:spcAft>
                    <a:spcPts val="400"/>
                  </a:spcAft>
                  <a:buClrTx/>
                  <a:buSzTx/>
                  <a:buFontTx/>
                  <a:buNone/>
                  <a:tabLst/>
                  <a:defRPr/>
                </a:pPr>
                <a:endParaRPr kumimoji="0" lang="en-US" sz="1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171" name="Group 170">
                <a:extLst>
                  <a:ext uri="{FF2B5EF4-FFF2-40B4-BE49-F238E27FC236}">
                    <a16:creationId xmlns:a16="http://schemas.microsoft.com/office/drawing/2014/main" id="{9C704731-C40D-3A5E-FC28-410291E02158}"/>
                  </a:ext>
                </a:extLst>
              </p:cNvPr>
              <p:cNvGrpSpPr/>
              <p:nvPr/>
            </p:nvGrpSpPr>
            <p:grpSpPr>
              <a:xfrm>
                <a:off x="4542700" y="1198629"/>
                <a:ext cx="2050187" cy="285880"/>
                <a:chOff x="4542700" y="1198629"/>
                <a:chExt cx="2050187" cy="285880"/>
              </a:xfrm>
            </p:grpSpPr>
            <p:sp>
              <p:nvSpPr>
                <p:cNvPr id="175" name="TextBox 174">
                  <a:extLst>
                    <a:ext uri="{FF2B5EF4-FFF2-40B4-BE49-F238E27FC236}">
                      <a16:creationId xmlns:a16="http://schemas.microsoft.com/office/drawing/2014/main" id="{C0B37D91-ED16-4A08-9281-F8E2BDE01A10}"/>
                    </a:ext>
                  </a:extLst>
                </p:cNvPr>
                <p:cNvSpPr txBox="1"/>
                <p:nvPr/>
              </p:nvSpPr>
              <p:spPr>
                <a:xfrm>
                  <a:off x="4807147" y="1203070"/>
                  <a:ext cx="17857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Defender</a:t>
                  </a:r>
                </a:p>
              </p:txBody>
            </p:sp>
            <p:pic>
              <p:nvPicPr>
                <p:cNvPr id="176" name="Graphic 175" descr="Microsoft Defender Logo">
                  <a:extLst>
                    <a:ext uri="{FF2B5EF4-FFF2-40B4-BE49-F238E27FC236}">
                      <a16:creationId xmlns:a16="http://schemas.microsoft.com/office/drawing/2014/main" id="{310010CB-A3A7-2EE8-1DFD-4BCA6D23762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42700" y="1198629"/>
                  <a:ext cx="306293" cy="285880"/>
                </a:xfrm>
                <a:prstGeom prst="rect">
                  <a:avLst/>
                </a:prstGeom>
                <a:effectLst/>
              </p:spPr>
            </p:pic>
          </p:grpSp>
        </p:grpSp>
        <p:grpSp>
          <p:nvGrpSpPr>
            <p:cNvPr id="163" name="Microsoft Sentinel">
              <a:extLst>
                <a:ext uri="{FF2B5EF4-FFF2-40B4-BE49-F238E27FC236}">
                  <a16:creationId xmlns:a16="http://schemas.microsoft.com/office/drawing/2014/main" id="{45F33EAF-D1C8-DFF4-C73C-7ED715ED01DD}"/>
                </a:ext>
              </a:extLst>
            </p:cNvPr>
            <p:cNvGrpSpPr/>
            <p:nvPr/>
          </p:nvGrpSpPr>
          <p:grpSpPr>
            <a:xfrm>
              <a:off x="2463892" y="5909646"/>
              <a:ext cx="9322839" cy="729413"/>
              <a:chOff x="1684814" y="969980"/>
              <a:chExt cx="10283802" cy="729413"/>
            </a:xfrm>
          </p:grpSpPr>
          <p:sp>
            <p:nvSpPr>
              <p:cNvPr id="164" name="Freeform: Shape 163">
                <a:extLst>
                  <a:ext uri="{FF2B5EF4-FFF2-40B4-BE49-F238E27FC236}">
                    <a16:creationId xmlns:a16="http://schemas.microsoft.com/office/drawing/2014/main" id="{0F90AECB-53D4-235B-329F-77F4E0EAAEBD}"/>
                  </a:ext>
                  <a:ext uri="{C183D7F6-B498-43B3-948B-1728B52AA6E4}">
                    <adec:decorative xmlns:adec="http://schemas.microsoft.com/office/drawing/2017/decorative" val="1"/>
                  </a:ext>
                </a:extLst>
              </p:cNvPr>
              <p:cNvSpPr/>
              <p:nvPr/>
            </p:nvSpPr>
            <p:spPr bwMode="auto">
              <a:xfrm>
                <a:off x="1684814" y="969980"/>
                <a:ext cx="10283802" cy="729413"/>
              </a:xfrm>
              <a:custGeom>
                <a:avLst/>
                <a:gdLst>
                  <a:gd name="connsiteX0" fmla="*/ 53507 w 10283802"/>
                  <a:gd name="connsiteY0" fmla="*/ 0 h 1016189"/>
                  <a:gd name="connsiteX1" fmla="*/ 1057534 w 10283802"/>
                  <a:gd name="connsiteY1" fmla="*/ 0 h 1016189"/>
                  <a:gd name="connsiteX2" fmla="*/ 1068421 w 10283802"/>
                  <a:gd name="connsiteY2" fmla="*/ 2198 h 1016189"/>
                  <a:gd name="connsiteX3" fmla="*/ 10194137 w 10283802"/>
                  <a:gd name="connsiteY3" fmla="*/ 2198 h 1016189"/>
                  <a:gd name="connsiteX4" fmla="*/ 10283802 w 10283802"/>
                  <a:gd name="connsiteY4" fmla="*/ 92616 h 1016189"/>
                  <a:gd name="connsiteX5" fmla="*/ 10283802 w 10283802"/>
                  <a:gd name="connsiteY5" fmla="*/ 925771 h 1016189"/>
                  <a:gd name="connsiteX6" fmla="*/ 10194137 w 10283802"/>
                  <a:gd name="connsiteY6" fmla="*/ 1016189 h 1016189"/>
                  <a:gd name="connsiteX7" fmla="*/ 8680099 w 10283802"/>
                  <a:gd name="connsiteY7" fmla="*/ 1016189 h 1016189"/>
                  <a:gd name="connsiteX8" fmla="*/ 8680099 w 10283802"/>
                  <a:gd name="connsiteY8" fmla="*/ 1015770 h 1016189"/>
                  <a:gd name="connsiteX9" fmla="*/ 8341866 w 10283802"/>
                  <a:gd name="connsiteY9" fmla="*/ 1015770 h 1016189"/>
                  <a:gd name="connsiteX10" fmla="*/ 8271224 w 10283802"/>
                  <a:gd name="connsiteY10" fmla="*/ 968945 h 1016189"/>
                  <a:gd name="connsiteX11" fmla="*/ 8269396 w 10283802"/>
                  <a:gd name="connsiteY11" fmla="*/ 959892 h 1016189"/>
                  <a:gd name="connsiteX12" fmla="*/ 8269396 w 10283802"/>
                  <a:gd name="connsiteY12" fmla="*/ 345226 h 1016189"/>
                  <a:gd name="connsiteX13" fmla="*/ 8106092 w 10283802"/>
                  <a:gd name="connsiteY13" fmla="*/ 180550 h 1016189"/>
                  <a:gd name="connsiteX14" fmla="*/ 1067584 w 10283802"/>
                  <a:gd name="connsiteY14" fmla="*/ 180550 h 1016189"/>
                  <a:gd name="connsiteX15" fmla="*/ 1057534 w 10283802"/>
                  <a:gd name="connsiteY15" fmla="*/ 182579 h 1016189"/>
                  <a:gd name="connsiteX16" fmla="*/ 53507 w 10283802"/>
                  <a:gd name="connsiteY16" fmla="*/ 182579 h 1016189"/>
                  <a:gd name="connsiteX17" fmla="*/ 0 w 10283802"/>
                  <a:gd name="connsiteY17" fmla="*/ 129072 h 1016189"/>
                  <a:gd name="connsiteX18" fmla="*/ 0 w 10283802"/>
                  <a:gd name="connsiteY18" fmla="*/ 53507 h 1016189"/>
                  <a:gd name="connsiteX19" fmla="*/ 53507 w 10283802"/>
                  <a:gd name="connsiteY19" fmla="*/ 0 h 101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83802" h="1016189">
                    <a:moveTo>
                      <a:pt x="53507" y="0"/>
                    </a:moveTo>
                    <a:lnTo>
                      <a:pt x="1057534" y="0"/>
                    </a:lnTo>
                    <a:lnTo>
                      <a:pt x="1068421" y="2198"/>
                    </a:lnTo>
                    <a:lnTo>
                      <a:pt x="10194137" y="2198"/>
                    </a:lnTo>
                    <a:cubicBezTo>
                      <a:pt x="10243657" y="2198"/>
                      <a:pt x="10283802" y="42680"/>
                      <a:pt x="10283802" y="92616"/>
                    </a:cubicBezTo>
                    <a:lnTo>
                      <a:pt x="10283802" y="925771"/>
                    </a:lnTo>
                    <a:cubicBezTo>
                      <a:pt x="10283802" y="975707"/>
                      <a:pt x="10243657" y="1016189"/>
                      <a:pt x="10194137" y="1016189"/>
                    </a:cubicBezTo>
                    <a:lnTo>
                      <a:pt x="8680099" y="1016189"/>
                    </a:lnTo>
                    <a:lnTo>
                      <a:pt x="8680099" y="1015770"/>
                    </a:lnTo>
                    <a:lnTo>
                      <a:pt x="8341866" y="1015770"/>
                    </a:lnTo>
                    <a:cubicBezTo>
                      <a:pt x="8310110" y="1015770"/>
                      <a:pt x="8282863" y="996462"/>
                      <a:pt x="8271224" y="968945"/>
                    </a:cubicBezTo>
                    <a:lnTo>
                      <a:pt x="8269396" y="959892"/>
                    </a:lnTo>
                    <a:lnTo>
                      <a:pt x="8269396" y="345226"/>
                    </a:lnTo>
                    <a:cubicBezTo>
                      <a:pt x="8269396" y="254278"/>
                      <a:pt x="8196282" y="180550"/>
                      <a:pt x="8106092" y="180550"/>
                    </a:cubicBezTo>
                    <a:lnTo>
                      <a:pt x="1067584" y="180550"/>
                    </a:lnTo>
                    <a:lnTo>
                      <a:pt x="1057534" y="182579"/>
                    </a:lnTo>
                    <a:lnTo>
                      <a:pt x="53507" y="182579"/>
                    </a:lnTo>
                    <a:cubicBezTo>
                      <a:pt x="23956" y="182579"/>
                      <a:pt x="0" y="158623"/>
                      <a:pt x="0" y="129072"/>
                    </a:cubicBezTo>
                    <a:lnTo>
                      <a:pt x="0" y="53507"/>
                    </a:lnTo>
                    <a:cubicBezTo>
                      <a:pt x="0" y="23956"/>
                      <a:pt x="23956" y="0"/>
                      <a:pt x="53507" y="0"/>
                    </a:cubicBezTo>
                    <a:close/>
                  </a:path>
                </a:pathLst>
              </a:custGeom>
              <a:solidFill>
                <a:srgbClr val="CDEA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284163" marR="0" lvl="0" indent="0" algn="l" defTabSz="914400" rtl="0" eaLnBrk="1" fontAlgn="auto" latinLnBrk="0" hangingPunct="1">
                  <a:lnSpc>
                    <a:spcPct val="100000"/>
                  </a:lnSpc>
                  <a:spcBef>
                    <a:spcPts val="0"/>
                  </a:spcBef>
                  <a:spcAft>
                    <a:spcPts val="400"/>
                  </a:spcAft>
                  <a:buClrTx/>
                  <a:buSzTx/>
                  <a:buFontTx/>
                  <a:buNone/>
                  <a:tabLst/>
                  <a:defRPr/>
                </a:pPr>
                <a:endParaRPr kumimoji="0" lang="en-US" sz="1000" b="0" i="0" u="none" strike="noStrike" kern="1200" cap="none" spc="0" normalizeH="0" baseline="0" noProof="0" err="1">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grpSp>
            <p:nvGrpSpPr>
              <p:cNvPr id="165" name="Group 164">
                <a:extLst>
                  <a:ext uri="{FF2B5EF4-FFF2-40B4-BE49-F238E27FC236}">
                    <a16:creationId xmlns:a16="http://schemas.microsoft.com/office/drawing/2014/main" id="{949F8B7F-7CBE-F3BC-AB31-E1CD1B139089}"/>
                  </a:ext>
                </a:extLst>
              </p:cNvPr>
              <p:cNvGrpSpPr/>
              <p:nvPr/>
            </p:nvGrpSpPr>
            <p:grpSpPr>
              <a:xfrm>
                <a:off x="10013105" y="983611"/>
                <a:ext cx="1865372" cy="682535"/>
                <a:chOff x="9949731" y="2302704"/>
                <a:chExt cx="1865372" cy="682535"/>
              </a:xfrm>
            </p:grpSpPr>
            <p:pic>
              <p:nvPicPr>
                <p:cNvPr id="166" name="Graphic 165" descr="Microsoft Sentinel Logo">
                  <a:extLst>
                    <a:ext uri="{FF2B5EF4-FFF2-40B4-BE49-F238E27FC236}">
                      <a16:creationId xmlns:a16="http://schemas.microsoft.com/office/drawing/2014/main" id="{B532D241-63E1-8C7C-CAEF-596428EC1D49}"/>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9949731" y="2324665"/>
                  <a:ext cx="261555" cy="223514"/>
                </a:xfrm>
                <a:prstGeom prst="rect">
                  <a:avLst/>
                </a:prstGeom>
              </p:spPr>
            </p:pic>
            <p:sp>
              <p:nvSpPr>
                <p:cNvPr id="167" name="TextBox 166">
                  <a:extLst>
                    <a:ext uri="{FF2B5EF4-FFF2-40B4-BE49-F238E27FC236}">
                      <a16:creationId xmlns:a16="http://schemas.microsoft.com/office/drawing/2014/main" id="{A1E3B593-1DD7-5628-33FD-06103BFA1270}"/>
                    </a:ext>
                  </a:extLst>
                </p:cNvPr>
                <p:cNvSpPr txBox="1"/>
                <p:nvPr/>
              </p:nvSpPr>
              <p:spPr>
                <a:xfrm>
                  <a:off x="10171710" y="2302704"/>
                  <a:ext cx="164339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Microsoft Sentinel</a:t>
                  </a:r>
                </a:p>
              </p:txBody>
            </p:sp>
            <p:sp>
              <p:nvSpPr>
                <p:cNvPr id="168" name="TextBox 167">
                  <a:extLst>
                    <a:ext uri="{FF2B5EF4-FFF2-40B4-BE49-F238E27FC236}">
                      <a16:creationId xmlns:a16="http://schemas.microsoft.com/office/drawing/2014/main" id="{2CAD06BA-41F7-5360-CEFF-28C0F168FE83}"/>
                    </a:ext>
                  </a:extLst>
                </p:cNvPr>
                <p:cNvSpPr txBox="1"/>
                <p:nvPr/>
              </p:nvSpPr>
              <p:spPr>
                <a:xfrm>
                  <a:off x="10051117" y="2574870"/>
                  <a:ext cx="1643393" cy="410369"/>
                </a:xfrm>
                <a:prstGeom prst="rect">
                  <a:avLst/>
                </a:prstGeom>
                <a:noFill/>
              </p:spPr>
              <p:txBody>
                <a:bodyPr wrap="square" lIns="0" tIns="0" rIns="0" bIns="0">
                  <a:spAutoFit/>
                </a:bodyPr>
                <a:lstStyle/>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600" b="1" i="0" u="none" strike="noStrike" kern="1200" cap="none" spc="0" normalizeH="0" baseline="0" noProof="0">
                      <a:ln>
                        <a:noFill/>
                      </a:ln>
                      <a:solidFill>
                        <a:srgbClr val="595959"/>
                      </a:solidFill>
                      <a:effectLst/>
                      <a:uLnTx/>
                      <a:uFillTx/>
                      <a:latin typeface="Segoe UI Semibold" panose="020B0702040204020203" pitchFamily="34" charset="0"/>
                      <a:ea typeface="+mn-ea"/>
                      <a:cs typeface="Segoe UI Semibold" panose="020B0702040204020203" pitchFamily="34" charset="0"/>
                    </a:rPr>
                    <a:t>Security Information and Event Management (SIEM) </a:t>
                  </a:r>
                </a:p>
                <a:p>
                  <a:pPr marL="114300" marR="0" lvl="0" indent="-1143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600" b="1" i="0" u="none" strike="noStrike" kern="1200" cap="none" spc="0" normalizeH="0" baseline="0" noProof="0">
                      <a:ln>
                        <a:noFill/>
                      </a:ln>
                      <a:solidFill>
                        <a:srgbClr val="595959"/>
                      </a:solidFill>
                      <a:effectLst/>
                      <a:uLnTx/>
                      <a:uFillTx/>
                      <a:latin typeface="Segoe UI Semibold" panose="020B0702040204020203" pitchFamily="34" charset="0"/>
                      <a:ea typeface="+mn-ea"/>
                      <a:cs typeface="Segoe UI Semibold" panose="020B0702040204020203" pitchFamily="34" charset="0"/>
                    </a:rPr>
                    <a:t>Security Orchestration, Automation, and Response (</a:t>
                  </a:r>
                  <a:r>
                    <a:rPr kumimoji="0" lang="en-US" sz="700" b="1" i="0" u="none" strike="noStrike" kern="1200" cap="none" spc="0" normalizeH="0" baseline="0" noProof="0">
                      <a:ln>
                        <a:noFill/>
                      </a:ln>
                      <a:solidFill>
                        <a:srgbClr val="595959"/>
                      </a:solidFill>
                      <a:effectLst/>
                      <a:uLnTx/>
                      <a:uFillTx/>
                      <a:latin typeface="Segoe UI Semibold" panose="020B0702040204020203" pitchFamily="34" charset="0"/>
                      <a:ea typeface="+mn-ea"/>
                      <a:cs typeface="Segoe UI Semibold" panose="020B0702040204020203" pitchFamily="34" charset="0"/>
                    </a:rPr>
                    <a:t>SOAR)</a:t>
                  </a:r>
                </a:p>
              </p:txBody>
            </p:sp>
          </p:grpSp>
        </p:grpSp>
        <p:sp>
          <p:nvSpPr>
            <p:cNvPr id="203" name="Trapezoid 202">
              <a:extLst>
                <a:ext uri="{FF2B5EF4-FFF2-40B4-BE49-F238E27FC236}">
                  <a16:creationId xmlns:a16="http://schemas.microsoft.com/office/drawing/2014/main" id="{4296482A-48AD-92BE-5C91-B5C8B15BB20D}"/>
                </a:ext>
                <a:ext uri="{C183D7F6-B498-43B3-948B-1728B52AA6E4}">
                  <adec:decorative xmlns:adec="http://schemas.microsoft.com/office/drawing/2017/decorative" val="1"/>
                </a:ext>
              </a:extLst>
            </p:cNvPr>
            <p:cNvSpPr/>
            <p:nvPr/>
          </p:nvSpPr>
          <p:spPr bwMode="auto">
            <a:xfrm>
              <a:off x="3065929" y="5728167"/>
              <a:ext cx="4129326" cy="161159"/>
            </a:xfrm>
            <a:prstGeom prst="trapezoid">
              <a:avLst>
                <a:gd name="adj" fmla="val 812512"/>
              </a:avLst>
            </a:prstGeom>
            <a:gradFill>
              <a:gsLst>
                <a:gs pos="43000">
                  <a:srgbClr val="CDEAFF"/>
                </a:gs>
                <a:gs pos="100000">
                  <a:srgbClr val="CDEAFF">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0" name="Rectangle: Rounded Corners 179">
              <a:extLst>
                <a:ext uri="{FF2B5EF4-FFF2-40B4-BE49-F238E27FC236}">
                  <a16:creationId xmlns:a16="http://schemas.microsoft.com/office/drawing/2014/main" id="{026F77FE-31F0-335D-B4F1-24E5F455CB8B}"/>
                </a:ext>
              </a:extLst>
            </p:cNvPr>
            <p:cNvSpPr/>
            <p:nvPr/>
          </p:nvSpPr>
          <p:spPr>
            <a:xfrm>
              <a:off x="2461378" y="6432604"/>
              <a:ext cx="1370102" cy="227628"/>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Endpoint</a:t>
              </a:r>
            </a:p>
            <a:p>
              <a:pPr marL="22860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187" name="TextBox 186">
              <a:extLst>
                <a:ext uri="{FF2B5EF4-FFF2-40B4-BE49-F238E27FC236}">
                  <a16:creationId xmlns:a16="http://schemas.microsoft.com/office/drawing/2014/main" id="{98966C5B-61E1-1311-7724-BC538A55AE6A}"/>
                </a:ext>
              </a:extLst>
            </p:cNvPr>
            <p:cNvSpPr txBox="1"/>
            <p:nvPr/>
          </p:nvSpPr>
          <p:spPr>
            <a:xfrm>
              <a:off x="3944404" y="6433082"/>
              <a:ext cx="1479388" cy="22762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Office 365</a:t>
              </a:r>
            </a:p>
          </p:txBody>
        </p:sp>
        <p:sp>
          <p:nvSpPr>
            <p:cNvPr id="177" name="TextBox 176">
              <a:extLst>
                <a:ext uri="{FF2B5EF4-FFF2-40B4-BE49-F238E27FC236}">
                  <a16:creationId xmlns:a16="http://schemas.microsoft.com/office/drawing/2014/main" id="{1CE1D169-8560-1537-7308-4645FF9A65F8}"/>
                </a:ext>
              </a:extLst>
            </p:cNvPr>
            <p:cNvSpPr txBox="1"/>
            <p:nvPr/>
          </p:nvSpPr>
          <p:spPr>
            <a:xfrm>
              <a:off x="5536716" y="6433082"/>
              <a:ext cx="1330004" cy="22762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Identity</a:t>
              </a:r>
            </a:p>
          </p:txBody>
        </p:sp>
        <p:sp>
          <p:nvSpPr>
            <p:cNvPr id="179" name="TextBox 178">
              <a:extLst>
                <a:ext uri="{FF2B5EF4-FFF2-40B4-BE49-F238E27FC236}">
                  <a16:creationId xmlns:a16="http://schemas.microsoft.com/office/drawing/2014/main" id="{C0C77CC3-6918-D58D-1C4E-F2B559823D73}"/>
                </a:ext>
              </a:extLst>
            </p:cNvPr>
            <p:cNvSpPr txBox="1"/>
            <p:nvPr/>
          </p:nvSpPr>
          <p:spPr>
            <a:xfrm>
              <a:off x="6979644" y="6433082"/>
              <a:ext cx="1554370" cy="22762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Cloud Apps</a:t>
              </a:r>
            </a:p>
          </p:txBody>
        </p:sp>
        <p:sp>
          <p:nvSpPr>
            <p:cNvPr id="178" name="TextBox 177">
              <a:extLst>
                <a:ext uri="{FF2B5EF4-FFF2-40B4-BE49-F238E27FC236}">
                  <a16:creationId xmlns:a16="http://schemas.microsoft.com/office/drawing/2014/main" id="{767CF3D5-A754-C1F8-A53B-1E6A48BAB226}"/>
                </a:ext>
              </a:extLst>
            </p:cNvPr>
            <p:cNvSpPr txBox="1"/>
            <p:nvPr/>
          </p:nvSpPr>
          <p:spPr>
            <a:xfrm>
              <a:off x="8646939" y="6433082"/>
              <a:ext cx="1209670" cy="22762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Defender for Cloud</a:t>
              </a:r>
            </a:p>
          </p:txBody>
        </p:sp>
      </p:grpSp>
    </p:spTree>
    <p:extLst>
      <p:ext uri="{BB962C8B-B14F-4D97-AF65-F5344CB8AC3E}">
        <p14:creationId xmlns:p14="http://schemas.microsoft.com/office/powerpoint/2010/main" val="4189993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FCC76-1BF3-C21E-0FDB-1C7C16ED1147}"/>
            </a:ext>
          </a:extLst>
        </p:cNvPr>
        <p:cNvGrpSpPr/>
        <p:nvPr/>
      </p:nvGrpSpPr>
      <p:grpSpPr>
        <a:xfrm>
          <a:off x="0" y="0"/>
          <a:ext cx="0" cy="0"/>
          <a:chOff x="0" y="0"/>
          <a:chExt cx="0" cy="0"/>
        </a:xfrm>
      </p:grpSpPr>
      <p:pic>
        <p:nvPicPr>
          <p:cNvPr id="5" name="Picture 4" descr="A close-up shot of a laptop. The laptop is glowing in a vibrant​ pink and blue hue and slightly blurred. The style is evocative of a security scan. ">
            <a:extLst>
              <a:ext uri="{FF2B5EF4-FFF2-40B4-BE49-F238E27FC236}">
                <a16:creationId xmlns:a16="http://schemas.microsoft.com/office/drawing/2014/main" id="{84D2FA0F-615B-01EA-B6B1-A3ACFF10A9AB}"/>
              </a:ext>
            </a:extLst>
          </p:cNvPr>
          <p:cNvPicPr>
            <a:picLocks/>
          </p:cNvPicPr>
          <p:nvPr/>
        </p:nvPicPr>
        <p:blipFill>
          <a:blip r:embed="rId2">
            <a:extLst>
              <a:ext uri="{28A0092B-C50C-407E-A947-70E740481C1C}">
                <a14:useLocalDpi xmlns:a14="http://schemas.microsoft.com/office/drawing/2010/main"/>
              </a:ext>
            </a:extLst>
          </a:blip>
          <a:srcRect r="25586" b="22525"/>
          <a:stretch/>
        </p:blipFill>
        <p:spPr>
          <a:xfrm>
            <a:off x="0" y="0"/>
            <a:ext cx="12191999" cy="6858000"/>
          </a:xfrm>
          <a:prstGeom prst="rect">
            <a:avLst/>
          </a:prstGeom>
        </p:spPr>
      </p:pic>
      <p:sp>
        <p:nvSpPr>
          <p:cNvPr id="4" name="Rectangle 3">
            <a:extLst>
              <a:ext uri="{FF2B5EF4-FFF2-40B4-BE49-F238E27FC236}">
                <a16:creationId xmlns:a16="http://schemas.microsoft.com/office/drawing/2014/main" id="{E995E1BC-3A9B-B177-88C9-572BADC0827F}"/>
              </a:ext>
              <a:ext uri="{C183D7F6-B498-43B3-948B-1728B52AA6E4}">
                <adec:decorative xmlns:adec="http://schemas.microsoft.com/office/drawing/2017/decorative" val="1"/>
              </a:ext>
            </a:extLst>
          </p:cNvPr>
          <p:cNvSpPr/>
          <p:nvPr/>
        </p:nvSpPr>
        <p:spPr>
          <a:xfrm>
            <a:off x="-11767" y="6063659"/>
            <a:ext cx="12203766" cy="87100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23C6C9D4-C7BD-8B75-6024-AF40CB204EB2}"/>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Workload adoption pathways</a:t>
            </a:r>
          </a:p>
        </p:txBody>
      </p:sp>
    </p:spTree>
    <p:extLst>
      <p:ext uri="{BB962C8B-B14F-4D97-AF65-F5344CB8AC3E}">
        <p14:creationId xmlns:p14="http://schemas.microsoft.com/office/powerpoint/2010/main" val="19731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A1F2C"/>
        </a:solidFill>
        <a:effectLst/>
      </p:bgPr>
    </p:bg>
    <p:spTree>
      <p:nvGrpSpPr>
        <p:cNvPr id="1" name="">
          <a:extLst>
            <a:ext uri="{FF2B5EF4-FFF2-40B4-BE49-F238E27FC236}">
              <a16:creationId xmlns:a16="http://schemas.microsoft.com/office/drawing/2014/main" id="{9053BCAF-45B2-F626-C775-43014DD6FFB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997354-8397-6489-5CE0-688AD5A7D86A}"/>
              </a:ext>
            </a:extLst>
          </p:cNvPr>
          <p:cNvSpPr>
            <a:spLocks noGrp="1"/>
          </p:cNvSpPr>
          <p:nvPr>
            <p:ph type="title"/>
          </p:nvPr>
        </p:nvSpPr>
        <p:spPr>
          <a:xfrm>
            <a:off x="45297" y="-1514224"/>
            <a:ext cx="4495800" cy="1325563"/>
          </a:xfrm>
        </p:spPr>
        <p:txBody>
          <a:bodyPr vert="horz" lIns="91440" tIns="45720" rIns="91440" bIns="45720" rtlCol="0" anchor="b">
            <a:normAutofit/>
          </a:bodyPr>
          <a:lstStyle/>
          <a:p>
            <a:r>
              <a:rPr kumimoji="0" lang="en-GB" sz="2800" b="0" i="0" u="none" strike="noStrike" kern="8500" cap="none" spc="0" normalizeH="0" baseline="0" noProof="0">
                <a:ln>
                  <a:noFill/>
                </a:ln>
                <a:solidFill>
                  <a:srgbClr val="ECECEC"/>
                </a:solidFill>
                <a:effectLst/>
                <a:uLnTx/>
                <a:uFillTx/>
                <a:latin typeface="Segoe Sans Display Light" pitchFamily="2" charset="0"/>
                <a:ea typeface="+mn-ea"/>
                <a:cs typeface="Segoe Sans Display Light" pitchFamily="2" charset="0"/>
              </a:rPr>
              <a:t>Workload adoption pathways</a:t>
            </a:r>
            <a:endParaRPr lang="en-MX" sz="2800">
              <a:solidFill>
                <a:srgbClr val="ECECEC"/>
              </a:solidFill>
            </a:endParaRPr>
          </a:p>
        </p:txBody>
      </p:sp>
      <p:pic>
        <p:nvPicPr>
          <p:cNvPr id="25" name="Picture 24">
            <a:extLst>
              <a:ext uri="{FF2B5EF4-FFF2-40B4-BE49-F238E27FC236}">
                <a16:creationId xmlns:a16="http://schemas.microsoft.com/office/drawing/2014/main" id="{A9D44B1C-1420-BD28-25E9-5208986B023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511" b="84930"/>
          <a:stretch/>
        </p:blipFill>
        <p:spPr>
          <a:xfrm flipH="1">
            <a:off x="0" y="1"/>
            <a:ext cx="12192000" cy="1039660"/>
          </a:xfrm>
          <a:prstGeom prst="rect">
            <a:avLst/>
          </a:prstGeom>
        </p:spPr>
      </p:pic>
      <p:grpSp>
        <p:nvGrpSpPr>
          <p:cNvPr id="6" name="Group 5">
            <a:extLst>
              <a:ext uri="{FF2B5EF4-FFF2-40B4-BE49-F238E27FC236}">
                <a16:creationId xmlns:a16="http://schemas.microsoft.com/office/drawing/2014/main" id="{B9B2B82A-0B41-A87D-9E54-7F6F60038A42}"/>
              </a:ext>
              <a:ext uri="{C183D7F6-B498-43B3-948B-1728B52AA6E4}">
                <adec:decorative xmlns:adec="http://schemas.microsoft.com/office/drawing/2017/decorative" val="1"/>
              </a:ext>
            </a:extLst>
          </p:cNvPr>
          <p:cNvGrpSpPr/>
          <p:nvPr/>
        </p:nvGrpSpPr>
        <p:grpSpPr>
          <a:xfrm>
            <a:off x="3378496" y="3176987"/>
            <a:ext cx="1141936" cy="1141935"/>
            <a:chOff x="8568666" y="4009352"/>
            <a:chExt cx="1293192" cy="1293191"/>
          </a:xfrm>
        </p:grpSpPr>
        <p:sp>
          <p:nvSpPr>
            <p:cNvPr id="7" name="Oval 6">
              <a:extLst>
                <a:ext uri="{FF2B5EF4-FFF2-40B4-BE49-F238E27FC236}">
                  <a16:creationId xmlns:a16="http://schemas.microsoft.com/office/drawing/2014/main" id="{7BD3FAE7-FFA8-93E5-A695-E4AFB3148CAA}"/>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9" name="Arc 8">
              <a:extLst>
                <a:ext uri="{FF2B5EF4-FFF2-40B4-BE49-F238E27FC236}">
                  <a16:creationId xmlns:a16="http://schemas.microsoft.com/office/drawing/2014/main" id="{4845D724-5875-A08A-B013-9BA9C110BE84}"/>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0" name="Group 9">
            <a:extLst>
              <a:ext uri="{FF2B5EF4-FFF2-40B4-BE49-F238E27FC236}">
                <a16:creationId xmlns:a16="http://schemas.microsoft.com/office/drawing/2014/main" id="{C8263525-E5DB-E9D5-FC22-3E003510F9DE}"/>
              </a:ext>
              <a:ext uri="{C183D7F6-B498-43B3-948B-1728B52AA6E4}">
                <adec:decorative xmlns:adec="http://schemas.microsoft.com/office/drawing/2017/decorative" val="1"/>
              </a:ext>
            </a:extLst>
          </p:cNvPr>
          <p:cNvGrpSpPr/>
          <p:nvPr/>
        </p:nvGrpSpPr>
        <p:grpSpPr>
          <a:xfrm>
            <a:off x="5532972" y="3176987"/>
            <a:ext cx="1141936" cy="1141935"/>
            <a:chOff x="8568666" y="4009352"/>
            <a:chExt cx="1293192" cy="1293191"/>
          </a:xfrm>
        </p:grpSpPr>
        <p:sp>
          <p:nvSpPr>
            <p:cNvPr id="11" name="Oval 10">
              <a:extLst>
                <a:ext uri="{FF2B5EF4-FFF2-40B4-BE49-F238E27FC236}">
                  <a16:creationId xmlns:a16="http://schemas.microsoft.com/office/drawing/2014/main" id="{FDCB0D95-986C-51DC-A49A-26948A68AE5B}"/>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12" name="Arc 11">
              <a:extLst>
                <a:ext uri="{FF2B5EF4-FFF2-40B4-BE49-F238E27FC236}">
                  <a16:creationId xmlns:a16="http://schemas.microsoft.com/office/drawing/2014/main" id="{880E44F9-6995-4500-BCCF-7911729DFBCC}"/>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9" name="Group 18">
            <a:extLst>
              <a:ext uri="{FF2B5EF4-FFF2-40B4-BE49-F238E27FC236}">
                <a16:creationId xmlns:a16="http://schemas.microsoft.com/office/drawing/2014/main" id="{87B2434D-D7C2-A116-07A2-463E869B87A1}"/>
              </a:ext>
              <a:ext uri="{C183D7F6-B498-43B3-948B-1728B52AA6E4}">
                <adec:decorative xmlns:adec="http://schemas.microsoft.com/office/drawing/2017/decorative" val="1"/>
              </a:ext>
            </a:extLst>
          </p:cNvPr>
          <p:cNvGrpSpPr/>
          <p:nvPr/>
        </p:nvGrpSpPr>
        <p:grpSpPr>
          <a:xfrm>
            <a:off x="7737552" y="3176987"/>
            <a:ext cx="1141936" cy="1141935"/>
            <a:chOff x="8568666" y="4009352"/>
            <a:chExt cx="1293192" cy="1293191"/>
          </a:xfrm>
        </p:grpSpPr>
        <p:sp>
          <p:nvSpPr>
            <p:cNvPr id="20" name="Oval 19">
              <a:extLst>
                <a:ext uri="{FF2B5EF4-FFF2-40B4-BE49-F238E27FC236}">
                  <a16:creationId xmlns:a16="http://schemas.microsoft.com/office/drawing/2014/main" id="{F6C6B86D-20D3-31BA-E6DA-6C9D139CAF26}"/>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1" name="Arc 20">
              <a:extLst>
                <a:ext uri="{FF2B5EF4-FFF2-40B4-BE49-F238E27FC236}">
                  <a16:creationId xmlns:a16="http://schemas.microsoft.com/office/drawing/2014/main" id="{B68BAF74-C745-5427-2DA8-7F22E61238D0}"/>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22" name="Group 21">
            <a:extLst>
              <a:ext uri="{FF2B5EF4-FFF2-40B4-BE49-F238E27FC236}">
                <a16:creationId xmlns:a16="http://schemas.microsoft.com/office/drawing/2014/main" id="{C2355524-BEAE-4BFF-D9BA-C67F8912A774}"/>
              </a:ext>
              <a:ext uri="{C183D7F6-B498-43B3-948B-1728B52AA6E4}">
                <adec:decorative xmlns:adec="http://schemas.microsoft.com/office/drawing/2017/decorative" val="1"/>
              </a:ext>
            </a:extLst>
          </p:cNvPr>
          <p:cNvGrpSpPr/>
          <p:nvPr/>
        </p:nvGrpSpPr>
        <p:grpSpPr>
          <a:xfrm>
            <a:off x="9942133" y="3176987"/>
            <a:ext cx="1141936" cy="1141935"/>
            <a:chOff x="8568666" y="4009352"/>
            <a:chExt cx="1293192" cy="1293191"/>
          </a:xfrm>
        </p:grpSpPr>
        <p:sp>
          <p:nvSpPr>
            <p:cNvPr id="23" name="Oval 22">
              <a:extLst>
                <a:ext uri="{FF2B5EF4-FFF2-40B4-BE49-F238E27FC236}">
                  <a16:creationId xmlns:a16="http://schemas.microsoft.com/office/drawing/2014/main" id="{01606486-6A1B-5521-082E-C725C2074C35}"/>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4" name="Arc 23">
              <a:extLst>
                <a:ext uri="{FF2B5EF4-FFF2-40B4-BE49-F238E27FC236}">
                  <a16:creationId xmlns:a16="http://schemas.microsoft.com/office/drawing/2014/main" id="{E9C641A9-71C6-35F3-5681-8ECA8A9F8943}"/>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5" name="Group 4">
            <a:extLst>
              <a:ext uri="{FF2B5EF4-FFF2-40B4-BE49-F238E27FC236}">
                <a16:creationId xmlns:a16="http://schemas.microsoft.com/office/drawing/2014/main" id="{6D753D23-D5A9-6DBC-3289-F9BFFF1664C1}"/>
              </a:ext>
              <a:ext uri="{C183D7F6-B498-43B3-948B-1728B52AA6E4}">
                <adec:decorative xmlns:adec="http://schemas.microsoft.com/office/drawing/2017/decorative" val="1"/>
              </a:ext>
            </a:extLst>
          </p:cNvPr>
          <p:cNvGrpSpPr/>
          <p:nvPr/>
        </p:nvGrpSpPr>
        <p:grpSpPr>
          <a:xfrm>
            <a:off x="1167652" y="3176987"/>
            <a:ext cx="1141936" cy="1141935"/>
            <a:chOff x="8568666" y="4009352"/>
            <a:chExt cx="1293192" cy="1293191"/>
          </a:xfrm>
        </p:grpSpPr>
        <p:sp>
          <p:nvSpPr>
            <p:cNvPr id="2" name="Oval 1">
              <a:extLst>
                <a:ext uri="{FF2B5EF4-FFF2-40B4-BE49-F238E27FC236}">
                  <a16:creationId xmlns:a16="http://schemas.microsoft.com/office/drawing/2014/main" id="{24AC2C23-8CC1-C9A3-9D75-6EE03CF97459}"/>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3" name="Arc 2">
              <a:extLst>
                <a:ext uri="{FF2B5EF4-FFF2-40B4-BE49-F238E27FC236}">
                  <a16:creationId xmlns:a16="http://schemas.microsoft.com/office/drawing/2014/main" id="{89DD9DB4-D3E1-A085-D401-134CE660E4E2}"/>
                </a:ext>
                <a:ext uri="{C183D7F6-B498-43B3-948B-1728B52AA6E4}">
                  <adec:decorative xmlns:adec="http://schemas.microsoft.com/office/drawing/2017/decorative" val="1"/>
                </a:ext>
              </a:extLst>
            </p:cNvPr>
            <p:cNvSpPr/>
            <p:nvPr/>
          </p:nvSpPr>
          <p:spPr bwMode="auto">
            <a:xfrm>
              <a:off x="8587229"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sp>
        <p:nvSpPr>
          <p:cNvPr id="51" name="Devices3_EA6C" descr="Devices icon">
            <a:extLst>
              <a:ext uri="{FF2B5EF4-FFF2-40B4-BE49-F238E27FC236}">
                <a16:creationId xmlns:a16="http://schemas.microsoft.com/office/drawing/2014/main" id="{67FE982C-040A-A04E-5BE3-2E757C8A932A}"/>
              </a:ext>
            </a:extLst>
          </p:cNvPr>
          <p:cNvSpPr>
            <a:spLocks noChangeAspect="1" noEditPoints="1"/>
          </p:cNvSpPr>
          <p:nvPr/>
        </p:nvSpPr>
        <p:spPr bwMode="auto">
          <a:xfrm>
            <a:off x="1470164" y="3567271"/>
            <a:ext cx="536913" cy="371963"/>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gradFill>
              <a:latin typeface="Segoe UI"/>
            </a:endParaRPr>
          </a:p>
        </p:txBody>
      </p:sp>
      <p:sp>
        <p:nvSpPr>
          <p:cNvPr id="45" name="Title 18">
            <a:extLst>
              <a:ext uri="{FF2B5EF4-FFF2-40B4-BE49-F238E27FC236}">
                <a16:creationId xmlns:a16="http://schemas.microsoft.com/office/drawing/2014/main" id="{49950C53-9455-3FBB-A432-F92CFC0DA4F9}"/>
              </a:ext>
            </a:extLst>
          </p:cNvPr>
          <p:cNvSpPr txBox="1">
            <a:spLocks/>
          </p:cNvSpPr>
          <p:nvPr/>
        </p:nvSpPr>
        <p:spPr>
          <a:xfrm>
            <a:off x="776795" y="4480826"/>
            <a:ext cx="19557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base">
              <a:lnSpc>
                <a:spcPct val="100000"/>
              </a:lnSpc>
            </a:pPr>
            <a:r>
              <a:rPr lang="en-US" sz="1400" u="none" strike="noStrike">
                <a:solidFill>
                  <a:schemeClr val="bg1"/>
                </a:solidFill>
                <a:effectLst/>
                <a:latin typeface="Segoe Sans Display" pitchFamily="2" charset="0"/>
                <a:cs typeface="Segoe Sans Display" pitchFamily="2" charset="0"/>
              </a:rPr>
              <a:t>Advanced Identity &amp; Device Management</a:t>
            </a:r>
          </a:p>
        </p:txBody>
      </p:sp>
      <p:sp>
        <p:nvSpPr>
          <p:cNvPr id="52" name="Lock" title="Icon of a padlock">
            <a:extLst>
              <a:ext uri="{FF2B5EF4-FFF2-40B4-BE49-F238E27FC236}">
                <a16:creationId xmlns:a16="http://schemas.microsoft.com/office/drawing/2014/main" id="{688A576A-B22D-E1DE-FDD0-1B6E5384FCEA}"/>
              </a:ext>
            </a:extLst>
          </p:cNvPr>
          <p:cNvSpPr>
            <a:spLocks noChangeAspect="1" noEditPoints="1"/>
          </p:cNvSpPr>
          <p:nvPr/>
        </p:nvSpPr>
        <p:spPr bwMode="auto">
          <a:xfrm>
            <a:off x="3769673" y="3485979"/>
            <a:ext cx="352759" cy="49303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47" name="Title 18">
            <a:extLst>
              <a:ext uri="{FF2B5EF4-FFF2-40B4-BE49-F238E27FC236}">
                <a16:creationId xmlns:a16="http://schemas.microsoft.com/office/drawing/2014/main" id="{7E37804D-8B73-EBD1-3CA3-48129AD32A8A}"/>
              </a:ext>
            </a:extLst>
          </p:cNvPr>
          <p:cNvSpPr txBox="1">
            <a:spLocks/>
          </p:cNvSpPr>
          <p:nvPr/>
        </p:nvSpPr>
        <p:spPr>
          <a:xfrm>
            <a:off x="2968202" y="4480826"/>
            <a:ext cx="1955700"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base">
              <a:lnSpc>
                <a:spcPct val="100000"/>
              </a:lnSpc>
            </a:pPr>
            <a:r>
              <a:rPr lang="en-US" sz="1400" u="none" strike="noStrike">
                <a:solidFill>
                  <a:schemeClr val="bg1"/>
                </a:solidFill>
                <a:effectLst/>
                <a:latin typeface="Segoe Sans Display" pitchFamily="2" charset="0"/>
                <a:cs typeface="Segoe Sans Display" pitchFamily="2" charset="0"/>
              </a:rPr>
              <a:t>Threat Protection</a:t>
            </a:r>
          </a:p>
        </p:txBody>
      </p:sp>
      <p:sp>
        <p:nvSpPr>
          <p:cNvPr id="62" name="server_2" title="Icon of a server with a padlock in the lower right corner">
            <a:extLst>
              <a:ext uri="{FF2B5EF4-FFF2-40B4-BE49-F238E27FC236}">
                <a16:creationId xmlns:a16="http://schemas.microsoft.com/office/drawing/2014/main" id="{03EE52BB-B9FF-4B0B-1F12-D3AC7A06115B}"/>
              </a:ext>
            </a:extLst>
          </p:cNvPr>
          <p:cNvSpPr>
            <a:spLocks noChangeAspect="1" noEditPoints="1"/>
          </p:cNvSpPr>
          <p:nvPr/>
        </p:nvSpPr>
        <p:spPr bwMode="auto">
          <a:xfrm>
            <a:off x="5970177" y="3516712"/>
            <a:ext cx="384948" cy="477257"/>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48" name="Title 18">
            <a:extLst>
              <a:ext uri="{FF2B5EF4-FFF2-40B4-BE49-F238E27FC236}">
                <a16:creationId xmlns:a16="http://schemas.microsoft.com/office/drawing/2014/main" id="{8641DD01-6ECB-FEAE-CADF-AE4C00712B65}"/>
              </a:ext>
            </a:extLst>
          </p:cNvPr>
          <p:cNvSpPr txBox="1">
            <a:spLocks/>
          </p:cNvSpPr>
          <p:nvPr/>
        </p:nvSpPr>
        <p:spPr>
          <a:xfrm>
            <a:off x="5159609" y="4480826"/>
            <a:ext cx="1955700"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base">
              <a:lnSpc>
                <a:spcPct val="100000"/>
              </a:lnSpc>
            </a:pPr>
            <a:r>
              <a:rPr lang="en-US" sz="1400" u="none" strike="noStrike">
                <a:solidFill>
                  <a:schemeClr val="bg1"/>
                </a:solidFill>
                <a:effectLst/>
                <a:latin typeface="Segoe Sans Display" pitchFamily="2" charset="0"/>
                <a:cs typeface="Segoe Sans Display" pitchFamily="2" charset="0"/>
              </a:rPr>
              <a:t>Data Security</a:t>
            </a:r>
          </a:p>
        </p:txBody>
      </p:sp>
      <p:sp>
        <p:nvSpPr>
          <p:cNvPr id="56" name="Shield_EA18" title="Icon of a shield">
            <a:extLst>
              <a:ext uri="{FF2B5EF4-FFF2-40B4-BE49-F238E27FC236}">
                <a16:creationId xmlns:a16="http://schemas.microsoft.com/office/drawing/2014/main" id="{3FB8C6D9-B99C-AF1B-B7FA-EB6B29583A70}"/>
              </a:ext>
            </a:extLst>
          </p:cNvPr>
          <p:cNvSpPr>
            <a:spLocks noChangeAspect="1"/>
          </p:cNvSpPr>
          <p:nvPr/>
        </p:nvSpPr>
        <p:spPr bwMode="auto">
          <a:xfrm>
            <a:off x="8100935" y="3517116"/>
            <a:ext cx="448269" cy="477257"/>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49" name="Title 18">
            <a:extLst>
              <a:ext uri="{FF2B5EF4-FFF2-40B4-BE49-F238E27FC236}">
                <a16:creationId xmlns:a16="http://schemas.microsoft.com/office/drawing/2014/main" id="{0396161C-F40D-909B-1C75-7F2B37164671}"/>
              </a:ext>
            </a:extLst>
          </p:cNvPr>
          <p:cNvSpPr txBox="1">
            <a:spLocks/>
          </p:cNvSpPr>
          <p:nvPr/>
        </p:nvSpPr>
        <p:spPr>
          <a:xfrm>
            <a:off x="7335250" y="4480826"/>
            <a:ext cx="195570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base">
              <a:lnSpc>
                <a:spcPct val="100000"/>
              </a:lnSpc>
            </a:pPr>
            <a:r>
              <a:rPr lang="en-US" sz="1400" u="none" strike="noStrike">
                <a:solidFill>
                  <a:schemeClr val="bg1"/>
                </a:solidFill>
                <a:effectLst/>
                <a:latin typeface="Segoe Sans Display" pitchFamily="2" charset="0"/>
                <a:cs typeface="Segoe Sans Display" pitchFamily="2" charset="0"/>
              </a:rPr>
              <a:t>Modern Security Operations</a:t>
            </a:r>
          </a:p>
        </p:txBody>
      </p:sp>
      <p:pic>
        <p:nvPicPr>
          <p:cNvPr id="61" name="Graphic 60" descr="Icon of a cloud with a tick inside and a padlock on the side">
            <a:extLst>
              <a:ext uri="{FF2B5EF4-FFF2-40B4-BE49-F238E27FC236}">
                <a16:creationId xmlns:a16="http://schemas.microsoft.com/office/drawing/2014/main" id="{7FBCBF19-CA9C-8BDA-8B25-146C9593CB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30004" y="3571796"/>
            <a:ext cx="598766" cy="356957"/>
          </a:xfrm>
          <a:prstGeom prst="rect">
            <a:avLst/>
          </a:prstGeom>
        </p:spPr>
      </p:pic>
      <p:sp>
        <p:nvSpPr>
          <p:cNvPr id="50" name="Title 18">
            <a:extLst>
              <a:ext uri="{FF2B5EF4-FFF2-40B4-BE49-F238E27FC236}">
                <a16:creationId xmlns:a16="http://schemas.microsoft.com/office/drawing/2014/main" id="{2A4C06B5-CD89-8075-1861-D2793DBACB22}"/>
              </a:ext>
            </a:extLst>
          </p:cNvPr>
          <p:cNvSpPr txBox="1">
            <a:spLocks/>
          </p:cNvSpPr>
          <p:nvPr/>
        </p:nvSpPr>
        <p:spPr>
          <a:xfrm>
            <a:off x="9551537" y="4480826"/>
            <a:ext cx="1955700"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fontAlgn="base">
              <a:lnSpc>
                <a:spcPct val="100000"/>
              </a:lnSpc>
            </a:pPr>
            <a:r>
              <a:rPr lang="en-US" sz="1400" u="none" strike="noStrike">
                <a:solidFill>
                  <a:schemeClr val="bg1"/>
                </a:solidFill>
                <a:effectLst/>
                <a:latin typeface="Segoe Sans Display" pitchFamily="2" charset="0"/>
                <a:cs typeface="Segoe Sans Display" pitchFamily="2" charset="0"/>
              </a:rPr>
              <a:t>Cloud Security</a:t>
            </a:r>
          </a:p>
        </p:txBody>
      </p:sp>
      <p:sp>
        <p:nvSpPr>
          <p:cNvPr id="64" name="TextBox 63">
            <a:extLst>
              <a:ext uri="{FF2B5EF4-FFF2-40B4-BE49-F238E27FC236}">
                <a16:creationId xmlns:a16="http://schemas.microsoft.com/office/drawing/2014/main" id="{26B83375-D409-1386-AF53-B100AE13D916}"/>
              </a:ext>
              <a:ext uri="{C183D7F6-B498-43B3-948B-1728B52AA6E4}">
                <adec:decorative xmlns:adec="http://schemas.microsoft.com/office/drawing/2017/decorative" val="1"/>
              </a:ext>
            </a:extLst>
          </p:cNvPr>
          <p:cNvSpPr txBox="1"/>
          <p:nvPr/>
        </p:nvSpPr>
        <p:spPr>
          <a:xfrm>
            <a:off x="10397358" y="235043"/>
            <a:ext cx="1642237" cy="338554"/>
          </a:xfrm>
          <a:prstGeom prst="rect">
            <a:avLst/>
          </a:prstGeom>
          <a:noFill/>
        </p:spPr>
        <p:txBody>
          <a:bodyPr wrap="square" lIns="0" tIns="0" rIns="0" bIns="0" rtlCol="0">
            <a:spAutoFit/>
          </a:bodyPr>
          <a:lstStyle/>
          <a:p>
            <a:r>
              <a:rPr lang="en-US" sz="800">
                <a:latin typeface="Segoe Sans Display" pitchFamily="2" charset="0"/>
                <a:cs typeface="Segoe Sans Display" pitchFamily="2" charset="0"/>
              </a:rPr>
              <a:t>Workload Adoption Pathways          3</a:t>
            </a:r>
          </a:p>
          <a:p>
            <a:endParaRPr lang="en-US" sz="1400">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2435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A1F2C"/>
        </a:solidFill>
        <a:effectLst/>
      </p:bgPr>
    </p:bg>
    <p:spTree>
      <p:nvGrpSpPr>
        <p:cNvPr id="1" name="">
          <a:extLst>
            <a:ext uri="{FF2B5EF4-FFF2-40B4-BE49-F238E27FC236}">
              <a16:creationId xmlns:a16="http://schemas.microsoft.com/office/drawing/2014/main" id="{74DF3F70-1515-B984-2749-3374AA93A6E5}"/>
            </a:ext>
          </a:extLst>
        </p:cNvPr>
        <p:cNvGrpSpPr/>
        <p:nvPr/>
      </p:nvGrpSpPr>
      <p:grpSpPr>
        <a:xfrm>
          <a:off x="0" y="0"/>
          <a:ext cx="0" cy="0"/>
          <a:chOff x="0" y="0"/>
          <a:chExt cx="0" cy="0"/>
        </a:xfrm>
      </p:grpSpPr>
      <p:grpSp>
        <p:nvGrpSpPr>
          <p:cNvPr id="123" name="Group 122">
            <a:extLst>
              <a:ext uri="{FF2B5EF4-FFF2-40B4-BE49-F238E27FC236}">
                <a16:creationId xmlns:a16="http://schemas.microsoft.com/office/drawing/2014/main" id="{C209092E-D278-9453-18E8-CBA08E641906}"/>
              </a:ext>
              <a:ext uri="{C183D7F6-B498-43B3-948B-1728B52AA6E4}">
                <adec:decorative xmlns:adec="http://schemas.microsoft.com/office/drawing/2017/decorative" val="1"/>
              </a:ext>
            </a:extLst>
          </p:cNvPr>
          <p:cNvGrpSpPr/>
          <p:nvPr/>
        </p:nvGrpSpPr>
        <p:grpSpPr>
          <a:xfrm>
            <a:off x="454592" y="1958830"/>
            <a:ext cx="11417269" cy="4191641"/>
            <a:chOff x="454592" y="1958830"/>
            <a:chExt cx="11417269" cy="4191641"/>
          </a:xfrm>
        </p:grpSpPr>
        <p:sp>
          <p:nvSpPr>
            <p:cNvPr id="38" name="Arrow: Bent 7">
              <a:extLst>
                <a:ext uri="{FF2B5EF4-FFF2-40B4-BE49-F238E27FC236}">
                  <a16:creationId xmlns:a16="http://schemas.microsoft.com/office/drawing/2014/main" id="{05B823A9-92F2-53BC-CB3C-05FD0225D6C2}"/>
                </a:ext>
                <a:ext uri="{C183D7F6-B498-43B3-948B-1728B52AA6E4}">
                  <adec:decorative xmlns:adec="http://schemas.microsoft.com/office/drawing/2017/decorative" val="1"/>
                </a:ext>
              </a:extLst>
            </p:cNvPr>
            <p:cNvSpPr>
              <a:spLocks/>
            </p:cNvSpPr>
            <p:nvPr/>
          </p:nvSpPr>
          <p:spPr>
            <a:xfrm>
              <a:off x="1667674" y="1977491"/>
              <a:ext cx="1213999" cy="2492534"/>
            </a:xfrm>
            <a:prstGeom prst="bentArrow">
              <a:avLst>
                <a:gd name="adj1" fmla="val 0"/>
                <a:gd name="adj2" fmla="val 0"/>
                <a:gd name="adj3" fmla="val 25000"/>
                <a:gd name="adj4" fmla="val 40327"/>
              </a:avLst>
            </a:prstGeom>
            <a:solidFill>
              <a:srgbClr val="0A1F2C"/>
            </a:solidFill>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Arrow: Bent 21">
              <a:extLst>
                <a:ext uri="{FF2B5EF4-FFF2-40B4-BE49-F238E27FC236}">
                  <a16:creationId xmlns:a16="http://schemas.microsoft.com/office/drawing/2014/main" id="{6C178EC6-BDAC-A5D4-29D9-06AF4EE2E3E9}"/>
                </a:ext>
                <a:ext uri="{C183D7F6-B498-43B3-948B-1728B52AA6E4}">
                  <adec:decorative xmlns:adec="http://schemas.microsoft.com/office/drawing/2017/decorative" val="1"/>
                </a:ext>
              </a:extLst>
            </p:cNvPr>
            <p:cNvSpPr>
              <a:spLocks/>
            </p:cNvSpPr>
            <p:nvPr/>
          </p:nvSpPr>
          <p:spPr>
            <a:xfrm flipH="1" flipV="1">
              <a:off x="4035359" y="3478466"/>
              <a:ext cx="1213999" cy="2672005"/>
            </a:xfrm>
            <a:prstGeom prst="bentArrow">
              <a:avLst>
                <a:gd name="adj1" fmla="val 25000"/>
                <a:gd name="adj2" fmla="val 0"/>
                <a:gd name="adj3" fmla="val 25000"/>
                <a:gd name="adj4" fmla="val 35717"/>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Arrow: Bent 35">
              <a:extLst>
                <a:ext uri="{FF2B5EF4-FFF2-40B4-BE49-F238E27FC236}">
                  <a16:creationId xmlns:a16="http://schemas.microsoft.com/office/drawing/2014/main" id="{F05DC506-D318-A932-BE96-37A11D22968D}"/>
                </a:ext>
                <a:ext uri="{C183D7F6-B498-43B3-948B-1728B52AA6E4}">
                  <adec:decorative xmlns:adec="http://schemas.microsoft.com/office/drawing/2017/decorative" val="1"/>
                </a:ext>
              </a:extLst>
            </p:cNvPr>
            <p:cNvSpPr>
              <a:spLocks/>
            </p:cNvSpPr>
            <p:nvPr/>
          </p:nvSpPr>
          <p:spPr>
            <a:xfrm rot="10800000" flipV="1">
              <a:off x="2862584" y="1977491"/>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Arrow: Bent 21">
              <a:extLst>
                <a:ext uri="{FF2B5EF4-FFF2-40B4-BE49-F238E27FC236}">
                  <a16:creationId xmlns:a16="http://schemas.microsoft.com/office/drawing/2014/main" id="{112E5522-22A0-5955-3101-371E626330C1}"/>
                </a:ext>
                <a:ext uri="{C183D7F6-B498-43B3-948B-1728B52AA6E4}">
                  <adec:decorative xmlns:adec="http://schemas.microsoft.com/office/drawing/2017/decorative" val="1"/>
                </a:ext>
              </a:extLst>
            </p:cNvPr>
            <p:cNvSpPr>
              <a:spLocks/>
            </p:cNvSpPr>
            <p:nvPr/>
          </p:nvSpPr>
          <p:spPr>
            <a:xfrm flipV="1">
              <a:off x="3491952" y="2705565"/>
              <a:ext cx="1213999" cy="3444906"/>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Arrow: Bent 7">
              <a:extLst>
                <a:ext uri="{FF2B5EF4-FFF2-40B4-BE49-F238E27FC236}">
                  <a16:creationId xmlns:a16="http://schemas.microsoft.com/office/drawing/2014/main" id="{BB4FB1C7-A0AC-8264-E2D7-2854040EC5F8}"/>
                </a:ext>
                <a:ext uri="{C183D7F6-B498-43B3-948B-1728B52AA6E4}">
                  <adec:decorative xmlns:adec="http://schemas.microsoft.com/office/drawing/2017/decorative" val="1"/>
                </a:ext>
              </a:extLst>
            </p:cNvPr>
            <p:cNvSpPr>
              <a:spLocks/>
            </p:cNvSpPr>
            <p:nvPr/>
          </p:nvSpPr>
          <p:spPr>
            <a:xfrm>
              <a:off x="5250629" y="1958830"/>
              <a:ext cx="1213999" cy="1663388"/>
            </a:xfrm>
            <a:prstGeom prst="bentArrow">
              <a:avLst>
                <a:gd name="adj1" fmla="val 25000"/>
                <a:gd name="adj2" fmla="val 0"/>
                <a:gd name="adj3" fmla="val 25000"/>
                <a:gd name="adj4" fmla="val 3725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Arrow: Bent 21">
              <a:extLst>
                <a:ext uri="{FF2B5EF4-FFF2-40B4-BE49-F238E27FC236}">
                  <a16:creationId xmlns:a16="http://schemas.microsoft.com/office/drawing/2014/main" id="{F106841B-A648-2E59-4260-EA3CECBC9105}"/>
                </a:ext>
                <a:ext uri="{C183D7F6-B498-43B3-948B-1728B52AA6E4}">
                  <adec:decorative xmlns:adec="http://schemas.microsoft.com/office/drawing/2017/decorative" val="1"/>
                </a:ext>
              </a:extLst>
            </p:cNvPr>
            <p:cNvSpPr>
              <a:spLocks/>
            </p:cNvSpPr>
            <p:nvPr/>
          </p:nvSpPr>
          <p:spPr>
            <a:xfrm flipH="1" flipV="1">
              <a:off x="7618314" y="2486290"/>
              <a:ext cx="1213999" cy="3641318"/>
            </a:xfrm>
            <a:prstGeom prst="bentArrow">
              <a:avLst>
                <a:gd name="adj1" fmla="val 25000"/>
                <a:gd name="adj2" fmla="val 0"/>
                <a:gd name="adj3" fmla="val 25000"/>
                <a:gd name="adj4" fmla="val 34179"/>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Arrow: Bent 35">
              <a:extLst>
                <a:ext uri="{FF2B5EF4-FFF2-40B4-BE49-F238E27FC236}">
                  <a16:creationId xmlns:a16="http://schemas.microsoft.com/office/drawing/2014/main" id="{56A49870-F808-BDB3-D030-B994B0AC9CB5}"/>
                </a:ext>
                <a:ext uri="{C183D7F6-B498-43B3-948B-1728B52AA6E4}">
                  <adec:decorative xmlns:adec="http://schemas.microsoft.com/office/drawing/2017/decorative" val="1"/>
                </a:ext>
              </a:extLst>
            </p:cNvPr>
            <p:cNvSpPr>
              <a:spLocks/>
            </p:cNvSpPr>
            <p:nvPr/>
          </p:nvSpPr>
          <p:spPr>
            <a:xfrm rot="10800000" flipV="1">
              <a:off x="6445539" y="1958830"/>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Arrow: Bent 21">
              <a:extLst>
                <a:ext uri="{FF2B5EF4-FFF2-40B4-BE49-F238E27FC236}">
                  <a16:creationId xmlns:a16="http://schemas.microsoft.com/office/drawing/2014/main" id="{36042DDD-8AE3-63AE-BBC3-D305B67A3676}"/>
                </a:ext>
                <a:ext uri="{C183D7F6-B498-43B3-948B-1728B52AA6E4}">
                  <adec:decorative xmlns:adec="http://schemas.microsoft.com/office/drawing/2017/decorative" val="1"/>
                </a:ext>
              </a:extLst>
            </p:cNvPr>
            <p:cNvSpPr>
              <a:spLocks/>
            </p:cNvSpPr>
            <p:nvPr/>
          </p:nvSpPr>
          <p:spPr>
            <a:xfrm flipV="1">
              <a:off x="7074907" y="2686904"/>
              <a:ext cx="1213999" cy="3440705"/>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Arrow: Bent 7">
              <a:extLst>
                <a:ext uri="{FF2B5EF4-FFF2-40B4-BE49-F238E27FC236}">
                  <a16:creationId xmlns:a16="http://schemas.microsoft.com/office/drawing/2014/main" id="{1B4B78FB-0D08-58B3-4060-DB97A0116170}"/>
                </a:ext>
                <a:ext uri="{C183D7F6-B498-43B3-948B-1728B52AA6E4}">
                  <adec:decorative xmlns:adec="http://schemas.microsoft.com/office/drawing/2017/decorative" val="1"/>
                </a:ext>
              </a:extLst>
            </p:cNvPr>
            <p:cNvSpPr>
              <a:spLocks/>
            </p:cNvSpPr>
            <p:nvPr/>
          </p:nvSpPr>
          <p:spPr>
            <a:xfrm>
              <a:off x="8833584" y="1958830"/>
              <a:ext cx="1213999" cy="1663388"/>
            </a:xfrm>
            <a:prstGeom prst="bentArrow">
              <a:avLst>
                <a:gd name="adj1" fmla="val 25000"/>
                <a:gd name="adj2" fmla="val 0"/>
                <a:gd name="adj3" fmla="val 25000"/>
                <a:gd name="adj4" fmla="val 35716"/>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Arrow: Bent 35">
              <a:extLst>
                <a:ext uri="{FF2B5EF4-FFF2-40B4-BE49-F238E27FC236}">
                  <a16:creationId xmlns:a16="http://schemas.microsoft.com/office/drawing/2014/main" id="{9DF1D3E3-9AC2-F38F-FAD9-4F2D1B3AB355}"/>
                </a:ext>
                <a:ext uri="{C183D7F6-B498-43B3-948B-1728B52AA6E4}">
                  <adec:decorative xmlns:adec="http://schemas.microsoft.com/office/drawing/2017/decorative" val="1"/>
                </a:ext>
              </a:extLst>
            </p:cNvPr>
            <p:cNvSpPr>
              <a:spLocks/>
            </p:cNvSpPr>
            <p:nvPr/>
          </p:nvSpPr>
          <p:spPr>
            <a:xfrm rot="10800000" flipV="1">
              <a:off x="10028494" y="1958831"/>
              <a:ext cx="629368" cy="2511190"/>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Arrow: Bent 7">
              <a:extLst>
                <a:ext uri="{FF2B5EF4-FFF2-40B4-BE49-F238E27FC236}">
                  <a16:creationId xmlns:a16="http://schemas.microsoft.com/office/drawing/2014/main" id="{B2AF2E6D-2D98-FB5E-A9F5-2ADD42D4214E}"/>
                </a:ext>
                <a:ext uri="{C183D7F6-B498-43B3-948B-1728B52AA6E4}">
                  <adec:decorative xmlns:adec="http://schemas.microsoft.com/office/drawing/2017/decorative" val="1"/>
                </a:ext>
              </a:extLst>
            </p:cNvPr>
            <p:cNvSpPr>
              <a:spLocks/>
            </p:cNvSpPr>
            <p:nvPr/>
          </p:nvSpPr>
          <p:spPr>
            <a:xfrm rot="10800000">
              <a:off x="454592" y="2758792"/>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Arrow: Bent 7">
              <a:extLst>
                <a:ext uri="{FF2B5EF4-FFF2-40B4-BE49-F238E27FC236}">
                  <a16:creationId xmlns:a16="http://schemas.microsoft.com/office/drawing/2014/main" id="{34D0E5D6-87AF-B580-8B68-036A1F9207F7}"/>
                </a:ext>
                <a:ext uri="{C183D7F6-B498-43B3-948B-1728B52AA6E4}">
                  <adec:decorative xmlns:adec="http://schemas.microsoft.com/office/drawing/2017/decorative" val="1"/>
                </a:ext>
              </a:extLst>
            </p:cNvPr>
            <p:cNvSpPr>
              <a:spLocks/>
            </p:cNvSpPr>
            <p:nvPr/>
          </p:nvSpPr>
          <p:spPr>
            <a:xfrm rot="10800000" flipH="1">
              <a:off x="10657862" y="2754031"/>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0" name="Group 29">
            <a:extLst>
              <a:ext uri="{FF2B5EF4-FFF2-40B4-BE49-F238E27FC236}">
                <a16:creationId xmlns:a16="http://schemas.microsoft.com/office/drawing/2014/main" id="{FE65C8AE-17E6-EF70-38D5-363078ED124C}"/>
              </a:ext>
              <a:ext uri="{C183D7F6-B498-43B3-948B-1728B52AA6E4}">
                <adec:decorative xmlns:adec="http://schemas.microsoft.com/office/drawing/2017/decorative" val="1"/>
              </a:ext>
            </a:extLst>
          </p:cNvPr>
          <p:cNvGrpSpPr/>
          <p:nvPr/>
        </p:nvGrpSpPr>
        <p:grpSpPr>
          <a:xfrm>
            <a:off x="1906337" y="1796215"/>
            <a:ext cx="1371609" cy="411387"/>
            <a:chOff x="2421505" y="2453303"/>
            <a:chExt cx="1371609" cy="411387"/>
          </a:xfrm>
        </p:grpSpPr>
        <p:sp>
          <p:nvSpPr>
            <p:cNvPr id="28" name="Rectangle: Rounded Corners 89">
              <a:extLst>
                <a:ext uri="{FF2B5EF4-FFF2-40B4-BE49-F238E27FC236}">
                  <a16:creationId xmlns:a16="http://schemas.microsoft.com/office/drawing/2014/main" id="{5AAE4679-2A4C-F2DB-714F-3FBBD699EA54}"/>
                </a:ext>
                <a:ext uri="{C183D7F6-B498-43B3-948B-1728B52AA6E4}">
                  <adec:decorative xmlns:adec="http://schemas.microsoft.com/office/drawing/2017/decorative" val="1"/>
                </a:ext>
              </a:extLst>
            </p:cNvPr>
            <p:cNvSpPr/>
            <p:nvPr/>
          </p:nvSpPr>
          <p:spPr>
            <a:xfrm>
              <a:off x="2421506" y="2453303"/>
              <a:ext cx="1371608" cy="411387"/>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6D459050-08D7-D1DC-6287-C235E54F34E4}"/>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2421505" y="2453303"/>
              <a:ext cx="1371608" cy="401425"/>
            </a:xfrm>
            <a:prstGeom prst="rect">
              <a:avLst/>
            </a:prstGeom>
            <a:noFill/>
          </p:spPr>
        </p:pic>
      </p:grpSp>
      <p:grpSp>
        <p:nvGrpSpPr>
          <p:cNvPr id="2" name="Group 1">
            <a:extLst>
              <a:ext uri="{FF2B5EF4-FFF2-40B4-BE49-F238E27FC236}">
                <a16:creationId xmlns:a16="http://schemas.microsoft.com/office/drawing/2014/main" id="{9625C8A5-DD32-B776-D6CB-BB83293ABA00}"/>
              </a:ext>
              <a:ext uri="{C183D7F6-B498-43B3-948B-1728B52AA6E4}">
                <adec:decorative xmlns:adec="http://schemas.microsoft.com/office/drawing/2017/decorative" val="1"/>
              </a:ext>
            </a:extLst>
          </p:cNvPr>
          <p:cNvGrpSpPr/>
          <p:nvPr/>
        </p:nvGrpSpPr>
        <p:grpSpPr>
          <a:xfrm>
            <a:off x="10982897" y="5700368"/>
            <a:ext cx="896462" cy="896460"/>
            <a:chOff x="8568666" y="4009352"/>
            <a:chExt cx="1293192" cy="1293191"/>
          </a:xfrm>
        </p:grpSpPr>
        <p:sp>
          <p:nvSpPr>
            <p:cNvPr id="7" name="Oval 6">
              <a:extLst>
                <a:ext uri="{FF2B5EF4-FFF2-40B4-BE49-F238E27FC236}">
                  <a16:creationId xmlns:a16="http://schemas.microsoft.com/office/drawing/2014/main" id="{5E003ECC-D4DB-0285-73DE-93B625B97358}"/>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2" name="Arc 21">
              <a:extLst>
                <a:ext uri="{FF2B5EF4-FFF2-40B4-BE49-F238E27FC236}">
                  <a16:creationId xmlns:a16="http://schemas.microsoft.com/office/drawing/2014/main" id="{CE0E528B-D5D9-55FA-CC0D-76FB25C15A99}"/>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sp>
        <p:nvSpPr>
          <p:cNvPr id="127" name="Rectangle: Rounded Corners 89">
            <a:extLst>
              <a:ext uri="{FF2B5EF4-FFF2-40B4-BE49-F238E27FC236}">
                <a16:creationId xmlns:a16="http://schemas.microsoft.com/office/drawing/2014/main" id="{5BA8C52E-5991-1644-E8E6-094FAF0E40FE}"/>
              </a:ext>
              <a:ext uri="{C183D7F6-B498-43B3-948B-1728B52AA6E4}">
                <adec:decorative xmlns:adec="http://schemas.microsoft.com/office/drawing/2017/decorative" val="1"/>
              </a:ext>
            </a:extLst>
          </p:cNvPr>
          <p:cNvSpPr/>
          <p:nvPr/>
        </p:nvSpPr>
        <p:spPr>
          <a:xfrm>
            <a:off x="4675201" y="2381961"/>
            <a:ext cx="3036731" cy="910125"/>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2" name="Rectangle: Rounded Corners 89">
            <a:extLst>
              <a:ext uri="{FF2B5EF4-FFF2-40B4-BE49-F238E27FC236}">
                <a16:creationId xmlns:a16="http://schemas.microsoft.com/office/drawing/2014/main" id="{38478AA8-3659-3902-337F-076BAB0E22B8}"/>
              </a:ext>
              <a:ext uri="{C183D7F6-B498-43B3-948B-1728B52AA6E4}">
                <adec:decorative xmlns:adec="http://schemas.microsoft.com/office/drawing/2017/decorative" val="1"/>
              </a:ext>
            </a:extLst>
          </p:cNvPr>
          <p:cNvSpPr/>
          <p:nvPr/>
        </p:nvSpPr>
        <p:spPr>
          <a:xfrm>
            <a:off x="3033410" y="4499158"/>
            <a:ext cx="3036731" cy="107281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1" name="Rectangle: Rounded Corners 89">
            <a:extLst>
              <a:ext uri="{FF2B5EF4-FFF2-40B4-BE49-F238E27FC236}">
                <a16:creationId xmlns:a16="http://schemas.microsoft.com/office/drawing/2014/main" id="{02720693-C31F-D27C-2A52-62AD36B07B7B}"/>
              </a:ext>
              <a:ext uri="{C183D7F6-B498-43B3-948B-1728B52AA6E4}">
                <adec:decorative xmlns:adec="http://schemas.microsoft.com/office/drawing/2017/decorative" val="1"/>
              </a:ext>
            </a:extLst>
          </p:cNvPr>
          <p:cNvSpPr/>
          <p:nvPr/>
        </p:nvSpPr>
        <p:spPr>
          <a:xfrm>
            <a:off x="652556" y="2349766"/>
            <a:ext cx="1975767" cy="840252"/>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9" name="Rectangle: Rounded Corners 89">
            <a:extLst>
              <a:ext uri="{FF2B5EF4-FFF2-40B4-BE49-F238E27FC236}">
                <a16:creationId xmlns:a16="http://schemas.microsoft.com/office/drawing/2014/main" id="{BFE93A2D-5D21-3AFA-A0CC-172F5A0D5791}"/>
              </a:ext>
              <a:ext uri="{C183D7F6-B498-43B3-948B-1728B52AA6E4}">
                <adec:decorative xmlns:adec="http://schemas.microsoft.com/office/drawing/2017/decorative" val="1"/>
              </a:ext>
            </a:extLst>
          </p:cNvPr>
          <p:cNvSpPr/>
          <p:nvPr/>
        </p:nvSpPr>
        <p:spPr>
          <a:xfrm>
            <a:off x="7433476" y="4774965"/>
            <a:ext cx="2806717" cy="74983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1" name="Rectangle: Rounded Corners 89">
            <a:extLst>
              <a:ext uri="{FF2B5EF4-FFF2-40B4-BE49-F238E27FC236}">
                <a16:creationId xmlns:a16="http://schemas.microsoft.com/office/drawing/2014/main" id="{967DF9E2-BDC5-24DE-B526-E2032283400A}"/>
              </a:ext>
              <a:ext uri="{C183D7F6-B498-43B3-948B-1728B52AA6E4}">
                <adec:decorative xmlns:adec="http://schemas.microsoft.com/office/drawing/2017/decorative" val="1"/>
              </a:ext>
            </a:extLst>
          </p:cNvPr>
          <p:cNvSpPr/>
          <p:nvPr/>
        </p:nvSpPr>
        <p:spPr>
          <a:xfrm>
            <a:off x="8465863" y="2349766"/>
            <a:ext cx="2806717" cy="1208854"/>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1" name="Oval 110">
            <a:extLst>
              <a:ext uri="{FF2B5EF4-FFF2-40B4-BE49-F238E27FC236}">
                <a16:creationId xmlns:a16="http://schemas.microsoft.com/office/drawing/2014/main" id="{C9B6B66F-F3DB-D2F3-1632-4785540E1D98}"/>
              </a:ext>
              <a:ext uri="{C183D7F6-B498-43B3-948B-1728B52AA6E4}">
                <adec:decorative xmlns:adec="http://schemas.microsoft.com/office/drawing/2017/decorative" val="1"/>
              </a:ext>
            </a:extLst>
          </p:cNvPr>
          <p:cNvSpPr>
            <a:spLocks/>
          </p:cNvSpPr>
          <p:nvPr/>
        </p:nvSpPr>
        <p:spPr bwMode="auto">
          <a:xfrm>
            <a:off x="1430511" y="3440971"/>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6" name="Oval 115">
            <a:extLst>
              <a:ext uri="{FF2B5EF4-FFF2-40B4-BE49-F238E27FC236}">
                <a16:creationId xmlns:a16="http://schemas.microsoft.com/office/drawing/2014/main" id="{B58F830B-0BD3-8CE0-CF79-1943D3DC4695}"/>
              </a:ext>
              <a:ext uri="{C183D7F6-B498-43B3-948B-1728B52AA6E4}">
                <adec:decorative xmlns:adec="http://schemas.microsoft.com/office/drawing/2017/decorative" val="1"/>
              </a:ext>
            </a:extLst>
          </p:cNvPr>
          <p:cNvSpPr>
            <a:spLocks/>
          </p:cNvSpPr>
          <p:nvPr/>
        </p:nvSpPr>
        <p:spPr bwMode="auto">
          <a:xfrm>
            <a:off x="4193166" y="5911796"/>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7" name="Oval 116">
            <a:extLst>
              <a:ext uri="{FF2B5EF4-FFF2-40B4-BE49-F238E27FC236}">
                <a16:creationId xmlns:a16="http://schemas.microsoft.com/office/drawing/2014/main" id="{C482A63C-6797-1DF6-9BFF-A98F8A6C623F}"/>
              </a:ext>
              <a:ext uri="{C183D7F6-B498-43B3-948B-1728B52AA6E4}">
                <adec:decorative xmlns:adec="http://schemas.microsoft.com/office/drawing/2017/decorative" val="1"/>
              </a:ext>
            </a:extLst>
          </p:cNvPr>
          <p:cNvSpPr>
            <a:spLocks/>
          </p:cNvSpPr>
          <p:nvPr/>
        </p:nvSpPr>
        <p:spPr bwMode="auto">
          <a:xfrm>
            <a:off x="5893184" y="1730984"/>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8" name="Oval 117">
            <a:extLst>
              <a:ext uri="{FF2B5EF4-FFF2-40B4-BE49-F238E27FC236}">
                <a16:creationId xmlns:a16="http://schemas.microsoft.com/office/drawing/2014/main" id="{20FE938A-689D-1994-2F3D-76028AC5DE96}"/>
              </a:ext>
              <a:ext uri="{C183D7F6-B498-43B3-948B-1728B52AA6E4}">
                <adec:decorative xmlns:adec="http://schemas.microsoft.com/office/drawing/2017/decorative" val="1"/>
              </a:ext>
            </a:extLst>
          </p:cNvPr>
          <p:cNvSpPr>
            <a:spLocks/>
          </p:cNvSpPr>
          <p:nvPr/>
        </p:nvSpPr>
        <p:spPr bwMode="auto">
          <a:xfrm>
            <a:off x="7802128" y="5882613"/>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9" name="Oval 118">
            <a:extLst>
              <a:ext uri="{FF2B5EF4-FFF2-40B4-BE49-F238E27FC236}">
                <a16:creationId xmlns:a16="http://schemas.microsoft.com/office/drawing/2014/main" id="{0E3089CF-7990-08FB-68E7-D22562BAFDFD}"/>
              </a:ext>
              <a:ext uri="{C183D7F6-B498-43B3-948B-1728B52AA6E4}">
                <adec:decorative xmlns:adec="http://schemas.microsoft.com/office/drawing/2017/decorative" val="1"/>
              </a:ext>
            </a:extLst>
          </p:cNvPr>
          <p:cNvSpPr>
            <a:spLocks/>
          </p:cNvSpPr>
          <p:nvPr/>
        </p:nvSpPr>
        <p:spPr bwMode="auto">
          <a:xfrm>
            <a:off x="9514196" y="1719175"/>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2" name="Commitments_EC4D">
            <a:extLst>
              <a:ext uri="{FF2B5EF4-FFF2-40B4-BE49-F238E27FC236}">
                <a16:creationId xmlns:a16="http://schemas.microsoft.com/office/drawing/2014/main" id="{052DFAB7-BAE8-9745-8DAE-7268032FEE3B}"/>
              </a:ext>
              <a:ext uri="{C183D7F6-B498-43B3-948B-1728B52AA6E4}">
                <adec:decorative xmlns:adec="http://schemas.microsoft.com/office/drawing/2017/decorative" val="1"/>
              </a:ext>
            </a:extLst>
          </p:cNvPr>
          <p:cNvSpPr>
            <a:spLocks noChangeAspect="1" noEditPoints="1"/>
          </p:cNvSpPr>
          <p:nvPr/>
        </p:nvSpPr>
        <p:spPr bwMode="auto">
          <a:xfrm>
            <a:off x="1540779" y="3558620"/>
            <a:ext cx="236664" cy="22190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1" name="Devices3_EA6C">
            <a:extLst>
              <a:ext uri="{FF2B5EF4-FFF2-40B4-BE49-F238E27FC236}">
                <a16:creationId xmlns:a16="http://schemas.microsoft.com/office/drawing/2014/main" id="{30B9D9FC-B1A6-8C29-CD35-F5AEF1167232}"/>
              </a:ext>
              <a:ext uri="{C183D7F6-B498-43B3-948B-1728B52AA6E4}">
                <adec:decorative xmlns:adec="http://schemas.microsoft.com/office/drawing/2017/decorative" val="1"/>
              </a:ext>
            </a:extLst>
          </p:cNvPr>
          <p:cNvSpPr>
            <a:spLocks noChangeAspect="1" noEditPoints="1"/>
          </p:cNvSpPr>
          <p:nvPr/>
        </p:nvSpPr>
        <p:spPr bwMode="auto">
          <a:xfrm>
            <a:off x="11191984" y="5994451"/>
            <a:ext cx="468890" cy="324838"/>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gradFill>
              <a:latin typeface="Segoe UI"/>
            </a:endParaRPr>
          </a:p>
        </p:txBody>
      </p:sp>
      <p:sp>
        <p:nvSpPr>
          <p:cNvPr id="124" name="pen">
            <a:extLst>
              <a:ext uri="{FF2B5EF4-FFF2-40B4-BE49-F238E27FC236}">
                <a16:creationId xmlns:a16="http://schemas.microsoft.com/office/drawing/2014/main" id="{70576E2C-FA95-99A2-DD98-1A4EEB8F30F0}"/>
              </a:ext>
              <a:ext uri="{C183D7F6-B498-43B3-948B-1728B52AA6E4}">
                <adec:decorative xmlns:adec="http://schemas.microsoft.com/office/drawing/2017/decorative" val="1"/>
              </a:ext>
            </a:extLst>
          </p:cNvPr>
          <p:cNvSpPr>
            <a:spLocks noChangeAspect="1" noEditPoints="1"/>
          </p:cNvSpPr>
          <p:nvPr/>
        </p:nvSpPr>
        <p:spPr bwMode="auto">
          <a:xfrm>
            <a:off x="6028908" y="1841556"/>
            <a:ext cx="231232" cy="235512"/>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 name="monitor">
            <a:extLst>
              <a:ext uri="{FF2B5EF4-FFF2-40B4-BE49-F238E27FC236}">
                <a16:creationId xmlns:a16="http://schemas.microsoft.com/office/drawing/2014/main" id="{B09F655C-308F-9452-B17D-8CD1793E07FD}"/>
              </a:ext>
              <a:ext uri="{C183D7F6-B498-43B3-948B-1728B52AA6E4}">
                <adec:decorative xmlns:adec="http://schemas.microsoft.com/office/drawing/2017/decorative" val="1"/>
              </a:ext>
            </a:extLst>
          </p:cNvPr>
          <p:cNvSpPr>
            <a:spLocks noChangeAspect="1" noEditPoints="1"/>
          </p:cNvSpPr>
          <p:nvPr/>
        </p:nvSpPr>
        <p:spPr bwMode="auto">
          <a:xfrm>
            <a:off x="9636838" y="1866297"/>
            <a:ext cx="211916" cy="162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 name="people_12">
            <a:extLst>
              <a:ext uri="{FF2B5EF4-FFF2-40B4-BE49-F238E27FC236}">
                <a16:creationId xmlns:a16="http://schemas.microsoft.com/office/drawing/2014/main" id="{5B0E72C9-68A9-DAFC-5391-EB461D2D731D}"/>
              </a:ext>
              <a:ext uri="{C183D7F6-B498-43B3-948B-1728B52AA6E4}">
                <adec:decorative xmlns:adec="http://schemas.microsoft.com/office/drawing/2017/decorative" val="1"/>
              </a:ext>
            </a:extLst>
          </p:cNvPr>
          <p:cNvSpPr>
            <a:spLocks noChangeAspect="1" noEditPoints="1"/>
          </p:cNvSpPr>
          <p:nvPr/>
        </p:nvSpPr>
        <p:spPr bwMode="auto">
          <a:xfrm>
            <a:off x="4296040" y="6045959"/>
            <a:ext cx="244996" cy="20902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126" name="Graphic 125">
            <a:extLst>
              <a:ext uri="{FF2B5EF4-FFF2-40B4-BE49-F238E27FC236}">
                <a16:creationId xmlns:a16="http://schemas.microsoft.com/office/drawing/2014/main" id="{692A0221-5EC7-267D-532B-15956672366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99092" y="5986996"/>
            <a:ext cx="265560" cy="277104"/>
          </a:xfrm>
          <a:prstGeom prst="rect">
            <a:avLst/>
          </a:prstGeom>
        </p:spPr>
      </p:pic>
      <p:sp>
        <p:nvSpPr>
          <p:cNvPr id="21" name="Slide Number Placeholder 252">
            <a:extLst>
              <a:ext uri="{FF2B5EF4-FFF2-40B4-BE49-F238E27FC236}">
                <a16:creationId xmlns:a16="http://schemas.microsoft.com/office/drawing/2014/main" id="{478869E7-0311-9199-BA43-486F26CC6899}"/>
              </a:ext>
              <a:ext uri="{C183D7F6-B498-43B3-948B-1728B52AA6E4}">
                <adec:decorative xmlns:adec="http://schemas.microsoft.com/office/drawing/2017/decorative" val="1"/>
              </a:ext>
            </a:extLst>
          </p:cNvPr>
          <p:cNvSpPr txBox="1">
            <a:spLocks/>
          </p:cNvSpPr>
          <p:nvPr/>
        </p:nvSpPr>
        <p:spPr>
          <a:xfrm>
            <a:off x="11697272" y="6539518"/>
            <a:ext cx="404240" cy="123111"/>
          </a:xfrm>
          <a:prstGeom prst="rect">
            <a:avLst/>
          </a:prstGeom>
        </p:spPr>
        <p:txBody>
          <a:bodyPr/>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F881BB8-5469-4299-99B9-578BE3320A80}" type="slidenum">
              <a:rPr lang="en-US" sz="800" smtClean="0">
                <a:solidFill>
                  <a:schemeClr val="bg1"/>
                </a:solidFill>
                <a:latin typeface="Segoe UI"/>
              </a:rPr>
              <a:pPr algn="ctr">
                <a:defRPr/>
              </a:pPr>
              <a:t>16</a:t>
            </a:fld>
            <a:endParaRPr lang="en-US" sz="800">
              <a:solidFill>
                <a:schemeClr val="bg1"/>
              </a:solidFill>
              <a:latin typeface="Segoe UI"/>
            </a:endParaRPr>
          </a:p>
        </p:txBody>
      </p:sp>
      <p:sp>
        <p:nvSpPr>
          <p:cNvPr id="3" name="TextBox 2">
            <a:extLst>
              <a:ext uri="{FF2B5EF4-FFF2-40B4-BE49-F238E27FC236}">
                <a16:creationId xmlns:a16="http://schemas.microsoft.com/office/drawing/2014/main" id="{F8530579-D5E9-84F5-1556-B28ADB82735C}"/>
              </a:ext>
              <a:ext uri="{C183D7F6-B498-43B3-948B-1728B52AA6E4}">
                <adec:decorative xmlns:adec="http://schemas.microsoft.com/office/drawing/2017/decorative" val="1"/>
              </a:ext>
            </a:extLst>
          </p:cNvPr>
          <p:cNvSpPr txBox="1"/>
          <p:nvPr/>
        </p:nvSpPr>
        <p:spPr>
          <a:xfrm>
            <a:off x="10407297" y="235043"/>
            <a:ext cx="1642237" cy="123111"/>
          </a:xfrm>
          <a:prstGeom prst="rect">
            <a:avLst/>
          </a:prstGeom>
          <a:noFill/>
        </p:spPr>
        <p:txBody>
          <a:bodyPr wrap="square" lIns="0" tIns="0" rIns="0" bIns="0" rtlCol="0">
            <a:spAutoFit/>
          </a:bodyPr>
          <a:lstStyle/>
          <a:p>
            <a:r>
              <a:rPr lang="en-US" sz="800">
                <a:solidFill>
                  <a:schemeClr val="bg1"/>
                </a:solidFill>
                <a:latin typeface="Segoe Sans Display" pitchFamily="2" charset="0"/>
                <a:cs typeface="Segoe Sans Display" pitchFamily="2" charset="0"/>
              </a:rPr>
              <a:t>Workload Adoption Pathways          3</a:t>
            </a:r>
          </a:p>
        </p:txBody>
      </p:sp>
      <p:sp>
        <p:nvSpPr>
          <p:cNvPr id="5" name="Title 18">
            <a:extLst>
              <a:ext uri="{FF2B5EF4-FFF2-40B4-BE49-F238E27FC236}">
                <a16:creationId xmlns:a16="http://schemas.microsoft.com/office/drawing/2014/main" id="{351D32DB-F597-0C2F-BDD7-55E0BC18782E}"/>
              </a:ext>
            </a:extLst>
          </p:cNvPr>
          <p:cNvSpPr txBox="1">
            <a:spLocks noGrp="1"/>
          </p:cNvSpPr>
          <p:nvPr>
            <p:ph type="title" idx="4294967295"/>
          </p:nvPr>
        </p:nvSpPr>
        <p:spPr>
          <a:xfrm>
            <a:off x="609215" y="569953"/>
            <a:ext cx="624878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UI Semilight"/>
                <a:ea typeface="+mn-ea"/>
                <a:cs typeface="Segoe UI Semilight"/>
              </a:rPr>
              <a:t>Identity and Device Management </a:t>
            </a:r>
          </a:p>
        </p:txBody>
      </p:sp>
      <p:sp>
        <p:nvSpPr>
          <p:cNvPr id="12" name="light">
            <a:extLst>
              <a:ext uri="{FF2B5EF4-FFF2-40B4-BE49-F238E27FC236}">
                <a16:creationId xmlns:a16="http://schemas.microsoft.com/office/drawing/2014/main" id="{249A5E79-49FF-09F6-27D4-ED8C7C2E915A}"/>
              </a:ext>
              <a:ext uri="{C183D7F6-B498-43B3-948B-1728B52AA6E4}">
                <adec:decorative xmlns:adec="http://schemas.microsoft.com/office/drawing/2017/decorative" val="1"/>
              </a:ext>
            </a:extLst>
          </p:cNvPr>
          <p:cNvSpPr>
            <a:spLocks noChangeAspect="1" noEditPoints="1"/>
          </p:cNvSpPr>
          <p:nvPr/>
        </p:nvSpPr>
        <p:spPr bwMode="auto">
          <a:xfrm>
            <a:off x="576263" y="1301873"/>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TextBox 60">
            <a:extLst>
              <a:ext uri="{FF2B5EF4-FFF2-40B4-BE49-F238E27FC236}">
                <a16:creationId xmlns:a16="http://schemas.microsoft.com/office/drawing/2014/main" id="{2F9BC233-A28A-574A-9106-802A054365B9}"/>
              </a:ext>
            </a:extLst>
          </p:cNvPr>
          <p:cNvSpPr txBox="1">
            <a:spLocks/>
          </p:cNvSpPr>
          <p:nvPr/>
        </p:nvSpPr>
        <p:spPr>
          <a:xfrm>
            <a:off x="1012462" y="1386858"/>
            <a:ext cx="1606598" cy="215444"/>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Sans Display Semibold" pitchFamily="2" charset="0"/>
                <a:cs typeface="Segoe Sans Display Semibold" pitchFamily="2" charset="0"/>
              </a:rPr>
              <a:t>Enhanced solutions</a:t>
            </a:r>
          </a:p>
        </p:txBody>
      </p:sp>
      <p:sp>
        <p:nvSpPr>
          <p:cNvPr id="134" name="TextBox 133">
            <a:extLst>
              <a:ext uri="{FF2B5EF4-FFF2-40B4-BE49-F238E27FC236}">
                <a16:creationId xmlns:a16="http://schemas.microsoft.com/office/drawing/2014/main" id="{A8838230-9987-777A-B8BD-554DFF2B71DC}"/>
              </a:ext>
            </a:extLst>
          </p:cNvPr>
          <p:cNvSpPr txBox="1">
            <a:spLocks/>
          </p:cNvSpPr>
          <p:nvPr/>
        </p:nvSpPr>
        <p:spPr>
          <a:xfrm>
            <a:off x="1972581" y="1903183"/>
            <a:ext cx="1239122" cy="184666"/>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Sans Display" pitchFamily="2" charset="0"/>
                <a:cs typeface="Segoe Sans Display" pitchFamily="2" charset="0"/>
              </a:rPr>
              <a:t>Adoption pathway</a:t>
            </a:r>
            <a:endParaRPr kumimoji="0" lang="en-US" sz="12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13" name="Rectangle 112">
            <a:extLst>
              <a:ext uri="{FF2B5EF4-FFF2-40B4-BE49-F238E27FC236}">
                <a16:creationId xmlns:a16="http://schemas.microsoft.com/office/drawing/2014/main" id="{D2921B7F-BBD4-4D69-7902-314AFBB09511}"/>
              </a:ext>
            </a:extLst>
          </p:cNvPr>
          <p:cNvSpPr>
            <a:spLocks/>
          </p:cNvSpPr>
          <p:nvPr/>
        </p:nvSpPr>
        <p:spPr>
          <a:xfrm>
            <a:off x="768591" y="2525066"/>
            <a:ext cx="1781040" cy="507831"/>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organization requires modern identity and </a:t>
            </a:r>
            <a:r>
              <a:rPr lang="en-US" sz="1100" kern="0">
                <a:solidFill>
                  <a:schemeClr val="bg1"/>
                </a:solidFill>
                <a:latin typeface="Segoe Sans Display" pitchFamily="2" charset="0"/>
                <a:cs typeface="Segoe Sans Display" pitchFamily="2" charset="0"/>
              </a:rPr>
              <a:t>device</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management capabilities</a:t>
            </a:r>
          </a:p>
        </p:txBody>
      </p:sp>
      <p:sp>
        <p:nvSpPr>
          <p:cNvPr id="128" name="Rectangle 127">
            <a:extLst>
              <a:ext uri="{FF2B5EF4-FFF2-40B4-BE49-F238E27FC236}">
                <a16:creationId xmlns:a16="http://schemas.microsoft.com/office/drawing/2014/main" id="{207D704E-5FD4-5BBA-30C1-86A10A217405}"/>
              </a:ext>
            </a:extLst>
          </p:cNvPr>
          <p:cNvSpPr>
            <a:spLocks/>
          </p:cNvSpPr>
          <p:nvPr/>
        </p:nvSpPr>
        <p:spPr>
          <a:xfrm>
            <a:off x="4771689" y="2521512"/>
            <a:ext cx="2713849" cy="689932"/>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team needs to learn how to get started with deploying the products to enhance security for accessing </a:t>
            </a:r>
            <a:r>
              <a:rPr lang="en-US" sz="1100" kern="0">
                <a:solidFill>
                  <a:schemeClr val="bg1"/>
                </a:solidFill>
                <a:latin typeface="Segoe Sans Display" pitchFamily="2" charset="0"/>
                <a:cs typeface="Segoe Sans Display" pitchFamily="2" charset="0"/>
              </a:rPr>
              <a:t>our</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applications</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b="0" i="1" u="none" strike="noStrike" kern="0" cap="none" spc="0" normalizeH="0" baseline="0" noProof="0">
              <a:ln>
                <a:noFill/>
              </a:ln>
              <a:solidFill>
                <a:schemeClr val="bg1"/>
              </a:solidFill>
              <a:effectLst/>
              <a:uLnTx/>
              <a:uFillTx/>
              <a:latin typeface="Segoe UI"/>
              <a:ea typeface="+mn-ea"/>
              <a:cs typeface="+mn-cs"/>
            </a:endParaRPr>
          </a:p>
        </p:txBody>
      </p:sp>
      <p:sp>
        <p:nvSpPr>
          <p:cNvPr id="120" name="Rectangle 119">
            <a:extLst>
              <a:ext uri="{FF2B5EF4-FFF2-40B4-BE49-F238E27FC236}">
                <a16:creationId xmlns:a16="http://schemas.microsoft.com/office/drawing/2014/main" id="{797DA8F6-A96C-8F1D-80FE-FFC5EDA193B6}"/>
              </a:ext>
              <a:ext uri="{C183D7F6-B498-43B3-948B-1728B52AA6E4}">
                <adec:decorative xmlns:adec="http://schemas.microsoft.com/office/drawing/2017/decorative" val="0"/>
              </a:ext>
            </a:extLst>
          </p:cNvPr>
          <p:cNvSpPr>
            <a:spLocks/>
          </p:cNvSpPr>
          <p:nvPr/>
        </p:nvSpPr>
        <p:spPr>
          <a:xfrm>
            <a:off x="2483663" y="4794807"/>
            <a:ext cx="3829099" cy="689932"/>
          </a:xfrm>
          <a:prstGeom prst="rect">
            <a:avLst/>
          </a:prstGeom>
        </p:spPr>
        <p:txBody>
          <a:bodyPr wrap="square" lIns="0" tIns="0" rIns="0" bIns="0" anchor="t">
            <a:spAutoFit/>
          </a:bodyPr>
          <a:lstStyle/>
          <a:p>
            <a:pPr algn="ctr" defTabSz="913916" fontAlgn="base">
              <a:spcAft>
                <a:spcPts val="100"/>
              </a:spcAft>
              <a:defRPr/>
            </a:pPr>
            <a:r>
              <a:rPr lang="en-US" sz="1100">
                <a:solidFill>
                  <a:schemeClr val="bg1"/>
                </a:solidFill>
                <a:latin typeface="Segoe Sans Display" pitchFamily="2" charset="0"/>
                <a:cs typeface="Segoe Sans Display" pitchFamily="2" charset="0"/>
              </a:rPr>
              <a:t>My team needs guidance on understanding Microsoft Security workloads that can help drive my organization's secure identity and device management strategy</a:t>
            </a:r>
          </a:p>
          <a:p>
            <a:pPr algn="ctr" defTabSz="913916" fontAlgn="base">
              <a:spcAft>
                <a:spcPts val="100"/>
              </a:spcAft>
              <a:defRPr/>
            </a:pPr>
            <a:endParaRPr lang="en-US" sz="1100">
              <a:solidFill>
                <a:schemeClr val="bg1"/>
              </a:solidFill>
              <a:latin typeface="Segoe Sans Display" pitchFamily="2" charset="0"/>
              <a:cs typeface="Segoe Sans Display" pitchFamily="2" charset="0"/>
            </a:endParaRPr>
          </a:p>
        </p:txBody>
      </p:sp>
      <p:sp>
        <p:nvSpPr>
          <p:cNvPr id="132" name="Rectangle 131">
            <a:extLst>
              <a:ext uri="{FF2B5EF4-FFF2-40B4-BE49-F238E27FC236}">
                <a16:creationId xmlns:a16="http://schemas.microsoft.com/office/drawing/2014/main" id="{1CC65080-DCC5-DFC9-5F8C-DAE7FCA78D1D}"/>
              </a:ext>
            </a:extLst>
          </p:cNvPr>
          <p:cNvSpPr>
            <a:spLocks/>
          </p:cNvSpPr>
          <p:nvPr/>
        </p:nvSpPr>
        <p:spPr>
          <a:xfrm>
            <a:off x="8425140" y="2566475"/>
            <a:ext cx="2713849" cy="689932"/>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learn more </a:t>
            </a:r>
            <a:r>
              <a:rPr lang="en-US" sz="1100" kern="0">
                <a:solidFill>
                  <a:schemeClr val="bg1"/>
                </a:solidFill>
                <a:latin typeface="Segoe Sans Display" pitchFamily="2" charset="0"/>
                <a:cs typeface="Segoe Sans Display" pitchFamily="2" charset="0"/>
              </a:rPr>
              <a:t>about </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advanced deployment,  integrate workloads</a:t>
            </a:r>
            <a:r>
              <a:rPr lang="en-US" sz="1100" kern="0">
                <a:solidFill>
                  <a:schemeClr val="bg1"/>
                </a:solidFill>
                <a:latin typeface="Segoe Sans Display" pitchFamily="2" charset="0"/>
                <a:cs typeface="Segoe Sans Display" pitchFamily="2" charset="0"/>
              </a:rPr>
              <a:t>,</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or develop an architecture of my own</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b="0" i="1" u="none" strike="noStrike" kern="0" cap="none" spc="0" normalizeH="0" baseline="0" noProof="0">
              <a:ln>
                <a:noFill/>
              </a:ln>
              <a:solidFill>
                <a:schemeClr val="bg1"/>
              </a:solidFill>
              <a:effectLst/>
              <a:uLnTx/>
              <a:uFillTx/>
              <a:latin typeface="Segoe UI"/>
              <a:ea typeface="+mn-ea"/>
              <a:cs typeface="+mn-cs"/>
            </a:endParaRPr>
          </a:p>
        </p:txBody>
      </p:sp>
      <p:sp>
        <p:nvSpPr>
          <p:cNvPr id="130" name="Rectangle 129">
            <a:extLst>
              <a:ext uri="{FF2B5EF4-FFF2-40B4-BE49-F238E27FC236}">
                <a16:creationId xmlns:a16="http://schemas.microsoft.com/office/drawing/2014/main" id="{FCA1D352-CB8A-86B1-5625-08534829A350}"/>
              </a:ext>
            </a:extLst>
          </p:cNvPr>
          <p:cNvSpPr>
            <a:spLocks/>
          </p:cNvSpPr>
          <p:nvPr/>
        </p:nvSpPr>
        <p:spPr>
          <a:xfrm>
            <a:off x="7506754" y="4902091"/>
            <a:ext cx="2713849" cy="507831"/>
          </a:xfrm>
          <a:prstGeom prst="rect">
            <a:avLst/>
          </a:prstGeom>
        </p:spPr>
        <p:txBody>
          <a:bodyPr wrap="square" lIns="0" tIns="0" rIns="0" bIns="0" anchor="t">
            <a:spAutoFit/>
          </a:bodyPr>
          <a:lstStyle/>
          <a:p>
            <a:pPr algn="ctr" defTabSz="913916" fontAlgn="base">
              <a:spcAft>
                <a:spcPts val="6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a:t>
            </a:r>
            <a:r>
              <a:rPr lang="en-US" sz="1100" kern="0">
                <a:solidFill>
                  <a:schemeClr val="bg1"/>
                </a:solidFill>
                <a:latin typeface="Segoe Sans Display" pitchFamily="2" charset="0"/>
                <a:cs typeface="Segoe Sans Display" pitchFamily="2" charset="0"/>
              </a:rPr>
              <a:t>become highly proficient and skilled in using Microsoft Entra and Intune</a:t>
            </a:r>
            <a:br>
              <a:rPr lang="en-US" sz="2000" u="none" strike="noStrike" kern="1200" cap="none" spc="0" normalizeH="0" baseline="0" noProof="0">
                <a:ln>
                  <a:noFill/>
                </a:ln>
                <a:solidFill>
                  <a:schemeClr val="bg1"/>
                </a:solidFill>
                <a:effectLst/>
                <a:uLnTx/>
                <a:uFillTx/>
                <a:latin typeface="Segoe Sans Display" pitchFamily="2" charset="0"/>
                <a:cs typeface="Segoe Sans Display" pitchFamily="2" charset="0"/>
              </a:rPr>
            </a:br>
            <a:endParaRPr lang="en-US" sz="11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36" name="Rectangle 135">
            <a:extLst>
              <a:ext uri="{FF2B5EF4-FFF2-40B4-BE49-F238E27FC236}">
                <a16:creationId xmlns:a16="http://schemas.microsoft.com/office/drawing/2014/main" id="{C249D024-D76C-5062-290D-FAFEAF47F578}"/>
              </a:ext>
            </a:extLst>
          </p:cNvPr>
          <p:cNvSpPr>
            <a:spLocks/>
          </p:cNvSpPr>
          <p:nvPr/>
        </p:nvSpPr>
        <p:spPr>
          <a:xfrm>
            <a:off x="11034319" y="4428018"/>
            <a:ext cx="964790" cy="507831"/>
          </a:xfrm>
          <a:prstGeom prst="rect">
            <a:avLst/>
          </a:prstGeom>
        </p:spPr>
        <p:txBody>
          <a:bodyPr wrap="square" lIns="0" tIns="0" rIns="0" bIns="0" anchor="ctr">
            <a:sp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Stay abreast on latest updates and tech </a:t>
            </a:r>
          </a:p>
        </p:txBody>
      </p:sp>
    </p:spTree>
    <p:extLst>
      <p:ext uri="{BB962C8B-B14F-4D97-AF65-F5344CB8AC3E}">
        <p14:creationId xmlns:p14="http://schemas.microsoft.com/office/powerpoint/2010/main" val="50572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1F2C"/>
        </a:solidFill>
        <a:effectLst/>
      </p:bgPr>
    </p:bg>
    <p:spTree>
      <p:nvGrpSpPr>
        <p:cNvPr id="1" name="">
          <a:extLst>
            <a:ext uri="{FF2B5EF4-FFF2-40B4-BE49-F238E27FC236}">
              <a16:creationId xmlns:a16="http://schemas.microsoft.com/office/drawing/2014/main" id="{1B25779D-DEED-74F2-D2A5-9FBE20FE614D}"/>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933D874B-4DE0-D836-DCE2-C16AD099AFF9}"/>
              </a:ext>
              <a:ext uri="{C183D7F6-B498-43B3-948B-1728B52AA6E4}">
                <adec:decorative xmlns:adec="http://schemas.microsoft.com/office/drawing/2017/decorative" val="1"/>
              </a:ext>
            </a:extLst>
          </p:cNvPr>
          <p:cNvGrpSpPr/>
          <p:nvPr/>
        </p:nvGrpSpPr>
        <p:grpSpPr>
          <a:xfrm>
            <a:off x="10982897" y="5700368"/>
            <a:ext cx="896462" cy="896460"/>
            <a:chOff x="8568666" y="4009352"/>
            <a:chExt cx="1293192" cy="1293191"/>
          </a:xfrm>
        </p:grpSpPr>
        <p:sp>
          <p:nvSpPr>
            <p:cNvPr id="45" name="Oval 44">
              <a:extLst>
                <a:ext uri="{FF2B5EF4-FFF2-40B4-BE49-F238E27FC236}">
                  <a16:creationId xmlns:a16="http://schemas.microsoft.com/office/drawing/2014/main" id="{5C10CE01-266E-2601-94B8-91CE1D0E5C43}"/>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46" name="Arc 45">
              <a:extLst>
                <a:ext uri="{FF2B5EF4-FFF2-40B4-BE49-F238E27FC236}">
                  <a16:creationId xmlns:a16="http://schemas.microsoft.com/office/drawing/2014/main" id="{68EE19EA-0886-1695-8083-4CB3469A1C7A}"/>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23" name="Group 122">
            <a:extLst>
              <a:ext uri="{FF2B5EF4-FFF2-40B4-BE49-F238E27FC236}">
                <a16:creationId xmlns:a16="http://schemas.microsoft.com/office/drawing/2014/main" id="{F6ABDB43-EEFD-1569-A991-A93902EC400C}"/>
              </a:ext>
              <a:ext uri="{C183D7F6-B498-43B3-948B-1728B52AA6E4}">
                <adec:decorative xmlns:adec="http://schemas.microsoft.com/office/drawing/2017/decorative" val="1"/>
              </a:ext>
            </a:extLst>
          </p:cNvPr>
          <p:cNvGrpSpPr/>
          <p:nvPr/>
        </p:nvGrpSpPr>
        <p:grpSpPr>
          <a:xfrm>
            <a:off x="454592" y="1958830"/>
            <a:ext cx="11417269" cy="4191641"/>
            <a:chOff x="454592" y="1958830"/>
            <a:chExt cx="11417269" cy="4191641"/>
          </a:xfrm>
        </p:grpSpPr>
        <p:sp>
          <p:nvSpPr>
            <p:cNvPr id="38" name="Arrow: Bent 7">
              <a:extLst>
                <a:ext uri="{FF2B5EF4-FFF2-40B4-BE49-F238E27FC236}">
                  <a16:creationId xmlns:a16="http://schemas.microsoft.com/office/drawing/2014/main" id="{D80D2ABE-2E20-4C5A-0E69-73096D3162AB}"/>
                </a:ext>
                <a:ext uri="{C183D7F6-B498-43B3-948B-1728B52AA6E4}">
                  <adec:decorative xmlns:adec="http://schemas.microsoft.com/office/drawing/2017/decorative" val="1"/>
                </a:ext>
              </a:extLst>
            </p:cNvPr>
            <p:cNvSpPr>
              <a:spLocks/>
            </p:cNvSpPr>
            <p:nvPr/>
          </p:nvSpPr>
          <p:spPr>
            <a:xfrm>
              <a:off x="1667674" y="1977491"/>
              <a:ext cx="1213999" cy="2492534"/>
            </a:xfrm>
            <a:prstGeom prst="bentArrow">
              <a:avLst>
                <a:gd name="adj1" fmla="val 0"/>
                <a:gd name="adj2" fmla="val 0"/>
                <a:gd name="adj3" fmla="val 25000"/>
                <a:gd name="adj4" fmla="val 40327"/>
              </a:avLst>
            </a:prstGeom>
            <a:solidFill>
              <a:srgbClr val="0A1F2C"/>
            </a:solidFill>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Arrow: Bent 21">
              <a:extLst>
                <a:ext uri="{FF2B5EF4-FFF2-40B4-BE49-F238E27FC236}">
                  <a16:creationId xmlns:a16="http://schemas.microsoft.com/office/drawing/2014/main" id="{2EEEDA74-CAD3-929D-2C0E-6ADDBBCC2333}"/>
                </a:ext>
                <a:ext uri="{C183D7F6-B498-43B3-948B-1728B52AA6E4}">
                  <adec:decorative xmlns:adec="http://schemas.microsoft.com/office/drawing/2017/decorative" val="1"/>
                </a:ext>
              </a:extLst>
            </p:cNvPr>
            <p:cNvSpPr>
              <a:spLocks/>
            </p:cNvSpPr>
            <p:nvPr/>
          </p:nvSpPr>
          <p:spPr>
            <a:xfrm flipH="1" flipV="1">
              <a:off x="4035359" y="3478466"/>
              <a:ext cx="1213999" cy="2672005"/>
            </a:xfrm>
            <a:prstGeom prst="bentArrow">
              <a:avLst>
                <a:gd name="adj1" fmla="val 25000"/>
                <a:gd name="adj2" fmla="val 0"/>
                <a:gd name="adj3" fmla="val 25000"/>
                <a:gd name="adj4" fmla="val 35717"/>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Arrow: Bent 35">
              <a:extLst>
                <a:ext uri="{FF2B5EF4-FFF2-40B4-BE49-F238E27FC236}">
                  <a16:creationId xmlns:a16="http://schemas.microsoft.com/office/drawing/2014/main" id="{B7433F5C-476E-1F47-26D6-47FF036A575A}"/>
                </a:ext>
                <a:ext uri="{C183D7F6-B498-43B3-948B-1728B52AA6E4}">
                  <adec:decorative xmlns:adec="http://schemas.microsoft.com/office/drawing/2017/decorative" val="1"/>
                </a:ext>
              </a:extLst>
            </p:cNvPr>
            <p:cNvSpPr>
              <a:spLocks/>
            </p:cNvSpPr>
            <p:nvPr/>
          </p:nvSpPr>
          <p:spPr>
            <a:xfrm rot="10800000" flipV="1">
              <a:off x="2862584" y="1977491"/>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Arrow: Bent 21">
              <a:extLst>
                <a:ext uri="{FF2B5EF4-FFF2-40B4-BE49-F238E27FC236}">
                  <a16:creationId xmlns:a16="http://schemas.microsoft.com/office/drawing/2014/main" id="{42503BB2-8670-CCBF-E38B-1D140FF9D7A7}"/>
                </a:ext>
                <a:ext uri="{C183D7F6-B498-43B3-948B-1728B52AA6E4}">
                  <adec:decorative xmlns:adec="http://schemas.microsoft.com/office/drawing/2017/decorative" val="1"/>
                </a:ext>
              </a:extLst>
            </p:cNvPr>
            <p:cNvSpPr>
              <a:spLocks/>
            </p:cNvSpPr>
            <p:nvPr/>
          </p:nvSpPr>
          <p:spPr>
            <a:xfrm flipV="1">
              <a:off x="3491952" y="2705565"/>
              <a:ext cx="1213999" cy="3444906"/>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Arrow: Bent 7">
              <a:extLst>
                <a:ext uri="{FF2B5EF4-FFF2-40B4-BE49-F238E27FC236}">
                  <a16:creationId xmlns:a16="http://schemas.microsoft.com/office/drawing/2014/main" id="{F4C1A289-565E-920A-980F-CDAC7B2F9C38}"/>
                </a:ext>
                <a:ext uri="{C183D7F6-B498-43B3-948B-1728B52AA6E4}">
                  <adec:decorative xmlns:adec="http://schemas.microsoft.com/office/drawing/2017/decorative" val="1"/>
                </a:ext>
              </a:extLst>
            </p:cNvPr>
            <p:cNvSpPr>
              <a:spLocks/>
            </p:cNvSpPr>
            <p:nvPr/>
          </p:nvSpPr>
          <p:spPr>
            <a:xfrm>
              <a:off x="5250629" y="1958830"/>
              <a:ext cx="1213999" cy="1663388"/>
            </a:xfrm>
            <a:prstGeom prst="bentArrow">
              <a:avLst>
                <a:gd name="adj1" fmla="val 25000"/>
                <a:gd name="adj2" fmla="val 0"/>
                <a:gd name="adj3" fmla="val 25000"/>
                <a:gd name="adj4" fmla="val 3725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Arrow: Bent 21">
              <a:extLst>
                <a:ext uri="{FF2B5EF4-FFF2-40B4-BE49-F238E27FC236}">
                  <a16:creationId xmlns:a16="http://schemas.microsoft.com/office/drawing/2014/main" id="{FF195304-1F49-939D-E051-7AD13DF36DBA}"/>
                </a:ext>
                <a:ext uri="{C183D7F6-B498-43B3-948B-1728B52AA6E4}">
                  <adec:decorative xmlns:adec="http://schemas.microsoft.com/office/drawing/2017/decorative" val="1"/>
                </a:ext>
              </a:extLst>
            </p:cNvPr>
            <p:cNvSpPr>
              <a:spLocks/>
            </p:cNvSpPr>
            <p:nvPr/>
          </p:nvSpPr>
          <p:spPr>
            <a:xfrm flipH="1" flipV="1">
              <a:off x="7618314" y="2486290"/>
              <a:ext cx="1213999" cy="3641318"/>
            </a:xfrm>
            <a:prstGeom prst="bentArrow">
              <a:avLst>
                <a:gd name="adj1" fmla="val 25000"/>
                <a:gd name="adj2" fmla="val 0"/>
                <a:gd name="adj3" fmla="val 25000"/>
                <a:gd name="adj4" fmla="val 34179"/>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Arrow: Bent 35">
              <a:extLst>
                <a:ext uri="{FF2B5EF4-FFF2-40B4-BE49-F238E27FC236}">
                  <a16:creationId xmlns:a16="http://schemas.microsoft.com/office/drawing/2014/main" id="{4FD9D378-248B-9E72-D8B9-B077BF5DCD16}"/>
                </a:ext>
                <a:ext uri="{C183D7F6-B498-43B3-948B-1728B52AA6E4}">
                  <adec:decorative xmlns:adec="http://schemas.microsoft.com/office/drawing/2017/decorative" val="1"/>
                </a:ext>
              </a:extLst>
            </p:cNvPr>
            <p:cNvSpPr>
              <a:spLocks/>
            </p:cNvSpPr>
            <p:nvPr/>
          </p:nvSpPr>
          <p:spPr>
            <a:xfrm rot="10800000" flipV="1">
              <a:off x="6445539" y="1958830"/>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Arrow: Bent 21">
              <a:extLst>
                <a:ext uri="{FF2B5EF4-FFF2-40B4-BE49-F238E27FC236}">
                  <a16:creationId xmlns:a16="http://schemas.microsoft.com/office/drawing/2014/main" id="{5B0B2244-0670-70DF-FCB3-822633E869F9}"/>
                </a:ext>
                <a:ext uri="{C183D7F6-B498-43B3-948B-1728B52AA6E4}">
                  <adec:decorative xmlns:adec="http://schemas.microsoft.com/office/drawing/2017/decorative" val="1"/>
                </a:ext>
              </a:extLst>
            </p:cNvPr>
            <p:cNvSpPr>
              <a:spLocks/>
            </p:cNvSpPr>
            <p:nvPr/>
          </p:nvSpPr>
          <p:spPr>
            <a:xfrm flipV="1">
              <a:off x="7074907" y="2686904"/>
              <a:ext cx="1213999" cy="3440705"/>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Arrow: Bent 7">
              <a:extLst>
                <a:ext uri="{FF2B5EF4-FFF2-40B4-BE49-F238E27FC236}">
                  <a16:creationId xmlns:a16="http://schemas.microsoft.com/office/drawing/2014/main" id="{98FEA855-D5DC-0D5B-547A-D408F981AF0C}"/>
                </a:ext>
                <a:ext uri="{C183D7F6-B498-43B3-948B-1728B52AA6E4}">
                  <adec:decorative xmlns:adec="http://schemas.microsoft.com/office/drawing/2017/decorative" val="1"/>
                </a:ext>
              </a:extLst>
            </p:cNvPr>
            <p:cNvSpPr>
              <a:spLocks/>
            </p:cNvSpPr>
            <p:nvPr/>
          </p:nvSpPr>
          <p:spPr>
            <a:xfrm>
              <a:off x="8833584" y="1958830"/>
              <a:ext cx="1213999" cy="1663388"/>
            </a:xfrm>
            <a:prstGeom prst="bentArrow">
              <a:avLst>
                <a:gd name="adj1" fmla="val 25000"/>
                <a:gd name="adj2" fmla="val 0"/>
                <a:gd name="adj3" fmla="val 25000"/>
                <a:gd name="adj4" fmla="val 35716"/>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Arrow: Bent 35">
              <a:extLst>
                <a:ext uri="{FF2B5EF4-FFF2-40B4-BE49-F238E27FC236}">
                  <a16:creationId xmlns:a16="http://schemas.microsoft.com/office/drawing/2014/main" id="{C5ED94C6-790E-8CE6-02D5-FE213C777C77}"/>
                </a:ext>
                <a:ext uri="{C183D7F6-B498-43B3-948B-1728B52AA6E4}">
                  <adec:decorative xmlns:adec="http://schemas.microsoft.com/office/drawing/2017/decorative" val="1"/>
                </a:ext>
              </a:extLst>
            </p:cNvPr>
            <p:cNvSpPr>
              <a:spLocks/>
            </p:cNvSpPr>
            <p:nvPr/>
          </p:nvSpPr>
          <p:spPr>
            <a:xfrm rot="10800000" flipV="1">
              <a:off x="10028494" y="1958831"/>
              <a:ext cx="629368" cy="2511190"/>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Arrow: Bent 7">
              <a:extLst>
                <a:ext uri="{FF2B5EF4-FFF2-40B4-BE49-F238E27FC236}">
                  <a16:creationId xmlns:a16="http://schemas.microsoft.com/office/drawing/2014/main" id="{4441F7BA-C023-3AD9-3ECA-045F72E7C746}"/>
                </a:ext>
                <a:ext uri="{C183D7F6-B498-43B3-948B-1728B52AA6E4}">
                  <adec:decorative xmlns:adec="http://schemas.microsoft.com/office/drawing/2017/decorative" val="1"/>
                </a:ext>
              </a:extLst>
            </p:cNvPr>
            <p:cNvSpPr>
              <a:spLocks/>
            </p:cNvSpPr>
            <p:nvPr/>
          </p:nvSpPr>
          <p:spPr>
            <a:xfrm rot="10800000">
              <a:off x="454592" y="2758792"/>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Arrow: Bent 7">
              <a:extLst>
                <a:ext uri="{FF2B5EF4-FFF2-40B4-BE49-F238E27FC236}">
                  <a16:creationId xmlns:a16="http://schemas.microsoft.com/office/drawing/2014/main" id="{6C75415D-D694-998C-DBD6-9747AD8B1252}"/>
                </a:ext>
                <a:ext uri="{C183D7F6-B498-43B3-948B-1728B52AA6E4}">
                  <adec:decorative xmlns:adec="http://schemas.microsoft.com/office/drawing/2017/decorative" val="1"/>
                </a:ext>
              </a:extLst>
            </p:cNvPr>
            <p:cNvSpPr>
              <a:spLocks/>
            </p:cNvSpPr>
            <p:nvPr/>
          </p:nvSpPr>
          <p:spPr>
            <a:xfrm rot="10800000" flipH="1">
              <a:off x="10657862" y="2754031"/>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2" name="Rectangle: Rounded Corners 89">
            <a:extLst>
              <a:ext uri="{FF2B5EF4-FFF2-40B4-BE49-F238E27FC236}">
                <a16:creationId xmlns:a16="http://schemas.microsoft.com/office/drawing/2014/main" id="{EDD1EEAC-B3B3-55E2-122C-4CF9F8AF33CE}"/>
              </a:ext>
              <a:ext uri="{C183D7F6-B498-43B3-948B-1728B52AA6E4}">
                <adec:decorative xmlns:adec="http://schemas.microsoft.com/office/drawing/2017/decorative" val="1"/>
              </a:ext>
            </a:extLst>
          </p:cNvPr>
          <p:cNvSpPr/>
          <p:nvPr/>
        </p:nvSpPr>
        <p:spPr>
          <a:xfrm>
            <a:off x="2351854" y="4470020"/>
            <a:ext cx="4043106" cy="1080211"/>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1" name="Rectangle: Rounded Corners 89">
            <a:extLst>
              <a:ext uri="{FF2B5EF4-FFF2-40B4-BE49-F238E27FC236}">
                <a16:creationId xmlns:a16="http://schemas.microsoft.com/office/drawing/2014/main" id="{424109EA-E7F1-E2A7-3315-50C23E2A9437}"/>
              </a:ext>
              <a:ext uri="{C183D7F6-B498-43B3-948B-1728B52AA6E4}">
                <adec:decorative xmlns:adec="http://schemas.microsoft.com/office/drawing/2017/decorative" val="1"/>
              </a:ext>
            </a:extLst>
          </p:cNvPr>
          <p:cNvSpPr/>
          <p:nvPr/>
        </p:nvSpPr>
        <p:spPr>
          <a:xfrm>
            <a:off x="652556" y="2349766"/>
            <a:ext cx="1975767" cy="840252"/>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 name="light">
            <a:extLst>
              <a:ext uri="{FF2B5EF4-FFF2-40B4-BE49-F238E27FC236}">
                <a16:creationId xmlns:a16="http://schemas.microsoft.com/office/drawing/2014/main" id="{237DA47A-1E47-AC07-CAA3-6ED19E01C034}"/>
              </a:ext>
              <a:ext uri="{C183D7F6-B498-43B3-948B-1728B52AA6E4}">
                <adec:decorative xmlns:adec="http://schemas.microsoft.com/office/drawing/2017/decorative" val="1"/>
              </a:ext>
            </a:extLst>
          </p:cNvPr>
          <p:cNvSpPr>
            <a:spLocks noChangeAspect="1" noEditPoints="1"/>
          </p:cNvSpPr>
          <p:nvPr/>
        </p:nvSpPr>
        <p:spPr bwMode="auto">
          <a:xfrm>
            <a:off x="576263" y="1301873"/>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1" name="Slide Number Placeholder 252">
            <a:extLst>
              <a:ext uri="{FF2B5EF4-FFF2-40B4-BE49-F238E27FC236}">
                <a16:creationId xmlns:a16="http://schemas.microsoft.com/office/drawing/2014/main" id="{2130E3D9-11BD-0F1F-D48F-B3B4DBAEBBC0}"/>
              </a:ext>
              <a:ext uri="{C183D7F6-B498-43B3-948B-1728B52AA6E4}">
                <adec:decorative xmlns:adec="http://schemas.microsoft.com/office/drawing/2017/decorative" val="1"/>
              </a:ext>
            </a:extLst>
          </p:cNvPr>
          <p:cNvSpPr txBox="1">
            <a:spLocks/>
          </p:cNvSpPr>
          <p:nvPr/>
        </p:nvSpPr>
        <p:spPr>
          <a:xfrm>
            <a:off x="11697272" y="6539518"/>
            <a:ext cx="404240" cy="123111"/>
          </a:xfrm>
          <a:prstGeom prst="rect">
            <a:avLst/>
          </a:prstGeom>
        </p:spPr>
        <p:txBody>
          <a:bodyPr/>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F881BB8-5469-4299-99B9-578BE3320A80}" type="slidenum">
              <a:rPr lang="en-US" sz="800" smtClean="0">
                <a:solidFill>
                  <a:schemeClr val="bg1"/>
                </a:solidFill>
                <a:latin typeface="Segoe UI"/>
              </a:rPr>
              <a:pPr algn="ctr">
                <a:defRPr/>
              </a:pPr>
              <a:t>17</a:t>
            </a:fld>
            <a:endParaRPr lang="en-US" sz="800">
              <a:solidFill>
                <a:schemeClr val="bg1"/>
              </a:solidFill>
              <a:latin typeface="Segoe UI"/>
            </a:endParaRPr>
          </a:p>
        </p:txBody>
      </p:sp>
      <p:sp>
        <p:nvSpPr>
          <p:cNvPr id="129" name="Rectangle: Rounded Corners 89">
            <a:extLst>
              <a:ext uri="{FF2B5EF4-FFF2-40B4-BE49-F238E27FC236}">
                <a16:creationId xmlns:a16="http://schemas.microsoft.com/office/drawing/2014/main" id="{96870153-702B-CCD9-F0D9-5C509FF19536}"/>
              </a:ext>
              <a:ext uri="{C183D7F6-B498-43B3-948B-1728B52AA6E4}">
                <adec:decorative xmlns:adec="http://schemas.microsoft.com/office/drawing/2017/decorative" val="1"/>
              </a:ext>
            </a:extLst>
          </p:cNvPr>
          <p:cNvSpPr/>
          <p:nvPr/>
        </p:nvSpPr>
        <p:spPr>
          <a:xfrm>
            <a:off x="7369681" y="4859068"/>
            <a:ext cx="2806717" cy="691164"/>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7" name="Rectangle: Rounded Corners 89">
            <a:extLst>
              <a:ext uri="{FF2B5EF4-FFF2-40B4-BE49-F238E27FC236}">
                <a16:creationId xmlns:a16="http://schemas.microsoft.com/office/drawing/2014/main" id="{12A61B61-68B8-43C5-42D9-6598C28DED53}"/>
              </a:ext>
              <a:ext uri="{C183D7F6-B498-43B3-948B-1728B52AA6E4}">
                <adec:decorative xmlns:adec="http://schemas.microsoft.com/office/drawing/2017/decorative" val="1"/>
              </a:ext>
            </a:extLst>
          </p:cNvPr>
          <p:cNvSpPr/>
          <p:nvPr/>
        </p:nvSpPr>
        <p:spPr>
          <a:xfrm>
            <a:off x="4541036" y="2381962"/>
            <a:ext cx="3718289" cy="707458"/>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8" name="Lock">
            <a:extLst>
              <a:ext uri="{FF2B5EF4-FFF2-40B4-BE49-F238E27FC236}">
                <a16:creationId xmlns:a16="http://schemas.microsoft.com/office/drawing/2014/main" id="{9370D8F7-EC36-180C-BE23-93FCFF817BB1}"/>
              </a:ext>
              <a:ext uri="{C183D7F6-B498-43B3-948B-1728B52AA6E4}">
                <adec:decorative xmlns:adec="http://schemas.microsoft.com/office/drawing/2017/decorative" val="1"/>
              </a:ext>
            </a:extLst>
          </p:cNvPr>
          <p:cNvSpPr>
            <a:spLocks noChangeAspect="1" noEditPoints="1"/>
          </p:cNvSpPr>
          <p:nvPr/>
        </p:nvSpPr>
        <p:spPr bwMode="auto">
          <a:xfrm>
            <a:off x="11251517" y="5885303"/>
            <a:ext cx="352759" cy="493033"/>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nvGrpSpPr>
          <p:cNvPr id="47" name="Group 46">
            <a:extLst>
              <a:ext uri="{FF2B5EF4-FFF2-40B4-BE49-F238E27FC236}">
                <a16:creationId xmlns:a16="http://schemas.microsoft.com/office/drawing/2014/main" id="{1D3A6DE7-4879-1582-E716-6BDFD8ECCA87}"/>
              </a:ext>
              <a:ext uri="{C183D7F6-B498-43B3-948B-1728B52AA6E4}">
                <adec:decorative xmlns:adec="http://schemas.microsoft.com/office/drawing/2017/decorative" val="1"/>
              </a:ext>
            </a:extLst>
          </p:cNvPr>
          <p:cNvGrpSpPr/>
          <p:nvPr/>
        </p:nvGrpSpPr>
        <p:grpSpPr>
          <a:xfrm>
            <a:off x="1906337" y="1796215"/>
            <a:ext cx="1371609" cy="411387"/>
            <a:chOff x="2421505" y="2453303"/>
            <a:chExt cx="1371609" cy="411387"/>
          </a:xfrm>
        </p:grpSpPr>
        <p:sp>
          <p:nvSpPr>
            <p:cNvPr id="48" name="Rectangle: Rounded Corners 89">
              <a:extLst>
                <a:ext uri="{FF2B5EF4-FFF2-40B4-BE49-F238E27FC236}">
                  <a16:creationId xmlns:a16="http://schemas.microsoft.com/office/drawing/2014/main" id="{C864FD35-8C40-C041-F9B0-B02B15411671}"/>
                </a:ext>
                <a:ext uri="{C183D7F6-B498-43B3-948B-1728B52AA6E4}">
                  <adec:decorative xmlns:adec="http://schemas.microsoft.com/office/drawing/2017/decorative" val="1"/>
                </a:ext>
              </a:extLst>
            </p:cNvPr>
            <p:cNvSpPr/>
            <p:nvPr/>
          </p:nvSpPr>
          <p:spPr>
            <a:xfrm>
              <a:off x="2421506" y="2453303"/>
              <a:ext cx="1371608" cy="411387"/>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49" name="Picture 48">
              <a:extLst>
                <a:ext uri="{FF2B5EF4-FFF2-40B4-BE49-F238E27FC236}">
                  <a16:creationId xmlns:a16="http://schemas.microsoft.com/office/drawing/2014/main" id="{7C9B0286-123E-BBB7-CC3F-96FED25C33CF}"/>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2421505" y="2453303"/>
              <a:ext cx="1371608" cy="401425"/>
            </a:xfrm>
            <a:prstGeom prst="rect">
              <a:avLst/>
            </a:prstGeom>
            <a:noFill/>
          </p:spPr>
        </p:pic>
      </p:grpSp>
      <p:sp>
        <p:nvSpPr>
          <p:cNvPr id="4" name="Rectangle: Rounded Corners 89">
            <a:extLst>
              <a:ext uri="{FF2B5EF4-FFF2-40B4-BE49-F238E27FC236}">
                <a16:creationId xmlns:a16="http://schemas.microsoft.com/office/drawing/2014/main" id="{3B81818A-D683-CC54-2B95-5273A03C7CF5}"/>
              </a:ext>
              <a:ext uri="{C183D7F6-B498-43B3-948B-1728B52AA6E4}">
                <adec:decorative xmlns:adec="http://schemas.microsoft.com/office/drawing/2017/decorative" val="1"/>
              </a:ext>
            </a:extLst>
          </p:cNvPr>
          <p:cNvSpPr/>
          <p:nvPr/>
        </p:nvSpPr>
        <p:spPr>
          <a:xfrm>
            <a:off x="8465863" y="2349766"/>
            <a:ext cx="2806717" cy="1208854"/>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0" name="Rectangle: Rounded Corners 89">
            <a:extLst>
              <a:ext uri="{FF2B5EF4-FFF2-40B4-BE49-F238E27FC236}">
                <a16:creationId xmlns:a16="http://schemas.microsoft.com/office/drawing/2014/main" id="{BFFBAB5D-95E6-96A5-F1D0-F5E55E8E1731}"/>
              </a:ext>
              <a:ext uri="{C183D7F6-B498-43B3-948B-1728B52AA6E4}">
                <adec:decorative xmlns:adec="http://schemas.microsoft.com/office/drawing/2017/decorative" val="1"/>
              </a:ext>
            </a:extLst>
          </p:cNvPr>
          <p:cNvSpPr/>
          <p:nvPr/>
        </p:nvSpPr>
        <p:spPr>
          <a:xfrm>
            <a:off x="7433476" y="4774965"/>
            <a:ext cx="2806717" cy="74983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1" name="Oval 110">
            <a:extLst>
              <a:ext uri="{FF2B5EF4-FFF2-40B4-BE49-F238E27FC236}">
                <a16:creationId xmlns:a16="http://schemas.microsoft.com/office/drawing/2014/main" id="{5D56B0EB-A1A2-B899-E749-4EEE0CAE8793}"/>
              </a:ext>
              <a:ext uri="{C183D7F6-B498-43B3-948B-1728B52AA6E4}">
                <adec:decorative xmlns:adec="http://schemas.microsoft.com/office/drawing/2017/decorative" val="1"/>
              </a:ext>
            </a:extLst>
          </p:cNvPr>
          <p:cNvSpPr>
            <a:spLocks/>
          </p:cNvSpPr>
          <p:nvPr/>
        </p:nvSpPr>
        <p:spPr bwMode="auto">
          <a:xfrm>
            <a:off x="1430511" y="3440971"/>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6" name="Oval 115">
            <a:extLst>
              <a:ext uri="{FF2B5EF4-FFF2-40B4-BE49-F238E27FC236}">
                <a16:creationId xmlns:a16="http://schemas.microsoft.com/office/drawing/2014/main" id="{99B62A46-97C7-45A6-139F-699F1267CA9C}"/>
              </a:ext>
              <a:ext uri="{C183D7F6-B498-43B3-948B-1728B52AA6E4}">
                <adec:decorative xmlns:adec="http://schemas.microsoft.com/office/drawing/2017/decorative" val="1"/>
              </a:ext>
            </a:extLst>
          </p:cNvPr>
          <p:cNvSpPr>
            <a:spLocks/>
          </p:cNvSpPr>
          <p:nvPr/>
        </p:nvSpPr>
        <p:spPr bwMode="auto">
          <a:xfrm>
            <a:off x="4193166" y="5911796"/>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7" name="Oval 116">
            <a:extLst>
              <a:ext uri="{FF2B5EF4-FFF2-40B4-BE49-F238E27FC236}">
                <a16:creationId xmlns:a16="http://schemas.microsoft.com/office/drawing/2014/main" id="{BCAB09F2-2B11-7218-0DDD-EEA9EF7030B5}"/>
              </a:ext>
              <a:ext uri="{C183D7F6-B498-43B3-948B-1728B52AA6E4}">
                <adec:decorative xmlns:adec="http://schemas.microsoft.com/office/drawing/2017/decorative" val="1"/>
              </a:ext>
            </a:extLst>
          </p:cNvPr>
          <p:cNvSpPr>
            <a:spLocks/>
          </p:cNvSpPr>
          <p:nvPr/>
        </p:nvSpPr>
        <p:spPr bwMode="auto">
          <a:xfrm>
            <a:off x="5893184" y="1730984"/>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8" name="Oval 117">
            <a:extLst>
              <a:ext uri="{FF2B5EF4-FFF2-40B4-BE49-F238E27FC236}">
                <a16:creationId xmlns:a16="http://schemas.microsoft.com/office/drawing/2014/main" id="{2EE33DFE-298E-F255-9D28-5B25CAD1D2AD}"/>
              </a:ext>
              <a:ext uri="{C183D7F6-B498-43B3-948B-1728B52AA6E4}">
                <adec:decorative xmlns:adec="http://schemas.microsoft.com/office/drawing/2017/decorative" val="1"/>
              </a:ext>
            </a:extLst>
          </p:cNvPr>
          <p:cNvSpPr>
            <a:spLocks/>
          </p:cNvSpPr>
          <p:nvPr/>
        </p:nvSpPr>
        <p:spPr bwMode="auto">
          <a:xfrm>
            <a:off x="7802128" y="5882613"/>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9" name="Oval 118">
            <a:extLst>
              <a:ext uri="{FF2B5EF4-FFF2-40B4-BE49-F238E27FC236}">
                <a16:creationId xmlns:a16="http://schemas.microsoft.com/office/drawing/2014/main" id="{5EF97FC5-3B2B-FD25-29E2-11C133C95FC4}"/>
              </a:ext>
              <a:ext uri="{C183D7F6-B498-43B3-948B-1728B52AA6E4}">
                <adec:decorative xmlns:adec="http://schemas.microsoft.com/office/drawing/2017/decorative" val="1"/>
              </a:ext>
            </a:extLst>
          </p:cNvPr>
          <p:cNvSpPr>
            <a:spLocks/>
          </p:cNvSpPr>
          <p:nvPr/>
        </p:nvSpPr>
        <p:spPr bwMode="auto">
          <a:xfrm>
            <a:off x="9514196" y="1719175"/>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2" name="Commitments_EC4D">
            <a:extLst>
              <a:ext uri="{FF2B5EF4-FFF2-40B4-BE49-F238E27FC236}">
                <a16:creationId xmlns:a16="http://schemas.microsoft.com/office/drawing/2014/main" id="{CE41CF52-0B14-DE49-80B1-113E4F850499}"/>
              </a:ext>
              <a:ext uri="{C183D7F6-B498-43B3-948B-1728B52AA6E4}">
                <adec:decorative xmlns:adec="http://schemas.microsoft.com/office/drawing/2017/decorative" val="1"/>
              </a:ext>
            </a:extLst>
          </p:cNvPr>
          <p:cNvSpPr>
            <a:spLocks noChangeAspect="1" noEditPoints="1"/>
          </p:cNvSpPr>
          <p:nvPr/>
        </p:nvSpPr>
        <p:spPr bwMode="auto">
          <a:xfrm>
            <a:off x="1540779" y="3558620"/>
            <a:ext cx="236664" cy="22190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 name="pen">
            <a:extLst>
              <a:ext uri="{FF2B5EF4-FFF2-40B4-BE49-F238E27FC236}">
                <a16:creationId xmlns:a16="http://schemas.microsoft.com/office/drawing/2014/main" id="{948A3CF1-97D1-5986-005F-97F69176335F}"/>
              </a:ext>
              <a:ext uri="{C183D7F6-B498-43B3-948B-1728B52AA6E4}">
                <adec:decorative xmlns:adec="http://schemas.microsoft.com/office/drawing/2017/decorative" val="1"/>
              </a:ext>
            </a:extLst>
          </p:cNvPr>
          <p:cNvSpPr>
            <a:spLocks noChangeAspect="1" noEditPoints="1"/>
          </p:cNvSpPr>
          <p:nvPr/>
        </p:nvSpPr>
        <p:spPr bwMode="auto">
          <a:xfrm>
            <a:off x="6028908" y="1841556"/>
            <a:ext cx="231232" cy="235512"/>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 name="monitor">
            <a:extLst>
              <a:ext uri="{FF2B5EF4-FFF2-40B4-BE49-F238E27FC236}">
                <a16:creationId xmlns:a16="http://schemas.microsoft.com/office/drawing/2014/main" id="{AF162490-A353-D636-88C5-EFA43633EA5E}"/>
              </a:ext>
              <a:ext uri="{C183D7F6-B498-43B3-948B-1728B52AA6E4}">
                <adec:decorative xmlns:adec="http://schemas.microsoft.com/office/drawing/2017/decorative" val="1"/>
              </a:ext>
            </a:extLst>
          </p:cNvPr>
          <p:cNvSpPr>
            <a:spLocks noChangeAspect="1" noEditPoints="1"/>
          </p:cNvSpPr>
          <p:nvPr/>
        </p:nvSpPr>
        <p:spPr bwMode="auto">
          <a:xfrm>
            <a:off x="9636838" y="1866297"/>
            <a:ext cx="211916" cy="162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126" name="Graphic 125">
            <a:extLst>
              <a:ext uri="{FF2B5EF4-FFF2-40B4-BE49-F238E27FC236}">
                <a16:creationId xmlns:a16="http://schemas.microsoft.com/office/drawing/2014/main" id="{A6439438-607A-B3DC-61C0-730FA22D73D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99092" y="5986996"/>
            <a:ext cx="265560" cy="277104"/>
          </a:xfrm>
          <a:prstGeom prst="rect">
            <a:avLst/>
          </a:prstGeom>
        </p:spPr>
      </p:pic>
      <p:sp>
        <p:nvSpPr>
          <p:cNvPr id="115" name="people_12">
            <a:extLst>
              <a:ext uri="{FF2B5EF4-FFF2-40B4-BE49-F238E27FC236}">
                <a16:creationId xmlns:a16="http://schemas.microsoft.com/office/drawing/2014/main" id="{02DED358-C642-333D-61DC-900342AF52F4}"/>
              </a:ext>
              <a:ext uri="{C183D7F6-B498-43B3-948B-1728B52AA6E4}">
                <adec:decorative xmlns:adec="http://schemas.microsoft.com/office/drawing/2017/decorative" val="1"/>
              </a:ext>
            </a:extLst>
          </p:cNvPr>
          <p:cNvSpPr>
            <a:spLocks noChangeAspect="1" noEditPoints="1"/>
          </p:cNvSpPr>
          <p:nvPr/>
        </p:nvSpPr>
        <p:spPr bwMode="auto">
          <a:xfrm>
            <a:off x="4296040" y="6045959"/>
            <a:ext cx="244996" cy="20902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itle 18">
            <a:extLst>
              <a:ext uri="{FF2B5EF4-FFF2-40B4-BE49-F238E27FC236}">
                <a16:creationId xmlns:a16="http://schemas.microsoft.com/office/drawing/2014/main" id="{A511EBC9-4099-0A58-3371-A6CDD3A35A6A}"/>
              </a:ext>
            </a:extLst>
          </p:cNvPr>
          <p:cNvSpPr txBox="1">
            <a:spLocks noGrp="1"/>
          </p:cNvSpPr>
          <p:nvPr>
            <p:ph type="title" idx="4294967295"/>
          </p:nvPr>
        </p:nvSpPr>
        <p:spPr>
          <a:xfrm>
            <a:off x="609215" y="303806"/>
            <a:ext cx="624878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Segoe UI Semilight"/>
                <a:ea typeface="+mn-ea"/>
                <a:cs typeface="Segoe UI Semilight"/>
              </a:rPr>
              <a:t>Threat Protection</a:t>
            </a:r>
          </a:p>
        </p:txBody>
      </p:sp>
      <p:sp>
        <p:nvSpPr>
          <p:cNvPr id="7" name="Title 18">
            <a:extLst>
              <a:ext uri="{FF2B5EF4-FFF2-40B4-BE49-F238E27FC236}">
                <a16:creationId xmlns:a16="http://schemas.microsoft.com/office/drawing/2014/main" id="{EB42DD6C-9B4D-3573-DE65-D1A0CE893C77}"/>
              </a:ext>
            </a:extLst>
          </p:cNvPr>
          <p:cNvSpPr txBox="1">
            <a:spLocks/>
          </p:cNvSpPr>
          <p:nvPr/>
        </p:nvSpPr>
        <p:spPr>
          <a:xfrm>
            <a:off x="609215" y="777652"/>
            <a:ext cx="6911821"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1800">
                <a:solidFill>
                  <a:schemeClr val="bg1"/>
                </a:solidFill>
                <a:latin typeface="Segoe Sans Display" pitchFamily="2" charset="0"/>
                <a:ea typeface="+mn-ea"/>
                <a:cs typeface="Segoe Sans Display" pitchFamily="2" charset="0"/>
              </a:rPr>
              <a:t>For MDO, MDI, MDE, MDCA </a:t>
            </a:r>
            <a:endParaRPr lang="en-GB" sz="1800">
              <a:solidFill>
                <a:schemeClr val="bg1"/>
              </a:solidFill>
              <a:latin typeface="Segoe Sans Display" pitchFamily="2" charset="0"/>
              <a:ea typeface="+mn-ea"/>
              <a:cs typeface="Segoe Sans Display" pitchFamily="2" charset="0"/>
            </a:endParaRPr>
          </a:p>
        </p:txBody>
      </p:sp>
      <p:sp>
        <p:nvSpPr>
          <p:cNvPr id="19" name="TextBox 60">
            <a:extLst>
              <a:ext uri="{FF2B5EF4-FFF2-40B4-BE49-F238E27FC236}">
                <a16:creationId xmlns:a16="http://schemas.microsoft.com/office/drawing/2014/main" id="{4E029478-4382-E95A-904A-1447568D9570}"/>
              </a:ext>
            </a:extLst>
          </p:cNvPr>
          <p:cNvSpPr txBox="1">
            <a:spLocks/>
          </p:cNvSpPr>
          <p:nvPr/>
        </p:nvSpPr>
        <p:spPr>
          <a:xfrm>
            <a:off x="1012462" y="1386858"/>
            <a:ext cx="1606598" cy="215444"/>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Sans Display Semibold" pitchFamily="2" charset="0"/>
                <a:cs typeface="Segoe Sans Display Semibold" pitchFamily="2" charset="0"/>
              </a:rPr>
              <a:t>Enhanced solutions</a:t>
            </a:r>
          </a:p>
        </p:txBody>
      </p:sp>
      <p:sp>
        <p:nvSpPr>
          <p:cNvPr id="50" name="TextBox 49">
            <a:extLst>
              <a:ext uri="{FF2B5EF4-FFF2-40B4-BE49-F238E27FC236}">
                <a16:creationId xmlns:a16="http://schemas.microsoft.com/office/drawing/2014/main" id="{1DDE4B20-27B7-6E66-7003-D118768CF2E7}"/>
              </a:ext>
            </a:extLst>
          </p:cNvPr>
          <p:cNvSpPr txBox="1">
            <a:spLocks/>
          </p:cNvSpPr>
          <p:nvPr/>
        </p:nvSpPr>
        <p:spPr>
          <a:xfrm>
            <a:off x="1972581" y="1903183"/>
            <a:ext cx="1239122" cy="184666"/>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Sans Display" pitchFamily="2" charset="0"/>
                <a:cs typeface="Segoe Sans Display" pitchFamily="2" charset="0"/>
              </a:rPr>
              <a:t>Adoption pathway</a:t>
            </a:r>
            <a:endParaRPr kumimoji="0" lang="en-US" sz="12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13" name="Rectangle 112">
            <a:extLst>
              <a:ext uri="{FF2B5EF4-FFF2-40B4-BE49-F238E27FC236}">
                <a16:creationId xmlns:a16="http://schemas.microsoft.com/office/drawing/2014/main" id="{D09CF55D-3BB4-EEEA-9846-D9FF859D0DC9}"/>
              </a:ext>
              <a:ext uri="{C183D7F6-B498-43B3-948B-1728B52AA6E4}">
                <adec:decorative xmlns:adec="http://schemas.microsoft.com/office/drawing/2017/decorative" val="0"/>
              </a:ext>
            </a:extLst>
          </p:cNvPr>
          <p:cNvSpPr>
            <a:spLocks/>
          </p:cNvSpPr>
          <p:nvPr/>
        </p:nvSpPr>
        <p:spPr>
          <a:xfrm>
            <a:off x="779224" y="2525066"/>
            <a:ext cx="1781040" cy="507831"/>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organization requires modern threat protection capabilities</a:t>
            </a:r>
          </a:p>
        </p:txBody>
      </p:sp>
      <p:sp>
        <p:nvSpPr>
          <p:cNvPr id="128" name="Rectangle 127">
            <a:extLst>
              <a:ext uri="{FF2B5EF4-FFF2-40B4-BE49-F238E27FC236}">
                <a16:creationId xmlns:a16="http://schemas.microsoft.com/office/drawing/2014/main" id="{99FD87DA-9DB2-DCCD-9D74-8370C16D6C53}"/>
              </a:ext>
            </a:extLst>
          </p:cNvPr>
          <p:cNvSpPr>
            <a:spLocks/>
          </p:cNvSpPr>
          <p:nvPr/>
        </p:nvSpPr>
        <p:spPr>
          <a:xfrm>
            <a:off x="4599943" y="2558202"/>
            <a:ext cx="3124379" cy="338554"/>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rPr>
              <a:t>My team needs to learn how to get started with deploying the products under the Defender family</a:t>
            </a:r>
          </a:p>
        </p:txBody>
      </p:sp>
      <p:sp>
        <p:nvSpPr>
          <p:cNvPr id="6" name="Rectangle 5">
            <a:extLst>
              <a:ext uri="{FF2B5EF4-FFF2-40B4-BE49-F238E27FC236}">
                <a16:creationId xmlns:a16="http://schemas.microsoft.com/office/drawing/2014/main" id="{B3C2E986-49EC-04D8-7010-30A245C17D26}"/>
              </a:ext>
            </a:extLst>
          </p:cNvPr>
          <p:cNvSpPr>
            <a:spLocks/>
          </p:cNvSpPr>
          <p:nvPr/>
        </p:nvSpPr>
        <p:spPr>
          <a:xfrm>
            <a:off x="8425140" y="2566475"/>
            <a:ext cx="2713849" cy="689932"/>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rPr>
              <a:t>I want to learn more </a:t>
            </a:r>
            <a:r>
              <a:rPr lang="en-US" sz="1100" kern="0" dirty="0">
                <a:solidFill>
                  <a:schemeClr val="bg1"/>
                </a:solidFill>
                <a:latin typeface="Segoe Sans Display" pitchFamily="2" charset="0"/>
                <a:cs typeface="Segoe Sans Display" pitchFamily="2" charset="0"/>
              </a:rPr>
              <a:t>about </a:t>
            </a:r>
            <a:r>
              <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rPr>
              <a:t>advanced deployment,  integrate workloads</a:t>
            </a:r>
            <a:r>
              <a:rPr lang="en-US" sz="1100" kern="0" dirty="0">
                <a:solidFill>
                  <a:schemeClr val="bg1"/>
                </a:solidFill>
                <a:latin typeface="Segoe Sans Display" pitchFamily="2" charset="0"/>
                <a:cs typeface="Segoe Sans Display" pitchFamily="2" charset="0"/>
              </a:rPr>
              <a:t>,</a:t>
            </a:r>
            <a:r>
              <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rPr>
              <a:t> or develop an architecture of my own</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b="0" i="1" u="none" strike="noStrike" kern="0" cap="none" spc="0" normalizeH="0" baseline="0" noProof="0" dirty="0">
              <a:ln>
                <a:noFill/>
              </a:ln>
              <a:solidFill>
                <a:schemeClr val="bg1"/>
              </a:solidFill>
              <a:effectLst/>
              <a:uLnTx/>
              <a:uFillTx/>
              <a:latin typeface="Segoe UI"/>
              <a:ea typeface="+mn-ea"/>
              <a:cs typeface="+mn-cs"/>
            </a:endParaRPr>
          </a:p>
        </p:txBody>
      </p:sp>
      <p:sp>
        <p:nvSpPr>
          <p:cNvPr id="120" name="Rectangle 119">
            <a:extLst>
              <a:ext uri="{FF2B5EF4-FFF2-40B4-BE49-F238E27FC236}">
                <a16:creationId xmlns:a16="http://schemas.microsoft.com/office/drawing/2014/main" id="{06DC7F63-167C-68FD-DEDD-0632065B829E}"/>
              </a:ext>
            </a:extLst>
          </p:cNvPr>
          <p:cNvSpPr>
            <a:spLocks/>
          </p:cNvSpPr>
          <p:nvPr/>
        </p:nvSpPr>
        <p:spPr>
          <a:xfrm>
            <a:off x="2468119" y="4805087"/>
            <a:ext cx="3829099" cy="507831"/>
          </a:xfrm>
          <a:prstGeom prst="rect">
            <a:avLst/>
          </a:prstGeom>
        </p:spPr>
        <p:txBody>
          <a:bodyPr wrap="square" lIns="0" tIns="0" rIns="0" bIns="0" anchor="t">
            <a:spAutoFit/>
          </a:bodyPr>
          <a:lstStyle/>
          <a:p>
            <a:pPr algn="ctr" defTabSz="913916" fontAlgn="base">
              <a:spcAft>
                <a:spcPts val="1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team needs an understanding of </a:t>
            </a:r>
            <a:r>
              <a:rPr lang="en-US" sz="1100" kern="0">
                <a:solidFill>
                  <a:schemeClr val="bg1"/>
                </a:solidFill>
                <a:latin typeface="Segoe Sans Display" pitchFamily="2" charset="0"/>
                <a:cs typeface="Segoe Sans Display" pitchFamily="2" charset="0"/>
              </a:rPr>
              <a:t>the Defender</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family’s capabilities for threat detection, suspicious activity remediation</a:t>
            </a:r>
            <a:r>
              <a:rPr lang="en-US" sz="1100" kern="0">
                <a:solidFill>
                  <a:schemeClr val="bg1"/>
                </a:solidFill>
                <a:latin typeface="Segoe Sans Display" pitchFamily="2" charset="0"/>
                <a:cs typeface="Segoe Sans Display" pitchFamily="2" charset="0"/>
              </a:rPr>
              <a:t>,</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and incident response</a:t>
            </a:r>
          </a:p>
        </p:txBody>
      </p:sp>
      <p:sp>
        <p:nvSpPr>
          <p:cNvPr id="2" name="TextBox 1">
            <a:extLst>
              <a:ext uri="{FF2B5EF4-FFF2-40B4-BE49-F238E27FC236}">
                <a16:creationId xmlns:a16="http://schemas.microsoft.com/office/drawing/2014/main" id="{31832198-5F1D-1D84-7AAA-E83A5F81F7C1}"/>
              </a:ext>
              <a:ext uri="{C183D7F6-B498-43B3-948B-1728B52AA6E4}">
                <adec:decorative xmlns:adec="http://schemas.microsoft.com/office/drawing/2017/decorative" val="1"/>
              </a:ext>
            </a:extLst>
          </p:cNvPr>
          <p:cNvSpPr txBox="1"/>
          <p:nvPr/>
        </p:nvSpPr>
        <p:spPr>
          <a:xfrm>
            <a:off x="10397358" y="235043"/>
            <a:ext cx="1642237" cy="123111"/>
          </a:xfrm>
          <a:prstGeom prst="rect">
            <a:avLst/>
          </a:prstGeom>
          <a:noFill/>
        </p:spPr>
        <p:txBody>
          <a:bodyPr wrap="square" lIns="0" tIns="0" rIns="0" bIns="0" rtlCol="0">
            <a:spAutoFit/>
          </a:bodyPr>
          <a:lstStyle/>
          <a:p>
            <a:r>
              <a:rPr lang="en-US" sz="800">
                <a:solidFill>
                  <a:schemeClr val="bg1"/>
                </a:solidFill>
                <a:latin typeface="Segoe Sans Display" pitchFamily="2" charset="0"/>
                <a:cs typeface="Segoe Sans Display" pitchFamily="2" charset="0"/>
              </a:rPr>
              <a:t>Workload Adoption Pathways          3</a:t>
            </a:r>
          </a:p>
        </p:txBody>
      </p:sp>
      <p:sp>
        <p:nvSpPr>
          <p:cNvPr id="9" name="Rectangle 8">
            <a:extLst>
              <a:ext uri="{FF2B5EF4-FFF2-40B4-BE49-F238E27FC236}">
                <a16:creationId xmlns:a16="http://schemas.microsoft.com/office/drawing/2014/main" id="{3875EEA5-23BC-E55C-7FCE-F37E718256BC}"/>
              </a:ext>
            </a:extLst>
          </p:cNvPr>
          <p:cNvSpPr>
            <a:spLocks/>
          </p:cNvSpPr>
          <p:nvPr/>
        </p:nvSpPr>
        <p:spPr>
          <a:xfrm>
            <a:off x="7380314" y="4902091"/>
            <a:ext cx="3017044" cy="338554"/>
          </a:xfrm>
          <a:prstGeom prst="rect">
            <a:avLst/>
          </a:prstGeom>
        </p:spPr>
        <p:txBody>
          <a:bodyPr wrap="square" lIns="0" tIns="0" rIns="0" bIns="0" anchor="t">
            <a:spAutoFit/>
          </a:bodyPr>
          <a:lstStyle/>
          <a:p>
            <a:pPr algn="ctr" defTabSz="913916" fontAlgn="base">
              <a:spcAft>
                <a:spcPts val="6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a:t>
            </a:r>
            <a:r>
              <a:rPr lang="en-US" sz="1100" kern="0">
                <a:solidFill>
                  <a:schemeClr val="bg1"/>
                </a:solidFill>
                <a:latin typeface="Segoe Sans Display" pitchFamily="2" charset="0"/>
                <a:cs typeface="Segoe Sans Display" pitchFamily="2" charset="0"/>
              </a:rPr>
              <a:t>become highly proficient and skilled in using the Defender family of products</a:t>
            </a:r>
            <a:endParaRPr lang="en-US" sz="11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3" name="Rectangle 2">
            <a:extLst>
              <a:ext uri="{FF2B5EF4-FFF2-40B4-BE49-F238E27FC236}">
                <a16:creationId xmlns:a16="http://schemas.microsoft.com/office/drawing/2014/main" id="{CED25187-681F-A5AA-A99C-B4BA64B970C3}"/>
              </a:ext>
            </a:extLst>
          </p:cNvPr>
          <p:cNvSpPr>
            <a:spLocks/>
          </p:cNvSpPr>
          <p:nvPr/>
        </p:nvSpPr>
        <p:spPr>
          <a:xfrm>
            <a:off x="11034319" y="4428018"/>
            <a:ext cx="964790" cy="507831"/>
          </a:xfrm>
          <a:prstGeom prst="rect">
            <a:avLst/>
          </a:prstGeom>
        </p:spPr>
        <p:txBody>
          <a:bodyPr wrap="square" lIns="0" tIns="0" rIns="0" bIns="0" anchor="ctr">
            <a:sp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Stay abreast on latest updates and tech </a:t>
            </a:r>
          </a:p>
        </p:txBody>
      </p:sp>
    </p:spTree>
    <p:extLst>
      <p:ext uri="{BB962C8B-B14F-4D97-AF65-F5344CB8AC3E}">
        <p14:creationId xmlns:p14="http://schemas.microsoft.com/office/powerpoint/2010/main" val="281628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B443F-CD4B-01CB-8397-847038E2D3EB}"/>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AFFD6369-958C-0DB9-234B-5CC3CB6804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446000" cy="6858000"/>
          </a:xfrm>
          <a:prstGeom prst="rect">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 name="Title 18">
            <a:extLst>
              <a:ext uri="{FF2B5EF4-FFF2-40B4-BE49-F238E27FC236}">
                <a16:creationId xmlns:a16="http://schemas.microsoft.com/office/drawing/2014/main" id="{D7A9D0E8-FDFE-C633-0858-CA1D3BF4FAC2}"/>
              </a:ext>
            </a:extLst>
          </p:cNvPr>
          <p:cNvSpPr txBox="1">
            <a:spLocks noGrp="1"/>
          </p:cNvSpPr>
          <p:nvPr>
            <p:ph type="title" idx="4294967295"/>
          </p:nvPr>
        </p:nvSpPr>
        <p:spPr>
          <a:xfrm>
            <a:off x="609215" y="304189"/>
            <a:ext cx="624878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UI Semilight"/>
                <a:ea typeface="+mn-ea"/>
                <a:cs typeface="Segoe UI Semilight"/>
              </a:rPr>
              <a:t>Data Protection</a:t>
            </a:r>
          </a:p>
        </p:txBody>
      </p:sp>
      <p:grpSp>
        <p:nvGrpSpPr>
          <p:cNvPr id="2" name="Group 1">
            <a:extLst>
              <a:ext uri="{FF2B5EF4-FFF2-40B4-BE49-F238E27FC236}">
                <a16:creationId xmlns:a16="http://schemas.microsoft.com/office/drawing/2014/main" id="{47571B81-17B2-7A2A-FA7A-2298535A072C}"/>
              </a:ext>
              <a:ext uri="{C183D7F6-B498-43B3-948B-1728B52AA6E4}">
                <adec:decorative xmlns:adec="http://schemas.microsoft.com/office/drawing/2017/decorative" val="1"/>
              </a:ext>
            </a:extLst>
          </p:cNvPr>
          <p:cNvGrpSpPr/>
          <p:nvPr/>
        </p:nvGrpSpPr>
        <p:grpSpPr>
          <a:xfrm>
            <a:off x="10982897" y="5700368"/>
            <a:ext cx="896462" cy="896460"/>
            <a:chOff x="8568666" y="4009352"/>
            <a:chExt cx="1293192" cy="1293191"/>
          </a:xfrm>
        </p:grpSpPr>
        <p:sp>
          <p:nvSpPr>
            <p:cNvPr id="3" name="Oval 2">
              <a:extLst>
                <a:ext uri="{FF2B5EF4-FFF2-40B4-BE49-F238E27FC236}">
                  <a16:creationId xmlns:a16="http://schemas.microsoft.com/office/drawing/2014/main" id="{7CA556C1-CAEB-3F8C-FF92-52E1A4435B0D}"/>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32" name="Arc 31">
              <a:extLst>
                <a:ext uri="{FF2B5EF4-FFF2-40B4-BE49-F238E27FC236}">
                  <a16:creationId xmlns:a16="http://schemas.microsoft.com/office/drawing/2014/main" id="{C8E8EC21-7129-B52D-EA51-29A5526F1F96}"/>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23" name="Group 122">
            <a:extLst>
              <a:ext uri="{FF2B5EF4-FFF2-40B4-BE49-F238E27FC236}">
                <a16:creationId xmlns:a16="http://schemas.microsoft.com/office/drawing/2014/main" id="{099620D8-9C40-28D5-6645-CC2239AB06B4}"/>
              </a:ext>
              <a:ext uri="{C183D7F6-B498-43B3-948B-1728B52AA6E4}">
                <adec:decorative xmlns:adec="http://schemas.microsoft.com/office/drawing/2017/decorative" val="1"/>
              </a:ext>
            </a:extLst>
          </p:cNvPr>
          <p:cNvGrpSpPr/>
          <p:nvPr/>
        </p:nvGrpSpPr>
        <p:grpSpPr>
          <a:xfrm>
            <a:off x="454592" y="1958830"/>
            <a:ext cx="11417269" cy="4191641"/>
            <a:chOff x="454592" y="1958830"/>
            <a:chExt cx="11417269" cy="4191641"/>
          </a:xfrm>
        </p:grpSpPr>
        <p:sp>
          <p:nvSpPr>
            <p:cNvPr id="38" name="Arrow: Bent 7">
              <a:extLst>
                <a:ext uri="{FF2B5EF4-FFF2-40B4-BE49-F238E27FC236}">
                  <a16:creationId xmlns:a16="http://schemas.microsoft.com/office/drawing/2014/main" id="{EE826F37-4256-4B35-A18D-E63B77B0A5FF}"/>
                </a:ext>
                <a:ext uri="{C183D7F6-B498-43B3-948B-1728B52AA6E4}">
                  <adec:decorative xmlns:adec="http://schemas.microsoft.com/office/drawing/2017/decorative" val="1"/>
                </a:ext>
              </a:extLst>
            </p:cNvPr>
            <p:cNvSpPr>
              <a:spLocks/>
            </p:cNvSpPr>
            <p:nvPr/>
          </p:nvSpPr>
          <p:spPr>
            <a:xfrm>
              <a:off x="1667674" y="1977491"/>
              <a:ext cx="1213999" cy="2492534"/>
            </a:xfrm>
            <a:prstGeom prst="bentArrow">
              <a:avLst>
                <a:gd name="adj1" fmla="val 0"/>
                <a:gd name="adj2" fmla="val 0"/>
                <a:gd name="adj3" fmla="val 25000"/>
                <a:gd name="adj4" fmla="val 40327"/>
              </a:avLst>
            </a:prstGeom>
            <a:solidFill>
              <a:srgbClr val="0A1F2C"/>
            </a:solidFill>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Arrow: Bent 21">
              <a:extLst>
                <a:ext uri="{FF2B5EF4-FFF2-40B4-BE49-F238E27FC236}">
                  <a16:creationId xmlns:a16="http://schemas.microsoft.com/office/drawing/2014/main" id="{4EBCA594-F5C8-A007-C23B-347494A2AEB6}"/>
                </a:ext>
                <a:ext uri="{C183D7F6-B498-43B3-948B-1728B52AA6E4}">
                  <adec:decorative xmlns:adec="http://schemas.microsoft.com/office/drawing/2017/decorative" val="1"/>
                </a:ext>
              </a:extLst>
            </p:cNvPr>
            <p:cNvSpPr>
              <a:spLocks/>
            </p:cNvSpPr>
            <p:nvPr/>
          </p:nvSpPr>
          <p:spPr>
            <a:xfrm flipH="1" flipV="1">
              <a:off x="4035359" y="3478466"/>
              <a:ext cx="1213999" cy="2672005"/>
            </a:xfrm>
            <a:prstGeom prst="bentArrow">
              <a:avLst>
                <a:gd name="adj1" fmla="val 25000"/>
                <a:gd name="adj2" fmla="val 0"/>
                <a:gd name="adj3" fmla="val 25000"/>
                <a:gd name="adj4" fmla="val 35717"/>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Arrow: Bent 35">
              <a:extLst>
                <a:ext uri="{FF2B5EF4-FFF2-40B4-BE49-F238E27FC236}">
                  <a16:creationId xmlns:a16="http://schemas.microsoft.com/office/drawing/2014/main" id="{E26832A9-0CE1-BA3E-E89C-5BDA61E57B01}"/>
                </a:ext>
                <a:ext uri="{C183D7F6-B498-43B3-948B-1728B52AA6E4}">
                  <adec:decorative xmlns:adec="http://schemas.microsoft.com/office/drawing/2017/decorative" val="1"/>
                </a:ext>
              </a:extLst>
            </p:cNvPr>
            <p:cNvSpPr>
              <a:spLocks/>
            </p:cNvSpPr>
            <p:nvPr/>
          </p:nvSpPr>
          <p:spPr>
            <a:xfrm rot="10800000" flipV="1">
              <a:off x="2862584" y="1977491"/>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Arrow: Bent 21">
              <a:extLst>
                <a:ext uri="{FF2B5EF4-FFF2-40B4-BE49-F238E27FC236}">
                  <a16:creationId xmlns:a16="http://schemas.microsoft.com/office/drawing/2014/main" id="{4925F39C-FEF7-9EEC-894A-73019A6675DA}"/>
                </a:ext>
                <a:ext uri="{C183D7F6-B498-43B3-948B-1728B52AA6E4}">
                  <adec:decorative xmlns:adec="http://schemas.microsoft.com/office/drawing/2017/decorative" val="1"/>
                </a:ext>
              </a:extLst>
            </p:cNvPr>
            <p:cNvSpPr>
              <a:spLocks/>
            </p:cNvSpPr>
            <p:nvPr/>
          </p:nvSpPr>
          <p:spPr>
            <a:xfrm flipV="1">
              <a:off x="3491952" y="2705565"/>
              <a:ext cx="1213999" cy="3444906"/>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Arrow: Bent 7">
              <a:extLst>
                <a:ext uri="{FF2B5EF4-FFF2-40B4-BE49-F238E27FC236}">
                  <a16:creationId xmlns:a16="http://schemas.microsoft.com/office/drawing/2014/main" id="{08734284-7D37-9E08-ADBD-93735243F98C}"/>
                </a:ext>
                <a:ext uri="{C183D7F6-B498-43B3-948B-1728B52AA6E4}">
                  <adec:decorative xmlns:adec="http://schemas.microsoft.com/office/drawing/2017/decorative" val="1"/>
                </a:ext>
              </a:extLst>
            </p:cNvPr>
            <p:cNvSpPr>
              <a:spLocks/>
            </p:cNvSpPr>
            <p:nvPr/>
          </p:nvSpPr>
          <p:spPr>
            <a:xfrm>
              <a:off x="5250629" y="1958830"/>
              <a:ext cx="1213999" cy="1663388"/>
            </a:xfrm>
            <a:prstGeom prst="bentArrow">
              <a:avLst>
                <a:gd name="adj1" fmla="val 25000"/>
                <a:gd name="adj2" fmla="val 0"/>
                <a:gd name="adj3" fmla="val 25000"/>
                <a:gd name="adj4" fmla="val 3725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Arrow: Bent 21">
              <a:extLst>
                <a:ext uri="{FF2B5EF4-FFF2-40B4-BE49-F238E27FC236}">
                  <a16:creationId xmlns:a16="http://schemas.microsoft.com/office/drawing/2014/main" id="{DD22A2D3-7874-ACCC-83A3-EA1021D4F66D}"/>
                </a:ext>
                <a:ext uri="{C183D7F6-B498-43B3-948B-1728B52AA6E4}">
                  <adec:decorative xmlns:adec="http://schemas.microsoft.com/office/drawing/2017/decorative" val="1"/>
                </a:ext>
              </a:extLst>
            </p:cNvPr>
            <p:cNvSpPr>
              <a:spLocks/>
            </p:cNvSpPr>
            <p:nvPr/>
          </p:nvSpPr>
          <p:spPr>
            <a:xfrm flipH="1" flipV="1">
              <a:off x="7618314" y="2486290"/>
              <a:ext cx="1213999" cy="3641318"/>
            </a:xfrm>
            <a:prstGeom prst="bentArrow">
              <a:avLst>
                <a:gd name="adj1" fmla="val 25000"/>
                <a:gd name="adj2" fmla="val 0"/>
                <a:gd name="adj3" fmla="val 25000"/>
                <a:gd name="adj4" fmla="val 34179"/>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Arrow: Bent 35">
              <a:extLst>
                <a:ext uri="{FF2B5EF4-FFF2-40B4-BE49-F238E27FC236}">
                  <a16:creationId xmlns:a16="http://schemas.microsoft.com/office/drawing/2014/main" id="{D50427CF-E936-2180-5CEF-C450664BD98E}"/>
                </a:ext>
                <a:ext uri="{C183D7F6-B498-43B3-948B-1728B52AA6E4}">
                  <adec:decorative xmlns:adec="http://schemas.microsoft.com/office/drawing/2017/decorative" val="1"/>
                </a:ext>
              </a:extLst>
            </p:cNvPr>
            <p:cNvSpPr>
              <a:spLocks/>
            </p:cNvSpPr>
            <p:nvPr/>
          </p:nvSpPr>
          <p:spPr>
            <a:xfrm rot="10800000" flipV="1">
              <a:off x="6445539" y="1958830"/>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Arrow: Bent 21">
              <a:extLst>
                <a:ext uri="{FF2B5EF4-FFF2-40B4-BE49-F238E27FC236}">
                  <a16:creationId xmlns:a16="http://schemas.microsoft.com/office/drawing/2014/main" id="{77D41C4B-1E36-C6B3-AA16-AA72C26A4206}"/>
                </a:ext>
                <a:ext uri="{C183D7F6-B498-43B3-948B-1728B52AA6E4}">
                  <adec:decorative xmlns:adec="http://schemas.microsoft.com/office/drawing/2017/decorative" val="1"/>
                </a:ext>
              </a:extLst>
            </p:cNvPr>
            <p:cNvSpPr>
              <a:spLocks/>
            </p:cNvSpPr>
            <p:nvPr/>
          </p:nvSpPr>
          <p:spPr>
            <a:xfrm flipV="1">
              <a:off x="7074907" y="2686904"/>
              <a:ext cx="1213999" cy="3440705"/>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Arrow: Bent 7">
              <a:extLst>
                <a:ext uri="{FF2B5EF4-FFF2-40B4-BE49-F238E27FC236}">
                  <a16:creationId xmlns:a16="http://schemas.microsoft.com/office/drawing/2014/main" id="{6BA72C7F-65EA-D353-E855-67B6797CBD1F}"/>
                </a:ext>
                <a:ext uri="{C183D7F6-B498-43B3-948B-1728B52AA6E4}">
                  <adec:decorative xmlns:adec="http://schemas.microsoft.com/office/drawing/2017/decorative" val="1"/>
                </a:ext>
              </a:extLst>
            </p:cNvPr>
            <p:cNvSpPr>
              <a:spLocks/>
            </p:cNvSpPr>
            <p:nvPr/>
          </p:nvSpPr>
          <p:spPr>
            <a:xfrm>
              <a:off x="8833584" y="1958830"/>
              <a:ext cx="1213999" cy="1663388"/>
            </a:xfrm>
            <a:prstGeom prst="bentArrow">
              <a:avLst>
                <a:gd name="adj1" fmla="val 25000"/>
                <a:gd name="adj2" fmla="val 0"/>
                <a:gd name="adj3" fmla="val 25000"/>
                <a:gd name="adj4" fmla="val 35716"/>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Arrow: Bent 35">
              <a:extLst>
                <a:ext uri="{FF2B5EF4-FFF2-40B4-BE49-F238E27FC236}">
                  <a16:creationId xmlns:a16="http://schemas.microsoft.com/office/drawing/2014/main" id="{7CA28AE7-CFA5-C447-F98A-97EB0F1D7F3A}"/>
                </a:ext>
                <a:ext uri="{C183D7F6-B498-43B3-948B-1728B52AA6E4}">
                  <adec:decorative xmlns:adec="http://schemas.microsoft.com/office/drawing/2017/decorative" val="1"/>
                </a:ext>
              </a:extLst>
            </p:cNvPr>
            <p:cNvSpPr>
              <a:spLocks/>
            </p:cNvSpPr>
            <p:nvPr/>
          </p:nvSpPr>
          <p:spPr>
            <a:xfrm rot="10800000" flipV="1">
              <a:off x="10028494" y="1958831"/>
              <a:ext cx="629368" cy="2511190"/>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Arrow: Bent 7">
              <a:extLst>
                <a:ext uri="{FF2B5EF4-FFF2-40B4-BE49-F238E27FC236}">
                  <a16:creationId xmlns:a16="http://schemas.microsoft.com/office/drawing/2014/main" id="{C52C375C-3371-92CC-106B-D4BD6E40C55C}"/>
                </a:ext>
                <a:ext uri="{C183D7F6-B498-43B3-948B-1728B52AA6E4}">
                  <adec:decorative xmlns:adec="http://schemas.microsoft.com/office/drawing/2017/decorative" val="1"/>
                </a:ext>
              </a:extLst>
            </p:cNvPr>
            <p:cNvSpPr>
              <a:spLocks/>
            </p:cNvSpPr>
            <p:nvPr/>
          </p:nvSpPr>
          <p:spPr>
            <a:xfrm rot="10800000">
              <a:off x="454592" y="2758792"/>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Arrow: Bent 7">
              <a:extLst>
                <a:ext uri="{FF2B5EF4-FFF2-40B4-BE49-F238E27FC236}">
                  <a16:creationId xmlns:a16="http://schemas.microsoft.com/office/drawing/2014/main" id="{A9DF144B-FB34-799E-5BBE-DF5BCE6840B2}"/>
                </a:ext>
                <a:ext uri="{C183D7F6-B498-43B3-948B-1728B52AA6E4}">
                  <adec:decorative xmlns:adec="http://schemas.microsoft.com/office/drawing/2017/decorative" val="1"/>
                </a:ext>
              </a:extLst>
            </p:cNvPr>
            <p:cNvSpPr>
              <a:spLocks/>
            </p:cNvSpPr>
            <p:nvPr/>
          </p:nvSpPr>
          <p:spPr>
            <a:xfrm rot="10800000" flipH="1">
              <a:off x="10657862" y="2754031"/>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2" name="Rectangle: Rounded Corners 89">
            <a:extLst>
              <a:ext uri="{FF2B5EF4-FFF2-40B4-BE49-F238E27FC236}">
                <a16:creationId xmlns:a16="http://schemas.microsoft.com/office/drawing/2014/main" id="{0FEDEEF1-6985-C850-0D26-E26B0ADD7D07}"/>
              </a:ext>
              <a:ext uri="{C183D7F6-B498-43B3-948B-1728B52AA6E4}">
                <adec:decorative xmlns:adec="http://schemas.microsoft.com/office/drawing/2017/decorative" val="1"/>
              </a:ext>
            </a:extLst>
          </p:cNvPr>
          <p:cNvSpPr/>
          <p:nvPr/>
        </p:nvSpPr>
        <p:spPr>
          <a:xfrm>
            <a:off x="3033410" y="4561587"/>
            <a:ext cx="3036731" cy="978294"/>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1" name="Rectangle: Rounded Corners 89">
            <a:extLst>
              <a:ext uri="{FF2B5EF4-FFF2-40B4-BE49-F238E27FC236}">
                <a16:creationId xmlns:a16="http://schemas.microsoft.com/office/drawing/2014/main" id="{99071C47-B212-2A27-B587-1B21BF88ECFB}"/>
              </a:ext>
              <a:ext uri="{C183D7F6-B498-43B3-948B-1728B52AA6E4}">
                <adec:decorative xmlns:adec="http://schemas.microsoft.com/office/drawing/2017/decorative" val="1"/>
              </a:ext>
            </a:extLst>
          </p:cNvPr>
          <p:cNvSpPr/>
          <p:nvPr/>
        </p:nvSpPr>
        <p:spPr>
          <a:xfrm>
            <a:off x="652556" y="2511349"/>
            <a:ext cx="1975767" cy="54950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7" name="Rectangle: Rounded Corners 89">
            <a:extLst>
              <a:ext uri="{FF2B5EF4-FFF2-40B4-BE49-F238E27FC236}">
                <a16:creationId xmlns:a16="http://schemas.microsoft.com/office/drawing/2014/main" id="{145B999D-EF50-E602-7EAA-C84D08A937CC}"/>
              </a:ext>
              <a:ext uri="{C183D7F6-B498-43B3-948B-1728B52AA6E4}">
                <adec:decorative xmlns:adec="http://schemas.microsoft.com/office/drawing/2017/decorative" val="1"/>
              </a:ext>
            </a:extLst>
          </p:cNvPr>
          <p:cNvSpPr/>
          <p:nvPr/>
        </p:nvSpPr>
        <p:spPr>
          <a:xfrm>
            <a:off x="4541037" y="2381962"/>
            <a:ext cx="3261092" cy="782482"/>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Rectangle: Rounded Corners 89">
            <a:extLst>
              <a:ext uri="{FF2B5EF4-FFF2-40B4-BE49-F238E27FC236}">
                <a16:creationId xmlns:a16="http://schemas.microsoft.com/office/drawing/2014/main" id="{585F67EA-EC3B-E67B-5229-78F81D28800B}"/>
              </a:ext>
              <a:ext uri="{C183D7F6-B498-43B3-948B-1728B52AA6E4}">
                <adec:decorative xmlns:adec="http://schemas.microsoft.com/office/drawing/2017/decorative" val="1"/>
              </a:ext>
            </a:extLst>
          </p:cNvPr>
          <p:cNvSpPr/>
          <p:nvPr/>
        </p:nvSpPr>
        <p:spPr>
          <a:xfrm>
            <a:off x="8465863" y="2349766"/>
            <a:ext cx="2806717" cy="1208854"/>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Rectangle: Rounded Corners 89">
            <a:extLst>
              <a:ext uri="{FF2B5EF4-FFF2-40B4-BE49-F238E27FC236}">
                <a16:creationId xmlns:a16="http://schemas.microsoft.com/office/drawing/2014/main" id="{1043E39E-457B-96E9-7C96-AED77C71EFFE}"/>
              </a:ext>
              <a:ext uri="{C183D7F6-B498-43B3-948B-1728B52AA6E4}">
                <adec:decorative xmlns:adec="http://schemas.microsoft.com/office/drawing/2017/decorative" val="1"/>
              </a:ext>
            </a:extLst>
          </p:cNvPr>
          <p:cNvSpPr/>
          <p:nvPr/>
        </p:nvSpPr>
        <p:spPr>
          <a:xfrm>
            <a:off x="7433476" y="4774965"/>
            <a:ext cx="2806717" cy="74983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1" name="Oval 110">
            <a:extLst>
              <a:ext uri="{FF2B5EF4-FFF2-40B4-BE49-F238E27FC236}">
                <a16:creationId xmlns:a16="http://schemas.microsoft.com/office/drawing/2014/main" id="{239754EF-364D-5C8B-476E-4D70535257A5}"/>
              </a:ext>
              <a:ext uri="{C183D7F6-B498-43B3-948B-1728B52AA6E4}">
                <adec:decorative xmlns:adec="http://schemas.microsoft.com/office/drawing/2017/decorative" val="1"/>
              </a:ext>
            </a:extLst>
          </p:cNvPr>
          <p:cNvSpPr>
            <a:spLocks/>
          </p:cNvSpPr>
          <p:nvPr/>
        </p:nvSpPr>
        <p:spPr bwMode="auto">
          <a:xfrm>
            <a:off x="1430511" y="3440971"/>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6" name="Oval 115">
            <a:extLst>
              <a:ext uri="{FF2B5EF4-FFF2-40B4-BE49-F238E27FC236}">
                <a16:creationId xmlns:a16="http://schemas.microsoft.com/office/drawing/2014/main" id="{8CF5A8CC-DD3C-C351-2DE0-98FAEB9B4092}"/>
              </a:ext>
              <a:ext uri="{C183D7F6-B498-43B3-948B-1728B52AA6E4}">
                <adec:decorative xmlns:adec="http://schemas.microsoft.com/office/drawing/2017/decorative" val="1"/>
              </a:ext>
            </a:extLst>
          </p:cNvPr>
          <p:cNvSpPr>
            <a:spLocks/>
          </p:cNvSpPr>
          <p:nvPr/>
        </p:nvSpPr>
        <p:spPr bwMode="auto">
          <a:xfrm>
            <a:off x="4193166" y="5911796"/>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7" name="Oval 116">
            <a:extLst>
              <a:ext uri="{FF2B5EF4-FFF2-40B4-BE49-F238E27FC236}">
                <a16:creationId xmlns:a16="http://schemas.microsoft.com/office/drawing/2014/main" id="{7FF08465-83DF-AC7D-0A4D-A445EDA6E515}"/>
              </a:ext>
              <a:ext uri="{C183D7F6-B498-43B3-948B-1728B52AA6E4}">
                <adec:decorative xmlns:adec="http://schemas.microsoft.com/office/drawing/2017/decorative" val="1"/>
              </a:ext>
            </a:extLst>
          </p:cNvPr>
          <p:cNvSpPr>
            <a:spLocks/>
          </p:cNvSpPr>
          <p:nvPr/>
        </p:nvSpPr>
        <p:spPr bwMode="auto">
          <a:xfrm>
            <a:off x="5893184" y="1730984"/>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8" name="Oval 117">
            <a:extLst>
              <a:ext uri="{FF2B5EF4-FFF2-40B4-BE49-F238E27FC236}">
                <a16:creationId xmlns:a16="http://schemas.microsoft.com/office/drawing/2014/main" id="{58F2515A-1627-8626-BACB-4ADA0E9D470D}"/>
              </a:ext>
              <a:ext uri="{C183D7F6-B498-43B3-948B-1728B52AA6E4}">
                <adec:decorative xmlns:adec="http://schemas.microsoft.com/office/drawing/2017/decorative" val="1"/>
              </a:ext>
            </a:extLst>
          </p:cNvPr>
          <p:cNvSpPr>
            <a:spLocks/>
          </p:cNvSpPr>
          <p:nvPr/>
        </p:nvSpPr>
        <p:spPr bwMode="auto">
          <a:xfrm>
            <a:off x="7802128" y="5882613"/>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9" name="Oval 118">
            <a:extLst>
              <a:ext uri="{FF2B5EF4-FFF2-40B4-BE49-F238E27FC236}">
                <a16:creationId xmlns:a16="http://schemas.microsoft.com/office/drawing/2014/main" id="{6566FA3D-D533-29EC-97CC-5429FE81815E}"/>
              </a:ext>
              <a:ext uri="{C183D7F6-B498-43B3-948B-1728B52AA6E4}">
                <adec:decorative xmlns:adec="http://schemas.microsoft.com/office/drawing/2017/decorative" val="1"/>
              </a:ext>
            </a:extLst>
          </p:cNvPr>
          <p:cNvSpPr>
            <a:spLocks/>
          </p:cNvSpPr>
          <p:nvPr/>
        </p:nvSpPr>
        <p:spPr bwMode="auto">
          <a:xfrm>
            <a:off x="9514196" y="1719175"/>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Rectangle: Rounded Corners 89">
            <a:extLst>
              <a:ext uri="{FF2B5EF4-FFF2-40B4-BE49-F238E27FC236}">
                <a16:creationId xmlns:a16="http://schemas.microsoft.com/office/drawing/2014/main" id="{552E5F08-83BE-679E-B757-A18CAAC63455}"/>
              </a:ext>
              <a:ext uri="{C183D7F6-B498-43B3-948B-1728B52AA6E4}">
                <adec:decorative xmlns:adec="http://schemas.microsoft.com/office/drawing/2017/decorative" val="1"/>
              </a:ext>
            </a:extLst>
          </p:cNvPr>
          <p:cNvSpPr/>
          <p:nvPr/>
        </p:nvSpPr>
        <p:spPr>
          <a:xfrm>
            <a:off x="1906338" y="1796215"/>
            <a:ext cx="1371608" cy="411387"/>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5" name="Picture 34">
            <a:extLst>
              <a:ext uri="{FF2B5EF4-FFF2-40B4-BE49-F238E27FC236}">
                <a16:creationId xmlns:a16="http://schemas.microsoft.com/office/drawing/2014/main" id="{52C1BC86-63A4-63BB-E70E-D9AA9D746081}"/>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906337" y="1796215"/>
            <a:ext cx="1371608" cy="401425"/>
          </a:xfrm>
          <a:prstGeom prst="rect">
            <a:avLst/>
          </a:prstGeom>
          <a:noFill/>
        </p:spPr>
      </p:pic>
      <p:sp>
        <p:nvSpPr>
          <p:cNvPr id="112" name="Commitments_EC4D">
            <a:extLst>
              <a:ext uri="{FF2B5EF4-FFF2-40B4-BE49-F238E27FC236}">
                <a16:creationId xmlns:a16="http://schemas.microsoft.com/office/drawing/2014/main" id="{AE407BA5-AE83-8FC4-2112-F704155F6AD7}"/>
              </a:ext>
              <a:ext uri="{C183D7F6-B498-43B3-948B-1728B52AA6E4}">
                <adec:decorative xmlns:adec="http://schemas.microsoft.com/office/drawing/2017/decorative" val="1"/>
              </a:ext>
            </a:extLst>
          </p:cNvPr>
          <p:cNvSpPr>
            <a:spLocks noChangeAspect="1" noEditPoints="1"/>
          </p:cNvSpPr>
          <p:nvPr/>
        </p:nvSpPr>
        <p:spPr bwMode="auto">
          <a:xfrm>
            <a:off x="1540779" y="3558620"/>
            <a:ext cx="236664" cy="22190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5" name="people_12">
            <a:extLst>
              <a:ext uri="{FF2B5EF4-FFF2-40B4-BE49-F238E27FC236}">
                <a16:creationId xmlns:a16="http://schemas.microsoft.com/office/drawing/2014/main" id="{25CA89C4-2117-97CE-BD21-074130DB470F}"/>
              </a:ext>
              <a:ext uri="{C183D7F6-B498-43B3-948B-1728B52AA6E4}">
                <adec:decorative xmlns:adec="http://schemas.microsoft.com/office/drawing/2017/decorative" val="1"/>
              </a:ext>
            </a:extLst>
          </p:cNvPr>
          <p:cNvSpPr>
            <a:spLocks noChangeAspect="1" noEditPoints="1"/>
          </p:cNvSpPr>
          <p:nvPr/>
        </p:nvSpPr>
        <p:spPr bwMode="auto">
          <a:xfrm>
            <a:off x="4296040" y="6045959"/>
            <a:ext cx="244996" cy="20902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pen">
            <a:extLst>
              <a:ext uri="{FF2B5EF4-FFF2-40B4-BE49-F238E27FC236}">
                <a16:creationId xmlns:a16="http://schemas.microsoft.com/office/drawing/2014/main" id="{872F6129-48BF-A48C-FFE6-4E3909A47288}"/>
              </a:ext>
              <a:ext uri="{C183D7F6-B498-43B3-948B-1728B52AA6E4}">
                <adec:decorative xmlns:adec="http://schemas.microsoft.com/office/drawing/2017/decorative" val="1"/>
              </a:ext>
            </a:extLst>
          </p:cNvPr>
          <p:cNvSpPr>
            <a:spLocks noChangeAspect="1" noEditPoints="1"/>
          </p:cNvSpPr>
          <p:nvPr/>
        </p:nvSpPr>
        <p:spPr bwMode="auto">
          <a:xfrm>
            <a:off x="6028908" y="1841556"/>
            <a:ext cx="231232" cy="235512"/>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 name="monitor">
            <a:extLst>
              <a:ext uri="{FF2B5EF4-FFF2-40B4-BE49-F238E27FC236}">
                <a16:creationId xmlns:a16="http://schemas.microsoft.com/office/drawing/2014/main" id="{D97BB35A-0D7C-9399-226D-57E8742BCF8E}"/>
              </a:ext>
              <a:ext uri="{C183D7F6-B498-43B3-948B-1728B52AA6E4}">
                <adec:decorative xmlns:adec="http://schemas.microsoft.com/office/drawing/2017/decorative" val="1"/>
              </a:ext>
            </a:extLst>
          </p:cNvPr>
          <p:cNvSpPr>
            <a:spLocks noChangeAspect="1" noEditPoints="1"/>
          </p:cNvSpPr>
          <p:nvPr/>
        </p:nvSpPr>
        <p:spPr bwMode="auto">
          <a:xfrm>
            <a:off x="9636838" y="1866297"/>
            <a:ext cx="211916" cy="162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8" name="server_2">
            <a:extLst>
              <a:ext uri="{FF2B5EF4-FFF2-40B4-BE49-F238E27FC236}">
                <a16:creationId xmlns:a16="http://schemas.microsoft.com/office/drawing/2014/main" id="{CA041EAE-FA10-99F1-B861-E70B7CD0955F}"/>
              </a:ext>
              <a:ext uri="{C183D7F6-B498-43B3-948B-1728B52AA6E4}">
                <adec:decorative xmlns:adec="http://schemas.microsoft.com/office/drawing/2017/decorative" val="1"/>
              </a:ext>
            </a:extLst>
          </p:cNvPr>
          <p:cNvSpPr>
            <a:spLocks noChangeAspect="1" noEditPoints="1"/>
          </p:cNvSpPr>
          <p:nvPr/>
        </p:nvSpPr>
        <p:spPr bwMode="auto">
          <a:xfrm>
            <a:off x="11247948" y="5905717"/>
            <a:ext cx="384948" cy="477257"/>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pic>
        <p:nvPicPr>
          <p:cNvPr id="126" name="Graphic 125">
            <a:extLst>
              <a:ext uri="{FF2B5EF4-FFF2-40B4-BE49-F238E27FC236}">
                <a16:creationId xmlns:a16="http://schemas.microsoft.com/office/drawing/2014/main" id="{F2597AF3-EF2A-1597-6E24-E9225E3A35E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05355" y="5993259"/>
            <a:ext cx="265560" cy="277104"/>
          </a:xfrm>
          <a:prstGeom prst="rect">
            <a:avLst/>
          </a:prstGeom>
        </p:spPr>
      </p:pic>
      <p:sp>
        <p:nvSpPr>
          <p:cNvPr id="21" name="Slide Number Placeholder 252">
            <a:extLst>
              <a:ext uri="{FF2B5EF4-FFF2-40B4-BE49-F238E27FC236}">
                <a16:creationId xmlns:a16="http://schemas.microsoft.com/office/drawing/2014/main" id="{95D54AE0-8AD7-7D1C-EC2B-DE769C17CAF3}"/>
              </a:ext>
              <a:ext uri="{C183D7F6-B498-43B3-948B-1728B52AA6E4}">
                <adec:decorative xmlns:adec="http://schemas.microsoft.com/office/drawing/2017/decorative" val="1"/>
              </a:ext>
            </a:extLst>
          </p:cNvPr>
          <p:cNvSpPr txBox="1">
            <a:spLocks/>
          </p:cNvSpPr>
          <p:nvPr/>
        </p:nvSpPr>
        <p:spPr>
          <a:xfrm>
            <a:off x="11697272" y="6539518"/>
            <a:ext cx="404240" cy="123111"/>
          </a:xfrm>
          <a:prstGeom prst="rect">
            <a:avLst/>
          </a:prstGeom>
        </p:spPr>
        <p:txBody>
          <a:bodyPr/>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F881BB8-5469-4299-99B9-578BE3320A80}" type="slidenum">
              <a:rPr lang="en-US" sz="800" smtClean="0">
                <a:solidFill>
                  <a:schemeClr val="bg1"/>
                </a:solidFill>
                <a:latin typeface="Segoe UI"/>
              </a:rPr>
              <a:pPr algn="ctr">
                <a:defRPr/>
              </a:pPr>
              <a:t>18</a:t>
            </a:fld>
            <a:endParaRPr lang="en-US" sz="800">
              <a:solidFill>
                <a:schemeClr val="bg1"/>
              </a:solidFill>
              <a:latin typeface="Segoe UI"/>
            </a:endParaRPr>
          </a:p>
        </p:txBody>
      </p:sp>
      <p:sp>
        <p:nvSpPr>
          <p:cNvPr id="7" name="Title 18">
            <a:extLst>
              <a:ext uri="{FF2B5EF4-FFF2-40B4-BE49-F238E27FC236}">
                <a16:creationId xmlns:a16="http://schemas.microsoft.com/office/drawing/2014/main" id="{C88413A1-DC7F-5DC5-9C67-4CCA9049F7F3}"/>
              </a:ext>
            </a:extLst>
          </p:cNvPr>
          <p:cNvSpPr txBox="1">
            <a:spLocks/>
          </p:cNvSpPr>
          <p:nvPr/>
        </p:nvSpPr>
        <p:spPr>
          <a:xfrm>
            <a:off x="609215" y="778035"/>
            <a:ext cx="6911821"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1800" dirty="0">
                <a:solidFill>
                  <a:schemeClr val="bg1"/>
                </a:solidFill>
                <a:latin typeface="Segoe Sans Display" pitchFamily="2" charset="0"/>
                <a:ea typeface="+mn-ea"/>
                <a:cs typeface="Segoe Sans Display" pitchFamily="2" charset="0"/>
              </a:rPr>
              <a:t>For Purview workloads and Priva </a:t>
            </a:r>
            <a:endParaRPr lang="en-GB" sz="1800" dirty="0">
              <a:solidFill>
                <a:schemeClr val="bg1"/>
              </a:solidFill>
              <a:latin typeface="Segoe Sans Display" pitchFamily="2" charset="0"/>
              <a:ea typeface="+mn-ea"/>
              <a:cs typeface="Segoe Sans Display" pitchFamily="2" charset="0"/>
            </a:endParaRPr>
          </a:p>
        </p:txBody>
      </p:sp>
      <p:sp>
        <p:nvSpPr>
          <p:cNvPr id="12" name="light">
            <a:extLst>
              <a:ext uri="{FF2B5EF4-FFF2-40B4-BE49-F238E27FC236}">
                <a16:creationId xmlns:a16="http://schemas.microsoft.com/office/drawing/2014/main" id="{4410BB8C-B922-4C26-5672-13C818C7A643}"/>
              </a:ext>
              <a:ext uri="{C183D7F6-B498-43B3-948B-1728B52AA6E4}">
                <adec:decorative xmlns:adec="http://schemas.microsoft.com/office/drawing/2017/decorative" val="1"/>
              </a:ext>
            </a:extLst>
          </p:cNvPr>
          <p:cNvSpPr>
            <a:spLocks noChangeAspect="1" noEditPoints="1"/>
          </p:cNvSpPr>
          <p:nvPr/>
        </p:nvSpPr>
        <p:spPr bwMode="auto">
          <a:xfrm>
            <a:off x="576263" y="1301873"/>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TextBox 60">
            <a:extLst>
              <a:ext uri="{FF2B5EF4-FFF2-40B4-BE49-F238E27FC236}">
                <a16:creationId xmlns:a16="http://schemas.microsoft.com/office/drawing/2014/main" id="{51D7CD62-E0A8-276E-3D2A-C862EAFFE915}"/>
              </a:ext>
            </a:extLst>
          </p:cNvPr>
          <p:cNvSpPr txBox="1">
            <a:spLocks/>
          </p:cNvSpPr>
          <p:nvPr/>
        </p:nvSpPr>
        <p:spPr>
          <a:xfrm>
            <a:off x="1012462" y="1386858"/>
            <a:ext cx="1606598" cy="215444"/>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Sans Display Semibold" pitchFamily="2" charset="0"/>
                <a:cs typeface="Segoe Sans Display Semibold" pitchFamily="2" charset="0"/>
              </a:rPr>
              <a:t>Enhanced solutions</a:t>
            </a:r>
          </a:p>
        </p:txBody>
      </p:sp>
      <p:sp>
        <p:nvSpPr>
          <p:cNvPr id="37" name="TextBox 36">
            <a:extLst>
              <a:ext uri="{FF2B5EF4-FFF2-40B4-BE49-F238E27FC236}">
                <a16:creationId xmlns:a16="http://schemas.microsoft.com/office/drawing/2014/main" id="{256A7D79-BE7D-DE7C-0766-A0CADD522020}"/>
              </a:ext>
            </a:extLst>
          </p:cNvPr>
          <p:cNvSpPr txBox="1">
            <a:spLocks/>
          </p:cNvSpPr>
          <p:nvPr/>
        </p:nvSpPr>
        <p:spPr>
          <a:xfrm>
            <a:off x="1972581" y="1903183"/>
            <a:ext cx="1239122" cy="184666"/>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Sans Display" pitchFamily="2" charset="0"/>
                <a:cs typeface="Segoe Sans Display" pitchFamily="2" charset="0"/>
              </a:rPr>
              <a:t>Adoption pathway</a:t>
            </a:r>
            <a:endParaRPr kumimoji="0" lang="en-US" sz="12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13" name="Rectangle 112">
            <a:extLst>
              <a:ext uri="{FF2B5EF4-FFF2-40B4-BE49-F238E27FC236}">
                <a16:creationId xmlns:a16="http://schemas.microsoft.com/office/drawing/2014/main" id="{48022465-4918-EE0B-5EF6-521D6B1A278B}"/>
              </a:ext>
            </a:extLst>
          </p:cNvPr>
          <p:cNvSpPr>
            <a:spLocks/>
          </p:cNvSpPr>
          <p:nvPr/>
        </p:nvSpPr>
        <p:spPr>
          <a:xfrm>
            <a:off x="779224" y="2600615"/>
            <a:ext cx="1781040" cy="338554"/>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b="0" u="none" strike="noStrike" kern="0" cap="none" spc="0" normalizeH="0" baseline="0" noProof="0">
                <a:ln>
                  <a:noFill/>
                </a:ln>
                <a:solidFill>
                  <a:schemeClr val="bg1"/>
                </a:solidFill>
                <a:effectLst/>
                <a:uLnTx/>
                <a:uFillTx/>
                <a:latin typeface="Segoe UI"/>
                <a:ea typeface="+mn-ea"/>
                <a:cs typeface="+mn-cs"/>
              </a:rPr>
              <a:t>My organization requires data security capabilities</a:t>
            </a:r>
          </a:p>
        </p:txBody>
      </p:sp>
      <p:sp>
        <p:nvSpPr>
          <p:cNvPr id="128" name="Rectangle 127">
            <a:extLst>
              <a:ext uri="{FF2B5EF4-FFF2-40B4-BE49-F238E27FC236}">
                <a16:creationId xmlns:a16="http://schemas.microsoft.com/office/drawing/2014/main" id="{8F3F2C16-D745-51E0-E8CC-5E7E39A96505}"/>
              </a:ext>
            </a:extLst>
          </p:cNvPr>
          <p:cNvSpPr>
            <a:spLocks/>
          </p:cNvSpPr>
          <p:nvPr/>
        </p:nvSpPr>
        <p:spPr>
          <a:xfrm>
            <a:off x="4593283" y="2504464"/>
            <a:ext cx="3124379" cy="507831"/>
          </a:xfrm>
          <a:prstGeom prst="rect">
            <a:avLst/>
          </a:prstGeom>
        </p:spPr>
        <p:txBody>
          <a:bodyPr wrap="square" lIns="0" tIns="0" rIns="0" bIns="0" anchor="t">
            <a:spAutoFit/>
          </a:bodyPr>
          <a:lstStyle/>
          <a:p>
            <a:pPr algn="ctr" defTabSz="913916" fontAlgn="base">
              <a:spcAft>
                <a:spcPts val="100"/>
              </a:spcAft>
              <a:defRPr/>
            </a:pPr>
            <a:r>
              <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rPr>
              <a:t>I want to learn how to deploy, operate, and troubleshoot Microsoft Purview </a:t>
            </a:r>
            <a:r>
              <a:rPr lang="en-US" sz="1100" kern="0" dirty="0">
                <a:solidFill>
                  <a:schemeClr val="bg1"/>
                </a:solidFill>
                <a:latin typeface="Segoe Sans Display" pitchFamily="2" charset="0"/>
                <a:cs typeface="Segoe Sans Display" pitchFamily="2" charset="0"/>
              </a:rPr>
              <a:t>and Microsoft Priva workloads</a:t>
            </a:r>
            <a:endPar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endParaRPr>
          </a:p>
        </p:txBody>
      </p:sp>
      <p:sp>
        <p:nvSpPr>
          <p:cNvPr id="8" name="Rectangle 7">
            <a:extLst>
              <a:ext uri="{FF2B5EF4-FFF2-40B4-BE49-F238E27FC236}">
                <a16:creationId xmlns:a16="http://schemas.microsoft.com/office/drawing/2014/main" id="{C321C35F-19B6-87A9-A7D5-27A656889006}"/>
              </a:ext>
            </a:extLst>
          </p:cNvPr>
          <p:cNvSpPr>
            <a:spLocks/>
          </p:cNvSpPr>
          <p:nvPr/>
        </p:nvSpPr>
        <p:spPr>
          <a:xfrm>
            <a:off x="8425140" y="2566475"/>
            <a:ext cx="2713849" cy="859210"/>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set up a framework to achieve my organization’s security requirements and determination of all the appropriate data security solutions.</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b="0" i="1" u="none" strike="noStrike" kern="0" cap="none" spc="0" normalizeH="0" baseline="0" noProof="0">
              <a:ln>
                <a:noFill/>
              </a:ln>
              <a:solidFill>
                <a:schemeClr val="bg1"/>
              </a:solidFill>
              <a:effectLst/>
              <a:uLnTx/>
              <a:uFillTx/>
              <a:latin typeface="Segoe UI"/>
              <a:ea typeface="+mn-ea"/>
              <a:cs typeface="+mn-cs"/>
            </a:endParaRPr>
          </a:p>
        </p:txBody>
      </p:sp>
      <p:sp>
        <p:nvSpPr>
          <p:cNvPr id="120" name="Rectangle 119">
            <a:extLst>
              <a:ext uri="{FF2B5EF4-FFF2-40B4-BE49-F238E27FC236}">
                <a16:creationId xmlns:a16="http://schemas.microsoft.com/office/drawing/2014/main" id="{1EB1FFFD-55EC-7800-7E3F-7C1EE39BFE3E}"/>
              </a:ext>
            </a:extLst>
          </p:cNvPr>
          <p:cNvSpPr>
            <a:spLocks/>
          </p:cNvSpPr>
          <p:nvPr/>
        </p:nvSpPr>
        <p:spPr>
          <a:xfrm>
            <a:off x="2663789" y="4751860"/>
            <a:ext cx="3200661" cy="507831"/>
          </a:xfrm>
          <a:prstGeom prst="rect">
            <a:avLst/>
          </a:prstGeom>
        </p:spPr>
        <p:txBody>
          <a:bodyPr wrap="square" lIns="0" tIns="0" rIns="0" bIns="0" anchor="t">
            <a:spAutoFit/>
          </a:bodyPr>
          <a:lstStyle/>
          <a:p>
            <a:pPr algn="ctr" defTabSz="913916" fontAlgn="base">
              <a:spcAft>
                <a:spcPts val="1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My team seeks guidance on which products and workloads to leverage for </a:t>
            </a:r>
            <a:r>
              <a:rPr lang="en-US" sz="1100" kern="0">
                <a:solidFill>
                  <a:schemeClr val="bg1"/>
                </a:solidFill>
                <a:latin typeface="Segoe Sans Display" pitchFamily="2" charset="0"/>
                <a:cs typeface="Segoe Sans Display" pitchFamily="2" charset="0"/>
              </a:rPr>
              <a:t>securing my organization’s data estate</a:t>
            </a:r>
            <a:endPar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0" name="Rectangle 9">
            <a:extLst>
              <a:ext uri="{FF2B5EF4-FFF2-40B4-BE49-F238E27FC236}">
                <a16:creationId xmlns:a16="http://schemas.microsoft.com/office/drawing/2014/main" id="{0C74033F-869E-FCAC-916D-866C269CBEA6}"/>
              </a:ext>
            </a:extLst>
          </p:cNvPr>
          <p:cNvSpPr>
            <a:spLocks/>
          </p:cNvSpPr>
          <p:nvPr/>
        </p:nvSpPr>
        <p:spPr>
          <a:xfrm>
            <a:off x="7380314" y="4902091"/>
            <a:ext cx="3017044" cy="338554"/>
          </a:xfrm>
          <a:prstGeom prst="rect">
            <a:avLst/>
          </a:prstGeom>
        </p:spPr>
        <p:txBody>
          <a:bodyPr wrap="square" lIns="0" tIns="0" rIns="0" bIns="0" anchor="t">
            <a:spAutoFit/>
          </a:bodyPr>
          <a:lstStyle/>
          <a:p>
            <a:pPr algn="ctr" defTabSz="913916" fontAlgn="base">
              <a:spcAft>
                <a:spcPts val="600"/>
              </a:spcAft>
              <a:defRPr/>
            </a:pPr>
            <a:r>
              <a:rPr kumimoji="0" lang="en-US" sz="1100" u="none" strike="noStrike" kern="0" cap="none" spc="0" normalizeH="0" baseline="0" noProof="0" dirty="0">
                <a:ln>
                  <a:noFill/>
                </a:ln>
                <a:solidFill>
                  <a:schemeClr val="bg1"/>
                </a:solidFill>
                <a:effectLst/>
                <a:uLnTx/>
                <a:uFillTx/>
                <a:latin typeface="Segoe Sans Display" pitchFamily="2" charset="0"/>
                <a:cs typeface="Segoe Sans Display" pitchFamily="2" charset="0"/>
              </a:rPr>
              <a:t>I want to </a:t>
            </a:r>
            <a:r>
              <a:rPr lang="en-US" sz="1100" kern="0" dirty="0">
                <a:solidFill>
                  <a:schemeClr val="bg1"/>
                </a:solidFill>
                <a:latin typeface="Segoe Sans Display" pitchFamily="2" charset="0"/>
                <a:cs typeface="Segoe Sans Display" pitchFamily="2" charset="0"/>
              </a:rPr>
              <a:t>become highly proficient and skilled in using the Purview and Priva workloads</a:t>
            </a:r>
            <a:endParaRPr lang="en-US" sz="1100" u="none" strike="noStrike" kern="1200" cap="none" spc="0" normalizeH="0" baseline="0" noProof="0" dirty="0">
              <a:ln>
                <a:noFill/>
              </a:ln>
              <a:solidFill>
                <a:schemeClr val="bg1"/>
              </a:solidFill>
              <a:effectLst/>
              <a:uLnTx/>
              <a:uFillTx/>
              <a:latin typeface="Segoe Sans Display" pitchFamily="2" charset="0"/>
              <a:cs typeface="Segoe Sans Display" pitchFamily="2" charset="0"/>
            </a:endParaRPr>
          </a:p>
        </p:txBody>
      </p:sp>
      <p:sp>
        <p:nvSpPr>
          <p:cNvPr id="11" name="Rectangle 10">
            <a:extLst>
              <a:ext uri="{FF2B5EF4-FFF2-40B4-BE49-F238E27FC236}">
                <a16:creationId xmlns:a16="http://schemas.microsoft.com/office/drawing/2014/main" id="{83789948-3B2C-64B8-178D-A46400C5A482}"/>
              </a:ext>
            </a:extLst>
          </p:cNvPr>
          <p:cNvSpPr>
            <a:spLocks/>
          </p:cNvSpPr>
          <p:nvPr/>
        </p:nvSpPr>
        <p:spPr>
          <a:xfrm>
            <a:off x="11034319" y="4428018"/>
            <a:ext cx="964790" cy="507831"/>
          </a:xfrm>
          <a:prstGeom prst="rect">
            <a:avLst/>
          </a:prstGeom>
        </p:spPr>
        <p:txBody>
          <a:bodyPr wrap="square" lIns="0" tIns="0" rIns="0" bIns="0" anchor="ctr">
            <a:sp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Stay abreast on latest updates and tech </a:t>
            </a:r>
          </a:p>
        </p:txBody>
      </p:sp>
      <p:sp>
        <p:nvSpPr>
          <p:cNvPr id="4" name="TextBox 3">
            <a:extLst>
              <a:ext uri="{FF2B5EF4-FFF2-40B4-BE49-F238E27FC236}">
                <a16:creationId xmlns:a16="http://schemas.microsoft.com/office/drawing/2014/main" id="{18666D86-CBB6-5062-3D93-09763C5BA26D}"/>
              </a:ext>
              <a:ext uri="{C183D7F6-B498-43B3-948B-1728B52AA6E4}">
                <adec:decorative xmlns:adec="http://schemas.microsoft.com/office/drawing/2017/decorative" val="1"/>
              </a:ext>
            </a:extLst>
          </p:cNvPr>
          <p:cNvSpPr txBox="1"/>
          <p:nvPr/>
        </p:nvSpPr>
        <p:spPr>
          <a:xfrm>
            <a:off x="10397358" y="235043"/>
            <a:ext cx="1642237" cy="123111"/>
          </a:xfrm>
          <a:prstGeom prst="rect">
            <a:avLst/>
          </a:prstGeom>
          <a:noFill/>
        </p:spPr>
        <p:txBody>
          <a:bodyPr wrap="square" lIns="0" tIns="0" rIns="0" bIns="0" rtlCol="0">
            <a:spAutoFit/>
          </a:bodyPr>
          <a:lstStyle/>
          <a:p>
            <a:r>
              <a:rPr lang="en-US" sz="800">
                <a:solidFill>
                  <a:schemeClr val="bg1"/>
                </a:solidFill>
                <a:latin typeface="Segoe Sans Display" pitchFamily="2" charset="0"/>
                <a:cs typeface="Segoe Sans Display" pitchFamily="2" charset="0"/>
              </a:rPr>
              <a:t>Workload Adoption Pathways          3</a:t>
            </a:r>
          </a:p>
        </p:txBody>
      </p:sp>
    </p:spTree>
    <p:extLst>
      <p:ext uri="{BB962C8B-B14F-4D97-AF65-F5344CB8AC3E}">
        <p14:creationId xmlns:p14="http://schemas.microsoft.com/office/powerpoint/2010/main" val="31279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CEC37-944B-C042-16B7-C40A5D4B8C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10E3E7F-B88C-9A4A-9164-EE89CE58706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446000" cy="6858000"/>
          </a:xfrm>
          <a:prstGeom prst="rect">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grpSp>
        <p:nvGrpSpPr>
          <p:cNvPr id="2" name="Group 1">
            <a:extLst>
              <a:ext uri="{FF2B5EF4-FFF2-40B4-BE49-F238E27FC236}">
                <a16:creationId xmlns:a16="http://schemas.microsoft.com/office/drawing/2014/main" id="{3E51F89A-4665-93B1-201D-DF3FFA8FF0CD}"/>
              </a:ext>
              <a:ext uri="{C183D7F6-B498-43B3-948B-1728B52AA6E4}">
                <adec:decorative xmlns:adec="http://schemas.microsoft.com/office/drawing/2017/decorative" val="1"/>
              </a:ext>
            </a:extLst>
          </p:cNvPr>
          <p:cNvGrpSpPr/>
          <p:nvPr/>
        </p:nvGrpSpPr>
        <p:grpSpPr>
          <a:xfrm>
            <a:off x="10982897" y="5700368"/>
            <a:ext cx="896462" cy="896460"/>
            <a:chOff x="8568666" y="4009352"/>
            <a:chExt cx="1293192" cy="1293191"/>
          </a:xfrm>
        </p:grpSpPr>
        <p:sp>
          <p:nvSpPr>
            <p:cNvPr id="3" name="Oval 2">
              <a:extLst>
                <a:ext uri="{FF2B5EF4-FFF2-40B4-BE49-F238E27FC236}">
                  <a16:creationId xmlns:a16="http://schemas.microsoft.com/office/drawing/2014/main" id="{DBD7259B-D742-BA21-2367-41E21BEC7404}"/>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7" name="Arc 6">
              <a:extLst>
                <a:ext uri="{FF2B5EF4-FFF2-40B4-BE49-F238E27FC236}">
                  <a16:creationId xmlns:a16="http://schemas.microsoft.com/office/drawing/2014/main" id="{BB00EA5C-604D-D1E6-2A29-984735757A4D}"/>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23" name="Group 122">
            <a:extLst>
              <a:ext uri="{FF2B5EF4-FFF2-40B4-BE49-F238E27FC236}">
                <a16:creationId xmlns:a16="http://schemas.microsoft.com/office/drawing/2014/main" id="{B2878225-59F6-608C-CCBA-3443825B0575}"/>
              </a:ext>
              <a:ext uri="{C183D7F6-B498-43B3-948B-1728B52AA6E4}">
                <adec:decorative xmlns:adec="http://schemas.microsoft.com/office/drawing/2017/decorative" val="1"/>
              </a:ext>
            </a:extLst>
          </p:cNvPr>
          <p:cNvGrpSpPr/>
          <p:nvPr/>
        </p:nvGrpSpPr>
        <p:grpSpPr>
          <a:xfrm>
            <a:off x="454592" y="1958830"/>
            <a:ext cx="11417269" cy="4191641"/>
            <a:chOff x="454592" y="1958830"/>
            <a:chExt cx="11417269" cy="4191641"/>
          </a:xfrm>
        </p:grpSpPr>
        <p:sp>
          <p:nvSpPr>
            <p:cNvPr id="38" name="Arrow: Bent 7">
              <a:extLst>
                <a:ext uri="{FF2B5EF4-FFF2-40B4-BE49-F238E27FC236}">
                  <a16:creationId xmlns:a16="http://schemas.microsoft.com/office/drawing/2014/main" id="{E0CA87D0-088E-5250-681B-1C64AF611046}"/>
                </a:ext>
                <a:ext uri="{C183D7F6-B498-43B3-948B-1728B52AA6E4}">
                  <adec:decorative xmlns:adec="http://schemas.microsoft.com/office/drawing/2017/decorative" val="1"/>
                </a:ext>
              </a:extLst>
            </p:cNvPr>
            <p:cNvSpPr>
              <a:spLocks/>
            </p:cNvSpPr>
            <p:nvPr/>
          </p:nvSpPr>
          <p:spPr>
            <a:xfrm>
              <a:off x="1667674" y="1977491"/>
              <a:ext cx="1213999" cy="2492534"/>
            </a:xfrm>
            <a:prstGeom prst="bentArrow">
              <a:avLst>
                <a:gd name="adj1" fmla="val 0"/>
                <a:gd name="adj2" fmla="val 0"/>
                <a:gd name="adj3" fmla="val 25000"/>
                <a:gd name="adj4" fmla="val 40327"/>
              </a:avLst>
            </a:prstGeom>
            <a:solidFill>
              <a:srgbClr val="0A1F2C"/>
            </a:solidFill>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Arrow: Bent 21">
              <a:extLst>
                <a:ext uri="{FF2B5EF4-FFF2-40B4-BE49-F238E27FC236}">
                  <a16:creationId xmlns:a16="http://schemas.microsoft.com/office/drawing/2014/main" id="{A9DB4233-9721-E955-3248-7A3A8F9BDADB}"/>
                </a:ext>
                <a:ext uri="{C183D7F6-B498-43B3-948B-1728B52AA6E4}">
                  <adec:decorative xmlns:adec="http://schemas.microsoft.com/office/drawing/2017/decorative" val="1"/>
                </a:ext>
              </a:extLst>
            </p:cNvPr>
            <p:cNvSpPr>
              <a:spLocks/>
            </p:cNvSpPr>
            <p:nvPr/>
          </p:nvSpPr>
          <p:spPr>
            <a:xfrm flipH="1" flipV="1">
              <a:off x="4035359" y="3478466"/>
              <a:ext cx="1213999" cy="2672005"/>
            </a:xfrm>
            <a:prstGeom prst="bentArrow">
              <a:avLst>
                <a:gd name="adj1" fmla="val 25000"/>
                <a:gd name="adj2" fmla="val 0"/>
                <a:gd name="adj3" fmla="val 25000"/>
                <a:gd name="adj4" fmla="val 35717"/>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Arrow: Bent 35">
              <a:extLst>
                <a:ext uri="{FF2B5EF4-FFF2-40B4-BE49-F238E27FC236}">
                  <a16:creationId xmlns:a16="http://schemas.microsoft.com/office/drawing/2014/main" id="{2EB79284-BED4-1BAB-98F0-E16D23A4BA4F}"/>
                </a:ext>
                <a:ext uri="{C183D7F6-B498-43B3-948B-1728B52AA6E4}">
                  <adec:decorative xmlns:adec="http://schemas.microsoft.com/office/drawing/2017/decorative" val="1"/>
                </a:ext>
              </a:extLst>
            </p:cNvPr>
            <p:cNvSpPr>
              <a:spLocks/>
            </p:cNvSpPr>
            <p:nvPr/>
          </p:nvSpPr>
          <p:spPr>
            <a:xfrm rot="10800000" flipV="1">
              <a:off x="2862584" y="1977491"/>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Arrow: Bent 21">
              <a:extLst>
                <a:ext uri="{FF2B5EF4-FFF2-40B4-BE49-F238E27FC236}">
                  <a16:creationId xmlns:a16="http://schemas.microsoft.com/office/drawing/2014/main" id="{EFD8D2F0-0897-20CC-D9E7-683E996FC28B}"/>
                </a:ext>
                <a:ext uri="{C183D7F6-B498-43B3-948B-1728B52AA6E4}">
                  <adec:decorative xmlns:adec="http://schemas.microsoft.com/office/drawing/2017/decorative" val="1"/>
                </a:ext>
              </a:extLst>
            </p:cNvPr>
            <p:cNvSpPr>
              <a:spLocks/>
            </p:cNvSpPr>
            <p:nvPr/>
          </p:nvSpPr>
          <p:spPr>
            <a:xfrm flipV="1">
              <a:off x="3491952" y="2705565"/>
              <a:ext cx="1213999" cy="3444906"/>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Arrow: Bent 7">
              <a:extLst>
                <a:ext uri="{FF2B5EF4-FFF2-40B4-BE49-F238E27FC236}">
                  <a16:creationId xmlns:a16="http://schemas.microsoft.com/office/drawing/2014/main" id="{C2813F6E-028D-2A23-789A-E290F5D99692}"/>
                </a:ext>
                <a:ext uri="{C183D7F6-B498-43B3-948B-1728B52AA6E4}">
                  <adec:decorative xmlns:adec="http://schemas.microsoft.com/office/drawing/2017/decorative" val="1"/>
                </a:ext>
              </a:extLst>
            </p:cNvPr>
            <p:cNvSpPr>
              <a:spLocks/>
            </p:cNvSpPr>
            <p:nvPr/>
          </p:nvSpPr>
          <p:spPr>
            <a:xfrm>
              <a:off x="5250629" y="1958830"/>
              <a:ext cx="1213999" cy="1663388"/>
            </a:xfrm>
            <a:prstGeom prst="bentArrow">
              <a:avLst>
                <a:gd name="adj1" fmla="val 25000"/>
                <a:gd name="adj2" fmla="val 0"/>
                <a:gd name="adj3" fmla="val 25000"/>
                <a:gd name="adj4" fmla="val 3725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Arrow: Bent 21">
              <a:extLst>
                <a:ext uri="{FF2B5EF4-FFF2-40B4-BE49-F238E27FC236}">
                  <a16:creationId xmlns:a16="http://schemas.microsoft.com/office/drawing/2014/main" id="{C62C0555-1DDF-1504-D4A9-7E695BA396D1}"/>
                </a:ext>
                <a:ext uri="{C183D7F6-B498-43B3-948B-1728B52AA6E4}">
                  <adec:decorative xmlns:adec="http://schemas.microsoft.com/office/drawing/2017/decorative" val="1"/>
                </a:ext>
              </a:extLst>
            </p:cNvPr>
            <p:cNvSpPr>
              <a:spLocks/>
            </p:cNvSpPr>
            <p:nvPr/>
          </p:nvSpPr>
          <p:spPr>
            <a:xfrm flipH="1" flipV="1">
              <a:off x="7618314" y="2486290"/>
              <a:ext cx="1213999" cy="3641318"/>
            </a:xfrm>
            <a:prstGeom prst="bentArrow">
              <a:avLst>
                <a:gd name="adj1" fmla="val 25000"/>
                <a:gd name="adj2" fmla="val 0"/>
                <a:gd name="adj3" fmla="val 25000"/>
                <a:gd name="adj4" fmla="val 34179"/>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Arrow: Bent 35">
              <a:extLst>
                <a:ext uri="{FF2B5EF4-FFF2-40B4-BE49-F238E27FC236}">
                  <a16:creationId xmlns:a16="http://schemas.microsoft.com/office/drawing/2014/main" id="{B97D1EB2-403D-8DCD-6AFD-348B04E8B975}"/>
                </a:ext>
                <a:ext uri="{C183D7F6-B498-43B3-948B-1728B52AA6E4}">
                  <adec:decorative xmlns:adec="http://schemas.microsoft.com/office/drawing/2017/decorative" val="1"/>
                </a:ext>
              </a:extLst>
            </p:cNvPr>
            <p:cNvSpPr>
              <a:spLocks/>
            </p:cNvSpPr>
            <p:nvPr/>
          </p:nvSpPr>
          <p:spPr>
            <a:xfrm rot="10800000" flipV="1">
              <a:off x="6445539" y="1958830"/>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Arrow: Bent 21">
              <a:extLst>
                <a:ext uri="{FF2B5EF4-FFF2-40B4-BE49-F238E27FC236}">
                  <a16:creationId xmlns:a16="http://schemas.microsoft.com/office/drawing/2014/main" id="{A8DE7D79-2975-15CD-7EA3-A7B9BA263809}"/>
                </a:ext>
                <a:ext uri="{C183D7F6-B498-43B3-948B-1728B52AA6E4}">
                  <adec:decorative xmlns:adec="http://schemas.microsoft.com/office/drawing/2017/decorative" val="1"/>
                </a:ext>
              </a:extLst>
            </p:cNvPr>
            <p:cNvSpPr>
              <a:spLocks/>
            </p:cNvSpPr>
            <p:nvPr/>
          </p:nvSpPr>
          <p:spPr>
            <a:xfrm flipV="1">
              <a:off x="7074907" y="2686904"/>
              <a:ext cx="1213999" cy="3440705"/>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Arrow: Bent 7">
              <a:extLst>
                <a:ext uri="{FF2B5EF4-FFF2-40B4-BE49-F238E27FC236}">
                  <a16:creationId xmlns:a16="http://schemas.microsoft.com/office/drawing/2014/main" id="{087FC192-EC5D-3C9F-D38E-29B22AB590AD}"/>
                </a:ext>
                <a:ext uri="{C183D7F6-B498-43B3-948B-1728B52AA6E4}">
                  <adec:decorative xmlns:adec="http://schemas.microsoft.com/office/drawing/2017/decorative" val="1"/>
                </a:ext>
              </a:extLst>
            </p:cNvPr>
            <p:cNvSpPr>
              <a:spLocks/>
            </p:cNvSpPr>
            <p:nvPr/>
          </p:nvSpPr>
          <p:spPr>
            <a:xfrm>
              <a:off x="8833584" y="1958830"/>
              <a:ext cx="1213999" cy="1663388"/>
            </a:xfrm>
            <a:prstGeom prst="bentArrow">
              <a:avLst>
                <a:gd name="adj1" fmla="val 25000"/>
                <a:gd name="adj2" fmla="val 0"/>
                <a:gd name="adj3" fmla="val 25000"/>
                <a:gd name="adj4" fmla="val 35716"/>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Arrow: Bent 35">
              <a:extLst>
                <a:ext uri="{FF2B5EF4-FFF2-40B4-BE49-F238E27FC236}">
                  <a16:creationId xmlns:a16="http://schemas.microsoft.com/office/drawing/2014/main" id="{B949BBB0-16F2-8E01-1D0A-87D1046E03C3}"/>
                </a:ext>
                <a:ext uri="{C183D7F6-B498-43B3-948B-1728B52AA6E4}">
                  <adec:decorative xmlns:adec="http://schemas.microsoft.com/office/drawing/2017/decorative" val="1"/>
                </a:ext>
              </a:extLst>
            </p:cNvPr>
            <p:cNvSpPr>
              <a:spLocks/>
            </p:cNvSpPr>
            <p:nvPr/>
          </p:nvSpPr>
          <p:spPr>
            <a:xfrm rot="10800000" flipV="1">
              <a:off x="10028494" y="1958831"/>
              <a:ext cx="629368" cy="2511190"/>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Arrow: Bent 7">
              <a:extLst>
                <a:ext uri="{FF2B5EF4-FFF2-40B4-BE49-F238E27FC236}">
                  <a16:creationId xmlns:a16="http://schemas.microsoft.com/office/drawing/2014/main" id="{1133DA10-C960-0F82-B457-0811020BFBD1}"/>
                </a:ext>
                <a:ext uri="{C183D7F6-B498-43B3-948B-1728B52AA6E4}">
                  <adec:decorative xmlns:adec="http://schemas.microsoft.com/office/drawing/2017/decorative" val="1"/>
                </a:ext>
              </a:extLst>
            </p:cNvPr>
            <p:cNvSpPr>
              <a:spLocks/>
            </p:cNvSpPr>
            <p:nvPr/>
          </p:nvSpPr>
          <p:spPr>
            <a:xfrm rot="10800000">
              <a:off x="454592" y="2758792"/>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Arrow: Bent 7">
              <a:extLst>
                <a:ext uri="{FF2B5EF4-FFF2-40B4-BE49-F238E27FC236}">
                  <a16:creationId xmlns:a16="http://schemas.microsoft.com/office/drawing/2014/main" id="{DF06189A-512C-150E-C958-0EBAD865EB48}"/>
                </a:ext>
                <a:ext uri="{C183D7F6-B498-43B3-948B-1728B52AA6E4}">
                  <adec:decorative xmlns:adec="http://schemas.microsoft.com/office/drawing/2017/decorative" val="1"/>
                </a:ext>
              </a:extLst>
            </p:cNvPr>
            <p:cNvSpPr>
              <a:spLocks/>
            </p:cNvSpPr>
            <p:nvPr/>
          </p:nvSpPr>
          <p:spPr>
            <a:xfrm rot="10800000" flipH="1">
              <a:off x="10657862" y="2754031"/>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2" name="Rectangle: Rounded Corners 89">
            <a:extLst>
              <a:ext uri="{FF2B5EF4-FFF2-40B4-BE49-F238E27FC236}">
                <a16:creationId xmlns:a16="http://schemas.microsoft.com/office/drawing/2014/main" id="{F7404129-1137-DB21-9F5F-94C7EA3A0B66}"/>
              </a:ext>
              <a:ext uri="{C183D7F6-B498-43B3-948B-1728B52AA6E4}">
                <adec:decorative xmlns:adec="http://schemas.microsoft.com/office/drawing/2017/decorative" val="1"/>
              </a:ext>
            </a:extLst>
          </p:cNvPr>
          <p:cNvSpPr/>
          <p:nvPr/>
        </p:nvSpPr>
        <p:spPr>
          <a:xfrm>
            <a:off x="3033410" y="4486187"/>
            <a:ext cx="3036731" cy="87664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1" name="Rectangle: Rounded Corners 89">
            <a:extLst>
              <a:ext uri="{FF2B5EF4-FFF2-40B4-BE49-F238E27FC236}">
                <a16:creationId xmlns:a16="http://schemas.microsoft.com/office/drawing/2014/main" id="{AC3997E6-9D6C-0C18-2518-C330A1D56631}"/>
              </a:ext>
              <a:ext uri="{C183D7F6-B498-43B3-948B-1728B52AA6E4}">
                <adec:decorative xmlns:adec="http://schemas.microsoft.com/office/drawing/2017/decorative" val="1"/>
              </a:ext>
            </a:extLst>
          </p:cNvPr>
          <p:cNvSpPr/>
          <p:nvPr/>
        </p:nvSpPr>
        <p:spPr>
          <a:xfrm>
            <a:off x="652556" y="2511348"/>
            <a:ext cx="1975767" cy="740349"/>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7" name="Rectangle: Rounded Corners 89">
            <a:extLst>
              <a:ext uri="{FF2B5EF4-FFF2-40B4-BE49-F238E27FC236}">
                <a16:creationId xmlns:a16="http://schemas.microsoft.com/office/drawing/2014/main" id="{3673E846-54A0-1547-CA87-4215696BB144}"/>
              </a:ext>
              <a:ext uri="{C183D7F6-B498-43B3-948B-1728B52AA6E4}">
                <adec:decorative xmlns:adec="http://schemas.microsoft.com/office/drawing/2017/decorative" val="1"/>
              </a:ext>
            </a:extLst>
          </p:cNvPr>
          <p:cNvSpPr/>
          <p:nvPr/>
        </p:nvSpPr>
        <p:spPr>
          <a:xfrm>
            <a:off x="4541036" y="2381961"/>
            <a:ext cx="3718289" cy="701389"/>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1" name="Rectangle: Rounded Corners 89">
            <a:extLst>
              <a:ext uri="{FF2B5EF4-FFF2-40B4-BE49-F238E27FC236}">
                <a16:creationId xmlns:a16="http://schemas.microsoft.com/office/drawing/2014/main" id="{6DFB5869-C60A-D065-EF0C-4A7D15EA1E9D}"/>
              </a:ext>
              <a:ext uri="{C183D7F6-B498-43B3-948B-1728B52AA6E4}">
                <adec:decorative xmlns:adec="http://schemas.microsoft.com/office/drawing/2017/decorative" val="1"/>
              </a:ext>
            </a:extLst>
          </p:cNvPr>
          <p:cNvSpPr/>
          <p:nvPr/>
        </p:nvSpPr>
        <p:spPr>
          <a:xfrm>
            <a:off x="8465863" y="2349766"/>
            <a:ext cx="2806717" cy="1208854"/>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6" name="Rectangle: Rounded Corners 89">
            <a:extLst>
              <a:ext uri="{FF2B5EF4-FFF2-40B4-BE49-F238E27FC236}">
                <a16:creationId xmlns:a16="http://schemas.microsoft.com/office/drawing/2014/main" id="{5CE6F246-59D4-CA87-DFDF-3F4BE50864FA}"/>
              </a:ext>
              <a:ext uri="{C183D7F6-B498-43B3-948B-1728B52AA6E4}">
                <adec:decorative xmlns:adec="http://schemas.microsoft.com/office/drawing/2017/decorative" val="1"/>
              </a:ext>
            </a:extLst>
          </p:cNvPr>
          <p:cNvSpPr/>
          <p:nvPr/>
        </p:nvSpPr>
        <p:spPr>
          <a:xfrm>
            <a:off x="7433476" y="4774965"/>
            <a:ext cx="2806717" cy="74983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1" name="Slide Number Placeholder 252">
            <a:extLst>
              <a:ext uri="{FF2B5EF4-FFF2-40B4-BE49-F238E27FC236}">
                <a16:creationId xmlns:a16="http://schemas.microsoft.com/office/drawing/2014/main" id="{45C31AD9-D312-C9C6-6A18-7982B6B282EF}"/>
              </a:ext>
              <a:ext uri="{C183D7F6-B498-43B3-948B-1728B52AA6E4}">
                <adec:decorative xmlns:adec="http://schemas.microsoft.com/office/drawing/2017/decorative" val="1"/>
              </a:ext>
            </a:extLst>
          </p:cNvPr>
          <p:cNvSpPr txBox="1">
            <a:spLocks/>
          </p:cNvSpPr>
          <p:nvPr/>
        </p:nvSpPr>
        <p:spPr>
          <a:xfrm>
            <a:off x="11697272" y="6539518"/>
            <a:ext cx="404240" cy="123111"/>
          </a:xfrm>
          <a:prstGeom prst="rect">
            <a:avLst/>
          </a:prstGeom>
        </p:spPr>
        <p:txBody>
          <a:bodyPr/>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F881BB8-5469-4299-99B9-578BE3320A80}" type="slidenum">
              <a:rPr lang="en-US" sz="800" smtClean="0">
                <a:solidFill>
                  <a:schemeClr val="bg1"/>
                </a:solidFill>
                <a:latin typeface="Segoe UI"/>
              </a:rPr>
              <a:pPr algn="ctr">
                <a:defRPr/>
              </a:pPr>
              <a:t>19</a:t>
            </a:fld>
            <a:endParaRPr lang="en-US" sz="800">
              <a:solidFill>
                <a:schemeClr val="bg1"/>
              </a:solidFill>
              <a:latin typeface="Segoe UI"/>
            </a:endParaRPr>
          </a:p>
        </p:txBody>
      </p:sp>
      <p:sp>
        <p:nvSpPr>
          <p:cNvPr id="30" name="Rectangle: Rounded Corners 89">
            <a:extLst>
              <a:ext uri="{FF2B5EF4-FFF2-40B4-BE49-F238E27FC236}">
                <a16:creationId xmlns:a16="http://schemas.microsoft.com/office/drawing/2014/main" id="{69602143-44AC-6E2C-487D-E4786DBBA8C7}"/>
              </a:ext>
              <a:ext uri="{C183D7F6-B498-43B3-948B-1728B52AA6E4}">
                <adec:decorative xmlns:adec="http://schemas.microsoft.com/office/drawing/2017/decorative" val="1"/>
              </a:ext>
            </a:extLst>
          </p:cNvPr>
          <p:cNvSpPr/>
          <p:nvPr/>
        </p:nvSpPr>
        <p:spPr>
          <a:xfrm>
            <a:off x="1906338" y="1796215"/>
            <a:ext cx="1371608" cy="411387"/>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2" name="Picture 31">
            <a:extLst>
              <a:ext uri="{FF2B5EF4-FFF2-40B4-BE49-F238E27FC236}">
                <a16:creationId xmlns:a16="http://schemas.microsoft.com/office/drawing/2014/main" id="{22035DAD-19F7-360A-8D99-6D310DC32C39}"/>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906337" y="1796215"/>
            <a:ext cx="1371608" cy="401425"/>
          </a:xfrm>
          <a:prstGeom prst="rect">
            <a:avLst/>
          </a:prstGeom>
          <a:noFill/>
        </p:spPr>
      </p:pic>
      <p:sp>
        <p:nvSpPr>
          <p:cNvPr id="111" name="Oval 110">
            <a:extLst>
              <a:ext uri="{FF2B5EF4-FFF2-40B4-BE49-F238E27FC236}">
                <a16:creationId xmlns:a16="http://schemas.microsoft.com/office/drawing/2014/main" id="{EE5E1CAA-FBF7-E1B7-5995-37C040878B10}"/>
              </a:ext>
              <a:ext uri="{C183D7F6-B498-43B3-948B-1728B52AA6E4}">
                <adec:decorative xmlns:adec="http://schemas.microsoft.com/office/drawing/2017/decorative" val="1"/>
              </a:ext>
            </a:extLst>
          </p:cNvPr>
          <p:cNvSpPr>
            <a:spLocks/>
          </p:cNvSpPr>
          <p:nvPr/>
        </p:nvSpPr>
        <p:spPr bwMode="auto">
          <a:xfrm>
            <a:off x="1430511" y="3440971"/>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6" name="Oval 115">
            <a:extLst>
              <a:ext uri="{FF2B5EF4-FFF2-40B4-BE49-F238E27FC236}">
                <a16:creationId xmlns:a16="http://schemas.microsoft.com/office/drawing/2014/main" id="{768E3A07-7D48-F354-F5B3-C249939070F4}"/>
              </a:ext>
              <a:ext uri="{C183D7F6-B498-43B3-948B-1728B52AA6E4}">
                <adec:decorative xmlns:adec="http://schemas.microsoft.com/office/drawing/2017/decorative" val="1"/>
              </a:ext>
            </a:extLst>
          </p:cNvPr>
          <p:cNvSpPr>
            <a:spLocks/>
          </p:cNvSpPr>
          <p:nvPr/>
        </p:nvSpPr>
        <p:spPr bwMode="auto">
          <a:xfrm>
            <a:off x="4193166" y="5911796"/>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7" name="Oval 116">
            <a:extLst>
              <a:ext uri="{FF2B5EF4-FFF2-40B4-BE49-F238E27FC236}">
                <a16:creationId xmlns:a16="http://schemas.microsoft.com/office/drawing/2014/main" id="{57E4AF1C-39D6-924A-1BE3-2E7CD02A0CC6}"/>
              </a:ext>
              <a:ext uri="{C183D7F6-B498-43B3-948B-1728B52AA6E4}">
                <adec:decorative xmlns:adec="http://schemas.microsoft.com/office/drawing/2017/decorative" val="1"/>
              </a:ext>
            </a:extLst>
          </p:cNvPr>
          <p:cNvSpPr>
            <a:spLocks/>
          </p:cNvSpPr>
          <p:nvPr/>
        </p:nvSpPr>
        <p:spPr bwMode="auto">
          <a:xfrm>
            <a:off x="5893184" y="1730984"/>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8" name="Oval 117">
            <a:extLst>
              <a:ext uri="{FF2B5EF4-FFF2-40B4-BE49-F238E27FC236}">
                <a16:creationId xmlns:a16="http://schemas.microsoft.com/office/drawing/2014/main" id="{57502BBF-784E-4C69-72D7-3D4E840AEA57}"/>
              </a:ext>
              <a:ext uri="{C183D7F6-B498-43B3-948B-1728B52AA6E4}">
                <adec:decorative xmlns:adec="http://schemas.microsoft.com/office/drawing/2017/decorative" val="1"/>
              </a:ext>
            </a:extLst>
          </p:cNvPr>
          <p:cNvSpPr>
            <a:spLocks/>
          </p:cNvSpPr>
          <p:nvPr/>
        </p:nvSpPr>
        <p:spPr bwMode="auto">
          <a:xfrm>
            <a:off x="7802128" y="5882613"/>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9" name="Oval 118">
            <a:extLst>
              <a:ext uri="{FF2B5EF4-FFF2-40B4-BE49-F238E27FC236}">
                <a16:creationId xmlns:a16="http://schemas.microsoft.com/office/drawing/2014/main" id="{07B9CDB9-8242-ECDE-05F6-B0148A9BCEF6}"/>
              </a:ext>
              <a:ext uri="{C183D7F6-B498-43B3-948B-1728B52AA6E4}">
                <adec:decorative xmlns:adec="http://schemas.microsoft.com/office/drawing/2017/decorative" val="1"/>
              </a:ext>
            </a:extLst>
          </p:cNvPr>
          <p:cNvSpPr>
            <a:spLocks/>
          </p:cNvSpPr>
          <p:nvPr/>
        </p:nvSpPr>
        <p:spPr bwMode="auto">
          <a:xfrm>
            <a:off x="9514196" y="1719175"/>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5" name="people_12">
            <a:extLst>
              <a:ext uri="{FF2B5EF4-FFF2-40B4-BE49-F238E27FC236}">
                <a16:creationId xmlns:a16="http://schemas.microsoft.com/office/drawing/2014/main" id="{9A1F37E5-1E73-DF60-D8A1-7F18D77E6033}"/>
              </a:ext>
              <a:ext uri="{C183D7F6-B498-43B3-948B-1728B52AA6E4}">
                <adec:decorative xmlns:adec="http://schemas.microsoft.com/office/drawing/2017/decorative" val="1"/>
              </a:ext>
            </a:extLst>
          </p:cNvPr>
          <p:cNvSpPr>
            <a:spLocks noChangeAspect="1" noEditPoints="1"/>
          </p:cNvSpPr>
          <p:nvPr/>
        </p:nvSpPr>
        <p:spPr bwMode="auto">
          <a:xfrm>
            <a:off x="4296040" y="6045959"/>
            <a:ext cx="244996" cy="20902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pen">
            <a:extLst>
              <a:ext uri="{FF2B5EF4-FFF2-40B4-BE49-F238E27FC236}">
                <a16:creationId xmlns:a16="http://schemas.microsoft.com/office/drawing/2014/main" id="{E8C7E68D-9C2A-6579-C34F-662DDBB6691F}"/>
              </a:ext>
              <a:ext uri="{C183D7F6-B498-43B3-948B-1728B52AA6E4}">
                <adec:decorative xmlns:adec="http://schemas.microsoft.com/office/drawing/2017/decorative" val="1"/>
              </a:ext>
            </a:extLst>
          </p:cNvPr>
          <p:cNvSpPr>
            <a:spLocks noChangeAspect="1" noEditPoints="1"/>
          </p:cNvSpPr>
          <p:nvPr/>
        </p:nvSpPr>
        <p:spPr bwMode="auto">
          <a:xfrm>
            <a:off x="6028908" y="1841556"/>
            <a:ext cx="231232" cy="235512"/>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 name="monitor">
            <a:extLst>
              <a:ext uri="{FF2B5EF4-FFF2-40B4-BE49-F238E27FC236}">
                <a16:creationId xmlns:a16="http://schemas.microsoft.com/office/drawing/2014/main" id="{2B58F473-947B-8AAC-AD58-25A0930405F1}"/>
              </a:ext>
              <a:ext uri="{C183D7F6-B498-43B3-948B-1728B52AA6E4}">
                <adec:decorative xmlns:adec="http://schemas.microsoft.com/office/drawing/2017/decorative" val="1"/>
              </a:ext>
            </a:extLst>
          </p:cNvPr>
          <p:cNvSpPr>
            <a:spLocks noChangeAspect="1" noEditPoints="1"/>
          </p:cNvSpPr>
          <p:nvPr/>
        </p:nvSpPr>
        <p:spPr bwMode="auto">
          <a:xfrm>
            <a:off x="9636838" y="1866297"/>
            <a:ext cx="211916" cy="162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126" name="Graphic 125">
            <a:extLst>
              <a:ext uri="{FF2B5EF4-FFF2-40B4-BE49-F238E27FC236}">
                <a16:creationId xmlns:a16="http://schemas.microsoft.com/office/drawing/2014/main" id="{663E1E9F-27F3-535B-CF98-B54EE05968D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05355" y="5993259"/>
            <a:ext cx="265560" cy="277104"/>
          </a:xfrm>
          <a:prstGeom prst="rect">
            <a:avLst/>
          </a:prstGeom>
        </p:spPr>
      </p:pic>
      <p:sp>
        <p:nvSpPr>
          <p:cNvPr id="47" name="Shield_EA18">
            <a:extLst>
              <a:ext uri="{FF2B5EF4-FFF2-40B4-BE49-F238E27FC236}">
                <a16:creationId xmlns:a16="http://schemas.microsoft.com/office/drawing/2014/main" id="{64DA05BA-5E66-143C-E9A5-C4207CAA2208}"/>
              </a:ext>
              <a:ext uri="{C183D7F6-B498-43B3-948B-1728B52AA6E4}">
                <adec:decorative xmlns:adec="http://schemas.microsoft.com/office/drawing/2017/decorative" val="1"/>
              </a:ext>
            </a:extLst>
          </p:cNvPr>
          <p:cNvSpPr>
            <a:spLocks noChangeAspect="1"/>
          </p:cNvSpPr>
          <p:nvPr/>
        </p:nvSpPr>
        <p:spPr bwMode="auto">
          <a:xfrm>
            <a:off x="11216288" y="5918243"/>
            <a:ext cx="448269" cy="477257"/>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112" name="Commitments_EC4D">
            <a:extLst>
              <a:ext uri="{FF2B5EF4-FFF2-40B4-BE49-F238E27FC236}">
                <a16:creationId xmlns:a16="http://schemas.microsoft.com/office/drawing/2014/main" id="{3F8833D2-8E0C-713E-B8C4-DA8F5CFBC36C}"/>
              </a:ext>
              <a:ext uri="{C183D7F6-B498-43B3-948B-1728B52AA6E4}">
                <adec:decorative xmlns:adec="http://schemas.microsoft.com/office/drawing/2017/decorative" val="1"/>
              </a:ext>
            </a:extLst>
          </p:cNvPr>
          <p:cNvSpPr>
            <a:spLocks noChangeAspect="1" noEditPoints="1"/>
          </p:cNvSpPr>
          <p:nvPr/>
        </p:nvSpPr>
        <p:spPr bwMode="auto">
          <a:xfrm>
            <a:off x="1540779" y="3558620"/>
            <a:ext cx="236664" cy="22190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 name="Title 18">
            <a:extLst>
              <a:ext uri="{FF2B5EF4-FFF2-40B4-BE49-F238E27FC236}">
                <a16:creationId xmlns:a16="http://schemas.microsoft.com/office/drawing/2014/main" id="{B18D1FB0-7043-7E14-DEF0-B085EC598EBE}"/>
              </a:ext>
            </a:extLst>
          </p:cNvPr>
          <p:cNvSpPr txBox="1">
            <a:spLocks noGrp="1"/>
          </p:cNvSpPr>
          <p:nvPr>
            <p:ph type="title" idx="4294967295"/>
          </p:nvPr>
        </p:nvSpPr>
        <p:spPr>
          <a:xfrm>
            <a:off x="609215" y="569953"/>
            <a:ext cx="624878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UI Semilight"/>
                <a:ea typeface="+mn-ea"/>
                <a:cs typeface="Segoe UI Semilight"/>
              </a:rPr>
              <a:t>Sentinel</a:t>
            </a:r>
          </a:p>
        </p:txBody>
      </p:sp>
      <p:sp>
        <p:nvSpPr>
          <p:cNvPr id="12" name="light">
            <a:extLst>
              <a:ext uri="{FF2B5EF4-FFF2-40B4-BE49-F238E27FC236}">
                <a16:creationId xmlns:a16="http://schemas.microsoft.com/office/drawing/2014/main" id="{3792550A-FC1A-CFA2-3183-25FA96498B7A}"/>
              </a:ext>
              <a:ext uri="{C183D7F6-B498-43B3-948B-1728B52AA6E4}">
                <adec:decorative xmlns:adec="http://schemas.microsoft.com/office/drawing/2017/decorative" val="1"/>
              </a:ext>
            </a:extLst>
          </p:cNvPr>
          <p:cNvSpPr>
            <a:spLocks noChangeAspect="1" noEditPoints="1"/>
          </p:cNvSpPr>
          <p:nvPr/>
        </p:nvSpPr>
        <p:spPr bwMode="auto">
          <a:xfrm>
            <a:off x="576263" y="1301873"/>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TextBox 60">
            <a:extLst>
              <a:ext uri="{FF2B5EF4-FFF2-40B4-BE49-F238E27FC236}">
                <a16:creationId xmlns:a16="http://schemas.microsoft.com/office/drawing/2014/main" id="{1C8497C3-C588-92D4-5E4C-6650453F4B6B}"/>
              </a:ext>
            </a:extLst>
          </p:cNvPr>
          <p:cNvSpPr txBox="1">
            <a:spLocks/>
          </p:cNvSpPr>
          <p:nvPr/>
        </p:nvSpPr>
        <p:spPr>
          <a:xfrm>
            <a:off x="1012462" y="1386858"/>
            <a:ext cx="1606598" cy="215444"/>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Sans Display Semibold" pitchFamily="2" charset="0"/>
                <a:cs typeface="Segoe Sans Display Semibold" pitchFamily="2" charset="0"/>
              </a:rPr>
              <a:t>Enhanced solutions</a:t>
            </a:r>
          </a:p>
        </p:txBody>
      </p:sp>
      <p:sp>
        <p:nvSpPr>
          <p:cNvPr id="33" name="TextBox 32">
            <a:extLst>
              <a:ext uri="{FF2B5EF4-FFF2-40B4-BE49-F238E27FC236}">
                <a16:creationId xmlns:a16="http://schemas.microsoft.com/office/drawing/2014/main" id="{6141638C-34BC-8B0C-883C-56E43C430AB0}"/>
              </a:ext>
            </a:extLst>
          </p:cNvPr>
          <p:cNvSpPr txBox="1">
            <a:spLocks/>
          </p:cNvSpPr>
          <p:nvPr/>
        </p:nvSpPr>
        <p:spPr>
          <a:xfrm>
            <a:off x="1972581" y="1903183"/>
            <a:ext cx="1239122" cy="184666"/>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Sans Display" pitchFamily="2" charset="0"/>
                <a:cs typeface="Segoe Sans Display" pitchFamily="2" charset="0"/>
              </a:rPr>
              <a:t>Adoption pathway</a:t>
            </a:r>
            <a:endParaRPr kumimoji="0" lang="en-US" sz="12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13" name="Rectangle 112">
            <a:extLst>
              <a:ext uri="{FF2B5EF4-FFF2-40B4-BE49-F238E27FC236}">
                <a16:creationId xmlns:a16="http://schemas.microsoft.com/office/drawing/2014/main" id="{E8C45583-D3C3-A1C4-51C4-F0EE0F4DE766}"/>
              </a:ext>
            </a:extLst>
          </p:cNvPr>
          <p:cNvSpPr>
            <a:spLocks/>
          </p:cNvSpPr>
          <p:nvPr/>
        </p:nvSpPr>
        <p:spPr>
          <a:xfrm>
            <a:off x="752306" y="2610774"/>
            <a:ext cx="1850469" cy="507831"/>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ct val="0"/>
              </a:spcBef>
              <a:spcAft>
                <a:spcPts val="300"/>
              </a:spcAft>
              <a:buClrTx/>
              <a:buSzTx/>
              <a:buFontTx/>
              <a:buNone/>
              <a:tabLst/>
              <a:defRPr/>
            </a:pPr>
            <a:r>
              <a:rPr kumimoji="0" lang="en-US" sz="1100" b="0" u="none" strike="noStrike" kern="0" cap="none" spc="0" normalizeH="0" baseline="0" noProof="0">
                <a:ln>
                  <a:noFill/>
                </a:ln>
                <a:solidFill>
                  <a:schemeClr val="bg1"/>
                </a:solidFill>
                <a:effectLst/>
                <a:uLnTx/>
                <a:uFillTx/>
                <a:latin typeface="Segoe UI"/>
                <a:ea typeface="+mn-ea"/>
                <a:cs typeface="+mn-cs"/>
              </a:rPr>
              <a:t>My organization requires </a:t>
            </a:r>
            <a:br>
              <a:rPr kumimoji="0" lang="en-US" sz="1100" b="0" u="none" strike="noStrike" kern="0" cap="none" spc="0" normalizeH="0" baseline="0" noProof="0">
                <a:ln>
                  <a:noFill/>
                </a:ln>
                <a:solidFill>
                  <a:schemeClr val="bg1"/>
                </a:solidFill>
                <a:effectLst/>
                <a:uLnTx/>
                <a:uFillTx/>
                <a:latin typeface="Segoe UI"/>
                <a:ea typeface="+mn-ea"/>
                <a:cs typeface="+mn-cs"/>
              </a:rPr>
            </a:br>
            <a:r>
              <a:rPr kumimoji="0" lang="en-US" sz="1100" b="0" u="none" strike="noStrike" kern="0" cap="none" spc="0" normalizeH="0" baseline="0" noProof="0">
                <a:ln>
                  <a:noFill/>
                </a:ln>
                <a:solidFill>
                  <a:schemeClr val="bg1"/>
                </a:solidFill>
                <a:effectLst/>
                <a:uLnTx/>
                <a:uFillTx/>
                <a:latin typeface="Segoe UI"/>
                <a:ea typeface="+mn-ea"/>
                <a:cs typeface="+mn-cs"/>
              </a:rPr>
              <a:t>modernization of </a:t>
            </a:r>
            <a:r>
              <a:rPr lang="en-US" sz="1100" kern="0">
                <a:solidFill>
                  <a:schemeClr val="bg1"/>
                </a:solidFill>
                <a:latin typeface="Segoe UI"/>
              </a:rPr>
              <a:t>its</a:t>
            </a:r>
            <a:r>
              <a:rPr kumimoji="0" lang="en-US" sz="1100" b="0" u="none" strike="noStrike" kern="0" cap="none" spc="0" normalizeH="0" baseline="0" noProof="0">
                <a:ln>
                  <a:noFill/>
                </a:ln>
                <a:solidFill>
                  <a:schemeClr val="bg1"/>
                </a:solidFill>
                <a:effectLst/>
                <a:uLnTx/>
                <a:uFillTx/>
                <a:latin typeface="Segoe UI"/>
                <a:ea typeface="+mn-ea"/>
                <a:cs typeface="+mn-cs"/>
              </a:rPr>
              <a:t> security operations</a:t>
            </a:r>
          </a:p>
        </p:txBody>
      </p:sp>
      <p:sp>
        <p:nvSpPr>
          <p:cNvPr id="128" name="Rectangle 127">
            <a:extLst>
              <a:ext uri="{FF2B5EF4-FFF2-40B4-BE49-F238E27FC236}">
                <a16:creationId xmlns:a16="http://schemas.microsoft.com/office/drawing/2014/main" id="{3E8B3427-0426-2E23-491A-2D62A0809A9F}"/>
              </a:ext>
            </a:extLst>
          </p:cNvPr>
          <p:cNvSpPr>
            <a:spLocks/>
          </p:cNvSpPr>
          <p:nvPr/>
        </p:nvSpPr>
        <p:spPr>
          <a:xfrm>
            <a:off x="4603916" y="2504464"/>
            <a:ext cx="3124379" cy="338554"/>
          </a:xfrm>
          <a:prstGeom prst="rect">
            <a:avLst/>
          </a:prstGeom>
        </p:spPr>
        <p:txBody>
          <a:bodyPr wrap="square" lIns="0" tIns="0" rIns="0" bIns="0" anchor="t">
            <a:spAutoFit/>
          </a:bodyPr>
          <a:lstStyle/>
          <a:p>
            <a:pPr algn="ctr" defTabSz="913916" fontAlgn="base">
              <a:spcAft>
                <a:spcPts val="1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learn how to deploy, operate, </a:t>
            </a:r>
            <a:b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b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and troubleshoot </a:t>
            </a:r>
            <a:r>
              <a:rPr lang="en-US" sz="1100" kern="0">
                <a:solidFill>
                  <a:schemeClr val="bg1"/>
                </a:solidFill>
                <a:latin typeface="Segoe Sans Display" pitchFamily="2" charset="0"/>
                <a:cs typeface="Segoe Sans Display" pitchFamily="2" charset="0"/>
              </a:rPr>
              <a:t>Microsoft Sentinel</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a:t>
            </a:r>
          </a:p>
        </p:txBody>
      </p:sp>
      <p:sp>
        <p:nvSpPr>
          <p:cNvPr id="132" name="Rectangle 131">
            <a:extLst>
              <a:ext uri="{FF2B5EF4-FFF2-40B4-BE49-F238E27FC236}">
                <a16:creationId xmlns:a16="http://schemas.microsoft.com/office/drawing/2014/main" id="{EFEAE0C5-13A8-E120-EBD0-6F5012AC5B59}"/>
              </a:ext>
            </a:extLst>
          </p:cNvPr>
          <p:cNvSpPr>
            <a:spLocks/>
          </p:cNvSpPr>
          <p:nvPr/>
        </p:nvSpPr>
        <p:spPr>
          <a:xfrm>
            <a:off x="8563600" y="2557532"/>
            <a:ext cx="2446787" cy="689932"/>
          </a:xfrm>
          <a:prstGeom prst="rect">
            <a:avLst/>
          </a:prstGeom>
        </p:spPr>
        <p:txBody>
          <a:bodyPr wrap="square" lIns="0" tIns="0" rIns="0" bIns="0" anchor="t">
            <a:spAutoFit/>
          </a:bodyPr>
          <a:lstStyle/>
          <a:p>
            <a:pPr algn="ctr" defTabSz="913916" fontAlgn="base">
              <a:spcAft>
                <a:spcPts val="1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Microsoft assistance to design a solution architecture to support my Sentinel deployment</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20" name="Rectangle 119">
            <a:extLst>
              <a:ext uri="{FF2B5EF4-FFF2-40B4-BE49-F238E27FC236}">
                <a16:creationId xmlns:a16="http://schemas.microsoft.com/office/drawing/2014/main" id="{B23FC599-A99C-A5F6-34E5-D7DF74058549}"/>
              </a:ext>
            </a:extLst>
          </p:cNvPr>
          <p:cNvSpPr>
            <a:spLocks/>
          </p:cNvSpPr>
          <p:nvPr/>
        </p:nvSpPr>
        <p:spPr>
          <a:xfrm>
            <a:off x="2785961" y="4700957"/>
            <a:ext cx="3036731" cy="689932"/>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team needs guidance for modernizing SecOps strategy, processes, architecture, technology, and SIEM capabilities</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u="sng"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8" name="Rectangle 7">
            <a:extLst>
              <a:ext uri="{FF2B5EF4-FFF2-40B4-BE49-F238E27FC236}">
                <a16:creationId xmlns:a16="http://schemas.microsoft.com/office/drawing/2014/main" id="{EF2FC0D9-7F32-27FF-9C7F-A39D8E67D9AB}"/>
              </a:ext>
            </a:extLst>
          </p:cNvPr>
          <p:cNvSpPr>
            <a:spLocks/>
          </p:cNvSpPr>
          <p:nvPr/>
        </p:nvSpPr>
        <p:spPr>
          <a:xfrm>
            <a:off x="7554939" y="4902091"/>
            <a:ext cx="2667269" cy="338554"/>
          </a:xfrm>
          <a:prstGeom prst="rect">
            <a:avLst/>
          </a:prstGeom>
        </p:spPr>
        <p:txBody>
          <a:bodyPr wrap="square" lIns="0" tIns="0" rIns="0" bIns="0" anchor="t">
            <a:spAutoFit/>
          </a:bodyPr>
          <a:lstStyle/>
          <a:p>
            <a:pPr algn="ctr" defTabSz="913916" fontAlgn="base">
              <a:spcAft>
                <a:spcPts val="6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a:t>
            </a:r>
            <a:r>
              <a:rPr lang="en-US" sz="1100" kern="0">
                <a:solidFill>
                  <a:schemeClr val="bg1"/>
                </a:solidFill>
                <a:latin typeface="Segoe Sans Display" pitchFamily="2" charset="0"/>
                <a:cs typeface="Segoe Sans Display" pitchFamily="2" charset="0"/>
              </a:rPr>
              <a:t>become highly proficient and skilled in using Sentinel</a:t>
            </a:r>
            <a:endParaRPr lang="en-US" sz="11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9" name="Rectangle 8">
            <a:extLst>
              <a:ext uri="{FF2B5EF4-FFF2-40B4-BE49-F238E27FC236}">
                <a16:creationId xmlns:a16="http://schemas.microsoft.com/office/drawing/2014/main" id="{5DDB291E-A87F-A50A-D7D8-4EECA8D5E2D8}"/>
              </a:ext>
            </a:extLst>
          </p:cNvPr>
          <p:cNvSpPr>
            <a:spLocks/>
          </p:cNvSpPr>
          <p:nvPr/>
        </p:nvSpPr>
        <p:spPr>
          <a:xfrm>
            <a:off x="11034319" y="4428018"/>
            <a:ext cx="964790" cy="507831"/>
          </a:xfrm>
          <a:prstGeom prst="rect">
            <a:avLst/>
          </a:prstGeom>
        </p:spPr>
        <p:txBody>
          <a:bodyPr wrap="square" lIns="0" tIns="0" rIns="0" bIns="0" anchor="ctr">
            <a:sp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Stay abreast on latest updates and tech </a:t>
            </a:r>
          </a:p>
        </p:txBody>
      </p:sp>
      <p:sp>
        <p:nvSpPr>
          <p:cNvPr id="4" name="TextBox 3">
            <a:extLst>
              <a:ext uri="{FF2B5EF4-FFF2-40B4-BE49-F238E27FC236}">
                <a16:creationId xmlns:a16="http://schemas.microsoft.com/office/drawing/2014/main" id="{2A36387F-B81E-DE30-B9B3-BD680FEE22EE}"/>
              </a:ext>
              <a:ext uri="{C183D7F6-B498-43B3-948B-1728B52AA6E4}">
                <adec:decorative xmlns:adec="http://schemas.microsoft.com/office/drawing/2017/decorative" val="1"/>
              </a:ext>
            </a:extLst>
          </p:cNvPr>
          <p:cNvSpPr txBox="1"/>
          <p:nvPr/>
        </p:nvSpPr>
        <p:spPr>
          <a:xfrm>
            <a:off x="10397358" y="235043"/>
            <a:ext cx="1642237" cy="123111"/>
          </a:xfrm>
          <a:prstGeom prst="rect">
            <a:avLst/>
          </a:prstGeom>
          <a:noFill/>
        </p:spPr>
        <p:txBody>
          <a:bodyPr wrap="square" lIns="0" tIns="0" rIns="0" bIns="0" rtlCol="0">
            <a:spAutoFit/>
          </a:bodyPr>
          <a:lstStyle/>
          <a:p>
            <a:r>
              <a:rPr lang="en-US" sz="800">
                <a:solidFill>
                  <a:schemeClr val="bg1"/>
                </a:solidFill>
                <a:latin typeface="Segoe Sans Display" pitchFamily="2" charset="0"/>
                <a:cs typeface="Segoe Sans Display" pitchFamily="2" charset="0"/>
              </a:rPr>
              <a:t>Workload Adoption Pathways          3</a:t>
            </a:r>
          </a:p>
        </p:txBody>
      </p:sp>
    </p:spTree>
    <p:extLst>
      <p:ext uri="{BB962C8B-B14F-4D97-AF65-F5344CB8AC3E}">
        <p14:creationId xmlns:p14="http://schemas.microsoft.com/office/powerpoint/2010/main" val="36838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2C"/>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720259"/>
          </a:xfrm>
        </p:spPr>
        <p:txBody>
          <a:bodyPr/>
          <a:lstStyle/>
          <a:p>
            <a:r>
              <a:rPr lang="en-US" dirty="0">
                <a:solidFill>
                  <a:schemeClr val="bg1"/>
                </a:solidFill>
                <a:latin typeface="Segoe Sans Display Semilight" pitchFamily="2" charset="0"/>
                <a:cs typeface="Segoe Sans Display Semilight" pitchFamily="2" charset="0"/>
              </a:rPr>
              <a:t>Contents</a:t>
            </a:r>
          </a:p>
        </p:txBody>
      </p:sp>
      <p:sp>
        <p:nvSpPr>
          <p:cNvPr id="10" name="Text Placeholder 6">
            <a:extLst>
              <a:ext uri="{FF2B5EF4-FFF2-40B4-BE49-F238E27FC236}">
                <a16:creationId xmlns:a16="http://schemas.microsoft.com/office/drawing/2014/main" id="{D56317D9-2CD8-3F4C-7EF8-68FCAEDE50EC}"/>
              </a:ext>
            </a:extLst>
          </p:cNvPr>
          <p:cNvSpPr txBox="1">
            <a:spLocks/>
          </p:cNvSpPr>
          <p:nvPr/>
        </p:nvSpPr>
        <p:spPr>
          <a:xfrm>
            <a:off x="4321274" y="2304687"/>
            <a:ext cx="3048747" cy="474562"/>
          </a:xfrm>
          <a:prstGeom prst="rect">
            <a:avLst/>
          </a:prstGeom>
        </p:spPr>
        <p:txBody>
          <a:bodyPr vert="horz" lIns="91440" tIns="45720" rIns="91440" bIns="45720" rtlCol="0" anchor="t">
            <a:noAutofit/>
          </a:bodyPr>
          <a:lstStyle>
            <a:lvl1pPr marL="231775" indent="-231775" algn="l" defTabSz="914400" rtl="0" eaLnBrk="1" latinLnBrk="0" hangingPunct="1">
              <a:lnSpc>
                <a:spcPct val="90000"/>
              </a:lnSpc>
              <a:spcBef>
                <a:spcPts val="1000"/>
              </a:spcBef>
              <a:spcAft>
                <a:spcPts val="600"/>
              </a:spcAft>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None/>
            </a:pPr>
            <a:r>
              <a:rPr lang="en-US" sz="1100">
                <a:solidFill>
                  <a:schemeClr val="bg1"/>
                </a:solidFill>
                <a:latin typeface="Segoe Sans Display"/>
                <a:cs typeface="Segoe Sans Display"/>
              </a:rPr>
              <a:t>1             Explore how Microsoft Security can</a:t>
            </a:r>
          </a:p>
          <a:p>
            <a:pPr marL="0" indent="0" defTabSz="457200">
              <a:lnSpc>
                <a:spcPct val="100000"/>
              </a:lnSpc>
              <a:buNone/>
            </a:pPr>
            <a:endParaRPr lang="en-US" sz="1100">
              <a:solidFill>
                <a:schemeClr val="bg1"/>
              </a:solidFill>
              <a:latin typeface="Segoe Sans Display"/>
              <a:cs typeface="Segoe Sans Display"/>
            </a:endParaRPr>
          </a:p>
        </p:txBody>
      </p:sp>
      <p:sp>
        <p:nvSpPr>
          <p:cNvPr id="11" name="Text Placeholder 6">
            <a:extLst>
              <a:ext uri="{FF2B5EF4-FFF2-40B4-BE49-F238E27FC236}">
                <a16:creationId xmlns:a16="http://schemas.microsoft.com/office/drawing/2014/main" id="{33FC199C-0B77-55DC-89EB-1F0E32E82770}"/>
              </a:ext>
            </a:extLst>
          </p:cNvPr>
          <p:cNvSpPr txBox="1">
            <a:spLocks/>
          </p:cNvSpPr>
          <p:nvPr/>
        </p:nvSpPr>
        <p:spPr>
          <a:xfrm>
            <a:off x="4811351" y="2472518"/>
            <a:ext cx="1959840" cy="306731"/>
          </a:xfrm>
          <a:prstGeom prst="rect">
            <a:avLst/>
          </a:prstGeom>
        </p:spPr>
        <p:txBody>
          <a:bodyPr vert="horz" lIns="91440" tIns="45720" rIns="91440" bIns="45720" rtlCol="0" anchor="t">
            <a:noAutofit/>
          </a:bodyPr>
          <a:lstStyle>
            <a:lvl1pPr marL="231775" indent="-231775" algn="l" defTabSz="914400" rtl="0" eaLnBrk="1" latinLnBrk="0" hangingPunct="1">
              <a:lnSpc>
                <a:spcPct val="90000"/>
              </a:lnSpc>
              <a:spcBef>
                <a:spcPts val="1000"/>
              </a:spcBef>
              <a:spcAft>
                <a:spcPts val="600"/>
              </a:spcAft>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buNone/>
            </a:pPr>
            <a:r>
              <a:rPr lang="en-US" sz="1100">
                <a:solidFill>
                  <a:schemeClr val="bg1"/>
                </a:solidFill>
                <a:latin typeface="Segoe Sans Display"/>
                <a:cs typeface="Segoe Sans Display"/>
              </a:rPr>
              <a:t>safeguard your digital estate</a:t>
            </a:r>
          </a:p>
          <a:p>
            <a:pPr marL="0" indent="0" defTabSz="457200">
              <a:lnSpc>
                <a:spcPct val="100000"/>
              </a:lnSpc>
              <a:buNone/>
            </a:pPr>
            <a:endParaRPr lang="en-US" sz="1100">
              <a:solidFill>
                <a:schemeClr val="bg1"/>
              </a:solidFill>
              <a:latin typeface="Segoe Sans Display"/>
              <a:cs typeface="Segoe Sans Display"/>
            </a:endParaRP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6099" y="2784374"/>
            <a:ext cx="3048747" cy="2459412"/>
          </a:xfrm>
        </p:spPr>
        <p:txBody>
          <a:bodyPr>
            <a:noAutofit/>
          </a:bodyPr>
          <a:lstStyle/>
          <a:p>
            <a:pPr marL="0" indent="0" defTabSz="457200">
              <a:buNone/>
            </a:pPr>
            <a:r>
              <a:rPr lang="en-US" sz="1100">
                <a:solidFill>
                  <a:schemeClr val="bg1"/>
                </a:solidFill>
                <a:latin typeface="Segoe Sans Display" pitchFamily="2" charset="0"/>
                <a:cs typeface="Segoe Sans Display" pitchFamily="2" charset="0"/>
              </a:rPr>
              <a:t>2	Zero Trust framework</a:t>
            </a:r>
          </a:p>
          <a:p>
            <a:pPr marL="457200" indent="-457200" defTabSz="457200">
              <a:buAutoNum type="arabicPlain" startAt="3"/>
            </a:pPr>
            <a:r>
              <a:rPr lang="en-US" sz="1100">
                <a:solidFill>
                  <a:schemeClr val="bg1"/>
                </a:solidFill>
                <a:latin typeface="Segoe Sans Display" pitchFamily="2" charset="0"/>
                <a:cs typeface="Segoe Sans Display" pitchFamily="2" charset="0"/>
              </a:rPr>
              <a:t>Workload adoption pathways</a:t>
            </a:r>
          </a:p>
          <a:p>
            <a:pPr marL="457200" indent="-457200" defTabSz="457200">
              <a:buAutoNum type="arabicPlain" startAt="3"/>
            </a:pPr>
            <a:r>
              <a:rPr lang="en-US" sz="1100">
                <a:solidFill>
                  <a:schemeClr val="bg1"/>
                </a:solidFill>
                <a:latin typeface="Segoe Sans Display" pitchFamily="2" charset="0"/>
                <a:cs typeface="Segoe Sans Display" pitchFamily="2" charset="0"/>
              </a:rPr>
              <a:t>Microsoft Security product information</a:t>
            </a:r>
          </a:p>
        </p:txBody>
      </p:sp>
      <p:pic>
        <p:nvPicPr>
          <p:cNvPr id="3" name="Picture 2">
            <a:extLst>
              <a:ext uri="{FF2B5EF4-FFF2-40B4-BE49-F238E27FC236}">
                <a16:creationId xmlns:a16="http://schemas.microsoft.com/office/drawing/2014/main" id="{076531B5-6E2F-E9B3-E3BA-FAFD07F9FD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r="5515" b="78301"/>
          <a:stretch/>
        </p:blipFill>
        <p:spPr>
          <a:xfrm>
            <a:off x="0" y="5357501"/>
            <a:ext cx="12191999" cy="1500499"/>
          </a:xfrm>
          <a:prstGeom prst="rect">
            <a:avLst/>
          </a:prstGeom>
        </p:spPr>
      </p:pic>
      <p:sp>
        <p:nvSpPr>
          <p:cNvPr id="5" name="Text Placeholder 6">
            <a:extLst>
              <a:ext uri="{FF2B5EF4-FFF2-40B4-BE49-F238E27FC236}">
                <a16:creationId xmlns:a16="http://schemas.microsoft.com/office/drawing/2014/main" id="{65CB178A-7422-13C3-673D-2BC73EFB1FF1}"/>
              </a:ext>
            </a:extLst>
          </p:cNvPr>
          <p:cNvSpPr txBox="1">
            <a:spLocks/>
          </p:cNvSpPr>
          <p:nvPr/>
        </p:nvSpPr>
        <p:spPr>
          <a:xfrm>
            <a:off x="7924052" y="2309812"/>
            <a:ext cx="3760615" cy="2459412"/>
          </a:xfrm>
          <a:prstGeom prst="rect">
            <a:avLst/>
          </a:prstGeom>
        </p:spPr>
        <p:txBody>
          <a:bodyPr vert="horz" lIns="91440" tIns="45720" rIns="91440" bIns="45720" rtlCol="0" anchor="t">
            <a:noAutofit/>
          </a:bodyPr>
          <a:lstStyle>
            <a:lvl1pPr marL="231775" indent="-231775" algn="l" defTabSz="914400" rtl="0" eaLnBrk="1" latinLnBrk="0" hangingPunct="1">
              <a:lnSpc>
                <a:spcPct val="90000"/>
              </a:lnSpc>
              <a:spcBef>
                <a:spcPts val="1000"/>
              </a:spcBef>
              <a:spcAft>
                <a:spcPts val="600"/>
              </a:spcAft>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None/>
            </a:pPr>
            <a:r>
              <a:rPr lang="en-US" sz="1100">
                <a:solidFill>
                  <a:schemeClr val="bg1"/>
                </a:solidFill>
                <a:latin typeface="Segoe Sans Display"/>
                <a:cs typeface="Segoe Sans Display"/>
              </a:rPr>
              <a:t>5	Microsoft Security deployment guidance</a:t>
            </a:r>
            <a:endParaRPr lang="en-US">
              <a:solidFill>
                <a:schemeClr val="bg1"/>
              </a:solidFill>
            </a:endParaRPr>
          </a:p>
          <a:p>
            <a:pPr marL="0" indent="0" defTabSz="457200">
              <a:buFont typeface="Wingdings" panose="05000000000000000000" pitchFamily="2" charset="2"/>
              <a:buNone/>
            </a:pPr>
            <a:r>
              <a:rPr lang="en-US" sz="1100">
                <a:solidFill>
                  <a:schemeClr val="bg1"/>
                </a:solidFill>
                <a:latin typeface="Segoe Sans Display" pitchFamily="2" charset="0"/>
                <a:cs typeface="Segoe Sans Display" pitchFamily="2" charset="0"/>
              </a:rPr>
              <a:t>6           Microsoft Security deployment assistance</a:t>
            </a:r>
          </a:p>
          <a:p>
            <a:pPr marL="0" indent="0" defTabSz="457200">
              <a:buFont typeface="Wingdings" panose="05000000000000000000" pitchFamily="2" charset="2"/>
              <a:buNone/>
            </a:pPr>
            <a:r>
              <a:rPr lang="en-US" sz="1100">
                <a:solidFill>
                  <a:schemeClr val="bg1"/>
                </a:solidFill>
                <a:latin typeface="Segoe Sans Display" pitchFamily="2" charset="0"/>
                <a:cs typeface="Segoe Sans Display" pitchFamily="2" charset="0"/>
              </a:rPr>
              <a:t>7	Training, certifications, and skilling</a:t>
            </a:r>
          </a:p>
          <a:p>
            <a:pPr marL="0" indent="0" defTabSz="457200">
              <a:buFont typeface="Wingdings" panose="05000000000000000000" pitchFamily="2" charset="2"/>
              <a:buNone/>
            </a:pPr>
            <a:r>
              <a:rPr lang="en-US" sz="1100">
                <a:solidFill>
                  <a:schemeClr val="bg1"/>
                </a:solidFill>
                <a:latin typeface="Segoe Sans Display" pitchFamily="2" charset="0"/>
                <a:cs typeface="Segoe Sans Display" pitchFamily="2" charset="0"/>
              </a:rPr>
              <a:t>8	Stay connected</a:t>
            </a:r>
          </a:p>
          <a:p>
            <a:pPr marL="228600" indent="-228600" defTabSz="457200">
              <a:buFont typeface="Wingdings" panose="05000000000000000000" pitchFamily="2" charset="2"/>
              <a:buAutoNum type="arabicPlain" startAt="7"/>
            </a:pPr>
            <a:endParaRPr lang="en-US" sz="1100">
              <a:solidFill>
                <a:schemeClr val="bg1"/>
              </a:solidFill>
              <a:latin typeface="Segoe Sans Display" pitchFamily="2" charset="0"/>
              <a:cs typeface="Segoe Sans Display" pitchFamily="2" charset="0"/>
            </a:endParaRPr>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7AD8-9829-568F-FF61-2EA0ED261C1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BA16319-DE22-C824-6D34-1A78821D61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2446000" cy="6858000"/>
          </a:xfrm>
          <a:prstGeom prst="rect">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grpSp>
        <p:nvGrpSpPr>
          <p:cNvPr id="2" name="Group 1">
            <a:extLst>
              <a:ext uri="{FF2B5EF4-FFF2-40B4-BE49-F238E27FC236}">
                <a16:creationId xmlns:a16="http://schemas.microsoft.com/office/drawing/2014/main" id="{BE1C9962-4ACD-471E-754D-825137F70596}"/>
              </a:ext>
              <a:ext uri="{C183D7F6-B498-43B3-948B-1728B52AA6E4}">
                <adec:decorative xmlns:adec="http://schemas.microsoft.com/office/drawing/2017/decorative" val="1"/>
              </a:ext>
            </a:extLst>
          </p:cNvPr>
          <p:cNvGrpSpPr/>
          <p:nvPr/>
        </p:nvGrpSpPr>
        <p:grpSpPr>
          <a:xfrm>
            <a:off x="10982897" y="5700368"/>
            <a:ext cx="896462" cy="896460"/>
            <a:chOff x="8568666" y="4009352"/>
            <a:chExt cx="1293192" cy="1293191"/>
          </a:xfrm>
        </p:grpSpPr>
        <p:sp>
          <p:nvSpPr>
            <p:cNvPr id="3" name="Oval 2">
              <a:extLst>
                <a:ext uri="{FF2B5EF4-FFF2-40B4-BE49-F238E27FC236}">
                  <a16:creationId xmlns:a16="http://schemas.microsoft.com/office/drawing/2014/main" id="{A59AEC86-101E-48E0-2BFD-A4D64AB219A2}"/>
                </a:ext>
                <a:ext uri="{C183D7F6-B498-43B3-948B-1728B52AA6E4}">
                  <adec:decorative xmlns:adec="http://schemas.microsoft.com/office/drawing/2017/decorative" val="1"/>
                </a:ext>
              </a:extLst>
            </p:cNvPr>
            <p:cNvSpPr/>
            <p:nvPr/>
          </p:nvSpPr>
          <p:spPr>
            <a:xfrm>
              <a:off x="8568666" y="4009352"/>
              <a:ext cx="1293192" cy="1293191"/>
            </a:xfrm>
            <a:prstGeom prst="ellipse">
              <a:avLst/>
            </a:prstGeom>
            <a:solidFill>
              <a:srgbClr val="09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8" name="Arc 27">
              <a:extLst>
                <a:ext uri="{FF2B5EF4-FFF2-40B4-BE49-F238E27FC236}">
                  <a16:creationId xmlns:a16="http://schemas.microsoft.com/office/drawing/2014/main" id="{34CAC943-3B9A-0131-89B9-57019DF85A56}"/>
                </a:ext>
                <a:ext uri="{C183D7F6-B498-43B3-948B-1728B52AA6E4}">
                  <adec:decorative xmlns:adec="http://schemas.microsoft.com/office/drawing/2017/decorative" val="1"/>
                </a:ext>
              </a:extLst>
            </p:cNvPr>
            <p:cNvSpPr/>
            <p:nvPr/>
          </p:nvSpPr>
          <p:spPr bwMode="auto">
            <a:xfrm>
              <a:off x="8587228" y="402403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grpSp>
        <p:nvGrpSpPr>
          <p:cNvPr id="123" name="Group 122">
            <a:extLst>
              <a:ext uri="{FF2B5EF4-FFF2-40B4-BE49-F238E27FC236}">
                <a16:creationId xmlns:a16="http://schemas.microsoft.com/office/drawing/2014/main" id="{B5093676-8883-5FC7-7766-758C3C7908E0}"/>
              </a:ext>
              <a:ext uri="{C183D7F6-B498-43B3-948B-1728B52AA6E4}">
                <adec:decorative xmlns:adec="http://schemas.microsoft.com/office/drawing/2017/decorative" val="1"/>
              </a:ext>
            </a:extLst>
          </p:cNvPr>
          <p:cNvGrpSpPr/>
          <p:nvPr/>
        </p:nvGrpSpPr>
        <p:grpSpPr>
          <a:xfrm>
            <a:off x="454592" y="1958830"/>
            <a:ext cx="11417269" cy="4191641"/>
            <a:chOff x="454592" y="1958830"/>
            <a:chExt cx="11417269" cy="4191641"/>
          </a:xfrm>
        </p:grpSpPr>
        <p:sp>
          <p:nvSpPr>
            <p:cNvPr id="38" name="Arrow: Bent 7">
              <a:extLst>
                <a:ext uri="{FF2B5EF4-FFF2-40B4-BE49-F238E27FC236}">
                  <a16:creationId xmlns:a16="http://schemas.microsoft.com/office/drawing/2014/main" id="{BE52179E-1EC1-80C7-C8F1-7D98E737299B}"/>
                </a:ext>
                <a:ext uri="{C183D7F6-B498-43B3-948B-1728B52AA6E4}">
                  <adec:decorative xmlns:adec="http://schemas.microsoft.com/office/drawing/2017/decorative" val="1"/>
                </a:ext>
              </a:extLst>
            </p:cNvPr>
            <p:cNvSpPr>
              <a:spLocks/>
            </p:cNvSpPr>
            <p:nvPr/>
          </p:nvSpPr>
          <p:spPr>
            <a:xfrm>
              <a:off x="1667674" y="1977491"/>
              <a:ext cx="1213999" cy="2492534"/>
            </a:xfrm>
            <a:prstGeom prst="bentArrow">
              <a:avLst>
                <a:gd name="adj1" fmla="val 0"/>
                <a:gd name="adj2" fmla="val 0"/>
                <a:gd name="adj3" fmla="val 25000"/>
                <a:gd name="adj4" fmla="val 40327"/>
              </a:avLst>
            </a:prstGeom>
            <a:solidFill>
              <a:srgbClr val="0A1F2C"/>
            </a:solidFill>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Arrow: Bent 21">
              <a:extLst>
                <a:ext uri="{FF2B5EF4-FFF2-40B4-BE49-F238E27FC236}">
                  <a16:creationId xmlns:a16="http://schemas.microsoft.com/office/drawing/2014/main" id="{40067A3A-1B75-B773-588F-C28E4C12AF25}"/>
                </a:ext>
                <a:ext uri="{C183D7F6-B498-43B3-948B-1728B52AA6E4}">
                  <adec:decorative xmlns:adec="http://schemas.microsoft.com/office/drawing/2017/decorative" val="1"/>
                </a:ext>
              </a:extLst>
            </p:cNvPr>
            <p:cNvSpPr>
              <a:spLocks/>
            </p:cNvSpPr>
            <p:nvPr/>
          </p:nvSpPr>
          <p:spPr>
            <a:xfrm flipH="1" flipV="1">
              <a:off x="4035359" y="3478466"/>
              <a:ext cx="1213999" cy="2672005"/>
            </a:xfrm>
            <a:prstGeom prst="bentArrow">
              <a:avLst>
                <a:gd name="adj1" fmla="val 25000"/>
                <a:gd name="adj2" fmla="val 0"/>
                <a:gd name="adj3" fmla="val 25000"/>
                <a:gd name="adj4" fmla="val 35717"/>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Arrow: Bent 35">
              <a:extLst>
                <a:ext uri="{FF2B5EF4-FFF2-40B4-BE49-F238E27FC236}">
                  <a16:creationId xmlns:a16="http://schemas.microsoft.com/office/drawing/2014/main" id="{A3C5F3FB-4506-23FF-0FEB-9FAEBB74C0A9}"/>
                </a:ext>
                <a:ext uri="{C183D7F6-B498-43B3-948B-1728B52AA6E4}">
                  <adec:decorative xmlns:adec="http://schemas.microsoft.com/office/drawing/2017/decorative" val="1"/>
                </a:ext>
              </a:extLst>
            </p:cNvPr>
            <p:cNvSpPr>
              <a:spLocks/>
            </p:cNvSpPr>
            <p:nvPr/>
          </p:nvSpPr>
          <p:spPr>
            <a:xfrm rot="10800000" flipV="1">
              <a:off x="2862584" y="1977491"/>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Arrow: Bent 21">
              <a:extLst>
                <a:ext uri="{FF2B5EF4-FFF2-40B4-BE49-F238E27FC236}">
                  <a16:creationId xmlns:a16="http://schemas.microsoft.com/office/drawing/2014/main" id="{63C435D0-97FB-08E9-1371-413FFAE7078E}"/>
                </a:ext>
                <a:ext uri="{C183D7F6-B498-43B3-948B-1728B52AA6E4}">
                  <adec:decorative xmlns:adec="http://schemas.microsoft.com/office/drawing/2017/decorative" val="1"/>
                </a:ext>
              </a:extLst>
            </p:cNvPr>
            <p:cNvSpPr>
              <a:spLocks/>
            </p:cNvSpPr>
            <p:nvPr/>
          </p:nvSpPr>
          <p:spPr>
            <a:xfrm flipV="1">
              <a:off x="3491952" y="2705565"/>
              <a:ext cx="1213999" cy="3444906"/>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Arrow: Bent 7">
              <a:extLst>
                <a:ext uri="{FF2B5EF4-FFF2-40B4-BE49-F238E27FC236}">
                  <a16:creationId xmlns:a16="http://schemas.microsoft.com/office/drawing/2014/main" id="{5B002F16-3FEE-1F8B-B7BB-EC914B522020}"/>
                </a:ext>
                <a:ext uri="{C183D7F6-B498-43B3-948B-1728B52AA6E4}">
                  <adec:decorative xmlns:adec="http://schemas.microsoft.com/office/drawing/2017/decorative" val="1"/>
                </a:ext>
              </a:extLst>
            </p:cNvPr>
            <p:cNvSpPr>
              <a:spLocks/>
            </p:cNvSpPr>
            <p:nvPr/>
          </p:nvSpPr>
          <p:spPr>
            <a:xfrm>
              <a:off x="5250629" y="1958830"/>
              <a:ext cx="1213999" cy="1663388"/>
            </a:xfrm>
            <a:prstGeom prst="bentArrow">
              <a:avLst>
                <a:gd name="adj1" fmla="val 25000"/>
                <a:gd name="adj2" fmla="val 0"/>
                <a:gd name="adj3" fmla="val 25000"/>
                <a:gd name="adj4" fmla="val 3725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Arrow: Bent 21">
              <a:extLst>
                <a:ext uri="{FF2B5EF4-FFF2-40B4-BE49-F238E27FC236}">
                  <a16:creationId xmlns:a16="http://schemas.microsoft.com/office/drawing/2014/main" id="{C3B5AFD5-459A-DAC4-88FB-9654FDC7110C}"/>
                </a:ext>
                <a:ext uri="{C183D7F6-B498-43B3-948B-1728B52AA6E4}">
                  <adec:decorative xmlns:adec="http://schemas.microsoft.com/office/drawing/2017/decorative" val="1"/>
                </a:ext>
              </a:extLst>
            </p:cNvPr>
            <p:cNvSpPr>
              <a:spLocks/>
            </p:cNvSpPr>
            <p:nvPr/>
          </p:nvSpPr>
          <p:spPr>
            <a:xfrm flipH="1" flipV="1">
              <a:off x="7618314" y="2486290"/>
              <a:ext cx="1213999" cy="3641318"/>
            </a:xfrm>
            <a:prstGeom prst="bentArrow">
              <a:avLst>
                <a:gd name="adj1" fmla="val 25000"/>
                <a:gd name="adj2" fmla="val 0"/>
                <a:gd name="adj3" fmla="val 25000"/>
                <a:gd name="adj4" fmla="val 34179"/>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Arrow: Bent 35">
              <a:extLst>
                <a:ext uri="{FF2B5EF4-FFF2-40B4-BE49-F238E27FC236}">
                  <a16:creationId xmlns:a16="http://schemas.microsoft.com/office/drawing/2014/main" id="{2B4A0AE7-F0CE-6ACC-6210-77B42E7C6E98}"/>
                </a:ext>
                <a:ext uri="{C183D7F6-B498-43B3-948B-1728B52AA6E4}">
                  <adec:decorative xmlns:adec="http://schemas.microsoft.com/office/drawing/2017/decorative" val="1"/>
                </a:ext>
              </a:extLst>
            </p:cNvPr>
            <p:cNvSpPr>
              <a:spLocks/>
            </p:cNvSpPr>
            <p:nvPr/>
          </p:nvSpPr>
          <p:spPr>
            <a:xfrm rot="10800000" flipV="1">
              <a:off x="6445539" y="1958830"/>
              <a:ext cx="629368" cy="3641319"/>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Arrow: Bent 21">
              <a:extLst>
                <a:ext uri="{FF2B5EF4-FFF2-40B4-BE49-F238E27FC236}">
                  <a16:creationId xmlns:a16="http://schemas.microsoft.com/office/drawing/2014/main" id="{32A6A0EB-2215-8598-6D92-F63C772DC2E8}"/>
                </a:ext>
                <a:ext uri="{C183D7F6-B498-43B3-948B-1728B52AA6E4}">
                  <adec:decorative xmlns:adec="http://schemas.microsoft.com/office/drawing/2017/decorative" val="1"/>
                </a:ext>
              </a:extLst>
            </p:cNvPr>
            <p:cNvSpPr>
              <a:spLocks/>
            </p:cNvSpPr>
            <p:nvPr/>
          </p:nvSpPr>
          <p:spPr>
            <a:xfrm flipV="1">
              <a:off x="7074907" y="2686904"/>
              <a:ext cx="1213999" cy="3440705"/>
            </a:xfrm>
            <a:prstGeom prst="bentArrow">
              <a:avLst>
                <a:gd name="adj1" fmla="val 25000"/>
                <a:gd name="adj2" fmla="val 0"/>
                <a:gd name="adj3" fmla="val 25000"/>
                <a:gd name="adj4" fmla="val 3879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Arrow: Bent 7">
              <a:extLst>
                <a:ext uri="{FF2B5EF4-FFF2-40B4-BE49-F238E27FC236}">
                  <a16:creationId xmlns:a16="http://schemas.microsoft.com/office/drawing/2014/main" id="{CA8926EC-43ED-6B0F-55AA-7FE67488FCB4}"/>
                </a:ext>
                <a:ext uri="{C183D7F6-B498-43B3-948B-1728B52AA6E4}">
                  <adec:decorative xmlns:adec="http://schemas.microsoft.com/office/drawing/2017/decorative" val="1"/>
                </a:ext>
              </a:extLst>
            </p:cNvPr>
            <p:cNvSpPr>
              <a:spLocks/>
            </p:cNvSpPr>
            <p:nvPr/>
          </p:nvSpPr>
          <p:spPr>
            <a:xfrm>
              <a:off x="8833584" y="1958830"/>
              <a:ext cx="1213999" cy="1663388"/>
            </a:xfrm>
            <a:prstGeom prst="bentArrow">
              <a:avLst>
                <a:gd name="adj1" fmla="val 25000"/>
                <a:gd name="adj2" fmla="val 0"/>
                <a:gd name="adj3" fmla="val 25000"/>
                <a:gd name="adj4" fmla="val 35716"/>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Arrow: Bent 35">
              <a:extLst>
                <a:ext uri="{FF2B5EF4-FFF2-40B4-BE49-F238E27FC236}">
                  <a16:creationId xmlns:a16="http://schemas.microsoft.com/office/drawing/2014/main" id="{F0FD8C53-6878-4707-E3CD-0C5CBEA1A0C6}"/>
                </a:ext>
                <a:ext uri="{C183D7F6-B498-43B3-948B-1728B52AA6E4}">
                  <adec:decorative xmlns:adec="http://schemas.microsoft.com/office/drawing/2017/decorative" val="1"/>
                </a:ext>
              </a:extLst>
            </p:cNvPr>
            <p:cNvSpPr>
              <a:spLocks/>
            </p:cNvSpPr>
            <p:nvPr/>
          </p:nvSpPr>
          <p:spPr>
            <a:xfrm rot="10800000" flipV="1">
              <a:off x="10028494" y="1958831"/>
              <a:ext cx="629368" cy="2511190"/>
            </a:xfrm>
            <a:prstGeom prst="bentArrow">
              <a:avLst>
                <a:gd name="adj1" fmla="val 25000"/>
                <a:gd name="adj2" fmla="val 0"/>
                <a:gd name="adj3" fmla="val 25000"/>
                <a:gd name="adj4" fmla="val 75000"/>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Arrow: Bent 7">
              <a:extLst>
                <a:ext uri="{FF2B5EF4-FFF2-40B4-BE49-F238E27FC236}">
                  <a16:creationId xmlns:a16="http://schemas.microsoft.com/office/drawing/2014/main" id="{056ACB57-EA11-ACCA-DDFD-C088EB63CFBD}"/>
                </a:ext>
                <a:ext uri="{C183D7F6-B498-43B3-948B-1728B52AA6E4}">
                  <adec:decorative xmlns:adec="http://schemas.microsoft.com/office/drawing/2017/decorative" val="1"/>
                </a:ext>
              </a:extLst>
            </p:cNvPr>
            <p:cNvSpPr>
              <a:spLocks/>
            </p:cNvSpPr>
            <p:nvPr/>
          </p:nvSpPr>
          <p:spPr>
            <a:xfrm rot="10800000">
              <a:off x="454592" y="2758792"/>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Arrow: Bent 7">
              <a:extLst>
                <a:ext uri="{FF2B5EF4-FFF2-40B4-BE49-F238E27FC236}">
                  <a16:creationId xmlns:a16="http://schemas.microsoft.com/office/drawing/2014/main" id="{124F417F-C21F-A92F-378E-8BFF5351E7B0}"/>
                </a:ext>
                <a:ext uri="{C183D7F6-B498-43B3-948B-1728B52AA6E4}">
                  <adec:decorative xmlns:adec="http://schemas.microsoft.com/office/drawing/2017/decorative" val="1"/>
                </a:ext>
              </a:extLst>
            </p:cNvPr>
            <p:cNvSpPr>
              <a:spLocks/>
            </p:cNvSpPr>
            <p:nvPr/>
          </p:nvSpPr>
          <p:spPr>
            <a:xfrm rot="10800000" flipH="1">
              <a:off x="10657862" y="2754031"/>
              <a:ext cx="1213999" cy="2492534"/>
            </a:xfrm>
            <a:prstGeom prst="bentArrow">
              <a:avLst>
                <a:gd name="adj1" fmla="val 0"/>
                <a:gd name="adj2" fmla="val 0"/>
                <a:gd name="adj3" fmla="val 25000"/>
                <a:gd name="adj4" fmla="val 48013"/>
              </a:avLst>
            </a:prstGeom>
            <a:ln w="12700">
              <a:solidFill>
                <a:schemeClr val="bg1"/>
              </a:solidFill>
            </a:ln>
          </p:spPr>
          <p:style>
            <a:lnRef idx="0">
              <a:schemeClr val="accent1"/>
            </a:lnRef>
            <a:fillRef idx="1">
              <a:schemeClr val="accent1"/>
            </a:fillRef>
            <a:effectRef idx="0">
              <a:srgbClr val="00000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22" name="Rectangle: Rounded Corners 89">
            <a:extLst>
              <a:ext uri="{FF2B5EF4-FFF2-40B4-BE49-F238E27FC236}">
                <a16:creationId xmlns:a16="http://schemas.microsoft.com/office/drawing/2014/main" id="{03EDDA10-01CD-3909-61C6-DE985DF66193}"/>
              </a:ext>
              <a:ext uri="{C183D7F6-B498-43B3-948B-1728B52AA6E4}">
                <adec:decorative xmlns:adec="http://schemas.microsoft.com/office/drawing/2017/decorative" val="1"/>
              </a:ext>
            </a:extLst>
          </p:cNvPr>
          <p:cNvSpPr/>
          <p:nvPr/>
        </p:nvSpPr>
        <p:spPr>
          <a:xfrm>
            <a:off x="3033410" y="4537313"/>
            <a:ext cx="3036731" cy="98543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1" name="Rectangle: Rounded Corners 89">
            <a:extLst>
              <a:ext uri="{FF2B5EF4-FFF2-40B4-BE49-F238E27FC236}">
                <a16:creationId xmlns:a16="http://schemas.microsoft.com/office/drawing/2014/main" id="{5C23CF39-FBAA-7508-A245-16BF9F50BA5F}"/>
              </a:ext>
              <a:ext uri="{C183D7F6-B498-43B3-948B-1728B52AA6E4}">
                <adec:decorative xmlns:adec="http://schemas.microsoft.com/office/drawing/2017/decorative" val="1"/>
              </a:ext>
            </a:extLst>
          </p:cNvPr>
          <p:cNvSpPr/>
          <p:nvPr/>
        </p:nvSpPr>
        <p:spPr>
          <a:xfrm>
            <a:off x="652556" y="2511348"/>
            <a:ext cx="1975767" cy="846917"/>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27" name="Rectangle: Rounded Corners 89">
            <a:extLst>
              <a:ext uri="{FF2B5EF4-FFF2-40B4-BE49-F238E27FC236}">
                <a16:creationId xmlns:a16="http://schemas.microsoft.com/office/drawing/2014/main" id="{1BD35C00-BC53-2F6E-5565-0CA0F99AF9A4}"/>
              </a:ext>
              <a:ext uri="{C183D7F6-B498-43B3-948B-1728B52AA6E4}">
                <adec:decorative xmlns:adec="http://schemas.microsoft.com/office/drawing/2017/decorative" val="1"/>
              </a:ext>
            </a:extLst>
          </p:cNvPr>
          <p:cNvSpPr/>
          <p:nvPr/>
        </p:nvSpPr>
        <p:spPr>
          <a:xfrm>
            <a:off x="4541036" y="2381962"/>
            <a:ext cx="3718289" cy="68459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31" name="Rectangle: Rounded Corners 89">
            <a:extLst>
              <a:ext uri="{FF2B5EF4-FFF2-40B4-BE49-F238E27FC236}">
                <a16:creationId xmlns:a16="http://schemas.microsoft.com/office/drawing/2014/main" id="{3EA4CCFB-A2F6-2434-0B4C-BAFBA7F07695}"/>
              </a:ext>
              <a:ext uri="{C183D7F6-B498-43B3-948B-1728B52AA6E4}">
                <adec:decorative xmlns:adec="http://schemas.microsoft.com/office/drawing/2017/decorative" val="1"/>
              </a:ext>
            </a:extLst>
          </p:cNvPr>
          <p:cNvSpPr/>
          <p:nvPr/>
        </p:nvSpPr>
        <p:spPr>
          <a:xfrm>
            <a:off x="8465863" y="2349765"/>
            <a:ext cx="2806717" cy="1128701"/>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9" name="Rectangle: Rounded Corners 89">
            <a:extLst>
              <a:ext uri="{FF2B5EF4-FFF2-40B4-BE49-F238E27FC236}">
                <a16:creationId xmlns:a16="http://schemas.microsoft.com/office/drawing/2014/main" id="{D00FA489-26E1-FAD2-C3E6-E88477E7CDE2}"/>
              </a:ext>
              <a:ext uri="{C183D7F6-B498-43B3-948B-1728B52AA6E4}">
                <adec:decorative xmlns:adec="http://schemas.microsoft.com/office/drawing/2017/decorative" val="1"/>
              </a:ext>
            </a:extLst>
          </p:cNvPr>
          <p:cNvSpPr/>
          <p:nvPr/>
        </p:nvSpPr>
        <p:spPr>
          <a:xfrm>
            <a:off x="7433476" y="4774965"/>
            <a:ext cx="2806717" cy="749836"/>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111" name="Oval 110">
            <a:extLst>
              <a:ext uri="{FF2B5EF4-FFF2-40B4-BE49-F238E27FC236}">
                <a16:creationId xmlns:a16="http://schemas.microsoft.com/office/drawing/2014/main" id="{4D414531-F41A-F303-39CE-AD1BC3DE63FD}"/>
              </a:ext>
              <a:ext uri="{C183D7F6-B498-43B3-948B-1728B52AA6E4}">
                <adec:decorative xmlns:adec="http://schemas.microsoft.com/office/drawing/2017/decorative" val="1"/>
              </a:ext>
            </a:extLst>
          </p:cNvPr>
          <p:cNvSpPr>
            <a:spLocks/>
          </p:cNvSpPr>
          <p:nvPr/>
        </p:nvSpPr>
        <p:spPr bwMode="auto">
          <a:xfrm>
            <a:off x="1430511" y="3440971"/>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6" name="Oval 115">
            <a:extLst>
              <a:ext uri="{FF2B5EF4-FFF2-40B4-BE49-F238E27FC236}">
                <a16:creationId xmlns:a16="http://schemas.microsoft.com/office/drawing/2014/main" id="{DFF0CB53-1E2E-5ADA-6DF3-E8364203D07A}"/>
              </a:ext>
              <a:ext uri="{C183D7F6-B498-43B3-948B-1728B52AA6E4}">
                <adec:decorative xmlns:adec="http://schemas.microsoft.com/office/drawing/2017/decorative" val="1"/>
              </a:ext>
            </a:extLst>
          </p:cNvPr>
          <p:cNvSpPr>
            <a:spLocks/>
          </p:cNvSpPr>
          <p:nvPr/>
        </p:nvSpPr>
        <p:spPr bwMode="auto">
          <a:xfrm>
            <a:off x="4193166" y="5911796"/>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7" name="Oval 116">
            <a:extLst>
              <a:ext uri="{FF2B5EF4-FFF2-40B4-BE49-F238E27FC236}">
                <a16:creationId xmlns:a16="http://schemas.microsoft.com/office/drawing/2014/main" id="{2DE6C59D-8286-817E-5389-5BAB0F0F1A73}"/>
              </a:ext>
              <a:ext uri="{C183D7F6-B498-43B3-948B-1728B52AA6E4}">
                <adec:decorative xmlns:adec="http://schemas.microsoft.com/office/drawing/2017/decorative" val="1"/>
              </a:ext>
            </a:extLst>
          </p:cNvPr>
          <p:cNvSpPr>
            <a:spLocks/>
          </p:cNvSpPr>
          <p:nvPr/>
        </p:nvSpPr>
        <p:spPr bwMode="auto">
          <a:xfrm>
            <a:off x="5893184" y="1730984"/>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8" name="Oval 117">
            <a:extLst>
              <a:ext uri="{FF2B5EF4-FFF2-40B4-BE49-F238E27FC236}">
                <a16:creationId xmlns:a16="http://schemas.microsoft.com/office/drawing/2014/main" id="{D6F489D8-6BA8-127A-97B7-380F0CBC4964}"/>
              </a:ext>
              <a:ext uri="{C183D7F6-B498-43B3-948B-1728B52AA6E4}">
                <adec:decorative xmlns:adec="http://schemas.microsoft.com/office/drawing/2017/decorative" val="1"/>
              </a:ext>
            </a:extLst>
          </p:cNvPr>
          <p:cNvSpPr>
            <a:spLocks/>
          </p:cNvSpPr>
          <p:nvPr/>
        </p:nvSpPr>
        <p:spPr bwMode="auto">
          <a:xfrm>
            <a:off x="7802128" y="5882613"/>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9" name="Oval 118">
            <a:extLst>
              <a:ext uri="{FF2B5EF4-FFF2-40B4-BE49-F238E27FC236}">
                <a16:creationId xmlns:a16="http://schemas.microsoft.com/office/drawing/2014/main" id="{E52106A1-3885-A5E0-8167-3280ED6119EB}"/>
              </a:ext>
              <a:ext uri="{C183D7F6-B498-43B3-948B-1728B52AA6E4}">
                <adec:decorative xmlns:adec="http://schemas.microsoft.com/office/drawing/2017/decorative" val="1"/>
              </a:ext>
            </a:extLst>
          </p:cNvPr>
          <p:cNvSpPr>
            <a:spLocks/>
          </p:cNvSpPr>
          <p:nvPr/>
        </p:nvSpPr>
        <p:spPr bwMode="auto">
          <a:xfrm>
            <a:off x="9514196" y="1719175"/>
            <a:ext cx="457200" cy="457200"/>
          </a:xfrm>
          <a:prstGeom prst="ellipse">
            <a:avLst/>
          </a:prstGeom>
          <a:solidFill>
            <a:schemeClr val="bg1"/>
          </a:solidFill>
          <a:ln w="12700">
            <a:solidFill>
              <a:srgbClr val="0A1F2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Rectangle: Rounded Corners 89">
            <a:extLst>
              <a:ext uri="{FF2B5EF4-FFF2-40B4-BE49-F238E27FC236}">
                <a16:creationId xmlns:a16="http://schemas.microsoft.com/office/drawing/2014/main" id="{935994B8-83B0-D4F5-08FE-45D8CE30BD1A}"/>
              </a:ext>
              <a:ext uri="{C183D7F6-B498-43B3-948B-1728B52AA6E4}">
                <adec:decorative xmlns:adec="http://schemas.microsoft.com/office/drawing/2017/decorative" val="1"/>
              </a:ext>
            </a:extLst>
          </p:cNvPr>
          <p:cNvSpPr/>
          <p:nvPr/>
        </p:nvSpPr>
        <p:spPr>
          <a:xfrm>
            <a:off x="1906338" y="1796215"/>
            <a:ext cx="1371608" cy="411387"/>
          </a:xfrm>
          <a:prstGeom prst="roundRect">
            <a:avLst>
              <a:gd name="adj" fmla="val 0"/>
            </a:avLst>
          </a:prstGeom>
          <a:solidFill>
            <a:srgbClr val="0A1F2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34" name="Picture 33">
            <a:extLst>
              <a:ext uri="{FF2B5EF4-FFF2-40B4-BE49-F238E27FC236}">
                <a16:creationId xmlns:a16="http://schemas.microsoft.com/office/drawing/2014/main" id="{6F575E4E-D14C-87D6-D0EC-0238B8E9C63D}"/>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906337" y="1796215"/>
            <a:ext cx="1371608" cy="401425"/>
          </a:xfrm>
          <a:prstGeom prst="rect">
            <a:avLst/>
          </a:prstGeom>
          <a:noFill/>
        </p:spPr>
      </p:pic>
      <p:pic>
        <p:nvPicPr>
          <p:cNvPr id="7" name="Graphic 6">
            <a:extLst>
              <a:ext uri="{FF2B5EF4-FFF2-40B4-BE49-F238E27FC236}">
                <a16:creationId xmlns:a16="http://schemas.microsoft.com/office/drawing/2014/main" id="{02C33862-469D-1832-F972-B2C4CA20088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28513" y="5932734"/>
            <a:ext cx="598766" cy="356957"/>
          </a:xfrm>
          <a:prstGeom prst="rect">
            <a:avLst/>
          </a:prstGeom>
        </p:spPr>
      </p:pic>
      <p:sp>
        <p:nvSpPr>
          <p:cNvPr id="112" name="Commitments_EC4D">
            <a:extLst>
              <a:ext uri="{FF2B5EF4-FFF2-40B4-BE49-F238E27FC236}">
                <a16:creationId xmlns:a16="http://schemas.microsoft.com/office/drawing/2014/main" id="{B72D4DB2-4895-25FD-710F-4D0C8982E31F}"/>
              </a:ext>
              <a:ext uri="{C183D7F6-B498-43B3-948B-1728B52AA6E4}">
                <adec:decorative xmlns:adec="http://schemas.microsoft.com/office/drawing/2017/decorative" val="1"/>
              </a:ext>
            </a:extLst>
          </p:cNvPr>
          <p:cNvSpPr>
            <a:spLocks noChangeAspect="1" noEditPoints="1"/>
          </p:cNvSpPr>
          <p:nvPr/>
        </p:nvSpPr>
        <p:spPr bwMode="auto">
          <a:xfrm>
            <a:off x="1540779" y="3558620"/>
            <a:ext cx="236664" cy="221902"/>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4" name="pen">
            <a:extLst>
              <a:ext uri="{FF2B5EF4-FFF2-40B4-BE49-F238E27FC236}">
                <a16:creationId xmlns:a16="http://schemas.microsoft.com/office/drawing/2014/main" id="{3C9D5A8B-7DE5-ABC0-0D4E-DF339CC431E8}"/>
              </a:ext>
              <a:ext uri="{C183D7F6-B498-43B3-948B-1728B52AA6E4}">
                <adec:decorative xmlns:adec="http://schemas.microsoft.com/office/drawing/2017/decorative" val="1"/>
              </a:ext>
            </a:extLst>
          </p:cNvPr>
          <p:cNvSpPr>
            <a:spLocks noChangeAspect="1" noEditPoints="1"/>
          </p:cNvSpPr>
          <p:nvPr/>
        </p:nvSpPr>
        <p:spPr bwMode="auto">
          <a:xfrm>
            <a:off x="6028908" y="1841556"/>
            <a:ext cx="231232" cy="235512"/>
          </a:xfrm>
          <a:custGeom>
            <a:avLst/>
            <a:gdLst>
              <a:gd name="T0" fmla="*/ 222 w 326"/>
              <a:gd name="T1" fmla="*/ 329 h 329"/>
              <a:gd name="T2" fmla="*/ 211 w 326"/>
              <a:gd name="T3" fmla="*/ 308 h 329"/>
              <a:gd name="T4" fmla="*/ 187 w 326"/>
              <a:gd name="T5" fmla="*/ 128 h 329"/>
              <a:gd name="T6" fmla="*/ 149 w 326"/>
              <a:gd name="T7" fmla="*/ 49 h 329"/>
              <a:gd name="T8" fmla="*/ 144 w 326"/>
              <a:gd name="T9" fmla="*/ 44 h 329"/>
              <a:gd name="T10" fmla="*/ 138 w 326"/>
              <a:gd name="T11" fmla="*/ 45 h 329"/>
              <a:gd name="T12" fmla="*/ 114 w 326"/>
              <a:gd name="T13" fmla="*/ 57 h 329"/>
              <a:gd name="T14" fmla="*/ 87 w 326"/>
              <a:gd name="T15" fmla="*/ 26 h 329"/>
              <a:gd name="T16" fmla="*/ 78 w 326"/>
              <a:gd name="T17" fmla="*/ 7 h 329"/>
              <a:gd name="T18" fmla="*/ 64 w 326"/>
              <a:gd name="T19" fmla="*/ 3 h 329"/>
              <a:gd name="T20" fmla="*/ 50 w 326"/>
              <a:gd name="T21" fmla="*/ 10 h 329"/>
              <a:gd name="T22" fmla="*/ 44 w 326"/>
              <a:gd name="T23" fmla="*/ 24 h 329"/>
              <a:gd name="T24" fmla="*/ 53 w 326"/>
              <a:gd name="T25" fmla="*/ 42 h 329"/>
              <a:gd name="T26" fmla="*/ 215 w 326"/>
              <a:gd name="T27" fmla="*/ 265 h 329"/>
              <a:gd name="T28" fmla="*/ 212 w 326"/>
              <a:gd name="T29" fmla="*/ 256 h 329"/>
              <a:gd name="T30" fmla="*/ 100 w 326"/>
              <a:gd name="T31" fmla="*/ 28 h 329"/>
              <a:gd name="T32" fmla="*/ 90 w 326"/>
              <a:gd name="T33" fmla="*/ 24 h 329"/>
              <a:gd name="T34" fmla="*/ 52 w 326"/>
              <a:gd name="T35" fmla="*/ 43 h 329"/>
              <a:gd name="T36" fmla="*/ 49 w 326"/>
              <a:gd name="T37" fmla="*/ 53 h 329"/>
              <a:gd name="T38" fmla="*/ 163 w 326"/>
              <a:gd name="T39" fmla="*/ 285 h 329"/>
              <a:gd name="T40" fmla="*/ 167 w 326"/>
              <a:gd name="T41" fmla="*/ 290 h 329"/>
              <a:gd name="T42" fmla="*/ 171 w 326"/>
              <a:gd name="T43" fmla="*/ 293 h 329"/>
              <a:gd name="T44" fmla="*/ 210 w 326"/>
              <a:gd name="T45" fmla="*/ 308 h 329"/>
              <a:gd name="T46" fmla="*/ 212 w 326"/>
              <a:gd name="T47" fmla="*/ 308 h 329"/>
              <a:gd name="T48" fmla="*/ 216 w 326"/>
              <a:gd name="T49" fmla="*/ 273 h 329"/>
              <a:gd name="T50" fmla="*/ 215 w 326"/>
              <a:gd name="T51" fmla="*/ 265 h 329"/>
              <a:gd name="T52" fmla="*/ 215 w 326"/>
              <a:gd name="T53" fmla="*/ 265 h 329"/>
              <a:gd name="T54" fmla="*/ 39 w 326"/>
              <a:gd name="T55" fmla="*/ 133 h 329"/>
              <a:gd name="T56" fmla="*/ 32 w 326"/>
              <a:gd name="T57" fmla="*/ 133 h 329"/>
              <a:gd name="T58" fmla="*/ 0 w 326"/>
              <a:gd name="T59" fmla="*/ 166 h 329"/>
              <a:gd name="T60" fmla="*/ 0 w 326"/>
              <a:gd name="T61" fmla="*/ 166 h 329"/>
              <a:gd name="T62" fmla="*/ 33 w 326"/>
              <a:gd name="T63" fmla="*/ 197 h 329"/>
              <a:gd name="T64" fmla="*/ 74 w 326"/>
              <a:gd name="T65" fmla="*/ 196 h 329"/>
              <a:gd name="T66" fmla="*/ 253 w 326"/>
              <a:gd name="T67" fmla="*/ 327 h 329"/>
              <a:gd name="T68" fmla="*/ 261 w 326"/>
              <a:gd name="T69" fmla="*/ 327 h 329"/>
              <a:gd name="T70" fmla="*/ 325 w 326"/>
              <a:gd name="T71" fmla="*/ 261 h 329"/>
              <a:gd name="T72" fmla="*/ 325 w 326"/>
              <a:gd name="T73" fmla="*/ 261 h 329"/>
              <a:gd name="T74" fmla="*/ 259 w 326"/>
              <a:gd name="T75" fmla="*/ 198 h 329"/>
              <a:gd name="T76" fmla="*/ 227 w 326"/>
              <a:gd name="T77"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6" h="329">
                <a:moveTo>
                  <a:pt x="222" y="329"/>
                </a:moveTo>
                <a:cubicBezTo>
                  <a:pt x="211" y="308"/>
                  <a:pt x="211" y="308"/>
                  <a:pt x="211" y="308"/>
                </a:cubicBezTo>
                <a:moveTo>
                  <a:pt x="187" y="128"/>
                </a:moveTo>
                <a:cubicBezTo>
                  <a:pt x="149" y="49"/>
                  <a:pt x="149" y="49"/>
                  <a:pt x="149" y="49"/>
                </a:cubicBezTo>
                <a:cubicBezTo>
                  <a:pt x="149" y="49"/>
                  <a:pt x="147" y="45"/>
                  <a:pt x="144" y="44"/>
                </a:cubicBezTo>
                <a:cubicBezTo>
                  <a:pt x="141" y="43"/>
                  <a:pt x="138" y="45"/>
                  <a:pt x="138" y="45"/>
                </a:cubicBezTo>
                <a:cubicBezTo>
                  <a:pt x="114" y="57"/>
                  <a:pt x="114" y="57"/>
                  <a:pt x="114" y="57"/>
                </a:cubicBezTo>
                <a:moveTo>
                  <a:pt x="87" y="26"/>
                </a:moveTo>
                <a:cubicBezTo>
                  <a:pt x="78" y="7"/>
                  <a:pt x="78" y="7"/>
                  <a:pt x="78" y="7"/>
                </a:cubicBezTo>
                <a:cubicBezTo>
                  <a:pt x="76" y="2"/>
                  <a:pt x="69" y="0"/>
                  <a:pt x="64" y="3"/>
                </a:cubicBezTo>
                <a:cubicBezTo>
                  <a:pt x="50" y="10"/>
                  <a:pt x="50" y="10"/>
                  <a:pt x="50" y="10"/>
                </a:cubicBezTo>
                <a:cubicBezTo>
                  <a:pt x="44" y="13"/>
                  <a:pt x="42" y="19"/>
                  <a:pt x="44" y="24"/>
                </a:cubicBezTo>
                <a:cubicBezTo>
                  <a:pt x="53" y="42"/>
                  <a:pt x="53" y="42"/>
                  <a:pt x="53" y="42"/>
                </a:cubicBezTo>
                <a:moveTo>
                  <a:pt x="215" y="265"/>
                </a:moveTo>
                <a:cubicBezTo>
                  <a:pt x="215" y="262"/>
                  <a:pt x="212" y="256"/>
                  <a:pt x="212" y="256"/>
                </a:cubicBezTo>
                <a:cubicBezTo>
                  <a:pt x="100" y="28"/>
                  <a:pt x="100" y="28"/>
                  <a:pt x="100" y="28"/>
                </a:cubicBezTo>
                <a:cubicBezTo>
                  <a:pt x="98" y="24"/>
                  <a:pt x="93" y="23"/>
                  <a:pt x="90" y="24"/>
                </a:cubicBezTo>
                <a:cubicBezTo>
                  <a:pt x="52" y="43"/>
                  <a:pt x="52" y="43"/>
                  <a:pt x="52" y="43"/>
                </a:cubicBezTo>
                <a:cubicBezTo>
                  <a:pt x="49" y="45"/>
                  <a:pt x="47" y="49"/>
                  <a:pt x="49" y="53"/>
                </a:cubicBezTo>
                <a:cubicBezTo>
                  <a:pt x="163" y="285"/>
                  <a:pt x="163" y="285"/>
                  <a:pt x="163" y="285"/>
                </a:cubicBezTo>
                <a:cubicBezTo>
                  <a:pt x="163" y="285"/>
                  <a:pt x="165" y="288"/>
                  <a:pt x="167" y="290"/>
                </a:cubicBezTo>
                <a:cubicBezTo>
                  <a:pt x="168" y="291"/>
                  <a:pt x="171" y="293"/>
                  <a:pt x="171" y="293"/>
                </a:cubicBezTo>
                <a:cubicBezTo>
                  <a:pt x="181" y="298"/>
                  <a:pt x="207" y="309"/>
                  <a:pt x="210" y="308"/>
                </a:cubicBezTo>
                <a:cubicBezTo>
                  <a:pt x="210" y="308"/>
                  <a:pt x="211" y="308"/>
                  <a:pt x="212" y="308"/>
                </a:cubicBezTo>
                <a:cubicBezTo>
                  <a:pt x="214" y="306"/>
                  <a:pt x="215" y="285"/>
                  <a:pt x="216" y="273"/>
                </a:cubicBezTo>
                <a:cubicBezTo>
                  <a:pt x="216" y="268"/>
                  <a:pt x="215" y="265"/>
                  <a:pt x="215" y="265"/>
                </a:cubicBezTo>
                <a:cubicBezTo>
                  <a:pt x="215" y="265"/>
                  <a:pt x="215" y="267"/>
                  <a:pt x="215" y="265"/>
                </a:cubicBezTo>
                <a:close/>
                <a:moveTo>
                  <a:pt x="39" y="133"/>
                </a:moveTo>
                <a:cubicBezTo>
                  <a:pt x="32" y="133"/>
                  <a:pt x="32" y="133"/>
                  <a:pt x="32" y="133"/>
                </a:cubicBezTo>
                <a:cubicBezTo>
                  <a:pt x="14" y="134"/>
                  <a:pt x="0" y="148"/>
                  <a:pt x="0" y="166"/>
                </a:cubicBezTo>
                <a:cubicBezTo>
                  <a:pt x="0" y="166"/>
                  <a:pt x="0" y="166"/>
                  <a:pt x="0" y="166"/>
                </a:cubicBezTo>
                <a:cubicBezTo>
                  <a:pt x="1" y="183"/>
                  <a:pt x="15" y="197"/>
                  <a:pt x="33" y="197"/>
                </a:cubicBezTo>
                <a:cubicBezTo>
                  <a:pt x="74" y="196"/>
                  <a:pt x="74" y="196"/>
                  <a:pt x="74" y="196"/>
                </a:cubicBezTo>
                <a:moveTo>
                  <a:pt x="253" y="327"/>
                </a:moveTo>
                <a:cubicBezTo>
                  <a:pt x="261" y="327"/>
                  <a:pt x="261" y="327"/>
                  <a:pt x="261" y="327"/>
                </a:cubicBezTo>
                <a:cubicBezTo>
                  <a:pt x="297" y="327"/>
                  <a:pt x="326" y="297"/>
                  <a:pt x="325" y="261"/>
                </a:cubicBezTo>
                <a:cubicBezTo>
                  <a:pt x="325" y="261"/>
                  <a:pt x="325" y="261"/>
                  <a:pt x="325" y="261"/>
                </a:cubicBezTo>
                <a:cubicBezTo>
                  <a:pt x="324" y="226"/>
                  <a:pt x="295" y="197"/>
                  <a:pt x="259" y="198"/>
                </a:cubicBezTo>
                <a:cubicBezTo>
                  <a:pt x="227" y="198"/>
                  <a:pt x="227" y="198"/>
                  <a:pt x="227" y="198"/>
                </a:cubicBez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25" name="monitor">
            <a:extLst>
              <a:ext uri="{FF2B5EF4-FFF2-40B4-BE49-F238E27FC236}">
                <a16:creationId xmlns:a16="http://schemas.microsoft.com/office/drawing/2014/main" id="{E0104E9F-4D21-FEA6-B13E-E004C405A475}"/>
              </a:ext>
              <a:ext uri="{C183D7F6-B498-43B3-948B-1728B52AA6E4}">
                <adec:decorative xmlns:adec="http://schemas.microsoft.com/office/drawing/2017/decorative" val="1"/>
              </a:ext>
            </a:extLst>
          </p:cNvPr>
          <p:cNvSpPr>
            <a:spLocks noChangeAspect="1" noEditPoints="1"/>
          </p:cNvSpPr>
          <p:nvPr/>
        </p:nvSpPr>
        <p:spPr bwMode="auto">
          <a:xfrm>
            <a:off x="9636838" y="1866297"/>
            <a:ext cx="211916" cy="162412"/>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63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126" name="Graphic 125">
            <a:extLst>
              <a:ext uri="{FF2B5EF4-FFF2-40B4-BE49-F238E27FC236}">
                <a16:creationId xmlns:a16="http://schemas.microsoft.com/office/drawing/2014/main" id="{BAADEE1A-8A1A-9F54-25AE-6364CA9E41D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05355" y="5993259"/>
            <a:ext cx="265560" cy="277104"/>
          </a:xfrm>
          <a:prstGeom prst="rect">
            <a:avLst/>
          </a:prstGeom>
        </p:spPr>
      </p:pic>
      <p:sp>
        <p:nvSpPr>
          <p:cNvPr id="115" name="people_12">
            <a:extLst>
              <a:ext uri="{FF2B5EF4-FFF2-40B4-BE49-F238E27FC236}">
                <a16:creationId xmlns:a16="http://schemas.microsoft.com/office/drawing/2014/main" id="{4666C195-9220-96C6-63F6-C886C89FAA7D}"/>
              </a:ext>
              <a:ext uri="{C183D7F6-B498-43B3-948B-1728B52AA6E4}">
                <adec:decorative xmlns:adec="http://schemas.microsoft.com/office/drawing/2017/decorative" val="1"/>
              </a:ext>
            </a:extLst>
          </p:cNvPr>
          <p:cNvSpPr>
            <a:spLocks noChangeAspect="1" noEditPoints="1"/>
          </p:cNvSpPr>
          <p:nvPr/>
        </p:nvSpPr>
        <p:spPr bwMode="auto">
          <a:xfrm>
            <a:off x="4296040" y="6045959"/>
            <a:ext cx="244996" cy="209024"/>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itle 18">
            <a:extLst>
              <a:ext uri="{FF2B5EF4-FFF2-40B4-BE49-F238E27FC236}">
                <a16:creationId xmlns:a16="http://schemas.microsoft.com/office/drawing/2014/main" id="{7F23967A-C0AD-E1AE-4CD7-69A4FBD4FF87}"/>
              </a:ext>
            </a:extLst>
          </p:cNvPr>
          <p:cNvSpPr txBox="1">
            <a:spLocks noGrp="1"/>
          </p:cNvSpPr>
          <p:nvPr>
            <p:ph type="title" idx="4294967295"/>
          </p:nvPr>
        </p:nvSpPr>
        <p:spPr>
          <a:xfrm>
            <a:off x="609215" y="569953"/>
            <a:ext cx="6248784"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UI Semilight"/>
                <a:ea typeface="+mn-ea"/>
                <a:cs typeface="Segoe UI Semilight"/>
              </a:rPr>
              <a:t>Defender for Cloud</a:t>
            </a:r>
          </a:p>
        </p:txBody>
      </p:sp>
      <p:sp>
        <p:nvSpPr>
          <p:cNvPr id="12" name="light">
            <a:extLst>
              <a:ext uri="{FF2B5EF4-FFF2-40B4-BE49-F238E27FC236}">
                <a16:creationId xmlns:a16="http://schemas.microsoft.com/office/drawing/2014/main" id="{6CF4C0E6-9D5D-99B0-E553-10E8AFD7199E}"/>
              </a:ext>
              <a:ext uri="{C183D7F6-B498-43B3-948B-1728B52AA6E4}">
                <adec:decorative xmlns:adec="http://schemas.microsoft.com/office/drawing/2017/decorative" val="1"/>
              </a:ext>
            </a:extLst>
          </p:cNvPr>
          <p:cNvSpPr>
            <a:spLocks noChangeAspect="1" noEditPoints="1"/>
          </p:cNvSpPr>
          <p:nvPr/>
        </p:nvSpPr>
        <p:spPr bwMode="auto">
          <a:xfrm>
            <a:off x="576263" y="1301873"/>
            <a:ext cx="246359" cy="365760"/>
          </a:xfrm>
          <a:custGeom>
            <a:avLst/>
            <a:gdLst>
              <a:gd name="T0" fmla="*/ 156 w 224"/>
              <a:gd name="T1" fmla="*/ 312 h 334"/>
              <a:gd name="T2" fmla="*/ 134 w 224"/>
              <a:gd name="T3" fmla="*/ 334 h 334"/>
              <a:gd name="T4" fmla="*/ 89 w 224"/>
              <a:gd name="T5" fmla="*/ 334 h 334"/>
              <a:gd name="T6" fmla="*/ 67 w 224"/>
              <a:gd name="T7" fmla="*/ 312 h 334"/>
              <a:gd name="T8" fmla="*/ 67 w 224"/>
              <a:gd name="T9" fmla="*/ 261 h 334"/>
              <a:gd name="T10" fmla="*/ 37 w 224"/>
              <a:gd name="T11" fmla="*/ 195 h 334"/>
              <a:gd name="T12" fmla="*/ 27 w 224"/>
              <a:gd name="T13" fmla="*/ 185 h 334"/>
              <a:gd name="T14" fmla="*/ 0 w 224"/>
              <a:gd name="T15" fmla="*/ 112 h 334"/>
              <a:gd name="T16" fmla="*/ 112 w 224"/>
              <a:gd name="T17" fmla="*/ 0 h 334"/>
              <a:gd name="T18" fmla="*/ 224 w 224"/>
              <a:gd name="T19" fmla="*/ 112 h 334"/>
              <a:gd name="T20" fmla="*/ 197 w 224"/>
              <a:gd name="T21" fmla="*/ 185 h 334"/>
              <a:gd name="T22" fmla="*/ 200 w 224"/>
              <a:gd name="T23" fmla="*/ 181 h 334"/>
              <a:gd name="T24" fmla="*/ 197 w 224"/>
              <a:gd name="T25" fmla="*/ 185 h 334"/>
              <a:gd name="T26" fmla="*/ 156 w 224"/>
              <a:gd name="T27" fmla="*/ 265 h 334"/>
              <a:gd name="T28" fmla="*/ 156 w 224"/>
              <a:gd name="T29" fmla="*/ 312 h 334"/>
              <a:gd name="T30" fmla="*/ 156 w 224"/>
              <a:gd name="T31" fmla="*/ 312 h 334"/>
              <a:gd name="T32" fmla="*/ 67 w 224"/>
              <a:gd name="T33" fmla="*/ 269 h 334"/>
              <a:gd name="T34" fmla="*/ 156 w 224"/>
              <a:gd name="T35" fmla="*/ 2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334">
                <a:moveTo>
                  <a:pt x="156" y="312"/>
                </a:moveTo>
                <a:cubicBezTo>
                  <a:pt x="156" y="324"/>
                  <a:pt x="146" y="334"/>
                  <a:pt x="134" y="334"/>
                </a:cubicBezTo>
                <a:cubicBezTo>
                  <a:pt x="89" y="334"/>
                  <a:pt x="89" y="334"/>
                  <a:pt x="89" y="334"/>
                </a:cubicBezTo>
                <a:cubicBezTo>
                  <a:pt x="76" y="334"/>
                  <a:pt x="67" y="324"/>
                  <a:pt x="67" y="312"/>
                </a:cubicBezTo>
                <a:cubicBezTo>
                  <a:pt x="67" y="312"/>
                  <a:pt x="67" y="300"/>
                  <a:pt x="67" y="261"/>
                </a:cubicBezTo>
                <a:cubicBezTo>
                  <a:pt x="67" y="221"/>
                  <a:pt x="37" y="195"/>
                  <a:pt x="37" y="195"/>
                </a:cubicBezTo>
                <a:cubicBezTo>
                  <a:pt x="27" y="185"/>
                  <a:pt x="27" y="185"/>
                  <a:pt x="27" y="185"/>
                </a:cubicBezTo>
                <a:cubicBezTo>
                  <a:pt x="10" y="166"/>
                  <a:pt x="0" y="140"/>
                  <a:pt x="0" y="112"/>
                </a:cubicBezTo>
                <a:cubicBezTo>
                  <a:pt x="0" y="50"/>
                  <a:pt x="50" y="0"/>
                  <a:pt x="112" y="0"/>
                </a:cubicBezTo>
                <a:cubicBezTo>
                  <a:pt x="174" y="0"/>
                  <a:pt x="224" y="50"/>
                  <a:pt x="224" y="112"/>
                </a:cubicBezTo>
                <a:cubicBezTo>
                  <a:pt x="224" y="140"/>
                  <a:pt x="214" y="166"/>
                  <a:pt x="197" y="185"/>
                </a:cubicBezTo>
                <a:moveTo>
                  <a:pt x="200" y="181"/>
                </a:moveTo>
                <a:cubicBezTo>
                  <a:pt x="197" y="185"/>
                  <a:pt x="197" y="185"/>
                  <a:pt x="197" y="185"/>
                </a:cubicBezTo>
                <a:cubicBezTo>
                  <a:pt x="197" y="185"/>
                  <a:pt x="156" y="217"/>
                  <a:pt x="156" y="265"/>
                </a:cubicBezTo>
                <a:cubicBezTo>
                  <a:pt x="156" y="312"/>
                  <a:pt x="156" y="312"/>
                  <a:pt x="156" y="312"/>
                </a:cubicBezTo>
                <a:cubicBezTo>
                  <a:pt x="156" y="312"/>
                  <a:pt x="156" y="312"/>
                  <a:pt x="156" y="312"/>
                </a:cubicBezTo>
                <a:moveTo>
                  <a:pt x="67" y="269"/>
                </a:moveTo>
                <a:cubicBezTo>
                  <a:pt x="156" y="269"/>
                  <a:pt x="156" y="269"/>
                  <a:pt x="156" y="269"/>
                </a:cubicBezTo>
              </a:path>
            </a:pathLst>
          </a:custGeom>
          <a:noFill/>
          <a:ln w="952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9" name="TextBox 60">
            <a:extLst>
              <a:ext uri="{FF2B5EF4-FFF2-40B4-BE49-F238E27FC236}">
                <a16:creationId xmlns:a16="http://schemas.microsoft.com/office/drawing/2014/main" id="{9B0EF1A4-8A8F-963D-1BC4-B4785B9A4A90}"/>
              </a:ext>
            </a:extLst>
          </p:cNvPr>
          <p:cNvSpPr txBox="1">
            <a:spLocks/>
          </p:cNvSpPr>
          <p:nvPr/>
        </p:nvSpPr>
        <p:spPr>
          <a:xfrm>
            <a:off x="1012462" y="1386858"/>
            <a:ext cx="1606598" cy="215444"/>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FFFFFF"/>
                </a:solidFill>
                <a:effectLst/>
                <a:uLnTx/>
                <a:uFillTx/>
                <a:latin typeface="Segoe Sans Display Semibold" pitchFamily="2" charset="0"/>
                <a:cs typeface="Segoe Sans Display Semibold" pitchFamily="2" charset="0"/>
              </a:rPr>
              <a:t>Enhanced solutions</a:t>
            </a:r>
          </a:p>
        </p:txBody>
      </p:sp>
      <p:sp>
        <p:nvSpPr>
          <p:cNvPr id="35" name="TextBox 34">
            <a:extLst>
              <a:ext uri="{FF2B5EF4-FFF2-40B4-BE49-F238E27FC236}">
                <a16:creationId xmlns:a16="http://schemas.microsoft.com/office/drawing/2014/main" id="{E50CCA1B-A438-7434-1B02-52CA22530394}"/>
              </a:ext>
            </a:extLst>
          </p:cNvPr>
          <p:cNvSpPr txBox="1">
            <a:spLocks/>
          </p:cNvSpPr>
          <p:nvPr/>
        </p:nvSpPr>
        <p:spPr>
          <a:xfrm>
            <a:off x="1972581" y="1903183"/>
            <a:ext cx="1239122" cy="184666"/>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Sans Display" pitchFamily="2" charset="0"/>
                <a:cs typeface="Segoe Sans Display" pitchFamily="2" charset="0"/>
              </a:rPr>
              <a:t>Adoption pathway</a:t>
            </a:r>
            <a:endParaRPr kumimoji="0" lang="en-US" sz="12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21" name="Slide Number Placeholder 252">
            <a:extLst>
              <a:ext uri="{FF2B5EF4-FFF2-40B4-BE49-F238E27FC236}">
                <a16:creationId xmlns:a16="http://schemas.microsoft.com/office/drawing/2014/main" id="{D5F360C9-5CF3-596F-A936-9DEFB1A3E37D}"/>
              </a:ext>
              <a:ext uri="{C183D7F6-B498-43B3-948B-1728B52AA6E4}">
                <adec:decorative xmlns:adec="http://schemas.microsoft.com/office/drawing/2017/decorative" val="1"/>
              </a:ext>
            </a:extLst>
          </p:cNvPr>
          <p:cNvSpPr txBox="1">
            <a:spLocks/>
          </p:cNvSpPr>
          <p:nvPr/>
        </p:nvSpPr>
        <p:spPr>
          <a:xfrm>
            <a:off x="11697272" y="6539518"/>
            <a:ext cx="404240" cy="123111"/>
          </a:xfrm>
          <a:prstGeom prst="rect">
            <a:avLst/>
          </a:prstGeom>
        </p:spPr>
        <p:txBody>
          <a:bodyPr/>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F881BB8-5469-4299-99B9-578BE3320A80}" type="slidenum">
              <a:rPr lang="en-US" sz="800" smtClean="0">
                <a:solidFill>
                  <a:schemeClr val="bg1"/>
                </a:solidFill>
                <a:latin typeface="Segoe UI"/>
              </a:rPr>
              <a:pPr algn="ctr">
                <a:defRPr/>
              </a:pPr>
              <a:t>20</a:t>
            </a:fld>
            <a:endParaRPr lang="en-US" sz="800">
              <a:solidFill>
                <a:schemeClr val="bg1"/>
              </a:solidFill>
              <a:latin typeface="Segoe UI"/>
            </a:endParaRPr>
          </a:p>
        </p:txBody>
      </p:sp>
      <p:sp>
        <p:nvSpPr>
          <p:cNvPr id="113" name="Rectangle 112">
            <a:extLst>
              <a:ext uri="{FF2B5EF4-FFF2-40B4-BE49-F238E27FC236}">
                <a16:creationId xmlns:a16="http://schemas.microsoft.com/office/drawing/2014/main" id="{4EBA45E8-2820-EA06-D051-8AB1440E12BF}"/>
              </a:ext>
            </a:extLst>
          </p:cNvPr>
          <p:cNvSpPr>
            <a:spLocks/>
          </p:cNvSpPr>
          <p:nvPr/>
        </p:nvSpPr>
        <p:spPr>
          <a:xfrm>
            <a:off x="572833" y="2548964"/>
            <a:ext cx="2181399" cy="677108"/>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ct val="0"/>
              </a:spcBef>
              <a:spcAft>
                <a:spcPts val="3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organization requires help protecting cloud resources across multi and hybrid cloud environments</a:t>
            </a:r>
          </a:p>
        </p:txBody>
      </p:sp>
      <p:sp>
        <p:nvSpPr>
          <p:cNvPr id="128" name="Rectangle 127">
            <a:extLst>
              <a:ext uri="{FF2B5EF4-FFF2-40B4-BE49-F238E27FC236}">
                <a16:creationId xmlns:a16="http://schemas.microsoft.com/office/drawing/2014/main" id="{B64DF316-011C-1A1F-180C-A85649D0E3EA}"/>
              </a:ext>
            </a:extLst>
          </p:cNvPr>
          <p:cNvSpPr>
            <a:spLocks/>
          </p:cNvSpPr>
          <p:nvPr/>
        </p:nvSpPr>
        <p:spPr>
          <a:xfrm>
            <a:off x="4689185" y="2554376"/>
            <a:ext cx="2951023" cy="572721"/>
          </a:xfrm>
          <a:prstGeom prst="rect">
            <a:avLst/>
          </a:prstGeom>
        </p:spPr>
        <p:txBody>
          <a:bodyPr wrap="square" lIns="0" tIns="0" rIns="0" bIns="0" anchor="t">
            <a:spAutoFit/>
          </a:bodyPr>
          <a:lstStyle/>
          <a:p>
            <a:pPr algn="ctr" defTabSz="913916" fontAlgn="base">
              <a:spcAft>
                <a:spcPts val="1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learn how to set up and </a:t>
            </a:r>
            <a:r>
              <a:rPr lang="en-US" sz="1100" kern="0">
                <a:solidFill>
                  <a:schemeClr val="bg1"/>
                </a:solidFill>
                <a:latin typeface="Segoe Sans Display" pitchFamily="2" charset="0"/>
                <a:cs typeface="Segoe Sans Display" pitchFamily="2" charset="0"/>
              </a:rPr>
              <a:t>deploy</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a:t>
            </a:r>
            <a:r>
              <a:rPr lang="en-US" sz="1100" kern="0">
                <a:solidFill>
                  <a:schemeClr val="bg1"/>
                </a:solidFill>
                <a:latin typeface="Segoe Sans Display" pitchFamily="2" charset="0"/>
                <a:cs typeface="Segoe Sans Display" pitchFamily="2" charset="0"/>
              </a:rPr>
              <a:t>Microsoft Defender for Cloud</a:t>
            </a:r>
            <a:endParaRPr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endParaRP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32" name="Rectangle 131">
            <a:extLst>
              <a:ext uri="{FF2B5EF4-FFF2-40B4-BE49-F238E27FC236}">
                <a16:creationId xmlns:a16="http://schemas.microsoft.com/office/drawing/2014/main" id="{0BB427E5-6473-C7B7-35C1-39527608EEDC}"/>
              </a:ext>
            </a:extLst>
          </p:cNvPr>
          <p:cNvSpPr>
            <a:spLocks/>
          </p:cNvSpPr>
          <p:nvPr/>
        </p:nvSpPr>
        <p:spPr>
          <a:xfrm>
            <a:off x="8563994" y="2595100"/>
            <a:ext cx="2446787" cy="689932"/>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learn more </a:t>
            </a:r>
            <a:r>
              <a:rPr lang="en-US" sz="1100" kern="0">
                <a:solidFill>
                  <a:schemeClr val="bg1"/>
                </a:solidFill>
                <a:latin typeface="Segoe Sans Display" pitchFamily="2" charset="0"/>
                <a:cs typeface="Segoe Sans Display" pitchFamily="2" charset="0"/>
              </a:rPr>
              <a:t>about </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advanced deployment,  integrate workloads</a:t>
            </a:r>
            <a:r>
              <a:rPr lang="en-US" sz="1100" kern="0">
                <a:solidFill>
                  <a:schemeClr val="bg1"/>
                </a:solidFill>
                <a:latin typeface="Segoe Sans Display" pitchFamily="2" charset="0"/>
                <a:cs typeface="Segoe Sans Display" pitchFamily="2" charset="0"/>
              </a:rPr>
              <a:t>,</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or develop an architecture of my own</a:t>
            </a:r>
          </a:p>
          <a:p>
            <a:pPr marL="0" marR="0" lvl="0" indent="0" algn="ctr" defTabSz="913916" rtl="0" eaLnBrk="1" fontAlgn="base" latinLnBrk="0" hangingPunct="1">
              <a:lnSpc>
                <a:spcPct val="100000"/>
              </a:lnSpc>
              <a:spcBef>
                <a:spcPts val="0"/>
              </a:spcBef>
              <a:spcAft>
                <a:spcPts val="100"/>
              </a:spcAft>
              <a:buClrTx/>
              <a:buSzTx/>
              <a:buFontTx/>
              <a:buNone/>
              <a:tabLst/>
              <a:defRPr/>
            </a:pPr>
            <a:endPar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20" name="Rectangle 119">
            <a:extLst>
              <a:ext uri="{FF2B5EF4-FFF2-40B4-BE49-F238E27FC236}">
                <a16:creationId xmlns:a16="http://schemas.microsoft.com/office/drawing/2014/main" id="{F1CEFF2D-C341-DB80-8C0E-F2119F430CED}"/>
              </a:ext>
            </a:extLst>
          </p:cNvPr>
          <p:cNvSpPr>
            <a:spLocks/>
          </p:cNvSpPr>
          <p:nvPr/>
        </p:nvSpPr>
        <p:spPr>
          <a:xfrm>
            <a:off x="2841995" y="4716543"/>
            <a:ext cx="3036731" cy="507831"/>
          </a:xfrm>
          <a:prstGeom prst="rect">
            <a:avLst/>
          </a:prstGeom>
        </p:spPr>
        <p:txBody>
          <a:bodyPr wrap="square" lIns="0" tIns="0" rIns="0" bIns="0" anchor="t">
            <a:spAutoFit/>
          </a:bodyPr>
          <a:lstStyle/>
          <a:p>
            <a:pPr marL="0" marR="0" lvl="0" indent="0" algn="ctr" defTabSz="913916" rtl="0" eaLnBrk="1" fontAlgn="base" latinLnBrk="0" hangingPunct="1">
              <a:lnSpc>
                <a:spcPct val="100000"/>
              </a:lnSpc>
              <a:spcBef>
                <a:spcPts val="0"/>
              </a:spcBef>
              <a:spcAft>
                <a:spcPts val="1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My team needs guidance on </a:t>
            </a:r>
            <a:r>
              <a:rPr lang="en-US" sz="1100" kern="0">
                <a:solidFill>
                  <a:schemeClr val="bg1"/>
                </a:solidFill>
                <a:latin typeface="Segoe Sans Display" pitchFamily="2" charset="0"/>
                <a:cs typeface="Segoe Sans Display" pitchFamily="2" charset="0"/>
              </a:rPr>
              <a:t>understanding</a:t>
            </a: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 Microsoft Defender for Cloud and how it can help protect my cloud resources</a:t>
            </a:r>
          </a:p>
        </p:txBody>
      </p:sp>
      <p:sp>
        <p:nvSpPr>
          <p:cNvPr id="10" name="Rectangle 9">
            <a:extLst>
              <a:ext uri="{FF2B5EF4-FFF2-40B4-BE49-F238E27FC236}">
                <a16:creationId xmlns:a16="http://schemas.microsoft.com/office/drawing/2014/main" id="{F9B5C936-649D-0E7A-C995-670477F38037}"/>
              </a:ext>
            </a:extLst>
          </p:cNvPr>
          <p:cNvSpPr>
            <a:spLocks/>
          </p:cNvSpPr>
          <p:nvPr/>
        </p:nvSpPr>
        <p:spPr>
          <a:xfrm>
            <a:off x="7554939" y="4902091"/>
            <a:ext cx="2667269" cy="338554"/>
          </a:xfrm>
          <a:prstGeom prst="rect">
            <a:avLst/>
          </a:prstGeom>
        </p:spPr>
        <p:txBody>
          <a:bodyPr wrap="square" lIns="0" tIns="0" rIns="0" bIns="0" anchor="t">
            <a:spAutoFit/>
          </a:bodyPr>
          <a:lstStyle/>
          <a:p>
            <a:pPr algn="ctr" defTabSz="913916" fontAlgn="base">
              <a:spcAft>
                <a:spcPts val="600"/>
              </a:spcAf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I want to </a:t>
            </a:r>
            <a:r>
              <a:rPr lang="en-US" sz="1100" kern="0">
                <a:solidFill>
                  <a:schemeClr val="bg1"/>
                </a:solidFill>
                <a:latin typeface="Segoe Sans Display" pitchFamily="2" charset="0"/>
                <a:cs typeface="Segoe Sans Display" pitchFamily="2" charset="0"/>
              </a:rPr>
              <a:t>become highly proficient and skilled in using Defender  for Cloud</a:t>
            </a:r>
            <a:endParaRPr lang="en-US" sz="11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6" name="Rectangle 5">
            <a:extLst>
              <a:ext uri="{FF2B5EF4-FFF2-40B4-BE49-F238E27FC236}">
                <a16:creationId xmlns:a16="http://schemas.microsoft.com/office/drawing/2014/main" id="{6DC19C0B-C3D3-6F69-20F5-5D1201793683}"/>
              </a:ext>
            </a:extLst>
          </p:cNvPr>
          <p:cNvSpPr>
            <a:spLocks/>
          </p:cNvSpPr>
          <p:nvPr/>
        </p:nvSpPr>
        <p:spPr>
          <a:xfrm>
            <a:off x="11034319" y="4428018"/>
            <a:ext cx="964790" cy="507831"/>
          </a:xfrm>
          <a:prstGeom prst="rect">
            <a:avLst/>
          </a:prstGeom>
        </p:spPr>
        <p:txBody>
          <a:bodyPr wrap="square" lIns="0" tIns="0" rIns="0" bIns="0" anchor="ctr">
            <a:spAutoFit/>
          </a:bodyPr>
          <a:lstStyle/>
          <a:p>
            <a:pPr marL="0" marR="0" lvl="0" indent="0" algn="l" defTabSz="913916" rtl="0" eaLnBrk="1" fontAlgn="base" latinLnBrk="0" hangingPunct="1">
              <a:lnSpc>
                <a:spcPct val="100000"/>
              </a:lnSpc>
              <a:spcBef>
                <a:spcPct val="0"/>
              </a:spcBef>
              <a:spcAft>
                <a:spcPts val="300"/>
              </a:spcAft>
              <a:buClrTx/>
              <a:buSzTx/>
              <a:buFontTx/>
              <a:buNone/>
              <a:tabLst/>
              <a:defRPr/>
            </a:pPr>
            <a:r>
              <a:rPr kumimoji="0" lang="en-US" sz="1100" u="none" strike="noStrike" kern="0" cap="none" spc="0" normalizeH="0" baseline="0" noProof="0">
                <a:ln>
                  <a:noFill/>
                </a:ln>
                <a:solidFill>
                  <a:schemeClr val="bg1"/>
                </a:solidFill>
                <a:effectLst/>
                <a:uLnTx/>
                <a:uFillTx/>
                <a:latin typeface="Segoe Sans Display" pitchFamily="2" charset="0"/>
                <a:cs typeface="Segoe Sans Display" pitchFamily="2" charset="0"/>
              </a:rPr>
              <a:t>Stay abreast on latest updates and tech </a:t>
            </a:r>
          </a:p>
        </p:txBody>
      </p:sp>
      <p:sp>
        <p:nvSpPr>
          <p:cNvPr id="4" name="TextBox 3">
            <a:extLst>
              <a:ext uri="{FF2B5EF4-FFF2-40B4-BE49-F238E27FC236}">
                <a16:creationId xmlns:a16="http://schemas.microsoft.com/office/drawing/2014/main" id="{C7260EBD-E92B-F9F9-DF7D-CCE6A1E24501}"/>
              </a:ext>
              <a:ext uri="{C183D7F6-B498-43B3-948B-1728B52AA6E4}">
                <adec:decorative xmlns:adec="http://schemas.microsoft.com/office/drawing/2017/decorative" val="1"/>
              </a:ext>
            </a:extLst>
          </p:cNvPr>
          <p:cNvSpPr txBox="1"/>
          <p:nvPr/>
        </p:nvSpPr>
        <p:spPr>
          <a:xfrm>
            <a:off x="10397358" y="235043"/>
            <a:ext cx="1642237" cy="123111"/>
          </a:xfrm>
          <a:prstGeom prst="rect">
            <a:avLst/>
          </a:prstGeom>
          <a:noFill/>
        </p:spPr>
        <p:txBody>
          <a:bodyPr wrap="square" lIns="0" tIns="0" rIns="0" bIns="0" rtlCol="0">
            <a:spAutoFit/>
          </a:bodyPr>
          <a:lstStyle/>
          <a:p>
            <a:r>
              <a:rPr lang="en-US" sz="800">
                <a:solidFill>
                  <a:schemeClr val="bg1"/>
                </a:solidFill>
                <a:latin typeface="Segoe Sans Display" pitchFamily="2" charset="0"/>
                <a:cs typeface="Segoe Sans Display" pitchFamily="2" charset="0"/>
              </a:rPr>
              <a:t>Workload Adoption Pathways          3</a:t>
            </a:r>
          </a:p>
        </p:txBody>
      </p:sp>
    </p:spTree>
    <p:extLst>
      <p:ext uri="{BB962C8B-B14F-4D97-AF65-F5344CB8AC3E}">
        <p14:creationId xmlns:p14="http://schemas.microsoft.com/office/powerpoint/2010/main" val="10348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7791B-F186-5379-0BCC-1118EB251008}"/>
            </a:ext>
          </a:extLst>
        </p:cNvPr>
        <p:cNvGrpSpPr/>
        <p:nvPr/>
      </p:nvGrpSpPr>
      <p:grpSpPr>
        <a:xfrm>
          <a:off x="0" y="0"/>
          <a:ext cx="0" cy="0"/>
          <a:chOff x="0" y="0"/>
          <a:chExt cx="0" cy="0"/>
        </a:xfrm>
      </p:grpSpPr>
      <p:pic>
        <p:nvPicPr>
          <p:cNvPr id="10" name="Picture 9" descr="A close-up shot of a laptop. The laptop is glowing in a vibrant​ pink and blue hue and slightly blurred. The style is evocative of a security scan. ">
            <a:extLst>
              <a:ext uri="{FF2B5EF4-FFF2-40B4-BE49-F238E27FC236}">
                <a16:creationId xmlns:a16="http://schemas.microsoft.com/office/drawing/2014/main" id="{ADABAB66-7301-8768-1170-D9207BABFAD5}"/>
              </a:ext>
            </a:extLst>
          </p:cNvPr>
          <p:cNvPicPr>
            <a:picLocks noChangeAspect="1"/>
          </p:cNvPicPr>
          <p:nvPr/>
        </p:nvPicPr>
        <p:blipFill>
          <a:blip r:embed="rId3">
            <a:extLst>
              <a:ext uri="{28A0092B-C50C-407E-A947-70E740481C1C}">
                <a14:useLocalDpi xmlns:a14="http://schemas.microsoft.com/office/drawing/2010/main"/>
              </a:ext>
            </a:extLst>
          </a:blip>
          <a:srcRect l="1291" t="8997"/>
          <a:stretch/>
        </p:blipFill>
        <p:spPr>
          <a:xfrm>
            <a:off x="0" y="0"/>
            <a:ext cx="12203766" cy="6063658"/>
          </a:xfrm>
          <a:prstGeom prst="rect">
            <a:avLst/>
          </a:prstGeom>
        </p:spPr>
      </p:pic>
      <p:sp>
        <p:nvSpPr>
          <p:cNvPr id="5" name="Rectangle 4">
            <a:extLst>
              <a:ext uri="{FF2B5EF4-FFF2-40B4-BE49-F238E27FC236}">
                <a16:creationId xmlns:a16="http://schemas.microsoft.com/office/drawing/2014/main" id="{52907AF6-F921-5266-653F-777118DBDD37}"/>
              </a:ext>
              <a:ext uri="{C183D7F6-B498-43B3-948B-1728B52AA6E4}">
                <adec:decorative xmlns:adec="http://schemas.microsoft.com/office/drawing/2017/decorative" val="1"/>
              </a:ext>
            </a:extLst>
          </p:cNvPr>
          <p:cNvSpPr/>
          <p:nvPr/>
        </p:nvSpPr>
        <p:spPr>
          <a:xfrm>
            <a:off x="-11767" y="6063659"/>
            <a:ext cx="12203766" cy="87100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ext Placeholder 9">
            <a:extLst>
              <a:ext uri="{FF2B5EF4-FFF2-40B4-BE49-F238E27FC236}">
                <a16:creationId xmlns:a16="http://schemas.microsoft.com/office/drawing/2014/main" id="{092F2484-6B59-144E-00A6-8259E00C8E42}"/>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Product information</a:t>
            </a:r>
          </a:p>
        </p:txBody>
      </p:sp>
      <p:grpSp>
        <p:nvGrpSpPr>
          <p:cNvPr id="97" name="Group 96" descr="Graph with Copilot on the center ">
            <a:extLst>
              <a:ext uri="{FF2B5EF4-FFF2-40B4-BE49-F238E27FC236}">
                <a16:creationId xmlns:a16="http://schemas.microsoft.com/office/drawing/2014/main" id="{5E1A1C48-D69E-A4B3-E705-106017C14584}"/>
              </a:ext>
            </a:extLst>
          </p:cNvPr>
          <p:cNvGrpSpPr/>
          <p:nvPr/>
        </p:nvGrpSpPr>
        <p:grpSpPr>
          <a:xfrm>
            <a:off x="6614548" y="475678"/>
            <a:ext cx="5116075" cy="5043975"/>
            <a:chOff x="6614548" y="351638"/>
            <a:chExt cx="5241889" cy="5168016"/>
          </a:xfrm>
        </p:grpSpPr>
        <p:sp>
          <p:nvSpPr>
            <p:cNvPr id="82" name="Oval 81" descr="Graph">
              <a:extLst>
                <a:ext uri="{FF2B5EF4-FFF2-40B4-BE49-F238E27FC236}">
                  <a16:creationId xmlns:a16="http://schemas.microsoft.com/office/drawing/2014/main" id="{E1384FF6-69DE-346C-BF4A-6251EBF29EBA}"/>
                </a:ext>
              </a:extLst>
            </p:cNvPr>
            <p:cNvSpPr/>
            <p:nvPr/>
          </p:nvSpPr>
          <p:spPr>
            <a:xfrm>
              <a:off x="6614548" y="351638"/>
              <a:ext cx="5241889" cy="5168016"/>
            </a:xfrm>
            <a:prstGeom prst="ellipse">
              <a:avLst/>
            </a:prstGeom>
            <a:solidFill>
              <a:schemeClr val="bg1"/>
            </a:solidFill>
            <a:ln w="6350" cap="flat" cmpd="sng" algn="ctr">
              <a:solidFill>
                <a:srgbClr val="7D5BB9"/>
              </a:solidFill>
              <a:prstDash val="solid"/>
              <a:miter lim="800000"/>
            </a:ln>
            <a:effectLst>
              <a:glow rad="401819">
                <a:srgbClr val="7D5BB9">
                  <a:alpha val="35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41" name="TextBox 40">
              <a:extLst>
                <a:ext uri="{FF2B5EF4-FFF2-40B4-BE49-F238E27FC236}">
                  <a16:creationId xmlns:a16="http://schemas.microsoft.com/office/drawing/2014/main" id="{17E3AE91-AC5A-2F0E-2236-82F5CB1DB788}"/>
                </a:ext>
              </a:extLst>
            </p:cNvPr>
            <p:cNvSpPr txBox="1"/>
            <p:nvPr/>
          </p:nvSpPr>
          <p:spPr>
            <a:xfrm>
              <a:off x="8926956" y="3430977"/>
              <a:ext cx="627140" cy="215444"/>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Segoe Sans Display Semilight" pitchFamily="2" charset="0"/>
                  <a:cs typeface="Segoe Sans Display Semilight" pitchFamily="2" charset="0"/>
                </a:rPr>
                <a:t>Copilot</a:t>
              </a:r>
              <a:endParaRPr kumimoji="0" lang="en-US" sz="1400" u="none" strike="noStrike" kern="1200" cap="none" spc="0" normalizeH="0" baseline="0" noProof="0">
                <a:ln>
                  <a:noFill/>
                </a:ln>
                <a:solidFill>
                  <a:srgbClr val="000000"/>
                </a:solidFill>
                <a:effectLst/>
                <a:uLnTx/>
                <a:uFillTx/>
                <a:latin typeface="Segoe Sans Display Semilight" pitchFamily="2" charset="0"/>
                <a:cs typeface="Segoe Sans Display Semilight" pitchFamily="2" charset="0"/>
              </a:endParaRPr>
            </a:p>
          </p:txBody>
        </p:sp>
        <p:grpSp>
          <p:nvGrpSpPr>
            <p:cNvPr id="81" name="Group 80">
              <a:extLst>
                <a:ext uri="{FF2B5EF4-FFF2-40B4-BE49-F238E27FC236}">
                  <a16:creationId xmlns:a16="http://schemas.microsoft.com/office/drawing/2014/main" id="{A4FDE6FE-080A-9098-2294-E3E3F97D0807}"/>
                </a:ext>
              </a:extLst>
            </p:cNvPr>
            <p:cNvGrpSpPr/>
            <p:nvPr/>
          </p:nvGrpSpPr>
          <p:grpSpPr>
            <a:xfrm>
              <a:off x="6631126" y="363919"/>
              <a:ext cx="5218800" cy="5153682"/>
              <a:chOff x="11828120" y="-7480956"/>
              <a:chExt cx="5454959" cy="5386894"/>
            </a:xfrm>
          </p:grpSpPr>
          <p:sp>
            <p:nvSpPr>
              <p:cNvPr id="17" name="Donut 16">
                <a:extLst>
                  <a:ext uri="{FF2B5EF4-FFF2-40B4-BE49-F238E27FC236}">
                    <a16:creationId xmlns:a16="http://schemas.microsoft.com/office/drawing/2014/main" id="{EB41F1FE-AB8E-9C85-09DA-FDE7285A34C3}"/>
                  </a:ext>
                </a:extLst>
              </p:cNvPr>
              <p:cNvSpPr/>
              <p:nvPr/>
            </p:nvSpPr>
            <p:spPr>
              <a:xfrm>
                <a:off x="11828120" y="-7480956"/>
                <a:ext cx="5454959" cy="5386894"/>
              </a:xfrm>
              <a:prstGeom prst="donut">
                <a:avLst>
                  <a:gd name="adj" fmla="val 30330"/>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solidFill>
                    <a:schemeClr val="tx1"/>
                  </a:solidFill>
                </a:endParaRPr>
              </a:p>
            </p:txBody>
          </p:sp>
          <p:sp>
            <p:nvSpPr>
              <p:cNvPr id="18" name="Donut 17">
                <a:extLst>
                  <a:ext uri="{FF2B5EF4-FFF2-40B4-BE49-F238E27FC236}">
                    <a16:creationId xmlns:a16="http://schemas.microsoft.com/office/drawing/2014/main" id="{40CD29F5-A66C-ED78-93FA-DC3C1C032AF9}"/>
                  </a:ext>
                </a:extLst>
              </p:cNvPr>
              <p:cNvSpPr/>
              <p:nvPr/>
            </p:nvSpPr>
            <p:spPr>
              <a:xfrm rot="456109">
                <a:off x="11983204" y="-7358520"/>
                <a:ext cx="5144791" cy="5140171"/>
              </a:xfrm>
              <a:prstGeom prst="donut">
                <a:avLst>
                  <a:gd name="adj" fmla="val 13601"/>
                </a:avLst>
              </a:prstGeom>
              <a:solidFill>
                <a:srgbClr val="F5F3F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solidFill>
                    <a:schemeClr val="tx1"/>
                  </a:solidFill>
                </a:endParaRPr>
              </a:p>
            </p:txBody>
          </p:sp>
          <p:sp>
            <p:nvSpPr>
              <p:cNvPr id="20" name="TextBox 19">
                <a:extLst>
                  <a:ext uri="{FF2B5EF4-FFF2-40B4-BE49-F238E27FC236}">
                    <a16:creationId xmlns:a16="http://schemas.microsoft.com/office/drawing/2014/main" id="{6F5E5293-7891-1229-E3F5-25556FA889B4}"/>
                  </a:ext>
                </a:extLst>
              </p:cNvPr>
              <p:cNvSpPr txBox="1"/>
              <p:nvPr/>
            </p:nvSpPr>
            <p:spPr>
              <a:xfrm rot="13509561">
                <a:off x="12281589" y="-7041181"/>
                <a:ext cx="4411115" cy="4515766"/>
              </a:xfrm>
              <a:prstGeom prst="rect">
                <a:avLst/>
              </a:prstGeom>
              <a:noFill/>
            </p:spPr>
            <p:txBody>
              <a:bodyPr wrap="square" rtlCol="0">
                <a:prstTxWarp prst="textArchUp">
                  <a:avLst>
                    <a:gd name="adj" fmla="val 67914"/>
                  </a:avLst>
                </a:prstTxWarp>
                <a:noAutofit/>
              </a:bodyPr>
              <a:lstStyle/>
              <a:p>
                <a:r>
                  <a:rPr lang="en-MX" sz="1600">
                    <a:latin typeface="Segoe Sans Display" pitchFamily="2" charset="0"/>
                    <a:cs typeface="Segoe Sans Display" pitchFamily="2" charset="0"/>
                  </a:rPr>
                  <a:t>Microsoft Defender                            Microsoft Purview                Microsoft Priva                     </a:t>
                </a:r>
              </a:p>
            </p:txBody>
          </p:sp>
          <p:sp>
            <p:nvSpPr>
              <p:cNvPr id="22" name="TextBox 21">
                <a:extLst>
                  <a:ext uri="{FF2B5EF4-FFF2-40B4-BE49-F238E27FC236}">
                    <a16:creationId xmlns:a16="http://schemas.microsoft.com/office/drawing/2014/main" id="{0128AB19-C392-E3DC-41BA-18F2F279CE27}"/>
                  </a:ext>
                </a:extLst>
              </p:cNvPr>
              <p:cNvSpPr txBox="1"/>
              <p:nvPr/>
            </p:nvSpPr>
            <p:spPr>
              <a:xfrm rot="10060155">
                <a:off x="12295682" y="-7024457"/>
                <a:ext cx="4411115" cy="4515766"/>
              </a:xfrm>
              <a:prstGeom prst="rect">
                <a:avLst/>
              </a:prstGeom>
              <a:noFill/>
            </p:spPr>
            <p:txBody>
              <a:bodyPr wrap="square" rtlCol="0">
                <a:prstTxWarp prst="textArchUp">
                  <a:avLst>
                    <a:gd name="adj" fmla="val 67914"/>
                  </a:avLst>
                </a:prstTxWarp>
                <a:noAutofit/>
              </a:bodyPr>
              <a:lstStyle/>
              <a:p>
                <a:r>
                  <a:rPr lang="en-MX" sz="1600">
                    <a:latin typeface="Segoe Sans Display" pitchFamily="2" charset="0"/>
                    <a:cs typeface="Segoe Sans Display" pitchFamily="2" charset="0"/>
                  </a:rPr>
                  <a:t>Microsoft Sentinel </a:t>
                </a:r>
              </a:p>
            </p:txBody>
          </p:sp>
          <p:sp>
            <p:nvSpPr>
              <p:cNvPr id="23" name="TextBox 22">
                <a:extLst>
                  <a:ext uri="{FF2B5EF4-FFF2-40B4-BE49-F238E27FC236}">
                    <a16:creationId xmlns:a16="http://schemas.microsoft.com/office/drawing/2014/main" id="{639DC117-68C4-182A-E01D-434F9BFD854C}"/>
                  </a:ext>
                </a:extLst>
              </p:cNvPr>
              <p:cNvSpPr txBox="1"/>
              <p:nvPr/>
            </p:nvSpPr>
            <p:spPr>
              <a:xfrm rot="19562440">
                <a:off x="12295702" y="-6976637"/>
                <a:ext cx="4411114" cy="4515765"/>
              </a:xfrm>
              <a:prstGeom prst="rect">
                <a:avLst/>
              </a:prstGeom>
              <a:noFill/>
            </p:spPr>
            <p:txBody>
              <a:bodyPr wrap="square" rtlCol="0">
                <a:prstTxWarp prst="textArchDown">
                  <a:avLst/>
                </a:prstTxWarp>
                <a:noAutofit/>
              </a:bodyPr>
              <a:lstStyle/>
              <a:p>
                <a:r>
                  <a:rPr lang="en-MX" sz="1600">
                    <a:latin typeface="Segoe Sans Display" pitchFamily="2" charset="0"/>
                    <a:cs typeface="Segoe Sans Display" pitchFamily="2" charset="0"/>
                  </a:rPr>
                  <a:t>     Microsoft Entra                      Microsoft Intune</a:t>
                </a:r>
              </a:p>
            </p:txBody>
          </p:sp>
          <p:sp>
            <p:nvSpPr>
              <p:cNvPr id="28" name="TextBox 27">
                <a:extLst>
                  <a:ext uri="{FF2B5EF4-FFF2-40B4-BE49-F238E27FC236}">
                    <a16:creationId xmlns:a16="http://schemas.microsoft.com/office/drawing/2014/main" id="{BC5C608D-1B23-5104-4025-57568481B9FA}"/>
                  </a:ext>
                </a:extLst>
              </p:cNvPr>
              <p:cNvSpPr txBox="1"/>
              <p:nvPr/>
            </p:nvSpPr>
            <p:spPr>
              <a:xfrm rot="17929057">
                <a:off x="13080770" y="-6125816"/>
                <a:ext cx="2857791" cy="2860562"/>
              </a:xfrm>
              <a:prstGeom prst="rect">
                <a:avLst/>
              </a:prstGeom>
              <a:noFill/>
            </p:spPr>
            <p:txBody>
              <a:bodyPr wrap="square" rtlCol="0">
                <a:prstTxWarp prst="textArchDown">
                  <a:avLst/>
                </a:prstTxWarp>
                <a:noAutofit/>
              </a:bodyPr>
              <a:lstStyle/>
              <a:p>
                <a:r>
                  <a:rPr lang="en-MX" sz="1100">
                    <a:solidFill>
                      <a:srgbClr val="FFFFFF"/>
                    </a:solidFill>
                    <a:latin typeface="Segoe Sans Display" pitchFamily="2" charset="0"/>
                    <a:cs typeface="Segoe Sans Display" pitchFamily="2" charset="0"/>
                  </a:rPr>
                  <a:t>Identity &amp; Management</a:t>
                </a:r>
              </a:p>
            </p:txBody>
          </p:sp>
          <p:sp>
            <p:nvSpPr>
              <p:cNvPr id="38" name="Rectangle 37">
                <a:extLst>
                  <a:ext uri="{FF2B5EF4-FFF2-40B4-BE49-F238E27FC236}">
                    <a16:creationId xmlns:a16="http://schemas.microsoft.com/office/drawing/2014/main" id="{3F44FF54-22E6-DD4B-32BE-4339A0B2C432}"/>
                  </a:ext>
                </a:extLst>
              </p:cNvPr>
              <p:cNvSpPr/>
              <p:nvPr/>
            </p:nvSpPr>
            <p:spPr>
              <a:xfrm rot="14544942" flipH="1">
                <a:off x="12497863" y="-4282239"/>
                <a:ext cx="45719" cy="871846"/>
              </a:xfrm>
              <a:prstGeom prst="rect">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0" name="Rectangle 39">
                <a:extLst>
                  <a:ext uri="{FF2B5EF4-FFF2-40B4-BE49-F238E27FC236}">
                    <a16:creationId xmlns:a16="http://schemas.microsoft.com/office/drawing/2014/main" id="{1F8C4073-2372-D5AE-E37E-40C0AAA0CAE7}"/>
                  </a:ext>
                </a:extLst>
              </p:cNvPr>
              <p:cNvSpPr/>
              <p:nvPr/>
            </p:nvSpPr>
            <p:spPr>
              <a:xfrm flipH="1">
                <a:off x="14532740" y="-7391646"/>
                <a:ext cx="45719" cy="871846"/>
              </a:xfrm>
              <a:prstGeom prst="rect">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1" name="Rectangle 60">
                <a:extLst>
                  <a:ext uri="{FF2B5EF4-FFF2-40B4-BE49-F238E27FC236}">
                    <a16:creationId xmlns:a16="http://schemas.microsoft.com/office/drawing/2014/main" id="{5C80B0DD-9BC2-6AD1-7D58-F9C6013017AE}"/>
                  </a:ext>
                </a:extLst>
              </p:cNvPr>
              <p:cNvSpPr/>
              <p:nvPr/>
            </p:nvSpPr>
            <p:spPr>
              <a:xfrm rot="7055058">
                <a:off x="16512815" y="-4282239"/>
                <a:ext cx="45719" cy="871846"/>
              </a:xfrm>
              <a:prstGeom prst="rect">
                <a:avLst/>
              </a:prstGeom>
              <a:solidFill>
                <a:srgbClr val="0A1F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2" name="Graphic 61">
                <a:extLst>
                  <a:ext uri="{FF2B5EF4-FFF2-40B4-BE49-F238E27FC236}">
                    <a16:creationId xmlns:a16="http://schemas.microsoft.com/office/drawing/2014/main" id="{86BD5B95-4362-8106-F2AE-B630CE01C7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8511691">
                <a:off x="12636297" y="-6338216"/>
                <a:ext cx="278097" cy="278097"/>
              </a:xfrm>
              <a:prstGeom prst="rect">
                <a:avLst/>
              </a:prstGeom>
            </p:spPr>
          </p:pic>
          <p:pic>
            <p:nvPicPr>
              <p:cNvPr id="63" name="Picture 62" descr="A blue shield with a white circle and a white circle on it&#10;&#10;AI-generated content may be incorrect.">
                <a:extLst>
                  <a:ext uri="{FF2B5EF4-FFF2-40B4-BE49-F238E27FC236}">
                    <a16:creationId xmlns:a16="http://schemas.microsoft.com/office/drawing/2014/main" id="{29C7B75B-B795-128B-3EDA-C1294AC60F9C}"/>
                  </a:ext>
                </a:extLst>
              </p:cNvPr>
              <p:cNvPicPr>
                <a:picLocks noChangeAspect="1"/>
              </p:cNvPicPr>
              <p:nvPr/>
            </p:nvPicPr>
            <p:blipFill>
              <a:blip r:embed="rId5"/>
              <a:srcRect l="29025" r="27429"/>
              <a:stretch/>
            </p:blipFill>
            <p:spPr>
              <a:xfrm rot="14695665">
                <a:off x="12237269" y="-4293909"/>
                <a:ext cx="299374" cy="392856"/>
              </a:xfrm>
              <a:prstGeom prst="rect">
                <a:avLst/>
              </a:prstGeom>
            </p:spPr>
          </p:pic>
          <p:pic>
            <p:nvPicPr>
              <p:cNvPr id="64" name="Picture 63" descr="A blue and white triangle with a white triangle in the middle&#10;&#10;AI-generated content may be incorrect.">
                <a:extLst>
                  <a:ext uri="{FF2B5EF4-FFF2-40B4-BE49-F238E27FC236}">
                    <a16:creationId xmlns:a16="http://schemas.microsoft.com/office/drawing/2014/main" id="{E598CD3D-CD71-64CC-AADC-8D15B65E1F57}"/>
                  </a:ext>
                </a:extLst>
              </p:cNvPr>
              <p:cNvPicPr>
                <a:picLocks noChangeAspect="1"/>
              </p:cNvPicPr>
              <p:nvPr/>
            </p:nvPicPr>
            <p:blipFill>
              <a:blip r:embed="rId6"/>
              <a:stretch>
                <a:fillRect/>
              </a:stretch>
            </p:blipFill>
            <p:spPr>
              <a:xfrm rot="3383252">
                <a:off x="12556500" y="-3651754"/>
                <a:ext cx="328469" cy="328469"/>
              </a:xfrm>
              <a:prstGeom prst="rect">
                <a:avLst/>
              </a:prstGeom>
            </p:spPr>
          </p:pic>
          <p:pic>
            <p:nvPicPr>
              <p:cNvPr id="65" name="Picture 64" descr="A blue computer and a phone&#10;&#10;AI-generated content may be incorrect.">
                <a:extLst>
                  <a:ext uri="{FF2B5EF4-FFF2-40B4-BE49-F238E27FC236}">
                    <a16:creationId xmlns:a16="http://schemas.microsoft.com/office/drawing/2014/main" id="{D0B3519B-6F15-1BDF-EC8E-A525B365C8EC}"/>
                  </a:ext>
                </a:extLst>
              </p:cNvPr>
              <p:cNvPicPr>
                <a:picLocks noChangeAspect="1"/>
              </p:cNvPicPr>
              <p:nvPr/>
            </p:nvPicPr>
            <p:blipFill>
              <a:blip r:embed="rId7"/>
              <a:stretch>
                <a:fillRect/>
              </a:stretch>
            </p:blipFill>
            <p:spPr>
              <a:xfrm rot="21103370">
                <a:off x="14538326" y="-2812907"/>
                <a:ext cx="482373" cy="482373"/>
              </a:xfrm>
              <a:prstGeom prst="rect">
                <a:avLst/>
              </a:prstGeom>
            </p:spPr>
          </p:pic>
          <p:pic>
            <p:nvPicPr>
              <p:cNvPr id="66" name="Picture 65" descr="A blue eye with black background&#10;&#10;AI-generated content may be incorrect.">
                <a:extLst>
                  <a:ext uri="{FF2B5EF4-FFF2-40B4-BE49-F238E27FC236}">
                    <a16:creationId xmlns:a16="http://schemas.microsoft.com/office/drawing/2014/main" id="{AA032F5B-3E91-BF96-A815-B38897D04A65}"/>
                  </a:ext>
                </a:extLst>
              </p:cNvPr>
              <p:cNvPicPr>
                <a:picLocks noChangeAspect="1"/>
              </p:cNvPicPr>
              <p:nvPr/>
            </p:nvPicPr>
            <p:blipFill>
              <a:blip r:embed="rId8"/>
              <a:stretch>
                <a:fillRect/>
              </a:stretch>
            </p:blipFill>
            <p:spPr>
              <a:xfrm rot="939195">
                <a:off x="14868111" y="-7151737"/>
                <a:ext cx="399839" cy="392028"/>
              </a:xfrm>
              <a:prstGeom prst="rect">
                <a:avLst/>
              </a:prstGeom>
            </p:spPr>
          </p:pic>
          <p:pic>
            <p:nvPicPr>
              <p:cNvPr id="67" name="Picture 66" descr="A blue and black logo&#10;&#10;AI-generated content may be incorrect.">
                <a:extLst>
                  <a:ext uri="{FF2B5EF4-FFF2-40B4-BE49-F238E27FC236}">
                    <a16:creationId xmlns:a16="http://schemas.microsoft.com/office/drawing/2014/main" id="{6E8E4FCE-513D-C495-87F1-DBC61B34FE4E}"/>
                  </a:ext>
                </a:extLst>
              </p:cNvPr>
              <p:cNvPicPr>
                <a:picLocks noChangeAspect="1"/>
              </p:cNvPicPr>
              <p:nvPr/>
            </p:nvPicPr>
            <p:blipFill>
              <a:blip r:embed="rId9"/>
              <a:stretch>
                <a:fillRect/>
              </a:stretch>
            </p:blipFill>
            <p:spPr>
              <a:xfrm rot="4400334">
                <a:off x="16476208" y="-5633551"/>
                <a:ext cx="298701" cy="298701"/>
              </a:xfrm>
              <a:prstGeom prst="rect">
                <a:avLst/>
              </a:prstGeom>
            </p:spPr>
          </p:pic>
          <p:sp>
            <p:nvSpPr>
              <p:cNvPr id="70" name="TextBox 69">
                <a:extLst>
                  <a:ext uri="{FF2B5EF4-FFF2-40B4-BE49-F238E27FC236}">
                    <a16:creationId xmlns:a16="http://schemas.microsoft.com/office/drawing/2014/main" id="{83D75055-D35E-39E2-F6A0-4466C31E81BB}"/>
                  </a:ext>
                </a:extLst>
              </p:cNvPr>
              <p:cNvSpPr txBox="1"/>
              <p:nvPr/>
            </p:nvSpPr>
            <p:spPr>
              <a:xfrm rot="5933238">
                <a:off x="13152876" y="-6207155"/>
                <a:ext cx="2857791" cy="2860562"/>
              </a:xfrm>
              <a:prstGeom prst="rect">
                <a:avLst/>
              </a:prstGeom>
              <a:noFill/>
            </p:spPr>
            <p:txBody>
              <a:bodyPr wrap="square" rtlCol="0">
                <a:prstTxWarp prst="textArchUp">
                  <a:avLst/>
                </a:prstTxWarp>
                <a:noAutofit/>
              </a:bodyPr>
              <a:lstStyle/>
              <a:p>
                <a:r>
                  <a:rPr lang="en-MX" sz="1100">
                    <a:solidFill>
                      <a:srgbClr val="FFFFFF"/>
                    </a:solidFill>
                    <a:latin typeface="Segoe Sans Display" pitchFamily="2" charset="0"/>
                    <a:cs typeface="Segoe Sans Display" pitchFamily="2" charset="0"/>
                  </a:rPr>
                  <a:t>Data Security, Compliance &amp; Privacy</a:t>
                </a:r>
              </a:p>
            </p:txBody>
          </p:sp>
          <p:sp>
            <p:nvSpPr>
              <p:cNvPr id="71" name="TextBox 70">
                <a:extLst>
                  <a:ext uri="{FF2B5EF4-FFF2-40B4-BE49-F238E27FC236}">
                    <a16:creationId xmlns:a16="http://schemas.microsoft.com/office/drawing/2014/main" id="{D0576C01-A902-A09E-F6A4-71F1D6F53ABA}"/>
                  </a:ext>
                </a:extLst>
              </p:cNvPr>
              <p:cNvSpPr txBox="1"/>
              <p:nvPr/>
            </p:nvSpPr>
            <p:spPr>
              <a:xfrm rot="21009466">
                <a:off x="13052763" y="-6199139"/>
                <a:ext cx="2857791" cy="2860562"/>
              </a:xfrm>
              <a:prstGeom prst="rect">
                <a:avLst/>
              </a:prstGeom>
              <a:noFill/>
            </p:spPr>
            <p:txBody>
              <a:bodyPr wrap="square" rtlCol="0">
                <a:prstTxWarp prst="textArchUp">
                  <a:avLst/>
                </a:prstTxWarp>
                <a:noAutofit/>
              </a:bodyPr>
              <a:lstStyle/>
              <a:p>
                <a:r>
                  <a:rPr lang="en-MX" sz="1100">
                    <a:solidFill>
                      <a:srgbClr val="FFFFFF"/>
                    </a:solidFill>
                    <a:latin typeface="Segoe Sans Display" pitchFamily="2" charset="0"/>
                    <a:cs typeface="Segoe Sans Display" pitchFamily="2" charset="0"/>
                  </a:rPr>
                  <a:t>Threat Protection &amp; Cloud Security</a:t>
                </a:r>
              </a:p>
            </p:txBody>
          </p:sp>
          <p:cxnSp>
            <p:nvCxnSpPr>
              <p:cNvPr id="74" name="Straight Connector 73">
                <a:extLst>
                  <a:ext uri="{FF2B5EF4-FFF2-40B4-BE49-F238E27FC236}">
                    <a16:creationId xmlns:a16="http://schemas.microsoft.com/office/drawing/2014/main" id="{3FE2B724-4B72-D430-8D2C-43215721F417}"/>
                  </a:ext>
                </a:extLst>
              </p:cNvPr>
              <p:cNvCxnSpPr>
                <a:cxnSpLocks/>
              </p:cNvCxnSpPr>
              <p:nvPr/>
            </p:nvCxnSpPr>
            <p:spPr>
              <a:xfrm>
                <a:off x="14555599" y="-6636903"/>
                <a:ext cx="0" cy="8063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CC4E7525-549F-428B-BC56-EE47A8376485}"/>
                  </a:ext>
                </a:extLst>
              </p:cNvPr>
              <p:cNvCxnSpPr>
                <a:cxnSpLocks/>
              </p:cNvCxnSpPr>
              <p:nvPr/>
            </p:nvCxnSpPr>
            <p:spPr>
              <a:xfrm flipV="1">
                <a:off x="12878935" y="-4365384"/>
                <a:ext cx="660065" cy="3372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DFCB38BC-C1C0-0018-8BCF-581C4CE439A9}"/>
                  </a:ext>
                </a:extLst>
              </p:cNvPr>
              <p:cNvCxnSpPr>
                <a:cxnSpLocks/>
              </p:cNvCxnSpPr>
              <p:nvPr/>
            </p:nvCxnSpPr>
            <p:spPr>
              <a:xfrm flipH="1" flipV="1">
                <a:off x="15571679" y="-4348377"/>
                <a:ext cx="660065" cy="3372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pic>
          <p:nvPicPr>
            <p:cNvPr id="89" name="Picture 88" descr="A blue and green logo&#10;&#10;AI-generated content may be incorrect.">
              <a:extLst>
                <a:ext uri="{FF2B5EF4-FFF2-40B4-BE49-F238E27FC236}">
                  <a16:creationId xmlns:a16="http://schemas.microsoft.com/office/drawing/2014/main" id="{CCC69DAD-3ED0-3005-69AA-FD6A23EAB68A}"/>
                </a:ext>
              </a:extLst>
            </p:cNvPr>
            <p:cNvPicPr>
              <a:picLocks noChangeAspect="1"/>
            </p:cNvPicPr>
            <p:nvPr/>
          </p:nvPicPr>
          <p:blipFill>
            <a:blip r:embed="rId10"/>
            <a:stretch>
              <a:fillRect/>
            </a:stretch>
          </p:blipFill>
          <p:spPr>
            <a:xfrm>
              <a:off x="8759997" y="2421238"/>
              <a:ext cx="917317" cy="836593"/>
            </a:xfrm>
            <a:prstGeom prst="rect">
              <a:avLst/>
            </a:prstGeom>
          </p:spPr>
        </p:pic>
      </p:grpSp>
    </p:spTree>
    <p:extLst>
      <p:ext uri="{BB962C8B-B14F-4D97-AF65-F5344CB8AC3E}">
        <p14:creationId xmlns:p14="http://schemas.microsoft.com/office/powerpoint/2010/main" val="81316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D665A-0486-F5B8-87E3-FCEE10F0F27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A57EB10-750C-2CF6-AEA7-D2EABEE7FD9F}"/>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itle 18">
            <a:extLst>
              <a:ext uri="{FF2B5EF4-FFF2-40B4-BE49-F238E27FC236}">
                <a16:creationId xmlns:a16="http://schemas.microsoft.com/office/drawing/2014/main" id="{90B21570-8A70-DF48-6691-CB150A7915DD}"/>
              </a:ext>
              <a:ext uri="{C183D7F6-B498-43B3-948B-1728B52AA6E4}">
                <adec:decorative xmlns:adec="http://schemas.microsoft.com/office/drawing/2017/decorative" val="1"/>
              </a:ext>
            </a:extLst>
          </p:cNvPr>
          <p:cNvSpPr txBox="1">
            <a:spLocks noGrp="1"/>
          </p:cNvSpPr>
          <p:nvPr>
            <p:ph type="title" idx="4294967295"/>
          </p:nvPr>
        </p:nvSpPr>
        <p:spPr>
          <a:xfrm>
            <a:off x="621794" y="565537"/>
            <a:ext cx="356807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Microsoft Defender</a:t>
            </a:r>
          </a:p>
        </p:txBody>
      </p:sp>
      <p:sp>
        <p:nvSpPr>
          <p:cNvPr id="7" name="TextBox 6">
            <a:extLst>
              <a:ext uri="{FF2B5EF4-FFF2-40B4-BE49-F238E27FC236}">
                <a16:creationId xmlns:a16="http://schemas.microsoft.com/office/drawing/2014/main" id="{C7C2B970-032E-5F56-B075-87048454E3DF}"/>
              </a:ext>
            </a:extLst>
          </p:cNvPr>
          <p:cNvSpPr txBox="1"/>
          <p:nvPr/>
        </p:nvSpPr>
        <p:spPr>
          <a:xfrm>
            <a:off x="186594" y="1325739"/>
            <a:ext cx="5038549" cy="646331"/>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Microsoft Defender </a:t>
            </a:r>
            <a:r>
              <a:rPr lang="en-US" sz="1400" u="none" strike="noStrike">
                <a:solidFill>
                  <a:schemeClr val="bg1"/>
                </a:solidFill>
                <a:effectLst/>
                <a:latin typeface="Segoe Sans Display" pitchFamily="2" charset="0"/>
                <a:cs typeface="Segoe Sans Display" pitchFamily="2" charset="0"/>
              </a:rPr>
              <a:t>offers integrated security solutions that deliver comprehensive threat prevention, detection, and response capabilities for all users.</a:t>
            </a:r>
            <a:endParaRPr lang="en-US" sz="1400">
              <a:solidFill>
                <a:schemeClr val="bg1"/>
              </a:solidFill>
              <a:latin typeface="Segoe Sans Display" pitchFamily="2" charset="0"/>
              <a:cs typeface="Segoe Sans Display" pitchFamily="2" charset="0"/>
            </a:endParaRPr>
          </a:p>
        </p:txBody>
      </p:sp>
      <p:pic>
        <p:nvPicPr>
          <p:cNvPr id="12" name="Graphic 11" descr="Logo of Microsoft Defender">
            <a:extLst>
              <a:ext uri="{FF2B5EF4-FFF2-40B4-BE49-F238E27FC236}">
                <a16:creationId xmlns:a16="http://schemas.microsoft.com/office/drawing/2014/main" id="{7F8D6CEA-59C0-9CCF-BFA2-C4BDDFE915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5862" y="2346856"/>
            <a:ext cx="646331" cy="646331"/>
          </a:xfrm>
          <a:prstGeom prst="rect">
            <a:avLst/>
          </a:prstGeom>
        </p:spPr>
      </p:pic>
      <p:sp>
        <p:nvSpPr>
          <p:cNvPr id="11" name="TextBox 10">
            <a:extLst>
              <a:ext uri="{FF2B5EF4-FFF2-40B4-BE49-F238E27FC236}">
                <a16:creationId xmlns:a16="http://schemas.microsoft.com/office/drawing/2014/main" id="{30152B35-6AE5-9088-132D-34C0BC161CFE}"/>
              </a:ext>
            </a:extLst>
          </p:cNvPr>
          <p:cNvSpPr txBox="1"/>
          <p:nvPr/>
        </p:nvSpPr>
        <p:spPr>
          <a:xfrm>
            <a:off x="173655" y="317838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4E965EA0-A851-5FA6-CB41-365B13C4F378}"/>
              </a:ext>
              <a:ext uri="{C183D7F6-B498-43B3-948B-1728B52AA6E4}">
                <adec:decorative xmlns:adec="http://schemas.microsoft.com/office/drawing/2017/decorative" val="1"/>
              </a:ext>
            </a:extLst>
          </p:cNvPr>
          <p:cNvSpPr/>
          <p:nvPr/>
        </p:nvSpPr>
        <p:spPr>
          <a:xfrm>
            <a:off x="663351" y="360560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A34BBDED-54AA-3951-9E4E-785167349E45}"/>
              </a:ext>
              <a:ext uri="{C183D7F6-B498-43B3-948B-1728B52AA6E4}">
                <adec:decorative xmlns:adec="http://schemas.microsoft.com/office/drawing/2017/decorative" val="1"/>
              </a:ext>
            </a:extLst>
          </p:cNvPr>
          <p:cNvSpPr/>
          <p:nvPr/>
        </p:nvSpPr>
        <p:spPr>
          <a:xfrm>
            <a:off x="663350" y="460013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7" name="Rectangle 16">
            <a:extLst>
              <a:ext uri="{FF2B5EF4-FFF2-40B4-BE49-F238E27FC236}">
                <a16:creationId xmlns:a16="http://schemas.microsoft.com/office/drawing/2014/main" id="{4C96A508-5734-A612-24B2-A0A17CC60927}"/>
              </a:ext>
              <a:ext uri="{C183D7F6-B498-43B3-948B-1728B52AA6E4}">
                <adec:decorative xmlns:adec="http://schemas.microsoft.com/office/drawing/2017/decorative" val="1"/>
              </a:ext>
            </a:extLst>
          </p:cNvPr>
          <p:cNvSpPr/>
          <p:nvPr/>
        </p:nvSpPr>
        <p:spPr>
          <a:xfrm>
            <a:off x="663351" y="5618699"/>
            <a:ext cx="4855797"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6" name="Oval 35">
            <a:extLst>
              <a:ext uri="{FF2B5EF4-FFF2-40B4-BE49-F238E27FC236}">
                <a16:creationId xmlns:a16="http://schemas.microsoft.com/office/drawing/2014/main" id="{277138C2-A44D-A80F-BEEA-BF634DCB8D35}"/>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38" name="Oval 37">
            <a:extLst>
              <a:ext uri="{FF2B5EF4-FFF2-40B4-BE49-F238E27FC236}">
                <a16:creationId xmlns:a16="http://schemas.microsoft.com/office/drawing/2014/main" id="{9BDCAB64-CDC3-8D78-03A7-2EBC07675B4A}"/>
              </a:ext>
              <a:ext uri="{C183D7F6-B498-43B3-948B-1728B52AA6E4}">
                <adec:decorative xmlns:adec="http://schemas.microsoft.com/office/drawing/2017/decorative" val="1"/>
              </a:ext>
            </a:extLst>
          </p:cNvPr>
          <p:cNvSpPr/>
          <p:nvPr/>
        </p:nvSpPr>
        <p:spPr>
          <a:xfrm>
            <a:off x="6433549" y="1834919"/>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39" name="Oval 38">
            <a:extLst>
              <a:ext uri="{FF2B5EF4-FFF2-40B4-BE49-F238E27FC236}">
                <a16:creationId xmlns:a16="http://schemas.microsoft.com/office/drawing/2014/main" id="{76452594-1177-F7D1-40E0-006127948FDD}"/>
              </a:ext>
              <a:ext uri="{C183D7F6-B498-43B3-948B-1728B52AA6E4}">
                <adec:decorative xmlns:adec="http://schemas.microsoft.com/office/drawing/2017/decorative" val="1"/>
              </a:ext>
            </a:extLst>
          </p:cNvPr>
          <p:cNvSpPr/>
          <p:nvPr/>
        </p:nvSpPr>
        <p:spPr>
          <a:xfrm>
            <a:off x="6433549" y="2969238"/>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40" name="Oval 39">
            <a:extLst>
              <a:ext uri="{FF2B5EF4-FFF2-40B4-BE49-F238E27FC236}">
                <a16:creationId xmlns:a16="http://schemas.microsoft.com/office/drawing/2014/main" id="{B3748854-DEF7-8F49-6B35-B60FB57F6591}"/>
              </a:ext>
              <a:ext uri="{C183D7F6-B498-43B3-948B-1728B52AA6E4}">
                <adec:decorative xmlns:adec="http://schemas.microsoft.com/office/drawing/2017/decorative" val="1"/>
              </a:ext>
            </a:extLst>
          </p:cNvPr>
          <p:cNvSpPr/>
          <p:nvPr/>
        </p:nvSpPr>
        <p:spPr>
          <a:xfrm>
            <a:off x="6433549" y="4219304"/>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41" name="Oval 40" descr="Icon of a cloud with a tick inside and a padlock on the side">
            <a:extLst>
              <a:ext uri="{FF2B5EF4-FFF2-40B4-BE49-F238E27FC236}">
                <a16:creationId xmlns:a16="http://schemas.microsoft.com/office/drawing/2014/main" id="{3370FFF6-3F16-BFA5-CD14-1D7A547CC920}"/>
              </a:ext>
              <a:ext uri="{C183D7F6-B498-43B3-948B-1728B52AA6E4}">
                <adec:decorative xmlns:adec="http://schemas.microsoft.com/office/drawing/2017/decorative" val="1"/>
              </a:ext>
            </a:extLst>
          </p:cNvPr>
          <p:cNvSpPr/>
          <p:nvPr/>
        </p:nvSpPr>
        <p:spPr>
          <a:xfrm>
            <a:off x="6433549" y="5295749"/>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pic>
        <p:nvPicPr>
          <p:cNvPr id="29" name="Graphic 28" descr="Icon of Devices with a risk showing on screen">
            <a:extLst>
              <a:ext uri="{FF2B5EF4-FFF2-40B4-BE49-F238E27FC236}">
                <a16:creationId xmlns:a16="http://schemas.microsoft.com/office/drawing/2014/main" id="{635D0E5B-C45D-C6C8-3A2F-CAE02C6164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9857" y="3800691"/>
            <a:ext cx="679064" cy="365650"/>
          </a:xfrm>
          <a:prstGeom prst="rect">
            <a:avLst/>
          </a:prstGeom>
        </p:spPr>
      </p:pic>
      <p:sp>
        <p:nvSpPr>
          <p:cNvPr id="14" name="TextBox 13">
            <a:extLst>
              <a:ext uri="{FF2B5EF4-FFF2-40B4-BE49-F238E27FC236}">
                <a16:creationId xmlns:a16="http://schemas.microsoft.com/office/drawing/2014/main" id="{CBECE71C-CA8D-2FD4-8C73-6781DEB85A0A}"/>
              </a:ext>
            </a:extLst>
          </p:cNvPr>
          <p:cNvSpPr txBox="1"/>
          <p:nvPr/>
        </p:nvSpPr>
        <p:spPr>
          <a:xfrm>
            <a:off x="2319444" y="3800691"/>
            <a:ext cx="2905699" cy="507831"/>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Proactive prevention, detection, and mitigation to attacks across devices, workloads, clouds, and more​</a:t>
            </a:r>
          </a:p>
        </p:txBody>
      </p:sp>
      <p:sp>
        <p:nvSpPr>
          <p:cNvPr id="26" name="Shield_EA18" title="Icon of a shield">
            <a:extLst>
              <a:ext uri="{FF2B5EF4-FFF2-40B4-BE49-F238E27FC236}">
                <a16:creationId xmlns:a16="http://schemas.microsoft.com/office/drawing/2014/main" id="{B9E41FD6-3293-8BF2-4CA0-F088C3792AF3}"/>
              </a:ext>
            </a:extLst>
          </p:cNvPr>
          <p:cNvSpPr>
            <a:spLocks noChangeAspect="1"/>
          </p:cNvSpPr>
          <p:nvPr/>
        </p:nvSpPr>
        <p:spPr bwMode="auto">
          <a:xfrm>
            <a:off x="1125255" y="4825974"/>
            <a:ext cx="448269" cy="477257"/>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16" name="TextBox 15">
            <a:extLst>
              <a:ext uri="{FF2B5EF4-FFF2-40B4-BE49-F238E27FC236}">
                <a16:creationId xmlns:a16="http://schemas.microsoft.com/office/drawing/2014/main" id="{B60422E3-A7AE-90A2-D9CE-D043449168C7}"/>
              </a:ext>
            </a:extLst>
          </p:cNvPr>
          <p:cNvSpPr txBox="1"/>
          <p:nvPr/>
        </p:nvSpPr>
        <p:spPr>
          <a:xfrm>
            <a:off x="2319444" y="4953213"/>
            <a:ext cx="2365108" cy="226409"/>
          </a:xfrm>
          <a:prstGeom prst="rect">
            <a:avLst/>
          </a:prstGeom>
          <a:noFill/>
        </p:spPr>
        <p:txBody>
          <a:bodyPr wrap="square" lIns="0" tIns="0" rIns="0" bIns="0" rtlCol="0">
            <a:spAutoFit/>
          </a:bodyPr>
          <a:lstStyle/>
          <a:p>
            <a:pPr algn="l" rtl="0" fontAlgn="base">
              <a:lnSpc>
                <a:spcPts val="2025"/>
              </a:lnSpc>
            </a:pPr>
            <a:r>
              <a:rPr lang="en-US" sz="1100" u="none" strike="noStrike">
                <a:solidFill>
                  <a:srgbClr val="000000"/>
                </a:solidFill>
                <a:effectLst/>
                <a:latin typeface="Segoe Sans Display" pitchFamily="2" charset="0"/>
                <a:cs typeface="Segoe Sans Display" pitchFamily="2" charset="0"/>
              </a:rPr>
              <a:t>Enterprise–grade endpoint protection</a:t>
            </a:r>
          </a:p>
        </p:txBody>
      </p:sp>
      <p:sp>
        <p:nvSpPr>
          <p:cNvPr id="9" name="shield_3" title="Icon of a shield with an exclamation point inside">
            <a:extLst>
              <a:ext uri="{FF2B5EF4-FFF2-40B4-BE49-F238E27FC236}">
                <a16:creationId xmlns:a16="http://schemas.microsoft.com/office/drawing/2014/main" id="{BE6C35EA-2988-C6A8-6195-F383F5002439}"/>
              </a:ext>
            </a:extLst>
          </p:cNvPr>
          <p:cNvSpPr>
            <a:spLocks noChangeAspect="1" noEditPoints="1"/>
          </p:cNvSpPr>
          <p:nvPr/>
        </p:nvSpPr>
        <p:spPr bwMode="auto">
          <a:xfrm>
            <a:off x="1115612" y="5842457"/>
            <a:ext cx="467553" cy="473871"/>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8" name="TextBox 17">
            <a:extLst>
              <a:ext uri="{FF2B5EF4-FFF2-40B4-BE49-F238E27FC236}">
                <a16:creationId xmlns:a16="http://schemas.microsoft.com/office/drawing/2014/main" id="{386A3429-2A4E-7520-CB14-41E294F82AFD}"/>
              </a:ext>
            </a:extLst>
          </p:cNvPr>
          <p:cNvSpPr txBox="1"/>
          <p:nvPr/>
        </p:nvSpPr>
        <p:spPr>
          <a:xfrm>
            <a:off x="2319444" y="5925620"/>
            <a:ext cx="2365108" cy="338554"/>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Safeguard all data from potential malicious threats</a:t>
            </a:r>
          </a:p>
        </p:txBody>
      </p:sp>
      <p:sp>
        <p:nvSpPr>
          <p:cNvPr id="2" name="TextBox 1">
            <a:extLst>
              <a:ext uri="{FF2B5EF4-FFF2-40B4-BE49-F238E27FC236}">
                <a16:creationId xmlns:a16="http://schemas.microsoft.com/office/drawing/2014/main" id="{57570CED-7764-5F39-C1B3-D79C32335E93}"/>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sp>
        <p:nvSpPr>
          <p:cNvPr id="24" name="Title 18">
            <a:extLst>
              <a:ext uri="{FF2B5EF4-FFF2-40B4-BE49-F238E27FC236}">
                <a16:creationId xmlns:a16="http://schemas.microsoft.com/office/drawing/2014/main" id="{24B8EB0E-A3DA-D6B8-471E-487B92D58BF4}"/>
              </a:ext>
            </a:extLst>
          </p:cNvPr>
          <p:cNvSpPr txBox="1">
            <a:spLocks/>
          </p:cNvSpPr>
          <p:nvPr/>
        </p:nvSpPr>
        <p:spPr>
          <a:xfrm>
            <a:off x="6433549" y="496984"/>
            <a:ext cx="3913931"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200">
                <a:solidFill>
                  <a:schemeClr val="bg1"/>
                </a:solidFill>
                <a:latin typeface="Segoe Sans Display Semilight" pitchFamily="2" charset="0"/>
                <a:ea typeface="+mn-ea"/>
                <a:cs typeface="Segoe Sans Display Semilight" pitchFamily="2" charset="0"/>
              </a:rPr>
              <a:t>Microsoft 365 Defender subproducts</a:t>
            </a:r>
          </a:p>
        </p:txBody>
      </p:sp>
      <p:sp>
        <p:nvSpPr>
          <p:cNvPr id="42" name="mail" title="Icon of an envelope">
            <a:extLst>
              <a:ext uri="{FF2B5EF4-FFF2-40B4-BE49-F238E27FC236}">
                <a16:creationId xmlns:a16="http://schemas.microsoft.com/office/drawing/2014/main" id="{D53AFD39-86A0-95B8-DAEC-F93DA25544AC}"/>
              </a:ext>
            </a:extLst>
          </p:cNvPr>
          <p:cNvSpPr>
            <a:spLocks noChangeAspect="1" noEditPoints="1"/>
          </p:cNvSpPr>
          <p:nvPr/>
        </p:nvSpPr>
        <p:spPr bwMode="auto">
          <a:xfrm>
            <a:off x="6592061" y="2067197"/>
            <a:ext cx="403391" cy="242035"/>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20" name="TextBox 19">
            <a:extLst>
              <a:ext uri="{FF2B5EF4-FFF2-40B4-BE49-F238E27FC236}">
                <a16:creationId xmlns:a16="http://schemas.microsoft.com/office/drawing/2014/main" id="{92F50560-43EF-E57E-419B-9AC2EC79E79B}"/>
              </a:ext>
            </a:extLst>
          </p:cNvPr>
          <p:cNvSpPr txBox="1"/>
          <p:nvPr/>
        </p:nvSpPr>
        <p:spPr>
          <a:xfrm>
            <a:off x="7440027" y="1965562"/>
            <a:ext cx="3857541" cy="507831"/>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Defender for Office 365: </a:t>
            </a:r>
            <a:r>
              <a:rPr lang="en-US" sz="1100">
                <a:solidFill>
                  <a:schemeClr val="bg1"/>
                </a:solidFill>
                <a:latin typeface="Segoe Sans Display" pitchFamily="2" charset="0"/>
                <a:cs typeface="Segoe Sans Display" pitchFamily="2" charset="0"/>
              </a:rPr>
              <a:t>Secure email and Microsoft Teams with advanced protection against phishing, ransomware, and other cyberthreats.</a:t>
            </a:r>
            <a:endParaRPr lang="en-US" sz="1100" u="none" strike="noStrike">
              <a:solidFill>
                <a:schemeClr val="bg1"/>
              </a:solidFill>
              <a:effectLst/>
              <a:latin typeface="Segoe Sans Display" pitchFamily="2" charset="0"/>
              <a:cs typeface="Segoe Sans Display" pitchFamily="2" charset="0"/>
            </a:endParaRPr>
          </a:p>
        </p:txBody>
      </p:sp>
      <p:sp>
        <p:nvSpPr>
          <p:cNvPr id="43" name="shield_3" title="Icon of a shield with an exclamation point inside">
            <a:extLst>
              <a:ext uri="{FF2B5EF4-FFF2-40B4-BE49-F238E27FC236}">
                <a16:creationId xmlns:a16="http://schemas.microsoft.com/office/drawing/2014/main" id="{DC8C94D8-3E6F-7179-235A-53E1CF30513A}"/>
              </a:ext>
            </a:extLst>
          </p:cNvPr>
          <p:cNvSpPr>
            <a:spLocks noChangeAspect="1" noEditPoints="1"/>
          </p:cNvSpPr>
          <p:nvPr/>
        </p:nvSpPr>
        <p:spPr bwMode="auto">
          <a:xfrm>
            <a:off x="6622426" y="3158113"/>
            <a:ext cx="351279" cy="356026"/>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21" name="TextBox 20">
            <a:extLst>
              <a:ext uri="{FF2B5EF4-FFF2-40B4-BE49-F238E27FC236}">
                <a16:creationId xmlns:a16="http://schemas.microsoft.com/office/drawing/2014/main" id="{E26F2B89-6A0A-E0E8-B591-77B3C3030605}"/>
              </a:ext>
            </a:extLst>
          </p:cNvPr>
          <p:cNvSpPr txBox="1"/>
          <p:nvPr/>
        </p:nvSpPr>
        <p:spPr>
          <a:xfrm>
            <a:off x="7420059" y="3158113"/>
            <a:ext cx="3857541" cy="338554"/>
          </a:xfrm>
          <a:prstGeom prst="rect">
            <a:avLst/>
          </a:prstGeom>
          <a:noFill/>
        </p:spPr>
        <p:txBody>
          <a:bodyPr wrap="square" lIns="0" tIns="0" rIns="0" bIns="0" rtlCol="0" anchor="t">
            <a:spAutoFit/>
          </a:bodyPr>
          <a:lstStyle/>
          <a:p>
            <a:pPr algn="l" rtl="0" fontAlgn="base"/>
            <a:r>
              <a:rPr lang="en-US" sz="1100" b="1">
                <a:solidFill>
                  <a:schemeClr val="bg1"/>
                </a:solidFill>
                <a:latin typeface="Segoe Sans Display Semibold"/>
                <a:cs typeface="Segoe Sans Display Semibold"/>
              </a:rPr>
              <a:t>Defender for Endpoint: </a:t>
            </a:r>
            <a:r>
              <a:rPr lang="en-US" sz="1100">
                <a:solidFill>
                  <a:schemeClr val="bg1"/>
                </a:solidFill>
                <a:latin typeface="Segoe Sans Display"/>
                <a:cs typeface="Segoe Sans Display"/>
              </a:rPr>
              <a:t>Safeguard against malicious threats posed by email, links (URLs), and collaboration tools.</a:t>
            </a:r>
            <a:r>
              <a:rPr lang="en-US" sz="1100">
                <a:solidFill>
                  <a:srgbClr val="000000"/>
                </a:solidFill>
                <a:latin typeface="Segoe Sans Display"/>
                <a:cs typeface="Segoe Sans Display"/>
              </a:rPr>
              <a:t>.</a:t>
            </a:r>
            <a:endParaRPr lang="en-US" sz="1100" u="none" strike="noStrike">
              <a:solidFill>
                <a:srgbClr val="000000"/>
              </a:solidFill>
              <a:effectLst/>
              <a:latin typeface="Segoe Sans Display" pitchFamily="2" charset="0"/>
              <a:cs typeface="Segoe Sans Display" pitchFamily="2" charset="0"/>
            </a:endParaRPr>
          </a:p>
        </p:txBody>
      </p:sp>
      <p:pic>
        <p:nvPicPr>
          <p:cNvPr id="44" name="Graphic 43" descr="Icon of a person inside a card with a padlock on the side">
            <a:extLst>
              <a:ext uri="{FF2B5EF4-FFF2-40B4-BE49-F238E27FC236}">
                <a16:creationId xmlns:a16="http://schemas.microsoft.com/office/drawing/2014/main" id="{2BC398B7-F104-72EB-4834-9A3F12E4BFC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2061" y="4441998"/>
            <a:ext cx="448077" cy="275026"/>
          </a:xfrm>
          <a:prstGeom prst="rect">
            <a:avLst/>
          </a:prstGeom>
        </p:spPr>
      </p:pic>
      <p:sp>
        <p:nvSpPr>
          <p:cNvPr id="22" name="TextBox 21">
            <a:extLst>
              <a:ext uri="{FF2B5EF4-FFF2-40B4-BE49-F238E27FC236}">
                <a16:creationId xmlns:a16="http://schemas.microsoft.com/office/drawing/2014/main" id="{4BB812F0-C6BA-967E-D167-F298745A7C97}"/>
              </a:ext>
            </a:extLst>
          </p:cNvPr>
          <p:cNvSpPr txBox="1"/>
          <p:nvPr/>
        </p:nvSpPr>
        <p:spPr>
          <a:xfrm>
            <a:off x="7420059" y="4410234"/>
            <a:ext cx="3837574" cy="338554"/>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Defender for Identity: </a:t>
            </a:r>
            <a:r>
              <a:rPr lang="en-US" sz="1100">
                <a:solidFill>
                  <a:schemeClr val="bg1"/>
                </a:solidFill>
                <a:latin typeface="Segoe Sans Display" pitchFamily="2" charset="0"/>
                <a:cs typeface="Segoe Sans Display" pitchFamily="2" charset="0"/>
              </a:rPr>
              <a:t>Detect and investigate advanced threats, compromised identities, and malicious insider actions.</a:t>
            </a:r>
            <a:endParaRPr lang="en-US" sz="1100" u="none" strike="noStrike">
              <a:solidFill>
                <a:schemeClr val="bg1"/>
              </a:solidFill>
              <a:effectLst/>
              <a:latin typeface="Segoe Sans Display" pitchFamily="2" charset="0"/>
              <a:cs typeface="Segoe Sans Display" pitchFamily="2" charset="0"/>
            </a:endParaRPr>
          </a:p>
        </p:txBody>
      </p:sp>
      <p:pic>
        <p:nvPicPr>
          <p:cNvPr id="46" name="Graphic 45" descr="Icon of a cloud with a tick inside and a padlock on the side">
            <a:extLst>
              <a:ext uri="{FF2B5EF4-FFF2-40B4-BE49-F238E27FC236}">
                <a16:creationId xmlns:a16="http://schemas.microsoft.com/office/drawing/2014/main" id="{975D62B5-F5E3-AE8B-8ACA-4D3441A7100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5013" y="5487638"/>
            <a:ext cx="501079" cy="298720"/>
          </a:xfrm>
          <a:prstGeom prst="rect">
            <a:avLst/>
          </a:prstGeom>
        </p:spPr>
      </p:pic>
      <p:sp>
        <p:nvSpPr>
          <p:cNvPr id="23" name="TextBox 22">
            <a:extLst>
              <a:ext uri="{FF2B5EF4-FFF2-40B4-BE49-F238E27FC236}">
                <a16:creationId xmlns:a16="http://schemas.microsoft.com/office/drawing/2014/main" id="{4631074A-5847-CF2B-4737-5A7C3907B9AA}"/>
              </a:ext>
            </a:extLst>
          </p:cNvPr>
          <p:cNvSpPr txBox="1"/>
          <p:nvPr/>
        </p:nvSpPr>
        <p:spPr>
          <a:xfrm>
            <a:off x="7440026" y="5521791"/>
            <a:ext cx="3857541" cy="338554"/>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Defender for Cloud Apps: </a:t>
            </a:r>
            <a:r>
              <a:rPr lang="en-US" sz="1100">
                <a:solidFill>
                  <a:schemeClr val="bg1"/>
                </a:solidFill>
                <a:latin typeface="Segoe Sans Display" pitchFamily="2" charset="0"/>
                <a:cs typeface="Segoe Sans Display" pitchFamily="2" charset="0"/>
              </a:rPr>
              <a:t>Secure apps, protect data, and elevate app posture with software as a service (SaaS) security.</a:t>
            </a:r>
            <a:endParaRPr lang="en-US" sz="1100" u="none" strike="noStrike">
              <a:solidFill>
                <a:schemeClr val="bg1"/>
              </a:solidFill>
              <a:effectLst/>
              <a:latin typeface="Segoe Sans Display" pitchFamily="2" charset="0"/>
              <a:cs typeface="Segoe Sans Display" pitchFamily="2" charset="0"/>
            </a:endParaRPr>
          </a:p>
        </p:txBody>
      </p:sp>
      <p:cxnSp>
        <p:nvCxnSpPr>
          <p:cNvPr id="31" name="Straight Connector 30">
            <a:extLst>
              <a:ext uri="{FF2B5EF4-FFF2-40B4-BE49-F238E27FC236}">
                <a16:creationId xmlns:a16="http://schemas.microsoft.com/office/drawing/2014/main" id="{71157879-BE3D-4606-DCC8-C8F390DD76D1}"/>
              </a:ext>
              <a:ext uri="{C183D7F6-B498-43B3-948B-1728B52AA6E4}">
                <adec:decorative xmlns:adec="http://schemas.microsoft.com/office/drawing/2017/decorative" val="1"/>
              </a:ext>
            </a:extLst>
          </p:cNvPr>
          <p:cNvCxnSpPr>
            <a:cxnSpLocks/>
          </p:cNvCxnSpPr>
          <p:nvPr/>
        </p:nvCxnSpPr>
        <p:spPr>
          <a:xfrm>
            <a:off x="3657600" y="2067197"/>
            <a:ext cx="0" cy="703742"/>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8F29144A-D88D-A2FA-AF40-54F343FAE4DC}"/>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A168BBDB-2E10-B27D-AC90-1F0B2BCCA9A0}"/>
              </a:ext>
              <a:ext uri="{C183D7F6-B498-43B3-948B-1728B52AA6E4}">
                <adec:decorative xmlns:adec="http://schemas.microsoft.com/office/drawing/2017/decorative" val="1"/>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217334" y="6239347"/>
            <a:ext cx="1603544" cy="459441"/>
          </a:xfrm>
          <a:prstGeom prst="rect">
            <a:avLst/>
          </a:prstGeom>
        </p:spPr>
      </p:pic>
      <p:sp>
        <p:nvSpPr>
          <p:cNvPr id="10" name="TextBox 9">
            <a:extLst>
              <a:ext uri="{FF2B5EF4-FFF2-40B4-BE49-F238E27FC236}">
                <a16:creationId xmlns:a16="http://schemas.microsoft.com/office/drawing/2014/main" id="{3A800AE5-77F5-F47D-0C6F-FE58C7FE9078}"/>
              </a:ext>
              <a:ext uri="{C183D7F6-B498-43B3-948B-1728B52AA6E4}">
                <adec:decorative xmlns:adec="http://schemas.microsoft.com/office/drawing/2017/decorative" val="1"/>
              </a:ext>
            </a:extLst>
          </p:cNvPr>
          <p:cNvSpPr txBox="1"/>
          <p:nvPr/>
        </p:nvSpPr>
        <p:spPr>
          <a:xfrm>
            <a:off x="10217334" y="6315180"/>
            <a:ext cx="160354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Defender</a:t>
            </a:r>
          </a:p>
        </p:txBody>
      </p:sp>
    </p:spTree>
    <p:extLst>
      <p:ext uri="{BB962C8B-B14F-4D97-AF65-F5344CB8AC3E}">
        <p14:creationId xmlns:p14="http://schemas.microsoft.com/office/powerpoint/2010/main" val="410896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3D047-4DC8-4FCD-E479-8E4E76B966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24A1E2-1777-D6FC-E0EE-9C91B6AF7B0A}"/>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 name="Picture 4">
            <a:extLst>
              <a:ext uri="{FF2B5EF4-FFF2-40B4-BE49-F238E27FC236}">
                <a16:creationId xmlns:a16="http://schemas.microsoft.com/office/drawing/2014/main" id="{578E2405-4DF7-EB18-3419-BA82C79F110A}"/>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217334" y="6239347"/>
            <a:ext cx="1603544" cy="459441"/>
          </a:xfrm>
          <a:prstGeom prst="rect">
            <a:avLst/>
          </a:prstGeom>
        </p:spPr>
      </p:pic>
      <p:sp>
        <p:nvSpPr>
          <p:cNvPr id="6" name="Title 18">
            <a:extLst>
              <a:ext uri="{FF2B5EF4-FFF2-40B4-BE49-F238E27FC236}">
                <a16:creationId xmlns:a16="http://schemas.microsoft.com/office/drawing/2014/main" id="{16402180-2A38-A69E-197D-1AA902908596}"/>
              </a:ext>
            </a:extLst>
          </p:cNvPr>
          <p:cNvSpPr txBox="1">
            <a:spLocks noGrp="1"/>
          </p:cNvSpPr>
          <p:nvPr>
            <p:ph type="title" idx="4294967295"/>
          </p:nvPr>
        </p:nvSpPr>
        <p:spPr>
          <a:xfrm>
            <a:off x="621794" y="565537"/>
            <a:ext cx="356807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Microsoft Sentinel</a:t>
            </a:r>
          </a:p>
        </p:txBody>
      </p:sp>
      <p:sp>
        <p:nvSpPr>
          <p:cNvPr id="7" name="TextBox 6">
            <a:extLst>
              <a:ext uri="{FF2B5EF4-FFF2-40B4-BE49-F238E27FC236}">
                <a16:creationId xmlns:a16="http://schemas.microsoft.com/office/drawing/2014/main" id="{D52832CF-E2E4-9072-4051-68391782028C}"/>
              </a:ext>
            </a:extLst>
          </p:cNvPr>
          <p:cNvSpPr txBox="1"/>
          <p:nvPr/>
        </p:nvSpPr>
        <p:spPr>
          <a:xfrm>
            <a:off x="186595" y="1325739"/>
            <a:ext cx="5180533" cy="86177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Microsoft </a:t>
            </a:r>
            <a:r>
              <a:rPr lang="en-US" sz="1400" b="1">
                <a:solidFill>
                  <a:schemeClr val="bg1"/>
                </a:solidFill>
                <a:latin typeface="Segoe Sans Display Semibold" pitchFamily="2" charset="0"/>
                <a:cs typeface="Segoe Sans Display Semibold" pitchFamily="2" charset="0"/>
              </a:rPr>
              <a:t>Sentinel</a:t>
            </a:r>
            <a:r>
              <a:rPr lang="en-US" sz="1400" b="1" u="none" strike="noStrike">
                <a:solidFill>
                  <a:schemeClr val="bg1"/>
                </a:solidFill>
                <a:effectLst/>
                <a:latin typeface="Segoe Sans Display Semibold" pitchFamily="2" charset="0"/>
                <a:cs typeface="Segoe Sans Display Semibold" pitchFamily="2" charset="0"/>
              </a:rPr>
              <a:t> </a:t>
            </a:r>
            <a:r>
              <a:rPr lang="en-US" sz="1400" u="none" strike="noStrike">
                <a:solidFill>
                  <a:schemeClr val="bg1"/>
                </a:solidFill>
                <a:effectLst/>
                <a:latin typeface="Segoe Sans Display" pitchFamily="2" charset="0"/>
                <a:cs typeface="Segoe Sans Display" pitchFamily="2" charset="0"/>
              </a:rPr>
              <a:t>is a scalable</a:t>
            </a:r>
            <a:r>
              <a:rPr lang="en-US" sz="1400">
                <a:solidFill>
                  <a:schemeClr val="bg1"/>
                </a:solidFill>
                <a:latin typeface="Segoe Sans Display" pitchFamily="2" charset="0"/>
                <a:cs typeface="Segoe Sans Display" pitchFamily="2" charset="0"/>
              </a:rPr>
              <a:t>, cloud-native security information and event management (SIEM) that provides cyberthreat detection, investigation, response, and proactive hunting, with a bird’s-eye view across your enterprise.</a:t>
            </a:r>
          </a:p>
        </p:txBody>
      </p:sp>
      <p:pic>
        <p:nvPicPr>
          <p:cNvPr id="25" name="Picture 24" descr="Logo of Microsoft Sentinel">
            <a:extLst>
              <a:ext uri="{FF2B5EF4-FFF2-40B4-BE49-F238E27FC236}">
                <a16:creationId xmlns:a16="http://schemas.microsoft.com/office/drawing/2014/main" id="{0247FD3F-58BC-875F-98F6-EA28867F432A}"/>
              </a:ext>
            </a:extLst>
          </p:cNvPr>
          <p:cNvPicPr>
            <a:picLocks noChangeAspect="1"/>
          </p:cNvPicPr>
          <p:nvPr/>
        </p:nvPicPr>
        <p:blipFill>
          <a:blip r:embed="rId4"/>
          <a:srcRect l="29025" r="27429"/>
          <a:stretch/>
        </p:blipFill>
        <p:spPr>
          <a:xfrm>
            <a:off x="648184" y="2234592"/>
            <a:ext cx="663730" cy="870985"/>
          </a:xfrm>
          <a:prstGeom prst="rect">
            <a:avLst/>
          </a:prstGeom>
        </p:spPr>
      </p:pic>
      <p:sp>
        <p:nvSpPr>
          <p:cNvPr id="3" name="TextBox 2">
            <a:extLst>
              <a:ext uri="{FF2B5EF4-FFF2-40B4-BE49-F238E27FC236}">
                <a16:creationId xmlns:a16="http://schemas.microsoft.com/office/drawing/2014/main" id="{F7F0FF99-A9DD-162E-92A6-07C0661410EE}"/>
              </a:ext>
            </a:extLst>
          </p:cNvPr>
          <p:cNvSpPr txBox="1"/>
          <p:nvPr/>
        </p:nvSpPr>
        <p:spPr>
          <a:xfrm>
            <a:off x="173655" y="371509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653259BE-C1C0-50CA-2ADA-3BB11A91F0F4}"/>
              </a:ext>
              <a:ext uri="{C183D7F6-B498-43B3-948B-1728B52AA6E4}">
                <adec:decorative xmlns:adec="http://schemas.microsoft.com/office/drawing/2017/decorative" val="1"/>
              </a:ext>
            </a:extLst>
          </p:cNvPr>
          <p:cNvSpPr/>
          <p:nvPr/>
        </p:nvSpPr>
        <p:spPr>
          <a:xfrm>
            <a:off x="66335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33B11CD4-81EA-BC25-B159-E18DC4D2C133}"/>
              </a:ext>
              <a:ext uri="{C183D7F6-B498-43B3-948B-1728B52AA6E4}">
                <adec:decorative xmlns:adec="http://schemas.microsoft.com/office/drawing/2017/decorative" val="1"/>
              </a:ext>
            </a:extLst>
          </p:cNvPr>
          <p:cNvSpPr/>
          <p:nvPr/>
        </p:nvSpPr>
        <p:spPr>
          <a:xfrm>
            <a:off x="663350"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4" name="Rectangle 33">
            <a:extLst>
              <a:ext uri="{FF2B5EF4-FFF2-40B4-BE49-F238E27FC236}">
                <a16:creationId xmlns:a16="http://schemas.microsoft.com/office/drawing/2014/main" id="{15D3D992-843B-76AF-4602-431BDA328C86}"/>
              </a:ext>
              <a:ext uri="{C183D7F6-B498-43B3-948B-1728B52AA6E4}">
                <adec:decorative xmlns:adec="http://schemas.microsoft.com/office/drawing/2017/decorative" val="1"/>
              </a:ext>
            </a:extLst>
          </p:cNvPr>
          <p:cNvSpPr/>
          <p:nvPr/>
        </p:nvSpPr>
        <p:spPr>
          <a:xfrm>
            <a:off x="5699400"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8" name="Rectangle 27">
            <a:extLst>
              <a:ext uri="{FF2B5EF4-FFF2-40B4-BE49-F238E27FC236}">
                <a16:creationId xmlns:a16="http://schemas.microsoft.com/office/drawing/2014/main" id="{C75E2190-7B33-5D97-9686-5B4408B9F75F}"/>
              </a:ext>
              <a:ext uri="{C183D7F6-B498-43B3-948B-1728B52AA6E4}">
                <adec:decorative xmlns:adec="http://schemas.microsoft.com/office/drawing/2017/decorative" val="1"/>
              </a:ext>
            </a:extLst>
          </p:cNvPr>
          <p:cNvSpPr/>
          <p:nvPr/>
        </p:nvSpPr>
        <p:spPr>
          <a:xfrm>
            <a:off x="569940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9" name="Database_EFC7" title="Icon of a cylinder">
            <a:extLst>
              <a:ext uri="{FF2B5EF4-FFF2-40B4-BE49-F238E27FC236}">
                <a16:creationId xmlns:a16="http://schemas.microsoft.com/office/drawing/2014/main" id="{E9974FC6-0F15-723B-5763-1472ACCA1C06}"/>
              </a:ext>
            </a:extLst>
          </p:cNvPr>
          <p:cNvSpPr>
            <a:spLocks noChangeAspect="1" noEditPoints="1"/>
          </p:cNvSpPr>
          <p:nvPr/>
        </p:nvSpPr>
        <p:spPr bwMode="auto">
          <a:xfrm>
            <a:off x="1172631" y="4350971"/>
            <a:ext cx="310339" cy="403391"/>
          </a:xfrm>
          <a:custGeom>
            <a:avLst/>
            <a:gdLst>
              <a:gd name="T0" fmla="*/ 2470 w 2511"/>
              <a:gd name="T1" fmla="*/ 627 h 3264"/>
              <a:gd name="T2" fmla="*/ 2511 w 2511"/>
              <a:gd name="T3" fmla="*/ 627 h 3264"/>
              <a:gd name="T4" fmla="*/ 2511 w 2511"/>
              <a:gd name="T5" fmla="*/ 2762 h 3264"/>
              <a:gd name="T6" fmla="*/ 1255 w 2511"/>
              <a:gd name="T7" fmla="*/ 3264 h 3264"/>
              <a:gd name="T8" fmla="*/ 0 w 2511"/>
              <a:gd name="T9" fmla="*/ 2762 h 3264"/>
              <a:gd name="T10" fmla="*/ 0 w 2511"/>
              <a:gd name="T11" fmla="*/ 627 h 3264"/>
              <a:gd name="T12" fmla="*/ 41 w 2511"/>
              <a:gd name="T13" fmla="*/ 627 h 3264"/>
              <a:gd name="T14" fmla="*/ 1255 w 2511"/>
              <a:gd name="T15" fmla="*/ 1004 h 3264"/>
              <a:gd name="T16" fmla="*/ 2470 w 2511"/>
              <a:gd name="T17" fmla="*/ 627 h 3264"/>
              <a:gd name="T18" fmla="*/ 1255 w 2511"/>
              <a:gd name="T19" fmla="*/ 0 h 3264"/>
              <a:gd name="T20" fmla="*/ 0 w 2511"/>
              <a:gd name="T21" fmla="*/ 502 h 3264"/>
              <a:gd name="T22" fmla="*/ 1255 w 2511"/>
              <a:gd name="T23" fmla="*/ 1004 h 3264"/>
              <a:gd name="T24" fmla="*/ 2511 w 2511"/>
              <a:gd name="T25" fmla="*/ 502 h 3264"/>
              <a:gd name="T26" fmla="*/ 1255 w 2511"/>
              <a:gd name="T27" fmla="*/ 0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1" h="3264">
                <a:moveTo>
                  <a:pt x="2470" y="627"/>
                </a:moveTo>
                <a:cubicBezTo>
                  <a:pt x="2511" y="627"/>
                  <a:pt x="2511" y="627"/>
                  <a:pt x="2511" y="627"/>
                </a:cubicBezTo>
                <a:cubicBezTo>
                  <a:pt x="2511" y="2762"/>
                  <a:pt x="2511" y="2762"/>
                  <a:pt x="2511" y="2762"/>
                </a:cubicBezTo>
                <a:cubicBezTo>
                  <a:pt x="2511" y="3040"/>
                  <a:pt x="1949" y="3264"/>
                  <a:pt x="1255" y="3264"/>
                </a:cubicBezTo>
                <a:cubicBezTo>
                  <a:pt x="562" y="3264"/>
                  <a:pt x="0" y="3040"/>
                  <a:pt x="0" y="2762"/>
                </a:cubicBezTo>
                <a:cubicBezTo>
                  <a:pt x="0" y="627"/>
                  <a:pt x="0" y="627"/>
                  <a:pt x="0" y="627"/>
                </a:cubicBezTo>
                <a:cubicBezTo>
                  <a:pt x="41" y="627"/>
                  <a:pt x="41" y="627"/>
                  <a:pt x="41" y="627"/>
                </a:cubicBezTo>
                <a:cubicBezTo>
                  <a:pt x="180" y="844"/>
                  <a:pt x="671" y="1004"/>
                  <a:pt x="1255" y="1004"/>
                </a:cubicBezTo>
                <a:cubicBezTo>
                  <a:pt x="1840" y="1004"/>
                  <a:pt x="2330" y="844"/>
                  <a:pt x="2470" y="627"/>
                </a:cubicBezTo>
                <a:close/>
                <a:moveTo>
                  <a:pt x="1255" y="0"/>
                </a:moveTo>
                <a:cubicBezTo>
                  <a:pt x="562" y="0"/>
                  <a:pt x="0" y="224"/>
                  <a:pt x="0" y="502"/>
                </a:cubicBezTo>
                <a:cubicBezTo>
                  <a:pt x="0" y="779"/>
                  <a:pt x="562" y="1004"/>
                  <a:pt x="1255" y="1004"/>
                </a:cubicBezTo>
                <a:cubicBezTo>
                  <a:pt x="1949" y="1004"/>
                  <a:pt x="2511" y="779"/>
                  <a:pt x="2511" y="502"/>
                </a:cubicBezTo>
                <a:cubicBezTo>
                  <a:pt x="2511" y="224"/>
                  <a:pt x="1949" y="0"/>
                  <a:pt x="1255" y="0"/>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4" name="TextBox 13">
            <a:extLst>
              <a:ext uri="{FF2B5EF4-FFF2-40B4-BE49-F238E27FC236}">
                <a16:creationId xmlns:a16="http://schemas.microsoft.com/office/drawing/2014/main" id="{F9727E80-3D33-39EC-E03B-F79AEBD5205F}"/>
              </a:ext>
            </a:extLst>
          </p:cNvPr>
          <p:cNvSpPr txBox="1"/>
          <p:nvPr/>
        </p:nvSpPr>
        <p:spPr>
          <a:xfrm>
            <a:off x="2319444" y="4393164"/>
            <a:ext cx="2905699" cy="338554"/>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Collect data across all users, devices, applications, and infrastructure</a:t>
            </a:r>
          </a:p>
        </p:txBody>
      </p:sp>
      <p:sp>
        <p:nvSpPr>
          <p:cNvPr id="66" name="shield_3" descr="Icon of a shiel with a risk icon inside">
            <a:extLst>
              <a:ext uri="{FF2B5EF4-FFF2-40B4-BE49-F238E27FC236}">
                <a16:creationId xmlns:a16="http://schemas.microsoft.com/office/drawing/2014/main" id="{B4B25575-0DFB-9EAC-7920-9F261620279B}"/>
              </a:ext>
            </a:extLst>
          </p:cNvPr>
          <p:cNvSpPr>
            <a:spLocks noChangeAspect="1" noEditPoints="1"/>
          </p:cNvSpPr>
          <p:nvPr/>
        </p:nvSpPr>
        <p:spPr bwMode="auto">
          <a:xfrm>
            <a:off x="1122756" y="5352469"/>
            <a:ext cx="435961" cy="441852"/>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6" name="TextBox 15">
            <a:extLst>
              <a:ext uri="{FF2B5EF4-FFF2-40B4-BE49-F238E27FC236}">
                <a16:creationId xmlns:a16="http://schemas.microsoft.com/office/drawing/2014/main" id="{47146D2A-82A3-9740-691C-8445DD1FD033}"/>
              </a:ext>
            </a:extLst>
          </p:cNvPr>
          <p:cNvSpPr txBox="1"/>
          <p:nvPr/>
        </p:nvSpPr>
        <p:spPr>
          <a:xfrm>
            <a:off x="2319444" y="5443770"/>
            <a:ext cx="2365108" cy="226409"/>
          </a:xfrm>
          <a:prstGeom prst="rect">
            <a:avLst/>
          </a:prstGeom>
          <a:noFill/>
        </p:spPr>
        <p:txBody>
          <a:bodyPr wrap="square" lIns="0" tIns="0" rIns="0" bIns="0" rtlCol="0">
            <a:spAutoFit/>
          </a:bodyPr>
          <a:lstStyle/>
          <a:p>
            <a:pPr algn="l" rtl="0" fontAlgn="base">
              <a:lnSpc>
                <a:spcPts val="2025"/>
              </a:lnSpc>
            </a:pPr>
            <a:r>
              <a:rPr lang="en-US" sz="1100" u="none" strike="noStrike">
                <a:solidFill>
                  <a:srgbClr val="000000"/>
                </a:solidFill>
                <a:effectLst/>
                <a:latin typeface="Segoe Sans Display" pitchFamily="2" charset="0"/>
                <a:cs typeface="Segoe Sans Display" pitchFamily="2" charset="0"/>
              </a:rPr>
              <a:t>Detect previously undetected threats</a:t>
            </a:r>
          </a:p>
        </p:txBody>
      </p:sp>
      <p:pic>
        <p:nvPicPr>
          <p:cNvPr id="45" name="Picture 44" descr="Image of a girl with a computer and the image is devided showing a scan of bright pink and yellow colors that demonstrates that is doing secutiy scan ">
            <a:extLst>
              <a:ext uri="{FF2B5EF4-FFF2-40B4-BE49-F238E27FC236}">
                <a16:creationId xmlns:a16="http://schemas.microsoft.com/office/drawing/2014/main" id="{AA8E76D3-1CC3-4037-D44E-C345BEBA8354}"/>
              </a:ext>
              <a:ext uri="{C183D7F6-B498-43B3-948B-1728B52AA6E4}">
                <adec:decorative xmlns:adec="http://schemas.microsoft.com/office/drawing/2017/decorative" val="0"/>
              </a:ext>
            </a:extLst>
          </p:cNvPr>
          <p:cNvPicPr>
            <a:picLocks noChangeAspect="1"/>
          </p:cNvPicPr>
          <p:nvPr/>
        </p:nvPicPr>
        <p:blipFill>
          <a:blip r:embed="rId5"/>
          <a:srcRect t="1514" b="1514"/>
          <a:stretch/>
        </p:blipFill>
        <p:spPr>
          <a:xfrm>
            <a:off x="5887290" y="-602"/>
            <a:ext cx="6344977" cy="3203962"/>
          </a:xfrm>
          <a:prstGeom prst="rect">
            <a:avLst/>
          </a:prstGeom>
        </p:spPr>
      </p:pic>
      <p:sp>
        <p:nvSpPr>
          <p:cNvPr id="67" name="Data &amp; AI" descr="Icon of several circles connected to eachother by lines that represents AI">
            <a:extLst>
              <a:ext uri="{FF2B5EF4-FFF2-40B4-BE49-F238E27FC236}">
                <a16:creationId xmlns:a16="http://schemas.microsoft.com/office/drawing/2014/main" id="{E437BF7B-CD7E-3522-032E-2454EDC08847}"/>
              </a:ext>
            </a:extLst>
          </p:cNvPr>
          <p:cNvSpPr>
            <a:spLocks noChangeAspect="1" noEditPoints="1"/>
          </p:cNvSpPr>
          <p:nvPr/>
        </p:nvSpPr>
        <p:spPr bwMode="auto">
          <a:xfrm>
            <a:off x="6222177" y="4372998"/>
            <a:ext cx="490203" cy="391970"/>
          </a:xfrm>
          <a:custGeom>
            <a:avLst/>
            <a:gdLst>
              <a:gd name="T0" fmla="*/ 465 w 706"/>
              <a:gd name="T1" fmla="*/ 76 h 564"/>
              <a:gd name="T2" fmla="*/ 465 w 706"/>
              <a:gd name="T3" fmla="*/ 0 h 564"/>
              <a:gd name="T4" fmla="*/ 668 w 706"/>
              <a:gd name="T5" fmla="*/ 138 h 564"/>
              <a:gd name="T6" fmla="*/ 668 w 706"/>
              <a:gd name="T7" fmla="*/ 214 h 564"/>
              <a:gd name="T8" fmla="*/ 668 w 706"/>
              <a:gd name="T9" fmla="*/ 138 h 564"/>
              <a:gd name="T10" fmla="*/ 454 w 706"/>
              <a:gd name="T11" fmla="*/ 314 h 564"/>
              <a:gd name="T12" fmla="*/ 530 w 706"/>
              <a:gd name="T13" fmla="*/ 314 h 564"/>
              <a:gd name="T14" fmla="*/ 637 w 706"/>
              <a:gd name="T15" fmla="*/ 422 h 564"/>
              <a:gd name="T16" fmla="*/ 637 w 706"/>
              <a:gd name="T17" fmla="*/ 499 h 564"/>
              <a:gd name="T18" fmla="*/ 637 w 706"/>
              <a:gd name="T19" fmla="*/ 422 h 564"/>
              <a:gd name="T20" fmla="*/ 282 w 706"/>
              <a:gd name="T21" fmla="*/ 526 h 564"/>
              <a:gd name="T22" fmla="*/ 358 w 706"/>
              <a:gd name="T23" fmla="*/ 526 h 564"/>
              <a:gd name="T24" fmla="*/ 38 w 706"/>
              <a:gd name="T25" fmla="*/ 338 h 564"/>
              <a:gd name="T26" fmla="*/ 38 w 706"/>
              <a:gd name="T27" fmla="*/ 415 h 564"/>
              <a:gd name="T28" fmla="*/ 38 w 706"/>
              <a:gd name="T29" fmla="*/ 338 h 564"/>
              <a:gd name="T30" fmla="*/ 258 w 706"/>
              <a:gd name="T31" fmla="*/ 205 h 564"/>
              <a:gd name="T32" fmla="*/ 334 w 706"/>
              <a:gd name="T33" fmla="*/ 205 h 564"/>
              <a:gd name="T34" fmla="*/ 120 w 706"/>
              <a:gd name="T35" fmla="*/ 75 h 564"/>
              <a:gd name="T36" fmla="*/ 120 w 706"/>
              <a:gd name="T37" fmla="*/ 152 h 564"/>
              <a:gd name="T38" fmla="*/ 120 w 706"/>
              <a:gd name="T39" fmla="*/ 75 h 564"/>
              <a:gd name="T40" fmla="*/ 258 w 706"/>
              <a:gd name="T41" fmla="*/ 188 h 564"/>
              <a:gd name="T42" fmla="*/ 460 w 706"/>
              <a:gd name="T43" fmla="*/ 294 h 564"/>
              <a:gd name="T44" fmla="*/ 76 w 706"/>
              <a:gd name="T45" fmla="*/ 376 h 564"/>
              <a:gd name="T46" fmla="*/ 288 w 706"/>
              <a:gd name="T47" fmla="*/ 505 h 564"/>
              <a:gd name="T48" fmla="*/ 603 w 706"/>
              <a:gd name="T49" fmla="*/ 479 h 564"/>
              <a:gd name="T50" fmla="*/ 159 w 706"/>
              <a:gd name="T51" fmla="*/ 104 h 564"/>
              <a:gd name="T52" fmla="*/ 637 w 706"/>
              <a:gd name="T53" fmla="*/ 151 h 564"/>
              <a:gd name="T54" fmla="*/ 523 w 706"/>
              <a:gd name="T55" fmla="*/ 291 h 564"/>
              <a:gd name="T56" fmla="*/ 465 w 706"/>
              <a:gd name="T57" fmla="*/ 347 h 564"/>
              <a:gd name="T58" fmla="*/ 334 w 706"/>
              <a:gd name="T59" fmla="*/ 490 h 564"/>
              <a:gd name="T60" fmla="*/ 320 w 706"/>
              <a:gd name="T61" fmla="*/ 488 h 564"/>
              <a:gd name="T62" fmla="*/ 134 w 706"/>
              <a:gd name="T63" fmla="*/ 149 h 564"/>
              <a:gd name="T64" fmla="*/ 438 w 706"/>
              <a:gd name="T65" fmla="*/ 65 h 564"/>
              <a:gd name="T66" fmla="*/ 624 w 706"/>
              <a:gd name="T67" fmla="*/ 425 h 564"/>
              <a:gd name="T68" fmla="*/ 603 w 706"/>
              <a:gd name="T69" fmla="*/ 43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6" h="564">
                <a:moveTo>
                  <a:pt x="503" y="38"/>
                </a:moveTo>
                <a:cubicBezTo>
                  <a:pt x="503" y="59"/>
                  <a:pt x="486" y="76"/>
                  <a:pt x="465" y="76"/>
                </a:cubicBezTo>
                <a:cubicBezTo>
                  <a:pt x="444" y="76"/>
                  <a:pt x="427" y="59"/>
                  <a:pt x="427" y="38"/>
                </a:cubicBezTo>
                <a:cubicBezTo>
                  <a:pt x="427" y="17"/>
                  <a:pt x="444" y="0"/>
                  <a:pt x="465" y="0"/>
                </a:cubicBezTo>
                <a:cubicBezTo>
                  <a:pt x="486" y="0"/>
                  <a:pt x="503" y="17"/>
                  <a:pt x="503" y="38"/>
                </a:cubicBezTo>
                <a:close/>
                <a:moveTo>
                  <a:pt x="668" y="138"/>
                </a:moveTo>
                <a:cubicBezTo>
                  <a:pt x="647" y="138"/>
                  <a:pt x="630" y="155"/>
                  <a:pt x="630" y="176"/>
                </a:cubicBezTo>
                <a:cubicBezTo>
                  <a:pt x="630" y="197"/>
                  <a:pt x="647" y="214"/>
                  <a:pt x="668" y="214"/>
                </a:cubicBezTo>
                <a:cubicBezTo>
                  <a:pt x="689" y="214"/>
                  <a:pt x="706" y="197"/>
                  <a:pt x="706" y="176"/>
                </a:cubicBezTo>
                <a:cubicBezTo>
                  <a:pt x="706" y="155"/>
                  <a:pt x="689" y="138"/>
                  <a:pt x="668" y="138"/>
                </a:cubicBezTo>
                <a:close/>
                <a:moveTo>
                  <a:pt x="492" y="276"/>
                </a:moveTo>
                <a:cubicBezTo>
                  <a:pt x="471" y="276"/>
                  <a:pt x="454" y="293"/>
                  <a:pt x="454" y="314"/>
                </a:cubicBezTo>
                <a:cubicBezTo>
                  <a:pt x="454" y="335"/>
                  <a:pt x="471" y="352"/>
                  <a:pt x="492" y="352"/>
                </a:cubicBezTo>
                <a:cubicBezTo>
                  <a:pt x="513" y="352"/>
                  <a:pt x="530" y="335"/>
                  <a:pt x="530" y="314"/>
                </a:cubicBezTo>
                <a:cubicBezTo>
                  <a:pt x="530" y="293"/>
                  <a:pt x="513" y="276"/>
                  <a:pt x="492" y="276"/>
                </a:cubicBezTo>
                <a:close/>
                <a:moveTo>
                  <a:pt x="637" y="422"/>
                </a:moveTo>
                <a:cubicBezTo>
                  <a:pt x="616" y="422"/>
                  <a:pt x="599" y="440"/>
                  <a:pt x="599" y="461"/>
                </a:cubicBezTo>
                <a:cubicBezTo>
                  <a:pt x="599" y="482"/>
                  <a:pt x="616" y="499"/>
                  <a:pt x="637" y="499"/>
                </a:cubicBezTo>
                <a:cubicBezTo>
                  <a:pt x="658" y="499"/>
                  <a:pt x="675" y="482"/>
                  <a:pt x="675" y="461"/>
                </a:cubicBezTo>
                <a:cubicBezTo>
                  <a:pt x="675" y="440"/>
                  <a:pt x="658" y="422"/>
                  <a:pt x="637" y="422"/>
                </a:cubicBezTo>
                <a:close/>
                <a:moveTo>
                  <a:pt x="320" y="488"/>
                </a:moveTo>
                <a:cubicBezTo>
                  <a:pt x="299" y="488"/>
                  <a:pt x="282" y="505"/>
                  <a:pt x="282" y="526"/>
                </a:cubicBezTo>
                <a:cubicBezTo>
                  <a:pt x="282" y="547"/>
                  <a:pt x="299" y="564"/>
                  <a:pt x="320" y="564"/>
                </a:cubicBezTo>
                <a:cubicBezTo>
                  <a:pt x="341" y="564"/>
                  <a:pt x="358" y="547"/>
                  <a:pt x="358" y="526"/>
                </a:cubicBezTo>
                <a:cubicBezTo>
                  <a:pt x="358" y="505"/>
                  <a:pt x="341" y="488"/>
                  <a:pt x="320" y="488"/>
                </a:cubicBezTo>
                <a:close/>
                <a:moveTo>
                  <a:pt x="38" y="338"/>
                </a:moveTo>
                <a:cubicBezTo>
                  <a:pt x="17" y="338"/>
                  <a:pt x="0" y="355"/>
                  <a:pt x="0" y="376"/>
                </a:cubicBezTo>
                <a:cubicBezTo>
                  <a:pt x="0" y="398"/>
                  <a:pt x="17" y="415"/>
                  <a:pt x="38" y="415"/>
                </a:cubicBezTo>
                <a:cubicBezTo>
                  <a:pt x="59" y="415"/>
                  <a:pt x="76" y="398"/>
                  <a:pt x="76" y="376"/>
                </a:cubicBezTo>
                <a:cubicBezTo>
                  <a:pt x="76" y="355"/>
                  <a:pt x="59" y="338"/>
                  <a:pt x="38" y="338"/>
                </a:cubicBezTo>
                <a:close/>
                <a:moveTo>
                  <a:pt x="296" y="167"/>
                </a:moveTo>
                <a:cubicBezTo>
                  <a:pt x="275" y="167"/>
                  <a:pt x="258" y="184"/>
                  <a:pt x="258" y="205"/>
                </a:cubicBezTo>
                <a:cubicBezTo>
                  <a:pt x="258" y="226"/>
                  <a:pt x="275" y="243"/>
                  <a:pt x="296" y="243"/>
                </a:cubicBezTo>
                <a:cubicBezTo>
                  <a:pt x="317" y="243"/>
                  <a:pt x="334" y="226"/>
                  <a:pt x="334" y="205"/>
                </a:cubicBezTo>
                <a:cubicBezTo>
                  <a:pt x="334" y="184"/>
                  <a:pt x="317" y="167"/>
                  <a:pt x="296" y="167"/>
                </a:cubicBezTo>
                <a:close/>
                <a:moveTo>
                  <a:pt x="120" y="75"/>
                </a:moveTo>
                <a:cubicBezTo>
                  <a:pt x="99" y="75"/>
                  <a:pt x="82" y="93"/>
                  <a:pt x="82" y="114"/>
                </a:cubicBezTo>
                <a:cubicBezTo>
                  <a:pt x="82" y="135"/>
                  <a:pt x="99" y="152"/>
                  <a:pt x="120" y="152"/>
                </a:cubicBezTo>
                <a:cubicBezTo>
                  <a:pt x="142" y="152"/>
                  <a:pt x="159" y="135"/>
                  <a:pt x="159" y="114"/>
                </a:cubicBezTo>
                <a:cubicBezTo>
                  <a:pt x="159" y="93"/>
                  <a:pt x="142" y="75"/>
                  <a:pt x="120" y="75"/>
                </a:cubicBezTo>
                <a:close/>
                <a:moveTo>
                  <a:pt x="153" y="133"/>
                </a:moveTo>
                <a:cubicBezTo>
                  <a:pt x="258" y="188"/>
                  <a:pt x="258" y="188"/>
                  <a:pt x="258" y="188"/>
                </a:cubicBezTo>
                <a:moveTo>
                  <a:pt x="328" y="225"/>
                </a:moveTo>
                <a:cubicBezTo>
                  <a:pt x="460" y="294"/>
                  <a:pt x="460" y="294"/>
                  <a:pt x="460" y="294"/>
                </a:cubicBezTo>
                <a:moveTo>
                  <a:pt x="454" y="314"/>
                </a:moveTo>
                <a:cubicBezTo>
                  <a:pt x="76" y="376"/>
                  <a:pt x="76" y="376"/>
                  <a:pt x="76" y="376"/>
                </a:cubicBezTo>
                <a:moveTo>
                  <a:pt x="71" y="395"/>
                </a:moveTo>
                <a:cubicBezTo>
                  <a:pt x="288" y="505"/>
                  <a:pt x="288" y="505"/>
                  <a:pt x="288" y="505"/>
                </a:cubicBezTo>
                <a:moveTo>
                  <a:pt x="358" y="526"/>
                </a:moveTo>
                <a:cubicBezTo>
                  <a:pt x="603" y="479"/>
                  <a:pt x="603" y="479"/>
                  <a:pt x="603" y="479"/>
                </a:cubicBezTo>
                <a:moveTo>
                  <a:pt x="427" y="38"/>
                </a:moveTo>
                <a:cubicBezTo>
                  <a:pt x="159" y="104"/>
                  <a:pt x="159" y="104"/>
                  <a:pt x="159" y="104"/>
                </a:cubicBezTo>
                <a:moveTo>
                  <a:pt x="497" y="59"/>
                </a:moveTo>
                <a:cubicBezTo>
                  <a:pt x="637" y="151"/>
                  <a:pt x="637" y="151"/>
                  <a:pt x="637" y="151"/>
                </a:cubicBezTo>
                <a:moveTo>
                  <a:pt x="637" y="198"/>
                </a:moveTo>
                <a:cubicBezTo>
                  <a:pt x="523" y="291"/>
                  <a:pt x="523" y="291"/>
                  <a:pt x="523" y="291"/>
                </a:cubicBezTo>
                <a:moveTo>
                  <a:pt x="346" y="497"/>
                </a:moveTo>
                <a:cubicBezTo>
                  <a:pt x="465" y="347"/>
                  <a:pt x="465" y="347"/>
                  <a:pt x="465" y="347"/>
                </a:cubicBezTo>
                <a:moveTo>
                  <a:pt x="447" y="76"/>
                </a:moveTo>
                <a:cubicBezTo>
                  <a:pt x="334" y="490"/>
                  <a:pt x="334" y="490"/>
                  <a:pt x="334" y="490"/>
                </a:cubicBezTo>
                <a:moveTo>
                  <a:pt x="296" y="243"/>
                </a:moveTo>
                <a:cubicBezTo>
                  <a:pt x="320" y="488"/>
                  <a:pt x="320" y="488"/>
                  <a:pt x="320" y="488"/>
                </a:cubicBezTo>
                <a:moveTo>
                  <a:pt x="305" y="488"/>
                </a:moveTo>
                <a:cubicBezTo>
                  <a:pt x="134" y="149"/>
                  <a:pt x="134" y="149"/>
                  <a:pt x="134" y="149"/>
                </a:cubicBezTo>
                <a:moveTo>
                  <a:pt x="323" y="179"/>
                </a:moveTo>
                <a:cubicBezTo>
                  <a:pt x="438" y="65"/>
                  <a:pt x="438" y="65"/>
                  <a:pt x="438" y="65"/>
                </a:cubicBezTo>
                <a:moveTo>
                  <a:pt x="481" y="76"/>
                </a:moveTo>
                <a:cubicBezTo>
                  <a:pt x="624" y="425"/>
                  <a:pt x="624" y="425"/>
                  <a:pt x="624" y="425"/>
                </a:cubicBezTo>
                <a:moveTo>
                  <a:pt x="514" y="347"/>
                </a:moveTo>
                <a:cubicBezTo>
                  <a:pt x="603" y="434"/>
                  <a:pt x="603" y="434"/>
                  <a:pt x="603" y="43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30" name="TextBox 29">
            <a:extLst>
              <a:ext uri="{FF2B5EF4-FFF2-40B4-BE49-F238E27FC236}">
                <a16:creationId xmlns:a16="http://schemas.microsoft.com/office/drawing/2014/main" id="{BA3EE85E-B56E-6C28-E2CB-B52386A6240A}"/>
              </a:ext>
            </a:extLst>
          </p:cNvPr>
          <p:cNvSpPr txBox="1"/>
          <p:nvPr/>
        </p:nvSpPr>
        <p:spPr>
          <a:xfrm>
            <a:off x="7355493" y="4393164"/>
            <a:ext cx="2985663" cy="338554"/>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Utilize AI to investigate threats and hunt for suspicious activity at scale</a:t>
            </a:r>
          </a:p>
        </p:txBody>
      </p:sp>
      <p:pic>
        <p:nvPicPr>
          <p:cNvPr id="68" name="Graphic 67" descr="Window web with a warning icon on the side">
            <a:extLst>
              <a:ext uri="{FF2B5EF4-FFF2-40B4-BE49-F238E27FC236}">
                <a16:creationId xmlns:a16="http://schemas.microsoft.com/office/drawing/2014/main" id="{A4628E11-296B-82FC-266E-39C556CFF6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22177" y="5348542"/>
            <a:ext cx="577056" cy="377709"/>
          </a:xfrm>
          <a:prstGeom prst="rect">
            <a:avLst/>
          </a:prstGeom>
        </p:spPr>
      </p:pic>
      <p:sp>
        <p:nvSpPr>
          <p:cNvPr id="35" name="TextBox 34">
            <a:extLst>
              <a:ext uri="{FF2B5EF4-FFF2-40B4-BE49-F238E27FC236}">
                <a16:creationId xmlns:a16="http://schemas.microsoft.com/office/drawing/2014/main" id="{414A0FEA-3647-F8B7-20EE-B1FE6284A5BD}"/>
              </a:ext>
            </a:extLst>
          </p:cNvPr>
          <p:cNvSpPr txBox="1"/>
          <p:nvPr/>
        </p:nvSpPr>
        <p:spPr>
          <a:xfrm>
            <a:off x="7355493" y="5387697"/>
            <a:ext cx="2570394" cy="338554"/>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Enable scalable automation as new technologies and threats emerge</a:t>
            </a:r>
          </a:p>
        </p:txBody>
      </p:sp>
      <p:sp>
        <p:nvSpPr>
          <p:cNvPr id="60" name="TextBox 59">
            <a:extLst>
              <a:ext uri="{FF2B5EF4-FFF2-40B4-BE49-F238E27FC236}">
                <a16:creationId xmlns:a16="http://schemas.microsoft.com/office/drawing/2014/main" id="{7C5BB00A-68E3-7466-F903-40B890B0A23C}"/>
              </a:ext>
              <a:ext uri="{C183D7F6-B498-43B3-948B-1728B52AA6E4}">
                <adec:decorative xmlns:adec="http://schemas.microsoft.com/office/drawing/2017/decorative" val="1"/>
              </a:ext>
            </a:extLst>
          </p:cNvPr>
          <p:cNvSpPr txBox="1"/>
          <p:nvPr/>
        </p:nvSpPr>
        <p:spPr>
          <a:xfrm>
            <a:off x="10217334" y="6315180"/>
            <a:ext cx="160354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Sentinel</a:t>
            </a:r>
          </a:p>
        </p:txBody>
      </p:sp>
      <p:cxnSp>
        <p:nvCxnSpPr>
          <p:cNvPr id="70" name="Straight Connector 69">
            <a:extLst>
              <a:ext uri="{FF2B5EF4-FFF2-40B4-BE49-F238E27FC236}">
                <a16:creationId xmlns:a16="http://schemas.microsoft.com/office/drawing/2014/main" id="{0D50FFCF-3D89-D2C1-1E0F-6C1DD64C0EE8}"/>
              </a:ext>
              <a:ext uri="{C183D7F6-B498-43B3-948B-1728B52AA6E4}">
                <adec:decorative xmlns:adec="http://schemas.microsoft.com/office/drawing/2017/decorative" val="1"/>
              </a:ext>
            </a:extLst>
          </p:cNvPr>
          <p:cNvCxnSpPr>
            <a:cxnSpLocks/>
          </p:cNvCxnSpPr>
          <p:nvPr/>
        </p:nvCxnSpPr>
        <p:spPr>
          <a:xfrm>
            <a:off x="3657600" y="2349305"/>
            <a:ext cx="0" cy="42163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E63456BC-B424-6CF0-8404-C612F964B5AF}"/>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72" name="Oval 71">
            <a:extLst>
              <a:ext uri="{FF2B5EF4-FFF2-40B4-BE49-F238E27FC236}">
                <a16:creationId xmlns:a16="http://schemas.microsoft.com/office/drawing/2014/main" id="{7A97A4A0-186B-0DEB-79DC-C09C321820FA}"/>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2" name="TextBox 1">
            <a:extLst>
              <a:ext uri="{FF2B5EF4-FFF2-40B4-BE49-F238E27FC236}">
                <a16:creationId xmlns:a16="http://schemas.microsoft.com/office/drawing/2014/main" id="{8384BBC1-3946-391A-6A8D-1D0DA9EB89C2}"/>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53377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EEC59-427F-77B6-6A3C-148F2CD622E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DABC64A-DFDD-BC35-BCD5-E64F8736CECE}"/>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2" name="Picture 11">
            <a:extLst>
              <a:ext uri="{FF2B5EF4-FFF2-40B4-BE49-F238E27FC236}">
                <a16:creationId xmlns:a16="http://schemas.microsoft.com/office/drawing/2014/main" id="{82ECD8C1-CDE5-FE25-05C6-35D0BC10B80F}"/>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217334" y="6239347"/>
            <a:ext cx="1603544" cy="459441"/>
          </a:xfrm>
          <a:prstGeom prst="rect">
            <a:avLst/>
          </a:prstGeom>
        </p:spPr>
      </p:pic>
      <p:sp>
        <p:nvSpPr>
          <p:cNvPr id="6" name="Title 18">
            <a:extLst>
              <a:ext uri="{FF2B5EF4-FFF2-40B4-BE49-F238E27FC236}">
                <a16:creationId xmlns:a16="http://schemas.microsoft.com/office/drawing/2014/main" id="{88915769-EF44-1616-C8E0-5453D3989043}"/>
              </a:ext>
            </a:extLst>
          </p:cNvPr>
          <p:cNvSpPr txBox="1">
            <a:spLocks noGrp="1"/>
          </p:cNvSpPr>
          <p:nvPr>
            <p:ph type="title" idx="4294967295"/>
          </p:nvPr>
        </p:nvSpPr>
        <p:spPr>
          <a:xfrm>
            <a:off x="623192" y="342248"/>
            <a:ext cx="6440188"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Microsoft Endpoint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Manager (Intune)  </a:t>
            </a:r>
          </a:p>
        </p:txBody>
      </p:sp>
      <p:sp>
        <p:nvSpPr>
          <p:cNvPr id="7" name="TextBox 6">
            <a:extLst>
              <a:ext uri="{FF2B5EF4-FFF2-40B4-BE49-F238E27FC236}">
                <a16:creationId xmlns:a16="http://schemas.microsoft.com/office/drawing/2014/main" id="{D68FD366-3ED4-BDB2-916C-3E1C85AB6CAB}"/>
              </a:ext>
            </a:extLst>
          </p:cNvPr>
          <p:cNvSpPr txBox="1"/>
          <p:nvPr/>
        </p:nvSpPr>
        <p:spPr>
          <a:xfrm>
            <a:off x="173655" y="1560724"/>
            <a:ext cx="5180533" cy="430887"/>
          </a:xfrm>
          <a:prstGeom prst="rect">
            <a:avLst/>
          </a:prstGeom>
          <a:noFill/>
        </p:spPr>
        <p:txBody>
          <a:bodyPr wrap="square" lIns="0" tIns="0" rIns="0" bIns="0" rtlCol="0" anchor="t">
            <a:spAutoFit/>
          </a:bodyPr>
          <a:lstStyle/>
          <a:p>
            <a:pPr lvl="1"/>
            <a:r>
              <a:rPr lang="en-US" sz="1400" b="1" u="none" strike="noStrike">
                <a:solidFill>
                  <a:schemeClr val="bg1"/>
                </a:solidFill>
                <a:effectLst/>
                <a:latin typeface="Segoe Sans Display Semibold"/>
                <a:cs typeface="Segoe Sans Display Semibold"/>
              </a:rPr>
              <a:t>Microsoft </a:t>
            </a:r>
            <a:r>
              <a:rPr lang="en-US" sz="1400">
                <a:solidFill>
                  <a:schemeClr val="bg1"/>
                </a:solidFill>
                <a:latin typeface="Segoe Sans Display Semibold"/>
                <a:cs typeface="Segoe Sans Display Semibold"/>
              </a:rPr>
              <a:t>Intune </a:t>
            </a:r>
            <a:r>
              <a:rPr lang="en-US" sz="1400">
                <a:solidFill>
                  <a:schemeClr val="bg1"/>
                </a:solidFill>
                <a:latin typeface="Segoe Sans Display"/>
                <a:cs typeface="Segoe Sans Display"/>
              </a:rPr>
              <a:t>provides</a:t>
            </a:r>
            <a:r>
              <a:rPr lang="en-US" sz="1400" u="none" strike="noStrike">
                <a:solidFill>
                  <a:schemeClr val="bg1"/>
                </a:solidFill>
                <a:effectLst/>
                <a:latin typeface="Segoe Sans Display"/>
                <a:cs typeface="Segoe Sans Display"/>
              </a:rPr>
              <a:t> simplified endpoint management to protect and manage your endpoints in one place</a:t>
            </a:r>
            <a:r>
              <a:rPr lang="en-US" sz="1400" u="none" strike="noStrike">
                <a:solidFill>
                  <a:srgbClr val="000000"/>
                </a:solidFill>
                <a:effectLst/>
                <a:latin typeface="Segoe Sans Display"/>
                <a:cs typeface="Segoe Sans Display"/>
              </a:rPr>
              <a:t>.</a:t>
            </a:r>
            <a:endParaRPr lang="en-US" sz="1400">
              <a:solidFill>
                <a:srgbClr val="0A1F2C"/>
              </a:solidFill>
              <a:latin typeface="Segoe Sans Display"/>
              <a:cs typeface="Segoe Sans Display"/>
            </a:endParaRPr>
          </a:p>
        </p:txBody>
      </p:sp>
      <p:pic>
        <p:nvPicPr>
          <p:cNvPr id="8" name="Picture 7" descr="Logo of Microsoft Endpoint Manager (Intune) ">
            <a:extLst>
              <a:ext uri="{FF2B5EF4-FFF2-40B4-BE49-F238E27FC236}">
                <a16:creationId xmlns:a16="http://schemas.microsoft.com/office/drawing/2014/main" id="{F7276870-10D4-C0B7-A7AA-3CF2415824BF}"/>
              </a:ext>
            </a:extLst>
          </p:cNvPr>
          <p:cNvPicPr>
            <a:picLocks noChangeAspect="1"/>
          </p:cNvPicPr>
          <p:nvPr/>
        </p:nvPicPr>
        <p:blipFill>
          <a:blip r:embed="rId4"/>
          <a:stretch>
            <a:fillRect/>
          </a:stretch>
        </p:blipFill>
        <p:spPr>
          <a:xfrm>
            <a:off x="579192" y="2394544"/>
            <a:ext cx="784547" cy="784547"/>
          </a:xfrm>
          <a:prstGeom prst="rect">
            <a:avLst/>
          </a:prstGeom>
        </p:spPr>
      </p:pic>
      <p:sp>
        <p:nvSpPr>
          <p:cNvPr id="11" name="TextBox 10">
            <a:extLst>
              <a:ext uri="{FF2B5EF4-FFF2-40B4-BE49-F238E27FC236}">
                <a16:creationId xmlns:a16="http://schemas.microsoft.com/office/drawing/2014/main" id="{C594B5AC-D297-F199-103C-3D3672808281}"/>
              </a:ext>
            </a:extLst>
          </p:cNvPr>
          <p:cNvSpPr txBox="1"/>
          <p:nvPr/>
        </p:nvSpPr>
        <p:spPr>
          <a:xfrm>
            <a:off x="173655" y="371509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ED3E15BE-0155-1737-8EB5-088235EA28DB}"/>
              </a:ext>
              <a:ext uri="{C183D7F6-B498-43B3-948B-1728B52AA6E4}">
                <adec:decorative xmlns:adec="http://schemas.microsoft.com/office/drawing/2017/decorative" val="1"/>
              </a:ext>
            </a:extLst>
          </p:cNvPr>
          <p:cNvSpPr/>
          <p:nvPr/>
        </p:nvSpPr>
        <p:spPr>
          <a:xfrm>
            <a:off x="66335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9135F1FE-303B-C7B8-4FA7-FDD986865A22}"/>
              </a:ext>
              <a:ext uri="{C183D7F6-B498-43B3-948B-1728B52AA6E4}">
                <adec:decorative xmlns:adec="http://schemas.microsoft.com/office/drawing/2017/decorative" val="1"/>
              </a:ext>
            </a:extLst>
          </p:cNvPr>
          <p:cNvSpPr/>
          <p:nvPr/>
        </p:nvSpPr>
        <p:spPr>
          <a:xfrm>
            <a:off x="663350"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8" name="Rectangle 27">
            <a:extLst>
              <a:ext uri="{FF2B5EF4-FFF2-40B4-BE49-F238E27FC236}">
                <a16:creationId xmlns:a16="http://schemas.microsoft.com/office/drawing/2014/main" id="{3EA5607C-325D-138E-9E8A-4BE143D573DA}"/>
              </a:ext>
              <a:ext uri="{C183D7F6-B498-43B3-948B-1728B52AA6E4}">
                <adec:decorative xmlns:adec="http://schemas.microsoft.com/office/drawing/2017/decorative" val="1"/>
              </a:ext>
            </a:extLst>
          </p:cNvPr>
          <p:cNvSpPr/>
          <p:nvPr/>
        </p:nvSpPr>
        <p:spPr>
          <a:xfrm>
            <a:off x="5686874"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 name="Mobile-first" title="Icon of two devices with an arrow connecting them">
            <a:extLst>
              <a:ext uri="{FF2B5EF4-FFF2-40B4-BE49-F238E27FC236}">
                <a16:creationId xmlns:a16="http://schemas.microsoft.com/office/drawing/2014/main" id="{ACE8B276-3F19-9BB2-41B1-DC29C37ED655}"/>
              </a:ext>
            </a:extLst>
          </p:cNvPr>
          <p:cNvSpPr>
            <a:spLocks noChangeAspect="1" noEditPoints="1"/>
          </p:cNvSpPr>
          <p:nvPr/>
        </p:nvSpPr>
        <p:spPr bwMode="auto">
          <a:xfrm>
            <a:off x="908778" y="4385781"/>
            <a:ext cx="738783" cy="295820"/>
          </a:xfrm>
          <a:custGeom>
            <a:avLst/>
            <a:gdLst>
              <a:gd name="T0" fmla="*/ 273 w 482"/>
              <a:gd name="T1" fmla="*/ 160 h 193"/>
              <a:gd name="T2" fmla="*/ 27 w 482"/>
              <a:gd name="T3" fmla="*/ 160 h 193"/>
              <a:gd name="T4" fmla="*/ 27 w 482"/>
              <a:gd name="T5" fmla="*/ 0 h 193"/>
              <a:gd name="T6" fmla="*/ 273 w 482"/>
              <a:gd name="T7" fmla="*/ 0 h 193"/>
              <a:gd name="T8" fmla="*/ 273 w 482"/>
              <a:gd name="T9" fmla="*/ 160 h 193"/>
              <a:gd name="T10" fmla="*/ 482 w 482"/>
              <a:gd name="T11" fmla="*/ 2 h 193"/>
              <a:gd name="T12" fmla="*/ 345 w 482"/>
              <a:gd name="T13" fmla="*/ 2 h 193"/>
              <a:gd name="T14" fmla="*/ 345 w 482"/>
              <a:gd name="T15" fmla="*/ 193 h 193"/>
              <a:gd name="T16" fmla="*/ 482 w 482"/>
              <a:gd name="T17" fmla="*/ 193 h 193"/>
              <a:gd name="T18" fmla="*/ 482 w 482"/>
              <a:gd name="T19" fmla="*/ 2 h 193"/>
              <a:gd name="T20" fmla="*/ 0 w 482"/>
              <a:gd name="T21" fmla="*/ 193 h 193"/>
              <a:gd name="T22" fmla="*/ 301 w 482"/>
              <a:gd name="T23" fmla="*/ 193 h 193"/>
              <a:gd name="T24" fmla="*/ 403 w 482"/>
              <a:gd name="T25" fmla="*/ 157 h 193"/>
              <a:gd name="T26" fmla="*/ 425 w 482"/>
              <a:gd name="T27" fmla="*/ 157 h 193"/>
              <a:gd name="T28" fmla="*/ 173 w 482"/>
              <a:gd name="T29" fmla="*/ 50 h 193"/>
              <a:gd name="T30" fmla="*/ 143 w 482"/>
              <a:gd name="T31" fmla="*/ 82 h 193"/>
              <a:gd name="T32" fmla="*/ 173 w 482"/>
              <a:gd name="T33" fmla="*/ 114 h 193"/>
              <a:gd name="T34" fmla="*/ 387 w 482"/>
              <a:gd name="T35" fmla="*/ 114 h 193"/>
              <a:gd name="T36" fmla="*/ 419 w 482"/>
              <a:gd name="T37" fmla="*/ 82 h 193"/>
              <a:gd name="T38" fmla="*/ 387 w 482"/>
              <a:gd name="T39" fmla="*/ 50 h 193"/>
              <a:gd name="T40" fmla="*/ 143 w 482"/>
              <a:gd name="T41" fmla="*/ 82 h 193"/>
              <a:gd name="T42" fmla="*/ 419 w 482"/>
              <a:gd name="T43" fmla="*/ 8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2" h="193">
                <a:moveTo>
                  <a:pt x="273" y="160"/>
                </a:moveTo>
                <a:lnTo>
                  <a:pt x="27" y="160"/>
                </a:lnTo>
                <a:lnTo>
                  <a:pt x="27" y="0"/>
                </a:lnTo>
                <a:lnTo>
                  <a:pt x="273" y="0"/>
                </a:lnTo>
                <a:lnTo>
                  <a:pt x="273" y="160"/>
                </a:lnTo>
                <a:moveTo>
                  <a:pt x="482" y="2"/>
                </a:moveTo>
                <a:lnTo>
                  <a:pt x="345" y="2"/>
                </a:lnTo>
                <a:lnTo>
                  <a:pt x="345" y="193"/>
                </a:lnTo>
                <a:lnTo>
                  <a:pt x="482" y="193"/>
                </a:lnTo>
                <a:lnTo>
                  <a:pt x="482" y="2"/>
                </a:lnTo>
                <a:moveTo>
                  <a:pt x="0" y="193"/>
                </a:moveTo>
                <a:lnTo>
                  <a:pt x="301" y="193"/>
                </a:lnTo>
                <a:moveTo>
                  <a:pt x="403" y="157"/>
                </a:moveTo>
                <a:lnTo>
                  <a:pt x="425" y="157"/>
                </a:lnTo>
                <a:moveTo>
                  <a:pt x="173" y="50"/>
                </a:moveTo>
                <a:lnTo>
                  <a:pt x="143" y="82"/>
                </a:lnTo>
                <a:lnTo>
                  <a:pt x="173" y="114"/>
                </a:lnTo>
                <a:moveTo>
                  <a:pt x="387" y="114"/>
                </a:moveTo>
                <a:lnTo>
                  <a:pt x="419" y="82"/>
                </a:lnTo>
                <a:lnTo>
                  <a:pt x="387" y="50"/>
                </a:lnTo>
                <a:moveTo>
                  <a:pt x="143" y="82"/>
                </a:moveTo>
                <a:lnTo>
                  <a:pt x="419" y="82"/>
                </a:lnTo>
              </a:path>
            </a:pathLst>
          </a:custGeom>
          <a:no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4" name="TextBox 13">
            <a:extLst>
              <a:ext uri="{FF2B5EF4-FFF2-40B4-BE49-F238E27FC236}">
                <a16:creationId xmlns:a16="http://schemas.microsoft.com/office/drawing/2014/main" id="{A430FC98-E18B-4EDA-53C6-4BFAFD9B3E29}"/>
              </a:ext>
            </a:extLst>
          </p:cNvPr>
          <p:cNvSpPr txBox="1"/>
          <p:nvPr/>
        </p:nvSpPr>
        <p:spPr>
          <a:xfrm>
            <a:off x="2338478" y="4468027"/>
            <a:ext cx="2905699" cy="169277"/>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Cross-platform endpoint management</a:t>
            </a:r>
          </a:p>
        </p:txBody>
      </p:sp>
      <p:sp>
        <p:nvSpPr>
          <p:cNvPr id="3" name="phone_6" title="Icon of a cellphone with a checkmark on the lower right corner">
            <a:extLst>
              <a:ext uri="{FF2B5EF4-FFF2-40B4-BE49-F238E27FC236}">
                <a16:creationId xmlns:a16="http://schemas.microsoft.com/office/drawing/2014/main" id="{FC550C2C-DCF2-9913-8673-B01BCDE7AE8C}"/>
              </a:ext>
            </a:extLst>
          </p:cNvPr>
          <p:cNvSpPr>
            <a:spLocks noChangeAspect="1" noEditPoints="1"/>
          </p:cNvSpPr>
          <p:nvPr/>
        </p:nvSpPr>
        <p:spPr bwMode="auto">
          <a:xfrm>
            <a:off x="1163169" y="5354202"/>
            <a:ext cx="345347" cy="433870"/>
          </a:xfrm>
          <a:custGeom>
            <a:avLst/>
            <a:gdLst>
              <a:gd name="T0" fmla="*/ 116 w 229"/>
              <a:gd name="T1" fmla="*/ 290 h 290"/>
              <a:gd name="T2" fmla="*/ 14 w 229"/>
              <a:gd name="T3" fmla="*/ 290 h 290"/>
              <a:gd name="T4" fmla="*/ 0 w 229"/>
              <a:gd name="T5" fmla="*/ 277 h 290"/>
              <a:gd name="T6" fmla="*/ 0 w 229"/>
              <a:gd name="T7" fmla="*/ 14 h 290"/>
              <a:gd name="T8" fmla="*/ 14 w 229"/>
              <a:gd name="T9" fmla="*/ 0 h 290"/>
              <a:gd name="T10" fmla="*/ 159 w 229"/>
              <a:gd name="T11" fmla="*/ 0 h 290"/>
              <a:gd name="T12" fmla="*/ 172 w 229"/>
              <a:gd name="T13" fmla="*/ 14 h 290"/>
              <a:gd name="T14" fmla="*/ 172 w 229"/>
              <a:gd name="T15" fmla="*/ 211 h 290"/>
              <a:gd name="T16" fmla="*/ 123 w 229"/>
              <a:gd name="T17" fmla="*/ 246 h 290"/>
              <a:gd name="T18" fmla="*/ 155 w 229"/>
              <a:gd name="T19" fmla="*/ 277 h 290"/>
              <a:gd name="T20" fmla="*/ 229 w 229"/>
              <a:gd name="T21" fmla="*/ 203 h 290"/>
              <a:gd name="T22" fmla="*/ 59 w 229"/>
              <a:gd name="T23" fmla="*/ 250 h 290"/>
              <a:gd name="T24" fmla="*/ 84 w 229"/>
              <a:gd name="T25" fmla="*/ 25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0">
                <a:moveTo>
                  <a:pt x="116" y="290"/>
                </a:moveTo>
                <a:cubicBezTo>
                  <a:pt x="14" y="290"/>
                  <a:pt x="14" y="290"/>
                  <a:pt x="14" y="290"/>
                </a:cubicBezTo>
                <a:cubicBezTo>
                  <a:pt x="7" y="290"/>
                  <a:pt x="0" y="284"/>
                  <a:pt x="0" y="277"/>
                </a:cubicBezTo>
                <a:cubicBezTo>
                  <a:pt x="0" y="14"/>
                  <a:pt x="0" y="14"/>
                  <a:pt x="0" y="14"/>
                </a:cubicBezTo>
                <a:cubicBezTo>
                  <a:pt x="0" y="7"/>
                  <a:pt x="7" y="0"/>
                  <a:pt x="14" y="0"/>
                </a:cubicBezTo>
                <a:cubicBezTo>
                  <a:pt x="159" y="0"/>
                  <a:pt x="159" y="0"/>
                  <a:pt x="159" y="0"/>
                </a:cubicBezTo>
                <a:cubicBezTo>
                  <a:pt x="166" y="0"/>
                  <a:pt x="172" y="7"/>
                  <a:pt x="172" y="14"/>
                </a:cubicBezTo>
                <a:cubicBezTo>
                  <a:pt x="172" y="211"/>
                  <a:pt x="172" y="211"/>
                  <a:pt x="172" y="211"/>
                </a:cubicBezTo>
                <a:moveTo>
                  <a:pt x="123" y="246"/>
                </a:moveTo>
                <a:cubicBezTo>
                  <a:pt x="155" y="277"/>
                  <a:pt x="155" y="277"/>
                  <a:pt x="155" y="277"/>
                </a:cubicBezTo>
                <a:cubicBezTo>
                  <a:pt x="229" y="203"/>
                  <a:pt x="229" y="203"/>
                  <a:pt x="229" y="203"/>
                </a:cubicBezTo>
                <a:moveTo>
                  <a:pt x="59" y="250"/>
                </a:moveTo>
                <a:cubicBezTo>
                  <a:pt x="84" y="250"/>
                  <a:pt x="84" y="250"/>
                  <a:pt x="84" y="25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6" name="TextBox 15">
            <a:extLst>
              <a:ext uri="{FF2B5EF4-FFF2-40B4-BE49-F238E27FC236}">
                <a16:creationId xmlns:a16="http://schemas.microsoft.com/office/drawing/2014/main" id="{0D3CC529-B87F-988E-F3A7-92F9CC4AEFDD}"/>
              </a:ext>
            </a:extLst>
          </p:cNvPr>
          <p:cNvSpPr txBox="1"/>
          <p:nvPr/>
        </p:nvSpPr>
        <p:spPr>
          <a:xfrm>
            <a:off x="2319444" y="5312808"/>
            <a:ext cx="3047684" cy="338554"/>
          </a:xfrm>
          <a:prstGeom prst="rect">
            <a:avLst/>
          </a:prstGeom>
          <a:noFill/>
        </p:spPr>
        <p:txBody>
          <a:bodyPr wrap="square" lIns="0" tIns="0" rIns="0" bIns="0" rtlCol="0">
            <a:spAutoFit/>
          </a:bodyPr>
          <a:lstStyle/>
          <a:p>
            <a:pPr algn="l" rtl="0" fontAlgn="base"/>
            <a:r>
              <a:rPr lang="en-US" sz="1100" dirty="0">
                <a:solidFill>
                  <a:srgbClr val="000000"/>
                </a:solidFill>
                <a:latin typeface="Segoe Sans Display" pitchFamily="2" charset="0"/>
                <a:cs typeface="Segoe Sans Display" pitchFamily="2" charset="0"/>
              </a:rPr>
              <a:t>Mobile application management and Microsoft Configuration Manager </a:t>
            </a:r>
            <a:endParaRPr lang="en-US" sz="1100" u="none" strike="noStrike" dirty="0">
              <a:solidFill>
                <a:srgbClr val="000000"/>
              </a:solidFill>
              <a:effectLst/>
              <a:latin typeface="Segoe Sans Display" pitchFamily="2" charset="0"/>
              <a:cs typeface="Segoe Sans Display" pitchFamily="2" charset="0"/>
            </a:endParaRPr>
          </a:p>
        </p:txBody>
      </p:sp>
      <p:pic>
        <p:nvPicPr>
          <p:cNvPr id="19" name="Picture 18">
            <a:extLst>
              <a:ext uri="{FF2B5EF4-FFF2-40B4-BE49-F238E27FC236}">
                <a16:creationId xmlns:a16="http://schemas.microsoft.com/office/drawing/2014/main" id="{51626F2B-FB15-49D5-6300-9917506E0E0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l="210" r="210"/>
          <a:stretch/>
        </p:blipFill>
        <p:spPr>
          <a:xfrm>
            <a:off x="5737931" y="-8228"/>
            <a:ext cx="6454069" cy="3204690"/>
          </a:xfrm>
          <a:prstGeom prst="rect">
            <a:avLst/>
          </a:prstGeom>
        </p:spPr>
      </p:pic>
      <p:sp>
        <p:nvSpPr>
          <p:cNvPr id="4" name="graph_9" title="Icon of a line chart with connected circles at varying points">
            <a:extLst>
              <a:ext uri="{FF2B5EF4-FFF2-40B4-BE49-F238E27FC236}">
                <a16:creationId xmlns:a16="http://schemas.microsoft.com/office/drawing/2014/main" id="{5F8C44EB-4F8A-62A1-FE18-0B8067894F8A}"/>
              </a:ext>
            </a:extLst>
          </p:cNvPr>
          <p:cNvSpPr>
            <a:spLocks noChangeAspect="1" noEditPoints="1"/>
          </p:cNvSpPr>
          <p:nvPr/>
        </p:nvSpPr>
        <p:spPr bwMode="auto">
          <a:xfrm>
            <a:off x="6172797" y="4347075"/>
            <a:ext cx="437114" cy="394427"/>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30" name="TextBox 29">
            <a:extLst>
              <a:ext uri="{FF2B5EF4-FFF2-40B4-BE49-F238E27FC236}">
                <a16:creationId xmlns:a16="http://schemas.microsoft.com/office/drawing/2014/main" id="{93EB3E40-B364-1CD5-603F-365800E0E097}"/>
              </a:ext>
            </a:extLst>
          </p:cNvPr>
          <p:cNvSpPr txBox="1"/>
          <p:nvPr/>
        </p:nvSpPr>
        <p:spPr>
          <a:xfrm>
            <a:off x="7318254" y="4477803"/>
            <a:ext cx="2985663" cy="169277"/>
          </a:xfrm>
          <a:prstGeom prst="rect">
            <a:avLst/>
          </a:prstGeom>
          <a:noFill/>
        </p:spPr>
        <p:txBody>
          <a:bodyPr wrap="square" lIns="0" tIns="0" rIns="0" bIns="0" rtlCol="0">
            <a:spAutoFit/>
          </a:bodyPr>
          <a:lstStyle/>
          <a:p>
            <a:pPr algn="l" rtl="0" fontAlgn="base"/>
            <a:r>
              <a:rPr lang="en-US" sz="1100">
                <a:solidFill>
                  <a:srgbClr val="000000"/>
                </a:solidFill>
                <a:latin typeface="Segoe Sans Display" pitchFamily="2" charset="0"/>
                <a:cs typeface="Segoe Sans Display" pitchFamily="2" charset="0"/>
              </a:rPr>
              <a:t>Endpoint analytics</a:t>
            </a:r>
            <a:endParaRPr lang="en-US" sz="1100" u="none" strike="noStrike">
              <a:solidFill>
                <a:srgbClr val="000000"/>
              </a:solidFill>
              <a:effectLst/>
              <a:latin typeface="Segoe Sans Display" pitchFamily="2" charset="0"/>
              <a:cs typeface="Segoe Sans Display" pitchFamily="2" charset="0"/>
            </a:endParaRPr>
          </a:p>
        </p:txBody>
      </p:sp>
      <p:sp>
        <p:nvSpPr>
          <p:cNvPr id="60" name="TextBox 59">
            <a:extLst>
              <a:ext uri="{FF2B5EF4-FFF2-40B4-BE49-F238E27FC236}">
                <a16:creationId xmlns:a16="http://schemas.microsoft.com/office/drawing/2014/main" id="{67ECB465-566E-50BD-0F60-D422EC64973F}"/>
              </a:ext>
              <a:ext uri="{C183D7F6-B498-43B3-948B-1728B52AA6E4}">
                <adec:decorative xmlns:adec="http://schemas.microsoft.com/office/drawing/2017/decorative" val="1"/>
              </a:ext>
            </a:extLst>
          </p:cNvPr>
          <p:cNvSpPr txBox="1"/>
          <p:nvPr/>
        </p:nvSpPr>
        <p:spPr>
          <a:xfrm>
            <a:off x="10217334" y="6315178"/>
            <a:ext cx="160354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Sans Display Semilight" pitchFamily="2" charset="0"/>
                <a:cs typeface="Segoe Sans Display Semilight" pitchFamily="2" charset="0"/>
              </a:rPr>
              <a:t>Intune</a:t>
            </a:r>
            <a:endPar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cxnSp>
        <p:nvCxnSpPr>
          <p:cNvPr id="70" name="Straight Connector 69">
            <a:extLst>
              <a:ext uri="{FF2B5EF4-FFF2-40B4-BE49-F238E27FC236}">
                <a16:creationId xmlns:a16="http://schemas.microsoft.com/office/drawing/2014/main" id="{74CD8E19-9683-4511-13FF-F7C8BD74CD7F}"/>
              </a:ext>
              <a:ext uri="{C183D7F6-B498-43B3-948B-1728B52AA6E4}">
                <adec:decorative xmlns:adec="http://schemas.microsoft.com/office/drawing/2017/decorative" val="1"/>
              </a:ext>
            </a:extLst>
          </p:cNvPr>
          <p:cNvCxnSpPr>
            <a:cxnSpLocks/>
          </p:cNvCxnSpPr>
          <p:nvPr/>
        </p:nvCxnSpPr>
        <p:spPr>
          <a:xfrm>
            <a:off x="3657600" y="2104373"/>
            <a:ext cx="0" cy="666566"/>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8DA0243B-23CD-AE49-D708-2708E83CEB2A}"/>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72" name="Oval 71">
            <a:extLst>
              <a:ext uri="{FF2B5EF4-FFF2-40B4-BE49-F238E27FC236}">
                <a16:creationId xmlns:a16="http://schemas.microsoft.com/office/drawing/2014/main" id="{12364D6A-D5E6-8A65-17C3-FA68FCF0BFA7}"/>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5" name="TextBox 4">
            <a:extLst>
              <a:ext uri="{FF2B5EF4-FFF2-40B4-BE49-F238E27FC236}">
                <a16:creationId xmlns:a16="http://schemas.microsoft.com/office/drawing/2014/main" id="{7F8BB41B-9809-2010-2553-44D55BDA888C}"/>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85965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2A709-0ACA-2CFB-9E4F-2324CD5483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F1E1F5B-1049-AF00-EA10-DFC1168831E9}"/>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 name="Picture 4">
            <a:extLst>
              <a:ext uri="{FF2B5EF4-FFF2-40B4-BE49-F238E27FC236}">
                <a16:creationId xmlns:a16="http://schemas.microsoft.com/office/drawing/2014/main" id="{31469AAF-706F-3112-377D-50642C04AEF2}"/>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9872420" y="6239347"/>
            <a:ext cx="1948458" cy="459441"/>
          </a:xfrm>
          <a:prstGeom prst="rect">
            <a:avLst/>
          </a:prstGeom>
        </p:spPr>
      </p:pic>
      <p:sp>
        <p:nvSpPr>
          <p:cNvPr id="6" name="Title 18">
            <a:extLst>
              <a:ext uri="{FF2B5EF4-FFF2-40B4-BE49-F238E27FC236}">
                <a16:creationId xmlns:a16="http://schemas.microsoft.com/office/drawing/2014/main" id="{348713E6-B14F-BD35-7FB2-B8331FDB10C9}"/>
              </a:ext>
            </a:extLst>
          </p:cNvPr>
          <p:cNvSpPr txBox="1">
            <a:spLocks noGrp="1"/>
          </p:cNvSpPr>
          <p:nvPr>
            <p:ph type="title" idx="4294967295"/>
          </p:nvPr>
        </p:nvSpPr>
        <p:spPr>
          <a:xfrm>
            <a:off x="621794" y="565537"/>
            <a:ext cx="356807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Cloud Security</a:t>
            </a:r>
          </a:p>
        </p:txBody>
      </p:sp>
      <p:sp>
        <p:nvSpPr>
          <p:cNvPr id="7" name="TextBox 6">
            <a:extLst>
              <a:ext uri="{FF2B5EF4-FFF2-40B4-BE49-F238E27FC236}">
                <a16:creationId xmlns:a16="http://schemas.microsoft.com/office/drawing/2014/main" id="{AF5DDBBD-5DE4-6111-732F-A5C3543CE597}"/>
              </a:ext>
            </a:extLst>
          </p:cNvPr>
          <p:cNvSpPr txBox="1"/>
          <p:nvPr/>
        </p:nvSpPr>
        <p:spPr>
          <a:xfrm>
            <a:off x="186595" y="1325739"/>
            <a:ext cx="5180533" cy="646331"/>
          </a:xfrm>
          <a:prstGeom prst="rect">
            <a:avLst/>
          </a:prstGeom>
          <a:noFill/>
        </p:spPr>
        <p:txBody>
          <a:bodyPr wrap="square" lIns="0" tIns="0" rIns="0" bIns="0" rtlCol="0" anchor="t">
            <a:spAutoFit/>
          </a:bodyPr>
          <a:lstStyle/>
          <a:p>
            <a:pPr lvl="1"/>
            <a:r>
              <a:rPr lang="en-US" sz="1400" b="1" u="none" strike="noStrike">
                <a:solidFill>
                  <a:schemeClr val="bg1"/>
                </a:solidFill>
                <a:effectLst/>
                <a:latin typeface="Segoe Sans Display Semibold"/>
                <a:cs typeface="Segoe Sans Display Semibold"/>
              </a:rPr>
              <a:t>Microsoft Defender for Cloud  </a:t>
            </a:r>
            <a:r>
              <a:rPr lang="en-US" sz="1400" u="none" strike="noStrike">
                <a:solidFill>
                  <a:schemeClr val="bg1"/>
                </a:solidFill>
                <a:effectLst/>
                <a:latin typeface="Segoe Sans Display"/>
                <a:cs typeface="Segoe Sans Display"/>
              </a:rPr>
              <a:t>is </a:t>
            </a:r>
            <a:r>
              <a:rPr lang="en-US" sz="1400">
                <a:solidFill>
                  <a:schemeClr val="bg1"/>
                </a:solidFill>
                <a:latin typeface="Segoe Sans Display"/>
                <a:cs typeface="Segoe Sans Display"/>
              </a:rPr>
              <a:t>a cloud-native</a:t>
            </a:r>
            <a:r>
              <a:rPr lang="en-US" sz="1400" u="none" strike="noStrike">
                <a:solidFill>
                  <a:schemeClr val="bg1"/>
                </a:solidFill>
                <a:effectLst/>
                <a:latin typeface="Segoe Sans Display"/>
                <a:cs typeface="Segoe Sans Display"/>
              </a:rPr>
              <a:t> application protection platform that is designed to protect cloud-based applications from cyber threats.</a:t>
            </a:r>
            <a:endParaRPr lang="en-US" sz="1400">
              <a:solidFill>
                <a:schemeClr val="bg1"/>
              </a:solidFill>
              <a:latin typeface="Segoe Sans Display"/>
              <a:cs typeface="Segoe Sans Display"/>
            </a:endParaRPr>
          </a:p>
        </p:txBody>
      </p:sp>
      <p:pic>
        <p:nvPicPr>
          <p:cNvPr id="18" name="Graphic 17" descr="Logo Microsoft Defender">
            <a:extLst>
              <a:ext uri="{FF2B5EF4-FFF2-40B4-BE49-F238E27FC236}">
                <a16:creationId xmlns:a16="http://schemas.microsoft.com/office/drawing/2014/main" id="{736C9917-2C4D-123E-2757-28ABD1E494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35862" y="2346856"/>
            <a:ext cx="646331" cy="646331"/>
          </a:xfrm>
          <a:prstGeom prst="rect">
            <a:avLst/>
          </a:prstGeom>
        </p:spPr>
      </p:pic>
      <p:sp>
        <p:nvSpPr>
          <p:cNvPr id="11" name="TextBox 10">
            <a:extLst>
              <a:ext uri="{FF2B5EF4-FFF2-40B4-BE49-F238E27FC236}">
                <a16:creationId xmlns:a16="http://schemas.microsoft.com/office/drawing/2014/main" id="{5FF5C485-E215-0F76-91DA-C6C6A1FE35CD}"/>
              </a:ext>
            </a:extLst>
          </p:cNvPr>
          <p:cNvSpPr txBox="1"/>
          <p:nvPr/>
        </p:nvSpPr>
        <p:spPr>
          <a:xfrm>
            <a:off x="173655" y="371509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79FD9C13-BBAD-75E3-0D7B-BA06A0395AF1}"/>
              </a:ext>
              <a:ext uri="{C183D7F6-B498-43B3-948B-1728B52AA6E4}">
                <adec:decorative xmlns:adec="http://schemas.microsoft.com/office/drawing/2017/decorative" val="1"/>
              </a:ext>
            </a:extLst>
          </p:cNvPr>
          <p:cNvSpPr/>
          <p:nvPr/>
        </p:nvSpPr>
        <p:spPr>
          <a:xfrm>
            <a:off x="66335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BEB20060-55E3-D018-EC28-1F19F2620829}"/>
              </a:ext>
              <a:ext uri="{C183D7F6-B498-43B3-948B-1728B52AA6E4}">
                <adec:decorative xmlns:adec="http://schemas.microsoft.com/office/drawing/2017/decorative" val="1"/>
              </a:ext>
            </a:extLst>
          </p:cNvPr>
          <p:cNvSpPr/>
          <p:nvPr/>
        </p:nvSpPr>
        <p:spPr>
          <a:xfrm>
            <a:off x="663350"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8" name="Rectangle 27">
            <a:extLst>
              <a:ext uri="{FF2B5EF4-FFF2-40B4-BE49-F238E27FC236}">
                <a16:creationId xmlns:a16="http://schemas.microsoft.com/office/drawing/2014/main" id="{206EBD06-E341-4CB7-B4DB-F6E4AA31D5F2}"/>
              </a:ext>
              <a:ext uri="{C183D7F6-B498-43B3-948B-1728B52AA6E4}">
                <adec:decorative xmlns:adec="http://schemas.microsoft.com/office/drawing/2017/decorative" val="1"/>
              </a:ext>
            </a:extLst>
          </p:cNvPr>
          <p:cNvSpPr/>
          <p:nvPr/>
        </p:nvSpPr>
        <p:spPr>
          <a:xfrm>
            <a:off x="569940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9" name="cloud" descr="Icon of a cloud&#10;">
            <a:extLst>
              <a:ext uri="{FF2B5EF4-FFF2-40B4-BE49-F238E27FC236}">
                <a16:creationId xmlns:a16="http://schemas.microsoft.com/office/drawing/2014/main" id="{9A917AF0-8632-EB44-6FEB-C9D1D3ABF380}"/>
              </a:ext>
              <a:ext uri="{C183D7F6-B498-43B3-948B-1728B52AA6E4}">
                <adec:decorative xmlns:adec="http://schemas.microsoft.com/office/drawing/2017/decorative" val="0"/>
              </a:ext>
            </a:extLst>
          </p:cNvPr>
          <p:cNvSpPr>
            <a:spLocks noChangeAspect="1"/>
          </p:cNvSpPr>
          <p:nvPr/>
        </p:nvSpPr>
        <p:spPr bwMode="auto">
          <a:xfrm>
            <a:off x="1077565" y="4361851"/>
            <a:ext cx="591163" cy="37662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gradFill>
              <a:latin typeface="Segoe UI"/>
            </a:endParaRPr>
          </a:p>
        </p:txBody>
      </p:sp>
      <p:sp>
        <p:nvSpPr>
          <p:cNvPr id="20" name="Regular Pentagon 19">
            <a:extLst>
              <a:ext uri="{FF2B5EF4-FFF2-40B4-BE49-F238E27FC236}">
                <a16:creationId xmlns:a16="http://schemas.microsoft.com/office/drawing/2014/main" id="{038279FA-8884-87A4-1536-8214676FABF0}"/>
              </a:ext>
              <a:ext uri="{C183D7F6-B498-43B3-948B-1728B52AA6E4}">
                <adec:decorative xmlns:adec="http://schemas.microsoft.com/office/drawing/2017/decorative" val="1"/>
              </a:ext>
            </a:extLst>
          </p:cNvPr>
          <p:cNvSpPr/>
          <p:nvPr/>
        </p:nvSpPr>
        <p:spPr>
          <a:xfrm>
            <a:off x="1467819" y="4570590"/>
            <a:ext cx="262641" cy="266957"/>
          </a:xfrm>
          <a:prstGeom prst="pentag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8" name="Shield_EA18" title="Icon of a shield">
            <a:extLst>
              <a:ext uri="{FF2B5EF4-FFF2-40B4-BE49-F238E27FC236}">
                <a16:creationId xmlns:a16="http://schemas.microsoft.com/office/drawing/2014/main" id="{04D899DB-1234-B0F3-5BA1-228BACC92A5F}"/>
              </a:ext>
            </a:extLst>
          </p:cNvPr>
          <p:cNvSpPr>
            <a:spLocks noChangeAspect="1"/>
          </p:cNvSpPr>
          <p:nvPr/>
        </p:nvSpPr>
        <p:spPr bwMode="auto">
          <a:xfrm>
            <a:off x="1467818" y="4574770"/>
            <a:ext cx="250743" cy="266957"/>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rgbClr val="F6F3F7"/>
          </a:solidFill>
          <a:ln w="15875"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14" name="TextBox 13">
            <a:extLst>
              <a:ext uri="{FF2B5EF4-FFF2-40B4-BE49-F238E27FC236}">
                <a16:creationId xmlns:a16="http://schemas.microsoft.com/office/drawing/2014/main" id="{501E4A69-732E-648F-3532-A0622C1C515D}"/>
              </a:ext>
            </a:extLst>
          </p:cNvPr>
          <p:cNvSpPr txBox="1"/>
          <p:nvPr/>
        </p:nvSpPr>
        <p:spPr>
          <a:xfrm>
            <a:off x="2319444" y="4468027"/>
            <a:ext cx="2905699" cy="169277"/>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Cloud security posture management (CSPM)</a:t>
            </a:r>
          </a:p>
        </p:txBody>
      </p:sp>
      <p:pic>
        <p:nvPicPr>
          <p:cNvPr id="10" name="Graphic 9" descr="icon of two clouds one beside of the other">
            <a:extLst>
              <a:ext uri="{FF2B5EF4-FFF2-40B4-BE49-F238E27FC236}">
                <a16:creationId xmlns:a16="http://schemas.microsoft.com/office/drawing/2014/main" id="{C7296730-7CC0-9A90-8E49-A81F71689F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77565" y="5348044"/>
            <a:ext cx="652895" cy="377708"/>
          </a:xfrm>
          <a:prstGeom prst="rect">
            <a:avLst/>
          </a:prstGeom>
        </p:spPr>
      </p:pic>
      <p:sp>
        <p:nvSpPr>
          <p:cNvPr id="16" name="TextBox 15">
            <a:extLst>
              <a:ext uri="{FF2B5EF4-FFF2-40B4-BE49-F238E27FC236}">
                <a16:creationId xmlns:a16="http://schemas.microsoft.com/office/drawing/2014/main" id="{6CCAB6E2-454F-5D42-5DEE-8ED4C84EE8B7}"/>
              </a:ext>
            </a:extLst>
          </p:cNvPr>
          <p:cNvSpPr txBox="1"/>
          <p:nvPr/>
        </p:nvSpPr>
        <p:spPr>
          <a:xfrm>
            <a:off x="2319444" y="5443770"/>
            <a:ext cx="2365108" cy="226409"/>
          </a:xfrm>
          <a:prstGeom prst="rect">
            <a:avLst/>
          </a:prstGeom>
          <a:noFill/>
        </p:spPr>
        <p:txBody>
          <a:bodyPr wrap="square" lIns="0" tIns="0" rIns="0" bIns="0" rtlCol="0" anchor="t">
            <a:spAutoFit/>
          </a:bodyPr>
          <a:lstStyle/>
          <a:p>
            <a:pPr algn="l" rtl="0" fontAlgn="base">
              <a:lnSpc>
                <a:spcPts val="2025"/>
              </a:lnSpc>
            </a:pPr>
            <a:r>
              <a:rPr lang="en-US" sz="1100">
                <a:solidFill>
                  <a:srgbClr val="000000"/>
                </a:solidFill>
                <a:latin typeface="Segoe Sans Display"/>
                <a:cs typeface="Segoe Sans Display"/>
              </a:rPr>
              <a:t>Multicloud visibility</a:t>
            </a:r>
            <a:endParaRPr lang="en-US" sz="1100" u="none" strike="noStrike">
              <a:solidFill>
                <a:srgbClr val="000000"/>
              </a:solidFill>
              <a:effectLst/>
              <a:latin typeface="Segoe Sans Display"/>
              <a:cs typeface="Segoe Sans Display"/>
            </a:endParaRPr>
          </a:p>
        </p:txBody>
      </p:sp>
      <p:pic>
        <p:nvPicPr>
          <p:cNvPr id="17" name="Picture 16" descr="A woman working on a laptop. The laptop is covered by a brightblue scan-like glow. ">
            <a:extLst>
              <a:ext uri="{FF2B5EF4-FFF2-40B4-BE49-F238E27FC236}">
                <a16:creationId xmlns:a16="http://schemas.microsoft.com/office/drawing/2014/main" id="{B02579C3-CAD0-65B4-2DCE-A3ADA013CD86}"/>
              </a:ext>
            </a:extLst>
          </p:cNvPr>
          <p:cNvPicPr>
            <a:picLocks noChangeAspect="1"/>
          </p:cNvPicPr>
          <p:nvPr/>
        </p:nvPicPr>
        <p:blipFill>
          <a:blip r:embed="rId6" cstate="hqprint">
            <a:alphaModFix/>
            <a:extLst>
              <a:ext uri="{28A0092B-C50C-407E-A947-70E740481C1C}">
                <a14:useLocalDpi xmlns:a14="http://schemas.microsoft.com/office/drawing/2010/main"/>
              </a:ext>
            </a:extLst>
          </a:blip>
          <a:srcRect r="638" b="3517"/>
          <a:stretch/>
        </p:blipFill>
        <p:spPr>
          <a:xfrm>
            <a:off x="5921151" y="1665"/>
            <a:ext cx="6270850" cy="3194548"/>
          </a:xfrm>
          <a:prstGeom prst="rect">
            <a:avLst/>
          </a:prstGeom>
        </p:spPr>
      </p:pic>
      <p:pic>
        <p:nvPicPr>
          <p:cNvPr id="12" name="Graphic 11" descr="Icon of a laptop with a cloud inside">
            <a:extLst>
              <a:ext uri="{FF2B5EF4-FFF2-40B4-BE49-F238E27FC236}">
                <a16:creationId xmlns:a16="http://schemas.microsoft.com/office/drawing/2014/main" id="{6283BA47-2EFD-3F56-DAA2-D9A057BC690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178281" y="4358828"/>
            <a:ext cx="552424" cy="372285"/>
          </a:xfrm>
          <a:prstGeom prst="rect">
            <a:avLst/>
          </a:prstGeom>
        </p:spPr>
      </p:pic>
      <p:sp>
        <p:nvSpPr>
          <p:cNvPr id="30" name="TextBox 29">
            <a:extLst>
              <a:ext uri="{FF2B5EF4-FFF2-40B4-BE49-F238E27FC236}">
                <a16:creationId xmlns:a16="http://schemas.microsoft.com/office/drawing/2014/main" id="{03246BF7-EC9A-88A4-E172-930A885942D8}"/>
              </a:ext>
            </a:extLst>
          </p:cNvPr>
          <p:cNvSpPr txBox="1"/>
          <p:nvPr/>
        </p:nvSpPr>
        <p:spPr>
          <a:xfrm>
            <a:off x="7355493" y="4393164"/>
            <a:ext cx="2985663" cy="338554"/>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Unifies security management at the code level across </a:t>
            </a:r>
            <a:r>
              <a:rPr lang="en-US" sz="1100" u="none" strike="noStrike" err="1">
                <a:solidFill>
                  <a:srgbClr val="000000"/>
                </a:solidFill>
                <a:effectLst/>
                <a:latin typeface="Segoe Sans Display" pitchFamily="2" charset="0"/>
                <a:cs typeface="Segoe Sans Display" pitchFamily="2" charset="0"/>
              </a:rPr>
              <a:t>multicloud</a:t>
            </a:r>
            <a:r>
              <a:rPr lang="en-US" sz="1100" u="none" strike="noStrike">
                <a:solidFill>
                  <a:srgbClr val="000000"/>
                </a:solidFill>
                <a:effectLst/>
                <a:latin typeface="Segoe Sans Display" pitchFamily="2" charset="0"/>
                <a:cs typeface="Segoe Sans Display" pitchFamily="2" charset="0"/>
              </a:rPr>
              <a:t> environment</a:t>
            </a:r>
          </a:p>
        </p:txBody>
      </p:sp>
      <p:sp>
        <p:nvSpPr>
          <p:cNvPr id="60" name="TextBox 59">
            <a:extLst>
              <a:ext uri="{FF2B5EF4-FFF2-40B4-BE49-F238E27FC236}">
                <a16:creationId xmlns:a16="http://schemas.microsoft.com/office/drawing/2014/main" id="{7378793F-96B8-BCC8-36E1-9F7BF6EB735A}"/>
              </a:ext>
              <a:ext uri="{C183D7F6-B498-43B3-948B-1728B52AA6E4}">
                <adec:decorative xmlns:adec="http://schemas.microsoft.com/office/drawing/2017/decorative" val="1"/>
              </a:ext>
            </a:extLst>
          </p:cNvPr>
          <p:cNvSpPr txBox="1"/>
          <p:nvPr/>
        </p:nvSpPr>
        <p:spPr>
          <a:xfrm>
            <a:off x="10124346" y="6315180"/>
            <a:ext cx="160354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Sans Display Semilight" pitchFamily="2" charset="0"/>
                <a:cs typeface="Segoe Sans Display Semilight" pitchFamily="2" charset="0"/>
              </a:rPr>
              <a:t>Cloud Security</a:t>
            </a:r>
            <a:endPar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cxnSp>
        <p:nvCxnSpPr>
          <p:cNvPr id="70" name="Straight Connector 69">
            <a:extLst>
              <a:ext uri="{FF2B5EF4-FFF2-40B4-BE49-F238E27FC236}">
                <a16:creationId xmlns:a16="http://schemas.microsoft.com/office/drawing/2014/main" id="{3819607D-6BC9-A441-6919-6F025712BE59}"/>
              </a:ext>
              <a:ext uri="{C183D7F6-B498-43B3-948B-1728B52AA6E4}">
                <adec:decorative xmlns:adec="http://schemas.microsoft.com/office/drawing/2017/decorative" val="1"/>
              </a:ext>
            </a:extLst>
          </p:cNvPr>
          <p:cNvCxnSpPr>
            <a:cxnSpLocks/>
          </p:cNvCxnSpPr>
          <p:nvPr/>
        </p:nvCxnSpPr>
        <p:spPr>
          <a:xfrm>
            <a:off x="3657600" y="2349305"/>
            <a:ext cx="0" cy="421634"/>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6D405DEE-AB0D-8A8B-3174-8D2D9CC2FF56}"/>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72" name="Oval 71">
            <a:extLst>
              <a:ext uri="{FF2B5EF4-FFF2-40B4-BE49-F238E27FC236}">
                <a16:creationId xmlns:a16="http://schemas.microsoft.com/office/drawing/2014/main" id="{8802C110-F1AD-1250-B0BF-BC787DF3C901}"/>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2" name="TextBox 1">
            <a:extLst>
              <a:ext uri="{FF2B5EF4-FFF2-40B4-BE49-F238E27FC236}">
                <a16:creationId xmlns:a16="http://schemas.microsoft.com/office/drawing/2014/main" id="{EAD23D83-ABAE-BCD8-D298-BA7DE988E1AF}"/>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222697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41CCD-66C1-A7AA-BACE-69D757A34A72}"/>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88B172B-97DA-BEC2-59AC-2E36C8718F2B}"/>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0" name="Picture 9">
            <a:extLst>
              <a:ext uri="{FF2B5EF4-FFF2-40B4-BE49-F238E27FC236}">
                <a16:creationId xmlns:a16="http://schemas.microsoft.com/office/drawing/2014/main" id="{4CC31388-C549-B2D0-3610-CE3ECFB35ED7}"/>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217334" y="6239347"/>
            <a:ext cx="1603544" cy="459441"/>
          </a:xfrm>
          <a:prstGeom prst="rect">
            <a:avLst/>
          </a:prstGeom>
        </p:spPr>
      </p:pic>
      <p:sp>
        <p:nvSpPr>
          <p:cNvPr id="6" name="Title 18">
            <a:extLst>
              <a:ext uri="{FF2B5EF4-FFF2-40B4-BE49-F238E27FC236}">
                <a16:creationId xmlns:a16="http://schemas.microsoft.com/office/drawing/2014/main" id="{861B846C-26DF-B832-CF83-D00F64F11B2D}"/>
              </a:ext>
            </a:extLst>
          </p:cNvPr>
          <p:cNvSpPr txBox="1">
            <a:spLocks noGrp="1"/>
          </p:cNvSpPr>
          <p:nvPr>
            <p:ph type="title" idx="4294967295"/>
          </p:nvPr>
        </p:nvSpPr>
        <p:spPr>
          <a:xfrm>
            <a:off x="621794" y="565537"/>
            <a:ext cx="356807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Microsoft Entra</a:t>
            </a:r>
          </a:p>
        </p:txBody>
      </p:sp>
      <p:sp>
        <p:nvSpPr>
          <p:cNvPr id="7" name="TextBox 6">
            <a:extLst>
              <a:ext uri="{FF2B5EF4-FFF2-40B4-BE49-F238E27FC236}">
                <a16:creationId xmlns:a16="http://schemas.microsoft.com/office/drawing/2014/main" id="{71BED53A-4ACD-C2A4-042C-D303E10E5D02}"/>
              </a:ext>
            </a:extLst>
          </p:cNvPr>
          <p:cNvSpPr txBox="1"/>
          <p:nvPr/>
        </p:nvSpPr>
        <p:spPr>
          <a:xfrm>
            <a:off x="186595" y="1325739"/>
            <a:ext cx="5180533" cy="430887"/>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Microsoft Entra </a:t>
            </a:r>
            <a:r>
              <a:rPr lang="en-US" sz="1400" u="none" strike="noStrike">
                <a:solidFill>
                  <a:schemeClr val="bg1"/>
                </a:solidFill>
                <a:effectLst/>
                <a:latin typeface="Segoe Sans Display" pitchFamily="2" charset="0"/>
                <a:cs typeface="Segoe Sans Display" pitchFamily="2" charset="0"/>
              </a:rPr>
              <a:t>is a single place to secure identities and access to any resource</a:t>
            </a:r>
            <a:r>
              <a:rPr lang="en-US" sz="1400" u="none" strike="noStrike">
                <a:solidFill>
                  <a:srgbClr val="000000"/>
                </a:solidFill>
                <a:effectLst/>
                <a:latin typeface="Segoe Sans Display" pitchFamily="2" charset="0"/>
                <a:cs typeface="Segoe Sans Display" pitchFamily="2" charset="0"/>
              </a:rPr>
              <a:t>.</a:t>
            </a:r>
            <a:endParaRPr lang="en-US" sz="1400">
              <a:solidFill>
                <a:srgbClr val="0A1F2C"/>
              </a:solidFill>
              <a:latin typeface="Segoe Sans Display" pitchFamily="2" charset="0"/>
              <a:cs typeface="Segoe Sans Display" pitchFamily="2" charset="0"/>
            </a:endParaRPr>
          </a:p>
        </p:txBody>
      </p:sp>
      <p:pic>
        <p:nvPicPr>
          <p:cNvPr id="5" name="Picture 4" descr="Logo of Microsoft Entra">
            <a:extLst>
              <a:ext uri="{FF2B5EF4-FFF2-40B4-BE49-F238E27FC236}">
                <a16:creationId xmlns:a16="http://schemas.microsoft.com/office/drawing/2014/main" id="{9AC66CC5-479F-22E5-8913-3D00CD273D11}"/>
              </a:ext>
            </a:extLst>
          </p:cNvPr>
          <p:cNvPicPr>
            <a:picLocks noChangeAspect="1"/>
          </p:cNvPicPr>
          <p:nvPr/>
        </p:nvPicPr>
        <p:blipFill>
          <a:blip r:embed="rId4"/>
          <a:stretch>
            <a:fillRect/>
          </a:stretch>
        </p:blipFill>
        <p:spPr>
          <a:xfrm>
            <a:off x="621795" y="2320693"/>
            <a:ext cx="724750" cy="724750"/>
          </a:xfrm>
          <a:prstGeom prst="rect">
            <a:avLst/>
          </a:prstGeom>
        </p:spPr>
      </p:pic>
      <p:sp>
        <p:nvSpPr>
          <p:cNvPr id="11" name="TextBox 10">
            <a:extLst>
              <a:ext uri="{FF2B5EF4-FFF2-40B4-BE49-F238E27FC236}">
                <a16:creationId xmlns:a16="http://schemas.microsoft.com/office/drawing/2014/main" id="{BEA25935-8827-A2B8-5FEF-532C78C45DF4}"/>
              </a:ext>
            </a:extLst>
          </p:cNvPr>
          <p:cNvSpPr txBox="1"/>
          <p:nvPr/>
        </p:nvSpPr>
        <p:spPr>
          <a:xfrm>
            <a:off x="173655" y="371509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0A50E883-9E12-8A55-291C-9F9FFDC5BB92}"/>
              </a:ext>
              <a:ext uri="{C183D7F6-B498-43B3-948B-1728B52AA6E4}">
                <adec:decorative xmlns:adec="http://schemas.microsoft.com/office/drawing/2017/decorative" val="1"/>
              </a:ext>
            </a:extLst>
          </p:cNvPr>
          <p:cNvSpPr/>
          <p:nvPr/>
        </p:nvSpPr>
        <p:spPr>
          <a:xfrm>
            <a:off x="66335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C20B0564-EFA8-0A93-721C-DAC591A4C12A}"/>
              </a:ext>
              <a:ext uri="{C183D7F6-B498-43B3-948B-1728B52AA6E4}">
                <adec:decorative xmlns:adec="http://schemas.microsoft.com/office/drawing/2017/decorative" val="1"/>
              </a:ext>
            </a:extLst>
          </p:cNvPr>
          <p:cNvSpPr/>
          <p:nvPr/>
        </p:nvSpPr>
        <p:spPr>
          <a:xfrm>
            <a:off x="663350"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8" name="Rectangle 27">
            <a:extLst>
              <a:ext uri="{FF2B5EF4-FFF2-40B4-BE49-F238E27FC236}">
                <a16:creationId xmlns:a16="http://schemas.microsoft.com/office/drawing/2014/main" id="{0515F25F-B89E-C351-A131-DD273FEE3D7F}"/>
              </a:ext>
              <a:ext uri="{C183D7F6-B498-43B3-948B-1728B52AA6E4}">
                <adec:decorative xmlns:adec="http://schemas.microsoft.com/office/drawing/2017/decorative" val="1"/>
              </a:ext>
            </a:extLst>
          </p:cNvPr>
          <p:cNvSpPr/>
          <p:nvPr/>
        </p:nvSpPr>
        <p:spPr>
          <a:xfrm>
            <a:off x="5705663" y="4136173"/>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4" name="Rectangle 33">
            <a:extLst>
              <a:ext uri="{FF2B5EF4-FFF2-40B4-BE49-F238E27FC236}">
                <a16:creationId xmlns:a16="http://schemas.microsoft.com/office/drawing/2014/main" id="{B455BA46-E44E-5BC2-4211-6C76EB4F696B}"/>
              </a:ext>
              <a:ext uri="{C183D7F6-B498-43B3-948B-1728B52AA6E4}">
                <adec:decorative xmlns:adec="http://schemas.microsoft.com/office/drawing/2017/decorative" val="1"/>
              </a:ext>
            </a:extLst>
          </p:cNvPr>
          <p:cNvSpPr/>
          <p:nvPr/>
        </p:nvSpPr>
        <p:spPr>
          <a:xfrm>
            <a:off x="5705663"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7" name="circle" title="Icon of a circle with three smaller circles on it">
            <a:extLst>
              <a:ext uri="{FF2B5EF4-FFF2-40B4-BE49-F238E27FC236}">
                <a16:creationId xmlns:a16="http://schemas.microsoft.com/office/drawing/2014/main" id="{488F010F-FFCB-5086-A982-B12C4B5E753B}"/>
              </a:ext>
            </a:extLst>
          </p:cNvPr>
          <p:cNvSpPr>
            <a:spLocks noChangeAspect="1" noEditPoints="1"/>
          </p:cNvSpPr>
          <p:nvPr/>
        </p:nvSpPr>
        <p:spPr bwMode="auto">
          <a:xfrm>
            <a:off x="1170104" y="4380178"/>
            <a:ext cx="358570" cy="364526"/>
          </a:xfrm>
          <a:custGeom>
            <a:avLst/>
            <a:gdLst>
              <a:gd name="T0" fmla="*/ 26 w 340"/>
              <a:gd name="T1" fmla="*/ 224 h 345"/>
              <a:gd name="T2" fmla="*/ 23 w 340"/>
              <a:gd name="T3" fmla="*/ 198 h 345"/>
              <a:gd name="T4" fmla="*/ 119 w 340"/>
              <a:gd name="T5" fmla="*/ 59 h 345"/>
              <a:gd name="T6" fmla="*/ 77 w 340"/>
              <a:gd name="T7" fmla="*/ 312 h 345"/>
              <a:gd name="T8" fmla="*/ 170 w 340"/>
              <a:gd name="T9" fmla="*/ 345 h 345"/>
              <a:gd name="T10" fmla="*/ 262 w 340"/>
              <a:gd name="T11" fmla="*/ 312 h 345"/>
              <a:gd name="T12" fmla="*/ 314 w 340"/>
              <a:gd name="T13" fmla="*/ 224 h 345"/>
              <a:gd name="T14" fmla="*/ 317 w 340"/>
              <a:gd name="T15" fmla="*/ 198 h 345"/>
              <a:gd name="T16" fmla="*/ 220 w 340"/>
              <a:gd name="T17" fmla="*/ 60 h 345"/>
              <a:gd name="T18" fmla="*/ 170 w 340"/>
              <a:gd name="T19" fmla="*/ 102 h 345"/>
              <a:gd name="T20" fmla="*/ 221 w 340"/>
              <a:gd name="T21" fmla="*/ 51 h 345"/>
              <a:gd name="T22" fmla="*/ 170 w 340"/>
              <a:gd name="T23" fmla="*/ 0 h 345"/>
              <a:gd name="T24" fmla="*/ 119 w 340"/>
              <a:gd name="T25" fmla="*/ 51 h 345"/>
              <a:gd name="T26" fmla="*/ 170 w 340"/>
              <a:gd name="T27" fmla="*/ 102 h 345"/>
              <a:gd name="T28" fmla="*/ 51 w 340"/>
              <a:gd name="T29" fmla="*/ 319 h 345"/>
              <a:gd name="T30" fmla="*/ 102 w 340"/>
              <a:gd name="T31" fmla="*/ 268 h 345"/>
              <a:gd name="T32" fmla="*/ 51 w 340"/>
              <a:gd name="T33" fmla="*/ 217 h 345"/>
              <a:gd name="T34" fmla="*/ 0 w 340"/>
              <a:gd name="T35" fmla="*/ 268 h 345"/>
              <a:gd name="T36" fmla="*/ 51 w 340"/>
              <a:gd name="T37" fmla="*/ 319 h 345"/>
              <a:gd name="T38" fmla="*/ 289 w 340"/>
              <a:gd name="T39" fmla="*/ 319 h 345"/>
              <a:gd name="T40" fmla="*/ 340 w 340"/>
              <a:gd name="T41" fmla="*/ 268 h 345"/>
              <a:gd name="T42" fmla="*/ 289 w 340"/>
              <a:gd name="T43" fmla="*/ 217 h 345"/>
              <a:gd name="T44" fmla="*/ 238 w 340"/>
              <a:gd name="T45" fmla="*/ 268 h 345"/>
              <a:gd name="T46" fmla="*/ 289 w 340"/>
              <a:gd name="T47" fmla="*/ 31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345">
                <a:moveTo>
                  <a:pt x="26" y="224"/>
                </a:moveTo>
                <a:cubicBezTo>
                  <a:pt x="24" y="215"/>
                  <a:pt x="23" y="208"/>
                  <a:pt x="23" y="198"/>
                </a:cubicBezTo>
                <a:cubicBezTo>
                  <a:pt x="23" y="136"/>
                  <a:pt x="65" y="81"/>
                  <a:pt x="119" y="59"/>
                </a:cubicBezTo>
                <a:moveTo>
                  <a:pt x="77" y="312"/>
                </a:moveTo>
                <a:cubicBezTo>
                  <a:pt x="103" y="334"/>
                  <a:pt x="134" y="345"/>
                  <a:pt x="170" y="345"/>
                </a:cubicBezTo>
                <a:cubicBezTo>
                  <a:pt x="207" y="345"/>
                  <a:pt x="236" y="334"/>
                  <a:pt x="262" y="312"/>
                </a:cubicBezTo>
                <a:moveTo>
                  <a:pt x="314" y="224"/>
                </a:moveTo>
                <a:cubicBezTo>
                  <a:pt x="316" y="214"/>
                  <a:pt x="317" y="208"/>
                  <a:pt x="317" y="198"/>
                </a:cubicBezTo>
                <a:cubicBezTo>
                  <a:pt x="317" y="134"/>
                  <a:pt x="277" y="80"/>
                  <a:pt x="220" y="60"/>
                </a:cubicBezTo>
                <a:moveTo>
                  <a:pt x="170" y="102"/>
                </a:moveTo>
                <a:cubicBezTo>
                  <a:pt x="198" y="102"/>
                  <a:pt x="221" y="79"/>
                  <a:pt x="221" y="51"/>
                </a:cubicBezTo>
                <a:cubicBezTo>
                  <a:pt x="221" y="23"/>
                  <a:pt x="198" y="0"/>
                  <a:pt x="170" y="0"/>
                </a:cubicBezTo>
                <a:cubicBezTo>
                  <a:pt x="142" y="0"/>
                  <a:pt x="119" y="23"/>
                  <a:pt x="119" y="51"/>
                </a:cubicBezTo>
                <a:cubicBezTo>
                  <a:pt x="119" y="79"/>
                  <a:pt x="142" y="102"/>
                  <a:pt x="170" y="102"/>
                </a:cubicBezTo>
                <a:close/>
                <a:moveTo>
                  <a:pt x="51" y="319"/>
                </a:moveTo>
                <a:cubicBezTo>
                  <a:pt x="79" y="319"/>
                  <a:pt x="102" y="297"/>
                  <a:pt x="102" y="268"/>
                </a:cubicBezTo>
                <a:cubicBezTo>
                  <a:pt x="102" y="240"/>
                  <a:pt x="79" y="217"/>
                  <a:pt x="51" y="217"/>
                </a:cubicBezTo>
                <a:cubicBezTo>
                  <a:pt x="23" y="217"/>
                  <a:pt x="0" y="240"/>
                  <a:pt x="0" y="268"/>
                </a:cubicBezTo>
                <a:cubicBezTo>
                  <a:pt x="0" y="297"/>
                  <a:pt x="23" y="319"/>
                  <a:pt x="51" y="319"/>
                </a:cubicBezTo>
                <a:close/>
                <a:moveTo>
                  <a:pt x="289" y="319"/>
                </a:moveTo>
                <a:cubicBezTo>
                  <a:pt x="317" y="319"/>
                  <a:pt x="340" y="297"/>
                  <a:pt x="340" y="268"/>
                </a:cubicBezTo>
                <a:cubicBezTo>
                  <a:pt x="340" y="240"/>
                  <a:pt x="317" y="217"/>
                  <a:pt x="289" y="217"/>
                </a:cubicBezTo>
                <a:cubicBezTo>
                  <a:pt x="261" y="217"/>
                  <a:pt x="238" y="240"/>
                  <a:pt x="238" y="268"/>
                </a:cubicBezTo>
                <a:cubicBezTo>
                  <a:pt x="238" y="297"/>
                  <a:pt x="261" y="319"/>
                  <a:pt x="289" y="319"/>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14" name="TextBox 13">
            <a:extLst>
              <a:ext uri="{FF2B5EF4-FFF2-40B4-BE49-F238E27FC236}">
                <a16:creationId xmlns:a16="http://schemas.microsoft.com/office/drawing/2014/main" id="{5C3F178E-E57A-8577-1A8B-B98FB4506F0C}"/>
              </a:ext>
            </a:extLst>
          </p:cNvPr>
          <p:cNvSpPr txBox="1"/>
          <p:nvPr/>
        </p:nvSpPr>
        <p:spPr>
          <a:xfrm>
            <a:off x="2319443" y="4477803"/>
            <a:ext cx="2905699" cy="169277"/>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Single sign-on (SSO) to all apps</a:t>
            </a:r>
          </a:p>
        </p:txBody>
      </p:sp>
      <p:pic>
        <p:nvPicPr>
          <p:cNvPr id="18" name="Graphic 17" descr="Icon of a person inside of a card with a padlock on the side">
            <a:extLst>
              <a:ext uri="{FF2B5EF4-FFF2-40B4-BE49-F238E27FC236}">
                <a16:creationId xmlns:a16="http://schemas.microsoft.com/office/drawing/2014/main" id="{2AB11D24-F920-5450-3953-4BBE7BC8A7B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6288" y="5371048"/>
            <a:ext cx="605826" cy="371852"/>
          </a:xfrm>
          <a:prstGeom prst="rect">
            <a:avLst/>
          </a:prstGeom>
        </p:spPr>
      </p:pic>
      <p:sp>
        <p:nvSpPr>
          <p:cNvPr id="16" name="TextBox 15">
            <a:extLst>
              <a:ext uri="{FF2B5EF4-FFF2-40B4-BE49-F238E27FC236}">
                <a16:creationId xmlns:a16="http://schemas.microsoft.com/office/drawing/2014/main" id="{AA18C8C0-DCAF-E06B-1876-FC4D03757080}"/>
              </a:ext>
            </a:extLst>
          </p:cNvPr>
          <p:cNvSpPr txBox="1"/>
          <p:nvPr/>
        </p:nvSpPr>
        <p:spPr>
          <a:xfrm>
            <a:off x="2319443" y="5443770"/>
            <a:ext cx="2905699" cy="226409"/>
          </a:xfrm>
          <a:prstGeom prst="rect">
            <a:avLst/>
          </a:prstGeom>
          <a:noFill/>
        </p:spPr>
        <p:txBody>
          <a:bodyPr wrap="square" lIns="0" tIns="0" rIns="0" bIns="0" rtlCol="0">
            <a:spAutoFit/>
          </a:bodyPr>
          <a:lstStyle/>
          <a:p>
            <a:pPr algn="l" rtl="0" fontAlgn="base">
              <a:lnSpc>
                <a:spcPts val="2025"/>
              </a:lnSpc>
            </a:pPr>
            <a:r>
              <a:rPr lang="en-US" sz="1100">
                <a:solidFill>
                  <a:srgbClr val="000000"/>
                </a:solidFill>
                <a:latin typeface="Segoe Sans Display" pitchFamily="2" charset="0"/>
                <a:cs typeface="Segoe Sans Display" pitchFamily="2" charset="0"/>
              </a:rPr>
              <a:t>Multifactor and </a:t>
            </a:r>
            <a:r>
              <a:rPr lang="en-US" sz="1100" err="1">
                <a:solidFill>
                  <a:srgbClr val="000000"/>
                </a:solidFill>
                <a:latin typeface="Segoe Sans Display" pitchFamily="2" charset="0"/>
                <a:cs typeface="Segoe Sans Display" pitchFamily="2" charset="0"/>
              </a:rPr>
              <a:t>passwordless</a:t>
            </a:r>
            <a:r>
              <a:rPr lang="en-US" sz="1100">
                <a:solidFill>
                  <a:srgbClr val="000000"/>
                </a:solidFill>
                <a:latin typeface="Segoe Sans Display" pitchFamily="2" charset="0"/>
                <a:cs typeface="Segoe Sans Display" pitchFamily="2" charset="0"/>
              </a:rPr>
              <a:t> authentication</a:t>
            </a:r>
            <a:endParaRPr lang="en-US" sz="1100" u="none" strike="noStrike">
              <a:solidFill>
                <a:srgbClr val="000000"/>
              </a:solidFill>
              <a:effectLst/>
              <a:latin typeface="Segoe Sans Display" pitchFamily="2" charset="0"/>
              <a:cs typeface="Segoe Sans Display" pitchFamily="2" charset="0"/>
            </a:endParaRPr>
          </a:p>
        </p:txBody>
      </p:sp>
      <p:pic>
        <p:nvPicPr>
          <p:cNvPr id="9" name="Picture 8" descr="A man at a desk works on a computer, part of which is covered by abright yellow scan-like glow. ">
            <a:extLst>
              <a:ext uri="{FF2B5EF4-FFF2-40B4-BE49-F238E27FC236}">
                <a16:creationId xmlns:a16="http://schemas.microsoft.com/office/drawing/2014/main" id="{6B017308-8759-C7AF-8F80-AD9A41298227}"/>
              </a:ext>
            </a:extLst>
          </p:cNvPr>
          <p:cNvPicPr>
            <a:picLocks noChangeAspect="1"/>
          </p:cNvPicPr>
          <p:nvPr/>
        </p:nvPicPr>
        <p:blipFill>
          <a:blip r:embed="rId6" cstate="hqprint">
            <a:alphaModFix/>
            <a:extLst>
              <a:ext uri="{28A0092B-C50C-407E-A947-70E740481C1C}">
                <a14:useLocalDpi xmlns:a14="http://schemas.microsoft.com/office/drawing/2010/main"/>
              </a:ext>
            </a:extLst>
          </a:blip>
          <a:srcRect/>
          <a:stretch/>
        </p:blipFill>
        <p:spPr>
          <a:xfrm flipH="1">
            <a:off x="5867410" y="1"/>
            <a:ext cx="6339061" cy="3211452"/>
          </a:xfrm>
          <a:prstGeom prst="rect">
            <a:avLst/>
          </a:prstGeom>
        </p:spPr>
      </p:pic>
      <p:pic>
        <p:nvPicPr>
          <p:cNvPr id="19" name="Graphic 18" descr="Icon of a box">
            <a:extLst>
              <a:ext uri="{FF2B5EF4-FFF2-40B4-BE49-F238E27FC236}">
                <a16:creationId xmlns:a16="http://schemas.microsoft.com/office/drawing/2014/main" id="{B5EBD7D3-7899-602C-7CB0-14EAE6C0028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57166" y="4367789"/>
            <a:ext cx="432751" cy="357787"/>
          </a:xfrm>
          <a:prstGeom prst="rect">
            <a:avLst/>
          </a:prstGeom>
        </p:spPr>
      </p:pic>
      <p:sp>
        <p:nvSpPr>
          <p:cNvPr id="30" name="TextBox 29">
            <a:extLst>
              <a:ext uri="{FF2B5EF4-FFF2-40B4-BE49-F238E27FC236}">
                <a16:creationId xmlns:a16="http://schemas.microsoft.com/office/drawing/2014/main" id="{2F95D2A1-D3E0-A1A7-368F-A697E7F3522D}"/>
              </a:ext>
            </a:extLst>
          </p:cNvPr>
          <p:cNvSpPr txBox="1"/>
          <p:nvPr/>
        </p:nvSpPr>
        <p:spPr>
          <a:xfrm>
            <a:off x="7361757" y="4387022"/>
            <a:ext cx="2365108" cy="338554"/>
          </a:xfrm>
          <a:prstGeom prst="rect">
            <a:avLst/>
          </a:prstGeom>
          <a:noFill/>
        </p:spPr>
        <p:txBody>
          <a:bodyPr wrap="square" lIns="0" tIns="0" rIns="0" bIns="0" rtlCol="0">
            <a:spAutoFit/>
          </a:bodyPr>
          <a:lstStyle/>
          <a:p>
            <a:pPr algn="l" rtl="0" fontAlgn="base"/>
            <a:r>
              <a:rPr lang="en-US" sz="1100" u="none" strike="noStrike">
                <a:solidFill>
                  <a:srgbClr val="000000"/>
                </a:solidFill>
                <a:effectLst/>
                <a:latin typeface="Segoe Sans Display" pitchFamily="2" charset="0"/>
                <a:cs typeface="Segoe Sans Display" pitchFamily="2" charset="0"/>
              </a:rPr>
              <a:t>Conditional Access, Evaluation, and Risk-Based Policies</a:t>
            </a:r>
          </a:p>
        </p:txBody>
      </p:sp>
      <p:sp>
        <p:nvSpPr>
          <p:cNvPr id="20" name="magnify" title="Icon of a magnifying glass">
            <a:extLst>
              <a:ext uri="{FF2B5EF4-FFF2-40B4-BE49-F238E27FC236}">
                <a16:creationId xmlns:a16="http://schemas.microsoft.com/office/drawing/2014/main" id="{D7326F98-184A-4C9D-C86C-F9D5AC24A3F0}"/>
              </a:ext>
            </a:extLst>
          </p:cNvPr>
          <p:cNvSpPr>
            <a:spLocks noChangeAspect="1" noEditPoints="1"/>
          </p:cNvSpPr>
          <p:nvPr/>
        </p:nvSpPr>
        <p:spPr bwMode="auto">
          <a:xfrm flipH="1">
            <a:off x="6324361" y="5362171"/>
            <a:ext cx="365556" cy="35857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35" name="TextBox 34">
            <a:extLst>
              <a:ext uri="{FF2B5EF4-FFF2-40B4-BE49-F238E27FC236}">
                <a16:creationId xmlns:a16="http://schemas.microsoft.com/office/drawing/2014/main" id="{3453F10A-FDA4-9B90-35D0-B666BB2C9126}"/>
              </a:ext>
            </a:extLst>
          </p:cNvPr>
          <p:cNvSpPr txBox="1"/>
          <p:nvPr/>
        </p:nvSpPr>
        <p:spPr>
          <a:xfrm>
            <a:off x="7361757" y="5443770"/>
            <a:ext cx="2365108" cy="226409"/>
          </a:xfrm>
          <a:prstGeom prst="rect">
            <a:avLst/>
          </a:prstGeom>
          <a:noFill/>
        </p:spPr>
        <p:txBody>
          <a:bodyPr wrap="square" lIns="0" tIns="0" rIns="0" bIns="0" rtlCol="0">
            <a:spAutoFit/>
          </a:bodyPr>
          <a:lstStyle/>
          <a:p>
            <a:pPr algn="l" rtl="0" fontAlgn="base">
              <a:lnSpc>
                <a:spcPts val="2025"/>
              </a:lnSpc>
            </a:pPr>
            <a:r>
              <a:rPr lang="en-US" sz="1100" u="none" strike="noStrike">
                <a:solidFill>
                  <a:srgbClr val="000000"/>
                </a:solidFill>
                <a:effectLst/>
                <a:latin typeface="Segoe Sans Display" pitchFamily="2" charset="0"/>
                <a:cs typeface="Segoe Sans Display" pitchFamily="2" charset="0"/>
              </a:rPr>
              <a:t>Identity lifecycle and governance</a:t>
            </a:r>
          </a:p>
        </p:txBody>
      </p:sp>
      <p:sp>
        <p:nvSpPr>
          <p:cNvPr id="60" name="TextBox 59">
            <a:extLst>
              <a:ext uri="{FF2B5EF4-FFF2-40B4-BE49-F238E27FC236}">
                <a16:creationId xmlns:a16="http://schemas.microsoft.com/office/drawing/2014/main" id="{F5ECCA3D-3D6B-DDDE-58A6-BE179DB1802A}"/>
              </a:ext>
              <a:ext uri="{C183D7F6-B498-43B3-948B-1728B52AA6E4}">
                <adec:decorative xmlns:adec="http://schemas.microsoft.com/office/drawing/2017/decorative" val="1"/>
              </a:ext>
            </a:extLst>
          </p:cNvPr>
          <p:cNvSpPr txBox="1"/>
          <p:nvPr/>
        </p:nvSpPr>
        <p:spPr>
          <a:xfrm>
            <a:off x="10217334" y="6315178"/>
            <a:ext cx="1603544"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Entra</a:t>
            </a:r>
          </a:p>
        </p:txBody>
      </p:sp>
      <p:cxnSp>
        <p:nvCxnSpPr>
          <p:cNvPr id="21" name="Straight Connector 20">
            <a:extLst>
              <a:ext uri="{FF2B5EF4-FFF2-40B4-BE49-F238E27FC236}">
                <a16:creationId xmlns:a16="http://schemas.microsoft.com/office/drawing/2014/main" id="{FDEAD2D8-7711-0997-DD7B-065C7DD0BA6B}"/>
              </a:ext>
              <a:ext uri="{C183D7F6-B498-43B3-948B-1728B52AA6E4}">
                <adec:decorative xmlns:adec="http://schemas.microsoft.com/office/drawing/2017/decorative" val="1"/>
              </a:ext>
            </a:extLst>
          </p:cNvPr>
          <p:cNvCxnSpPr>
            <a:cxnSpLocks/>
          </p:cNvCxnSpPr>
          <p:nvPr/>
        </p:nvCxnSpPr>
        <p:spPr>
          <a:xfrm>
            <a:off x="3657600" y="1756626"/>
            <a:ext cx="0" cy="1014313"/>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783401C2-AB72-E358-B0F3-D3FCFE1B7037}"/>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23" name="Oval 22">
            <a:extLst>
              <a:ext uri="{FF2B5EF4-FFF2-40B4-BE49-F238E27FC236}">
                <a16:creationId xmlns:a16="http://schemas.microsoft.com/office/drawing/2014/main" id="{A3C98935-D81D-3AB9-CCED-798803E4CCA3}"/>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3" name="TextBox 2">
            <a:extLst>
              <a:ext uri="{FF2B5EF4-FFF2-40B4-BE49-F238E27FC236}">
                <a16:creationId xmlns:a16="http://schemas.microsoft.com/office/drawing/2014/main" id="{7AC765AD-B95A-8EEF-5287-7F78FC5D8520}"/>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28800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10AE1-223B-1D13-B16A-CC41B040554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3331FC8-249A-924C-1189-D1BA49F2E5E4}"/>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itle 18">
            <a:extLst>
              <a:ext uri="{FF2B5EF4-FFF2-40B4-BE49-F238E27FC236}">
                <a16:creationId xmlns:a16="http://schemas.microsoft.com/office/drawing/2014/main" id="{AFF82FFA-E800-EB22-2B20-33B436C1948B}"/>
              </a:ext>
            </a:extLst>
          </p:cNvPr>
          <p:cNvSpPr txBox="1">
            <a:spLocks noGrp="1"/>
          </p:cNvSpPr>
          <p:nvPr>
            <p:ph type="title" idx="4294967295"/>
          </p:nvPr>
        </p:nvSpPr>
        <p:spPr>
          <a:xfrm>
            <a:off x="621794" y="565537"/>
            <a:ext cx="356807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Microsoft Purview</a:t>
            </a:r>
          </a:p>
        </p:txBody>
      </p:sp>
      <p:sp>
        <p:nvSpPr>
          <p:cNvPr id="7" name="TextBox 6">
            <a:extLst>
              <a:ext uri="{FF2B5EF4-FFF2-40B4-BE49-F238E27FC236}">
                <a16:creationId xmlns:a16="http://schemas.microsoft.com/office/drawing/2014/main" id="{C37DA258-411A-9012-9049-978761F1504F}"/>
              </a:ext>
            </a:extLst>
          </p:cNvPr>
          <p:cNvSpPr txBox="1"/>
          <p:nvPr/>
        </p:nvSpPr>
        <p:spPr>
          <a:xfrm>
            <a:off x="186594" y="1325739"/>
            <a:ext cx="5038549" cy="646331"/>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Microsoft </a:t>
            </a:r>
            <a:r>
              <a:rPr lang="en-US" sz="1400" b="1">
                <a:solidFill>
                  <a:schemeClr val="bg1"/>
                </a:solidFill>
                <a:latin typeface="Segoe Sans Display Semibold" pitchFamily="2" charset="0"/>
                <a:cs typeface="Segoe Sans Display Semibold" pitchFamily="2" charset="0"/>
              </a:rPr>
              <a:t>Purview</a:t>
            </a:r>
            <a:r>
              <a:rPr lang="en-US" sz="1400" b="1" u="none" strike="noStrike">
                <a:solidFill>
                  <a:schemeClr val="bg1"/>
                </a:solidFill>
                <a:effectLst/>
                <a:latin typeface="Segoe Sans Display Semibold" pitchFamily="2" charset="0"/>
                <a:cs typeface="Segoe Sans Display Semibold" pitchFamily="2" charset="0"/>
              </a:rPr>
              <a:t> </a:t>
            </a:r>
            <a:r>
              <a:rPr lang="en-US" sz="1400" u="none" strike="noStrike">
                <a:solidFill>
                  <a:schemeClr val="bg1"/>
                </a:solidFill>
                <a:effectLst/>
                <a:latin typeface="Segoe Sans Display" pitchFamily="2" charset="0"/>
                <a:cs typeface="Segoe Sans Display" pitchFamily="2" charset="0"/>
              </a:rPr>
              <a:t>helps govern, protect, and manage data across Microsoft and non-Microsoft assets with a unified, comprehensive approach.</a:t>
            </a:r>
            <a:endParaRPr lang="en-US" sz="1400">
              <a:solidFill>
                <a:schemeClr val="bg1"/>
              </a:solidFill>
              <a:latin typeface="Segoe Sans Display" pitchFamily="2" charset="0"/>
              <a:cs typeface="Segoe Sans Display" pitchFamily="2" charset="0"/>
            </a:endParaRPr>
          </a:p>
        </p:txBody>
      </p:sp>
      <p:pic>
        <p:nvPicPr>
          <p:cNvPr id="19" name="Picture 18" descr="Logo of microsoft Purview">
            <a:extLst>
              <a:ext uri="{FF2B5EF4-FFF2-40B4-BE49-F238E27FC236}">
                <a16:creationId xmlns:a16="http://schemas.microsoft.com/office/drawing/2014/main" id="{0735539A-FFED-3B04-7F6C-5292161CAF86}"/>
              </a:ext>
            </a:extLst>
          </p:cNvPr>
          <p:cNvPicPr>
            <a:picLocks noChangeAspect="1"/>
          </p:cNvPicPr>
          <p:nvPr/>
        </p:nvPicPr>
        <p:blipFill>
          <a:blip r:embed="rId3"/>
          <a:stretch>
            <a:fillRect/>
          </a:stretch>
        </p:blipFill>
        <p:spPr>
          <a:xfrm>
            <a:off x="676478" y="2379512"/>
            <a:ext cx="684474" cy="684474"/>
          </a:xfrm>
          <a:prstGeom prst="rect">
            <a:avLst/>
          </a:prstGeom>
        </p:spPr>
      </p:pic>
      <p:sp>
        <p:nvSpPr>
          <p:cNvPr id="11" name="TextBox 10">
            <a:extLst>
              <a:ext uri="{FF2B5EF4-FFF2-40B4-BE49-F238E27FC236}">
                <a16:creationId xmlns:a16="http://schemas.microsoft.com/office/drawing/2014/main" id="{8E1EE65D-92F7-A46B-1D55-97B2DB17AF62}"/>
              </a:ext>
            </a:extLst>
          </p:cNvPr>
          <p:cNvSpPr txBox="1"/>
          <p:nvPr/>
        </p:nvSpPr>
        <p:spPr>
          <a:xfrm>
            <a:off x="173655" y="317838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19B353F9-2829-ABA2-6844-2B08D5D0F100}"/>
              </a:ext>
              <a:ext uri="{C183D7F6-B498-43B3-948B-1728B52AA6E4}">
                <adec:decorative xmlns:adec="http://schemas.microsoft.com/office/drawing/2017/decorative" val="1"/>
              </a:ext>
            </a:extLst>
          </p:cNvPr>
          <p:cNvSpPr/>
          <p:nvPr/>
        </p:nvSpPr>
        <p:spPr>
          <a:xfrm>
            <a:off x="663351" y="360560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25D471A1-1292-6766-4C5C-92B3A036AEDB}"/>
              </a:ext>
              <a:ext uri="{C183D7F6-B498-43B3-948B-1728B52AA6E4}">
                <adec:decorative xmlns:adec="http://schemas.microsoft.com/office/drawing/2017/decorative" val="1"/>
              </a:ext>
            </a:extLst>
          </p:cNvPr>
          <p:cNvSpPr/>
          <p:nvPr/>
        </p:nvSpPr>
        <p:spPr>
          <a:xfrm>
            <a:off x="663350" y="460013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7" name="Rectangle 16">
            <a:extLst>
              <a:ext uri="{FF2B5EF4-FFF2-40B4-BE49-F238E27FC236}">
                <a16:creationId xmlns:a16="http://schemas.microsoft.com/office/drawing/2014/main" id="{117DEA88-182C-195A-5DB0-863445CEF3AD}"/>
              </a:ext>
              <a:ext uri="{C183D7F6-B498-43B3-948B-1728B52AA6E4}">
                <adec:decorative xmlns:adec="http://schemas.microsoft.com/office/drawing/2017/decorative" val="1"/>
              </a:ext>
            </a:extLst>
          </p:cNvPr>
          <p:cNvSpPr/>
          <p:nvPr/>
        </p:nvSpPr>
        <p:spPr>
          <a:xfrm>
            <a:off x="663350" y="5618699"/>
            <a:ext cx="4902581"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6" name="Oval 35">
            <a:extLst>
              <a:ext uri="{FF2B5EF4-FFF2-40B4-BE49-F238E27FC236}">
                <a16:creationId xmlns:a16="http://schemas.microsoft.com/office/drawing/2014/main" id="{8B2F5F1A-09E5-626B-AB69-1D150444899D}"/>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38" name="Oval 37">
            <a:extLst>
              <a:ext uri="{FF2B5EF4-FFF2-40B4-BE49-F238E27FC236}">
                <a16:creationId xmlns:a16="http://schemas.microsoft.com/office/drawing/2014/main" id="{CB84F415-EAB8-ABCC-437B-884C4C6A71CD}"/>
              </a:ext>
              <a:ext uri="{C183D7F6-B498-43B3-948B-1728B52AA6E4}">
                <adec:decorative xmlns:adec="http://schemas.microsoft.com/office/drawing/2017/decorative" val="1"/>
              </a:ext>
            </a:extLst>
          </p:cNvPr>
          <p:cNvSpPr/>
          <p:nvPr/>
        </p:nvSpPr>
        <p:spPr>
          <a:xfrm>
            <a:off x="6433549" y="1834919"/>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39" name="Oval 38">
            <a:extLst>
              <a:ext uri="{FF2B5EF4-FFF2-40B4-BE49-F238E27FC236}">
                <a16:creationId xmlns:a16="http://schemas.microsoft.com/office/drawing/2014/main" id="{5ABF95A3-E4B7-6E93-5E1D-A8F117D86F64}"/>
              </a:ext>
              <a:ext uri="{C183D7F6-B498-43B3-948B-1728B52AA6E4}">
                <adec:decorative xmlns:adec="http://schemas.microsoft.com/office/drawing/2017/decorative" val="1"/>
              </a:ext>
            </a:extLst>
          </p:cNvPr>
          <p:cNvSpPr/>
          <p:nvPr/>
        </p:nvSpPr>
        <p:spPr>
          <a:xfrm>
            <a:off x="6433549" y="2969238"/>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40" name="Oval 39">
            <a:extLst>
              <a:ext uri="{FF2B5EF4-FFF2-40B4-BE49-F238E27FC236}">
                <a16:creationId xmlns:a16="http://schemas.microsoft.com/office/drawing/2014/main" id="{136DECCF-F5ED-B208-2D40-EE83FE94F223}"/>
              </a:ext>
              <a:ext uri="{C183D7F6-B498-43B3-948B-1728B52AA6E4}">
                <adec:decorative xmlns:adec="http://schemas.microsoft.com/office/drawing/2017/decorative" val="1"/>
              </a:ext>
            </a:extLst>
          </p:cNvPr>
          <p:cNvSpPr/>
          <p:nvPr/>
        </p:nvSpPr>
        <p:spPr>
          <a:xfrm>
            <a:off x="6433549" y="4219304"/>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41" name="Oval 40">
            <a:extLst>
              <a:ext uri="{FF2B5EF4-FFF2-40B4-BE49-F238E27FC236}">
                <a16:creationId xmlns:a16="http://schemas.microsoft.com/office/drawing/2014/main" id="{F472880F-A48E-CB8B-7AEE-3F292E7B8CA9}"/>
              </a:ext>
              <a:ext uri="{C183D7F6-B498-43B3-948B-1728B52AA6E4}">
                <adec:decorative xmlns:adec="http://schemas.microsoft.com/office/drawing/2017/decorative" val="1"/>
              </a:ext>
            </a:extLst>
          </p:cNvPr>
          <p:cNvSpPr/>
          <p:nvPr/>
        </p:nvSpPr>
        <p:spPr>
          <a:xfrm>
            <a:off x="6433549" y="5295749"/>
            <a:ext cx="720416" cy="720415"/>
          </a:xfrm>
          <a:prstGeom prst="ellipse">
            <a:avLst/>
          </a:prstGeom>
          <a:solidFill>
            <a:srgbClr val="091F2C"/>
          </a:solidFill>
          <a:ln w="6350" cap="flat" cmpd="sng" algn="ctr">
            <a:solidFill>
              <a:srgbClr val="091F2C"/>
            </a:solidFill>
            <a:prstDash val="solid"/>
            <a:miter lim="800000"/>
          </a:ln>
          <a:effectLst>
            <a:glow rad="149969">
              <a:srgbClr val="F5F3F6">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5" name="server" title="Icon of a server tower">
            <a:extLst>
              <a:ext uri="{FF2B5EF4-FFF2-40B4-BE49-F238E27FC236}">
                <a16:creationId xmlns:a16="http://schemas.microsoft.com/office/drawing/2014/main" id="{1FF498D7-0929-CCD8-F574-B5BBAEFA1AB5}"/>
              </a:ext>
            </a:extLst>
          </p:cNvPr>
          <p:cNvSpPr>
            <a:spLocks noChangeAspect="1" noEditPoints="1"/>
          </p:cNvSpPr>
          <p:nvPr/>
        </p:nvSpPr>
        <p:spPr bwMode="auto">
          <a:xfrm>
            <a:off x="1221057" y="3740619"/>
            <a:ext cx="279790" cy="529679"/>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14" name="TextBox 13">
            <a:extLst>
              <a:ext uri="{FF2B5EF4-FFF2-40B4-BE49-F238E27FC236}">
                <a16:creationId xmlns:a16="http://schemas.microsoft.com/office/drawing/2014/main" id="{04F245DC-47F3-B4FF-4EAB-B6CE2B723B78}"/>
              </a:ext>
            </a:extLst>
          </p:cNvPr>
          <p:cNvSpPr txBox="1"/>
          <p:nvPr/>
        </p:nvSpPr>
        <p:spPr>
          <a:xfrm>
            <a:off x="2319444" y="3800691"/>
            <a:ext cx="2905699" cy="507831"/>
          </a:xfrm>
          <a:prstGeom prst="rect">
            <a:avLst/>
          </a:prstGeom>
          <a:noFill/>
        </p:spPr>
        <p:txBody>
          <a:bodyPr wrap="square" lIns="0" tIns="0" rIns="0" bIns="0" rtlCol="0">
            <a:spAutoFit/>
          </a:bodyPr>
          <a:lstStyle/>
          <a:p>
            <a:pPr algn="l" rtl="0" fontAlgn="base"/>
            <a:r>
              <a:rPr lang="en-US" sz="1100" b="1" u="none" strike="noStrike">
                <a:solidFill>
                  <a:srgbClr val="000000"/>
                </a:solidFill>
                <a:effectLst/>
                <a:latin typeface="Segoe Sans Display Semibold" pitchFamily="2" charset="0"/>
                <a:cs typeface="Segoe Sans Display Semibold" pitchFamily="2" charset="0"/>
              </a:rPr>
              <a:t>Data governance</a:t>
            </a:r>
            <a:r>
              <a:rPr lang="en-US" sz="1100" u="none" strike="noStrike">
                <a:solidFill>
                  <a:srgbClr val="000000"/>
                </a:solidFill>
                <a:effectLst/>
                <a:latin typeface="Segoe Sans Display" pitchFamily="2" charset="0"/>
                <a:cs typeface="Segoe Sans Display" pitchFamily="2" charset="0"/>
              </a:rPr>
              <a:t>: Manage visibility and governance of data assets across your environment</a:t>
            </a:r>
          </a:p>
        </p:txBody>
      </p:sp>
      <p:sp>
        <p:nvSpPr>
          <p:cNvPr id="28" name="document_6" title="Icon of a document with a padlock in the lower right corner">
            <a:extLst>
              <a:ext uri="{FF2B5EF4-FFF2-40B4-BE49-F238E27FC236}">
                <a16:creationId xmlns:a16="http://schemas.microsoft.com/office/drawing/2014/main" id="{DEC2FDA2-DD0C-0523-68CB-7E5172A74B88}"/>
              </a:ext>
            </a:extLst>
          </p:cNvPr>
          <p:cNvSpPr>
            <a:spLocks noChangeAspect="1" noEditPoints="1"/>
          </p:cNvSpPr>
          <p:nvPr/>
        </p:nvSpPr>
        <p:spPr bwMode="auto">
          <a:xfrm>
            <a:off x="1183871" y="4806570"/>
            <a:ext cx="347096" cy="43387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6" name="TextBox 15">
            <a:extLst>
              <a:ext uri="{FF2B5EF4-FFF2-40B4-BE49-F238E27FC236}">
                <a16:creationId xmlns:a16="http://schemas.microsoft.com/office/drawing/2014/main" id="{2A41A8C8-7A94-0C37-D4A0-B2E0DB0B935A}"/>
              </a:ext>
            </a:extLst>
          </p:cNvPr>
          <p:cNvSpPr txBox="1"/>
          <p:nvPr/>
        </p:nvSpPr>
        <p:spPr>
          <a:xfrm>
            <a:off x="2319444" y="4833864"/>
            <a:ext cx="2365108" cy="338554"/>
          </a:xfrm>
          <a:prstGeom prst="rect">
            <a:avLst/>
          </a:prstGeom>
          <a:noFill/>
        </p:spPr>
        <p:txBody>
          <a:bodyPr wrap="square" lIns="0" tIns="0" rIns="0" bIns="0" rtlCol="0">
            <a:spAutoFit/>
          </a:bodyPr>
          <a:lstStyle/>
          <a:p>
            <a:pPr algn="l" rtl="0" fontAlgn="base"/>
            <a:r>
              <a:rPr lang="en-US" sz="1100" b="1" u="none" strike="noStrike">
                <a:solidFill>
                  <a:srgbClr val="000000"/>
                </a:solidFill>
                <a:effectLst/>
                <a:latin typeface="Segoe Sans Display Semibold" pitchFamily="2" charset="0"/>
                <a:cs typeface="Segoe Sans Display Semibold" pitchFamily="2" charset="0"/>
              </a:rPr>
              <a:t>Data protection: </a:t>
            </a:r>
            <a:r>
              <a:rPr lang="en-US" sz="1100" u="none" strike="noStrike">
                <a:solidFill>
                  <a:srgbClr val="000000"/>
                </a:solidFill>
                <a:effectLst/>
                <a:latin typeface="Segoe Sans Display" pitchFamily="2" charset="0"/>
                <a:cs typeface="Segoe Sans Display" pitchFamily="2" charset="0"/>
              </a:rPr>
              <a:t>Protect sensitive data across clouds, apps, and devices</a:t>
            </a:r>
          </a:p>
        </p:txBody>
      </p:sp>
      <p:pic>
        <p:nvPicPr>
          <p:cNvPr id="30" name="Graphic 29" descr="Icon of a document with a warning icon on the side">
            <a:extLst>
              <a:ext uri="{FF2B5EF4-FFF2-40B4-BE49-F238E27FC236}">
                <a16:creationId xmlns:a16="http://schemas.microsoft.com/office/drawing/2014/main" id="{DEE45D42-687E-37B3-438C-B204E0206E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95282" y="5797542"/>
            <a:ext cx="411597" cy="420743"/>
          </a:xfrm>
          <a:prstGeom prst="rect">
            <a:avLst/>
          </a:prstGeom>
        </p:spPr>
      </p:pic>
      <p:sp>
        <p:nvSpPr>
          <p:cNvPr id="18" name="TextBox 17">
            <a:extLst>
              <a:ext uri="{FF2B5EF4-FFF2-40B4-BE49-F238E27FC236}">
                <a16:creationId xmlns:a16="http://schemas.microsoft.com/office/drawing/2014/main" id="{BC121E50-A6B3-AC8C-E2EB-4ED748439DB8}"/>
              </a:ext>
            </a:extLst>
          </p:cNvPr>
          <p:cNvSpPr txBox="1"/>
          <p:nvPr/>
        </p:nvSpPr>
        <p:spPr>
          <a:xfrm>
            <a:off x="2319443" y="5768037"/>
            <a:ext cx="2905699" cy="507831"/>
          </a:xfrm>
          <a:prstGeom prst="rect">
            <a:avLst/>
          </a:prstGeom>
          <a:noFill/>
        </p:spPr>
        <p:txBody>
          <a:bodyPr wrap="square" lIns="0" tIns="0" rIns="0" bIns="0" rtlCol="0">
            <a:spAutoFit/>
          </a:bodyPr>
          <a:lstStyle/>
          <a:p>
            <a:pPr algn="l" rtl="0" fontAlgn="base"/>
            <a:r>
              <a:rPr lang="en-US" sz="1100" b="1" u="none" strike="noStrike">
                <a:solidFill>
                  <a:srgbClr val="000000"/>
                </a:solidFill>
                <a:effectLst/>
                <a:latin typeface="Segoe Sans Display Semibold" pitchFamily="2" charset="0"/>
                <a:cs typeface="Segoe Sans Display Semibold" pitchFamily="2" charset="0"/>
              </a:rPr>
              <a:t>Risk and compliance: </a:t>
            </a:r>
            <a:r>
              <a:rPr lang="en-US" sz="1100" u="none" strike="noStrike">
                <a:solidFill>
                  <a:srgbClr val="000000"/>
                </a:solidFill>
                <a:effectLst/>
                <a:latin typeface="Segoe Sans Display" pitchFamily="2" charset="0"/>
                <a:cs typeface="Segoe Sans Display" pitchFamily="2" charset="0"/>
              </a:rPr>
              <a:t>management: Identify data risks and manage regulatory compliance requirements</a:t>
            </a:r>
          </a:p>
        </p:txBody>
      </p:sp>
      <p:sp>
        <p:nvSpPr>
          <p:cNvPr id="24" name="Title 18">
            <a:extLst>
              <a:ext uri="{FF2B5EF4-FFF2-40B4-BE49-F238E27FC236}">
                <a16:creationId xmlns:a16="http://schemas.microsoft.com/office/drawing/2014/main" id="{A1165B20-A15D-F2D8-ADF3-E0F98392E755}"/>
              </a:ext>
            </a:extLst>
          </p:cNvPr>
          <p:cNvSpPr txBox="1">
            <a:spLocks/>
          </p:cNvSpPr>
          <p:nvPr/>
        </p:nvSpPr>
        <p:spPr>
          <a:xfrm>
            <a:off x="6433550" y="496984"/>
            <a:ext cx="3682032"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200">
                <a:solidFill>
                  <a:schemeClr val="bg1"/>
                </a:solidFill>
                <a:latin typeface="Segoe Sans Display Semilight" pitchFamily="2" charset="0"/>
                <a:ea typeface="+mn-ea"/>
                <a:cs typeface="Segoe Sans Display Semilight" pitchFamily="2" charset="0"/>
              </a:rPr>
              <a:t>Microsoft Purview sub products</a:t>
            </a:r>
          </a:p>
        </p:txBody>
      </p:sp>
      <p:sp>
        <p:nvSpPr>
          <p:cNvPr id="45" name="mail_2" title="Icon of an envelope with an arrow on the lower right pointing right">
            <a:extLst>
              <a:ext uri="{FF2B5EF4-FFF2-40B4-BE49-F238E27FC236}">
                <a16:creationId xmlns:a16="http://schemas.microsoft.com/office/drawing/2014/main" id="{E8EA58F3-6F51-C06B-741C-1B966FB17876}"/>
              </a:ext>
            </a:extLst>
          </p:cNvPr>
          <p:cNvSpPr>
            <a:spLocks noChangeAspect="1" noEditPoints="1"/>
          </p:cNvSpPr>
          <p:nvPr/>
        </p:nvSpPr>
        <p:spPr bwMode="auto">
          <a:xfrm>
            <a:off x="6569947" y="2054721"/>
            <a:ext cx="434755" cy="313749"/>
          </a:xfrm>
          <a:custGeom>
            <a:avLst/>
            <a:gdLst>
              <a:gd name="T0" fmla="*/ 341 w 600"/>
              <a:gd name="T1" fmla="*/ 356 h 433"/>
              <a:gd name="T2" fmla="*/ 0 w 600"/>
              <a:gd name="T3" fmla="*/ 356 h 433"/>
              <a:gd name="T4" fmla="*/ 0 w 600"/>
              <a:gd name="T5" fmla="*/ 0 h 433"/>
              <a:gd name="T6" fmla="*/ 600 w 600"/>
              <a:gd name="T7" fmla="*/ 0 h 433"/>
              <a:gd name="T8" fmla="*/ 600 w 600"/>
              <a:gd name="T9" fmla="*/ 269 h 433"/>
              <a:gd name="T10" fmla="*/ 0 w 600"/>
              <a:gd name="T11" fmla="*/ 0 h 433"/>
              <a:gd name="T12" fmla="*/ 300 w 600"/>
              <a:gd name="T13" fmla="*/ 178 h 433"/>
              <a:gd name="T14" fmla="*/ 600 w 600"/>
              <a:gd name="T15" fmla="*/ 0 h 433"/>
              <a:gd name="T16" fmla="*/ 392 w 600"/>
              <a:gd name="T17" fmla="*/ 356 h 433"/>
              <a:gd name="T18" fmla="*/ 600 w 600"/>
              <a:gd name="T19" fmla="*/ 356 h 433"/>
              <a:gd name="T20" fmla="*/ 524 w 600"/>
              <a:gd name="T21" fmla="*/ 433 h 433"/>
              <a:gd name="T22" fmla="*/ 600 w 600"/>
              <a:gd name="T23" fmla="*/ 356 h 433"/>
              <a:gd name="T24" fmla="*/ 524 w 600"/>
              <a:gd name="T25" fmla="*/ 28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0" h="433">
                <a:moveTo>
                  <a:pt x="341" y="356"/>
                </a:moveTo>
                <a:lnTo>
                  <a:pt x="0" y="356"/>
                </a:lnTo>
                <a:lnTo>
                  <a:pt x="0" y="0"/>
                </a:lnTo>
                <a:lnTo>
                  <a:pt x="600" y="0"/>
                </a:lnTo>
                <a:lnTo>
                  <a:pt x="600" y="269"/>
                </a:lnTo>
                <a:moveTo>
                  <a:pt x="0" y="0"/>
                </a:moveTo>
                <a:lnTo>
                  <a:pt x="300" y="178"/>
                </a:lnTo>
                <a:lnTo>
                  <a:pt x="600" y="0"/>
                </a:lnTo>
                <a:moveTo>
                  <a:pt x="392" y="356"/>
                </a:moveTo>
                <a:lnTo>
                  <a:pt x="600" y="356"/>
                </a:lnTo>
                <a:moveTo>
                  <a:pt x="524" y="433"/>
                </a:moveTo>
                <a:lnTo>
                  <a:pt x="600" y="356"/>
                </a:lnTo>
                <a:lnTo>
                  <a:pt x="524" y="280"/>
                </a:lnTo>
              </a:path>
            </a:pathLst>
          </a:custGeom>
          <a:no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20" name="TextBox 19">
            <a:extLst>
              <a:ext uri="{FF2B5EF4-FFF2-40B4-BE49-F238E27FC236}">
                <a16:creationId xmlns:a16="http://schemas.microsoft.com/office/drawing/2014/main" id="{317506BA-21E0-FA26-7498-D4C1FE36A0EF}"/>
              </a:ext>
            </a:extLst>
          </p:cNvPr>
          <p:cNvSpPr txBox="1"/>
          <p:nvPr/>
        </p:nvSpPr>
        <p:spPr>
          <a:xfrm>
            <a:off x="7440027" y="1941211"/>
            <a:ext cx="3857541" cy="507831"/>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Purview Insider Risk Management: </a:t>
            </a:r>
            <a:r>
              <a:rPr lang="en-US" sz="1100">
                <a:solidFill>
                  <a:schemeClr val="bg1"/>
                </a:solidFill>
                <a:latin typeface="Segoe Sans Display" pitchFamily="2" charset="0"/>
                <a:cs typeface="Segoe Sans Display" pitchFamily="2" charset="0"/>
              </a:rPr>
              <a:t>Secure email and Microsoft Teams with advanced protection against phishing, ransomware, and other cyberthreats.</a:t>
            </a:r>
            <a:endParaRPr lang="en-US" sz="1100" u="none" strike="noStrike">
              <a:solidFill>
                <a:schemeClr val="bg1"/>
              </a:solidFill>
              <a:effectLst/>
              <a:latin typeface="Segoe Sans Display" pitchFamily="2" charset="0"/>
              <a:cs typeface="Segoe Sans Display" pitchFamily="2" charset="0"/>
            </a:endParaRPr>
          </a:p>
        </p:txBody>
      </p:sp>
      <p:pic>
        <p:nvPicPr>
          <p:cNvPr id="47" name="Graphic 46" descr="Icon of a padlock with codification">
            <a:extLst>
              <a:ext uri="{FF2B5EF4-FFF2-40B4-BE49-F238E27FC236}">
                <a16:creationId xmlns:a16="http://schemas.microsoft.com/office/drawing/2014/main" id="{2BFD935B-DAA2-902B-D46D-63134B6E02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79618" y="3113933"/>
            <a:ext cx="414204" cy="365857"/>
          </a:xfrm>
          <a:prstGeom prst="rect">
            <a:avLst/>
          </a:prstGeom>
        </p:spPr>
      </p:pic>
      <p:sp>
        <p:nvSpPr>
          <p:cNvPr id="21" name="TextBox 20">
            <a:extLst>
              <a:ext uri="{FF2B5EF4-FFF2-40B4-BE49-F238E27FC236}">
                <a16:creationId xmlns:a16="http://schemas.microsoft.com/office/drawing/2014/main" id="{A100A360-3728-D26A-BECD-B07152889562}"/>
              </a:ext>
            </a:extLst>
          </p:cNvPr>
          <p:cNvSpPr txBox="1"/>
          <p:nvPr/>
        </p:nvSpPr>
        <p:spPr>
          <a:xfrm>
            <a:off x="7420059" y="3075530"/>
            <a:ext cx="3857541" cy="507831"/>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Purview Information Protection: </a:t>
            </a:r>
            <a:r>
              <a:rPr lang="en-US" sz="1100">
                <a:solidFill>
                  <a:schemeClr val="bg1"/>
                </a:solidFill>
                <a:latin typeface="Segoe Sans Display" pitchFamily="2" charset="0"/>
                <a:cs typeface="Segoe Sans Display" pitchFamily="2" charset="0"/>
              </a:rPr>
              <a:t>Manage and protect your business data by implementing data classification, sensitivity labels, and advanced encryption.</a:t>
            </a:r>
            <a:endParaRPr lang="en-US" sz="1100" u="none" strike="noStrike">
              <a:solidFill>
                <a:srgbClr val="000000"/>
              </a:solidFill>
              <a:effectLst/>
              <a:latin typeface="Segoe Sans Display" pitchFamily="2" charset="0"/>
              <a:cs typeface="Segoe Sans Display" pitchFamily="2" charset="0"/>
            </a:endParaRPr>
          </a:p>
        </p:txBody>
      </p:sp>
      <p:pic>
        <p:nvPicPr>
          <p:cNvPr id="49" name="Graphic 48" descr="Icon of a document with an arrow following an x">
            <a:extLst>
              <a:ext uri="{FF2B5EF4-FFF2-40B4-BE49-F238E27FC236}">
                <a16:creationId xmlns:a16="http://schemas.microsoft.com/office/drawing/2014/main" id="{576A979B-B938-299B-8B2F-4F40C099568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10255" y="4387983"/>
            <a:ext cx="350593" cy="383055"/>
          </a:xfrm>
          <a:prstGeom prst="rect">
            <a:avLst/>
          </a:prstGeom>
        </p:spPr>
      </p:pic>
      <p:sp>
        <p:nvSpPr>
          <p:cNvPr id="22" name="TextBox 21">
            <a:extLst>
              <a:ext uri="{FF2B5EF4-FFF2-40B4-BE49-F238E27FC236}">
                <a16:creationId xmlns:a16="http://schemas.microsoft.com/office/drawing/2014/main" id="{989CE4A7-663A-F688-BE15-94CCF9080897}"/>
              </a:ext>
            </a:extLst>
          </p:cNvPr>
          <p:cNvSpPr txBox="1"/>
          <p:nvPr/>
        </p:nvSpPr>
        <p:spPr>
          <a:xfrm>
            <a:off x="7440027" y="4325596"/>
            <a:ext cx="3837574" cy="507831"/>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Purview Data Lifecycle Management: </a:t>
            </a:r>
            <a:r>
              <a:rPr lang="en-US" sz="1100">
                <a:solidFill>
                  <a:schemeClr val="bg1"/>
                </a:solidFill>
                <a:latin typeface="Segoe Sans Display" pitchFamily="2" charset="0"/>
                <a:cs typeface="Segoe Sans Display" pitchFamily="2" charset="0"/>
              </a:rPr>
              <a:t>Retain the content you need and delete the content you don´t with built-in information governance.</a:t>
            </a:r>
            <a:endParaRPr lang="en-US" sz="1100" u="none" strike="noStrike">
              <a:solidFill>
                <a:schemeClr val="bg1"/>
              </a:solidFill>
              <a:effectLst/>
              <a:latin typeface="Segoe Sans Display" pitchFamily="2" charset="0"/>
              <a:cs typeface="Segoe Sans Display" pitchFamily="2" charset="0"/>
            </a:endParaRPr>
          </a:p>
        </p:txBody>
      </p:sp>
      <p:pic>
        <p:nvPicPr>
          <p:cNvPr id="50" name="Graphic 49" descr="Icon of a document with a shield and a star inside it ">
            <a:extLst>
              <a:ext uri="{FF2B5EF4-FFF2-40B4-BE49-F238E27FC236}">
                <a16:creationId xmlns:a16="http://schemas.microsoft.com/office/drawing/2014/main" id="{27E27F22-4E30-9A5D-21FA-03160D3453D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629366" y="5480880"/>
            <a:ext cx="315585" cy="348231"/>
          </a:xfrm>
          <a:prstGeom prst="rect">
            <a:avLst/>
          </a:prstGeom>
        </p:spPr>
      </p:pic>
      <p:sp>
        <p:nvSpPr>
          <p:cNvPr id="23" name="TextBox 22">
            <a:extLst>
              <a:ext uri="{FF2B5EF4-FFF2-40B4-BE49-F238E27FC236}">
                <a16:creationId xmlns:a16="http://schemas.microsoft.com/office/drawing/2014/main" id="{8C13A22A-F52F-8DFD-9BE2-AAA8755FABAF}"/>
              </a:ext>
            </a:extLst>
          </p:cNvPr>
          <p:cNvSpPr txBox="1"/>
          <p:nvPr/>
        </p:nvSpPr>
        <p:spPr>
          <a:xfrm>
            <a:off x="7419002" y="5402041"/>
            <a:ext cx="3857541" cy="507831"/>
          </a:xfrm>
          <a:prstGeom prst="rect">
            <a:avLst/>
          </a:prstGeom>
          <a:noFill/>
        </p:spPr>
        <p:txBody>
          <a:bodyPr wrap="square" lIns="0" tIns="0" rIns="0" bIns="0" rtlCol="0">
            <a:spAutoFit/>
          </a:bodyPr>
          <a:lstStyle/>
          <a:p>
            <a:pPr algn="l" rtl="0" fontAlgn="base"/>
            <a:r>
              <a:rPr lang="en-US" sz="1100" b="1">
                <a:solidFill>
                  <a:schemeClr val="bg1"/>
                </a:solidFill>
                <a:latin typeface="Segoe Sans Display Semibold" pitchFamily="2" charset="0"/>
                <a:cs typeface="Segoe Sans Display Semibold" pitchFamily="2" charset="0"/>
              </a:rPr>
              <a:t>Purview Data Loss Prevention: </a:t>
            </a:r>
            <a:r>
              <a:rPr lang="en-US" sz="1100">
                <a:solidFill>
                  <a:schemeClr val="bg1"/>
                </a:solidFill>
                <a:latin typeface="Segoe Sans Display" pitchFamily="2" charset="0"/>
                <a:cs typeface="Segoe Sans Display" pitchFamily="2" charset="0"/>
              </a:rPr>
              <a:t>Provides intelligent detection and control of sensitive data using built-in exfoliation policies for M365 apps and services.</a:t>
            </a:r>
            <a:endParaRPr lang="en-US" sz="1100" u="none" strike="noStrike">
              <a:solidFill>
                <a:schemeClr val="bg1"/>
              </a:solidFill>
              <a:effectLst/>
              <a:latin typeface="Segoe Sans Display" pitchFamily="2" charset="0"/>
              <a:cs typeface="Segoe Sans Display" pitchFamily="2" charset="0"/>
            </a:endParaRPr>
          </a:p>
        </p:txBody>
      </p:sp>
      <p:cxnSp>
        <p:nvCxnSpPr>
          <p:cNvPr id="31" name="Straight Connector 30">
            <a:extLst>
              <a:ext uri="{FF2B5EF4-FFF2-40B4-BE49-F238E27FC236}">
                <a16:creationId xmlns:a16="http://schemas.microsoft.com/office/drawing/2014/main" id="{0FF004D5-3B38-3AFD-C5D9-0C7CC37624C5}"/>
              </a:ext>
              <a:ext uri="{C183D7F6-B498-43B3-948B-1728B52AA6E4}">
                <adec:decorative xmlns:adec="http://schemas.microsoft.com/office/drawing/2017/decorative" val="1"/>
              </a:ext>
            </a:extLst>
          </p:cNvPr>
          <p:cNvCxnSpPr>
            <a:cxnSpLocks/>
          </p:cNvCxnSpPr>
          <p:nvPr/>
        </p:nvCxnSpPr>
        <p:spPr>
          <a:xfrm>
            <a:off x="3657600" y="2054721"/>
            <a:ext cx="0" cy="716218"/>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F30C4103-2E74-32B3-2995-EE447D28E88D}"/>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18828E6D-7523-28E1-FCFA-CD40098C9B9C}"/>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pic>
        <p:nvPicPr>
          <p:cNvPr id="2" name="Picture 1">
            <a:extLst>
              <a:ext uri="{FF2B5EF4-FFF2-40B4-BE49-F238E27FC236}">
                <a16:creationId xmlns:a16="http://schemas.microsoft.com/office/drawing/2014/main" id="{47B4CF55-0635-00B7-E614-15BC1543EC18}"/>
              </a:ext>
              <a:ext uri="{C183D7F6-B498-43B3-948B-1728B52AA6E4}">
                <adec:decorative xmlns:adec="http://schemas.microsoft.com/office/drawing/2017/decorative" val="1"/>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452970" y="6239347"/>
            <a:ext cx="1367908" cy="459441"/>
          </a:xfrm>
          <a:prstGeom prst="rect">
            <a:avLst/>
          </a:prstGeom>
        </p:spPr>
      </p:pic>
      <p:sp>
        <p:nvSpPr>
          <p:cNvPr id="9" name="TextBox 8">
            <a:extLst>
              <a:ext uri="{FF2B5EF4-FFF2-40B4-BE49-F238E27FC236}">
                <a16:creationId xmlns:a16="http://schemas.microsoft.com/office/drawing/2014/main" id="{9F29505A-38BC-C9BC-34D1-06989160D152}"/>
              </a:ext>
              <a:ext uri="{C183D7F6-B498-43B3-948B-1728B52AA6E4}">
                <adec:decorative xmlns:adec="http://schemas.microsoft.com/office/drawing/2017/decorative" val="1"/>
              </a:ext>
            </a:extLst>
          </p:cNvPr>
          <p:cNvSpPr txBox="1"/>
          <p:nvPr/>
        </p:nvSpPr>
        <p:spPr>
          <a:xfrm>
            <a:off x="10602128" y="6315180"/>
            <a:ext cx="1125762"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Sans Display Semilight" pitchFamily="2" charset="0"/>
                <a:cs typeface="Segoe Sans Display Semilight" pitchFamily="2" charset="0"/>
              </a:rPr>
              <a:t>Purview</a:t>
            </a:r>
            <a:endPar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spTree>
    <p:extLst>
      <p:ext uri="{BB962C8B-B14F-4D97-AF65-F5344CB8AC3E}">
        <p14:creationId xmlns:p14="http://schemas.microsoft.com/office/powerpoint/2010/main" val="106741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0E04C-2922-DDE1-A32A-935BB8EBA84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952D776-61FF-F27B-F0CD-491F26E2EA0B}"/>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4" name="Picture 3">
            <a:extLst>
              <a:ext uri="{FF2B5EF4-FFF2-40B4-BE49-F238E27FC236}">
                <a16:creationId xmlns:a16="http://schemas.microsoft.com/office/drawing/2014/main" id="{FB38758D-1866-AE93-6D94-FB4D25032AE1}"/>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10217334" y="6239347"/>
            <a:ext cx="1603544" cy="459441"/>
          </a:xfrm>
          <a:prstGeom prst="rect">
            <a:avLst/>
          </a:prstGeom>
        </p:spPr>
      </p:pic>
      <p:sp>
        <p:nvSpPr>
          <p:cNvPr id="6" name="Title 18">
            <a:extLst>
              <a:ext uri="{FF2B5EF4-FFF2-40B4-BE49-F238E27FC236}">
                <a16:creationId xmlns:a16="http://schemas.microsoft.com/office/drawing/2014/main" id="{2EC9130C-C3B9-F17B-32C1-BBB562905BBD}"/>
              </a:ext>
            </a:extLst>
          </p:cNvPr>
          <p:cNvSpPr txBox="1">
            <a:spLocks noGrp="1"/>
          </p:cNvSpPr>
          <p:nvPr>
            <p:ph type="title" idx="4294967295"/>
          </p:nvPr>
        </p:nvSpPr>
        <p:spPr>
          <a:xfrm>
            <a:off x="621794" y="565537"/>
            <a:ext cx="356807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Microsoft Priva</a:t>
            </a:r>
          </a:p>
        </p:txBody>
      </p:sp>
      <p:sp>
        <p:nvSpPr>
          <p:cNvPr id="7" name="TextBox 6">
            <a:extLst>
              <a:ext uri="{FF2B5EF4-FFF2-40B4-BE49-F238E27FC236}">
                <a16:creationId xmlns:a16="http://schemas.microsoft.com/office/drawing/2014/main" id="{CDABACC9-A76B-8287-B9E6-AAAC13E50528}"/>
              </a:ext>
            </a:extLst>
          </p:cNvPr>
          <p:cNvSpPr txBox="1"/>
          <p:nvPr/>
        </p:nvSpPr>
        <p:spPr>
          <a:xfrm>
            <a:off x="186595" y="1325739"/>
            <a:ext cx="5180533" cy="646331"/>
          </a:xfrm>
          <a:prstGeom prst="rect">
            <a:avLst/>
          </a:prstGeom>
          <a:noFill/>
        </p:spPr>
        <p:txBody>
          <a:bodyPr wrap="square" lIns="0" tIns="0" rIns="0" bIns="0" rtlCol="0">
            <a:spAutoFit/>
          </a:bodyPr>
          <a:lstStyle/>
          <a:p>
            <a:pPr lvl="1"/>
            <a:r>
              <a:rPr lang="en-US" sz="1400" b="1" u="none" strike="noStrike" dirty="0">
                <a:solidFill>
                  <a:schemeClr val="bg1"/>
                </a:solidFill>
                <a:effectLst/>
                <a:latin typeface="Segoe Sans Display Semibold" pitchFamily="2" charset="0"/>
                <a:cs typeface="Segoe Sans Display Semibold" pitchFamily="2" charset="0"/>
              </a:rPr>
              <a:t>Microsoft Priva </a:t>
            </a:r>
            <a:r>
              <a:rPr lang="en-US" sz="1400" u="none" strike="noStrike" dirty="0">
                <a:solidFill>
                  <a:schemeClr val="bg1"/>
                </a:solidFill>
                <a:effectLst/>
                <a:latin typeface="Segoe Sans Display" pitchFamily="2" charset="0"/>
                <a:cs typeface="Segoe Sans Display" pitchFamily="2" charset="0"/>
              </a:rPr>
              <a:t>helps manage and build a privacy-resilient workplace by safeguarding personal data and standardizing compliance. </a:t>
            </a:r>
            <a:endParaRPr lang="en-US" sz="1400" dirty="0">
              <a:solidFill>
                <a:schemeClr val="bg1"/>
              </a:solidFill>
              <a:latin typeface="Segoe Sans Display" pitchFamily="2" charset="0"/>
              <a:cs typeface="Segoe Sans Display" pitchFamily="2" charset="0"/>
            </a:endParaRPr>
          </a:p>
        </p:txBody>
      </p:sp>
      <p:pic>
        <p:nvPicPr>
          <p:cNvPr id="12" name="Picture 11" descr="Logo of microsoft Priva">
            <a:extLst>
              <a:ext uri="{FF2B5EF4-FFF2-40B4-BE49-F238E27FC236}">
                <a16:creationId xmlns:a16="http://schemas.microsoft.com/office/drawing/2014/main" id="{30FE2DA9-A376-6027-08E3-F9EBD8A5F807}"/>
              </a:ext>
            </a:extLst>
          </p:cNvPr>
          <p:cNvPicPr>
            <a:picLocks noChangeAspect="1"/>
          </p:cNvPicPr>
          <p:nvPr/>
        </p:nvPicPr>
        <p:blipFill>
          <a:blip r:embed="rId4"/>
          <a:stretch>
            <a:fillRect/>
          </a:stretch>
        </p:blipFill>
        <p:spPr>
          <a:xfrm>
            <a:off x="625511" y="2411112"/>
            <a:ext cx="689722" cy="689722"/>
          </a:xfrm>
          <a:prstGeom prst="rect">
            <a:avLst/>
          </a:prstGeom>
        </p:spPr>
      </p:pic>
      <p:sp>
        <p:nvSpPr>
          <p:cNvPr id="11" name="TextBox 10">
            <a:extLst>
              <a:ext uri="{FF2B5EF4-FFF2-40B4-BE49-F238E27FC236}">
                <a16:creationId xmlns:a16="http://schemas.microsoft.com/office/drawing/2014/main" id="{7135F606-11A5-5A2F-64CB-3669B24ADD6A}"/>
              </a:ext>
            </a:extLst>
          </p:cNvPr>
          <p:cNvSpPr txBox="1"/>
          <p:nvPr/>
        </p:nvSpPr>
        <p:spPr>
          <a:xfrm>
            <a:off x="173655" y="3715092"/>
            <a:ext cx="2145789" cy="215444"/>
          </a:xfrm>
          <a:prstGeom prst="rect">
            <a:avLst/>
          </a:prstGeom>
          <a:noFill/>
        </p:spPr>
        <p:txBody>
          <a:bodyPr wrap="square" lIns="0" tIns="0" rIns="0" bIns="0" rtlCol="0">
            <a:spAutoFit/>
          </a:bodyPr>
          <a:lstStyle/>
          <a:p>
            <a:pPr lvl="1"/>
            <a:r>
              <a:rPr lang="en-US" sz="1400" b="1" u="none" strike="noStrike">
                <a:solidFill>
                  <a:schemeClr val="bg1"/>
                </a:solidFill>
                <a:effectLst/>
                <a:latin typeface="Segoe Sans Display Semibold" pitchFamily="2" charset="0"/>
                <a:cs typeface="Segoe Sans Display Semibold" pitchFamily="2" charset="0"/>
              </a:rPr>
              <a:t>Key capabilities:</a:t>
            </a:r>
            <a:endParaRPr lang="en-US" sz="1400">
              <a:solidFill>
                <a:schemeClr val="bg1"/>
              </a:solidFill>
              <a:latin typeface="Segoe Sans Display" pitchFamily="2" charset="0"/>
              <a:cs typeface="Segoe Sans Display" pitchFamily="2" charset="0"/>
            </a:endParaRPr>
          </a:p>
        </p:txBody>
      </p:sp>
      <p:sp>
        <p:nvSpPr>
          <p:cNvPr id="13" name="Rectangle 12">
            <a:extLst>
              <a:ext uri="{FF2B5EF4-FFF2-40B4-BE49-F238E27FC236}">
                <a16:creationId xmlns:a16="http://schemas.microsoft.com/office/drawing/2014/main" id="{BD5F82C3-FB15-0B9A-4585-A14BF41BD579}"/>
              </a:ext>
              <a:ext uri="{C183D7F6-B498-43B3-948B-1728B52AA6E4}">
                <adec:decorative xmlns:adec="http://schemas.microsoft.com/office/drawing/2017/decorative" val="1"/>
              </a:ext>
            </a:extLst>
          </p:cNvPr>
          <p:cNvSpPr/>
          <p:nvPr/>
        </p:nvSpPr>
        <p:spPr>
          <a:xfrm>
            <a:off x="663350"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A6D447F3-7E86-521B-C416-6E1A45392AF1}"/>
              </a:ext>
              <a:ext uri="{C183D7F6-B498-43B3-948B-1728B52AA6E4}">
                <adec:decorative xmlns:adec="http://schemas.microsoft.com/office/drawing/2017/decorative" val="1"/>
              </a:ext>
            </a:extLst>
          </p:cNvPr>
          <p:cNvSpPr/>
          <p:nvPr/>
        </p:nvSpPr>
        <p:spPr>
          <a:xfrm>
            <a:off x="663350" y="5136848"/>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8" name="Rectangle 27">
            <a:extLst>
              <a:ext uri="{FF2B5EF4-FFF2-40B4-BE49-F238E27FC236}">
                <a16:creationId xmlns:a16="http://schemas.microsoft.com/office/drawing/2014/main" id="{665536EB-3F4C-9E5F-FABC-146505C670CF}"/>
              </a:ext>
              <a:ext uri="{C183D7F6-B498-43B3-948B-1728B52AA6E4}">
                <adec:decorative xmlns:adec="http://schemas.microsoft.com/office/drawing/2017/decorative" val="1"/>
              </a:ext>
            </a:extLst>
          </p:cNvPr>
          <p:cNvSpPr/>
          <p:nvPr/>
        </p:nvSpPr>
        <p:spPr>
          <a:xfrm>
            <a:off x="5718189" y="4142315"/>
            <a:ext cx="4871818" cy="840252"/>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 name="Warning_E7BA" title="Icon of a triangle with an exclaimation point inside">
            <a:extLst>
              <a:ext uri="{FF2B5EF4-FFF2-40B4-BE49-F238E27FC236}">
                <a16:creationId xmlns:a16="http://schemas.microsoft.com/office/drawing/2014/main" id="{EEB13C79-D79A-A4FD-D7F2-2B67848AC66D}"/>
              </a:ext>
            </a:extLst>
          </p:cNvPr>
          <p:cNvSpPr>
            <a:spLocks noChangeAspect="1" noEditPoints="1"/>
          </p:cNvSpPr>
          <p:nvPr/>
        </p:nvSpPr>
        <p:spPr bwMode="auto">
          <a:xfrm>
            <a:off x="1133346" y="4406398"/>
            <a:ext cx="358388" cy="358570"/>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lin ang="5400000" scaled="1"/>
              </a:gradFill>
              <a:latin typeface="Segoe UI"/>
            </a:endParaRPr>
          </a:p>
        </p:txBody>
      </p:sp>
      <p:sp>
        <p:nvSpPr>
          <p:cNvPr id="14" name="TextBox 13">
            <a:extLst>
              <a:ext uri="{FF2B5EF4-FFF2-40B4-BE49-F238E27FC236}">
                <a16:creationId xmlns:a16="http://schemas.microsoft.com/office/drawing/2014/main" id="{996AE995-B6E9-8989-A301-F062F7628BE2}"/>
              </a:ext>
            </a:extLst>
          </p:cNvPr>
          <p:cNvSpPr txBox="1"/>
          <p:nvPr/>
        </p:nvSpPr>
        <p:spPr>
          <a:xfrm>
            <a:off x="2320117" y="4486389"/>
            <a:ext cx="2905699" cy="169277"/>
          </a:xfrm>
          <a:prstGeom prst="rect">
            <a:avLst/>
          </a:prstGeom>
          <a:noFill/>
        </p:spPr>
        <p:txBody>
          <a:bodyPr wrap="square" lIns="0" tIns="0" rIns="0" bIns="0" rtlCol="0">
            <a:spAutoFit/>
          </a:bodyPr>
          <a:lstStyle/>
          <a:p>
            <a:pPr algn="l" rtl="0" fontAlgn="base"/>
            <a:r>
              <a:rPr lang="en-US" sz="1100">
                <a:solidFill>
                  <a:srgbClr val="000000"/>
                </a:solidFill>
                <a:latin typeface="Segoe Sans Display" pitchFamily="2" charset="0"/>
                <a:cs typeface="Segoe Sans Display" pitchFamily="2" charset="0"/>
              </a:rPr>
              <a:t>Identify and remediate privacy risks</a:t>
            </a:r>
            <a:endParaRPr lang="en-US" sz="1100" u="none" strike="noStrike">
              <a:solidFill>
                <a:srgbClr val="000000"/>
              </a:solidFill>
              <a:effectLst/>
              <a:latin typeface="Segoe Sans Display" pitchFamily="2" charset="0"/>
              <a:cs typeface="Segoe Sans Display" pitchFamily="2" charset="0"/>
            </a:endParaRPr>
          </a:p>
        </p:txBody>
      </p:sp>
      <p:sp>
        <p:nvSpPr>
          <p:cNvPr id="3" name="document_6" title="Icon of a document with a padlock in the lower right corner">
            <a:extLst>
              <a:ext uri="{FF2B5EF4-FFF2-40B4-BE49-F238E27FC236}">
                <a16:creationId xmlns:a16="http://schemas.microsoft.com/office/drawing/2014/main" id="{AB729BD6-AED2-8DEF-F5A4-2AD9094C41A8}"/>
              </a:ext>
            </a:extLst>
          </p:cNvPr>
          <p:cNvSpPr>
            <a:spLocks noChangeAspect="1" noEditPoints="1"/>
          </p:cNvSpPr>
          <p:nvPr/>
        </p:nvSpPr>
        <p:spPr bwMode="auto">
          <a:xfrm>
            <a:off x="1154769" y="5359761"/>
            <a:ext cx="315542" cy="394427"/>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5875"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16" name="TextBox 15">
            <a:extLst>
              <a:ext uri="{FF2B5EF4-FFF2-40B4-BE49-F238E27FC236}">
                <a16:creationId xmlns:a16="http://schemas.microsoft.com/office/drawing/2014/main" id="{29492D92-E27E-7179-CC5F-48E2F75BD3AF}"/>
              </a:ext>
            </a:extLst>
          </p:cNvPr>
          <p:cNvSpPr txBox="1"/>
          <p:nvPr/>
        </p:nvSpPr>
        <p:spPr>
          <a:xfrm>
            <a:off x="2319444" y="5312808"/>
            <a:ext cx="3047684" cy="507831"/>
          </a:xfrm>
          <a:prstGeom prst="rect">
            <a:avLst/>
          </a:prstGeom>
          <a:noFill/>
        </p:spPr>
        <p:txBody>
          <a:bodyPr wrap="square" lIns="0" tIns="0" rIns="0" bIns="0" rtlCol="0">
            <a:spAutoFit/>
          </a:bodyPr>
          <a:lstStyle/>
          <a:p>
            <a:pPr algn="l" rtl="0" fontAlgn="base"/>
            <a:r>
              <a:rPr lang="en-US" sz="1100">
                <a:solidFill>
                  <a:srgbClr val="000000"/>
                </a:solidFill>
                <a:latin typeface="Segoe Sans Display" pitchFamily="2" charset="0"/>
                <a:cs typeface="Segoe Sans Display" pitchFamily="2" charset="0"/>
              </a:rPr>
              <a:t>Automate and consolidate data privacy operations and responses across on-premises, hybrid, and </a:t>
            </a:r>
            <a:r>
              <a:rPr lang="en-US" sz="1100" err="1">
                <a:solidFill>
                  <a:srgbClr val="000000"/>
                </a:solidFill>
                <a:latin typeface="Segoe Sans Display" pitchFamily="2" charset="0"/>
                <a:cs typeface="Segoe Sans Display" pitchFamily="2" charset="0"/>
              </a:rPr>
              <a:t>multicloud</a:t>
            </a:r>
            <a:r>
              <a:rPr lang="en-US" sz="1100">
                <a:solidFill>
                  <a:srgbClr val="000000"/>
                </a:solidFill>
                <a:latin typeface="Segoe Sans Display" pitchFamily="2" charset="0"/>
                <a:cs typeface="Segoe Sans Display" pitchFamily="2" charset="0"/>
              </a:rPr>
              <a:t> environments</a:t>
            </a:r>
            <a:endParaRPr lang="en-US" sz="1100" u="none" strike="noStrike">
              <a:solidFill>
                <a:srgbClr val="000000"/>
              </a:solidFill>
              <a:effectLst/>
              <a:latin typeface="Segoe Sans Display" pitchFamily="2" charset="0"/>
              <a:cs typeface="Segoe Sans Display" pitchFamily="2" charset="0"/>
            </a:endParaRPr>
          </a:p>
        </p:txBody>
      </p:sp>
      <p:pic>
        <p:nvPicPr>
          <p:cNvPr id="5" name="Picture 4" descr="A person holding a smartphone, focused on the screen. Part of the phone iscovered by a bright green scan-like glow. The text reads: data encrypted. ">
            <a:extLst>
              <a:ext uri="{FF2B5EF4-FFF2-40B4-BE49-F238E27FC236}">
                <a16:creationId xmlns:a16="http://schemas.microsoft.com/office/drawing/2014/main" id="{A39C2C59-32F4-17BD-53D5-F87DB325FCB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87289" y="-7499"/>
            <a:ext cx="6304711" cy="3203962"/>
          </a:xfrm>
          <a:prstGeom prst="rect">
            <a:avLst/>
          </a:prstGeom>
        </p:spPr>
      </p:pic>
      <p:pic>
        <p:nvPicPr>
          <p:cNvPr id="8" name="Graphic 7" descr="Icon of a cloud with a tick inside it and a padlock on the side">
            <a:extLst>
              <a:ext uri="{FF2B5EF4-FFF2-40B4-BE49-F238E27FC236}">
                <a16:creationId xmlns:a16="http://schemas.microsoft.com/office/drawing/2014/main" id="{1BBC59AC-35E4-D95F-8B0D-50ED843D419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246853" y="4398952"/>
            <a:ext cx="598766" cy="356957"/>
          </a:xfrm>
          <a:prstGeom prst="rect">
            <a:avLst/>
          </a:prstGeom>
        </p:spPr>
      </p:pic>
      <p:sp>
        <p:nvSpPr>
          <p:cNvPr id="30" name="TextBox 29">
            <a:extLst>
              <a:ext uri="{FF2B5EF4-FFF2-40B4-BE49-F238E27FC236}">
                <a16:creationId xmlns:a16="http://schemas.microsoft.com/office/drawing/2014/main" id="{AD53E0E9-723E-35CD-5838-2648EDEB47B5}"/>
              </a:ext>
            </a:extLst>
          </p:cNvPr>
          <p:cNvSpPr txBox="1"/>
          <p:nvPr/>
        </p:nvSpPr>
        <p:spPr>
          <a:xfrm>
            <a:off x="7374282" y="4393164"/>
            <a:ext cx="2985663" cy="338554"/>
          </a:xfrm>
          <a:prstGeom prst="rect">
            <a:avLst/>
          </a:prstGeom>
          <a:noFill/>
        </p:spPr>
        <p:txBody>
          <a:bodyPr wrap="square" lIns="0" tIns="0" rIns="0" bIns="0" rtlCol="0">
            <a:spAutoFit/>
          </a:bodyPr>
          <a:lstStyle/>
          <a:p>
            <a:pPr algn="l" rtl="0" fontAlgn="base"/>
            <a:r>
              <a:rPr lang="en-US" sz="1100">
                <a:solidFill>
                  <a:srgbClr val="000000"/>
                </a:solidFill>
                <a:latin typeface="Segoe Sans Display" pitchFamily="2" charset="0"/>
                <a:cs typeface="Segoe Sans Display" pitchFamily="2" charset="0"/>
              </a:rPr>
              <a:t>Accelerate digital transformation and ensure customer data stays private </a:t>
            </a:r>
            <a:endParaRPr lang="en-US" sz="1100" u="none" strike="noStrike">
              <a:solidFill>
                <a:srgbClr val="000000"/>
              </a:solidFill>
              <a:effectLst/>
              <a:latin typeface="Segoe Sans Display" pitchFamily="2" charset="0"/>
              <a:cs typeface="Segoe Sans Display" pitchFamily="2" charset="0"/>
            </a:endParaRPr>
          </a:p>
        </p:txBody>
      </p:sp>
      <p:sp>
        <p:nvSpPr>
          <p:cNvPr id="60" name="TextBox 59">
            <a:extLst>
              <a:ext uri="{FF2B5EF4-FFF2-40B4-BE49-F238E27FC236}">
                <a16:creationId xmlns:a16="http://schemas.microsoft.com/office/drawing/2014/main" id="{0EBFF53D-BB04-317A-9E62-272B4527901D}"/>
              </a:ext>
              <a:ext uri="{C183D7F6-B498-43B3-948B-1728B52AA6E4}">
                <adec:decorative xmlns:adec="http://schemas.microsoft.com/office/drawing/2017/decorative" val="1"/>
              </a:ext>
            </a:extLst>
          </p:cNvPr>
          <p:cNvSpPr txBox="1"/>
          <p:nvPr/>
        </p:nvSpPr>
        <p:spPr>
          <a:xfrm>
            <a:off x="10217333" y="6315180"/>
            <a:ext cx="1603543"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Segoe Sans Display Semilight" pitchFamily="2" charset="0"/>
                <a:cs typeface="Segoe Sans Display Semilight" pitchFamily="2" charset="0"/>
              </a:rPr>
              <a:t>Priva</a:t>
            </a:r>
            <a:endParaRPr kumimoji="0" lang="en-US" sz="2000" u="none" strike="noStrike" kern="1200" cap="none" spc="0" normalizeH="0" baseline="0" noProof="0" dirty="0">
              <a:ln>
                <a:noFill/>
              </a:ln>
              <a:solidFill>
                <a:schemeClr val="bg1"/>
              </a:solidFill>
              <a:effectLst/>
              <a:uLnTx/>
              <a:uFillTx/>
              <a:latin typeface="Segoe Sans Display Semilight" pitchFamily="2" charset="0"/>
              <a:cs typeface="Segoe Sans Display Semilight" pitchFamily="2" charset="0"/>
            </a:endParaRPr>
          </a:p>
        </p:txBody>
      </p:sp>
      <p:cxnSp>
        <p:nvCxnSpPr>
          <p:cNvPr id="70" name="Straight Connector 69">
            <a:extLst>
              <a:ext uri="{FF2B5EF4-FFF2-40B4-BE49-F238E27FC236}">
                <a16:creationId xmlns:a16="http://schemas.microsoft.com/office/drawing/2014/main" id="{52C9B320-2024-FD4A-6BE3-85D3A8D80C06}"/>
              </a:ext>
              <a:ext uri="{C183D7F6-B498-43B3-948B-1728B52AA6E4}">
                <adec:decorative xmlns:adec="http://schemas.microsoft.com/office/drawing/2017/decorative" val="1"/>
              </a:ext>
            </a:extLst>
          </p:cNvPr>
          <p:cNvCxnSpPr>
            <a:cxnSpLocks/>
          </p:cNvCxnSpPr>
          <p:nvPr/>
        </p:nvCxnSpPr>
        <p:spPr>
          <a:xfrm>
            <a:off x="3657600" y="1972070"/>
            <a:ext cx="0" cy="79886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D1367FFF-705C-6A34-4591-D72295A8B06A}"/>
              </a:ext>
              <a:ext uri="{C183D7F6-B498-43B3-948B-1728B52AA6E4}">
                <adec:decorative xmlns:adec="http://schemas.microsoft.com/office/drawing/2017/decorative" val="1"/>
              </a:ext>
            </a:extLst>
          </p:cNvPr>
          <p:cNvCxnSpPr>
            <a:cxnSpLocks/>
          </p:cNvCxnSpPr>
          <p:nvPr/>
        </p:nvCxnSpPr>
        <p:spPr>
          <a:xfrm>
            <a:off x="1678965" y="2770939"/>
            <a:ext cx="1978635"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72" name="Oval 71">
            <a:extLst>
              <a:ext uri="{FF2B5EF4-FFF2-40B4-BE49-F238E27FC236}">
                <a16:creationId xmlns:a16="http://schemas.microsoft.com/office/drawing/2014/main" id="{04445DE9-C547-400E-0BFD-5C272F7A3BA5}"/>
              </a:ext>
              <a:ext uri="{C183D7F6-B498-43B3-948B-1728B52AA6E4}">
                <adec:decorative xmlns:adec="http://schemas.microsoft.com/office/drawing/2017/decorative" val="1"/>
              </a:ext>
            </a:extLst>
          </p:cNvPr>
          <p:cNvSpPr/>
          <p:nvPr/>
        </p:nvSpPr>
        <p:spPr>
          <a:xfrm>
            <a:off x="1608592" y="2709929"/>
            <a:ext cx="122020" cy="122020"/>
          </a:xfrm>
          <a:prstGeom prst="ellipse">
            <a:avLst/>
          </a:prstGeom>
          <a:solidFill>
            <a:schemeClr val="bg1"/>
          </a:solidFill>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MX"/>
          </a:p>
        </p:txBody>
      </p:sp>
      <p:sp>
        <p:nvSpPr>
          <p:cNvPr id="10" name="TextBox 9">
            <a:extLst>
              <a:ext uri="{FF2B5EF4-FFF2-40B4-BE49-F238E27FC236}">
                <a16:creationId xmlns:a16="http://schemas.microsoft.com/office/drawing/2014/main" id="{14C4065B-F336-F9F9-7F01-08F2BADC9112}"/>
              </a:ext>
              <a:ext uri="{C183D7F6-B498-43B3-948B-1728B52AA6E4}">
                <adec:decorative xmlns:adec="http://schemas.microsoft.com/office/drawing/2017/decorative" val="1"/>
              </a:ext>
            </a:extLst>
          </p:cNvPr>
          <p:cNvSpPr txBox="1"/>
          <p:nvPr/>
        </p:nvSpPr>
        <p:spPr>
          <a:xfrm>
            <a:off x="9982200" y="235043"/>
            <a:ext cx="2073812" cy="461665"/>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Microsoft Security product information           4</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170846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47CB-E7A2-8549-2BF2-F908A95D104B}"/>
            </a:ext>
          </a:extLst>
        </p:cNvPr>
        <p:cNvGrpSpPr/>
        <p:nvPr/>
      </p:nvGrpSpPr>
      <p:grpSpPr>
        <a:xfrm>
          <a:off x="0" y="0"/>
          <a:ext cx="0" cy="0"/>
          <a:chOff x="0" y="0"/>
          <a:chExt cx="0" cy="0"/>
        </a:xfrm>
      </p:grpSpPr>
      <p:pic>
        <p:nvPicPr>
          <p:cNvPr id="5" name="Picture 4" descr="A close-up shot of a laptop keyboard. The keyboard is glowing in a vibrant​ green and yellow hue and slightly blurred. The style is evocative of a security scan. ">
            <a:extLst>
              <a:ext uri="{FF2B5EF4-FFF2-40B4-BE49-F238E27FC236}">
                <a16:creationId xmlns:a16="http://schemas.microsoft.com/office/drawing/2014/main" id="{D6BF06C2-B8BF-C42F-09CF-FB50E4CEFF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268410" cy="6629400"/>
          </a:xfrm>
          <a:prstGeom prst="rect">
            <a:avLst/>
          </a:prstGeom>
        </p:spPr>
      </p:pic>
      <p:sp>
        <p:nvSpPr>
          <p:cNvPr id="4" name="Rectangle 3">
            <a:extLst>
              <a:ext uri="{FF2B5EF4-FFF2-40B4-BE49-F238E27FC236}">
                <a16:creationId xmlns:a16="http://schemas.microsoft.com/office/drawing/2014/main" id="{9AF89C1A-A7EC-7C8F-8680-F166FE15F9C4}"/>
              </a:ext>
              <a:ext uri="{C183D7F6-B498-43B3-948B-1728B52AA6E4}">
                <adec:decorative xmlns:adec="http://schemas.microsoft.com/office/drawing/2017/decorative" val="1"/>
              </a:ext>
            </a:extLst>
          </p:cNvPr>
          <p:cNvSpPr/>
          <p:nvPr/>
        </p:nvSpPr>
        <p:spPr>
          <a:xfrm>
            <a:off x="-11767" y="6063659"/>
            <a:ext cx="12203766" cy="871009"/>
          </a:xfrm>
          <a:prstGeom prst="rect">
            <a:avLst/>
          </a:prstGeom>
          <a:solidFill>
            <a:srgbClr val="091F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3447724B-ACEB-5397-3A9C-4AB406D4C560}"/>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Deployment guidance </a:t>
            </a:r>
          </a:p>
        </p:txBody>
      </p:sp>
    </p:spTree>
    <p:extLst>
      <p:ext uri="{BB962C8B-B14F-4D97-AF65-F5344CB8AC3E}">
        <p14:creationId xmlns:p14="http://schemas.microsoft.com/office/powerpoint/2010/main" val="387571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B4EA4-BB8E-4D5A-E160-E03B73BB2B2C}"/>
            </a:ext>
          </a:extLst>
        </p:cNvPr>
        <p:cNvGrpSpPr/>
        <p:nvPr/>
      </p:nvGrpSpPr>
      <p:grpSpPr>
        <a:xfrm>
          <a:off x="0" y="0"/>
          <a:ext cx="0" cy="0"/>
          <a:chOff x="0" y="0"/>
          <a:chExt cx="0" cy="0"/>
        </a:xfrm>
      </p:grpSpPr>
      <p:pic>
        <p:nvPicPr>
          <p:cNvPr id="5" name="Picture 4" descr="A close-up shot of a laptop keyboard. The keyboard is glowing in a vibrant​ green and yellow hue and slightly blurred. The style is evocative of a security scan. ">
            <a:extLst>
              <a:ext uri="{FF2B5EF4-FFF2-40B4-BE49-F238E27FC236}">
                <a16:creationId xmlns:a16="http://schemas.microsoft.com/office/drawing/2014/main" id="{DC3C860D-4797-45F3-8CA0-00DAE7C816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862" y="0"/>
            <a:ext cx="12280727" cy="6541477"/>
          </a:xfrm>
          <a:prstGeom prst="rect">
            <a:avLst/>
          </a:prstGeom>
        </p:spPr>
      </p:pic>
      <p:sp>
        <p:nvSpPr>
          <p:cNvPr id="4" name="Rectangle 3">
            <a:extLst>
              <a:ext uri="{FF2B5EF4-FFF2-40B4-BE49-F238E27FC236}">
                <a16:creationId xmlns:a16="http://schemas.microsoft.com/office/drawing/2014/main" id="{E5F85B74-5CA2-5770-ABD2-031F035094DF}"/>
              </a:ext>
              <a:ext uri="{C183D7F6-B498-43B3-948B-1728B52AA6E4}">
                <adec:decorative xmlns:adec="http://schemas.microsoft.com/office/drawing/2017/decorative" val="1"/>
              </a:ext>
            </a:extLst>
          </p:cNvPr>
          <p:cNvSpPr/>
          <p:nvPr/>
        </p:nvSpPr>
        <p:spPr>
          <a:xfrm>
            <a:off x="-11768" y="6063659"/>
            <a:ext cx="12215533" cy="87100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924FC7FA-4EEB-7EA0-DBE4-85C96D4C9B70}"/>
              </a:ext>
            </a:extLst>
          </p:cNvPr>
          <p:cNvSpPr txBox="1">
            <a:spLocks noGrp="1"/>
          </p:cNvSpPr>
          <p:nvPr>
            <p:ph type="title" idx="4294967295"/>
          </p:nvPr>
        </p:nvSpPr>
        <p:spPr>
          <a:xfrm>
            <a:off x="587828" y="4114800"/>
            <a:ext cx="13890171" cy="194885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1200" cap="none" spc="0" normalizeH="0" baseline="0" noProof="0">
                <a:ln>
                  <a:noFill/>
                </a:ln>
                <a:solidFill>
                  <a:schemeClr val="tx2"/>
                </a:solidFill>
                <a:effectLst/>
                <a:uLnTx/>
                <a:uFillTx/>
                <a:latin typeface="Segoe Sans Display Light" pitchFamily="2" charset="0"/>
                <a:ea typeface="+mn-ea"/>
                <a:cs typeface="Segoe Sans Display Light" pitchFamily="2" charset="0"/>
              </a:rPr>
              <a:t>Explore how Microsoft Security can </a:t>
            </a:r>
          </a:p>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1200" cap="none" spc="0" normalizeH="0" baseline="0" noProof="0">
                <a:ln>
                  <a:noFill/>
                </a:ln>
                <a:solidFill>
                  <a:schemeClr val="tx2"/>
                </a:solidFill>
                <a:effectLst/>
                <a:uLnTx/>
                <a:uFillTx/>
                <a:latin typeface="Segoe Sans Display Light" pitchFamily="2" charset="0"/>
                <a:ea typeface="+mn-ea"/>
                <a:cs typeface="Segoe Sans Display Light" pitchFamily="2" charset="0"/>
              </a:rPr>
              <a:t>safeguard your digital estate</a:t>
            </a:r>
            <a:endPar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endParaRPr>
          </a:p>
        </p:txBody>
      </p:sp>
    </p:spTree>
    <p:extLst>
      <p:ext uri="{BB962C8B-B14F-4D97-AF65-F5344CB8AC3E}">
        <p14:creationId xmlns:p14="http://schemas.microsoft.com/office/powerpoint/2010/main" val="41810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A1F2C"/>
        </a:solidFill>
        <a:effectLst/>
      </p:bgPr>
    </p:bg>
    <p:spTree>
      <p:nvGrpSpPr>
        <p:cNvPr id="1" name="">
          <a:extLst>
            <a:ext uri="{FF2B5EF4-FFF2-40B4-BE49-F238E27FC236}">
              <a16:creationId xmlns:a16="http://schemas.microsoft.com/office/drawing/2014/main" id="{304659E7-A059-C6FD-A3C8-231F0E34F43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123F263-560B-7224-D6E1-9E6B077BFC2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4773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6EDB9198-844A-8372-A611-FF6DA28DFA03}"/>
              </a:ext>
            </a:extLst>
          </p:cNvPr>
          <p:cNvSpPr txBox="1">
            <a:spLocks noGrp="1"/>
          </p:cNvSpPr>
          <p:nvPr>
            <p:ph type="title" idx="4294967295"/>
          </p:nvPr>
        </p:nvSpPr>
        <p:spPr>
          <a:xfrm>
            <a:off x="609214" y="569953"/>
            <a:ext cx="956818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rPr>
              <a:t>Onboarding &amp; Deployment Guidance: </a:t>
            </a: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hlinkClick r:id="rId4">
                  <a:extLst>
                    <a:ext uri="{A12FA001-AC4F-418D-AE19-62706E023703}">
                      <ahyp:hlinkClr xmlns:ahyp="http://schemas.microsoft.com/office/drawing/2018/hyperlinkcolor" val="tx"/>
                    </a:ext>
                  </a:extLst>
                </a:hlinkClick>
              </a:rPr>
              <a:t>Microsoft Entra</a:t>
            </a:r>
            <a:endPar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endParaRPr>
          </a:p>
        </p:txBody>
      </p:sp>
      <p:grpSp>
        <p:nvGrpSpPr>
          <p:cNvPr id="8" name="Group 7" descr="Configure Microsoft Entra ID">
            <a:extLst>
              <a:ext uri="{FF2B5EF4-FFF2-40B4-BE49-F238E27FC236}">
                <a16:creationId xmlns:a16="http://schemas.microsoft.com/office/drawing/2014/main" id="{A428DAFD-7205-81FC-B740-7D25B7932E03}"/>
              </a:ext>
            </a:extLst>
          </p:cNvPr>
          <p:cNvGrpSpPr/>
          <p:nvPr/>
        </p:nvGrpSpPr>
        <p:grpSpPr>
          <a:xfrm>
            <a:off x="658105" y="2035489"/>
            <a:ext cx="1623719" cy="2016662"/>
            <a:chOff x="658105" y="2035489"/>
            <a:chExt cx="1623719" cy="2016662"/>
          </a:xfrm>
        </p:grpSpPr>
        <p:pic>
          <p:nvPicPr>
            <p:cNvPr id="24" name="Picture 23">
              <a:hlinkClick r:id="rId5"/>
              <a:extLst>
                <a:ext uri="{FF2B5EF4-FFF2-40B4-BE49-F238E27FC236}">
                  <a16:creationId xmlns:a16="http://schemas.microsoft.com/office/drawing/2014/main" id="{A3FEED12-E99B-F23E-2CC3-9D5EC6535611}"/>
                </a:ext>
                <a:ext uri="{C183D7F6-B498-43B3-948B-1728B52AA6E4}">
                  <adec:decorative xmlns:adec="http://schemas.microsoft.com/office/drawing/2017/decorative" val="1"/>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58105" y="2035489"/>
              <a:ext cx="1623719" cy="2016662"/>
            </a:xfrm>
            <a:prstGeom prst="rect">
              <a:avLst/>
            </a:prstGeom>
            <a:noFill/>
          </p:spPr>
        </p:pic>
        <p:sp>
          <p:nvSpPr>
            <p:cNvPr id="4" name="Title 18" descr="Configure Microsoft Entra ID&#10;">
              <a:extLst>
                <a:ext uri="{FF2B5EF4-FFF2-40B4-BE49-F238E27FC236}">
                  <a16:creationId xmlns:a16="http://schemas.microsoft.com/office/drawing/2014/main" id="{570A7AC1-B5C4-B33B-E13E-2724C33CFFDD}"/>
                </a:ext>
              </a:extLst>
            </p:cNvPr>
            <p:cNvSpPr txBox="1">
              <a:spLocks/>
            </p:cNvSpPr>
            <p:nvPr/>
          </p:nvSpPr>
          <p:spPr>
            <a:xfrm>
              <a:off x="812253" y="2207484"/>
              <a:ext cx="1242238"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Configure Microsoft Entra ID</a:t>
              </a:r>
            </a:p>
          </p:txBody>
        </p:sp>
        <p:sp>
          <p:nvSpPr>
            <p:cNvPr id="5" name="Title 18">
              <a:extLst>
                <a:ext uri="{FF2B5EF4-FFF2-40B4-BE49-F238E27FC236}">
                  <a16:creationId xmlns:a16="http://schemas.microsoft.com/office/drawing/2014/main" id="{106EAFEF-D9F5-562D-88A6-427C92962BFC}"/>
                </a:ext>
              </a:extLst>
            </p:cNvPr>
            <p:cNvSpPr txBox="1">
              <a:spLocks/>
            </p:cNvSpPr>
            <p:nvPr/>
          </p:nvSpPr>
          <p:spPr>
            <a:xfrm>
              <a:off x="812253" y="2696736"/>
              <a:ext cx="1238682"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chemeClr val="bg1"/>
                  </a:solidFill>
                  <a:effectLst/>
                  <a:latin typeface="Segoe Sans Display" pitchFamily="2" charset="0"/>
                  <a:cs typeface="Segoe Sans Display" pitchFamily="2" charset="0"/>
                </a:rPr>
                <a:t>Microsoft Entra ID is a cloud-based identity and access management service that helps your employees sign in and access apps and services. </a:t>
              </a:r>
              <a:r>
                <a:rPr lang="en-US" sz="700">
                  <a:solidFill>
                    <a:schemeClr val="bg1"/>
                  </a:solidFill>
                  <a:latin typeface="Segoe Sans Display" pitchFamily="2" charset="0"/>
                  <a:cs typeface="Segoe Sans Display" pitchFamily="2" charset="0"/>
                </a:rPr>
                <a:t>Learn how to configure </a:t>
              </a:r>
              <a:r>
                <a:rPr lang="en-US" sz="700" err="1">
                  <a:solidFill>
                    <a:schemeClr val="bg1"/>
                  </a:solidFill>
                  <a:latin typeface="Segoe Sans Display" pitchFamily="2" charset="0"/>
                  <a:cs typeface="Segoe Sans Display" pitchFamily="2" charset="0"/>
                </a:rPr>
                <a:t>initi</a:t>
              </a:r>
              <a:r>
                <a:rPr lang="en-US" sz="700">
                  <a:solidFill>
                    <a:schemeClr val="bg1"/>
                  </a:solidFill>
                  <a:latin typeface="Segoe Sans Display" pitchFamily="2" charset="0"/>
                  <a:cs typeface="Segoe Sans Display" pitchFamily="2" charset="0"/>
                </a:rPr>
                <a:t>…</a:t>
              </a:r>
              <a:endParaRPr lang="en-US" sz="700" u="none" strike="noStrike">
                <a:solidFill>
                  <a:schemeClr val="bg1"/>
                </a:solidFill>
                <a:effectLst/>
                <a:latin typeface="Segoe Sans Display" pitchFamily="2" charset="0"/>
                <a:cs typeface="Segoe Sans Display" pitchFamily="2" charset="0"/>
              </a:endParaRPr>
            </a:p>
          </p:txBody>
        </p:sp>
        <p:pic>
          <p:nvPicPr>
            <p:cNvPr id="6" name="Picture 5" descr="Microsoft Purview Logo">
              <a:extLst>
                <a:ext uri="{FF2B5EF4-FFF2-40B4-BE49-F238E27FC236}">
                  <a16:creationId xmlns:a16="http://schemas.microsoft.com/office/drawing/2014/main" id="{EC550105-B007-70B1-F5EA-B9EEE9650B18}"/>
                </a:ext>
              </a:extLst>
            </p:cNvPr>
            <p:cNvPicPr>
              <a:picLocks noChangeAspect="1"/>
            </p:cNvPicPr>
            <p:nvPr/>
          </p:nvPicPr>
          <p:blipFill>
            <a:blip r:embed="rId8"/>
            <a:stretch>
              <a:fillRect/>
            </a:stretch>
          </p:blipFill>
          <p:spPr>
            <a:xfrm>
              <a:off x="2002507" y="2123398"/>
              <a:ext cx="196429" cy="196429"/>
            </a:xfrm>
            <a:prstGeom prst="rect">
              <a:avLst/>
            </a:prstGeom>
          </p:spPr>
        </p:pic>
        <p:sp>
          <p:nvSpPr>
            <p:cNvPr id="9" name="Title 18">
              <a:extLst>
                <a:ext uri="{FF2B5EF4-FFF2-40B4-BE49-F238E27FC236}">
                  <a16:creationId xmlns:a16="http://schemas.microsoft.com/office/drawing/2014/main" id="{2CFB72C0-C594-CBA8-6970-A682AF60EAE0}"/>
                </a:ext>
              </a:extLst>
            </p:cNvPr>
            <p:cNvSpPr txBox="1">
              <a:spLocks/>
            </p:cNvSpPr>
            <p:nvPr/>
          </p:nvSpPr>
          <p:spPr>
            <a:xfrm>
              <a:off x="1356434"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chemeClr val="bg1"/>
                  </a:solidFill>
                  <a:effectLst/>
                  <a:latin typeface="Segoe Sans Display" pitchFamily="2" charset="0"/>
                  <a:cs typeface="Segoe Sans Display" pitchFamily="2" charset="0"/>
                </a:rPr>
                <a:t>Go to guide</a:t>
              </a:r>
            </a:p>
          </p:txBody>
        </p:sp>
        <p:sp>
          <p:nvSpPr>
            <p:cNvPr id="33" name="Oval 32">
              <a:hlinkClick r:id="rId5"/>
              <a:extLst>
                <a:ext uri="{FF2B5EF4-FFF2-40B4-BE49-F238E27FC236}">
                  <a16:creationId xmlns:a16="http://schemas.microsoft.com/office/drawing/2014/main" id="{0722055E-DC1F-B8DB-1242-14ACE0583BA6}"/>
                </a:ext>
                <a:ext uri="{C183D7F6-B498-43B3-948B-1728B52AA6E4}">
                  <adec:decorative xmlns:adec="http://schemas.microsoft.com/office/drawing/2017/decorative" val="1"/>
                </a:ext>
              </a:extLst>
            </p:cNvPr>
            <p:cNvSpPr/>
            <p:nvPr/>
          </p:nvSpPr>
          <p:spPr>
            <a:xfrm>
              <a:off x="1967328"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2" name="Picture 31">
              <a:hlinkClick r:id="rId5"/>
              <a:extLst>
                <a:ext uri="{FF2B5EF4-FFF2-40B4-BE49-F238E27FC236}">
                  <a16:creationId xmlns:a16="http://schemas.microsoft.com/office/drawing/2014/main" id="{09227F94-87B4-F357-F863-3F7F1B69528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035459" y="3786004"/>
              <a:ext cx="90889" cy="95020"/>
            </a:xfrm>
            <a:prstGeom prst="rect">
              <a:avLst/>
            </a:prstGeom>
          </p:spPr>
        </p:pic>
      </p:grpSp>
      <p:grpSp>
        <p:nvGrpSpPr>
          <p:cNvPr id="13" name="Group 12" descr="Clean up Microsoft Entra ID for education&#10;">
            <a:extLst>
              <a:ext uri="{FF2B5EF4-FFF2-40B4-BE49-F238E27FC236}">
                <a16:creationId xmlns:a16="http://schemas.microsoft.com/office/drawing/2014/main" id="{FDB78816-9209-6844-3DD0-95C517C456BA}"/>
              </a:ext>
            </a:extLst>
          </p:cNvPr>
          <p:cNvGrpSpPr/>
          <p:nvPr/>
        </p:nvGrpSpPr>
        <p:grpSpPr>
          <a:xfrm>
            <a:off x="658105" y="4271384"/>
            <a:ext cx="1623719" cy="2016662"/>
            <a:chOff x="524494" y="4271384"/>
            <a:chExt cx="1623719" cy="2016662"/>
          </a:xfrm>
        </p:grpSpPr>
        <p:pic>
          <p:nvPicPr>
            <p:cNvPr id="21" name="Picture 20">
              <a:hlinkClick r:id="rId10"/>
              <a:extLst>
                <a:ext uri="{FF2B5EF4-FFF2-40B4-BE49-F238E27FC236}">
                  <a16:creationId xmlns:a16="http://schemas.microsoft.com/office/drawing/2014/main" id="{0AB53912-9D76-3453-B717-87E1092BD877}"/>
                </a:ext>
                <a:ext uri="{C183D7F6-B498-43B3-948B-1728B52AA6E4}">
                  <adec:decorative xmlns:adec="http://schemas.microsoft.com/office/drawing/2017/decorative" val="1"/>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24494" y="4271384"/>
              <a:ext cx="1623719" cy="2016662"/>
            </a:xfrm>
            <a:prstGeom prst="rect">
              <a:avLst/>
            </a:prstGeom>
            <a:noFill/>
          </p:spPr>
        </p:pic>
        <p:grpSp>
          <p:nvGrpSpPr>
            <p:cNvPr id="75" name="Group 74">
              <a:extLst>
                <a:ext uri="{FF2B5EF4-FFF2-40B4-BE49-F238E27FC236}">
                  <a16:creationId xmlns:a16="http://schemas.microsoft.com/office/drawing/2014/main" id="{4611B6D5-C6FC-8DA1-8C5D-9B2345181406}"/>
                </a:ext>
              </a:extLst>
            </p:cNvPr>
            <p:cNvGrpSpPr/>
            <p:nvPr/>
          </p:nvGrpSpPr>
          <p:grpSpPr>
            <a:xfrm>
              <a:off x="673666" y="4347267"/>
              <a:ext cx="1386683" cy="1823655"/>
              <a:chOff x="678642" y="2123398"/>
              <a:chExt cx="1386683" cy="1823655"/>
            </a:xfrm>
          </p:grpSpPr>
          <p:sp>
            <p:nvSpPr>
              <p:cNvPr id="77" name="Title 18">
                <a:extLst>
                  <a:ext uri="{FF2B5EF4-FFF2-40B4-BE49-F238E27FC236}">
                    <a16:creationId xmlns:a16="http://schemas.microsoft.com/office/drawing/2014/main" id="{AA1DC594-BA8B-CE12-9BAD-4C298827F1F9}"/>
                  </a:ext>
                </a:extLst>
              </p:cNvPr>
              <p:cNvSpPr txBox="1">
                <a:spLocks/>
              </p:cNvSpPr>
              <p:nvPr/>
            </p:nvSpPr>
            <p:spPr>
              <a:xfrm>
                <a:off x="678642" y="2207484"/>
                <a:ext cx="1155075"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Clean up Microsoft Entra ID for education</a:t>
                </a:r>
              </a:p>
            </p:txBody>
          </p:sp>
          <p:sp>
            <p:nvSpPr>
              <p:cNvPr id="78" name="Title 18">
                <a:extLst>
                  <a:ext uri="{FF2B5EF4-FFF2-40B4-BE49-F238E27FC236}">
                    <a16:creationId xmlns:a16="http://schemas.microsoft.com/office/drawing/2014/main" id="{D0DBE894-3F5C-4DEB-2F9E-DBD85C7A3D11}"/>
                  </a:ext>
                </a:extLst>
              </p:cNvPr>
              <p:cNvSpPr txBox="1">
                <a:spLocks/>
              </p:cNvSpPr>
              <p:nvPr/>
            </p:nvSpPr>
            <p:spPr>
              <a:xfrm>
                <a:off x="678642" y="2821618"/>
                <a:ext cx="1164012"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chemeClr val="bg1"/>
                    </a:solidFill>
                    <a:effectLst/>
                    <a:latin typeface="Segoe Sans Display" pitchFamily="2" charset="0"/>
                    <a:cs typeface="Segoe Sans Display" pitchFamily="2" charset="0"/>
                  </a:rPr>
                  <a:t>This guide helps you maintain a healthy tenant and keep administration manageable. You’ll be guided through typical year-end transition task that cove…</a:t>
                </a:r>
              </a:p>
            </p:txBody>
          </p:sp>
          <p:pic>
            <p:nvPicPr>
              <p:cNvPr id="79" name="Picture 78" descr="Microsoft Purview Logo">
                <a:extLst>
                  <a:ext uri="{FF2B5EF4-FFF2-40B4-BE49-F238E27FC236}">
                    <a16:creationId xmlns:a16="http://schemas.microsoft.com/office/drawing/2014/main" id="{633EDB46-A3B0-0F04-9096-AE0F18ED833B}"/>
                  </a:ext>
                </a:extLst>
              </p:cNvPr>
              <p:cNvPicPr>
                <a:picLocks noChangeAspect="1"/>
              </p:cNvPicPr>
              <p:nvPr/>
            </p:nvPicPr>
            <p:blipFill>
              <a:blip r:embed="rId8"/>
              <a:stretch>
                <a:fillRect/>
              </a:stretch>
            </p:blipFill>
            <p:spPr>
              <a:xfrm>
                <a:off x="1868896" y="2123398"/>
                <a:ext cx="196429" cy="196429"/>
              </a:xfrm>
              <a:prstGeom prst="rect">
                <a:avLst/>
              </a:prstGeom>
            </p:spPr>
          </p:pic>
          <p:sp>
            <p:nvSpPr>
              <p:cNvPr id="80" name="Title 18">
                <a:extLst>
                  <a:ext uri="{FF2B5EF4-FFF2-40B4-BE49-F238E27FC236}">
                    <a16:creationId xmlns:a16="http://schemas.microsoft.com/office/drawing/2014/main" id="{D3B38CCC-57E1-4F09-9AB3-0CF369966A4F}"/>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chemeClr val="bg1"/>
                    </a:solidFill>
                    <a:effectLst/>
                    <a:latin typeface="Segoe Sans Display" pitchFamily="2" charset="0"/>
                    <a:cs typeface="Segoe Sans Display" pitchFamily="2" charset="0"/>
                  </a:rPr>
                  <a:t>Go to guide</a:t>
                </a:r>
              </a:p>
            </p:txBody>
          </p:sp>
          <p:sp>
            <p:nvSpPr>
              <p:cNvPr id="81" name="Oval 80">
                <a:hlinkClick r:id="rId10"/>
                <a:extLst>
                  <a:ext uri="{FF2B5EF4-FFF2-40B4-BE49-F238E27FC236}">
                    <a16:creationId xmlns:a16="http://schemas.microsoft.com/office/drawing/2014/main" id="{DC9F71B6-D04C-E085-CC2D-80E39FD6F96D}"/>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82" name="Picture 81">
                <a:hlinkClick r:id="rId10"/>
                <a:extLst>
                  <a:ext uri="{FF2B5EF4-FFF2-40B4-BE49-F238E27FC236}">
                    <a16:creationId xmlns:a16="http://schemas.microsoft.com/office/drawing/2014/main" id="{0FD9F211-5B74-8CBC-E277-7B6C05F2846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grpSp>
        <p:nvGrpSpPr>
          <p:cNvPr id="3" name="Group 2" descr="Add or sync users &#10;to Microsoft Entra ID&#10;">
            <a:extLst>
              <a:ext uri="{FF2B5EF4-FFF2-40B4-BE49-F238E27FC236}">
                <a16:creationId xmlns:a16="http://schemas.microsoft.com/office/drawing/2014/main" id="{E2CBE64E-3EF9-0930-BF4F-E1B48C1952F3}"/>
              </a:ext>
            </a:extLst>
          </p:cNvPr>
          <p:cNvGrpSpPr/>
          <p:nvPr/>
        </p:nvGrpSpPr>
        <p:grpSpPr>
          <a:xfrm>
            <a:off x="2568324" y="2035489"/>
            <a:ext cx="1623719" cy="2016662"/>
            <a:chOff x="2434713" y="2035489"/>
            <a:chExt cx="1623719" cy="2016662"/>
          </a:xfrm>
        </p:grpSpPr>
        <p:pic>
          <p:nvPicPr>
            <p:cNvPr id="16" name="Picture 15">
              <a:hlinkClick r:id="rId11"/>
              <a:extLst>
                <a:ext uri="{FF2B5EF4-FFF2-40B4-BE49-F238E27FC236}">
                  <a16:creationId xmlns:a16="http://schemas.microsoft.com/office/drawing/2014/main" id="{A17F40F6-0543-461A-8665-607427F1125A}"/>
                </a:ext>
                <a:ext uri="{C183D7F6-B498-43B3-948B-1728B52AA6E4}">
                  <adec:decorative xmlns:adec="http://schemas.microsoft.com/office/drawing/2017/decorative" val="1"/>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434713" y="2035489"/>
              <a:ext cx="1623719" cy="2016662"/>
            </a:xfrm>
            <a:prstGeom prst="rect">
              <a:avLst/>
            </a:prstGeom>
            <a:noFill/>
          </p:spPr>
        </p:pic>
        <p:grpSp>
          <p:nvGrpSpPr>
            <p:cNvPr id="35" name="Group 34">
              <a:extLst>
                <a:ext uri="{FF2B5EF4-FFF2-40B4-BE49-F238E27FC236}">
                  <a16:creationId xmlns:a16="http://schemas.microsoft.com/office/drawing/2014/main" id="{7E8D63F1-2362-A032-56E1-08E7A6F82A93}"/>
                </a:ext>
              </a:extLst>
            </p:cNvPr>
            <p:cNvGrpSpPr/>
            <p:nvPr/>
          </p:nvGrpSpPr>
          <p:grpSpPr>
            <a:xfrm>
              <a:off x="2586955" y="2096893"/>
              <a:ext cx="1386683" cy="1823655"/>
              <a:chOff x="678642" y="2123398"/>
              <a:chExt cx="1386683" cy="1823655"/>
            </a:xfrm>
          </p:grpSpPr>
          <p:sp>
            <p:nvSpPr>
              <p:cNvPr id="38" name="Title 18">
                <a:extLst>
                  <a:ext uri="{FF2B5EF4-FFF2-40B4-BE49-F238E27FC236}">
                    <a16:creationId xmlns:a16="http://schemas.microsoft.com/office/drawing/2014/main" id="{1C4CF950-9B83-216A-83CD-D5B8AEB662A3}"/>
                  </a:ext>
                </a:extLst>
              </p:cNvPr>
              <p:cNvSpPr txBox="1">
                <a:spLocks/>
              </p:cNvSpPr>
              <p:nvPr/>
            </p:nvSpPr>
            <p:spPr>
              <a:xfrm>
                <a:off x="678642" y="2207484"/>
                <a:ext cx="1358456"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Add or sync users </a:t>
                </a:r>
              </a:p>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to Microsoft Entra ID</a:t>
                </a:r>
              </a:p>
            </p:txBody>
          </p:sp>
          <p:sp>
            <p:nvSpPr>
              <p:cNvPr id="41" name="Title 18">
                <a:extLst>
                  <a:ext uri="{FF2B5EF4-FFF2-40B4-BE49-F238E27FC236}">
                    <a16:creationId xmlns:a16="http://schemas.microsoft.com/office/drawing/2014/main" id="{76F393A6-FB7D-A485-0B7C-E7227B7E1117}"/>
                  </a:ext>
                </a:extLst>
              </p:cNvPr>
              <p:cNvSpPr txBox="1">
                <a:spLocks/>
              </p:cNvSpPr>
              <p:nvPr/>
            </p:nvSpPr>
            <p:spPr>
              <a:xfrm>
                <a:off x="678642" y="2696736"/>
                <a:ext cx="124058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chemeClr val="bg1"/>
                    </a:solidFill>
                    <a:effectLst/>
                    <a:latin typeface="Segoe Sans Display" pitchFamily="2" charset="0"/>
                    <a:cs typeface="Segoe Sans Display" pitchFamily="2" charset="0"/>
                  </a:rPr>
                  <a:t>Based on your environment and needs, you can choose to add users individually, migrate your on-premises directory with Microsoft Entra Connect cloud sync or…</a:t>
                </a:r>
              </a:p>
            </p:txBody>
          </p:sp>
          <p:pic>
            <p:nvPicPr>
              <p:cNvPr id="62" name="Picture 61" descr="microsoft purview logo">
                <a:extLst>
                  <a:ext uri="{FF2B5EF4-FFF2-40B4-BE49-F238E27FC236}">
                    <a16:creationId xmlns:a16="http://schemas.microsoft.com/office/drawing/2014/main" id="{6A70300B-8164-7000-0995-CF18E19D99F2}"/>
                  </a:ext>
                </a:extLst>
              </p:cNvPr>
              <p:cNvPicPr>
                <a:picLocks noChangeAspect="1"/>
              </p:cNvPicPr>
              <p:nvPr/>
            </p:nvPicPr>
            <p:blipFill>
              <a:blip r:embed="rId8"/>
              <a:stretch>
                <a:fillRect/>
              </a:stretch>
            </p:blipFill>
            <p:spPr>
              <a:xfrm>
                <a:off x="1868896" y="2123398"/>
                <a:ext cx="196429" cy="196429"/>
              </a:xfrm>
              <a:prstGeom prst="rect">
                <a:avLst/>
              </a:prstGeom>
            </p:spPr>
          </p:pic>
          <p:sp>
            <p:nvSpPr>
              <p:cNvPr id="63" name="Title 18">
                <a:extLst>
                  <a:ext uri="{FF2B5EF4-FFF2-40B4-BE49-F238E27FC236}">
                    <a16:creationId xmlns:a16="http://schemas.microsoft.com/office/drawing/2014/main" id="{D3719CEF-E22E-6EC0-8CDF-D6E8EF54F065}"/>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chemeClr val="bg1"/>
                    </a:solidFill>
                    <a:effectLst/>
                    <a:latin typeface="Segoe Sans Display" pitchFamily="2" charset="0"/>
                    <a:cs typeface="Segoe Sans Display" pitchFamily="2" charset="0"/>
                  </a:rPr>
                  <a:t>Go to guide</a:t>
                </a:r>
              </a:p>
            </p:txBody>
          </p:sp>
          <p:sp>
            <p:nvSpPr>
              <p:cNvPr id="64" name="Oval 63">
                <a:hlinkClick r:id="rId11"/>
                <a:extLst>
                  <a:ext uri="{FF2B5EF4-FFF2-40B4-BE49-F238E27FC236}">
                    <a16:creationId xmlns:a16="http://schemas.microsoft.com/office/drawing/2014/main" id="{3B89EC68-1C91-3970-7C54-E66FE316174F}"/>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5" name="Picture 64">
                <a:hlinkClick r:id="rId11"/>
                <a:extLst>
                  <a:ext uri="{FF2B5EF4-FFF2-40B4-BE49-F238E27FC236}">
                    <a16:creationId xmlns:a16="http://schemas.microsoft.com/office/drawing/2014/main" id="{B0206D5B-3A28-4D43-8AB2-9C9F730751F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grpSp>
        <p:nvGrpSpPr>
          <p:cNvPr id="15" name="Group 14" descr="Migrate AD FS to Microsoft Entra ID&#10;">
            <a:extLst>
              <a:ext uri="{FF2B5EF4-FFF2-40B4-BE49-F238E27FC236}">
                <a16:creationId xmlns:a16="http://schemas.microsoft.com/office/drawing/2014/main" id="{CA9FC28A-E6FE-5D95-8125-94351B981B2B}"/>
              </a:ext>
            </a:extLst>
          </p:cNvPr>
          <p:cNvGrpSpPr/>
          <p:nvPr/>
        </p:nvGrpSpPr>
        <p:grpSpPr>
          <a:xfrm>
            <a:off x="2568324" y="4271384"/>
            <a:ext cx="1623719" cy="2016662"/>
            <a:chOff x="2434713" y="4271384"/>
            <a:chExt cx="1623719" cy="2016662"/>
          </a:xfrm>
        </p:grpSpPr>
        <p:pic>
          <p:nvPicPr>
            <p:cNvPr id="14" name="Picture 13">
              <a:hlinkClick r:id="rId12"/>
              <a:extLst>
                <a:ext uri="{FF2B5EF4-FFF2-40B4-BE49-F238E27FC236}">
                  <a16:creationId xmlns:a16="http://schemas.microsoft.com/office/drawing/2014/main" id="{FFFCB061-45E4-4B13-D819-2E2E2DBC720B}"/>
                </a:ext>
                <a:ext uri="{C183D7F6-B498-43B3-948B-1728B52AA6E4}">
                  <adec:decorative xmlns:adec="http://schemas.microsoft.com/office/drawing/2017/decorative" val="1"/>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434713" y="4271384"/>
              <a:ext cx="1623719" cy="2016662"/>
            </a:xfrm>
            <a:prstGeom prst="rect">
              <a:avLst/>
            </a:prstGeom>
            <a:noFill/>
          </p:spPr>
        </p:pic>
        <p:grpSp>
          <p:nvGrpSpPr>
            <p:cNvPr id="83" name="Group 82">
              <a:extLst>
                <a:ext uri="{FF2B5EF4-FFF2-40B4-BE49-F238E27FC236}">
                  <a16:creationId xmlns:a16="http://schemas.microsoft.com/office/drawing/2014/main" id="{12D48F30-9F4C-C72A-DC4D-2D6662981B33}"/>
                </a:ext>
              </a:extLst>
            </p:cNvPr>
            <p:cNvGrpSpPr/>
            <p:nvPr/>
          </p:nvGrpSpPr>
          <p:grpSpPr>
            <a:xfrm>
              <a:off x="2585593" y="4347267"/>
              <a:ext cx="1386683" cy="1823655"/>
              <a:chOff x="678642" y="2123398"/>
              <a:chExt cx="1386683" cy="1823655"/>
            </a:xfrm>
          </p:grpSpPr>
          <p:sp>
            <p:nvSpPr>
              <p:cNvPr id="85" name="Title 18">
                <a:extLst>
                  <a:ext uri="{FF2B5EF4-FFF2-40B4-BE49-F238E27FC236}">
                    <a16:creationId xmlns:a16="http://schemas.microsoft.com/office/drawing/2014/main" id="{C79971A3-07A7-D679-D698-14847F21DF24}"/>
                  </a:ext>
                </a:extLst>
              </p:cNvPr>
              <p:cNvSpPr txBox="1">
                <a:spLocks/>
              </p:cNvSpPr>
              <p:nvPr/>
            </p:nvSpPr>
            <p:spPr>
              <a:xfrm>
                <a:off x="678642" y="2207484"/>
                <a:ext cx="1155075"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Migrate AD FS to Microsoft Entra ID</a:t>
                </a:r>
              </a:p>
            </p:txBody>
          </p:sp>
          <p:sp>
            <p:nvSpPr>
              <p:cNvPr id="86" name="Title 18">
                <a:extLst>
                  <a:ext uri="{FF2B5EF4-FFF2-40B4-BE49-F238E27FC236}">
                    <a16:creationId xmlns:a16="http://schemas.microsoft.com/office/drawing/2014/main" id="{A91B2C03-DE93-7462-76C5-ADCEE8F3290C}"/>
                  </a:ext>
                </a:extLst>
              </p:cNvPr>
              <p:cNvSpPr txBox="1">
                <a:spLocks/>
              </p:cNvSpPr>
              <p:nvPr/>
            </p:nvSpPr>
            <p:spPr>
              <a:xfrm>
                <a:off x="678642" y="2821618"/>
                <a:ext cx="1320582"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chemeClr val="bg1"/>
                    </a:solidFill>
                    <a:effectLst/>
                    <a:latin typeface="Segoe Sans Display" pitchFamily="2" charset="0"/>
                    <a:cs typeface="Segoe Sans Display" pitchFamily="2" charset="0"/>
                  </a:rPr>
                  <a:t>Using Microsoft Entra ID rather than AD FS as your main authentication process will reduce the risk of a security breach. Use this guide to migrate from your existing…</a:t>
                </a:r>
              </a:p>
            </p:txBody>
          </p:sp>
          <p:pic>
            <p:nvPicPr>
              <p:cNvPr id="87" name="Picture 86" descr="Microsoft Purview Logo">
                <a:extLst>
                  <a:ext uri="{FF2B5EF4-FFF2-40B4-BE49-F238E27FC236}">
                    <a16:creationId xmlns:a16="http://schemas.microsoft.com/office/drawing/2014/main" id="{511DF8D6-F38E-22C8-5222-F0073BC02A83}"/>
                  </a:ext>
                </a:extLst>
              </p:cNvPr>
              <p:cNvPicPr>
                <a:picLocks noChangeAspect="1"/>
              </p:cNvPicPr>
              <p:nvPr/>
            </p:nvPicPr>
            <p:blipFill>
              <a:blip r:embed="rId8"/>
              <a:stretch>
                <a:fillRect/>
              </a:stretch>
            </p:blipFill>
            <p:spPr>
              <a:xfrm>
                <a:off x="1868896" y="2123398"/>
                <a:ext cx="196429" cy="196429"/>
              </a:xfrm>
              <a:prstGeom prst="rect">
                <a:avLst/>
              </a:prstGeom>
            </p:spPr>
          </p:pic>
          <p:sp>
            <p:nvSpPr>
              <p:cNvPr id="88" name="Title 18">
                <a:extLst>
                  <a:ext uri="{FF2B5EF4-FFF2-40B4-BE49-F238E27FC236}">
                    <a16:creationId xmlns:a16="http://schemas.microsoft.com/office/drawing/2014/main" id="{4562A5A1-87BE-8E0F-3FE7-4BB4A68788C6}"/>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chemeClr val="bg1"/>
                    </a:solidFill>
                    <a:effectLst/>
                    <a:latin typeface="Segoe Sans Display" pitchFamily="2" charset="0"/>
                    <a:cs typeface="Segoe Sans Display" pitchFamily="2" charset="0"/>
                  </a:rPr>
                  <a:t>Go to guide</a:t>
                </a:r>
              </a:p>
            </p:txBody>
          </p:sp>
          <p:sp>
            <p:nvSpPr>
              <p:cNvPr id="89" name="Oval 88">
                <a:hlinkClick r:id="rId12"/>
                <a:extLst>
                  <a:ext uri="{FF2B5EF4-FFF2-40B4-BE49-F238E27FC236}">
                    <a16:creationId xmlns:a16="http://schemas.microsoft.com/office/drawing/2014/main" id="{14F4343E-2965-B16B-A6B4-2804141461AC}"/>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90" name="Picture 89">
                <a:hlinkClick r:id="rId12"/>
                <a:extLst>
                  <a:ext uri="{FF2B5EF4-FFF2-40B4-BE49-F238E27FC236}">
                    <a16:creationId xmlns:a16="http://schemas.microsoft.com/office/drawing/2014/main" id="{AF8DEA55-AE9D-D67B-735A-7CB9841CEE3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grpSp>
        <p:nvGrpSpPr>
          <p:cNvPr id="7" name="Group 6" descr="Collaborate using B2B or multitenant organizations&#10;">
            <a:extLst>
              <a:ext uri="{FF2B5EF4-FFF2-40B4-BE49-F238E27FC236}">
                <a16:creationId xmlns:a16="http://schemas.microsoft.com/office/drawing/2014/main" id="{21DB0D83-81DE-54A5-A2DA-642D44650C8F}"/>
              </a:ext>
            </a:extLst>
          </p:cNvPr>
          <p:cNvGrpSpPr/>
          <p:nvPr/>
        </p:nvGrpSpPr>
        <p:grpSpPr>
          <a:xfrm>
            <a:off x="4472281" y="2035489"/>
            <a:ext cx="1623719" cy="2016662"/>
            <a:chOff x="4338670" y="2035489"/>
            <a:chExt cx="1623719" cy="2016662"/>
          </a:xfrm>
        </p:grpSpPr>
        <p:pic>
          <p:nvPicPr>
            <p:cNvPr id="11" name="Picture 10">
              <a:hlinkClick r:id="rId13"/>
              <a:extLst>
                <a:ext uri="{FF2B5EF4-FFF2-40B4-BE49-F238E27FC236}">
                  <a16:creationId xmlns:a16="http://schemas.microsoft.com/office/drawing/2014/main" id="{B011C023-2015-72D8-4130-E845E7B63E5D}"/>
                </a:ext>
                <a:ext uri="{C183D7F6-B498-43B3-948B-1728B52AA6E4}">
                  <adec:decorative xmlns:adec="http://schemas.microsoft.com/office/drawing/2017/decorative" val="1"/>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338670" y="2035489"/>
              <a:ext cx="1623719" cy="2016662"/>
            </a:xfrm>
            <a:prstGeom prst="rect">
              <a:avLst/>
            </a:prstGeom>
            <a:noFill/>
          </p:spPr>
        </p:pic>
        <p:grpSp>
          <p:nvGrpSpPr>
            <p:cNvPr id="67" name="Group 66">
              <a:extLst>
                <a:ext uri="{FF2B5EF4-FFF2-40B4-BE49-F238E27FC236}">
                  <a16:creationId xmlns:a16="http://schemas.microsoft.com/office/drawing/2014/main" id="{AA2B258B-A574-8CDF-866A-461EAC15CC37}"/>
                </a:ext>
              </a:extLst>
            </p:cNvPr>
            <p:cNvGrpSpPr/>
            <p:nvPr/>
          </p:nvGrpSpPr>
          <p:grpSpPr>
            <a:xfrm>
              <a:off x="4491583" y="2096893"/>
              <a:ext cx="1386683" cy="1823655"/>
              <a:chOff x="678642" y="2123398"/>
              <a:chExt cx="1386683" cy="1823655"/>
            </a:xfrm>
          </p:grpSpPr>
          <p:sp>
            <p:nvSpPr>
              <p:cNvPr id="69" name="Title 18">
                <a:extLst>
                  <a:ext uri="{FF2B5EF4-FFF2-40B4-BE49-F238E27FC236}">
                    <a16:creationId xmlns:a16="http://schemas.microsoft.com/office/drawing/2014/main" id="{D326F5D9-15ED-0655-AE5B-D6FA5D654775}"/>
                  </a:ext>
                </a:extLst>
              </p:cNvPr>
              <p:cNvSpPr txBox="1">
                <a:spLocks/>
              </p:cNvSpPr>
              <p:nvPr/>
            </p:nvSpPr>
            <p:spPr>
              <a:xfrm>
                <a:off x="678642" y="2207484"/>
                <a:ext cx="1223206"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Collaborate using B2B or multitenant organizations</a:t>
                </a:r>
              </a:p>
            </p:txBody>
          </p:sp>
          <p:sp>
            <p:nvSpPr>
              <p:cNvPr id="70" name="Title 18">
                <a:extLst>
                  <a:ext uri="{FF2B5EF4-FFF2-40B4-BE49-F238E27FC236}">
                    <a16:creationId xmlns:a16="http://schemas.microsoft.com/office/drawing/2014/main" id="{55534EA4-F127-5C9E-EA41-A2F6DAA8AC0F}"/>
                  </a:ext>
                </a:extLst>
              </p:cNvPr>
              <p:cNvSpPr txBox="1">
                <a:spLocks/>
              </p:cNvSpPr>
              <p:nvPr/>
            </p:nvSpPr>
            <p:spPr>
              <a:xfrm>
                <a:off x="678642" y="2821618"/>
                <a:ext cx="1234514"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chemeClr val="bg1"/>
                    </a:solidFill>
                    <a:effectLst/>
                    <a:latin typeface="Segoe Sans Display" pitchFamily="2" charset="0"/>
                    <a:cs typeface="Segoe Sans Display" pitchFamily="2" charset="0"/>
                  </a:rPr>
                  <a:t>This guide enables organizations to more securely share applications and services with guest users from other organizations while maintaining control over their own…</a:t>
                </a:r>
              </a:p>
            </p:txBody>
          </p:sp>
          <p:pic>
            <p:nvPicPr>
              <p:cNvPr id="71" name="Picture 70" descr="Microsoft Purview Logo">
                <a:extLst>
                  <a:ext uri="{FF2B5EF4-FFF2-40B4-BE49-F238E27FC236}">
                    <a16:creationId xmlns:a16="http://schemas.microsoft.com/office/drawing/2014/main" id="{25201F48-4B84-445F-1242-C28D9358F9D3}"/>
                  </a:ext>
                </a:extLst>
              </p:cNvPr>
              <p:cNvPicPr>
                <a:picLocks noChangeAspect="1"/>
              </p:cNvPicPr>
              <p:nvPr/>
            </p:nvPicPr>
            <p:blipFill>
              <a:blip r:embed="rId8"/>
              <a:stretch>
                <a:fillRect/>
              </a:stretch>
            </p:blipFill>
            <p:spPr>
              <a:xfrm>
                <a:off x="1868896" y="2123398"/>
                <a:ext cx="196429" cy="196429"/>
              </a:xfrm>
              <a:prstGeom prst="rect">
                <a:avLst/>
              </a:prstGeom>
            </p:spPr>
          </p:pic>
          <p:sp>
            <p:nvSpPr>
              <p:cNvPr id="72" name="Title 18">
                <a:extLst>
                  <a:ext uri="{FF2B5EF4-FFF2-40B4-BE49-F238E27FC236}">
                    <a16:creationId xmlns:a16="http://schemas.microsoft.com/office/drawing/2014/main" id="{AC79C5AC-859A-EC99-ED5F-78D2B756AE29}"/>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chemeClr val="bg1"/>
                    </a:solidFill>
                    <a:effectLst/>
                    <a:latin typeface="Segoe Sans Display" pitchFamily="2" charset="0"/>
                    <a:cs typeface="Segoe Sans Display" pitchFamily="2" charset="0"/>
                  </a:rPr>
                  <a:t>Go to guide</a:t>
                </a:r>
              </a:p>
            </p:txBody>
          </p:sp>
          <p:sp>
            <p:nvSpPr>
              <p:cNvPr id="73" name="Oval 72">
                <a:hlinkClick r:id="rId13"/>
                <a:extLst>
                  <a:ext uri="{FF2B5EF4-FFF2-40B4-BE49-F238E27FC236}">
                    <a16:creationId xmlns:a16="http://schemas.microsoft.com/office/drawing/2014/main" id="{CC7110D7-5B45-BADA-4E0E-C19F896DC4B0}"/>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74" name="Picture 73">
                <a:hlinkClick r:id="rId13"/>
                <a:extLst>
                  <a:ext uri="{FF2B5EF4-FFF2-40B4-BE49-F238E27FC236}">
                    <a16:creationId xmlns:a16="http://schemas.microsoft.com/office/drawing/2014/main" id="{355CCC06-F318-2CEC-C2E4-BCBCF41C8B9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grpSp>
        <p:nvGrpSpPr>
          <p:cNvPr id="17" name="Group 16" descr="Plan your passwordless deployment&#10;">
            <a:extLst>
              <a:ext uri="{FF2B5EF4-FFF2-40B4-BE49-F238E27FC236}">
                <a16:creationId xmlns:a16="http://schemas.microsoft.com/office/drawing/2014/main" id="{600C8FDC-55A2-EAB2-D823-0E504262CEA1}"/>
              </a:ext>
            </a:extLst>
          </p:cNvPr>
          <p:cNvGrpSpPr/>
          <p:nvPr/>
        </p:nvGrpSpPr>
        <p:grpSpPr>
          <a:xfrm>
            <a:off x="4472281" y="4271384"/>
            <a:ext cx="1623719" cy="2016662"/>
            <a:chOff x="4338670" y="4271384"/>
            <a:chExt cx="1623719" cy="2016662"/>
          </a:xfrm>
        </p:grpSpPr>
        <p:pic>
          <p:nvPicPr>
            <p:cNvPr id="10" name="Picture 9">
              <a:hlinkClick r:id="rId14"/>
              <a:extLst>
                <a:ext uri="{FF2B5EF4-FFF2-40B4-BE49-F238E27FC236}">
                  <a16:creationId xmlns:a16="http://schemas.microsoft.com/office/drawing/2014/main" id="{5B2CB511-262C-9268-AC37-B9466C85EC14}"/>
                </a:ext>
                <a:ext uri="{C183D7F6-B498-43B3-948B-1728B52AA6E4}">
                  <adec:decorative xmlns:adec="http://schemas.microsoft.com/office/drawing/2017/decorative" val="1"/>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338670" y="4271384"/>
              <a:ext cx="1623719" cy="2016662"/>
            </a:xfrm>
            <a:prstGeom prst="rect">
              <a:avLst/>
            </a:prstGeom>
            <a:noFill/>
          </p:spPr>
        </p:pic>
        <p:grpSp>
          <p:nvGrpSpPr>
            <p:cNvPr id="91" name="Group 90">
              <a:extLst>
                <a:ext uri="{FF2B5EF4-FFF2-40B4-BE49-F238E27FC236}">
                  <a16:creationId xmlns:a16="http://schemas.microsoft.com/office/drawing/2014/main" id="{8542FD3B-8F5F-92FA-956B-002B047FBA6E}"/>
                </a:ext>
              </a:extLst>
            </p:cNvPr>
            <p:cNvGrpSpPr/>
            <p:nvPr/>
          </p:nvGrpSpPr>
          <p:grpSpPr>
            <a:xfrm>
              <a:off x="4491582" y="4347267"/>
              <a:ext cx="1386683" cy="1823655"/>
              <a:chOff x="678642" y="2123398"/>
              <a:chExt cx="1386683" cy="1823655"/>
            </a:xfrm>
          </p:grpSpPr>
          <p:sp>
            <p:nvSpPr>
              <p:cNvPr id="93" name="Title 18">
                <a:extLst>
                  <a:ext uri="{FF2B5EF4-FFF2-40B4-BE49-F238E27FC236}">
                    <a16:creationId xmlns:a16="http://schemas.microsoft.com/office/drawing/2014/main" id="{D5F7D93A-A342-B1A2-1CBA-27637DF1EBCA}"/>
                  </a:ext>
                </a:extLst>
              </p:cNvPr>
              <p:cNvSpPr txBox="1">
                <a:spLocks/>
              </p:cNvSpPr>
              <p:nvPr/>
            </p:nvSpPr>
            <p:spPr>
              <a:xfrm>
                <a:off x="678642" y="2207484"/>
                <a:ext cx="1155075"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Plan your </a:t>
                </a:r>
                <a:r>
                  <a:rPr lang="en-US" sz="1100" u="none" strike="noStrike" err="1">
                    <a:solidFill>
                      <a:schemeClr val="bg1"/>
                    </a:solidFill>
                    <a:effectLst/>
                    <a:latin typeface="Segoe Sans Display" pitchFamily="2" charset="0"/>
                    <a:cs typeface="Segoe Sans Display" pitchFamily="2" charset="0"/>
                  </a:rPr>
                  <a:t>passwordless</a:t>
                </a:r>
                <a:r>
                  <a:rPr lang="en-US" sz="1100" u="none" strike="noStrike">
                    <a:solidFill>
                      <a:schemeClr val="bg1"/>
                    </a:solidFill>
                    <a:effectLst/>
                    <a:latin typeface="Segoe Sans Display" pitchFamily="2" charset="0"/>
                    <a:cs typeface="Segoe Sans Display" pitchFamily="2" charset="0"/>
                  </a:rPr>
                  <a:t> deployment</a:t>
                </a:r>
              </a:p>
            </p:txBody>
          </p:sp>
          <p:sp>
            <p:nvSpPr>
              <p:cNvPr id="94" name="Title 18">
                <a:extLst>
                  <a:ext uri="{FF2B5EF4-FFF2-40B4-BE49-F238E27FC236}">
                    <a16:creationId xmlns:a16="http://schemas.microsoft.com/office/drawing/2014/main" id="{474F506E-4961-37F8-AC3B-E81345E35896}"/>
                  </a:ext>
                </a:extLst>
              </p:cNvPr>
              <p:cNvSpPr txBox="1">
                <a:spLocks/>
              </p:cNvSpPr>
              <p:nvPr/>
            </p:nvSpPr>
            <p:spPr>
              <a:xfrm>
                <a:off x="678642" y="2821618"/>
                <a:ext cx="1287781"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chemeClr val="bg1"/>
                    </a:solidFill>
                    <a:effectLst/>
                    <a:latin typeface="Segoe Sans Display" pitchFamily="2" charset="0"/>
                    <a:cs typeface="Segoe Sans Display" pitchFamily="2" charset="0"/>
                  </a:rPr>
                  <a:t>Upgrade your sign-in approach to allow users to access their devices securely without entering passwords</a:t>
                </a:r>
                <a:r>
                  <a:rPr lang="en-US" sz="700">
                    <a:solidFill>
                      <a:schemeClr val="bg1"/>
                    </a:solidFill>
                    <a:latin typeface="Segoe Sans Display" pitchFamily="2" charset="0"/>
                    <a:cs typeface="Segoe Sans Display" pitchFamily="2" charset="0"/>
                  </a:rPr>
                  <a:t>. This guide will help you discover the best </a:t>
                </a:r>
                <a:r>
                  <a:rPr lang="en-US" sz="700" err="1">
                    <a:solidFill>
                      <a:schemeClr val="bg1"/>
                    </a:solidFill>
                    <a:latin typeface="Segoe Sans Display" pitchFamily="2" charset="0"/>
                    <a:cs typeface="Segoe Sans Display" pitchFamily="2" charset="0"/>
                  </a:rPr>
                  <a:t>passwordless</a:t>
                </a:r>
                <a:r>
                  <a:rPr lang="en-US" sz="700">
                    <a:solidFill>
                      <a:schemeClr val="bg1"/>
                    </a:solidFill>
                    <a:latin typeface="Segoe Sans Display" pitchFamily="2" charset="0"/>
                    <a:cs typeface="Segoe Sans Display" pitchFamily="2" charset="0"/>
                  </a:rPr>
                  <a:t>…</a:t>
                </a:r>
                <a:endParaRPr lang="en-US" sz="700" u="none" strike="noStrike">
                  <a:solidFill>
                    <a:schemeClr val="bg1"/>
                  </a:solidFill>
                  <a:effectLst/>
                  <a:latin typeface="Segoe Sans Display" pitchFamily="2" charset="0"/>
                  <a:cs typeface="Segoe Sans Display" pitchFamily="2" charset="0"/>
                </a:endParaRPr>
              </a:p>
            </p:txBody>
          </p:sp>
          <p:pic>
            <p:nvPicPr>
              <p:cNvPr id="98" name="Picture 97" descr="Microsoft Purview Logo">
                <a:extLst>
                  <a:ext uri="{FF2B5EF4-FFF2-40B4-BE49-F238E27FC236}">
                    <a16:creationId xmlns:a16="http://schemas.microsoft.com/office/drawing/2014/main" id="{BAEDEF78-51D7-A3C3-2780-2191E9C1EC52}"/>
                  </a:ext>
                </a:extLst>
              </p:cNvPr>
              <p:cNvPicPr>
                <a:picLocks noChangeAspect="1"/>
              </p:cNvPicPr>
              <p:nvPr/>
            </p:nvPicPr>
            <p:blipFill>
              <a:blip r:embed="rId8"/>
              <a:stretch>
                <a:fillRect/>
              </a:stretch>
            </p:blipFill>
            <p:spPr>
              <a:xfrm>
                <a:off x="1868896" y="2123398"/>
                <a:ext cx="196429" cy="196429"/>
              </a:xfrm>
              <a:prstGeom prst="rect">
                <a:avLst/>
              </a:prstGeom>
            </p:spPr>
          </p:pic>
          <p:sp>
            <p:nvSpPr>
              <p:cNvPr id="100" name="Title 18">
                <a:extLst>
                  <a:ext uri="{FF2B5EF4-FFF2-40B4-BE49-F238E27FC236}">
                    <a16:creationId xmlns:a16="http://schemas.microsoft.com/office/drawing/2014/main" id="{85879BA3-AF58-C3B1-3BFF-969F99BEF585}"/>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chemeClr val="bg1"/>
                    </a:solidFill>
                    <a:effectLst/>
                    <a:latin typeface="Segoe Sans Display" pitchFamily="2" charset="0"/>
                    <a:cs typeface="Segoe Sans Display" pitchFamily="2" charset="0"/>
                  </a:rPr>
                  <a:t>Go to guide</a:t>
                </a:r>
              </a:p>
            </p:txBody>
          </p:sp>
          <p:sp>
            <p:nvSpPr>
              <p:cNvPr id="101" name="Oval 100">
                <a:hlinkClick r:id="rId14"/>
                <a:extLst>
                  <a:ext uri="{FF2B5EF4-FFF2-40B4-BE49-F238E27FC236}">
                    <a16:creationId xmlns:a16="http://schemas.microsoft.com/office/drawing/2014/main" id="{B6A63CD4-3101-1558-FCFF-2517B3578004}"/>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02" name="Picture 101">
                <a:hlinkClick r:id="rId14"/>
                <a:extLst>
                  <a:ext uri="{FF2B5EF4-FFF2-40B4-BE49-F238E27FC236}">
                    <a16:creationId xmlns:a16="http://schemas.microsoft.com/office/drawing/2014/main" id="{2E8FA892-C41E-0CBC-539A-B963D9BD9F1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pic>
        <p:nvPicPr>
          <p:cNvPr id="104" name="Online Media 5" title="Microsoft Entra Suite deep dives">
            <a:hlinkClick r:id="" action="ppaction://media"/>
            <a:extLst>
              <a:ext uri="{FF2B5EF4-FFF2-40B4-BE49-F238E27FC236}">
                <a16:creationId xmlns:a16="http://schemas.microsoft.com/office/drawing/2014/main" id="{E333CE5E-50FB-27B1-5970-14B18ABF6E8D}"/>
              </a:ext>
            </a:extLst>
          </p:cNvPr>
          <p:cNvPicPr>
            <a:picLocks noRot="1" noChangeAspect="1"/>
          </p:cNvPicPr>
          <p:nvPr>
            <a:videoFile r:link="rId1"/>
          </p:nvPr>
        </p:nvPicPr>
        <p:blipFill>
          <a:blip r:embed="rId15"/>
          <a:stretch>
            <a:fillRect/>
          </a:stretch>
        </p:blipFill>
        <p:spPr>
          <a:xfrm>
            <a:off x="6844038" y="2524179"/>
            <a:ext cx="4494508" cy="2543987"/>
          </a:xfrm>
          <a:prstGeom prst="rect">
            <a:avLst/>
          </a:prstGeom>
        </p:spPr>
      </p:pic>
      <p:sp>
        <p:nvSpPr>
          <p:cNvPr id="99" name="Title 18">
            <a:extLst>
              <a:ext uri="{FF2B5EF4-FFF2-40B4-BE49-F238E27FC236}">
                <a16:creationId xmlns:a16="http://schemas.microsoft.com/office/drawing/2014/main" id="{67FCAD3D-6BC4-9B8C-BFE6-08D81396B535}"/>
              </a:ext>
            </a:extLst>
          </p:cNvPr>
          <p:cNvSpPr txBox="1">
            <a:spLocks/>
          </p:cNvSpPr>
          <p:nvPr/>
        </p:nvSpPr>
        <p:spPr>
          <a:xfrm>
            <a:off x="6844038" y="5441409"/>
            <a:ext cx="4125139"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Microsoft Entra Suite deep dives</a:t>
            </a:r>
          </a:p>
        </p:txBody>
      </p:sp>
      <p:sp>
        <p:nvSpPr>
          <p:cNvPr id="105" name="TextBox 104">
            <a:extLst>
              <a:ext uri="{FF2B5EF4-FFF2-40B4-BE49-F238E27FC236}">
                <a16:creationId xmlns:a16="http://schemas.microsoft.com/office/drawing/2014/main" id="{8CBEF9C7-C80F-DD2D-41A4-F2F504D3ED00}"/>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10579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941B-B234-FF06-FE10-A50E3B079D0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801218-CB58-A912-34F3-E553704D5D3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17880"/>
            <a:ext cx="12192000" cy="686671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 name="Rectangle 4">
            <a:extLst>
              <a:ext uri="{FF2B5EF4-FFF2-40B4-BE49-F238E27FC236}">
                <a16:creationId xmlns:a16="http://schemas.microsoft.com/office/drawing/2014/main" id="{4D8BA437-4CAE-A625-FF2B-1703B236981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6825"/>
            <a:ext cx="12211450" cy="15069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3C31D25E-939B-0812-E02F-E05B642C1652}"/>
              </a:ext>
            </a:extLst>
          </p:cNvPr>
          <p:cNvSpPr txBox="1">
            <a:spLocks noGrp="1"/>
          </p:cNvSpPr>
          <p:nvPr>
            <p:ph type="title" idx="4294967295"/>
          </p:nvPr>
        </p:nvSpPr>
        <p:spPr>
          <a:xfrm>
            <a:off x="609214" y="569953"/>
            <a:ext cx="965238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rPr>
              <a:t>Onboarding &amp; Deployment Guidance: </a:t>
            </a: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hlinkClick r:id="rId5">
                  <a:extLst>
                    <a:ext uri="{A12FA001-AC4F-418D-AE19-62706E023703}">
                      <ahyp:hlinkClr xmlns:ahyp="http://schemas.microsoft.com/office/drawing/2018/hyperlinkcolor" val="tx"/>
                    </a:ext>
                  </a:extLst>
                </a:hlinkClick>
              </a:rPr>
              <a:t>Microsoft Entra</a:t>
            </a:r>
            <a:endPar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endParaRPr>
          </a:p>
        </p:txBody>
      </p:sp>
      <p:grpSp>
        <p:nvGrpSpPr>
          <p:cNvPr id="2" name="Group 1" descr="Plan your self-service password reset deployment&#10;">
            <a:extLst>
              <a:ext uri="{FF2B5EF4-FFF2-40B4-BE49-F238E27FC236}">
                <a16:creationId xmlns:a16="http://schemas.microsoft.com/office/drawing/2014/main" id="{B0789064-687C-0DB2-1A56-960A7C9FEA20}"/>
              </a:ext>
            </a:extLst>
          </p:cNvPr>
          <p:cNvGrpSpPr/>
          <p:nvPr/>
        </p:nvGrpSpPr>
        <p:grpSpPr>
          <a:xfrm>
            <a:off x="626514" y="1996407"/>
            <a:ext cx="1623719" cy="2016662"/>
            <a:chOff x="626514" y="1855366"/>
            <a:chExt cx="1623719" cy="2016662"/>
          </a:xfrm>
        </p:grpSpPr>
        <p:pic>
          <p:nvPicPr>
            <p:cNvPr id="6" name="Picture 5">
              <a:hlinkClick r:id="rId6"/>
              <a:extLst>
                <a:ext uri="{FF2B5EF4-FFF2-40B4-BE49-F238E27FC236}">
                  <a16:creationId xmlns:a16="http://schemas.microsoft.com/office/drawing/2014/main" id="{72D50866-79B4-1D36-35DC-F558059C90C5}"/>
                </a:ext>
                <a:ext uri="{C183D7F6-B498-43B3-948B-1728B52AA6E4}">
                  <adec:decorative xmlns:adec="http://schemas.microsoft.com/office/drawing/2017/decorative" val="1"/>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26514" y="1855366"/>
              <a:ext cx="1623719" cy="2016662"/>
            </a:xfrm>
            <a:prstGeom prst="rect">
              <a:avLst/>
            </a:prstGeom>
            <a:noFill/>
          </p:spPr>
        </p:pic>
        <p:grpSp>
          <p:nvGrpSpPr>
            <p:cNvPr id="75" name="Group 74">
              <a:extLst>
                <a:ext uri="{FF2B5EF4-FFF2-40B4-BE49-F238E27FC236}">
                  <a16:creationId xmlns:a16="http://schemas.microsoft.com/office/drawing/2014/main" id="{B8D357C7-3E93-285D-C544-19708D393C7C}"/>
                </a:ext>
              </a:extLst>
            </p:cNvPr>
            <p:cNvGrpSpPr/>
            <p:nvPr/>
          </p:nvGrpSpPr>
          <p:grpSpPr>
            <a:xfrm>
              <a:off x="782689" y="1926880"/>
              <a:ext cx="1386683" cy="1823655"/>
              <a:chOff x="678642" y="2123398"/>
              <a:chExt cx="1386683" cy="1823655"/>
            </a:xfrm>
          </p:grpSpPr>
          <p:sp>
            <p:nvSpPr>
              <p:cNvPr id="77" name="Title 18">
                <a:extLst>
                  <a:ext uri="{FF2B5EF4-FFF2-40B4-BE49-F238E27FC236}">
                    <a16:creationId xmlns:a16="http://schemas.microsoft.com/office/drawing/2014/main" id="{46B789D8-9581-A633-26BD-99CA3F703ACB}"/>
                  </a:ext>
                </a:extLst>
              </p:cNvPr>
              <p:cNvSpPr txBox="1">
                <a:spLocks/>
              </p:cNvSpPr>
              <p:nvPr/>
            </p:nvSpPr>
            <p:spPr>
              <a:xfrm>
                <a:off x="678642" y="2207484"/>
                <a:ext cx="1155075"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chemeClr val="bg1"/>
                    </a:solidFill>
                    <a:effectLst/>
                    <a:latin typeface="Segoe Sans Display" pitchFamily="2" charset="0"/>
                    <a:cs typeface="Segoe Sans Display" pitchFamily="2" charset="0"/>
                  </a:rPr>
                  <a:t>Plan your self-service password reset deployment</a:t>
                </a:r>
              </a:p>
            </p:txBody>
          </p:sp>
          <p:sp>
            <p:nvSpPr>
              <p:cNvPr id="78" name="Title 18">
                <a:extLst>
                  <a:ext uri="{FF2B5EF4-FFF2-40B4-BE49-F238E27FC236}">
                    <a16:creationId xmlns:a16="http://schemas.microsoft.com/office/drawing/2014/main" id="{DFF7D84D-07BD-1333-100D-C2053F3BE164}"/>
                  </a:ext>
                </a:extLst>
              </p:cNvPr>
              <p:cNvSpPr txBox="1">
                <a:spLocks/>
              </p:cNvSpPr>
              <p:nvPr/>
            </p:nvSpPr>
            <p:spPr>
              <a:xfrm>
                <a:off x="678642" y="2821618"/>
                <a:ext cx="1223206"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Entra ID self-service password rest (SSPR) gives users the ability to change or reset their password, with no administrator or help desk involvement…</a:t>
                </a:r>
              </a:p>
            </p:txBody>
          </p:sp>
          <p:pic>
            <p:nvPicPr>
              <p:cNvPr id="79" name="Picture 78" descr="Microsoft Entra Logo">
                <a:extLst>
                  <a:ext uri="{FF2B5EF4-FFF2-40B4-BE49-F238E27FC236}">
                    <a16:creationId xmlns:a16="http://schemas.microsoft.com/office/drawing/2014/main" id="{7C273135-DF6D-CB4A-FC95-9C6D7AA82156}"/>
                  </a:ext>
                </a:extLst>
              </p:cNvPr>
              <p:cNvPicPr>
                <a:picLocks noChangeAspect="1"/>
              </p:cNvPicPr>
              <p:nvPr/>
            </p:nvPicPr>
            <p:blipFill>
              <a:blip r:embed="rId9"/>
              <a:stretch>
                <a:fillRect/>
              </a:stretch>
            </p:blipFill>
            <p:spPr>
              <a:xfrm>
                <a:off x="1868896" y="2123398"/>
                <a:ext cx="196429" cy="196429"/>
              </a:xfrm>
              <a:prstGeom prst="rect">
                <a:avLst/>
              </a:prstGeom>
            </p:spPr>
          </p:pic>
          <p:sp>
            <p:nvSpPr>
              <p:cNvPr id="80" name="Title 18">
                <a:extLst>
                  <a:ext uri="{FF2B5EF4-FFF2-40B4-BE49-F238E27FC236}">
                    <a16:creationId xmlns:a16="http://schemas.microsoft.com/office/drawing/2014/main" id="{68D91895-3CBB-515C-D4CA-D654BEE868D0}"/>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81" name="Oval 80">
                <a:hlinkClick r:id="rId6"/>
                <a:extLst>
                  <a:ext uri="{FF2B5EF4-FFF2-40B4-BE49-F238E27FC236}">
                    <a16:creationId xmlns:a16="http://schemas.microsoft.com/office/drawing/2014/main" id="{842059CF-D8DD-8536-CAC6-D178D4CB006F}"/>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82" name="Picture 81">
                <a:hlinkClick r:id="rId6"/>
                <a:extLst>
                  <a:ext uri="{FF2B5EF4-FFF2-40B4-BE49-F238E27FC236}">
                    <a16:creationId xmlns:a16="http://schemas.microsoft.com/office/drawing/2014/main" id="{CB8F6AC8-0EFD-B1D0-82D2-55F39F5CE2D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grpSp>
        <p:nvGrpSpPr>
          <p:cNvPr id="3" name="Group 2" descr="Prepare your environment&#10;">
            <a:extLst>
              <a:ext uri="{FF2B5EF4-FFF2-40B4-BE49-F238E27FC236}">
                <a16:creationId xmlns:a16="http://schemas.microsoft.com/office/drawing/2014/main" id="{D15F39F9-230E-0A78-B3A2-22B74FA221E3}"/>
              </a:ext>
            </a:extLst>
          </p:cNvPr>
          <p:cNvGrpSpPr/>
          <p:nvPr/>
        </p:nvGrpSpPr>
        <p:grpSpPr>
          <a:xfrm>
            <a:off x="604803" y="4236522"/>
            <a:ext cx="1623719" cy="2016662"/>
            <a:chOff x="604803" y="4281976"/>
            <a:chExt cx="1623719" cy="2016662"/>
          </a:xfrm>
        </p:grpSpPr>
        <p:pic>
          <p:nvPicPr>
            <p:cNvPr id="9" name="Picture 8">
              <a:hlinkClick r:id="rId11"/>
              <a:extLst>
                <a:ext uri="{FF2B5EF4-FFF2-40B4-BE49-F238E27FC236}">
                  <a16:creationId xmlns:a16="http://schemas.microsoft.com/office/drawing/2014/main" id="{1A7E166C-06E3-6270-AAF7-D199CB676D79}"/>
                </a:ext>
                <a:ext uri="{C183D7F6-B498-43B3-948B-1728B52AA6E4}">
                  <adec:decorative xmlns:adec="http://schemas.microsoft.com/office/drawing/2017/decorative" val="1"/>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04803" y="4281976"/>
              <a:ext cx="1623719" cy="2016662"/>
            </a:xfrm>
            <a:prstGeom prst="rect">
              <a:avLst/>
            </a:prstGeom>
            <a:noFill/>
          </p:spPr>
        </p:pic>
        <p:grpSp>
          <p:nvGrpSpPr>
            <p:cNvPr id="83" name="Group 82">
              <a:extLst>
                <a:ext uri="{FF2B5EF4-FFF2-40B4-BE49-F238E27FC236}">
                  <a16:creationId xmlns:a16="http://schemas.microsoft.com/office/drawing/2014/main" id="{B104E0FF-5A21-EDF8-CBB3-ABC0B0A641A4}"/>
                </a:ext>
                <a:ext uri="{C183D7F6-B498-43B3-948B-1728B52AA6E4}">
                  <adec:decorative xmlns:adec="http://schemas.microsoft.com/office/drawing/2017/decorative" val="0"/>
                </a:ext>
              </a:extLst>
            </p:cNvPr>
            <p:cNvGrpSpPr/>
            <p:nvPr/>
          </p:nvGrpSpPr>
          <p:grpSpPr>
            <a:xfrm>
              <a:off x="765390" y="4356194"/>
              <a:ext cx="1386683" cy="1823655"/>
              <a:chOff x="678642" y="2123398"/>
              <a:chExt cx="1386683" cy="1823655"/>
            </a:xfrm>
          </p:grpSpPr>
          <p:sp>
            <p:nvSpPr>
              <p:cNvPr id="85" name="Title 18">
                <a:extLst>
                  <a:ext uri="{FF2B5EF4-FFF2-40B4-BE49-F238E27FC236}">
                    <a16:creationId xmlns:a16="http://schemas.microsoft.com/office/drawing/2014/main" id="{D3CD5D23-9AEE-2291-75A3-CCF3C1B487BF}"/>
                  </a:ext>
                </a:extLst>
              </p:cNvPr>
              <p:cNvSpPr txBox="1">
                <a:spLocks/>
              </p:cNvSpPr>
              <p:nvPr/>
            </p:nvSpPr>
            <p:spPr>
              <a:xfrm>
                <a:off x="678642" y="2207484"/>
                <a:ext cx="1155075"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Prepare your environment</a:t>
                </a:r>
              </a:p>
            </p:txBody>
          </p:sp>
          <p:sp>
            <p:nvSpPr>
              <p:cNvPr id="86" name="Title 18">
                <a:extLst>
                  <a:ext uri="{FF2B5EF4-FFF2-40B4-BE49-F238E27FC236}">
                    <a16:creationId xmlns:a16="http://schemas.microsoft.com/office/drawing/2014/main" id="{28339329-C921-4717-1368-4B31FF3BC115}"/>
                  </a:ext>
                </a:extLst>
              </p:cNvPr>
              <p:cNvSpPr txBox="1">
                <a:spLocks/>
              </p:cNvSpPr>
              <p:nvPr/>
            </p:nvSpPr>
            <p:spPr>
              <a:xfrm>
                <a:off x="678642" y="2821618"/>
                <a:ext cx="1223206" cy="5386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Before you start using Microsoft 365, turn on basic features and strengthen the security of your data in the Microsoft cloud</a:t>
                </a:r>
                <a:r>
                  <a:rPr lang="en-US" sz="700" u="none" strike="noStrike">
                    <a:solidFill>
                      <a:srgbClr val="0A1F2C"/>
                    </a:solidFill>
                    <a:effectLst/>
                    <a:latin typeface="Segoe Sans Display" pitchFamily="2" charset="0"/>
                    <a:cs typeface="Segoe Sans Display" pitchFamily="2" charset="0"/>
                  </a:rPr>
                  <a:t>. </a:t>
                </a:r>
              </a:p>
            </p:txBody>
          </p:sp>
          <p:pic>
            <p:nvPicPr>
              <p:cNvPr id="87" name="Picture 86" descr="Microsoft Entra Logo">
                <a:extLst>
                  <a:ext uri="{FF2B5EF4-FFF2-40B4-BE49-F238E27FC236}">
                    <a16:creationId xmlns:a16="http://schemas.microsoft.com/office/drawing/2014/main" id="{EBBA0CE6-89BB-0E7F-56EC-4813B21125C9}"/>
                  </a:ext>
                </a:extLst>
              </p:cNvPr>
              <p:cNvPicPr>
                <a:picLocks noChangeAspect="1"/>
              </p:cNvPicPr>
              <p:nvPr/>
            </p:nvPicPr>
            <p:blipFill>
              <a:blip r:embed="rId9"/>
              <a:stretch>
                <a:fillRect/>
              </a:stretch>
            </p:blipFill>
            <p:spPr>
              <a:xfrm>
                <a:off x="1868896" y="2123398"/>
                <a:ext cx="196429" cy="196429"/>
              </a:xfrm>
              <a:prstGeom prst="rect">
                <a:avLst/>
              </a:prstGeom>
            </p:spPr>
          </p:pic>
          <p:sp>
            <p:nvSpPr>
              <p:cNvPr id="88" name="Title 18">
                <a:extLst>
                  <a:ext uri="{FF2B5EF4-FFF2-40B4-BE49-F238E27FC236}">
                    <a16:creationId xmlns:a16="http://schemas.microsoft.com/office/drawing/2014/main" id="{6951BDA2-1459-4234-120A-EE7ABE863EA6}"/>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89" name="Oval 88">
                <a:hlinkClick r:id="rId11"/>
                <a:extLst>
                  <a:ext uri="{FF2B5EF4-FFF2-40B4-BE49-F238E27FC236}">
                    <a16:creationId xmlns:a16="http://schemas.microsoft.com/office/drawing/2014/main" id="{9FB562CF-8691-DDFB-89CC-D97F1462A901}"/>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90" name="Picture 89">
                <a:hlinkClick r:id="rId11"/>
                <a:extLst>
                  <a:ext uri="{FF2B5EF4-FFF2-40B4-BE49-F238E27FC236}">
                    <a16:creationId xmlns:a16="http://schemas.microsoft.com/office/drawing/2014/main" id="{196B9489-33E5-54FA-634C-AC186C69E8C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grpSp>
      <p:pic>
        <p:nvPicPr>
          <p:cNvPr id="111" name="Online Media 6" title="How to Set Up Microsoft Entra ID Protection">
            <a:hlinkClick r:id="" action="ppaction://media"/>
            <a:extLst>
              <a:ext uri="{FF2B5EF4-FFF2-40B4-BE49-F238E27FC236}">
                <a16:creationId xmlns:a16="http://schemas.microsoft.com/office/drawing/2014/main" id="{0F81D4AE-9852-7577-FF72-67CACFC466AD}"/>
              </a:ext>
            </a:extLst>
          </p:cNvPr>
          <p:cNvPicPr>
            <a:picLocks noRot="1" noChangeAspect="1"/>
          </p:cNvPicPr>
          <p:nvPr>
            <a:videoFile r:link="rId1"/>
          </p:nvPr>
        </p:nvPicPr>
        <p:blipFill>
          <a:blip r:embed="rId12"/>
          <a:stretch>
            <a:fillRect/>
          </a:stretch>
        </p:blipFill>
        <p:spPr>
          <a:xfrm>
            <a:off x="3126977" y="2865166"/>
            <a:ext cx="3528912" cy="1841309"/>
          </a:xfrm>
          <a:prstGeom prst="rect">
            <a:avLst/>
          </a:prstGeom>
        </p:spPr>
      </p:pic>
      <p:sp>
        <p:nvSpPr>
          <p:cNvPr id="110" name="Title 18">
            <a:extLst>
              <a:ext uri="{FF2B5EF4-FFF2-40B4-BE49-F238E27FC236}">
                <a16:creationId xmlns:a16="http://schemas.microsoft.com/office/drawing/2014/main" id="{ECE4BAF3-2893-4D0E-5EED-85F182A5E5AB}"/>
              </a:ext>
            </a:extLst>
          </p:cNvPr>
          <p:cNvSpPr txBox="1">
            <a:spLocks/>
          </p:cNvSpPr>
          <p:nvPr/>
        </p:nvSpPr>
        <p:spPr>
          <a:xfrm>
            <a:off x="3126977" y="5137131"/>
            <a:ext cx="3557460"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How to set up Microsoft Entra ID Protection</a:t>
            </a:r>
          </a:p>
        </p:txBody>
      </p:sp>
      <p:pic>
        <p:nvPicPr>
          <p:cNvPr id="112" name="Online Media 8" title="Microsoft Entra ID Beginner's Tutorial (Azure Active Directory)">
            <a:hlinkClick r:id="" action="ppaction://media"/>
            <a:extLst>
              <a:ext uri="{FF2B5EF4-FFF2-40B4-BE49-F238E27FC236}">
                <a16:creationId xmlns:a16="http://schemas.microsoft.com/office/drawing/2014/main" id="{6DAD7C9B-0C9A-1420-318F-11392E8F73B9}"/>
              </a:ext>
            </a:extLst>
          </p:cNvPr>
          <p:cNvPicPr>
            <a:picLocks noRot="1" noChangeAspect="1"/>
          </p:cNvPicPr>
          <p:nvPr>
            <a:videoFile r:link="rId2"/>
          </p:nvPr>
        </p:nvPicPr>
        <p:blipFill>
          <a:blip r:embed="rId13"/>
          <a:stretch>
            <a:fillRect/>
          </a:stretch>
        </p:blipFill>
        <p:spPr>
          <a:xfrm>
            <a:off x="7629589" y="2703339"/>
            <a:ext cx="3462417" cy="2014747"/>
          </a:xfrm>
          <a:prstGeom prst="rect">
            <a:avLst/>
          </a:prstGeom>
        </p:spPr>
      </p:pic>
      <p:sp>
        <p:nvSpPr>
          <p:cNvPr id="99" name="Title 18">
            <a:extLst>
              <a:ext uri="{FF2B5EF4-FFF2-40B4-BE49-F238E27FC236}">
                <a16:creationId xmlns:a16="http://schemas.microsoft.com/office/drawing/2014/main" id="{225A7FB0-C895-19BF-2C01-BAFBE2721D8A}"/>
              </a:ext>
            </a:extLst>
          </p:cNvPr>
          <p:cNvSpPr txBox="1">
            <a:spLocks/>
          </p:cNvSpPr>
          <p:nvPr/>
        </p:nvSpPr>
        <p:spPr>
          <a:xfrm>
            <a:off x="7649607" y="5137132"/>
            <a:ext cx="3777003"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Microsoft Entra ID Beginner’s Tutorial (Azure Active Directory)</a:t>
            </a:r>
          </a:p>
        </p:txBody>
      </p:sp>
      <p:sp>
        <p:nvSpPr>
          <p:cNvPr id="113" name="TextBox 112">
            <a:extLst>
              <a:ext uri="{FF2B5EF4-FFF2-40B4-BE49-F238E27FC236}">
                <a16:creationId xmlns:a16="http://schemas.microsoft.com/office/drawing/2014/main" id="{D255A010-BE4E-B230-6BBE-494EB604B5BC}"/>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221577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2477-3F3D-8283-8B1E-FDFF8F476BE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B53CCBD-EAB8-0366-BC7E-0FA77F80C73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463494"/>
            <a:ext cx="12192000" cy="5927118"/>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 name="Rectangle 13">
            <a:extLst>
              <a:ext uri="{FF2B5EF4-FFF2-40B4-BE49-F238E27FC236}">
                <a16:creationId xmlns:a16="http://schemas.microsoft.com/office/drawing/2014/main" id="{93139E2B-2BC0-E0E1-E953-8CD2372F289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4773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864E41D3-3CC6-AF33-D7DC-79F42D2D49E6}"/>
              </a:ext>
            </a:extLst>
          </p:cNvPr>
          <p:cNvSpPr txBox="1">
            <a:spLocks noGrp="1"/>
          </p:cNvSpPr>
          <p:nvPr>
            <p:ph type="title" idx="4294967295"/>
          </p:nvPr>
        </p:nvSpPr>
        <p:spPr>
          <a:xfrm>
            <a:off x="609214" y="569953"/>
            <a:ext cx="1005076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rPr>
              <a:t>Onboarding &amp; Deployment Guidance: </a:t>
            </a: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hlinkClick r:id="rId3">
                  <a:extLst>
                    <a:ext uri="{A12FA001-AC4F-418D-AE19-62706E023703}">
                      <ahyp:hlinkClr xmlns:ahyp="http://schemas.microsoft.com/office/drawing/2018/hyperlinkcolor" val="tx"/>
                    </a:ext>
                  </a:extLst>
                </a:hlinkClick>
              </a:rPr>
              <a:t>Microsoft Purview</a:t>
            </a:r>
            <a:endPar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endParaRPr>
          </a:p>
        </p:txBody>
      </p:sp>
      <p:grpSp>
        <p:nvGrpSpPr>
          <p:cNvPr id="2" name="Group 1" descr="Protect data with Microsoft Purview Information Protection &#10;">
            <a:extLst>
              <a:ext uri="{FF2B5EF4-FFF2-40B4-BE49-F238E27FC236}">
                <a16:creationId xmlns:a16="http://schemas.microsoft.com/office/drawing/2014/main" id="{84BCE932-FBC7-46B0-8A5E-1D65EDD1BC05}"/>
              </a:ext>
            </a:extLst>
          </p:cNvPr>
          <p:cNvGrpSpPr/>
          <p:nvPr/>
        </p:nvGrpSpPr>
        <p:grpSpPr>
          <a:xfrm>
            <a:off x="2031677" y="1992375"/>
            <a:ext cx="1623719" cy="2016662"/>
            <a:chOff x="524494" y="2035489"/>
            <a:chExt cx="1623719" cy="2016662"/>
          </a:xfrm>
        </p:grpSpPr>
        <p:pic>
          <p:nvPicPr>
            <p:cNvPr id="87" name="Picture 86">
              <a:hlinkClick r:id="rId4"/>
              <a:extLst>
                <a:ext uri="{FF2B5EF4-FFF2-40B4-BE49-F238E27FC236}">
                  <a16:creationId xmlns:a16="http://schemas.microsoft.com/office/drawing/2014/main" id="{2CE5846F-57C5-E0CD-68F7-D4087152F768}"/>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24494" y="2035489"/>
              <a:ext cx="1623719" cy="2016662"/>
            </a:xfrm>
            <a:prstGeom prst="rect">
              <a:avLst/>
            </a:prstGeom>
            <a:noFill/>
          </p:spPr>
        </p:pic>
        <p:grpSp>
          <p:nvGrpSpPr>
            <p:cNvPr id="34" name="Group 33">
              <a:extLst>
                <a:ext uri="{FF2B5EF4-FFF2-40B4-BE49-F238E27FC236}">
                  <a16:creationId xmlns:a16="http://schemas.microsoft.com/office/drawing/2014/main" id="{9856E130-C2B4-A369-816D-005C2A392355}"/>
                </a:ext>
              </a:extLst>
            </p:cNvPr>
            <p:cNvGrpSpPr/>
            <p:nvPr/>
          </p:nvGrpSpPr>
          <p:grpSpPr>
            <a:xfrm>
              <a:off x="678641" y="2190858"/>
              <a:ext cx="1429291" cy="1739569"/>
              <a:chOff x="678641" y="2207484"/>
              <a:chExt cx="1429291" cy="1739569"/>
            </a:xfrm>
          </p:grpSpPr>
          <p:sp>
            <p:nvSpPr>
              <p:cNvPr id="4" name="Title 18">
                <a:extLst>
                  <a:ext uri="{FF2B5EF4-FFF2-40B4-BE49-F238E27FC236}">
                    <a16:creationId xmlns:a16="http://schemas.microsoft.com/office/drawing/2014/main" id="{A2EC7B86-9CF6-25FB-280D-0BB45C517E05}"/>
                  </a:ext>
                </a:extLst>
              </p:cNvPr>
              <p:cNvSpPr txBox="1">
                <a:spLocks/>
              </p:cNvSpPr>
              <p:nvPr/>
            </p:nvSpPr>
            <p:spPr>
              <a:xfrm>
                <a:off x="678641" y="2207484"/>
                <a:ext cx="1429291"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Protect data with Microsoft Purview Information Protection </a:t>
                </a:r>
              </a:p>
            </p:txBody>
          </p:sp>
          <p:sp>
            <p:nvSpPr>
              <p:cNvPr id="5" name="Title 18">
                <a:extLst>
                  <a:ext uri="{FF2B5EF4-FFF2-40B4-BE49-F238E27FC236}">
                    <a16:creationId xmlns:a16="http://schemas.microsoft.com/office/drawing/2014/main" id="{FF7F43B9-5B69-01C1-A5FD-E89F3D7059B5}"/>
                  </a:ext>
                </a:extLst>
              </p:cNvPr>
              <p:cNvSpPr txBox="1">
                <a:spLocks/>
              </p:cNvSpPr>
              <p:nvPr/>
            </p:nvSpPr>
            <p:spPr>
              <a:xfrm>
                <a:off x="678642" y="2850736"/>
                <a:ext cx="129248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Implement Microsoft Purview Information Protection to help you discover, classify, and protect sensitive information wherever it lives or travels. Microsoft Purview…</a:t>
                </a:r>
              </a:p>
            </p:txBody>
          </p:sp>
          <p:sp>
            <p:nvSpPr>
              <p:cNvPr id="9" name="Title 18">
                <a:extLst>
                  <a:ext uri="{FF2B5EF4-FFF2-40B4-BE49-F238E27FC236}">
                    <a16:creationId xmlns:a16="http://schemas.microsoft.com/office/drawing/2014/main" id="{C8B4BE2F-63DD-205F-C577-63ABA37D3947}"/>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33" name="Oval 32">
                <a:hlinkClick r:id="rId4"/>
                <a:extLst>
                  <a:ext uri="{FF2B5EF4-FFF2-40B4-BE49-F238E27FC236}">
                    <a16:creationId xmlns:a16="http://schemas.microsoft.com/office/drawing/2014/main" id="{0FE895E9-0156-0B02-B3CB-5533B45F41FD}"/>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MX"/>
                  <a:t>&lt;</a:t>
                </a:r>
              </a:p>
            </p:txBody>
          </p:sp>
          <p:pic>
            <p:nvPicPr>
              <p:cNvPr id="32" name="Picture 31">
                <a:hlinkClick r:id="rId4"/>
                <a:extLst>
                  <a:ext uri="{FF2B5EF4-FFF2-40B4-BE49-F238E27FC236}">
                    <a16:creationId xmlns:a16="http://schemas.microsoft.com/office/drawing/2014/main" id="{FA2A7FCE-6EEF-2EA3-0749-5B9421A62E5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pic>
          <p:nvPicPr>
            <p:cNvPr id="16" name="Picture 15" descr="Microsoft Purview Logo">
              <a:extLst>
                <a:ext uri="{FF2B5EF4-FFF2-40B4-BE49-F238E27FC236}">
                  <a16:creationId xmlns:a16="http://schemas.microsoft.com/office/drawing/2014/main" id="{26AC1602-459F-1C6C-6138-072B81B19921}"/>
                </a:ext>
              </a:extLst>
            </p:cNvPr>
            <p:cNvPicPr>
              <a:picLocks noChangeAspect="1"/>
            </p:cNvPicPr>
            <p:nvPr/>
          </p:nvPicPr>
          <p:blipFill>
            <a:blip r:embed="rId8"/>
            <a:stretch>
              <a:fillRect/>
            </a:stretch>
          </p:blipFill>
          <p:spPr>
            <a:xfrm>
              <a:off x="1874785" y="2112321"/>
              <a:ext cx="215647" cy="215647"/>
            </a:xfrm>
            <a:prstGeom prst="rect">
              <a:avLst/>
            </a:prstGeom>
          </p:spPr>
        </p:pic>
      </p:grpSp>
      <p:grpSp>
        <p:nvGrpSpPr>
          <p:cNvPr id="10" name="Group 9" descr="Microsoft Purview Compliance Manager setup guide&#10;">
            <a:extLst>
              <a:ext uri="{FF2B5EF4-FFF2-40B4-BE49-F238E27FC236}">
                <a16:creationId xmlns:a16="http://schemas.microsoft.com/office/drawing/2014/main" id="{2FDC78FA-D9C1-DDA9-8DBE-79522B54BB12}"/>
              </a:ext>
            </a:extLst>
          </p:cNvPr>
          <p:cNvGrpSpPr/>
          <p:nvPr/>
        </p:nvGrpSpPr>
        <p:grpSpPr>
          <a:xfrm>
            <a:off x="2026113" y="4308224"/>
            <a:ext cx="1623719" cy="2464394"/>
            <a:chOff x="528560" y="4308224"/>
            <a:chExt cx="1623719" cy="2464394"/>
          </a:xfrm>
        </p:grpSpPr>
        <p:pic>
          <p:nvPicPr>
            <p:cNvPr id="105" name="Picture 104">
              <a:hlinkClick r:id="rId9"/>
              <a:extLst>
                <a:ext uri="{FF2B5EF4-FFF2-40B4-BE49-F238E27FC236}">
                  <a16:creationId xmlns:a16="http://schemas.microsoft.com/office/drawing/2014/main" id="{8C9D0B6B-A9DE-58EC-8594-7EA01EF667C4}"/>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528560" y="4308224"/>
              <a:ext cx="1623719" cy="2464394"/>
            </a:xfrm>
            <a:prstGeom prst="rect">
              <a:avLst/>
            </a:prstGeom>
            <a:noFill/>
          </p:spPr>
        </p:pic>
        <p:sp>
          <p:nvSpPr>
            <p:cNvPr id="77" name="Title 18">
              <a:extLst>
                <a:ext uri="{FF2B5EF4-FFF2-40B4-BE49-F238E27FC236}">
                  <a16:creationId xmlns:a16="http://schemas.microsoft.com/office/drawing/2014/main" id="{050D6E74-C924-38A1-B95D-631A95CBB872}"/>
                </a:ext>
              </a:extLst>
            </p:cNvPr>
            <p:cNvSpPr txBox="1">
              <a:spLocks/>
            </p:cNvSpPr>
            <p:nvPr/>
          </p:nvSpPr>
          <p:spPr>
            <a:xfrm>
              <a:off x="677732" y="4471878"/>
              <a:ext cx="1158817"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Purview Compliance Manager setup guide</a:t>
              </a:r>
            </a:p>
          </p:txBody>
        </p:sp>
        <p:sp>
          <p:nvSpPr>
            <p:cNvPr id="78" name="Title 18">
              <a:extLst>
                <a:ext uri="{FF2B5EF4-FFF2-40B4-BE49-F238E27FC236}">
                  <a16:creationId xmlns:a16="http://schemas.microsoft.com/office/drawing/2014/main" id="{342E1006-EA80-4D23-21D4-EEF4E919B50B}"/>
                </a:ext>
              </a:extLst>
            </p:cNvPr>
            <p:cNvSpPr txBox="1">
              <a:spLocks/>
            </p:cNvSpPr>
            <p:nvPr/>
          </p:nvSpPr>
          <p:spPr>
            <a:xfrm>
              <a:off x="677732" y="5348421"/>
              <a:ext cx="1358456"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Purview Compliance Manager helps you manage your organization’s compliance requirements with ease and convenience. Learn how Compliance…</a:t>
              </a:r>
            </a:p>
          </p:txBody>
        </p:sp>
        <p:sp>
          <p:nvSpPr>
            <p:cNvPr id="80" name="Title 18">
              <a:extLst>
                <a:ext uri="{FF2B5EF4-FFF2-40B4-BE49-F238E27FC236}">
                  <a16:creationId xmlns:a16="http://schemas.microsoft.com/office/drawing/2014/main" id="{BED14848-009C-05C5-B3DC-F749ED716D2F}"/>
                </a:ext>
              </a:extLst>
            </p:cNvPr>
            <p:cNvSpPr txBox="1">
              <a:spLocks/>
            </p:cNvSpPr>
            <p:nvPr/>
          </p:nvSpPr>
          <p:spPr>
            <a:xfrm>
              <a:off x="1221913" y="6490280"/>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81" name="Oval 80">
              <a:hlinkClick r:id="rId9"/>
              <a:extLst>
                <a:ext uri="{FF2B5EF4-FFF2-40B4-BE49-F238E27FC236}">
                  <a16:creationId xmlns:a16="http://schemas.microsoft.com/office/drawing/2014/main" id="{18467D2F-A456-908F-B4EE-AC2B659A8D10}"/>
                </a:ext>
                <a:ext uri="{C183D7F6-B498-43B3-948B-1728B52AA6E4}">
                  <adec:decorative xmlns:adec="http://schemas.microsoft.com/office/drawing/2017/decorative" val="1"/>
                </a:ext>
              </a:extLst>
            </p:cNvPr>
            <p:cNvSpPr/>
            <p:nvPr/>
          </p:nvSpPr>
          <p:spPr>
            <a:xfrm>
              <a:off x="1832807" y="6438297"/>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82" name="Picture 81">
              <a:hlinkClick r:id="rId9"/>
              <a:extLst>
                <a:ext uri="{FF2B5EF4-FFF2-40B4-BE49-F238E27FC236}">
                  <a16:creationId xmlns:a16="http://schemas.microsoft.com/office/drawing/2014/main" id="{BB2D36B3-07F9-6E03-63E6-4B078E1BFF3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0938" y="6504325"/>
              <a:ext cx="90889" cy="95020"/>
            </a:xfrm>
            <a:prstGeom prst="rect">
              <a:avLst/>
            </a:prstGeom>
          </p:spPr>
        </p:pic>
        <p:pic>
          <p:nvPicPr>
            <p:cNvPr id="21" name="Picture 20" descr="Microsoft Purview Logo">
              <a:extLst>
                <a:ext uri="{FF2B5EF4-FFF2-40B4-BE49-F238E27FC236}">
                  <a16:creationId xmlns:a16="http://schemas.microsoft.com/office/drawing/2014/main" id="{B304B9E4-5F8E-E430-C423-EE751513C3DA}"/>
                </a:ext>
              </a:extLst>
            </p:cNvPr>
            <p:cNvPicPr>
              <a:picLocks noChangeAspect="1"/>
            </p:cNvPicPr>
            <p:nvPr/>
          </p:nvPicPr>
          <p:blipFill>
            <a:blip r:embed="rId8"/>
            <a:stretch>
              <a:fillRect/>
            </a:stretch>
          </p:blipFill>
          <p:spPr>
            <a:xfrm>
              <a:off x="1878851" y="4407315"/>
              <a:ext cx="215647" cy="215647"/>
            </a:xfrm>
            <a:prstGeom prst="rect">
              <a:avLst/>
            </a:prstGeom>
          </p:spPr>
        </p:pic>
      </p:grpSp>
      <p:grpSp>
        <p:nvGrpSpPr>
          <p:cNvPr id="3" name="Group 2" descr="Configure Microsoft Purview Audit &#10;">
            <a:extLst>
              <a:ext uri="{FF2B5EF4-FFF2-40B4-BE49-F238E27FC236}">
                <a16:creationId xmlns:a16="http://schemas.microsoft.com/office/drawing/2014/main" id="{21CEA8D9-B3BC-C91E-A395-7E7DA71B6CDA}"/>
              </a:ext>
            </a:extLst>
          </p:cNvPr>
          <p:cNvGrpSpPr/>
          <p:nvPr/>
        </p:nvGrpSpPr>
        <p:grpSpPr>
          <a:xfrm>
            <a:off x="3976261" y="1992375"/>
            <a:ext cx="1623719" cy="2016662"/>
            <a:chOff x="2498907" y="1995629"/>
            <a:chExt cx="1623719" cy="2016662"/>
          </a:xfrm>
        </p:grpSpPr>
        <p:pic>
          <p:nvPicPr>
            <p:cNvPr id="103" name="Picture 102">
              <a:hlinkClick r:id="rId10"/>
              <a:extLst>
                <a:ext uri="{FF2B5EF4-FFF2-40B4-BE49-F238E27FC236}">
                  <a16:creationId xmlns:a16="http://schemas.microsoft.com/office/drawing/2014/main" id="{36D4712E-9D50-A273-474C-F3527EC4000C}"/>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498907" y="1995629"/>
              <a:ext cx="1623719" cy="2016662"/>
            </a:xfrm>
            <a:prstGeom prst="rect">
              <a:avLst/>
            </a:prstGeom>
            <a:noFill/>
          </p:spPr>
        </p:pic>
        <p:grpSp>
          <p:nvGrpSpPr>
            <p:cNvPr id="67" name="Group 66">
              <a:extLst>
                <a:ext uri="{FF2B5EF4-FFF2-40B4-BE49-F238E27FC236}">
                  <a16:creationId xmlns:a16="http://schemas.microsoft.com/office/drawing/2014/main" id="{3102A91E-E2B1-9070-0F5F-56ECEE792EEB}"/>
                </a:ext>
              </a:extLst>
            </p:cNvPr>
            <p:cNvGrpSpPr/>
            <p:nvPr/>
          </p:nvGrpSpPr>
          <p:grpSpPr>
            <a:xfrm>
              <a:off x="2650454" y="2141119"/>
              <a:ext cx="1382226" cy="1739569"/>
              <a:chOff x="678642" y="2207484"/>
              <a:chExt cx="1382226" cy="1739569"/>
            </a:xfrm>
          </p:grpSpPr>
          <p:sp>
            <p:nvSpPr>
              <p:cNvPr id="69" name="Title 18">
                <a:extLst>
                  <a:ext uri="{FF2B5EF4-FFF2-40B4-BE49-F238E27FC236}">
                    <a16:creationId xmlns:a16="http://schemas.microsoft.com/office/drawing/2014/main" id="{76265D4F-5432-A427-CDCF-68D6918CACDF}"/>
                  </a:ext>
                </a:extLst>
              </p:cNvPr>
              <p:cNvSpPr txBox="1">
                <a:spLocks/>
              </p:cNvSpPr>
              <p:nvPr/>
            </p:nvSpPr>
            <p:spPr>
              <a:xfrm>
                <a:off x="678642" y="2207484"/>
                <a:ext cx="1223206"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Configure Microsoft Purview Audit </a:t>
                </a:r>
              </a:p>
            </p:txBody>
          </p:sp>
          <p:sp>
            <p:nvSpPr>
              <p:cNvPr id="70" name="Title 18">
                <a:extLst>
                  <a:ext uri="{FF2B5EF4-FFF2-40B4-BE49-F238E27FC236}">
                    <a16:creationId xmlns:a16="http://schemas.microsoft.com/office/drawing/2014/main" id="{79348C05-E652-7881-7023-33AAB349045A}"/>
                  </a:ext>
                </a:extLst>
              </p:cNvPr>
              <p:cNvSpPr txBox="1">
                <a:spLocks/>
              </p:cNvSpPr>
              <p:nvPr/>
            </p:nvSpPr>
            <p:spPr>
              <a:xfrm>
                <a:off x="678642" y="2821618"/>
                <a:ext cx="1314094"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auditing solutions provide an integrated solution to help organizations effectively respond to security events, forensic investigations, and compliance…</a:t>
                </a:r>
              </a:p>
            </p:txBody>
          </p:sp>
          <p:sp>
            <p:nvSpPr>
              <p:cNvPr id="72" name="Title 18">
                <a:extLst>
                  <a:ext uri="{FF2B5EF4-FFF2-40B4-BE49-F238E27FC236}">
                    <a16:creationId xmlns:a16="http://schemas.microsoft.com/office/drawing/2014/main" id="{B091863F-1993-B07B-DC06-F96DCD7F2300}"/>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73" name="Oval 72">
                <a:hlinkClick r:id="rId10"/>
                <a:extLst>
                  <a:ext uri="{FF2B5EF4-FFF2-40B4-BE49-F238E27FC236}">
                    <a16:creationId xmlns:a16="http://schemas.microsoft.com/office/drawing/2014/main" id="{4C6B5723-8AFB-F016-A469-5818EAA4450D}"/>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74" name="Picture 73">
                <a:hlinkClick r:id="rId10"/>
                <a:extLst>
                  <a:ext uri="{FF2B5EF4-FFF2-40B4-BE49-F238E27FC236}">
                    <a16:creationId xmlns:a16="http://schemas.microsoft.com/office/drawing/2014/main" id="{C4D91E61-5611-7665-0E32-5DE5ABD6B31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pic>
          <p:nvPicPr>
            <p:cNvPr id="30" name="Picture 29" descr="Microsoft Purview Logo">
              <a:extLst>
                <a:ext uri="{FF2B5EF4-FFF2-40B4-BE49-F238E27FC236}">
                  <a16:creationId xmlns:a16="http://schemas.microsoft.com/office/drawing/2014/main" id="{4DDA1959-B228-DC23-4D87-F10BD6322DC6}"/>
                </a:ext>
              </a:extLst>
            </p:cNvPr>
            <p:cNvPicPr>
              <a:picLocks noChangeAspect="1"/>
            </p:cNvPicPr>
            <p:nvPr/>
          </p:nvPicPr>
          <p:blipFill>
            <a:blip r:embed="rId8"/>
            <a:stretch>
              <a:fillRect/>
            </a:stretch>
          </p:blipFill>
          <p:spPr>
            <a:xfrm>
              <a:off x="3864677" y="2072461"/>
              <a:ext cx="215647" cy="215647"/>
            </a:xfrm>
            <a:prstGeom prst="rect">
              <a:avLst/>
            </a:prstGeom>
          </p:spPr>
        </p:pic>
      </p:grpSp>
      <p:grpSp>
        <p:nvGrpSpPr>
          <p:cNvPr id="11" name="Group 10" descr="Configure eDiscovery solutions in Microsoft 365&#10;">
            <a:extLst>
              <a:ext uri="{FF2B5EF4-FFF2-40B4-BE49-F238E27FC236}">
                <a16:creationId xmlns:a16="http://schemas.microsoft.com/office/drawing/2014/main" id="{9C3E16F7-F613-1634-08DD-035E01AA4B9D}"/>
              </a:ext>
            </a:extLst>
          </p:cNvPr>
          <p:cNvGrpSpPr/>
          <p:nvPr/>
        </p:nvGrpSpPr>
        <p:grpSpPr>
          <a:xfrm>
            <a:off x="3976261" y="4308224"/>
            <a:ext cx="1623719" cy="2464394"/>
            <a:chOff x="2438779" y="4308224"/>
            <a:chExt cx="1623719" cy="2464394"/>
          </a:xfrm>
        </p:grpSpPr>
        <p:pic>
          <p:nvPicPr>
            <p:cNvPr id="104" name="Picture 103">
              <a:hlinkClick r:id="rId11"/>
              <a:extLst>
                <a:ext uri="{FF2B5EF4-FFF2-40B4-BE49-F238E27FC236}">
                  <a16:creationId xmlns:a16="http://schemas.microsoft.com/office/drawing/2014/main" id="{D8BA113F-C78F-8B3F-CB46-CDFF33310CAB}"/>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438779" y="4308224"/>
              <a:ext cx="1623719" cy="2464394"/>
            </a:xfrm>
            <a:prstGeom prst="rect">
              <a:avLst/>
            </a:prstGeom>
            <a:noFill/>
          </p:spPr>
        </p:pic>
        <p:sp>
          <p:nvSpPr>
            <p:cNvPr id="85" name="Title 18">
              <a:extLst>
                <a:ext uri="{FF2B5EF4-FFF2-40B4-BE49-F238E27FC236}">
                  <a16:creationId xmlns:a16="http://schemas.microsoft.com/office/drawing/2014/main" id="{C05FB3A5-27C5-E345-D2CC-47CA4D4128DF}"/>
                </a:ext>
              </a:extLst>
            </p:cNvPr>
            <p:cNvSpPr txBox="1">
              <a:spLocks/>
            </p:cNvSpPr>
            <p:nvPr/>
          </p:nvSpPr>
          <p:spPr>
            <a:xfrm>
              <a:off x="2589659" y="4471878"/>
              <a:ext cx="1155075"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Configure eDiscovery solutions in Microsoft 365</a:t>
              </a:r>
            </a:p>
          </p:txBody>
        </p:sp>
        <p:sp>
          <p:nvSpPr>
            <p:cNvPr id="86" name="Title 18">
              <a:extLst>
                <a:ext uri="{FF2B5EF4-FFF2-40B4-BE49-F238E27FC236}">
                  <a16:creationId xmlns:a16="http://schemas.microsoft.com/office/drawing/2014/main" id="{AF4325E0-AE69-F11C-0D3C-E856B89C9AAE}"/>
                </a:ext>
              </a:extLst>
            </p:cNvPr>
            <p:cNvSpPr txBox="1">
              <a:spLocks/>
            </p:cNvSpPr>
            <p:nvPr/>
          </p:nvSpPr>
          <p:spPr>
            <a:xfrm>
              <a:off x="2589659" y="5348421"/>
              <a:ext cx="1358456"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Electronic discovery, or eDiscovery, is the process of identifying and delivering electronic information that can be used as evidence in legal cases. </a:t>
              </a:r>
              <a:r>
                <a:rPr lang="en-US" sz="700">
                  <a:solidFill>
                    <a:srgbClr val="FFFFFF"/>
                  </a:solidFill>
                  <a:latin typeface="Segoe Sans Display" pitchFamily="2" charset="0"/>
                  <a:cs typeface="Segoe Sans Display" pitchFamily="2" charset="0"/>
                </a:rPr>
                <a:t>You can use…</a:t>
              </a:r>
              <a:endParaRPr lang="en-US" sz="700" u="none" strike="noStrike">
                <a:solidFill>
                  <a:srgbClr val="FFFFFF"/>
                </a:solidFill>
                <a:effectLst/>
                <a:latin typeface="Segoe Sans Display" pitchFamily="2" charset="0"/>
                <a:cs typeface="Segoe Sans Display" pitchFamily="2" charset="0"/>
              </a:endParaRPr>
            </a:p>
          </p:txBody>
        </p:sp>
        <p:sp>
          <p:nvSpPr>
            <p:cNvPr id="88" name="Title 18">
              <a:extLst>
                <a:ext uri="{FF2B5EF4-FFF2-40B4-BE49-F238E27FC236}">
                  <a16:creationId xmlns:a16="http://schemas.microsoft.com/office/drawing/2014/main" id="{90BC298D-14A8-7746-652B-2CAD7812663E}"/>
                </a:ext>
              </a:extLst>
            </p:cNvPr>
            <p:cNvSpPr txBox="1">
              <a:spLocks/>
            </p:cNvSpPr>
            <p:nvPr/>
          </p:nvSpPr>
          <p:spPr>
            <a:xfrm>
              <a:off x="3133840" y="6490280"/>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89" name="Oval 88">
              <a:hlinkClick r:id="rId11"/>
              <a:extLst>
                <a:ext uri="{FF2B5EF4-FFF2-40B4-BE49-F238E27FC236}">
                  <a16:creationId xmlns:a16="http://schemas.microsoft.com/office/drawing/2014/main" id="{C109CD14-8136-5494-FCB5-8DE73AF00DC2}"/>
                </a:ext>
                <a:ext uri="{C183D7F6-B498-43B3-948B-1728B52AA6E4}">
                  <adec:decorative xmlns:adec="http://schemas.microsoft.com/office/drawing/2017/decorative" val="1"/>
                </a:ext>
              </a:extLst>
            </p:cNvPr>
            <p:cNvSpPr/>
            <p:nvPr/>
          </p:nvSpPr>
          <p:spPr>
            <a:xfrm>
              <a:off x="3744734" y="6438297"/>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90" name="Picture 89">
              <a:hlinkClick r:id="rId11"/>
              <a:extLst>
                <a:ext uri="{FF2B5EF4-FFF2-40B4-BE49-F238E27FC236}">
                  <a16:creationId xmlns:a16="http://schemas.microsoft.com/office/drawing/2014/main" id="{AA87E4BE-8D3E-2457-729F-4CF93F68E1F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812865" y="6504325"/>
              <a:ext cx="90889" cy="95020"/>
            </a:xfrm>
            <a:prstGeom prst="rect">
              <a:avLst/>
            </a:prstGeom>
          </p:spPr>
        </p:pic>
        <p:pic>
          <p:nvPicPr>
            <p:cNvPr id="24" name="Picture 23">
              <a:extLst>
                <a:ext uri="{FF2B5EF4-FFF2-40B4-BE49-F238E27FC236}">
                  <a16:creationId xmlns:a16="http://schemas.microsoft.com/office/drawing/2014/main" id="{5E5130FB-7CC7-CD11-1CC0-12F2D3980C5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770713" y="4407315"/>
              <a:ext cx="215647" cy="215647"/>
            </a:xfrm>
            <a:prstGeom prst="rect">
              <a:avLst/>
            </a:prstGeom>
          </p:spPr>
        </p:pic>
      </p:grpSp>
      <p:grpSp>
        <p:nvGrpSpPr>
          <p:cNvPr id="7" name="Group 6" descr="Set up Microsoft Purview Data Lifecycle and Records management &#10;">
            <a:extLst>
              <a:ext uri="{FF2B5EF4-FFF2-40B4-BE49-F238E27FC236}">
                <a16:creationId xmlns:a16="http://schemas.microsoft.com/office/drawing/2014/main" id="{B49CB509-2DD9-4F01-1304-CBD5F76E5486}"/>
              </a:ext>
            </a:extLst>
          </p:cNvPr>
          <p:cNvGrpSpPr/>
          <p:nvPr/>
        </p:nvGrpSpPr>
        <p:grpSpPr>
          <a:xfrm>
            <a:off x="5920845" y="1992375"/>
            <a:ext cx="1623719" cy="2016662"/>
            <a:chOff x="4428577" y="1995629"/>
            <a:chExt cx="1623719" cy="2016662"/>
          </a:xfrm>
        </p:grpSpPr>
        <p:pic>
          <p:nvPicPr>
            <p:cNvPr id="98" name="Picture 97">
              <a:hlinkClick r:id="rId12"/>
              <a:extLst>
                <a:ext uri="{FF2B5EF4-FFF2-40B4-BE49-F238E27FC236}">
                  <a16:creationId xmlns:a16="http://schemas.microsoft.com/office/drawing/2014/main" id="{2A89DB9B-0878-0FBB-E63B-A3E72501BE64}"/>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428577" y="1995629"/>
              <a:ext cx="1623719" cy="2016662"/>
            </a:xfrm>
            <a:prstGeom prst="rect">
              <a:avLst/>
            </a:prstGeom>
            <a:noFill/>
          </p:spPr>
        </p:pic>
        <p:grpSp>
          <p:nvGrpSpPr>
            <p:cNvPr id="114" name="Group 113">
              <a:extLst>
                <a:ext uri="{FF2B5EF4-FFF2-40B4-BE49-F238E27FC236}">
                  <a16:creationId xmlns:a16="http://schemas.microsoft.com/office/drawing/2014/main" id="{4FB4695B-53E9-2BCA-CB4E-A487C8585C3C}"/>
                </a:ext>
              </a:extLst>
            </p:cNvPr>
            <p:cNvGrpSpPr/>
            <p:nvPr/>
          </p:nvGrpSpPr>
          <p:grpSpPr>
            <a:xfrm>
              <a:off x="4585595" y="2157362"/>
              <a:ext cx="1382226" cy="1739569"/>
              <a:chOff x="678642" y="2207484"/>
              <a:chExt cx="1382226" cy="1739569"/>
            </a:xfrm>
          </p:grpSpPr>
          <p:sp>
            <p:nvSpPr>
              <p:cNvPr id="116" name="Title 18">
                <a:extLst>
                  <a:ext uri="{FF2B5EF4-FFF2-40B4-BE49-F238E27FC236}">
                    <a16:creationId xmlns:a16="http://schemas.microsoft.com/office/drawing/2014/main" id="{ABDADE92-8DDC-C0B0-1CBF-342C289B36A6}"/>
                  </a:ext>
                </a:extLst>
              </p:cNvPr>
              <p:cNvSpPr txBox="1">
                <a:spLocks/>
              </p:cNvSpPr>
              <p:nvPr/>
            </p:nvSpPr>
            <p:spPr>
              <a:xfrm>
                <a:off x="678642" y="2207484"/>
                <a:ext cx="1314095" cy="8463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Set up Microsoft Purview Data Lifecycle and Records management </a:t>
                </a:r>
              </a:p>
            </p:txBody>
          </p:sp>
          <p:sp>
            <p:nvSpPr>
              <p:cNvPr id="117" name="Title 18">
                <a:extLst>
                  <a:ext uri="{FF2B5EF4-FFF2-40B4-BE49-F238E27FC236}">
                    <a16:creationId xmlns:a16="http://schemas.microsoft.com/office/drawing/2014/main" id="{AA53A9E5-3A8B-F555-B535-8D3E7091163A}"/>
                  </a:ext>
                </a:extLst>
              </p:cNvPr>
              <p:cNvSpPr txBox="1">
                <a:spLocks/>
              </p:cNvSpPr>
              <p:nvPr/>
            </p:nvSpPr>
            <p:spPr>
              <a:xfrm>
                <a:off x="703699" y="3162983"/>
                <a:ext cx="131409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Data Lifecycle Management is needed to classify your organization’s data and how long it’s retained. Get guidance…</a:t>
                </a:r>
              </a:p>
            </p:txBody>
          </p:sp>
          <p:sp>
            <p:nvSpPr>
              <p:cNvPr id="118" name="Title 18">
                <a:extLst>
                  <a:ext uri="{FF2B5EF4-FFF2-40B4-BE49-F238E27FC236}">
                    <a16:creationId xmlns:a16="http://schemas.microsoft.com/office/drawing/2014/main" id="{876B9DC8-1415-7D35-9E20-CEBD6C48EE34}"/>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119" name="Oval 118">
                <a:hlinkClick r:id="rId12"/>
                <a:extLst>
                  <a:ext uri="{FF2B5EF4-FFF2-40B4-BE49-F238E27FC236}">
                    <a16:creationId xmlns:a16="http://schemas.microsoft.com/office/drawing/2014/main" id="{20EEBF9D-79E2-491D-2FDC-BF9A9E865BFC}"/>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20" name="Picture 119">
                <a:hlinkClick r:id="rId12"/>
                <a:extLst>
                  <a:ext uri="{FF2B5EF4-FFF2-40B4-BE49-F238E27FC236}">
                    <a16:creationId xmlns:a16="http://schemas.microsoft.com/office/drawing/2014/main" id="{C8894E1D-8F9D-A262-F179-8EB42F3EBFA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pic>
          <p:nvPicPr>
            <p:cNvPr id="131" name="Picture 130">
              <a:extLst>
                <a:ext uri="{FF2B5EF4-FFF2-40B4-BE49-F238E27FC236}">
                  <a16:creationId xmlns:a16="http://schemas.microsoft.com/office/drawing/2014/main" id="{00EFB5B1-58F7-43DE-B1B1-7CFDA73173B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728646" y="2072461"/>
              <a:ext cx="215647" cy="215647"/>
            </a:xfrm>
            <a:prstGeom prst="rect">
              <a:avLst/>
            </a:prstGeom>
          </p:spPr>
        </p:pic>
      </p:grpSp>
      <p:grpSp>
        <p:nvGrpSpPr>
          <p:cNvPr id="12" name="Group 11" descr="Set up Microsoft Purview Communication Compliance and Insider Risk Management&#10;">
            <a:extLst>
              <a:ext uri="{FF2B5EF4-FFF2-40B4-BE49-F238E27FC236}">
                <a16:creationId xmlns:a16="http://schemas.microsoft.com/office/drawing/2014/main" id="{AA75039B-FC44-2862-C7A0-F429824FF614}"/>
              </a:ext>
            </a:extLst>
          </p:cNvPr>
          <p:cNvGrpSpPr/>
          <p:nvPr/>
        </p:nvGrpSpPr>
        <p:grpSpPr>
          <a:xfrm>
            <a:off x="5923093" y="4308224"/>
            <a:ext cx="1623719" cy="2464394"/>
            <a:chOff x="4344102" y="4308224"/>
            <a:chExt cx="1623719" cy="2464394"/>
          </a:xfrm>
        </p:grpSpPr>
        <p:pic>
          <p:nvPicPr>
            <p:cNvPr id="130" name="Picture 129">
              <a:hlinkClick r:id="rId13"/>
              <a:extLst>
                <a:ext uri="{FF2B5EF4-FFF2-40B4-BE49-F238E27FC236}">
                  <a16:creationId xmlns:a16="http://schemas.microsoft.com/office/drawing/2014/main" id="{88408399-963C-1D21-46A7-5B82CA98F305}"/>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344102" y="4308224"/>
              <a:ext cx="1623719" cy="2464394"/>
            </a:xfrm>
            <a:prstGeom prst="rect">
              <a:avLst/>
            </a:prstGeom>
            <a:noFill/>
          </p:spPr>
        </p:pic>
        <p:sp>
          <p:nvSpPr>
            <p:cNvPr id="93" name="Title 18">
              <a:extLst>
                <a:ext uri="{FF2B5EF4-FFF2-40B4-BE49-F238E27FC236}">
                  <a16:creationId xmlns:a16="http://schemas.microsoft.com/office/drawing/2014/main" id="{9C588269-7422-F267-A129-6B72C365D6F5}"/>
                </a:ext>
              </a:extLst>
            </p:cNvPr>
            <p:cNvSpPr txBox="1">
              <a:spLocks/>
            </p:cNvSpPr>
            <p:nvPr/>
          </p:nvSpPr>
          <p:spPr>
            <a:xfrm>
              <a:off x="4495649" y="4471878"/>
              <a:ext cx="1223206" cy="10156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Set up Microsoft Purview Communication Compliance and Insider Risk Management</a:t>
              </a:r>
            </a:p>
          </p:txBody>
        </p:sp>
        <p:sp>
          <p:nvSpPr>
            <p:cNvPr id="94" name="Title 18">
              <a:extLst>
                <a:ext uri="{FF2B5EF4-FFF2-40B4-BE49-F238E27FC236}">
                  <a16:creationId xmlns:a16="http://schemas.microsoft.com/office/drawing/2014/main" id="{0246A5B6-ABC6-5B1C-FFD3-09A6A0759495}"/>
                </a:ext>
              </a:extLst>
            </p:cNvPr>
            <p:cNvSpPr txBox="1">
              <a:spLocks/>
            </p:cNvSpPr>
            <p:nvPr/>
          </p:nvSpPr>
          <p:spPr>
            <a:xfrm>
              <a:off x="4505274" y="5639662"/>
              <a:ext cx="1213580" cy="75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Insider risks are a top concern for security and compliance professionals. These risks can result in workplace harassment, the loss of intellectual property, and more…</a:t>
              </a:r>
            </a:p>
          </p:txBody>
        </p:sp>
        <p:sp>
          <p:nvSpPr>
            <p:cNvPr id="100" name="Title 18">
              <a:extLst>
                <a:ext uri="{FF2B5EF4-FFF2-40B4-BE49-F238E27FC236}">
                  <a16:creationId xmlns:a16="http://schemas.microsoft.com/office/drawing/2014/main" id="{4E42BDB6-C9B8-0696-4D13-E2A89A03771D}"/>
                </a:ext>
              </a:extLst>
            </p:cNvPr>
            <p:cNvSpPr txBox="1">
              <a:spLocks/>
            </p:cNvSpPr>
            <p:nvPr/>
          </p:nvSpPr>
          <p:spPr>
            <a:xfrm>
              <a:off x="5039829" y="6490280"/>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101" name="Oval 100">
              <a:hlinkClick r:id="rId13"/>
              <a:extLst>
                <a:ext uri="{FF2B5EF4-FFF2-40B4-BE49-F238E27FC236}">
                  <a16:creationId xmlns:a16="http://schemas.microsoft.com/office/drawing/2014/main" id="{D473AC70-0F5D-6BCC-DA05-7AF56D39A7C9}"/>
                </a:ext>
                <a:ext uri="{C183D7F6-B498-43B3-948B-1728B52AA6E4}">
                  <adec:decorative xmlns:adec="http://schemas.microsoft.com/office/drawing/2017/decorative" val="1"/>
                </a:ext>
              </a:extLst>
            </p:cNvPr>
            <p:cNvSpPr/>
            <p:nvPr/>
          </p:nvSpPr>
          <p:spPr>
            <a:xfrm>
              <a:off x="5650723" y="6438297"/>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02" name="Picture 101">
              <a:hlinkClick r:id="rId13"/>
              <a:extLst>
                <a:ext uri="{FF2B5EF4-FFF2-40B4-BE49-F238E27FC236}">
                  <a16:creationId xmlns:a16="http://schemas.microsoft.com/office/drawing/2014/main" id="{BE5F90AE-5A7E-A2A7-7D27-A5A44B55176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718854" y="6504325"/>
              <a:ext cx="90889" cy="95020"/>
            </a:xfrm>
            <a:prstGeom prst="rect">
              <a:avLst/>
            </a:prstGeom>
          </p:spPr>
        </p:pic>
        <p:pic>
          <p:nvPicPr>
            <p:cNvPr id="28" name="Picture 27">
              <a:extLst>
                <a:ext uri="{FF2B5EF4-FFF2-40B4-BE49-F238E27FC236}">
                  <a16:creationId xmlns:a16="http://schemas.microsoft.com/office/drawing/2014/main" id="{CD87B657-237F-D24C-D544-2C17D34B981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709872" y="4407315"/>
              <a:ext cx="215647" cy="215647"/>
            </a:xfrm>
            <a:prstGeom prst="rect">
              <a:avLst/>
            </a:prstGeom>
          </p:spPr>
        </p:pic>
      </p:grpSp>
      <p:grpSp>
        <p:nvGrpSpPr>
          <p:cNvPr id="8" name="Group 7" descr="Set up Microsoft Purview Data Loss Prevention (DLP) policy&#10;">
            <a:extLst>
              <a:ext uri="{FF2B5EF4-FFF2-40B4-BE49-F238E27FC236}">
                <a16:creationId xmlns:a16="http://schemas.microsoft.com/office/drawing/2014/main" id="{427082BD-9D94-E73C-7943-A7F54A672F8F}"/>
              </a:ext>
            </a:extLst>
          </p:cNvPr>
          <p:cNvGrpSpPr/>
          <p:nvPr/>
        </p:nvGrpSpPr>
        <p:grpSpPr>
          <a:xfrm>
            <a:off x="7865430" y="1992375"/>
            <a:ext cx="1623719" cy="2016662"/>
            <a:chOff x="6358247" y="2006163"/>
            <a:chExt cx="1623719" cy="2016662"/>
          </a:xfrm>
        </p:grpSpPr>
        <p:pic>
          <p:nvPicPr>
            <p:cNvPr id="129" name="Picture 128">
              <a:hlinkClick r:id="rId14"/>
              <a:extLst>
                <a:ext uri="{FF2B5EF4-FFF2-40B4-BE49-F238E27FC236}">
                  <a16:creationId xmlns:a16="http://schemas.microsoft.com/office/drawing/2014/main" id="{B778538B-B4C0-4D24-4F3F-4041F0E33147}"/>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358247" y="2006163"/>
              <a:ext cx="1623719" cy="2016662"/>
            </a:xfrm>
            <a:prstGeom prst="rect">
              <a:avLst/>
            </a:prstGeom>
            <a:noFill/>
          </p:spPr>
        </p:pic>
        <p:sp>
          <p:nvSpPr>
            <p:cNvPr id="109" name="Title 18">
              <a:extLst>
                <a:ext uri="{FF2B5EF4-FFF2-40B4-BE49-F238E27FC236}">
                  <a16:creationId xmlns:a16="http://schemas.microsoft.com/office/drawing/2014/main" id="{19E78959-F2C1-6AB8-4537-0E5C62C00F86}"/>
                </a:ext>
              </a:extLst>
            </p:cNvPr>
            <p:cNvSpPr txBox="1">
              <a:spLocks/>
            </p:cNvSpPr>
            <p:nvPr/>
          </p:nvSpPr>
          <p:spPr>
            <a:xfrm>
              <a:off x="6515265" y="2168153"/>
              <a:ext cx="1086944"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Set up Microsoft Purview Data Loss Prevention (DLP) policy</a:t>
              </a:r>
            </a:p>
          </p:txBody>
        </p:sp>
        <p:sp>
          <p:nvSpPr>
            <p:cNvPr id="110" name="Title 18">
              <a:extLst>
                <a:ext uri="{FF2B5EF4-FFF2-40B4-BE49-F238E27FC236}">
                  <a16:creationId xmlns:a16="http://schemas.microsoft.com/office/drawing/2014/main" id="{1571021C-B3A8-E13D-2CF8-BBE9F39AC887}"/>
                </a:ext>
              </a:extLst>
            </p:cNvPr>
            <p:cNvSpPr txBox="1">
              <a:spLocks/>
            </p:cNvSpPr>
            <p:nvPr/>
          </p:nvSpPr>
          <p:spPr>
            <a:xfrm>
              <a:off x="6515265" y="3046360"/>
              <a:ext cx="135845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Protect sensitive data comprehensively with the Microsoft Purview DLP policies. These policies extend to email… </a:t>
              </a:r>
            </a:p>
          </p:txBody>
        </p:sp>
        <p:sp>
          <p:nvSpPr>
            <p:cNvPr id="111" name="Title 18">
              <a:extLst>
                <a:ext uri="{FF2B5EF4-FFF2-40B4-BE49-F238E27FC236}">
                  <a16:creationId xmlns:a16="http://schemas.microsoft.com/office/drawing/2014/main" id="{65EBA8D1-C86E-7E7A-1C39-6E8DF5E23B98}"/>
                </a:ext>
              </a:extLst>
            </p:cNvPr>
            <p:cNvSpPr txBox="1">
              <a:spLocks/>
            </p:cNvSpPr>
            <p:nvPr/>
          </p:nvSpPr>
          <p:spPr>
            <a:xfrm>
              <a:off x="7059446" y="3748301"/>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112" name="Oval 111">
              <a:hlinkClick r:id="rId14"/>
              <a:extLst>
                <a:ext uri="{FF2B5EF4-FFF2-40B4-BE49-F238E27FC236}">
                  <a16:creationId xmlns:a16="http://schemas.microsoft.com/office/drawing/2014/main" id="{8ED9A44B-C4F7-FC32-4771-D88716412984}"/>
                </a:ext>
                <a:ext uri="{C183D7F6-B498-43B3-948B-1728B52AA6E4}">
                  <adec:decorative xmlns:adec="http://schemas.microsoft.com/office/drawing/2017/decorative" val="1"/>
                </a:ext>
              </a:extLst>
            </p:cNvPr>
            <p:cNvSpPr/>
            <p:nvPr/>
          </p:nvSpPr>
          <p:spPr>
            <a:xfrm>
              <a:off x="7670340" y="3710364"/>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13" name="Picture 112">
              <a:hlinkClick r:id="rId14"/>
              <a:extLst>
                <a:ext uri="{FF2B5EF4-FFF2-40B4-BE49-F238E27FC236}">
                  <a16:creationId xmlns:a16="http://schemas.microsoft.com/office/drawing/2014/main" id="{986377CB-9E75-5D60-DC7E-3CF86324408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738471" y="3776392"/>
              <a:ext cx="90889" cy="95020"/>
            </a:xfrm>
            <a:prstGeom prst="rect">
              <a:avLst/>
            </a:prstGeom>
          </p:spPr>
        </p:pic>
        <p:pic>
          <p:nvPicPr>
            <p:cNvPr id="128" name="Picture 127" descr="Microsoft Purview Logo">
              <a:extLst>
                <a:ext uri="{FF2B5EF4-FFF2-40B4-BE49-F238E27FC236}">
                  <a16:creationId xmlns:a16="http://schemas.microsoft.com/office/drawing/2014/main" id="{96780770-4448-EAD9-8324-4001AA1CE293}"/>
                </a:ext>
              </a:extLst>
            </p:cNvPr>
            <p:cNvPicPr>
              <a:picLocks noChangeAspect="1"/>
            </p:cNvPicPr>
            <p:nvPr/>
          </p:nvPicPr>
          <p:blipFill>
            <a:blip r:embed="rId8"/>
            <a:stretch>
              <a:fillRect/>
            </a:stretch>
          </p:blipFill>
          <p:spPr>
            <a:xfrm>
              <a:off x="7716384" y="2103590"/>
              <a:ext cx="215647" cy="215647"/>
            </a:xfrm>
            <a:prstGeom prst="rect">
              <a:avLst/>
            </a:prstGeom>
          </p:spPr>
        </p:pic>
      </p:grpSp>
      <p:sp>
        <p:nvSpPr>
          <p:cNvPr id="133" name="TextBox 132">
            <a:extLst>
              <a:ext uri="{FF2B5EF4-FFF2-40B4-BE49-F238E27FC236}">
                <a16:creationId xmlns:a16="http://schemas.microsoft.com/office/drawing/2014/main" id="{9A2EC243-E722-1501-ECEC-4C680868FAF8}"/>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pic>
        <p:nvPicPr>
          <p:cNvPr id="17" name="Picture 16">
            <a:extLst>
              <a:ext uri="{FF2B5EF4-FFF2-40B4-BE49-F238E27FC236}">
                <a16:creationId xmlns:a16="http://schemas.microsoft.com/office/drawing/2014/main" id="{3E844D0F-F25D-B629-D1AF-0A48314A69E8}"/>
              </a:ext>
              <a:ext uri="{C183D7F6-B498-43B3-948B-1728B52AA6E4}">
                <adec:decorative xmlns:adec="http://schemas.microsoft.com/office/drawing/2017/decorative" val="1"/>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contrast="50000"/>
                    </a14:imgEffect>
                  </a14:imgLayer>
                </a14:imgProps>
              </a:ext>
              <a:ext uri="{28A0092B-C50C-407E-A947-70E740481C1C}">
                <a14:useLocalDpi xmlns:a14="http://schemas.microsoft.com/office/drawing/2010/main" val="0"/>
              </a:ext>
            </a:extLst>
          </a:blip>
          <a:stretch>
            <a:fillRect/>
          </a:stretch>
        </p:blipFill>
        <p:spPr>
          <a:xfrm flipH="1">
            <a:off x="7865429" y="4336548"/>
            <a:ext cx="1623719" cy="2436070"/>
          </a:xfrm>
          <a:prstGeom prst="rect">
            <a:avLst/>
          </a:prstGeom>
        </p:spPr>
      </p:pic>
      <p:sp>
        <p:nvSpPr>
          <p:cNvPr id="18" name="TextBox 17">
            <a:extLst>
              <a:ext uri="{FF2B5EF4-FFF2-40B4-BE49-F238E27FC236}">
                <a16:creationId xmlns:a16="http://schemas.microsoft.com/office/drawing/2014/main" id="{1B1BBC86-5B38-74A0-B443-C60EA3B2814D}"/>
              </a:ext>
            </a:extLst>
          </p:cNvPr>
          <p:cNvSpPr txBox="1"/>
          <p:nvPr/>
        </p:nvSpPr>
        <p:spPr>
          <a:xfrm>
            <a:off x="8174713" y="4909027"/>
            <a:ext cx="1065708" cy="1231106"/>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2000">
                <a:solidFill>
                  <a:schemeClr val="bg1"/>
                </a:solidFill>
                <a:latin typeface="Segoe Sans Display Semilight" pitchFamily="2" charset="0"/>
                <a:cs typeface="Segoe Sans Display Semilight" pitchFamily="2" charset="0"/>
              </a:rPr>
              <a:t>Go to the next slide for more resources</a:t>
            </a:r>
            <a:endParaRPr kumimoji="0" lang="en-US" sz="20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grpSp>
        <p:nvGrpSpPr>
          <p:cNvPr id="23" name="Group 22">
            <a:extLst>
              <a:ext uri="{FF2B5EF4-FFF2-40B4-BE49-F238E27FC236}">
                <a16:creationId xmlns:a16="http://schemas.microsoft.com/office/drawing/2014/main" id="{84EF7F47-C625-BE2D-DE54-C4080048486C}"/>
              </a:ext>
              <a:ext uri="{C183D7F6-B498-43B3-948B-1728B52AA6E4}">
                <adec:decorative xmlns:adec="http://schemas.microsoft.com/office/drawing/2017/decorative" val="1"/>
              </a:ext>
            </a:extLst>
          </p:cNvPr>
          <p:cNvGrpSpPr/>
          <p:nvPr/>
        </p:nvGrpSpPr>
        <p:grpSpPr>
          <a:xfrm>
            <a:off x="9104797" y="6438296"/>
            <a:ext cx="227151" cy="227077"/>
            <a:chOff x="7822740" y="3848976"/>
            <a:chExt cx="227151" cy="227077"/>
          </a:xfrm>
        </p:grpSpPr>
        <p:sp>
          <p:nvSpPr>
            <p:cNvPr id="20" name="Oval 19">
              <a:hlinkClick r:id="rId14"/>
              <a:extLst>
                <a:ext uri="{FF2B5EF4-FFF2-40B4-BE49-F238E27FC236}">
                  <a16:creationId xmlns:a16="http://schemas.microsoft.com/office/drawing/2014/main" id="{2984180B-B66C-4C9B-27EE-D584343672FA}"/>
                </a:ext>
                <a:ext uri="{C183D7F6-B498-43B3-948B-1728B52AA6E4}">
                  <adec:decorative xmlns:adec="http://schemas.microsoft.com/office/drawing/2017/decorative" val="1"/>
                </a:ext>
              </a:extLst>
            </p:cNvPr>
            <p:cNvSpPr/>
            <p:nvPr/>
          </p:nvSpPr>
          <p:spPr>
            <a:xfrm>
              <a:off x="7822740" y="3848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2" name="Picture 21">
              <a:hlinkClick r:id="rId14"/>
              <a:extLst>
                <a:ext uri="{FF2B5EF4-FFF2-40B4-BE49-F238E27FC236}">
                  <a16:creationId xmlns:a16="http://schemas.microsoft.com/office/drawing/2014/main" id="{B1459F3B-2FD5-AA9A-F355-525EB5A8A2A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90871" y="3915004"/>
              <a:ext cx="90889" cy="95020"/>
            </a:xfrm>
            <a:prstGeom prst="rect">
              <a:avLst/>
            </a:prstGeom>
          </p:spPr>
        </p:pic>
      </p:grpSp>
    </p:spTree>
    <p:extLst>
      <p:ext uri="{BB962C8B-B14F-4D97-AF65-F5344CB8AC3E}">
        <p14:creationId xmlns:p14="http://schemas.microsoft.com/office/powerpoint/2010/main" val="22406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14296-AE99-205F-45CA-7095C1BE1C7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0235CCD-4FE8-42B6-0E37-BA1B0C82E27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463494"/>
            <a:ext cx="12192000" cy="5927118"/>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 name="Rectangle 13">
            <a:extLst>
              <a:ext uri="{FF2B5EF4-FFF2-40B4-BE49-F238E27FC236}">
                <a16:creationId xmlns:a16="http://schemas.microsoft.com/office/drawing/2014/main" id="{19AAB71C-CDC7-A3B9-A8A6-90A9D2EFC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47732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65318CDE-6B86-7646-4996-799400931806}"/>
              </a:ext>
            </a:extLst>
          </p:cNvPr>
          <p:cNvSpPr txBox="1">
            <a:spLocks noGrp="1"/>
          </p:cNvSpPr>
          <p:nvPr>
            <p:ph type="title" idx="4294967295"/>
          </p:nvPr>
        </p:nvSpPr>
        <p:spPr>
          <a:xfrm>
            <a:off x="609214" y="569953"/>
            <a:ext cx="10050761"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A1F2C"/>
                </a:solidFill>
                <a:effectLst/>
                <a:uLnTx/>
                <a:uFillTx/>
                <a:latin typeface="Segoe Sans Display Semilight" pitchFamily="2" charset="0"/>
                <a:ea typeface="+mj-ea"/>
                <a:cs typeface="Segoe Sans Display Semilight" pitchFamily="2" charset="0"/>
              </a:rPr>
              <a:t>Onboarding &amp; Deployment Guidance: </a:t>
            </a:r>
            <a:r>
              <a:rPr kumimoji="0" lang="en-US" sz="3200" b="0" i="0" u="none" strike="noStrike" kern="1200" cap="none" spc="0" normalizeH="0" baseline="0" noProof="0">
                <a:ln>
                  <a:noFill/>
                </a:ln>
                <a:solidFill>
                  <a:schemeClr val="tx1"/>
                </a:solidFill>
                <a:effectLst/>
                <a:uLnTx/>
                <a:uFillTx/>
                <a:latin typeface="Segoe Sans Display Semilight" pitchFamily="2" charset="0"/>
                <a:ea typeface="+mj-ea"/>
                <a:cs typeface="Segoe Sans Display Semilight" pitchFamily="2" charset="0"/>
                <a:hlinkClick r:id="rId6">
                  <a:extLst>
                    <a:ext uri="{A12FA001-AC4F-418D-AE19-62706E023703}">
                      <ahyp:hlinkClr xmlns:ahyp="http://schemas.microsoft.com/office/drawing/2018/hyperlinkcolor" val="tx"/>
                    </a:ext>
                  </a:extLst>
                </a:hlinkClick>
              </a:rPr>
              <a:t>Microsoft Purview</a:t>
            </a:r>
            <a:endParaRPr kumimoji="0" lang="en-US" sz="3200" b="0" i="0" u="none" strike="noStrike" kern="1200" cap="none" spc="0" normalizeH="0" baseline="0" noProof="0">
              <a:ln>
                <a:noFill/>
              </a:ln>
              <a:solidFill>
                <a:schemeClr val="tx1"/>
              </a:solidFill>
              <a:effectLst/>
              <a:uLnTx/>
              <a:uFillTx/>
              <a:latin typeface="Segoe Sans Display Semilight" pitchFamily="2" charset="0"/>
              <a:ea typeface="+mj-ea"/>
              <a:cs typeface="Segoe Sans Display Semilight" pitchFamily="2" charset="0"/>
            </a:endParaRPr>
          </a:p>
        </p:txBody>
      </p:sp>
      <p:pic>
        <p:nvPicPr>
          <p:cNvPr id="13" name="Online Media 2" title="Endpoint Data Loss Prevention (DLP) | What it is and how to set it up in Microsoft 365">
            <a:hlinkClick r:id="" action="ppaction://media"/>
            <a:extLst>
              <a:ext uri="{FF2B5EF4-FFF2-40B4-BE49-F238E27FC236}">
                <a16:creationId xmlns:a16="http://schemas.microsoft.com/office/drawing/2014/main" id="{5A4CBB1B-5EE9-1C53-5B90-6ADC4702A5A4}"/>
              </a:ext>
            </a:extLst>
          </p:cNvPr>
          <p:cNvPicPr>
            <a:picLocks noRot="1" noChangeAspect="1"/>
          </p:cNvPicPr>
          <p:nvPr>
            <a:videoFile r:link="rId1"/>
          </p:nvPr>
        </p:nvPicPr>
        <p:blipFill>
          <a:blip r:embed="rId7"/>
          <a:stretch>
            <a:fillRect/>
          </a:stretch>
        </p:blipFill>
        <p:spPr>
          <a:xfrm>
            <a:off x="773714" y="3104849"/>
            <a:ext cx="2720932" cy="1570917"/>
          </a:xfrm>
          <a:prstGeom prst="rect">
            <a:avLst/>
          </a:prstGeom>
        </p:spPr>
      </p:pic>
      <p:sp>
        <p:nvSpPr>
          <p:cNvPr id="31" name="Title 18">
            <a:extLst>
              <a:ext uri="{FF2B5EF4-FFF2-40B4-BE49-F238E27FC236}">
                <a16:creationId xmlns:a16="http://schemas.microsoft.com/office/drawing/2014/main" id="{47307335-115C-E3D3-7C2A-2467FF2E963E}"/>
              </a:ext>
            </a:extLst>
          </p:cNvPr>
          <p:cNvSpPr txBox="1">
            <a:spLocks/>
          </p:cNvSpPr>
          <p:nvPr/>
        </p:nvSpPr>
        <p:spPr>
          <a:xfrm>
            <a:off x="773715" y="4877393"/>
            <a:ext cx="278435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Endpoint Data Loss Prevention (DLP) | What it is and how to set it up in Microsoft 365</a:t>
            </a:r>
          </a:p>
        </p:txBody>
      </p:sp>
      <p:pic>
        <p:nvPicPr>
          <p:cNvPr id="12" name="Online Media 3" title="Data Loss Prevention across endpoints, apps, &amp; services | Microsoft Purview">
            <a:hlinkClick r:id="" action="ppaction://media"/>
            <a:extLst>
              <a:ext uri="{FF2B5EF4-FFF2-40B4-BE49-F238E27FC236}">
                <a16:creationId xmlns:a16="http://schemas.microsoft.com/office/drawing/2014/main" id="{128FF12C-6D49-AD8C-1505-4B52BEECE0A1}"/>
              </a:ext>
            </a:extLst>
          </p:cNvPr>
          <p:cNvPicPr>
            <a:picLocks noRot="1" noChangeAspect="1"/>
          </p:cNvPicPr>
          <p:nvPr>
            <a:videoFile r:link="rId2"/>
          </p:nvPr>
        </p:nvPicPr>
        <p:blipFill>
          <a:blip r:embed="rId8"/>
          <a:stretch>
            <a:fillRect/>
          </a:stretch>
        </p:blipFill>
        <p:spPr>
          <a:xfrm>
            <a:off x="4386749" y="3080837"/>
            <a:ext cx="2958017" cy="1594929"/>
          </a:xfrm>
          <a:prstGeom prst="rect">
            <a:avLst/>
          </a:prstGeom>
        </p:spPr>
      </p:pic>
      <p:sp>
        <p:nvSpPr>
          <p:cNvPr id="71" name="Title 18">
            <a:extLst>
              <a:ext uri="{FF2B5EF4-FFF2-40B4-BE49-F238E27FC236}">
                <a16:creationId xmlns:a16="http://schemas.microsoft.com/office/drawing/2014/main" id="{B3F52F82-0135-7833-735C-9401406FE3C9}"/>
              </a:ext>
            </a:extLst>
          </p:cNvPr>
          <p:cNvSpPr txBox="1">
            <a:spLocks/>
          </p:cNvSpPr>
          <p:nvPr/>
        </p:nvSpPr>
        <p:spPr>
          <a:xfrm>
            <a:off x="4386749" y="4877393"/>
            <a:ext cx="3243567"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Data Loss Prevention across endpoints, apps, &amp; services | Microsoft Purview </a:t>
            </a:r>
          </a:p>
        </p:txBody>
      </p:sp>
      <p:pic>
        <p:nvPicPr>
          <p:cNvPr id="10" name="Online Media 6" title="Microsoft Purview Insider Risk Management | Admin Set-up Tutorial">
            <a:hlinkClick r:id="" action="ppaction://media"/>
            <a:extLst>
              <a:ext uri="{FF2B5EF4-FFF2-40B4-BE49-F238E27FC236}">
                <a16:creationId xmlns:a16="http://schemas.microsoft.com/office/drawing/2014/main" id="{00124A8F-2A8D-947A-B212-131548B94931}"/>
              </a:ext>
            </a:extLst>
          </p:cNvPr>
          <p:cNvPicPr>
            <a:picLocks noRot="1" noChangeAspect="1"/>
          </p:cNvPicPr>
          <p:nvPr>
            <a:videoFile r:link="rId3"/>
          </p:nvPr>
        </p:nvPicPr>
        <p:blipFill>
          <a:blip r:embed="rId9"/>
          <a:stretch>
            <a:fillRect/>
          </a:stretch>
        </p:blipFill>
        <p:spPr>
          <a:xfrm>
            <a:off x="8206450" y="3068168"/>
            <a:ext cx="3024622" cy="1607598"/>
          </a:xfrm>
          <a:prstGeom prst="rect">
            <a:avLst/>
          </a:prstGeom>
        </p:spPr>
      </p:pic>
      <p:sp>
        <p:nvSpPr>
          <p:cNvPr id="99" name="Title 18">
            <a:extLst>
              <a:ext uri="{FF2B5EF4-FFF2-40B4-BE49-F238E27FC236}">
                <a16:creationId xmlns:a16="http://schemas.microsoft.com/office/drawing/2014/main" id="{7A9A2838-9371-0786-A47D-A9BF28BDF915}"/>
              </a:ext>
            </a:extLst>
          </p:cNvPr>
          <p:cNvSpPr txBox="1">
            <a:spLocks/>
          </p:cNvSpPr>
          <p:nvPr/>
        </p:nvSpPr>
        <p:spPr>
          <a:xfrm>
            <a:off x="8206450" y="4877393"/>
            <a:ext cx="3243566"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Microsoft Purview Insider Risk Management Admin Set-up Tutorial </a:t>
            </a:r>
          </a:p>
        </p:txBody>
      </p:sp>
      <p:sp>
        <p:nvSpPr>
          <p:cNvPr id="133" name="TextBox 132">
            <a:extLst>
              <a:ext uri="{FF2B5EF4-FFF2-40B4-BE49-F238E27FC236}">
                <a16:creationId xmlns:a16="http://schemas.microsoft.com/office/drawing/2014/main" id="{8A16AC6F-94F5-14D8-CAAF-531DB586B301}"/>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279522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F2B01-553F-AA1F-85AD-8C9AEB23507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6B565BC-8A67-58A9-63D3-66651BDBCFD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463494"/>
            <a:ext cx="12192000" cy="537788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4" name="Picture 23">
            <a:extLst>
              <a:ext uri="{FF2B5EF4-FFF2-40B4-BE49-F238E27FC236}">
                <a16:creationId xmlns:a16="http://schemas.microsoft.com/office/drawing/2014/main" id="{7923D0EB-587E-3C12-BB05-781719AB7A0F}"/>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625213" y="2987989"/>
            <a:ext cx="1623719" cy="2016662"/>
          </a:xfrm>
          <a:prstGeom prst="rect">
            <a:avLst/>
          </a:prstGeom>
          <a:noFill/>
        </p:spPr>
      </p:pic>
      <p:pic>
        <p:nvPicPr>
          <p:cNvPr id="28" name="Picture 27">
            <a:extLst>
              <a:ext uri="{FF2B5EF4-FFF2-40B4-BE49-F238E27FC236}">
                <a16:creationId xmlns:a16="http://schemas.microsoft.com/office/drawing/2014/main" id="{91AA5814-DE58-5CA0-0146-62B8F33A9882}"/>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714994" y="2987989"/>
            <a:ext cx="1623719" cy="2016662"/>
          </a:xfrm>
          <a:prstGeom prst="rect">
            <a:avLst/>
          </a:prstGeom>
          <a:noFill/>
        </p:spPr>
      </p:pic>
      <p:pic>
        <p:nvPicPr>
          <p:cNvPr id="30" name="Picture 29">
            <a:extLst>
              <a:ext uri="{FF2B5EF4-FFF2-40B4-BE49-F238E27FC236}">
                <a16:creationId xmlns:a16="http://schemas.microsoft.com/office/drawing/2014/main" id="{890F3D0D-FB24-9D63-AE97-488C97742C00}"/>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530536" y="2987989"/>
            <a:ext cx="1623719" cy="2016662"/>
          </a:xfrm>
          <a:prstGeom prst="rect">
            <a:avLst/>
          </a:prstGeom>
          <a:noFill/>
        </p:spPr>
      </p:pic>
      <p:sp>
        <p:nvSpPr>
          <p:cNvPr id="21" name="Rectangle 20">
            <a:extLst>
              <a:ext uri="{FF2B5EF4-FFF2-40B4-BE49-F238E27FC236}">
                <a16:creationId xmlns:a16="http://schemas.microsoft.com/office/drawing/2014/main" id="{BBB901F8-A9BB-0DFF-2116-DDD9F76DEEF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7567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8699E119-9856-4AB3-3D60-FE53DE1D195E}"/>
              </a:ext>
            </a:extLst>
          </p:cNvPr>
          <p:cNvSpPr txBox="1">
            <a:spLocks noGrp="1"/>
          </p:cNvSpPr>
          <p:nvPr>
            <p:ph type="title" idx="4294967295"/>
          </p:nvPr>
        </p:nvSpPr>
        <p:spPr>
          <a:xfrm>
            <a:off x="649319" y="569953"/>
            <a:ext cx="11414889"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1F2C"/>
                </a:solidFill>
                <a:effectLst/>
                <a:uLnTx/>
                <a:uFillTx/>
                <a:latin typeface="Segoe Sans Display Semilight"/>
                <a:ea typeface="+mj-ea"/>
                <a:cs typeface="Segoe Sans Display Semilight"/>
              </a:rPr>
              <a:t>Onboarding &amp; Deployment Guidance: </a:t>
            </a:r>
            <a:br>
              <a:rPr kumimoji="0" lang="en-US" sz="3200" b="0" i="0" u="none" strike="noStrike" kern="1200" cap="none" spc="0" normalizeH="0" baseline="0" noProof="0" dirty="0">
                <a:ln>
                  <a:noFill/>
                </a:ln>
                <a:solidFill>
                  <a:srgbClr val="0A1F2C"/>
                </a:solidFill>
                <a:effectLst/>
                <a:uLnTx/>
                <a:uFillTx/>
                <a:latin typeface="Segoe Sans Display Semilight"/>
                <a:ea typeface="+mj-ea"/>
                <a:cs typeface="Segoe Sans Display Semilight"/>
              </a:rPr>
            </a:br>
            <a:r>
              <a:rPr kumimoji="0" lang="en-US" sz="3200" b="0" i="0" u="sng" strike="noStrike" kern="1200" cap="none" spc="0" normalizeH="0" baseline="0" noProof="0" dirty="0">
                <a:ln>
                  <a:noFill/>
                </a:ln>
                <a:solidFill>
                  <a:srgbClr val="0A1F2C"/>
                </a:solidFill>
                <a:effectLst/>
                <a:uLnTx/>
                <a:uFillTx/>
                <a:latin typeface="Segoe Sans Display Semilight"/>
                <a:ea typeface="+mj-ea"/>
                <a:cs typeface="Segoe Sans Display Semilight"/>
              </a:rPr>
              <a:t>Microsoft Defender Family</a:t>
            </a:r>
            <a:endParaRPr kumimoji="0" lang="en-US" sz="3200" b="0" i="0" u="sng"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endParaRPr>
          </a:p>
        </p:txBody>
      </p:sp>
      <p:grpSp>
        <p:nvGrpSpPr>
          <p:cNvPr id="34" name="Group 33" descr="Set up your Zero Trust security model&#10;">
            <a:extLst>
              <a:ext uri="{FF2B5EF4-FFF2-40B4-BE49-F238E27FC236}">
                <a16:creationId xmlns:a16="http://schemas.microsoft.com/office/drawing/2014/main" id="{CE8F4D33-60EB-0D44-F9F6-6A28ABFC6E49}"/>
              </a:ext>
            </a:extLst>
          </p:cNvPr>
          <p:cNvGrpSpPr/>
          <p:nvPr/>
        </p:nvGrpSpPr>
        <p:grpSpPr>
          <a:xfrm>
            <a:off x="869141" y="3159984"/>
            <a:ext cx="1382227" cy="1739569"/>
            <a:chOff x="678641" y="2207484"/>
            <a:chExt cx="1382227" cy="1739569"/>
          </a:xfrm>
        </p:grpSpPr>
        <p:sp>
          <p:nvSpPr>
            <p:cNvPr id="4" name="Title 18">
              <a:extLst>
                <a:ext uri="{FF2B5EF4-FFF2-40B4-BE49-F238E27FC236}">
                  <a16:creationId xmlns:a16="http://schemas.microsoft.com/office/drawing/2014/main" id="{2E397FA1-889A-F879-AADC-93C368EC644F}"/>
                </a:ext>
              </a:extLst>
            </p:cNvPr>
            <p:cNvSpPr txBox="1">
              <a:spLocks/>
            </p:cNvSpPr>
            <p:nvPr/>
          </p:nvSpPr>
          <p:spPr>
            <a:xfrm>
              <a:off x="678641" y="2207484"/>
              <a:ext cx="1272623"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Set up your Zero Trust security model</a:t>
              </a:r>
            </a:p>
          </p:txBody>
        </p:sp>
        <p:sp>
          <p:nvSpPr>
            <p:cNvPr id="5" name="Title 18">
              <a:extLst>
                <a:ext uri="{FF2B5EF4-FFF2-40B4-BE49-F238E27FC236}">
                  <a16:creationId xmlns:a16="http://schemas.microsoft.com/office/drawing/2014/main" id="{D4863915-3022-3599-ABB9-A0E6D458A476}"/>
                </a:ext>
              </a:extLst>
            </p:cNvPr>
            <p:cNvSpPr txBox="1">
              <a:spLocks/>
            </p:cNvSpPr>
            <p:nvPr/>
          </p:nvSpPr>
          <p:spPr>
            <a:xfrm>
              <a:off x="678642" y="2850736"/>
              <a:ext cx="1358456"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Zero Trust is a security model that more effectively adapts to the complexity of the modern environment, embraces the hybrid workplace, and helps protect people…</a:t>
              </a:r>
            </a:p>
          </p:txBody>
        </p:sp>
        <p:sp>
          <p:nvSpPr>
            <p:cNvPr id="9" name="Title 18">
              <a:extLst>
                <a:ext uri="{FF2B5EF4-FFF2-40B4-BE49-F238E27FC236}">
                  <a16:creationId xmlns:a16="http://schemas.microsoft.com/office/drawing/2014/main" id="{D345C886-F1E6-FEDE-3FEF-FD19D10536DA}"/>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33" name="Oval 32">
              <a:extLst>
                <a:ext uri="{FF2B5EF4-FFF2-40B4-BE49-F238E27FC236}">
                  <a16:creationId xmlns:a16="http://schemas.microsoft.com/office/drawing/2014/main" id="{31220B14-BE63-EA19-F5ED-4EA9E26EF6C7}"/>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2" name="Picture 31">
              <a:extLst>
                <a:ext uri="{FF2B5EF4-FFF2-40B4-BE49-F238E27FC236}">
                  <a16:creationId xmlns:a16="http://schemas.microsoft.com/office/drawing/2014/main" id="{93E076AA-4661-A1A5-FBE4-3251BD7692E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pic>
        <p:nvPicPr>
          <p:cNvPr id="87" name="Graphic 86" descr="Microsoft Defender Logo">
            <a:extLst>
              <a:ext uri="{FF2B5EF4-FFF2-40B4-BE49-F238E27FC236}">
                <a16:creationId xmlns:a16="http://schemas.microsoft.com/office/drawing/2014/main" id="{9A431C6E-1FB8-30EA-399D-AA12BD8609E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44964" y="3064821"/>
            <a:ext cx="191625" cy="191625"/>
          </a:xfrm>
          <a:prstGeom prst="rect">
            <a:avLst/>
          </a:prstGeom>
        </p:spPr>
      </p:pic>
      <p:grpSp>
        <p:nvGrpSpPr>
          <p:cNvPr id="35" name="Group 34" descr="Set up Microsoft Defender for Cloud Apps&#10;">
            <a:extLst>
              <a:ext uri="{FF2B5EF4-FFF2-40B4-BE49-F238E27FC236}">
                <a16:creationId xmlns:a16="http://schemas.microsoft.com/office/drawing/2014/main" id="{1640DF79-CB29-2873-6CF8-5328DD55FFAD}"/>
              </a:ext>
            </a:extLst>
          </p:cNvPr>
          <p:cNvGrpSpPr/>
          <p:nvPr/>
        </p:nvGrpSpPr>
        <p:grpSpPr>
          <a:xfrm>
            <a:off x="2777455" y="3133479"/>
            <a:ext cx="1382226" cy="1739569"/>
            <a:chOff x="678642" y="2207484"/>
            <a:chExt cx="1382226" cy="1739569"/>
          </a:xfrm>
        </p:grpSpPr>
        <p:sp>
          <p:nvSpPr>
            <p:cNvPr id="38" name="Title 18">
              <a:extLst>
                <a:ext uri="{FF2B5EF4-FFF2-40B4-BE49-F238E27FC236}">
                  <a16:creationId xmlns:a16="http://schemas.microsoft.com/office/drawing/2014/main" id="{14AC5348-240F-B00E-3C69-0D117FEDC9E5}"/>
                </a:ext>
              </a:extLst>
            </p:cNvPr>
            <p:cNvSpPr txBox="1">
              <a:spLocks/>
            </p:cNvSpPr>
            <p:nvPr/>
          </p:nvSpPr>
          <p:spPr>
            <a:xfrm>
              <a:off x="678642" y="2207484"/>
              <a:ext cx="1089337"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Set up Microsoft Defender for Cloud Apps</a:t>
              </a:r>
            </a:p>
          </p:txBody>
        </p:sp>
        <p:sp>
          <p:nvSpPr>
            <p:cNvPr id="41" name="Title 18">
              <a:extLst>
                <a:ext uri="{FF2B5EF4-FFF2-40B4-BE49-F238E27FC236}">
                  <a16:creationId xmlns:a16="http://schemas.microsoft.com/office/drawing/2014/main" id="{9591F192-501B-EF98-F4FD-1F4800CA1A88}"/>
                </a:ext>
              </a:extLst>
            </p:cNvPr>
            <p:cNvSpPr txBox="1">
              <a:spLocks/>
            </p:cNvSpPr>
            <p:nvPr/>
          </p:nvSpPr>
          <p:spPr>
            <a:xfrm>
              <a:off x="678642" y="2892678"/>
              <a:ext cx="1218774"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Defender for Cloud Apps is a cloud access security broker (CASB) with features that let you take control of the cloud apps in your environment. It… </a:t>
              </a:r>
            </a:p>
          </p:txBody>
        </p:sp>
        <p:sp>
          <p:nvSpPr>
            <p:cNvPr id="63" name="Title 18">
              <a:extLst>
                <a:ext uri="{FF2B5EF4-FFF2-40B4-BE49-F238E27FC236}">
                  <a16:creationId xmlns:a16="http://schemas.microsoft.com/office/drawing/2014/main" id="{99CD473B-6581-69A9-E2BF-63AF9C6EAD0E}"/>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64" name="Oval 63">
              <a:extLst>
                <a:ext uri="{FF2B5EF4-FFF2-40B4-BE49-F238E27FC236}">
                  <a16:creationId xmlns:a16="http://schemas.microsoft.com/office/drawing/2014/main" id="{707B7403-E70C-E14F-8539-CF98F01AF3D9}"/>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5" name="Picture 64">
              <a:extLst>
                <a:ext uri="{FF2B5EF4-FFF2-40B4-BE49-F238E27FC236}">
                  <a16:creationId xmlns:a16="http://schemas.microsoft.com/office/drawing/2014/main" id="{8D1659D3-09C9-CE5C-76A9-8390296CFC2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pic>
        <p:nvPicPr>
          <p:cNvPr id="11" name="Graphic 10" descr="Microsoft Defender Logo">
            <a:extLst>
              <a:ext uri="{FF2B5EF4-FFF2-40B4-BE49-F238E27FC236}">
                <a16:creationId xmlns:a16="http://schemas.microsoft.com/office/drawing/2014/main" id="{D80B4815-7848-9CB4-8C14-07E7C3A904E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02492" y="3064821"/>
            <a:ext cx="191625" cy="191625"/>
          </a:xfrm>
          <a:prstGeom prst="rect">
            <a:avLst/>
          </a:prstGeom>
        </p:spPr>
      </p:pic>
      <p:grpSp>
        <p:nvGrpSpPr>
          <p:cNvPr id="67" name="Group 66" descr="Deploy and configure Microsoft Defender for Endpoint&#10;">
            <a:extLst>
              <a:ext uri="{FF2B5EF4-FFF2-40B4-BE49-F238E27FC236}">
                <a16:creationId xmlns:a16="http://schemas.microsoft.com/office/drawing/2014/main" id="{9AD71282-0B16-2AEC-2ADA-373278555BD5}"/>
              </a:ext>
            </a:extLst>
          </p:cNvPr>
          <p:cNvGrpSpPr/>
          <p:nvPr/>
        </p:nvGrpSpPr>
        <p:grpSpPr>
          <a:xfrm>
            <a:off x="4682083" y="3133479"/>
            <a:ext cx="1382226" cy="1739569"/>
            <a:chOff x="678642" y="2207484"/>
            <a:chExt cx="1382226" cy="1739569"/>
          </a:xfrm>
        </p:grpSpPr>
        <p:sp>
          <p:nvSpPr>
            <p:cNvPr id="69" name="Title 18">
              <a:extLst>
                <a:ext uri="{FF2B5EF4-FFF2-40B4-BE49-F238E27FC236}">
                  <a16:creationId xmlns:a16="http://schemas.microsoft.com/office/drawing/2014/main" id="{BE75F62F-E436-A49C-C3A1-3E004467A289}"/>
                </a:ext>
              </a:extLst>
            </p:cNvPr>
            <p:cNvSpPr txBox="1">
              <a:spLocks/>
            </p:cNvSpPr>
            <p:nvPr/>
          </p:nvSpPr>
          <p:spPr>
            <a:xfrm>
              <a:off x="678642" y="2207484"/>
              <a:ext cx="1270052"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Deploy and configure Microsoft Defender for Endpoint</a:t>
              </a:r>
            </a:p>
          </p:txBody>
        </p:sp>
        <p:sp>
          <p:nvSpPr>
            <p:cNvPr id="70" name="Title 18">
              <a:extLst>
                <a:ext uri="{FF2B5EF4-FFF2-40B4-BE49-F238E27FC236}">
                  <a16:creationId xmlns:a16="http://schemas.microsoft.com/office/drawing/2014/main" id="{06DB5A61-4277-7377-B393-E5BC8C96109C}"/>
                </a:ext>
              </a:extLst>
            </p:cNvPr>
            <p:cNvSpPr txBox="1">
              <a:spLocks/>
            </p:cNvSpPr>
            <p:nvPr/>
          </p:nvSpPr>
          <p:spPr>
            <a:xfrm>
              <a:off x="678642" y="3033889"/>
              <a:ext cx="1342735" cy="5386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Defender for Endpoint is a unified platform for preventive protection, post-breach detection, automated investigation, and respond…</a:t>
              </a:r>
            </a:p>
          </p:txBody>
        </p:sp>
        <p:sp>
          <p:nvSpPr>
            <p:cNvPr id="72" name="Title 18">
              <a:extLst>
                <a:ext uri="{FF2B5EF4-FFF2-40B4-BE49-F238E27FC236}">
                  <a16:creationId xmlns:a16="http://schemas.microsoft.com/office/drawing/2014/main" id="{6C620F72-7C58-348B-5A57-EBF75B2523FE}"/>
                </a:ext>
              </a:extLst>
            </p:cNvPr>
            <p:cNvSpPr txBox="1">
              <a:spLocks/>
            </p:cNvSpPr>
            <p:nvPr/>
          </p:nvSpPr>
          <p:spPr>
            <a:xfrm>
              <a:off x="1222823" y="3771959"/>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73" name="Oval 72">
              <a:extLst>
                <a:ext uri="{FF2B5EF4-FFF2-40B4-BE49-F238E27FC236}">
                  <a16:creationId xmlns:a16="http://schemas.microsoft.com/office/drawing/2014/main" id="{FA50735E-E18E-8C14-A85E-097F53E8E74A}"/>
                </a:ext>
                <a:ext uri="{C183D7F6-B498-43B3-948B-1728B52AA6E4}">
                  <adec:decorative xmlns:adec="http://schemas.microsoft.com/office/drawing/2017/decorative" val="1"/>
                </a:ext>
              </a:extLst>
            </p:cNvPr>
            <p:cNvSpPr/>
            <p:nvPr/>
          </p:nvSpPr>
          <p:spPr>
            <a:xfrm>
              <a:off x="1833717" y="371997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74" name="Picture 73">
              <a:extLst>
                <a:ext uri="{FF2B5EF4-FFF2-40B4-BE49-F238E27FC236}">
                  <a16:creationId xmlns:a16="http://schemas.microsoft.com/office/drawing/2014/main" id="{BE2F9183-B347-E919-780A-55DE00A9E62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01848" y="3786004"/>
              <a:ext cx="90889" cy="95020"/>
            </a:xfrm>
            <a:prstGeom prst="rect">
              <a:avLst/>
            </a:prstGeom>
          </p:spPr>
        </p:pic>
      </p:grpSp>
      <p:pic>
        <p:nvPicPr>
          <p:cNvPr id="98" name="Graphic 97" descr="Microsoft Defender Logo">
            <a:extLst>
              <a:ext uri="{FF2B5EF4-FFF2-40B4-BE49-F238E27FC236}">
                <a16:creationId xmlns:a16="http://schemas.microsoft.com/office/drawing/2014/main" id="{45EE45D8-24F4-A907-00AD-74884B6449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33193" y="3064821"/>
            <a:ext cx="191625" cy="191625"/>
          </a:xfrm>
          <a:prstGeom prst="rect">
            <a:avLst/>
          </a:prstGeom>
        </p:spPr>
      </p:pic>
      <p:pic>
        <p:nvPicPr>
          <p:cNvPr id="13" name="Online Media 5" title="Microsoft Defender for Endpoint webinar: Gain end-to-end security for your endpoints">
            <a:hlinkClick r:id="" action="ppaction://media"/>
            <a:extLst>
              <a:ext uri="{FF2B5EF4-FFF2-40B4-BE49-F238E27FC236}">
                <a16:creationId xmlns:a16="http://schemas.microsoft.com/office/drawing/2014/main" id="{59649C33-728F-9D60-DEB7-E666755A032D}"/>
              </a:ext>
            </a:extLst>
          </p:cNvPr>
          <p:cNvPicPr>
            <a:picLocks noRot="1" noChangeAspect="1"/>
          </p:cNvPicPr>
          <p:nvPr>
            <a:videoFile r:link="rId1"/>
          </p:nvPr>
        </p:nvPicPr>
        <p:blipFill>
          <a:blip r:embed="rId9"/>
          <a:stretch>
            <a:fillRect/>
          </a:stretch>
        </p:blipFill>
        <p:spPr>
          <a:xfrm>
            <a:off x="7812747" y="2022417"/>
            <a:ext cx="2661613" cy="1507524"/>
          </a:xfrm>
          <a:prstGeom prst="rect">
            <a:avLst/>
          </a:prstGeom>
        </p:spPr>
      </p:pic>
      <p:sp>
        <p:nvSpPr>
          <p:cNvPr id="14" name="Title 18">
            <a:extLst>
              <a:ext uri="{FF2B5EF4-FFF2-40B4-BE49-F238E27FC236}">
                <a16:creationId xmlns:a16="http://schemas.microsoft.com/office/drawing/2014/main" id="{461790FD-4748-C385-ABD4-665056AEB186}"/>
              </a:ext>
            </a:extLst>
          </p:cNvPr>
          <p:cNvSpPr txBox="1">
            <a:spLocks/>
          </p:cNvSpPr>
          <p:nvPr/>
        </p:nvSpPr>
        <p:spPr>
          <a:xfrm>
            <a:off x="7841424" y="3719976"/>
            <a:ext cx="2661959"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Microsoft Defender for Endpoint webinar: Gain end-to-end security for your endpoints</a:t>
            </a:r>
          </a:p>
        </p:txBody>
      </p:sp>
      <p:pic>
        <p:nvPicPr>
          <p:cNvPr id="10" name="Online Media 5" title="Protecting cloud apps in Microsoft 365 Defender">
            <a:hlinkClick r:id="" action="ppaction://media"/>
            <a:extLst>
              <a:ext uri="{FF2B5EF4-FFF2-40B4-BE49-F238E27FC236}">
                <a16:creationId xmlns:a16="http://schemas.microsoft.com/office/drawing/2014/main" id="{B80B79F4-48D6-A6D4-D41F-9B60814BC3F2}"/>
              </a:ext>
            </a:extLst>
          </p:cNvPr>
          <p:cNvPicPr>
            <a:picLocks noRot="1" noChangeAspect="1"/>
          </p:cNvPicPr>
          <p:nvPr>
            <a:videoFile r:link="rId2"/>
          </p:nvPr>
        </p:nvPicPr>
        <p:blipFill>
          <a:blip r:embed="rId10"/>
          <a:stretch>
            <a:fillRect/>
          </a:stretch>
        </p:blipFill>
        <p:spPr>
          <a:xfrm>
            <a:off x="7833028" y="4516710"/>
            <a:ext cx="2641332" cy="1494743"/>
          </a:xfrm>
          <a:prstGeom prst="rect">
            <a:avLst/>
          </a:prstGeom>
        </p:spPr>
      </p:pic>
      <p:sp>
        <p:nvSpPr>
          <p:cNvPr id="12" name="Title 18">
            <a:extLst>
              <a:ext uri="{FF2B5EF4-FFF2-40B4-BE49-F238E27FC236}">
                <a16:creationId xmlns:a16="http://schemas.microsoft.com/office/drawing/2014/main" id="{C79F0B9F-E712-7E92-D713-2F8A3139D72D}"/>
              </a:ext>
            </a:extLst>
          </p:cNvPr>
          <p:cNvSpPr txBox="1">
            <a:spLocks/>
          </p:cNvSpPr>
          <p:nvPr/>
        </p:nvSpPr>
        <p:spPr>
          <a:xfrm>
            <a:off x="7833027" y="6210971"/>
            <a:ext cx="267035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Protecting cloud apps in Microsoft 365 Defender</a:t>
            </a:r>
          </a:p>
        </p:txBody>
      </p:sp>
      <p:sp>
        <p:nvSpPr>
          <p:cNvPr id="133" name="TextBox 132">
            <a:extLst>
              <a:ext uri="{FF2B5EF4-FFF2-40B4-BE49-F238E27FC236}">
                <a16:creationId xmlns:a16="http://schemas.microsoft.com/office/drawing/2014/main" id="{2C40C1B3-F0D7-27B7-EB22-808E93ED3677}"/>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05611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BD7AD-CD81-45FB-1549-96AC7D55773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1321EFE-1102-4FFF-CBB3-9033952376E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463494"/>
            <a:ext cx="12192000" cy="537788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07" name="Picture 106">
            <a:extLst>
              <a:ext uri="{FF2B5EF4-FFF2-40B4-BE49-F238E27FC236}">
                <a16:creationId xmlns:a16="http://schemas.microsoft.com/office/drawing/2014/main" id="{A7744BED-8F79-F00D-D71D-13A2FFBF4F3F}"/>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682363" y="2972300"/>
            <a:ext cx="1623719" cy="2163080"/>
          </a:xfrm>
          <a:prstGeom prst="rect">
            <a:avLst/>
          </a:prstGeom>
          <a:noFill/>
        </p:spPr>
      </p:pic>
      <p:pic>
        <p:nvPicPr>
          <p:cNvPr id="108" name="Picture 107">
            <a:extLst>
              <a:ext uri="{FF2B5EF4-FFF2-40B4-BE49-F238E27FC236}">
                <a16:creationId xmlns:a16="http://schemas.microsoft.com/office/drawing/2014/main" id="{F91618C5-37F7-19D5-2EB3-BC6D6448C77F}"/>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772144" y="2972300"/>
            <a:ext cx="1623719" cy="2163080"/>
          </a:xfrm>
          <a:prstGeom prst="rect">
            <a:avLst/>
          </a:prstGeom>
          <a:noFill/>
        </p:spPr>
      </p:pic>
      <p:pic>
        <p:nvPicPr>
          <p:cNvPr id="109" name="Picture 108">
            <a:extLst>
              <a:ext uri="{FF2B5EF4-FFF2-40B4-BE49-F238E27FC236}">
                <a16:creationId xmlns:a16="http://schemas.microsoft.com/office/drawing/2014/main" id="{DD86D15E-F498-77AE-2C1A-ABFFF9781DE3}"/>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587686" y="2972300"/>
            <a:ext cx="1623719" cy="2163080"/>
          </a:xfrm>
          <a:prstGeom prst="rect">
            <a:avLst/>
          </a:prstGeom>
          <a:noFill/>
        </p:spPr>
      </p:pic>
      <p:sp>
        <p:nvSpPr>
          <p:cNvPr id="21" name="Rectangle 20">
            <a:extLst>
              <a:ext uri="{FF2B5EF4-FFF2-40B4-BE49-F238E27FC236}">
                <a16:creationId xmlns:a16="http://schemas.microsoft.com/office/drawing/2014/main" id="{D7488E04-B9D8-58A0-F9E4-B059B86BB6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7567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CA870591-A70B-1750-DD62-005AD6203F67}"/>
              </a:ext>
            </a:extLst>
          </p:cNvPr>
          <p:cNvSpPr txBox="1">
            <a:spLocks noGrp="1"/>
          </p:cNvSpPr>
          <p:nvPr>
            <p:ph type="title" idx="4294967295"/>
          </p:nvPr>
        </p:nvSpPr>
        <p:spPr>
          <a:xfrm>
            <a:off x="649319" y="569953"/>
            <a:ext cx="11414889"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1F2C"/>
                </a:solidFill>
                <a:effectLst/>
                <a:uLnTx/>
                <a:uFillTx/>
                <a:latin typeface="Segoe Sans Display Semilight"/>
                <a:ea typeface="+mj-ea"/>
                <a:cs typeface="Segoe Sans Display Semilight"/>
              </a:rPr>
              <a:t>Onboarding &amp; Deployment Guidance: </a:t>
            </a:r>
            <a:br>
              <a:rPr kumimoji="0" lang="en-US" sz="3200" b="0" i="0" u="none" strike="noStrike" kern="1200" cap="none" spc="0" normalizeH="0" baseline="0" noProof="0" dirty="0">
                <a:ln>
                  <a:noFill/>
                </a:ln>
                <a:solidFill>
                  <a:srgbClr val="0A1F2C"/>
                </a:solidFill>
                <a:effectLst/>
                <a:uLnTx/>
                <a:uFillTx/>
                <a:latin typeface="Segoe Sans Display Semilight"/>
                <a:ea typeface="+mj-ea"/>
                <a:cs typeface="Segoe Sans Display Semilight"/>
              </a:rPr>
            </a:br>
            <a:r>
              <a:rPr kumimoji="0" lang="en-US" sz="3200" b="0" i="0" u="sng" strike="noStrike" kern="1200" cap="none" spc="0" normalizeH="0" baseline="0" noProof="0" dirty="0">
                <a:ln>
                  <a:noFill/>
                </a:ln>
                <a:solidFill>
                  <a:srgbClr val="0A1F2C"/>
                </a:solidFill>
                <a:effectLst/>
                <a:uLnTx/>
                <a:uFillTx/>
                <a:latin typeface="Segoe Sans Display Semilight"/>
                <a:ea typeface="+mj-ea"/>
                <a:cs typeface="Segoe Sans Display Semilight"/>
              </a:rPr>
              <a:t>Microsoft Defender Family</a:t>
            </a:r>
            <a:endParaRPr kumimoji="0" lang="en-US" sz="3200" b="0" i="0" u="sng"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endParaRPr>
          </a:p>
        </p:txBody>
      </p:sp>
      <p:sp>
        <p:nvSpPr>
          <p:cNvPr id="77" name="Title 18">
            <a:extLst>
              <a:ext uri="{FF2B5EF4-FFF2-40B4-BE49-F238E27FC236}">
                <a16:creationId xmlns:a16="http://schemas.microsoft.com/office/drawing/2014/main" id="{D575A454-3566-5DE3-2400-475D1B89D8B6}"/>
              </a:ext>
            </a:extLst>
          </p:cNvPr>
          <p:cNvSpPr txBox="1">
            <a:spLocks/>
          </p:cNvSpPr>
          <p:nvPr/>
        </p:nvSpPr>
        <p:spPr>
          <a:xfrm>
            <a:off x="921316" y="3135953"/>
            <a:ext cx="1309134"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Deploy Microsoft Defender for Office 365</a:t>
            </a:r>
          </a:p>
        </p:txBody>
      </p:sp>
      <p:sp>
        <p:nvSpPr>
          <p:cNvPr id="78" name="Title 18">
            <a:extLst>
              <a:ext uri="{FF2B5EF4-FFF2-40B4-BE49-F238E27FC236}">
                <a16:creationId xmlns:a16="http://schemas.microsoft.com/office/drawing/2014/main" id="{72012C3A-B2B0-1950-97E8-BE54C2861BE5}"/>
              </a:ext>
            </a:extLst>
          </p:cNvPr>
          <p:cNvSpPr txBox="1">
            <a:spLocks/>
          </p:cNvSpPr>
          <p:nvPr/>
        </p:nvSpPr>
        <p:spPr>
          <a:xfrm>
            <a:off x="921317" y="3750087"/>
            <a:ext cx="1086944"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Defender for Office 365 safeguards your organization against malicious threats posed by email messages, links, and collaboration tools.</a:t>
            </a:r>
          </a:p>
        </p:txBody>
      </p:sp>
      <p:sp>
        <p:nvSpPr>
          <p:cNvPr id="80" name="Title 18">
            <a:extLst>
              <a:ext uri="{FF2B5EF4-FFF2-40B4-BE49-F238E27FC236}">
                <a16:creationId xmlns:a16="http://schemas.microsoft.com/office/drawing/2014/main" id="{DE5B8482-4D64-E129-D93B-3DC06B78C9D0}"/>
              </a:ext>
            </a:extLst>
          </p:cNvPr>
          <p:cNvSpPr txBox="1">
            <a:spLocks/>
          </p:cNvSpPr>
          <p:nvPr/>
        </p:nvSpPr>
        <p:spPr>
          <a:xfrm>
            <a:off x="1465497" y="4857743"/>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81" name="Oval 80">
            <a:extLst>
              <a:ext uri="{FF2B5EF4-FFF2-40B4-BE49-F238E27FC236}">
                <a16:creationId xmlns:a16="http://schemas.microsoft.com/office/drawing/2014/main" id="{53086AA6-C361-9EAA-F6EC-285C6BBB0065}"/>
              </a:ext>
              <a:ext uri="{C183D7F6-B498-43B3-948B-1728B52AA6E4}">
                <adec:decorative xmlns:adec="http://schemas.microsoft.com/office/drawing/2017/decorative" val="1"/>
              </a:ext>
            </a:extLst>
          </p:cNvPr>
          <p:cNvSpPr/>
          <p:nvPr/>
        </p:nvSpPr>
        <p:spPr>
          <a:xfrm>
            <a:off x="2076391" y="48057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82" name="Picture 81">
            <a:extLst>
              <a:ext uri="{FF2B5EF4-FFF2-40B4-BE49-F238E27FC236}">
                <a16:creationId xmlns:a16="http://schemas.microsoft.com/office/drawing/2014/main" id="{FE108564-9C7C-A40B-BCF0-CB2D7A502D08}"/>
              </a:ext>
              <a:ext uri="{C183D7F6-B498-43B3-948B-1728B52AA6E4}">
                <adec:decorative xmlns:adec="http://schemas.microsoft.com/office/drawing/2017/decorative" val="1"/>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144522" y="4871788"/>
            <a:ext cx="90889" cy="95020"/>
          </a:xfrm>
          <a:prstGeom prst="rect">
            <a:avLst/>
          </a:prstGeom>
        </p:spPr>
      </p:pic>
      <p:pic>
        <p:nvPicPr>
          <p:cNvPr id="104" name="Graphic 103" descr="Microsoft Defender Logo">
            <a:extLst>
              <a:ext uri="{FF2B5EF4-FFF2-40B4-BE49-F238E27FC236}">
                <a16:creationId xmlns:a16="http://schemas.microsoft.com/office/drawing/2014/main" id="{DDA39FB9-2EC0-76FA-2CC0-36D4F560035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02114" y="3053935"/>
            <a:ext cx="191625" cy="191625"/>
          </a:xfrm>
          <a:prstGeom prst="rect">
            <a:avLst/>
          </a:prstGeom>
        </p:spPr>
      </p:pic>
      <p:sp>
        <p:nvSpPr>
          <p:cNvPr id="85" name="Title 18">
            <a:extLst>
              <a:ext uri="{FF2B5EF4-FFF2-40B4-BE49-F238E27FC236}">
                <a16:creationId xmlns:a16="http://schemas.microsoft.com/office/drawing/2014/main" id="{CC572ABA-C49F-B95F-6A27-4CE8389BB6B2}"/>
              </a:ext>
            </a:extLst>
          </p:cNvPr>
          <p:cNvSpPr txBox="1">
            <a:spLocks/>
          </p:cNvSpPr>
          <p:nvPr/>
        </p:nvSpPr>
        <p:spPr>
          <a:xfrm>
            <a:off x="2833243" y="3135953"/>
            <a:ext cx="1293383"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Deploy Microsoft Defender for Identity </a:t>
            </a:r>
          </a:p>
        </p:txBody>
      </p:sp>
      <p:sp>
        <p:nvSpPr>
          <p:cNvPr id="86" name="Title 18">
            <a:extLst>
              <a:ext uri="{FF2B5EF4-FFF2-40B4-BE49-F238E27FC236}">
                <a16:creationId xmlns:a16="http://schemas.microsoft.com/office/drawing/2014/main" id="{124A22A5-AA6C-8C23-687F-3004854E7847}"/>
              </a:ext>
            </a:extLst>
          </p:cNvPr>
          <p:cNvSpPr txBox="1">
            <a:spLocks/>
          </p:cNvSpPr>
          <p:nvPr/>
        </p:nvSpPr>
        <p:spPr>
          <a:xfrm>
            <a:off x="2833243" y="3750087"/>
            <a:ext cx="1155075" cy="75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Microsoft Defender for Identity, formerly Azure Advanced Threat Protection, is a cloud-based security solution. It used your on-</a:t>
            </a:r>
            <a:r>
              <a:rPr lang="en-US" sz="700">
                <a:solidFill>
                  <a:srgbClr val="FFFFFF"/>
                </a:solidFill>
                <a:latin typeface="Segoe Sans Display" pitchFamily="2" charset="0"/>
                <a:cs typeface="Segoe Sans Display" pitchFamily="2" charset="0"/>
              </a:rPr>
              <a:t>p</a:t>
            </a:r>
            <a:r>
              <a:rPr lang="en-US" sz="700" u="none" strike="noStrike">
                <a:solidFill>
                  <a:srgbClr val="FFFFFF"/>
                </a:solidFill>
                <a:effectLst/>
                <a:latin typeface="Segoe Sans Display" pitchFamily="2" charset="0"/>
                <a:cs typeface="Segoe Sans Display" pitchFamily="2" charset="0"/>
              </a:rPr>
              <a:t>remises Active Directory signals to…</a:t>
            </a:r>
          </a:p>
        </p:txBody>
      </p:sp>
      <p:sp>
        <p:nvSpPr>
          <p:cNvPr id="88" name="Title 18">
            <a:extLst>
              <a:ext uri="{FF2B5EF4-FFF2-40B4-BE49-F238E27FC236}">
                <a16:creationId xmlns:a16="http://schemas.microsoft.com/office/drawing/2014/main" id="{BF162683-A985-5507-39DB-091E25E0CDE2}"/>
              </a:ext>
            </a:extLst>
          </p:cNvPr>
          <p:cNvSpPr txBox="1">
            <a:spLocks/>
          </p:cNvSpPr>
          <p:nvPr/>
        </p:nvSpPr>
        <p:spPr>
          <a:xfrm>
            <a:off x="3377424" y="4857743"/>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pic>
        <p:nvPicPr>
          <p:cNvPr id="103" name="Graphic 102" descr="Microsoft Defender Logo">
            <a:extLst>
              <a:ext uri="{FF2B5EF4-FFF2-40B4-BE49-F238E27FC236}">
                <a16:creationId xmlns:a16="http://schemas.microsoft.com/office/drawing/2014/main" id="{4FC0CEE0-620E-D76B-93A0-FFD69B7D35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53379" y="3053935"/>
            <a:ext cx="191625" cy="191625"/>
          </a:xfrm>
          <a:prstGeom prst="rect">
            <a:avLst/>
          </a:prstGeom>
        </p:spPr>
      </p:pic>
      <p:sp>
        <p:nvSpPr>
          <p:cNvPr id="89" name="Oval 88">
            <a:extLst>
              <a:ext uri="{FF2B5EF4-FFF2-40B4-BE49-F238E27FC236}">
                <a16:creationId xmlns:a16="http://schemas.microsoft.com/office/drawing/2014/main" id="{2661D9BB-9114-DA3F-797D-9F0067E2F918}"/>
              </a:ext>
              <a:ext uri="{C183D7F6-B498-43B3-948B-1728B52AA6E4}">
                <adec:decorative xmlns:adec="http://schemas.microsoft.com/office/drawing/2017/decorative" val="1"/>
              </a:ext>
            </a:extLst>
          </p:cNvPr>
          <p:cNvSpPr/>
          <p:nvPr/>
        </p:nvSpPr>
        <p:spPr>
          <a:xfrm>
            <a:off x="3988318" y="48057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90" name="Picture 89">
            <a:extLst>
              <a:ext uri="{FF2B5EF4-FFF2-40B4-BE49-F238E27FC236}">
                <a16:creationId xmlns:a16="http://schemas.microsoft.com/office/drawing/2014/main" id="{119F01A4-626B-7E4D-3663-E3CF11B947B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56449" y="4871788"/>
            <a:ext cx="90889" cy="95020"/>
          </a:xfrm>
          <a:prstGeom prst="rect">
            <a:avLst/>
          </a:prstGeom>
        </p:spPr>
      </p:pic>
      <p:sp>
        <p:nvSpPr>
          <p:cNvPr id="93" name="Title 18">
            <a:extLst>
              <a:ext uri="{FF2B5EF4-FFF2-40B4-BE49-F238E27FC236}">
                <a16:creationId xmlns:a16="http://schemas.microsoft.com/office/drawing/2014/main" id="{E8FDB83B-5E2A-5042-1101-E6547128F7D8}"/>
              </a:ext>
            </a:extLst>
          </p:cNvPr>
          <p:cNvSpPr txBox="1">
            <a:spLocks/>
          </p:cNvSpPr>
          <p:nvPr/>
        </p:nvSpPr>
        <p:spPr>
          <a:xfrm>
            <a:off x="4739233" y="3135953"/>
            <a:ext cx="1280568"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Analyze your security posture with Security analyzer</a:t>
            </a:r>
          </a:p>
        </p:txBody>
      </p:sp>
      <p:sp>
        <p:nvSpPr>
          <p:cNvPr id="94" name="Title 18">
            <a:extLst>
              <a:ext uri="{FF2B5EF4-FFF2-40B4-BE49-F238E27FC236}">
                <a16:creationId xmlns:a16="http://schemas.microsoft.com/office/drawing/2014/main" id="{3634197F-4C3A-037A-6C48-F5AB99E27FF0}"/>
              </a:ext>
            </a:extLst>
          </p:cNvPr>
          <p:cNvSpPr txBox="1">
            <a:spLocks/>
          </p:cNvSpPr>
          <p:nvPr/>
        </p:nvSpPr>
        <p:spPr>
          <a:xfrm>
            <a:off x="4748858" y="3948831"/>
            <a:ext cx="1166831" cy="75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700" u="none" strike="noStrike">
                <a:solidFill>
                  <a:srgbClr val="FFFFFF"/>
                </a:solidFill>
                <a:effectLst/>
                <a:latin typeface="Segoe Sans Display" pitchFamily="2" charset="0"/>
                <a:cs typeface="Segoe Sans Display" pitchFamily="2" charset="0"/>
              </a:rPr>
              <a:t>The Microsoft security suite offers an integrated ecosystem to help protect your organization. The Microsoft secure score is a measurement of an organization’s…</a:t>
            </a:r>
          </a:p>
        </p:txBody>
      </p:sp>
      <p:sp>
        <p:nvSpPr>
          <p:cNvPr id="100" name="Title 18">
            <a:extLst>
              <a:ext uri="{FF2B5EF4-FFF2-40B4-BE49-F238E27FC236}">
                <a16:creationId xmlns:a16="http://schemas.microsoft.com/office/drawing/2014/main" id="{842C1EA5-02F5-868D-4230-696031CF7F4A}"/>
              </a:ext>
            </a:extLst>
          </p:cNvPr>
          <p:cNvSpPr txBox="1">
            <a:spLocks/>
          </p:cNvSpPr>
          <p:nvPr/>
        </p:nvSpPr>
        <p:spPr>
          <a:xfrm>
            <a:off x="5283413" y="4857743"/>
            <a:ext cx="542763" cy="12311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800" u="none" strike="noStrike">
                <a:solidFill>
                  <a:srgbClr val="FFFFFF"/>
                </a:solidFill>
                <a:effectLst/>
                <a:latin typeface="Segoe Sans Display" pitchFamily="2" charset="0"/>
                <a:cs typeface="Segoe Sans Display" pitchFamily="2" charset="0"/>
              </a:rPr>
              <a:t>Go to guide</a:t>
            </a:r>
          </a:p>
        </p:txBody>
      </p:sp>
      <p:sp>
        <p:nvSpPr>
          <p:cNvPr id="101" name="Oval 100">
            <a:extLst>
              <a:ext uri="{FF2B5EF4-FFF2-40B4-BE49-F238E27FC236}">
                <a16:creationId xmlns:a16="http://schemas.microsoft.com/office/drawing/2014/main" id="{909A5461-A227-283D-1824-21307D46E32D}"/>
              </a:ext>
              <a:ext uri="{C183D7F6-B498-43B3-948B-1728B52AA6E4}">
                <adec:decorative xmlns:adec="http://schemas.microsoft.com/office/drawing/2017/decorative" val="1"/>
              </a:ext>
            </a:extLst>
          </p:cNvPr>
          <p:cNvSpPr/>
          <p:nvPr/>
        </p:nvSpPr>
        <p:spPr>
          <a:xfrm>
            <a:off x="5894307" y="48057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102" name="Picture 101">
            <a:extLst>
              <a:ext uri="{FF2B5EF4-FFF2-40B4-BE49-F238E27FC236}">
                <a16:creationId xmlns:a16="http://schemas.microsoft.com/office/drawing/2014/main" id="{552E212A-BA9C-71C8-A4DF-6991023E875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62438" y="4871788"/>
            <a:ext cx="90889" cy="95020"/>
          </a:xfrm>
          <a:prstGeom prst="rect">
            <a:avLst/>
          </a:prstGeom>
        </p:spPr>
      </p:pic>
      <p:pic>
        <p:nvPicPr>
          <p:cNvPr id="105" name="Graphic 104" descr="Microsoft Defender Logo">
            <a:extLst>
              <a:ext uri="{FF2B5EF4-FFF2-40B4-BE49-F238E27FC236}">
                <a16:creationId xmlns:a16="http://schemas.microsoft.com/office/drawing/2014/main" id="{469441AA-BBA9-A408-C6DC-0D633F6A9C6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890343" y="3053935"/>
            <a:ext cx="191625" cy="191625"/>
          </a:xfrm>
          <a:prstGeom prst="rect">
            <a:avLst/>
          </a:prstGeom>
        </p:spPr>
      </p:pic>
      <p:sp>
        <p:nvSpPr>
          <p:cNvPr id="133" name="TextBox 132">
            <a:extLst>
              <a:ext uri="{FF2B5EF4-FFF2-40B4-BE49-F238E27FC236}">
                <a16:creationId xmlns:a16="http://schemas.microsoft.com/office/drawing/2014/main" id="{89F24628-9278-D542-BE82-025E249E2A6F}"/>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pic>
        <p:nvPicPr>
          <p:cNvPr id="13" name="Online Media 2" title="Microsoft Defender for Identity webinar: Deployment and configuration">
            <a:hlinkClick r:id="" action="ppaction://media"/>
            <a:extLst>
              <a:ext uri="{FF2B5EF4-FFF2-40B4-BE49-F238E27FC236}">
                <a16:creationId xmlns:a16="http://schemas.microsoft.com/office/drawing/2014/main" id="{F3A18D97-503F-541D-72CE-AA3CB17A9F6C}"/>
              </a:ext>
            </a:extLst>
          </p:cNvPr>
          <p:cNvPicPr>
            <a:picLocks noRot="1" noChangeAspect="1"/>
          </p:cNvPicPr>
          <p:nvPr>
            <a:videoFile r:link="rId1"/>
          </p:nvPr>
        </p:nvPicPr>
        <p:blipFill>
          <a:blip r:embed="rId9"/>
          <a:stretch>
            <a:fillRect/>
          </a:stretch>
        </p:blipFill>
        <p:spPr>
          <a:xfrm>
            <a:off x="7812747" y="2030972"/>
            <a:ext cx="2659811" cy="1564601"/>
          </a:xfrm>
          <a:prstGeom prst="rect">
            <a:avLst/>
          </a:prstGeom>
        </p:spPr>
      </p:pic>
      <p:sp>
        <p:nvSpPr>
          <p:cNvPr id="14" name="Title 18">
            <a:extLst>
              <a:ext uri="{FF2B5EF4-FFF2-40B4-BE49-F238E27FC236}">
                <a16:creationId xmlns:a16="http://schemas.microsoft.com/office/drawing/2014/main" id="{A8875890-6894-B4D7-4F9A-FA12D300415F}"/>
              </a:ext>
            </a:extLst>
          </p:cNvPr>
          <p:cNvSpPr txBox="1">
            <a:spLocks/>
          </p:cNvSpPr>
          <p:nvPr/>
        </p:nvSpPr>
        <p:spPr>
          <a:xfrm>
            <a:off x="7831227" y="3732474"/>
            <a:ext cx="290208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Microsoft Defender for Identity webinar: Deployment and configuration</a:t>
            </a:r>
          </a:p>
        </p:txBody>
      </p:sp>
      <p:pic>
        <p:nvPicPr>
          <p:cNvPr id="10" name="Online Media 8" title="Microsoft Defender for Office 365">
            <a:hlinkClick r:id="" action="ppaction://media"/>
            <a:extLst>
              <a:ext uri="{FF2B5EF4-FFF2-40B4-BE49-F238E27FC236}">
                <a16:creationId xmlns:a16="http://schemas.microsoft.com/office/drawing/2014/main" id="{4A353804-62E7-A098-79DE-AE1CFCDB69AB}"/>
              </a:ext>
            </a:extLst>
          </p:cNvPr>
          <p:cNvPicPr>
            <a:picLocks noRot="1" noChangeAspect="1"/>
          </p:cNvPicPr>
          <p:nvPr>
            <a:videoFile r:link="rId2"/>
          </p:nvPr>
        </p:nvPicPr>
        <p:blipFill>
          <a:blip r:embed="rId10"/>
          <a:stretch>
            <a:fillRect/>
          </a:stretch>
        </p:blipFill>
        <p:spPr>
          <a:xfrm>
            <a:off x="7831226" y="4540960"/>
            <a:ext cx="2641332" cy="1491928"/>
          </a:xfrm>
          <a:prstGeom prst="rect">
            <a:avLst/>
          </a:prstGeom>
        </p:spPr>
      </p:pic>
      <p:sp>
        <p:nvSpPr>
          <p:cNvPr id="12" name="Title 18">
            <a:extLst>
              <a:ext uri="{FF2B5EF4-FFF2-40B4-BE49-F238E27FC236}">
                <a16:creationId xmlns:a16="http://schemas.microsoft.com/office/drawing/2014/main" id="{1E9178EB-64DE-965C-F009-10F513A6F6D2}"/>
              </a:ext>
            </a:extLst>
          </p:cNvPr>
          <p:cNvSpPr txBox="1">
            <a:spLocks/>
          </p:cNvSpPr>
          <p:nvPr/>
        </p:nvSpPr>
        <p:spPr>
          <a:xfrm>
            <a:off x="7831226" y="6323058"/>
            <a:ext cx="4125139"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Microsoft Defender for Office 365</a:t>
            </a:r>
          </a:p>
        </p:txBody>
      </p:sp>
    </p:spTree>
    <p:extLst>
      <p:ext uri="{BB962C8B-B14F-4D97-AF65-F5344CB8AC3E}">
        <p14:creationId xmlns:p14="http://schemas.microsoft.com/office/powerpoint/2010/main" val="184212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1123-6BF4-0543-FF2D-DB2C82315C4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8D95098-B58A-DB98-B8A6-D3A714C4B3E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463494"/>
            <a:ext cx="12192000" cy="537788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 name="Rectangle 20">
            <a:extLst>
              <a:ext uri="{FF2B5EF4-FFF2-40B4-BE49-F238E27FC236}">
                <a16:creationId xmlns:a16="http://schemas.microsoft.com/office/drawing/2014/main" id="{B0C02774-62D0-69A2-4F78-0DA1D25137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7567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45AFDF48-EC97-ECFC-CA73-37B7141A19F6}"/>
              </a:ext>
            </a:extLst>
          </p:cNvPr>
          <p:cNvSpPr txBox="1">
            <a:spLocks noGrp="1"/>
          </p:cNvSpPr>
          <p:nvPr>
            <p:ph type="title" idx="4294967295"/>
          </p:nvPr>
        </p:nvSpPr>
        <p:spPr>
          <a:xfrm>
            <a:off x="609214" y="569953"/>
            <a:ext cx="8966287"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rPr>
              <a:t>Onboarding &amp; Deployment Guidance: </a:t>
            </a:r>
            <a:br>
              <a:rPr kumimoji="0" lang="en-US" sz="3200" b="0" i="0" u="none"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rPr>
            </a:br>
            <a:r>
              <a:rPr kumimoji="0" lang="en-US" sz="3200" b="0" i="0" u="sng"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rPr>
              <a:t>Microsoft Defender for Cloud</a:t>
            </a:r>
          </a:p>
        </p:txBody>
      </p:sp>
      <p:sp>
        <p:nvSpPr>
          <p:cNvPr id="16" name="TextBox 15">
            <a:extLst>
              <a:ext uri="{FF2B5EF4-FFF2-40B4-BE49-F238E27FC236}">
                <a16:creationId xmlns:a16="http://schemas.microsoft.com/office/drawing/2014/main" id="{6F69F049-D857-3826-9BEB-7530D8964926}"/>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grpSp>
        <p:nvGrpSpPr>
          <p:cNvPr id="12" name="Group 11" descr="Microsoft Defender for Cloud">
            <a:extLst>
              <a:ext uri="{FF2B5EF4-FFF2-40B4-BE49-F238E27FC236}">
                <a16:creationId xmlns:a16="http://schemas.microsoft.com/office/drawing/2014/main" id="{68FAD52F-7AF3-57AD-B763-065669B8ACDF}"/>
              </a:ext>
            </a:extLst>
          </p:cNvPr>
          <p:cNvGrpSpPr/>
          <p:nvPr/>
        </p:nvGrpSpPr>
        <p:grpSpPr>
          <a:xfrm>
            <a:off x="609215" y="2546038"/>
            <a:ext cx="4530455" cy="3132666"/>
            <a:chOff x="2029995" y="2704623"/>
            <a:chExt cx="1593365" cy="2278922"/>
          </a:xfrm>
        </p:grpSpPr>
        <p:pic>
          <p:nvPicPr>
            <p:cNvPr id="13" name="Picture 12">
              <a:hlinkClick r:id="rId4"/>
              <a:extLst>
                <a:ext uri="{FF2B5EF4-FFF2-40B4-BE49-F238E27FC236}">
                  <a16:creationId xmlns:a16="http://schemas.microsoft.com/office/drawing/2014/main" id="{6382E3FA-8FB3-DFE7-8062-B45D2BC03A5E}"/>
                </a:ext>
                <a:ext uri="{C183D7F6-B498-43B3-948B-1728B52AA6E4}">
                  <adec:decorative xmlns:adec="http://schemas.microsoft.com/office/drawing/2017/decorative" val="1"/>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2029995" y="2704623"/>
              <a:ext cx="1593365" cy="2278922"/>
            </a:xfrm>
            <a:prstGeom prst="rect">
              <a:avLst/>
            </a:prstGeom>
            <a:noFill/>
          </p:spPr>
        </p:pic>
        <p:grpSp>
          <p:nvGrpSpPr>
            <p:cNvPr id="28" name="Group 27">
              <a:extLst>
                <a:ext uri="{FF2B5EF4-FFF2-40B4-BE49-F238E27FC236}">
                  <a16:creationId xmlns:a16="http://schemas.microsoft.com/office/drawing/2014/main" id="{C6F7D355-11B2-41A3-9CF9-9E1223815747}"/>
                </a:ext>
              </a:extLst>
            </p:cNvPr>
            <p:cNvGrpSpPr/>
            <p:nvPr/>
          </p:nvGrpSpPr>
          <p:grpSpPr>
            <a:xfrm>
              <a:off x="2155816" y="2968464"/>
              <a:ext cx="1259421" cy="1521167"/>
              <a:chOff x="678642" y="2207484"/>
              <a:chExt cx="1259421" cy="1521167"/>
            </a:xfrm>
          </p:grpSpPr>
          <p:sp>
            <p:nvSpPr>
              <p:cNvPr id="30" name="Title 18">
                <a:extLst>
                  <a:ext uri="{FF2B5EF4-FFF2-40B4-BE49-F238E27FC236}">
                    <a16:creationId xmlns:a16="http://schemas.microsoft.com/office/drawing/2014/main" id="{5A2FAE83-C8C6-E897-98E8-7FDCD1FF2BFF}"/>
                  </a:ext>
                </a:extLst>
              </p:cNvPr>
              <p:cNvSpPr txBox="1">
                <a:spLocks/>
              </p:cNvSpPr>
              <p:nvPr/>
            </p:nvSpPr>
            <p:spPr>
              <a:xfrm>
                <a:off x="678642" y="2207484"/>
                <a:ext cx="1223206" cy="21270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900" u="none" strike="noStrike">
                    <a:solidFill>
                      <a:srgbClr val="FFFFFF"/>
                    </a:solidFill>
                    <a:effectLst/>
                    <a:latin typeface="Segoe Sans Display" pitchFamily="2" charset="0"/>
                    <a:cs typeface="Segoe Sans Display" pitchFamily="2" charset="0"/>
                  </a:rPr>
                  <a:t>Microsoft Defender for Cloud </a:t>
                </a:r>
              </a:p>
            </p:txBody>
          </p:sp>
          <p:sp>
            <p:nvSpPr>
              <p:cNvPr id="31" name="Title 18">
                <a:extLst>
                  <a:ext uri="{FF2B5EF4-FFF2-40B4-BE49-F238E27FC236}">
                    <a16:creationId xmlns:a16="http://schemas.microsoft.com/office/drawing/2014/main" id="{BFF9E128-1AA6-FCA0-15EF-578FD2E7700E}"/>
                  </a:ext>
                </a:extLst>
              </p:cNvPr>
              <p:cNvSpPr txBox="1">
                <a:spLocks/>
              </p:cNvSpPr>
              <p:nvPr/>
            </p:nvSpPr>
            <p:spPr>
              <a:xfrm>
                <a:off x="678642" y="2833058"/>
                <a:ext cx="1259421" cy="8955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600" u="none" strike="noStrike">
                    <a:solidFill>
                      <a:srgbClr val="FFFFFF"/>
                    </a:solidFill>
                    <a:effectLst/>
                    <a:latin typeface="Segoe Sans Display" pitchFamily="2" charset="0"/>
                    <a:cs typeface="Segoe Sans Display" pitchFamily="2" charset="0"/>
                  </a:rPr>
                  <a:t>Microsoft Defender for Cloud is a cloud-native application protection platform that is designed to protect cloud-based applications from cyber threats.</a:t>
                </a:r>
              </a:p>
            </p:txBody>
          </p:sp>
        </p:grpSp>
      </p:grpSp>
      <p:pic>
        <p:nvPicPr>
          <p:cNvPr id="37" name="Graphic 36" descr="Microsoft Defender Logo">
            <a:extLst>
              <a:ext uri="{FF2B5EF4-FFF2-40B4-BE49-F238E27FC236}">
                <a16:creationId xmlns:a16="http://schemas.microsoft.com/office/drawing/2014/main" id="{61F8C068-D549-5FA8-0D73-4FC032D4E8C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99206" y="2745041"/>
            <a:ext cx="384560" cy="384560"/>
          </a:xfrm>
          <a:prstGeom prst="rect">
            <a:avLst/>
          </a:prstGeom>
        </p:spPr>
      </p:pic>
      <p:sp>
        <p:nvSpPr>
          <p:cNvPr id="38" name="Title 18">
            <a:extLst>
              <a:ext uri="{FF2B5EF4-FFF2-40B4-BE49-F238E27FC236}">
                <a16:creationId xmlns:a16="http://schemas.microsoft.com/office/drawing/2014/main" id="{717733CA-660A-4559-7E15-924630C7FECF}"/>
              </a:ext>
            </a:extLst>
          </p:cNvPr>
          <p:cNvSpPr txBox="1">
            <a:spLocks/>
          </p:cNvSpPr>
          <p:nvPr/>
        </p:nvSpPr>
        <p:spPr>
          <a:xfrm>
            <a:off x="3267855" y="5192247"/>
            <a:ext cx="1543252" cy="24622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600" u="none" strike="noStrike">
                <a:solidFill>
                  <a:srgbClr val="FFFFFF"/>
                </a:solidFill>
                <a:effectLst/>
                <a:latin typeface="Segoe Sans Display" pitchFamily="2" charset="0"/>
                <a:cs typeface="Segoe Sans Display" pitchFamily="2" charset="0"/>
              </a:rPr>
              <a:t>Go to guide</a:t>
            </a:r>
          </a:p>
        </p:txBody>
      </p:sp>
      <p:sp>
        <p:nvSpPr>
          <p:cNvPr id="41" name="Oval 40">
            <a:hlinkClick r:id="rId4"/>
            <a:extLst>
              <a:ext uri="{FF2B5EF4-FFF2-40B4-BE49-F238E27FC236}">
                <a16:creationId xmlns:a16="http://schemas.microsoft.com/office/drawing/2014/main" id="{1F51AFFA-E658-B4E9-55D3-6A45711DB562}"/>
              </a:ext>
              <a:ext uri="{C183D7F6-B498-43B3-948B-1728B52AA6E4}">
                <adec:decorative xmlns:adec="http://schemas.microsoft.com/office/drawing/2017/decorative" val="1"/>
              </a:ext>
            </a:extLst>
          </p:cNvPr>
          <p:cNvSpPr/>
          <p:nvPr/>
        </p:nvSpPr>
        <p:spPr>
          <a:xfrm>
            <a:off x="4547909" y="5127438"/>
            <a:ext cx="375963" cy="37584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2" name="Picture 61">
            <a:hlinkClick r:id="rId4"/>
            <a:extLst>
              <a:ext uri="{FF2B5EF4-FFF2-40B4-BE49-F238E27FC236}">
                <a16:creationId xmlns:a16="http://schemas.microsoft.com/office/drawing/2014/main" id="{54798DB0-C3A4-B265-FD75-B4EE75ECD4F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60675" y="5236723"/>
            <a:ext cx="150433" cy="157270"/>
          </a:xfrm>
          <a:prstGeom prst="rect">
            <a:avLst/>
          </a:prstGeom>
        </p:spPr>
      </p:pic>
      <p:pic>
        <p:nvPicPr>
          <p:cNvPr id="11" name="Online Media 2" title="Getting Started with Microsoft Defender for Cloud">
            <a:hlinkClick r:id="" action="ppaction://media"/>
            <a:extLst>
              <a:ext uri="{FF2B5EF4-FFF2-40B4-BE49-F238E27FC236}">
                <a16:creationId xmlns:a16="http://schemas.microsoft.com/office/drawing/2014/main" id="{E7533692-935D-B79A-27BE-61DE1C7CB233}"/>
              </a:ext>
            </a:extLst>
          </p:cNvPr>
          <p:cNvPicPr>
            <a:picLocks noRot="1" noChangeAspect="1"/>
          </p:cNvPicPr>
          <p:nvPr>
            <a:videoFile r:link="rId1"/>
          </p:nvPr>
        </p:nvPicPr>
        <p:blipFill>
          <a:blip r:embed="rId9"/>
          <a:stretch>
            <a:fillRect/>
          </a:stretch>
        </p:blipFill>
        <p:spPr>
          <a:xfrm>
            <a:off x="5995802" y="2546037"/>
            <a:ext cx="4494503" cy="2536084"/>
          </a:xfrm>
          <a:prstGeom prst="rect">
            <a:avLst/>
          </a:prstGeom>
        </p:spPr>
      </p:pic>
      <p:sp>
        <p:nvSpPr>
          <p:cNvPr id="99" name="Title 18">
            <a:extLst>
              <a:ext uri="{FF2B5EF4-FFF2-40B4-BE49-F238E27FC236}">
                <a16:creationId xmlns:a16="http://schemas.microsoft.com/office/drawing/2014/main" id="{D6D6460D-04F3-43BB-8F5B-4876641E90DE}"/>
              </a:ext>
            </a:extLst>
          </p:cNvPr>
          <p:cNvSpPr txBox="1">
            <a:spLocks/>
          </p:cNvSpPr>
          <p:nvPr/>
        </p:nvSpPr>
        <p:spPr>
          <a:xfrm>
            <a:off x="5995802" y="5463260"/>
            <a:ext cx="4125139"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Getting Started with Microsoft Defender for Cloud </a:t>
            </a:r>
          </a:p>
        </p:txBody>
      </p:sp>
    </p:spTree>
    <p:extLst>
      <p:ext uri="{BB962C8B-B14F-4D97-AF65-F5344CB8AC3E}">
        <p14:creationId xmlns:p14="http://schemas.microsoft.com/office/powerpoint/2010/main" val="84057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99CF5-E7EA-0885-200F-68048646413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4906DC5-012F-110B-205A-657C4D5983F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463494"/>
            <a:ext cx="12192000" cy="537788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1" name="Rectangle 20">
            <a:extLst>
              <a:ext uri="{FF2B5EF4-FFF2-40B4-BE49-F238E27FC236}">
                <a16:creationId xmlns:a16="http://schemas.microsoft.com/office/drawing/2014/main" id="{31FD03B5-79C2-0F03-A4A2-25413D282F3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0" y="2796"/>
            <a:ext cx="12211450" cy="175673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6" name="Title 18">
            <a:extLst>
              <a:ext uri="{FF2B5EF4-FFF2-40B4-BE49-F238E27FC236}">
                <a16:creationId xmlns:a16="http://schemas.microsoft.com/office/drawing/2014/main" id="{7A26F94D-6FB9-B040-8874-2889375B3AF0}"/>
              </a:ext>
            </a:extLst>
          </p:cNvPr>
          <p:cNvSpPr txBox="1">
            <a:spLocks noGrp="1"/>
          </p:cNvSpPr>
          <p:nvPr>
            <p:ph type="title" idx="4294967295"/>
          </p:nvPr>
        </p:nvSpPr>
        <p:spPr>
          <a:xfrm>
            <a:off x="609214" y="569953"/>
            <a:ext cx="8966287"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rPr>
              <a:t>Onboarding &amp; Deployment Guidance: </a:t>
            </a:r>
            <a:br>
              <a:rPr kumimoji="0" lang="en-US" sz="3200" b="0" i="0" u="none"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rPr>
            </a:br>
            <a:r>
              <a:rPr kumimoji="0" lang="en-US" sz="3200" b="0" i="0" u="sng" strike="noStrike" kern="1200" cap="none" spc="0" normalizeH="0" baseline="0" noProof="0" dirty="0">
                <a:ln>
                  <a:noFill/>
                </a:ln>
                <a:solidFill>
                  <a:srgbClr val="0A1F2C"/>
                </a:solidFill>
                <a:effectLst/>
                <a:uLnTx/>
                <a:uFillTx/>
                <a:latin typeface="Segoe Sans Display Semilight" pitchFamily="2" charset="0"/>
                <a:ea typeface="+mj-ea"/>
                <a:cs typeface="Segoe Sans Display Semilight" pitchFamily="2" charset="0"/>
              </a:rPr>
              <a:t>Microsoft Priva</a:t>
            </a:r>
          </a:p>
        </p:txBody>
      </p:sp>
      <p:sp>
        <p:nvSpPr>
          <p:cNvPr id="16" name="TextBox 15">
            <a:extLst>
              <a:ext uri="{FF2B5EF4-FFF2-40B4-BE49-F238E27FC236}">
                <a16:creationId xmlns:a16="http://schemas.microsoft.com/office/drawing/2014/main" id="{8D243FD5-C559-D579-DD69-27AAF1728F09}"/>
              </a:ext>
              <a:ext uri="{C183D7F6-B498-43B3-948B-1728B52AA6E4}">
                <adec:decorative xmlns:adec="http://schemas.microsoft.com/office/drawing/2017/decorative" val="1"/>
              </a:ext>
            </a:extLst>
          </p:cNvPr>
          <p:cNvSpPr txBox="1"/>
          <p:nvPr/>
        </p:nvSpPr>
        <p:spPr>
          <a:xfrm>
            <a:off x="10733314" y="235043"/>
            <a:ext cx="1322698" cy="123111"/>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Deployment Guidance           5</a:t>
            </a:r>
            <a:endParaRPr lang="en-US" sz="1400">
              <a:solidFill>
                <a:srgbClr val="0A1F2C"/>
              </a:solidFill>
              <a:highlight>
                <a:srgbClr val="FFFF00"/>
              </a:highlight>
              <a:latin typeface="Segoe Sans Display" pitchFamily="2" charset="0"/>
              <a:cs typeface="Segoe Sans Display" pitchFamily="2" charset="0"/>
            </a:endParaRPr>
          </a:p>
        </p:txBody>
      </p:sp>
      <p:pic>
        <p:nvPicPr>
          <p:cNvPr id="13" name="Picture 12">
            <a:hlinkClick r:id="rId4"/>
            <a:extLst>
              <a:ext uri="{FF2B5EF4-FFF2-40B4-BE49-F238E27FC236}">
                <a16:creationId xmlns:a16="http://schemas.microsoft.com/office/drawing/2014/main" id="{60F38785-2A3E-01B1-0B2B-183732D24A2F}"/>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8800"/>
                    </a14:imgEffect>
                    <a14:imgEffect>
                      <a14:saturation sat="400000"/>
                    </a14:imgEffect>
                    <a14:imgEffect>
                      <a14:brightnessContrast bright="-56000"/>
                    </a14:imgEffect>
                  </a14:imgLayer>
                </a14:imgProps>
              </a:ext>
              <a:ext uri="{28A0092B-C50C-407E-A947-70E740481C1C}">
                <a14:useLocalDpi xmlns:a14="http://schemas.microsoft.com/office/drawing/2010/main" val="0"/>
              </a:ext>
            </a:extLst>
          </a:blip>
          <a:stretch>
            <a:fillRect/>
          </a:stretch>
        </p:blipFill>
        <p:spPr>
          <a:xfrm>
            <a:off x="609215" y="2546038"/>
            <a:ext cx="4530455" cy="3132666"/>
          </a:xfrm>
          <a:prstGeom prst="rect">
            <a:avLst/>
          </a:prstGeom>
          <a:noFill/>
        </p:spPr>
      </p:pic>
      <p:grpSp>
        <p:nvGrpSpPr>
          <p:cNvPr id="31" name="Group 30" descr="Set up Microsoft Priva">
            <a:extLst>
              <a:ext uri="{FF2B5EF4-FFF2-40B4-BE49-F238E27FC236}">
                <a16:creationId xmlns:a16="http://schemas.microsoft.com/office/drawing/2014/main" id="{E9E4EFA5-631B-690F-F227-4A9128C4BD35}"/>
              </a:ext>
            </a:extLst>
          </p:cNvPr>
          <p:cNvGrpSpPr/>
          <p:nvPr/>
        </p:nvGrpSpPr>
        <p:grpSpPr>
          <a:xfrm>
            <a:off x="966965" y="2798971"/>
            <a:ext cx="3956907" cy="2704307"/>
            <a:chOff x="966965" y="2798971"/>
            <a:chExt cx="3956907" cy="2704307"/>
          </a:xfrm>
        </p:grpSpPr>
        <p:sp>
          <p:nvSpPr>
            <p:cNvPr id="28" name="Title 18">
              <a:extLst>
                <a:ext uri="{FF2B5EF4-FFF2-40B4-BE49-F238E27FC236}">
                  <a16:creationId xmlns:a16="http://schemas.microsoft.com/office/drawing/2014/main" id="{7ACF4E63-7BA0-C5FE-9546-D0A5C395A46E}"/>
                </a:ext>
              </a:extLst>
            </p:cNvPr>
            <p:cNvSpPr txBox="1">
              <a:spLocks/>
            </p:cNvSpPr>
            <p:nvPr/>
          </p:nvSpPr>
          <p:spPr>
            <a:xfrm>
              <a:off x="966965" y="2908721"/>
              <a:ext cx="3023143" cy="2923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900" dirty="0">
                  <a:solidFill>
                    <a:srgbClr val="FFFFFF"/>
                  </a:solidFill>
                  <a:latin typeface="Segoe Sans Display" pitchFamily="2" charset="0"/>
                  <a:cs typeface="Segoe Sans Display" pitchFamily="2" charset="0"/>
                </a:rPr>
                <a:t>Set up Microsoft Priva </a:t>
              </a:r>
              <a:endParaRPr lang="en-US" sz="1900" u="none" strike="noStrike" dirty="0">
                <a:solidFill>
                  <a:srgbClr val="FFFFFF"/>
                </a:solidFill>
                <a:effectLst/>
                <a:latin typeface="Segoe Sans Display" pitchFamily="2" charset="0"/>
                <a:cs typeface="Segoe Sans Display" pitchFamily="2" charset="0"/>
              </a:endParaRPr>
            </a:p>
          </p:txBody>
        </p:sp>
        <p:sp>
          <p:nvSpPr>
            <p:cNvPr id="30" name="Title 18">
              <a:extLst>
                <a:ext uri="{FF2B5EF4-FFF2-40B4-BE49-F238E27FC236}">
                  <a16:creationId xmlns:a16="http://schemas.microsoft.com/office/drawing/2014/main" id="{4604CB62-99B9-80C1-D496-C6DE50320B06}"/>
                </a:ext>
              </a:extLst>
            </p:cNvPr>
            <p:cNvSpPr txBox="1">
              <a:spLocks/>
            </p:cNvSpPr>
            <p:nvPr/>
          </p:nvSpPr>
          <p:spPr>
            <a:xfrm>
              <a:off x="966965" y="3768652"/>
              <a:ext cx="3862532"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600" u="none" strike="noStrike" dirty="0">
                  <a:solidFill>
                    <a:srgbClr val="FFFFFF"/>
                  </a:solidFill>
                  <a:effectLst/>
                  <a:latin typeface="Segoe Sans Display" pitchFamily="2" charset="0"/>
                  <a:cs typeface="Segoe Sans Display" pitchFamily="2" charset="0"/>
                </a:rPr>
                <a:t>Microsoft Priva helps manage and build a privacy-resilient workplace by safeguarding personal data and standardizing compliance.</a:t>
              </a:r>
            </a:p>
          </p:txBody>
        </p:sp>
        <p:sp>
          <p:nvSpPr>
            <p:cNvPr id="34" name="Title 18">
              <a:extLst>
                <a:ext uri="{FF2B5EF4-FFF2-40B4-BE49-F238E27FC236}">
                  <a16:creationId xmlns:a16="http://schemas.microsoft.com/office/drawing/2014/main" id="{3921890B-95E7-7807-4A18-9E8450CB27C8}"/>
                </a:ext>
              </a:extLst>
            </p:cNvPr>
            <p:cNvSpPr txBox="1">
              <a:spLocks/>
            </p:cNvSpPr>
            <p:nvPr/>
          </p:nvSpPr>
          <p:spPr>
            <a:xfrm>
              <a:off x="3267855" y="5192247"/>
              <a:ext cx="1543252" cy="24622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600" u="none" strike="noStrike">
                  <a:solidFill>
                    <a:srgbClr val="FFFFFF"/>
                  </a:solidFill>
                  <a:effectLst/>
                  <a:latin typeface="Segoe Sans Display" pitchFamily="2" charset="0"/>
                  <a:cs typeface="Segoe Sans Display" pitchFamily="2" charset="0"/>
                </a:rPr>
                <a:t>Go to guide</a:t>
              </a:r>
            </a:p>
          </p:txBody>
        </p:sp>
        <p:sp>
          <p:nvSpPr>
            <p:cNvPr id="35" name="Oval 34">
              <a:hlinkClick r:id="rId4"/>
              <a:extLst>
                <a:ext uri="{FF2B5EF4-FFF2-40B4-BE49-F238E27FC236}">
                  <a16:creationId xmlns:a16="http://schemas.microsoft.com/office/drawing/2014/main" id="{65B24D94-B298-ACBB-EB11-21178A5C4ABE}"/>
                </a:ext>
                <a:ext uri="{C183D7F6-B498-43B3-948B-1728B52AA6E4}">
                  <adec:decorative xmlns:adec="http://schemas.microsoft.com/office/drawing/2017/decorative" val="1"/>
                </a:ext>
              </a:extLst>
            </p:cNvPr>
            <p:cNvSpPr/>
            <p:nvPr/>
          </p:nvSpPr>
          <p:spPr>
            <a:xfrm>
              <a:off x="4547909" y="5127438"/>
              <a:ext cx="375963" cy="375840"/>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7" name="Picture 36">
              <a:hlinkClick r:id="rId4"/>
              <a:extLst>
                <a:ext uri="{FF2B5EF4-FFF2-40B4-BE49-F238E27FC236}">
                  <a16:creationId xmlns:a16="http://schemas.microsoft.com/office/drawing/2014/main" id="{99257675-1399-ED8B-92DF-3BDFA33D8F0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0675" y="5236723"/>
              <a:ext cx="150433" cy="157270"/>
            </a:xfrm>
            <a:prstGeom prst="rect">
              <a:avLst/>
            </a:prstGeom>
          </p:spPr>
        </p:pic>
        <p:pic>
          <p:nvPicPr>
            <p:cNvPr id="14" name="Picture 13" descr="Microsoft Priva Logo">
              <a:extLst>
                <a:ext uri="{FF2B5EF4-FFF2-40B4-BE49-F238E27FC236}">
                  <a16:creationId xmlns:a16="http://schemas.microsoft.com/office/drawing/2014/main" id="{2A876F55-83F5-7345-E130-31B3334AAD1A}"/>
                </a:ext>
              </a:extLst>
            </p:cNvPr>
            <p:cNvPicPr>
              <a:picLocks noChangeAspect="1"/>
            </p:cNvPicPr>
            <p:nvPr/>
          </p:nvPicPr>
          <p:blipFill>
            <a:blip r:embed="rId8"/>
            <a:stretch>
              <a:fillRect/>
            </a:stretch>
          </p:blipFill>
          <p:spPr>
            <a:xfrm>
              <a:off x="4273899" y="2798971"/>
              <a:ext cx="595779" cy="595779"/>
            </a:xfrm>
            <a:prstGeom prst="rect">
              <a:avLst/>
            </a:prstGeom>
          </p:spPr>
        </p:pic>
      </p:grpSp>
      <p:pic>
        <p:nvPicPr>
          <p:cNvPr id="11" name="Online Media 2" title="Microsoft Priva | AI-based privacy management for Microsoft 365">
            <a:hlinkClick r:id="" action="ppaction://media"/>
            <a:extLst>
              <a:ext uri="{FF2B5EF4-FFF2-40B4-BE49-F238E27FC236}">
                <a16:creationId xmlns:a16="http://schemas.microsoft.com/office/drawing/2014/main" id="{5BF1E6DA-FFA0-21DA-1C52-F5DFC398FBDE}"/>
              </a:ext>
            </a:extLst>
          </p:cNvPr>
          <p:cNvPicPr>
            <a:picLocks noRot="1" noChangeAspect="1"/>
          </p:cNvPicPr>
          <p:nvPr>
            <a:videoFile r:link="rId1"/>
          </p:nvPr>
        </p:nvPicPr>
        <p:blipFill>
          <a:blip r:embed="rId9"/>
          <a:stretch>
            <a:fillRect/>
          </a:stretch>
        </p:blipFill>
        <p:spPr>
          <a:xfrm>
            <a:off x="5995802" y="2520213"/>
            <a:ext cx="4494463" cy="2536720"/>
          </a:xfrm>
          <a:prstGeom prst="rect">
            <a:avLst/>
          </a:prstGeom>
        </p:spPr>
      </p:pic>
      <p:sp>
        <p:nvSpPr>
          <p:cNvPr id="99" name="Title 18">
            <a:extLst>
              <a:ext uri="{FF2B5EF4-FFF2-40B4-BE49-F238E27FC236}">
                <a16:creationId xmlns:a16="http://schemas.microsoft.com/office/drawing/2014/main" id="{55B649C8-08D9-030D-0C8D-29A0A7D1A373}"/>
              </a:ext>
            </a:extLst>
          </p:cNvPr>
          <p:cNvSpPr txBox="1">
            <a:spLocks/>
          </p:cNvSpPr>
          <p:nvPr/>
        </p:nvSpPr>
        <p:spPr>
          <a:xfrm>
            <a:off x="5995802" y="5463260"/>
            <a:ext cx="4125139"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dirty="0">
                <a:solidFill>
                  <a:srgbClr val="FFFFFF"/>
                </a:solidFill>
                <a:effectLst/>
                <a:latin typeface="Segoe Sans Display" pitchFamily="2" charset="0"/>
                <a:cs typeface="Segoe Sans Display" pitchFamily="2" charset="0"/>
              </a:rPr>
              <a:t>Microsoft Priva | AI-based privacy management for Microsoft 365 </a:t>
            </a:r>
          </a:p>
        </p:txBody>
      </p:sp>
    </p:spTree>
    <p:extLst>
      <p:ext uri="{BB962C8B-B14F-4D97-AF65-F5344CB8AC3E}">
        <p14:creationId xmlns:p14="http://schemas.microsoft.com/office/powerpoint/2010/main" val="291601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3838E-AF61-7100-F17B-4BA8CD4204FA}"/>
            </a:ext>
          </a:extLst>
        </p:cNvPr>
        <p:cNvGrpSpPr/>
        <p:nvPr/>
      </p:nvGrpSpPr>
      <p:grpSpPr>
        <a:xfrm>
          <a:off x="0" y="0"/>
          <a:ext cx="0" cy="0"/>
          <a:chOff x="0" y="0"/>
          <a:chExt cx="0" cy="0"/>
        </a:xfrm>
      </p:grpSpPr>
      <p:pic>
        <p:nvPicPr>
          <p:cNvPr id="2" name="Picture 1" descr="A close-up shot of a laptop keyboard. The keyboard is glowing in a vibrant​ yellow and blue hue and slightly blurred. The style is evocative of a security scan. ">
            <a:extLst>
              <a:ext uri="{FF2B5EF4-FFF2-40B4-BE49-F238E27FC236}">
                <a16:creationId xmlns:a16="http://schemas.microsoft.com/office/drawing/2014/main" id="{F5CF4EC8-9060-2C76-A53A-1BEF6A017753}"/>
              </a:ext>
            </a:extLst>
          </p:cNvPr>
          <p:cNvPicPr>
            <a:picLocks/>
          </p:cNvPicPr>
          <p:nvPr/>
        </p:nvPicPr>
        <p:blipFill>
          <a:blip r:embed="rId3">
            <a:extLst>
              <a:ext uri="{28A0092B-C50C-407E-A947-70E740481C1C}">
                <a14:useLocalDpi xmlns:a14="http://schemas.microsoft.com/office/drawing/2010/main"/>
              </a:ext>
            </a:extLst>
          </a:blip>
          <a:stretch>
            <a:fillRect/>
          </a:stretch>
        </p:blipFill>
        <p:spPr>
          <a:xfrm>
            <a:off x="-2" y="0"/>
            <a:ext cx="12191999" cy="6544930"/>
          </a:xfrm>
          <a:prstGeom prst="rect">
            <a:avLst/>
          </a:prstGeom>
        </p:spPr>
      </p:pic>
      <p:sp>
        <p:nvSpPr>
          <p:cNvPr id="4" name="Rectangle 3">
            <a:extLst>
              <a:ext uri="{FF2B5EF4-FFF2-40B4-BE49-F238E27FC236}">
                <a16:creationId xmlns:a16="http://schemas.microsoft.com/office/drawing/2014/main" id="{1E8A23AF-EE65-AF49-8E78-984142705B5B}"/>
              </a:ext>
              <a:ext uri="{C183D7F6-B498-43B3-948B-1728B52AA6E4}">
                <adec:decorative xmlns:adec="http://schemas.microsoft.com/office/drawing/2017/decorative" val="1"/>
              </a:ext>
            </a:extLst>
          </p:cNvPr>
          <p:cNvSpPr/>
          <p:nvPr/>
        </p:nvSpPr>
        <p:spPr>
          <a:xfrm>
            <a:off x="-11767" y="6063659"/>
            <a:ext cx="12203766" cy="871009"/>
          </a:xfrm>
          <a:prstGeom prst="rect">
            <a:avLst/>
          </a:prstGeom>
          <a:solidFill>
            <a:srgbClr val="091F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C539B356-89CE-2DE7-F89F-568C58A22102}"/>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Deployment assistance </a:t>
            </a:r>
          </a:p>
        </p:txBody>
      </p:sp>
    </p:spTree>
    <p:extLst>
      <p:ext uri="{BB962C8B-B14F-4D97-AF65-F5344CB8AC3E}">
        <p14:creationId xmlns:p14="http://schemas.microsoft.com/office/powerpoint/2010/main" val="8003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611F5-FC75-0BDC-2F8C-996C67FA597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C760789-2470-C72D-CD83-7C6664D79201}"/>
              </a:ext>
              <a:ext uri="{C183D7F6-B498-43B3-948B-1728B52AA6E4}">
                <adec:decorative xmlns:adec="http://schemas.microsoft.com/office/drawing/2017/decorative" val="1"/>
              </a:ext>
            </a:extLst>
          </p:cNvPr>
          <p:cNvSpPr>
            <a:spLocks/>
          </p:cNvSpPr>
          <p:nvPr/>
        </p:nvSpPr>
        <p:spPr>
          <a:xfrm>
            <a:off x="0" y="-29584"/>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itle 18">
            <a:extLst>
              <a:ext uri="{FF2B5EF4-FFF2-40B4-BE49-F238E27FC236}">
                <a16:creationId xmlns:a16="http://schemas.microsoft.com/office/drawing/2014/main" id="{92FB0228-3297-4077-6851-D7B0543827AA}"/>
              </a:ext>
            </a:extLst>
          </p:cNvPr>
          <p:cNvSpPr txBox="1">
            <a:spLocks noGrp="1"/>
          </p:cNvSpPr>
          <p:nvPr>
            <p:ph type="title" idx="4294967295"/>
          </p:nvPr>
        </p:nvSpPr>
        <p:spPr>
          <a:xfrm>
            <a:off x="621793" y="565537"/>
            <a:ext cx="4845889"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Segoe Sans Display Semilight" pitchFamily="2" charset="0"/>
                <a:ea typeface="+mj-ea"/>
                <a:cs typeface="Segoe Sans Display Semilight" pitchFamily="2" charset="0"/>
              </a:rPr>
              <a:t>Deployment Assistance: FastTrack for Microsoft 365</a:t>
            </a:r>
            <a:endPar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endParaRPr>
          </a:p>
        </p:txBody>
      </p:sp>
      <p:pic>
        <p:nvPicPr>
          <p:cNvPr id="10" name="Picture 9" descr="A person wearing headphones and looking at a computer screen&#10;&#10;">
            <a:extLst>
              <a:ext uri="{FF2B5EF4-FFF2-40B4-BE49-F238E27FC236}">
                <a16:creationId xmlns:a16="http://schemas.microsoft.com/office/drawing/2014/main" id="{35FD565C-2491-4C21-75C0-D16548F0CD5A}"/>
              </a:ext>
            </a:extLst>
          </p:cNvPr>
          <p:cNvPicPr>
            <a:picLocks noChangeAspect="1"/>
          </p:cNvPicPr>
          <p:nvPr/>
        </p:nvPicPr>
        <p:blipFill>
          <a:blip r:embed="rId3"/>
          <a:srcRect l="6612" t="26129" r="37512" b="26415"/>
          <a:stretch/>
        </p:blipFill>
        <p:spPr>
          <a:xfrm>
            <a:off x="621793" y="2202472"/>
            <a:ext cx="2796358" cy="2374931"/>
          </a:xfrm>
          <a:prstGeom prst="rect">
            <a:avLst/>
          </a:prstGeom>
        </p:spPr>
      </p:pic>
      <p:pic>
        <p:nvPicPr>
          <p:cNvPr id="11" name="Picture 10">
            <a:extLst>
              <a:ext uri="{FF2B5EF4-FFF2-40B4-BE49-F238E27FC236}">
                <a16:creationId xmlns:a16="http://schemas.microsoft.com/office/drawing/2014/main" id="{6F73D6E8-4D02-718B-DA63-D5AF72335B3C}"/>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21793" y="2202472"/>
            <a:ext cx="4934039" cy="2374931"/>
          </a:xfrm>
          <a:prstGeom prst="rect">
            <a:avLst/>
          </a:prstGeom>
          <a:noFill/>
        </p:spPr>
      </p:pic>
      <p:sp>
        <p:nvSpPr>
          <p:cNvPr id="12" name="Title 18">
            <a:extLst>
              <a:ext uri="{FF2B5EF4-FFF2-40B4-BE49-F238E27FC236}">
                <a16:creationId xmlns:a16="http://schemas.microsoft.com/office/drawing/2014/main" id="{35AEEBA8-7701-009E-CA0B-0265716411B5}"/>
              </a:ext>
            </a:extLst>
          </p:cNvPr>
          <p:cNvSpPr txBox="1">
            <a:spLocks/>
          </p:cNvSpPr>
          <p:nvPr/>
        </p:nvSpPr>
        <p:spPr>
          <a:xfrm>
            <a:off x="2207907" y="2366956"/>
            <a:ext cx="3155887"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1100" b="0" i="0" u="sng">
                <a:solidFill>
                  <a:schemeClr val="bg1"/>
                </a:solidFill>
                <a:effectLst/>
                <a:latin typeface="Segoe Sans Display" pitchFamily="2" charset="0"/>
                <a:cs typeface="Segoe Sans Display" pitchFamily="2" charset="0"/>
                <a:hlinkClick r:id="rId6">
                  <a:extLst>
                    <a:ext uri="{A12FA001-AC4F-418D-AE19-62706E023703}">
                      <ahyp:hlinkClr xmlns:ahyp="http://schemas.microsoft.com/office/drawing/2018/hyperlinkcolor" val="tx"/>
                    </a:ext>
                  </a:extLst>
                </a:hlinkClick>
              </a:rPr>
              <a:t>FastTrack</a:t>
            </a:r>
            <a:r>
              <a:rPr lang="en-US" sz="1100" b="0" i="0">
                <a:solidFill>
                  <a:schemeClr val="bg1"/>
                </a:solidFill>
                <a:effectLst/>
                <a:latin typeface="Segoe Sans Display" pitchFamily="2" charset="0"/>
                <a:cs typeface="Segoe Sans Display" pitchFamily="2" charset="0"/>
              </a:rPr>
              <a:t> is a Microsoft delivered benefit designed to help you deploy Microsoft Security products. </a:t>
            </a:r>
            <a:endParaRPr lang="en-US" sz="1100">
              <a:solidFill>
                <a:schemeClr val="bg1"/>
              </a:solidFill>
              <a:latin typeface="Segoe Sans Display" pitchFamily="2" charset="0"/>
              <a:cs typeface="Segoe Sans Display" pitchFamily="2" charset="0"/>
            </a:endParaRPr>
          </a:p>
        </p:txBody>
      </p:sp>
      <p:sp>
        <p:nvSpPr>
          <p:cNvPr id="14" name="Title 18">
            <a:extLst>
              <a:ext uri="{FF2B5EF4-FFF2-40B4-BE49-F238E27FC236}">
                <a16:creationId xmlns:a16="http://schemas.microsoft.com/office/drawing/2014/main" id="{2137A9A4-F3CD-C29E-6A90-CAD32AE787AD}"/>
              </a:ext>
            </a:extLst>
          </p:cNvPr>
          <p:cNvSpPr txBox="1">
            <a:spLocks/>
          </p:cNvSpPr>
          <p:nvPr/>
        </p:nvSpPr>
        <p:spPr>
          <a:xfrm>
            <a:off x="2207906" y="3036286"/>
            <a:ext cx="3143066" cy="167738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r>
              <a:rPr lang="en-US" sz="1100">
                <a:solidFill>
                  <a:schemeClr val="bg1"/>
                </a:solidFill>
                <a:latin typeface="Segoe Sans Display" pitchFamily="2" charset="0"/>
                <a:cs typeface="Segoe Sans Display" pitchFamily="2" charset="0"/>
              </a:rPr>
              <a:t>If your subscription is eligible for the FastTrack benefit, Microsoft specialist are available to provide deployment assistance at no added cost. A request for Assistance (RFA) can be raised to receive support. The ability to submit a new RFA is available for administrators of primary Microsoft 365 services, security, and compliance. </a:t>
            </a:r>
          </a:p>
          <a:p>
            <a:pPr algn="l" rtl="0" fontAlgn="base">
              <a:lnSpc>
                <a:spcPct val="100000"/>
              </a:lnSpc>
            </a:pPr>
            <a:endParaRPr lang="en-US" sz="700">
              <a:solidFill>
                <a:srgbClr val="FFFFFF"/>
              </a:solidFill>
              <a:latin typeface="Segoe Sans Display" pitchFamily="2" charset="0"/>
              <a:cs typeface="Segoe Sans Display" pitchFamily="2" charset="0"/>
            </a:endParaRPr>
          </a:p>
          <a:p>
            <a:pPr algn="l" rtl="0" fontAlgn="base">
              <a:lnSpc>
                <a:spcPct val="100000"/>
              </a:lnSpc>
            </a:pPr>
            <a:endParaRPr lang="en-US" sz="700" u="none" strike="noStrike">
              <a:solidFill>
                <a:srgbClr val="FFFFFF"/>
              </a:solidFill>
              <a:effectLst/>
              <a:latin typeface="Segoe Sans Display" pitchFamily="2" charset="0"/>
              <a:cs typeface="Segoe Sans Display" pitchFamily="2" charset="0"/>
            </a:endParaRPr>
          </a:p>
          <a:p>
            <a:pPr algn="l" rtl="0" fontAlgn="base">
              <a:lnSpc>
                <a:spcPct val="100000"/>
              </a:lnSpc>
            </a:pPr>
            <a:endParaRPr lang="en-US" sz="700" u="none" strike="noStrike">
              <a:solidFill>
                <a:srgbClr val="FFFFFF"/>
              </a:solidFill>
              <a:effectLst/>
              <a:latin typeface="Segoe Sans Display" pitchFamily="2" charset="0"/>
              <a:cs typeface="Segoe Sans Display" pitchFamily="2" charset="0"/>
            </a:endParaRPr>
          </a:p>
        </p:txBody>
      </p:sp>
      <p:pic>
        <p:nvPicPr>
          <p:cNvPr id="6" name="Picture 5">
            <a:hlinkClick r:id="rId7"/>
            <a:extLst>
              <a:ext uri="{FF2B5EF4-FFF2-40B4-BE49-F238E27FC236}">
                <a16:creationId xmlns:a16="http://schemas.microsoft.com/office/drawing/2014/main" id="{A4F3CD10-D7A8-4F18-1E85-1A077C0FD722}"/>
              </a:ext>
              <a:ext uri="{C183D7F6-B498-43B3-948B-1728B52AA6E4}">
                <adec:decorative xmlns:adec="http://schemas.microsoft.com/office/drawing/2017/decorative" val="1"/>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flipH="1">
            <a:off x="621793" y="4977937"/>
            <a:ext cx="3022555" cy="422554"/>
          </a:xfrm>
          <a:prstGeom prst="rect">
            <a:avLst/>
          </a:prstGeom>
          <a:noFill/>
        </p:spPr>
      </p:pic>
      <p:sp>
        <p:nvSpPr>
          <p:cNvPr id="2" name="TextBox 1">
            <a:extLst>
              <a:ext uri="{FF2B5EF4-FFF2-40B4-BE49-F238E27FC236}">
                <a16:creationId xmlns:a16="http://schemas.microsoft.com/office/drawing/2014/main" id="{E86BCA81-0D36-8DB5-1901-0DA9EFB0DFB9}"/>
              </a:ext>
              <a:ext uri="{C183D7F6-B498-43B3-948B-1728B52AA6E4}">
                <adec:decorative xmlns:adec="http://schemas.microsoft.com/office/drawing/2017/decorative" val="1"/>
              </a:ext>
            </a:extLst>
          </p:cNvPr>
          <p:cNvSpPr txBox="1"/>
          <p:nvPr/>
        </p:nvSpPr>
        <p:spPr>
          <a:xfrm>
            <a:off x="10616664" y="235043"/>
            <a:ext cx="1439347" cy="338554"/>
          </a:xfrm>
          <a:prstGeom prst="rect">
            <a:avLst/>
          </a:prstGeom>
          <a:noFill/>
        </p:spPr>
        <p:txBody>
          <a:bodyPr wrap="square" lIns="0" tIns="0" rIns="0" bIns="0" rtlCol="0">
            <a:spAutoFit/>
          </a:bodyPr>
          <a:lstStyle/>
          <a:p>
            <a:r>
              <a:rPr lang="en-US" sz="800">
                <a:solidFill>
                  <a:srgbClr val="F5F3F6"/>
                </a:solidFill>
                <a:latin typeface="Segoe Sans Display" pitchFamily="2" charset="0"/>
                <a:cs typeface="Segoe Sans Display" pitchFamily="2" charset="0"/>
              </a:rPr>
              <a:t>Deployment assistance           6</a:t>
            </a:r>
          </a:p>
          <a:p>
            <a:endParaRPr lang="en-US" sz="1400">
              <a:solidFill>
                <a:schemeClr val="bg1"/>
              </a:solidFill>
              <a:highlight>
                <a:srgbClr val="FFFF00"/>
              </a:highlight>
              <a:latin typeface="Segoe Sans Display" pitchFamily="2" charset="0"/>
              <a:cs typeface="Segoe Sans Display" pitchFamily="2" charset="0"/>
            </a:endParaRPr>
          </a:p>
        </p:txBody>
      </p:sp>
      <p:sp>
        <p:nvSpPr>
          <p:cNvPr id="34" name="TextBox 33">
            <a:extLst>
              <a:ext uri="{FF2B5EF4-FFF2-40B4-BE49-F238E27FC236}">
                <a16:creationId xmlns:a16="http://schemas.microsoft.com/office/drawing/2014/main" id="{75248603-6FE5-4C5F-E69C-6E78C6FA1BE4}"/>
              </a:ext>
            </a:extLst>
          </p:cNvPr>
          <p:cNvSpPr txBox="1"/>
          <p:nvPr/>
        </p:nvSpPr>
        <p:spPr>
          <a:xfrm>
            <a:off x="870312" y="5066104"/>
            <a:ext cx="2871949" cy="246221"/>
          </a:xfrm>
          <a:prstGeom prst="rect">
            <a:avLst/>
          </a:prstGeom>
          <a:noFill/>
        </p:spPr>
        <p:txBody>
          <a:bodyPr wrap="square" lIns="0" tIns="0" rIns="0" bIns="0" rtlCol="0" anchor="t">
            <a:spAutoFit/>
          </a:bodyPr>
          <a:lstStyle/>
          <a:p>
            <a:r>
              <a:rPr lang="en-US" sz="1600">
                <a:solidFill>
                  <a:schemeClr val="bg1"/>
                </a:solidFill>
                <a:latin typeface="Segoe Sans Display Light"/>
                <a:cs typeface="Segoe Sans Display Light"/>
              </a:rPr>
              <a:t>Request FastTrack assistance</a:t>
            </a:r>
            <a:endParaRPr lang="en-US" sz="1100" baseline="30000">
              <a:solidFill>
                <a:schemeClr val="bg1"/>
              </a:solidFill>
              <a:latin typeface="Segoe Sans Display Light" pitchFamily="2" charset="0"/>
              <a:cs typeface="Segoe Sans Display Light" pitchFamily="2" charset="0"/>
            </a:endParaRPr>
          </a:p>
        </p:txBody>
      </p:sp>
      <p:cxnSp>
        <p:nvCxnSpPr>
          <p:cNvPr id="4" name="Straight Connector 3">
            <a:extLst>
              <a:ext uri="{FF2B5EF4-FFF2-40B4-BE49-F238E27FC236}">
                <a16:creationId xmlns:a16="http://schemas.microsoft.com/office/drawing/2014/main" id="{D18CF054-D941-011F-7370-F73EBB1D42D2}"/>
              </a:ext>
              <a:ext uri="{C183D7F6-B498-43B3-948B-1728B52AA6E4}">
                <adec:decorative xmlns:adec="http://schemas.microsoft.com/office/drawing/2017/decorative" val="1"/>
              </a:ext>
            </a:extLst>
          </p:cNvPr>
          <p:cNvCxnSpPr>
            <a:cxnSpLocks/>
          </p:cNvCxnSpPr>
          <p:nvPr/>
        </p:nvCxnSpPr>
        <p:spPr>
          <a:xfrm>
            <a:off x="6096000" y="971326"/>
            <a:ext cx="0" cy="47406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E73894E-7B18-0F70-7C70-EBCC78EF4DD3}"/>
              </a:ext>
            </a:extLst>
          </p:cNvPr>
          <p:cNvSpPr txBox="1"/>
          <p:nvPr/>
        </p:nvSpPr>
        <p:spPr>
          <a:xfrm>
            <a:off x="6636168" y="887731"/>
            <a:ext cx="5052247" cy="73866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Eligible customers can access FastTrack and related user enablement resources. Explore the technical documentation below for self-guided deployment guides.</a:t>
            </a:r>
            <a:endParaRPr lang="en-US"/>
          </a:p>
        </p:txBody>
      </p:sp>
      <p:pic>
        <p:nvPicPr>
          <p:cNvPr id="53" name="Picture 52">
            <a:hlinkClick r:id="rId10"/>
            <a:extLst>
              <a:ext uri="{FF2B5EF4-FFF2-40B4-BE49-F238E27FC236}">
                <a16:creationId xmlns:a16="http://schemas.microsoft.com/office/drawing/2014/main" id="{12EACC0F-8CFF-1C5B-DEA7-A868C197EE38}"/>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697150" y="1916973"/>
            <a:ext cx="3420513" cy="430887"/>
          </a:xfrm>
          <a:prstGeom prst="rect">
            <a:avLst/>
          </a:prstGeom>
          <a:noFill/>
        </p:spPr>
      </p:pic>
      <p:grpSp>
        <p:nvGrpSpPr>
          <p:cNvPr id="64" name="Group 63">
            <a:extLst>
              <a:ext uri="{FF2B5EF4-FFF2-40B4-BE49-F238E27FC236}">
                <a16:creationId xmlns:a16="http://schemas.microsoft.com/office/drawing/2014/main" id="{DC49712F-E301-209D-7D4D-3E3D01C1EBBF}"/>
              </a:ext>
              <a:ext uri="{C183D7F6-B498-43B3-948B-1728B52AA6E4}">
                <adec:decorative xmlns:adec="http://schemas.microsoft.com/office/drawing/2017/decorative" val="1"/>
              </a:ext>
            </a:extLst>
          </p:cNvPr>
          <p:cNvGrpSpPr/>
          <p:nvPr/>
        </p:nvGrpSpPr>
        <p:grpSpPr>
          <a:xfrm>
            <a:off x="9720494" y="2018876"/>
            <a:ext cx="227151" cy="227077"/>
            <a:chOff x="9293190" y="4281160"/>
            <a:chExt cx="227151" cy="227077"/>
          </a:xfrm>
        </p:grpSpPr>
        <p:sp>
          <p:nvSpPr>
            <p:cNvPr id="60" name="Oval 59">
              <a:hlinkClick r:id="rId10"/>
              <a:extLst>
                <a:ext uri="{FF2B5EF4-FFF2-40B4-BE49-F238E27FC236}">
                  <a16:creationId xmlns:a16="http://schemas.microsoft.com/office/drawing/2014/main" id="{79101BEA-0C16-F4CA-DABA-3CF3B8939A37}"/>
                </a:ext>
                <a:ext uri="{C183D7F6-B498-43B3-948B-1728B52AA6E4}">
                  <adec:decorative xmlns:adec="http://schemas.microsoft.com/office/drawing/2017/decorative" val="1"/>
                </a:ext>
              </a:extLst>
            </p:cNvPr>
            <p:cNvSpPr/>
            <p:nvPr/>
          </p:nvSpPr>
          <p:spPr>
            <a:xfrm>
              <a:off x="9293190" y="42811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1" name="Picture 60">
              <a:hlinkClick r:id="rId10"/>
              <a:extLst>
                <a:ext uri="{FF2B5EF4-FFF2-40B4-BE49-F238E27FC236}">
                  <a16:creationId xmlns:a16="http://schemas.microsoft.com/office/drawing/2014/main" id="{E150C5B3-CF16-AB3E-6E5F-4DD62B29D56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361321" y="4347188"/>
              <a:ext cx="90889" cy="95020"/>
            </a:xfrm>
            <a:prstGeom prst="rect">
              <a:avLst/>
            </a:prstGeom>
          </p:spPr>
        </p:pic>
      </p:grpSp>
      <p:grpSp>
        <p:nvGrpSpPr>
          <p:cNvPr id="66" name="Group 65">
            <a:extLst>
              <a:ext uri="{FF2B5EF4-FFF2-40B4-BE49-F238E27FC236}">
                <a16:creationId xmlns:a16="http://schemas.microsoft.com/office/drawing/2014/main" id="{5861AF7E-0166-6EB2-77A4-8EDFE4B51445}"/>
              </a:ext>
              <a:ext uri="{C183D7F6-B498-43B3-948B-1728B52AA6E4}">
                <adec:decorative xmlns:adec="http://schemas.microsoft.com/office/drawing/2017/decorative" val="1"/>
              </a:ext>
            </a:extLst>
          </p:cNvPr>
          <p:cNvGrpSpPr/>
          <p:nvPr/>
        </p:nvGrpSpPr>
        <p:grpSpPr>
          <a:xfrm>
            <a:off x="9714381" y="2875676"/>
            <a:ext cx="227151" cy="227077"/>
            <a:chOff x="7940515" y="4281160"/>
            <a:chExt cx="227151" cy="227077"/>
          </a:xfrm>
        </p:grpSpPr>
        <p:sp>
          <p:nvSpPr>
            <p:cNvPr id="67" name="Oval 66">
              <a:hlinkClick r:id="rId10"/>
              <a:extLst>
                <a:ext uri="{FF2B5EF4-FFF2-40B4-BE49-F238E27FC236}">
                  <a16:creationId xmlns:a16="http://schemas.microsoft.com/office/drawing/2014/main" id="{6EC86455-119B-8C73-2E9B-42C5DC2B9B27}"/>
                </a:ext>
                <a:ext uri="{C183D7F6-B498-43B3-948B-1728B52AA6E4}">
                  <adec:decorative xmlns:adec="http://schemas.microsoft.com/office/drawing/2017/decorative" val="1"/>
                </a:ext>
              </a:extLst>
            </p:cNvPr>
            <p:cNvSpPr/>
            <p:nvPr/>
          </p:nvSpPr>
          <p:spPr>
            <a:xfrm>
              <a:off x="7940515" y="42811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8" name="Picture 67">
              <a:hlinkClick r:id="rId10"/>
              <a:extLst>
                <a:ext uri="{FF2B5EF4-FFF2-40B4-BE49-F238E27FC236}">
                  <a16:creationId xmlns:a16="http://schemas.microsoft.com/office/drawing/2014/main" id="{5BA98A9F-32D8-6AA9-EB96-D2009816AD5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08646" y="4347188"/>
              <a:ext cx="90889" cy="95020"/>
            </a:xfrm>
            <a:prstGeom prst="rect">
              <a:avLst/>
            </a:prstGeom>
          </p:spPr>
        </p:pic>
      </p:grpSp>
      <p:grpSp>
        <p:nvGrpSpPr>
          <p:cNvPr id="70" name="Group 69">
            <a:extLst>
              <a:ext uri="{FF2B5EF4-FFF2-40B4-BE49-F238E27FC236}">
                <a16:creationId xmlns:a16="http://schemas.microsoft.com/office/drawing/2014/main" id="{8D1B4914-8DAA-D922-A86E-6F2F63EE181C}"/>
              </a:ext>
              <a:ext uri="{C183D7F6-B498-43B3-948B-1728B52AA6E4}">
                <adec:decorative xmlns:adec="http://schemas.microsoft.com/office/drawing/2017/decorative" val="1"/>
              </a:ext>
            </a:extLst>
          </p:cNvPr>
          <p:cNvGrpSpPr/>
          <p:nvPr/>
        </p:nvGrpSpPr>
        <p:grpSpPr>
          <a:xfrm>
            <a:off x="9720494" y="3734104"/>
            <a:ext cx="227151" cy="227077"/>
            <a:chOff x="7940515" y="4281160"/>
            <a:chExt cx="227151" cy="227077"/>
          </a:xfrm>
        </p:grpSpPr>
        <p:sp>
          <p:nvSpPr>
            <p:cNvPr id="71" name="Oval 70">
              <a:hlinkClick r:id="rId10"/>
              <a:extLst>
                <a:ext uri="{FF2B5EF4-FFF2-40B4-BE49-F238E27FC236}">
                  <a16:creationId xmlns:a16="http://schemas.microsoft.com/office/drawing/2014/main" id="{C74BBBD8-76CD-1B64-205C-ED66DBC022BC}"/>
                </a:ext>
                <a:ext uri="{C183D7F6-B498-43B3-948B-1728B52AA6E4}">
                  <adec:decorative xmlns:adec="http://schemas.microsoft.com/office/drawing/2017/decorative" val="1"/>
                </a:ext>
              </a:extLst>
            </p:cNvPr>
            <p:cNvSpPr/>
            <p:nvPr/>
          </p:nvSpPr>
          <p:spPr>
            <a:xfrm>
              <a:off x="7940515" y="42811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72" name="Picture 71">
              <a:hlinkClick r:id="rId10"/>
              <a:extLst>
                <a:ext uri="{FF2B5EF4-FFF2-40B4-BE49-F238E27FC236}">
                  <a16:creationId xmlns:a16="http://schemas.microsoft.com/office/drawing/2014/main" id="{9BD53F63-4DE5-8C74-3C87-DF4B79D104E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08646" y="4347188"/>
              <a:ext cx="90889" cy="95020"/>
            </a:xfrm>
            <a:prstGeom prst="rect">
              <a:avLst/>
            </a:prstGeom>
          </p:spPr>
        </p:pic>
      </p:grpSp>
      <p:grpSp>
        <p:nvGrpSpPr>
          <p:cNvPr id="74" name="Group 73">
            <a:extLst>
              <a:ext uri="{FF2B5EF4-FFF2-40B4-BE49-F238E27FC236}">
                <a16:creationId xmlns:a16="http://schemas.microsoft.com/office/drawing/2014/main" id="{27AD5101-49AC-51B3-45EB-CAC8298D918B}"/>
              </a:ext>
              <a:ext uri="{C183D7F6-B498-43B3-948B-1728B52AA6E4}">
                <adec:decorative xmlns:adec="http://schemas.microsoft.com/office/drawing/2017/decorative" val="1"/>
              </a:ext>
            </a:extLst>
          </p:cNvPr>
          <p:cNvGrpSpPr/>
          <p:nvPr/>
        </p:nvGrpSpPr>
        <p:grpSpPr>
          <a:xfrm>
            <a:off x="9720494" y="4578499"/>
            <a:ext cx="227151" cy="227077"/>
            <a:chOff x="7940515" y="4281160"/>
            <a:chExt cx="227151" cy="227077"/>
          </a:xfrm>
        </p:grpSpPr>
        <p:sp>
          <p:nvSpPr>
            <p:cNvPr id="75" name="Oval 74">
              <a:hlinkClick r:id="rId10"/>
              <a:extLst>
                <a:ext uri="{FF2B5EF4-FFF2-40B4-BE49-F238E27FC236}">
                  <a16:creationId xmlns:a16="http://schemas.microsoft.com/office/drawing/2014/main" id="{48507665-8807-9457-49E5-649F582A2226}"/>
                </a:ext>
                <a:ext uri="{C183D7F6-B498-43B3-948B-1728B52AA6E4}">
                  <adec:decorative xmlns:adec="http://schemas.microsoft.com/office/drawing/2017/decorative" val="1"/>
                </a:ext>
              </a:extLst>
            </p:cNvPr>
            <p:cNvSpPr/>
            <p:nvPr/>
          </p:nvSpPr>
          <p:spPr>
            <a:xfrm>
              <a:off x="7940515" y="42811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76" name="Picture 75">
              <a:hlinkClick r:id="rId10"/>
              <a:extLst>
                <a:ext uri="{FF2B5EF4-FFF2-40B4-BE49-F238E27FC236}">
                  <a16:creationId xmlns:a16="http://schemas.microsoft.com/office/drawing/2014/main" id="{205589A6-DB3F-6658-935A-8E8900D88D6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08646" y="4347188"/>
              <a:ext cx="90889" cy="95020"/>
            </a:xfrm>
            <a:prstGeom prst="rect">
              <a:avLst/>
            </a:prstGeom>
          </p:spPr>
        </p:pic>
      </p:grpSp>
      <p:grpSp>
        <p:nvGrpSpPr>
          <p:cNvPr id="78" name="Group 77">
            <a:extLst>
              <a:ext uri="{FF2B5EF4-FFF2-40B4-BE49-F238E27FC236}">
                <a16:creationId xmlns:a16="http://schemas.microsoft.com/office/drawing/2014/main" id="{DA512D10-EA8C-CD10-53D7-127E822A6E32}"/>
              </a:ext>
              <a:ext uri="{C183D7F6-B498-43B3-948B-1728B52AA6E4}">
                <adec:decorative xmlns:adec="http://schemas.microsoft.com/office/drawing/2017/decorative" val="1"/>
              </a:ext>
            </a:extLst>
          </p:cNvPr>
          <p:cNvGrpSpPr/>
          <p:nvPr/>
        </p:nvGrpSpPr>
        <p:grpSpPr>
          <a:xfrm>
            <a:off x="9691830" y="5415002"/>
            <a:ext cx="227151" cy="227077"/>
            <a:chOff x="7940515" y="4281160"/>
            <a:chExt cx="227151" cy="227077"/>
          </a:xfrm>
        </p:grpSpPr>
        <p:sp>
          <p:nvSpPr>
            <p:cNvPr id="79" name="Oval 78">
              <a:hlinkClick r:id="rId10"/>
              <a:extLst>
                <a:ext uri="{FF2B5EF4-FFF2-40B4-BE49-F238E27FC236}">
                  <a16:creationId xmlns:a16="http://schemas.microsoft.com/office/drawing/2014/main" id="{C6C2F1CF-3F93-4712-D796-5535B237DA47}"/>
                </a:ext>
                <a:ext uri="{C183D7F6-B498-43B3-948B-1728B52AA6E4}">
                  <adec:decorative xmlns:adec="http://schemas.microsoft.com/office/drawing/2017/decorative" val="1"/>
                </a:ext>
              </a:extLst>
            </p:cNvPr>
            <p:cNvSpPr/>
            <p:nvPr/>
          </p:nvSpPr>
          <p:spPr>
            <a:xfrm>
              <a:off x="7940515" y="428116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80" name="Picture 79">
              <a:hlinkClick r:id="rId10"/>
              <a:extLst>
                <a:ext uri="{FF2B5EF4-FFF2-40B4-BE49-F238E27FC236}">
                  <a16:creationId xmlns:a16="http://schemas.microsoft.com/office/drawing/2014/main" id="{A6D64CE6-F369-32F3-10BD-3F6C9AEFDC5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008646" y="4347188"/>
              <a:ext cx="90889" cy="95020"/>
            </a:xfrm>
            <a:prstGeom prst="rect">
              <a:avLst/>
            </a:prstGeom>
          </p:spPr>
        </p:pic>
      </p:grpSp>
      <p:pic>
        <p:nvPicPr>
          <p:cNvPr id="8" name="Picture 7">
            <a:hlinkClick r:id="rId7"/>
            <a:extLst>
              <a:ext uri="{FF2B5EF4-FFF2-40B4-BE49-F238E27FC236}">
                <a16:creationId xmlns:a16="http://schemas.microsoft.com/office/drawing/2014/main" id="{251814CA-7FCA-9B9A-D624-1D04858F6E96}"/>
              </a:ext>
              <a:ext uri="{C183D7F6-B498-43B3-948B-1728B52AA6E4}">
                <adec:decorative xmlns:adec="http://schemas.microsoft.com/office/drawing/2017/decorative" val="1"/>
              </a:ext>
            </a:extLst>
          </p:cNvPr>
          <p:cNvPicPr>
            <a:picLocks noChangeAspect="1"/>
          </p:cNvPicPr>
          <p:nvPr/>
        </p:nvPicPr>
        <p:blipFill>
          <a:blip r:embed="rId12"/>
          <a:srcRect l="41360" t="40943" r="41445" b="41785"/>
          <a:stretch/>
        </p:blipFill>
        <p:spPr>
          <a:xfrm>
            <a:off x="3339014" y="5103163"/>
            <a:ext cx="171331" cy="172102"/>
          </a:xfrm>
          <a:prstGeom prst="rect">
            <a:avLst/>
          </a:prstGeom>
        </p:spPr>
      </p:pic>
      <p:sp>
        <p:nvSpPr>
          <p:cNvPr id="13" name="Title 18">
            <a:hlinkClick r:id="rId13"/>
            <a:extLst>
              <a:ext uri="{FF2B5EF4-FFF2-40B4-BE49-F238E27FC236}">
                <a16:creationId xmlns:a16="http://schemas.microsoft.com/office/drawing/2014/main" id="{496DF2CD-B68E-C0C7-C0CF-485825AF9198}"/>
              </a:ext>
            </a:extLst>
          </p:cNvPr>
          <p:cNvSpPr txBox="1">
            <a:spLocks/>
          </p:cNvSpPr>
          <p:nvPr/>
        </p:nvSpPr>
        <p:spPr>
          <a:xfrm>
            <a:off x="6826090" y="2047777"/>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Intune </a:t>
            </a:r>
          </a:p>
        </p:txBody>
      </p:sp>
      <p:pic>
        <p:nvPicPr>
          <p:cNvPr id="19" name="Picture 18">
            <a:hlinkClick r:id="rId10"/>
            <a:extLst>
              <a:ext uri="{FF2B5EF4-FFF2-40B4-BE49-F238E27FC236}">
                <a16:creationId xmlns:a16="http://schemas.microsoft.com/office/drawing/2014/main" id="{32DBD0E6-3A8D-7FDA-1A52-1CDAB540D4FB}"/>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691037" y="2763871"/>
            <a:ext cx="3420513" cy="430887"/>
          </a:xfrm>
          <a:prstGeom prst="rect">
            <a:avLst/>
          </a:prstGeom>
          <a:noFill/>
        </p:spPr>
      </p:pic>
      <p:sp>
        <p:nvSpPr>
          <p:cNvPr id="20" name="Title 18">
            <a:hlinkClick r:id="rId13"/>
            <a:extLst>
              <a:ext uri="{FF2B5EF4-FFF2-40B4-BE49-F238E27FC236}">
                <a16:creationId xmlns:a16="http://schemas.microsoft.com/office/drawing/2014/main" id="{2F537022-59B3-9FFA-128A-82EEC4D690F4}"/>
              </a:ext>
            </a:extLst>
          </p:cNvPr>
          <p:cNvSpPr txBox="1">
            <a:spLocks/>
          </p:cNvSpPr>
          <p:nvPr/>
        </p:nvSpPr>
        <p:spPr>
          <a:xfrm>
            <a:off x="6819976" y="2894675"/>
            <a:ext cx="2927501"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Purview Information Protection </a:t>
            </a:r>
          </a:p>
        </p:txBody>
      </p:sp>
      <p:pic>
        <p:nvPicPr>
          <p:cNvPr id="21" name="Picture 20">
            <a:hlinkClick r:id="rId10"/>
            <a:extLst>
              <a:ext uri="{FF2B5EF4-FFF2-40B4-BE49-F238E27FC236}">
                <a16:creationId xmlns:a16="http://schemas.microsoft.com/office/drawing/2014/main" id="{F99BE059-82E2-70E7-8833-AF555D9CF211}"/>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697150" y="3613242"/>
            <a:ext cx="3420513" cy="430887"/>
          </a:xfrm>
          <a:prstGeom prst="rect">
            <a:avLst/>
          </a:prstGeom>
          <a:noFill/>
        </p:spPr>
      </p:pic>
      <p:sp>
        <p:nvSpPr>
          <p:cNvPr id="22" name="Title 18">
            <a:hlinkClick r:id="rId13"/>
            <a:extLst>
              <a:ext uri="{FF2B5EF4-FFF2-40B4-BE49-F238E27FC236}">
                <a16:creationId xmlns:a16="http://schemas.microsoft.com/office/drawing/2014/main" id="{8DFF7216-7386-C81A-E634-6348F2C22E91}"/>
              </a:ext>
            </a:extLst>
          </p:cNvPr>
          <p:cNvSpPr txBox="1">
            <a:spLocks/>
          </p:cNvSpPr>
          <p:nvPr/>
        </p:nvSpPr>
        <p:spPr>
          <a:xfrm>
            <a:off x="6826089" y="3744046"/>
            <a:ext cx="2927500"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Purview Insider Risk Management </a:t>
            </a:r>
          </a:p>
        </p:txBody>
      </p:sp>
      <p:pic>
        <p:nvPicPr>
          <p:cNvPr id="23" name="Picture 22">
            <a:hlinkClick r:id="rId10"/>
            <a:extLst>
              <a:ext uri="{FF2B5EF4-FFF2-40B4-BE49-F238E27FC236}">
                <a16:creationId xmlns:a16="http://schemas.microsoft.com/office/drawing/2014/main" id="{BCD72766-74E9-9F8E-5667-DED740574DAB}"/>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697150" y="4461972"/>
            <a:ext cx="3420513" cy="430887"/>
          </a:xfrm>
          <a:prstGeom prst="rect">
            <a:avLst/>
          </a:prstGeom>
          <a:noFill/>
        </p:spPr>
      </p:pic>
      <p:sp>
        <p:nvSpPr>
          <p:cNvPr id="24" name="Title 18">
            <a:hlinkClick r:id="rId13"/>
            <a:extLst>
              <a:ext uri="{FF2B5EF4-FFF2-40B4-BE49-F238E27FC236}">
                <a16:creationId xmlns:a16="http://schemas.microsoft.com/office/drawing/2014/main" id="{6CFEF3C4-FE21-26A1-AB23-22C46AEF06EC}"/>
              </a:ext>
            </a:extLst>
          </p:cNvPr>
          <p:cNvSpPr txBox="1">
            <a:spLocks/>
          </p:cNvSpPr>
          <p:nvPr/>
        </p:nvSpPr>
        <p:spPr>
          <a:xfrm>
            <a:off x="6826089" y="4592776"/>
            <a:ext cx="3105309"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Entra ID (Azure AD Premium) </a:t>
            </a:r>
          </a:p>
        </p:txBody>
      </p:sp>
      <p:pic>
        <p:nvPicPr>
          <p:cNvPr id="26" name="Picture 25">
            <a:hlinkClick r:id="rId10"/>
            <a:extLst>
              <a:ext uri="{FF2B5EF4-FFF2-40B4-BE49-F238E27FC236}">
                <a16:creationId xmlns:a16="http://schemas.microsoft.com/office/drawing/2014/main" id="{B2DA1EB5-8F67-64ED-F7D7-57CA3C47376C}"/>
              </a:ex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668486" y="5310702"/>
            <a:ext cx="3420513" cy="430887"/>
          </a:xfrm>
          <a:prstGeom prst="rect">
            <a:avLst/>
          </a:prstGeom>
          <a:noFill/>
        </p:spPr>
      </p:pic>
      <p:sp>
        <p:nvSpPr>
          <p:cNvPr id="27" name="Title 18">
            <a:hlinkClick r:id="rId13"/>
            <a:extLst>
              <a:ext uri="{FF2B5EF4-FFF2-40B4-BE49-F238E27FC236}">
                <a16:creationId xmlns:a16="http://schemas.microsoft.com/office/drawing/2014/main" id="{55938729-3989-AB2E-1B19-08D47D078E81}"/>
              </a:ext>
            </a:extLst>
          </p:cNvPr>
          <p:cNvSpPr txBox="1">
            <a:spLocks/>
          </p:cNvSpPr>
          <p:nvPr/>
        </p:nvSpPr>
        <p:spPr>
          <a:xfrm>
            <a:off x="6797425" y="5441506"/>
            <a:ext cx="2656569"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a:solidFill>
                  <a:srgbClr val="FFFFFF"/>
                </a:solidFill>
                <a:latin typeface="Segoe Sans Display" pitchFamily="2" charset="0"/>
                <a:cs typeface="Segoe Sans Display" pitchFamily="2" charset="0"/>
              </a:rPr>
              <a:t>Defender for Endpoint</a:t>
            </a:r>
            <a:r>
              <a:rPr lang="en-US" sz="1100" u="none" strike="noStrike">
                <a:solidFill>
                  <a:srgbClr val="FFFFFF"/>
                </a:solidFill>
                <a:effectLst/>
                <a:latin typeface="Segoe Sans Display" pitchFamily="2" charset="0"/>
                <a:cs typeface="Segoe Sans Display" pitchFamily="2" charset="0"/>
              </a:rPr>
              <a:t> </a:t>
            </a:r>
          </a:p>
        </p:txBody>
      </p:sp>
    </p:spTree>
    <p:extLst>
      <p:ext uri="{BB962C8B-B14F-4D97-AF65-F5344CB8AC3E}">
        <p14:creationId xmlns:p14="http://schemas.microsoft.com/office/powerpoint/2010/main" val="958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1F2C"/>
        </a:solidFill>
        <a:effectLst/>
      </p:bgPr>
    </p:bg>
    <p:spTree>
      <p:nvGrpSpPr>
        <p:cNvPr id="1" name="">
          <a:extLst>
            <a:ext uri="{FF2B5EF4-FFF2-40B4-BE49-F238E27FC236}">
              <a16:creationId xmlns:a16="http://schemas.microsoft.com/office/drawing/2014/main" id="{A20DA8D6-99AC-B854-A302-FC3DB855A855}"/>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2183DEEB-3FC5-4135-0117-A0421C1B5FE6}"/>
              </a:ext>
            </a:extLst>
          </p:cNvPr>
          <p:cNvSpPr txBox="1">
            <a:spLocks noGrp="1"/>
          </p:cNvSpPr>
          <p:nvPr>
            <p:ph type="title" idx="4294967295"/>
          </p:nvPr>
        </p:nvSpPr>
        <p:spPr>
          <a:xfrm>
            <a:off x="609215" y="569953"/>
            <a:ext cx="5426583"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a:solidFill>
                  <a:schemeClr val="bg1"/>
                </a:solidFill>
                <a:latin typeface="Segoe Sans Display Semilight" pitchFamily="2" charset="0"/>
                <a:ea typeface="+mn-ea"/>
                <a:cs typeface="Segoe Sans Display Semilight" pitchFamily="2" charset="0"/>
              </a:rPr>
              <a:t>Microsoft's</a:t>
            </a:r>
            <a:r>
              <a:rPr kumimoji="0" lang="en-GB" sz="320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 response to evolving cybersecurity threats</a:t>
            </a:r>
          </a:p>
        </p:txBody>
      </p:sp>
      <p:sp>
        <p:nvSpPr>
          <p:cNvPr id="4" name="TextBox 3">
            <a:extLst>
              <a:ext uri="{FF2B5EF4-FFF2-40B4-BE49-F238E27FC236}">
                <a16:creationId xmlns:a16="http://schemas.microsoft.com/office/drawing/2014/main" id="{F20AD73D-33D7-5864-18F8-EC72B0EA7612}"/>
              </a:ext>
            </a:extLst>
          </p:cNvPr>
          <p:cNvSpPr txBox="1"/>
          <p:nvPr/>
        </p:nvSpPr>
        <p:spPr>
          <a:xfrm>
            <a:off x="609215" y="2005299"/>
            <a:ext cx="5192137" cy="646331"/>
          </a:xfrm>
          <a:prstGeom prst="rect">
            <a:avLst/>
          </a:prstGeom>
          <a:noFill/>
        </p:spPr>
        <p:txBody>
          <a:bodyPr wrap="square" lIns="0" tIns="0" rIns="0" bIns="0" rtlCol="0">
            <a:spAutoFit/>
          </a:bodyPr>
          <a:lstStyle/>
          <a:p>
            <a:r>
              <a:rPr lang="en-US" sz="1400">
                <a:solidFill>
                  <a:schemeClr val="bg1"/>
                </a:solidFill>
                <a:latin typeface="Segoe Sans Display" pitchFamily="2" charset="0"/>
                <a:cs typeface="Segoe Sans Display" pitchFamily="2" charset="0"/>
              </a:rPr>
              <a:t>With a </a:t>
            </a:r>
            <a:r>
              <a:rPr lang="en-US" sz="1400" b="1">
                <a:solidFill>
                  <a:schemeClr val="bg1"/>
                </a:solidFill>
                <a:latin typeface="Segoe Sans Display Semibold" pitchFamily="2" charset="0"/>
                <a:cs typeface="Segoe Sans Display Semibold" pitchFamily="2" charset="0"/>
              </a:rPr>
              <a:t>200% </a:t>
            </a:r>
            <a:r>
              <a:rPr lang="en-US" sz="1400">
                <a:solidFill>
                  <a:schemeClr val="bg1"/>
                </a:solidFill>
                <a:latin typeface="Segoe Sans Display" pitchFamily="2" charset="0"/>
                <a:cs typeface="Segoe Sans Display" pitchFamily="2" charset="0"/>
              </a:rPr>
              <a:t>increase in human-operated ransomware attacks from 2022 to 2023</a:t>
            </a:r>
            <a:r>
              <a:rPr lang="en-US" sz="1400" baseline="30000">
                <a:solidFill>
                  <a:schemeClr val="bg1"/>
                </a:solidFill>
                <a:latin typeface="Segoe Sans Display" pitchFamily="2" charset="0"/>
                <a:cs typeface="Segoe Sans Display" pitchFamily="2" charset="0"/>
              </a:rPr>
              <a:t>1 </a:t>
            </a:r>
            <a:r>
              <a:rPr lang="en-US" sz="1400">
                <a:solidFill>
                  <a:schemeClr val="bg1"/>
                </a:solidFill>
                <a:latin typeface="Segoe Sans Display" pitchFamily="2" charset="0"/>
                <a:cs typeface="Segoe Sans Display" pitchFamily="2" charset="0"/>
              </a:rPr>
              <a:t>and an estimated </a:t>
            </a:r>
            <a:r>
              <a:rPr lang="en-US" sz="1400" b="1">
                <a:solidFill>
                  <a:schemeClr val="bg1"/>
                </a:solidFill>
                <a:latin typeface="Segoe Sans Display Semibold" pitchFamily="2" charset="0"/>
                <a:cs typeface="Segoe Sans Display Semibold" pitchFamily="2" charset="0"/>
              </a:rPr>
              <a:t>7,000</a:t>
            </a:r>
            <a:r>
              <a:rPr lang="en-US" sz="1400">
                <a:solidFill>
                  <a:schemeClr val="bg1"/>
                </a:solidFill>
                <a:latin typeface="Segoe Sans Display" pitchFamily="2" charset="0"/>
                <a:cs typeface="Segoe Sans Display" pitchFamily="2" charset="0"/>
              </a:rPr>
              <a:t> password attacks per second, the odds are against security defenders.</a:t>
            </a:r>
            <a:r>
              <a:rPr lang="en-US" sz="1400" baseline="30000">
                <a:solidFill>
                  <a:srgbClr val="F5F3F6"/>
                </a:solidFill>
                <a:latin typeface="Segoe Sans Display" pitchFamily="2" charset="0"/>
                <a:cs typeface="Segoe Sans Display" pitchFamily="2" charset="0"/>
              </a:rPr>
              <a:t>2</a:t>
            </a:r>
            <a:endParaRPr lang="en-US" sz="1400">
              <a:solidFill>
                <a:srgbClr val="F5F3F6"/>
              </a:solidFill>
              <a:latin typeface="Segoe Sans Display" pitchFamily="2" charset="0"/>
              <a:cs typeface="Segoe Sans Display" pitchFamily="2" charset="0"/>
            </a:endParaRPr>
          </a:p>
        </p:txBody>
      </p:sp>
      <p:grpSp>
        <p:nvGrpSpPr>
          <p:cNvPr id="24" name="Group 23">
            <a:extLst>
              <a:ext uri="{FF2B5EF4-FFF2-40B4-BE49-F238E27FC236}">
                <a16:creationId xmlns:a16="http://schemas.microsoft.com/office/drawing/2014/main" id="{B9D6FA4E-7F64-453A-0507-C2B71C7EF17F}"/>
              </a:ext>
              <a:ext uri="{C183D7F6-B498-43B3-948B-1728B52AA6E4}">
                <adec:decorative xmlns:adec="http://schemas.microsoft.com/office/drawing/2017/decorative" val="1"/>
              </a:ext>
            </a:extLst>
          </p:cNvPr>
          <p:cNvGrpSpPr/>
          <p:nvPr/>
        </p:nvGrpSpPr>
        <p:grpSpPr>
          <a:xfrm>
            <a:off x="609215" y="3382461"/>
            <a:ext cx="4358366" cy="1565565"/>
            <a:chOff x="3216662" y="3607284"/>
            <a:chExt cx="1798228" cy="1333979"/>
          </a:xfrm>
        </p:grpSpPr>
        <p:cxnSp>
          <p:nvCxnSpPr>
            <p:cNvPr id="101" name="Straight Connector 100">
              <a:extLst>
                <a:ext uri="{FF2B5EF4-FFF2-40B4-BE49-F238E27FC236}">
                  <a16:creationId xmlns:a16="http://schemas.microsoft.com/office/drawing/2014/main" id="{CAF7EC8B-D21E-90C5-C27B-7C152301C94D}"/>
                </a:ext>
              </a:extLst>
            </p:cNvPr>
            <p:cNvCxnSpPr>
              <a:cxnSpLocks/>
            </p:cNvCxnSpPr>
            <p:nvPr/>
          </p:nvCxnSpPr>
          <p:spPr>
            <a:xfrm flipH="1">
              <a:off x="3216663" y="4274274"/>
              <a:ext cx="1798227"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F141C3FB-C23F-43CC-8EF4-FC0A0ABA0079}"/>
                </a:ext>
              </a:extLst>
            </p:cNvPr>
            <p:cNvCxnSpPr>
              <a:cxnSpLocks/>
            </p:cNvCxnSpPr>
            <p:nvPr/>
          </p:nvCxnSpPr>
          <p:spPr>
            <a:xfrm flipH="1">
              <a:off x="3216663" y="4607769"/>
              <a:ext cx="1798227"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C62E1D73-560F-1D0C-8024-B762387AB5B7}"/>
                </a:ext>
              </a:extLst>
            </p:cNvPr>
            <p:cNvCxnSpPr>
              <a:cxnSpLocks/>
            </p:cNvCxnSpPr>
            <p:nvPr/>
          </p:nvCxnSpPr>
          <p:spPr>
            <a:xfrm flipH="1">
              <a:off x="3216663" y="3940779"/>
              <a:ext cx="1798227"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437D4DD9-50E6-82D7-B10B-1B7565E10E1C}"/>
                </a:ext>
              </a:extLst>
            </p:cNvPr>
            <p:cNvCxnSpPr>
              <a:cxnSpLocks/>
            </p:cNvCxnSpPr>
            <p:nvPr/>
          </p:nvCxnSpPr>
          <p:spPr>
            <a:xfrm flipH="1">
              <a:off x="3216662" y="4941263"/>
              <a:ext cx="1798228"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E00FC5EB-56EF-42B6-4E30-C0F41FE1F306}"/>
                </a:ext>
              </a:extLst>
            </p:cNvPr>
            <p:cNvCxnSpPr>
              <a:cxnSpLocks/>
            </p:cNvCxnSpPr>
            <p:nvPr/>
          </p:nvCxnSpPr>
          <p:spPr>
            <a:xfrm flipH="1">
              <a:off x="3216663" y="3607284"/>
              <a:ext cx="1798227"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grpSp>
      <p:grpSp>
        <p:nvGrpSpPr>
          <p:cNvPr id="5" name="Group 4">
            <a:extLst>
              <a:ext uri="{FF2B5EF4-FFF2-40B4-BE49-F238E27FC236}">
                <a16:creationId xmlns:a16="http://schemas.microsoft.com/office/drawing/2014/main" id="{4BFBD572-0D93-628F-CB43-8E70856E41F2}"/>
              </a:ext>
              <a:ext uri="{C183D7F6-B498-43B3-948B-1728B52AA6E4}">
                <adec:decorative xmlns:adec="http://schemas.microsoft.com/office/drawing/2017/decorative" val="1"/>
              </a:ext>
            </a:extLst>
          </p:cNvPr>
          <p:cNvGrpSpPr/>
          <p:nvPr/>
        </p:nvGrpSpPr>
        <p:grpSpPr>
          <a:xfrm>
            <a:off x="779263" y="3299197"/>
            <a:ext cx="4659634" cy="1960635"/>
            <a:chOff x="779263" y="3299197"/>
            <a:chExt cx="4659634" cy="1960635"/>
          </a:xfrm>
        </p:grpSpPr>
        <p:sp>
          <p:nvSpPr>
            <p:cNvPr id="116" name="TextBox 115">
              <a:extLst>
                <a:ext uri="{FF2B5EF4-FFF2-40B4-BE49-F238E27FC236}">
                  <a16:creationId xmlns:a16="http://schemas.microsoft.com/office/drawing/2014/main" id="{39B71935-CAFD-CA09-13D9-5C2E14CB8EA8}"/>
                </a:ext>
                <a:ext uri="{C183D7F6-B498-43B3-948B-1728B52AA6E4}">
                  <adec:decorative xmlns:adec="http://schemas.microsoft.com/office/drawing/2017/decorative" val="1"/>
                </a:ext>
              </a:extLst>
            </p:cNvPr>
            <p:cNvSpPr txBox="1"/>
            <p:nvPr/>
          </p:nvSpPr>
          <p:spPr>
            <a:xfrm>
              <a:off x="4422167" y="5090555"/>
              <a:ext cx="442647"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2023</a:t>
              </a:r>
            </a:p>
          </p:txBody>
        </p:sp>
        <p:sp>
          <p:nvSpPr>
            <p:cNvPr id="117" name="Oval 116">
              <a:extLst>
                <a:ext uri="{FF2B5EF4-FFF2-40B4-BE49-F238E27FC236}">
                  <a16:creationId xmlns:a16="http://schemas.microsoft.com/office/drawing/2014/main" id="{0D7DE9F0-7A07-5001-D76D-46674D1B2433}"/>
                </a:ext>
                <a:ext uri="{C183D7F6-B498-43B3-948B-1728B52AA6E4}">
                  <adec:decorative xmlns:adec="http://schemas.microsoft.com/office/drawing/2017/decorative" val="1"/>
                </a:ext>
              </a:extLst>
            </p:cNvPr>
            <p:cNvSpPr/>
            <p:nvPr/>
          </p:nvSpPr>
          <p:spPr>
            <a:xfrm>
              <a:off x="914469" y="4908320"/>
              <a:ext cx="86117" cy="86117"/>
            </a:xfrm>
            <a:prstGeom prst="ellipse">
              <a:avLst/>
            </a:prstGeom>
            <a:gradFill>
              <a:gsLst>
                <a:gs pos="0">
                  <a:schemeClr val="accent4">
                    <a:lumMod val="0"/>
                    <a:lumOff val="100000"/>
                    <a:alpha val="0"/>
                  </a:schemeClr>
                </a:gs>
                <a:gs pos="82000">
                  <a:srgbClr val="D08CD9"/>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21" name="Oval 120">
              <a:extLst>
                <a:ext uri="{FF2B5EF4-FFF2-40B4-BE49-F238E27FC236}">
                  <a16:creationId xmlns:a16="http://schemas.microsoft.com/office/drawing/2014/main" id="{EC9AE827-C416-F0C1-E299-B3E380BF8FF3}"/>
                </a:ext>
                <a:ext uri="{C183D7F6-B498-43B3-948B-1728B52AA6E4}">
                  <adec:decorative xmlns:adec="http://schemas.microsoft.com/office/drawing/2017/decorative" val="1"/>
                </a:ext>
              </a:extLst>
            </p:cNvPr>
            <p:cNvSpPr/>
            <p:nvPr/>
          </p:nvSpPr>
          <p:spPr>
            <a:xfrm>
              <a:off x="4566875" y="3346696"/>
              <a:ext cx="86117" cy="86117"/>
            </a:xfrm>
            <a:prstGeom prst="ellipse">
              <a:avLst/>
            </a:prstGeom>
            <a:gradFill>
              <a:gsLst>
                <a:gs pos="0">
                  <a:schemeClr val="accent4">
                    <a:lumMod val="0"/>
                    <a:lumOff val="100000"/>
                    <a:alpha val="0"/>
                  </a:schemeClr>
                </a:gs>
                <a:gs pos="82000">
                  <a:srgbClr val="D08CD9"/>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22" name="TextBox 121">
              <a:extLst>
                <a:ext uri="{FF2B5EF4-FFF2-40B4-BE49-F238E27FC236}">
                  <a16:creationId xmlns:a16="http://schemas.microsoft.com/office/drawing/2014/main" id="{0D770564-9E63-BB82-3383-3E67232B9D7C}"/>
                </a:ext>
                <a:ext uri="{C183D7F6-B498-43B3-948B-1728B52AA6E4}">
                  <adec:decorative xmlns:adec="http://schemas.microsoft.com/office/drawing/2017/decorative" val="1"/>
                </a:ext>
              </a:extLst>
            </p:cNvPr>
            <p:cNvSpPr txBox="1"/>
            <p:nvPr/>
          </p:nvSpPr>
          <p:spPr>
            <a:xfrm>
              <a:off x="5098802" y="3690245"/>
              <a:ext cx="340094"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100">
                  <a:solidFill>
                    <a:schemeClr val="bg1"/>
                  </a:solidFill>
                  <a:latin typeface="Segoe Sans Display Semilight" pitchFamily="2" charset="0"/>
                  <a:cs typeface="Segoe Sans Display Semilight" pitchFamily="2" charset="0"/>
                </a:rPr>
                <a:t>150</a:t>
              </a: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a:t>
              </a:r>
            </a:p>
          </p:txBody>
        </p:sp>
        <p:sp>
          <p:nvSpPr>
            <p:cNvPr id="123" name="TextBox 122">
              <a:extLst>
                <a:ext uri="{FF2B5EF4-FFF2-40B4-BE49-F238E27FC236}">
                  <a16:creationId xmlns:a16="http://schemas.microsoft.com/office/drawing/2014/main" id="{9193FF8E-7F89-DB8E-CEC7-B1BC2815E518}"/>
                </a:ext>
                <a:ext uri="{C183D7F6-B498-43B3-948B-1728B52AA6E4}">
                  <adec:decorative xmlns:adec="http://schemas.microsoft.com/office/drawing/2017/decorative" val="1"/>
                </a:ext>
              </a:extLst>
            </p:cNvPr>
            <p:cNvSpPr txBox="1"/>
            <p:nvPr/>
          </p:nvSpPr>
          <p:spPr>
            <a:xfrm>
              <a:off x="5098801" y="4081293"/>
              <a:ext cx="340096"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100%</a:t>
              </a:r>
            </a:p>
          </p:txBody>
        </p:sp>
        <p:sp>
          <p:nvSpPr>
            <p:cNvPr id="124" name="TextBox 123">
              <a:extLst>
                <a:ext uri="{FF2B5EF4-FFF2-40B4-BE49-F238E27FC236}">
                  <a16:creationId xmlns:a16="http://schemas.microsoft.com/office/drawing/2014/main" id="{65A5D300-ED47-FC04-3E7C-6C9FD8DFC1C4}"/>
                </a:ext>
                <a:ext uri="{C183D7F6-B498-43B3-948B-1728B52AA6E4}">
                  <adec:decorative xmlns:adec="http://schemas.microsoft.com/office/drawing/2017/decorative" val="1"/>
                </a:ext>
              </a:extLst>
            </p:cNvPr>
            <p:cNvSpPr txBox="1"/>
            <p:nvPr/>
          </p:nvSpPr>
          <p:spPr>
            <a:xfrm>
              <a:off x="5130931" y="4472341"/>
              <a:ext cx="275836"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50%</a:t>
              </a:r>
            </a:p>
          </p:txBody>
        </p:sp>
        <p:sp>
          <p:nvSpPr>
            <p:cNvPr id="102" name="TextBox 101">
              <a:extLst>
                <a:ext uri="{FF2B5EF4-FFF2-40B4-BE49-F238E27FC236}">
                  <a16:creationId xmlns:a16="http://schemas.microsoft.com/office/drawing/2014/main" id="{B7E3A5E8-D846-CF0A-5388-AC001A1BF0C5}"/>
                </a:ext>
                <a:ext uri="{C183D7F6-B498-43B3-948B-1728B52AA6E4}">
                  <adec:decorative xmlns:adec="http://schemas.microsoft.com/office/drawing/2017/decorative" val="1"/>
                </a:ext>
              </a:extLst>
            </p:cNvPr>
            <p:cNvSpPr txBox="1"/>
            <p:nvPr/>
          </p:nvSpPr>
          <p:spPr>
            <a:xfrm>
              <a:off x="779263" y="5090555"/>
              <a:ext cx="442647"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2022</a:t>
              </a:r>
            </a:p>
          </p:txBody>
        </p:sp>
        <p:sp>
          <p:nvSpPr>
            <p:cNvPr id="125" name="TextBox 124">
              <a:extLst>
                <a:ext uri="{FF2B5EF4-FFF2-40B4-BE49-F238E27FC236}">
                  <a16:creationId xmlns:a16="http://schemas.microsoft.com/office/drawing/2014/main" id="{1B213029-72C5-368F-598F-C681E7ECFB4C}"/>
                </a:ext>
                <a:ext uri="{C183D7F6-B498-43B3-948B-1728B52AA6E4}">
                  <adec:decorative xmlns:adec="http://schemas.microsoft.com/office/drawing/2017/decorative" val="1"/>
                </a:ext>
              </a:extLst>
            </p:cNvPr>
            <p:cNvSpPr txBox="1"/>
            <p:nvPr/>
          </p:nvSpPr>
          <p:spPr>
            <a:xfrm>
              <a:off x="5159795" y="4863388"/>
              <a:ext cx="218109"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100">
                  <a:solidFill>
                    <a:schemeClr val="bg1"/>
                  </a:solidFill>
                  <a:latin typeface="Segoe Sans Display Semilight" pitchFamily="2" charset="0"/>
                  <a:cs typeface="Segoe Sans Display Semilight" pitchFamily="2" charset="0"/>
                </a:rPr>
                <a:t>0%</a:t>
              </a:r>
              <a:endPar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sp>
          <p:nvSpPr>
            <p:cNvPr id="126" name="TextBox 125">
              <a:extLst>
                <a:ext uri="{FF2B5EF4-FFF2-40B4-BE49-F238E27FC236}">
                  <a16:creationId xmlns:a16="http://schemas.microsoft.com/office/drawing/2014/main" id="{825C3D5A-DCB1-F92C-FA34-1056B1CFC64F}"/>
                </a:ext>
                <a:ext uri="{C183D7F6-B498-43B3-948B-1728B52AA6E4}">
                  <adec:decorative xmlns:adec="http://schemas.microsoft.com/office/drawing/2017/decorative" val="1"/>
                </a:ext>
              </a:extLst>
            </p:cNvPr>
            <p:cNvSpPr txBox="1"/>
            <p:nvPr/>
          </p:nvSpPr>
          <p:spPr>
            <a:xfrm>
              <a:off x="5098802" y="3299197"/>
              <a:ext cx="340094"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200%</a:t>
              </a:r>
            </a:p>
          </p:txBody>
        </p:sp>
        <p:cxnSp>
          <p:nvCxnSpPr>
            <p:cNvPr id="128" name="Straight Connector 127">
              <a:extLst>
                <a:ext uri="{FF2B5EF4-FFF2-40B4-BE49-F238E27FC236}">
                  <a16:creationId xmlns:a16="http://schemas.microsoft.com/office/drawing/2014/main" id="{9408A8C2-0462-5A09-6DA4-22B0D7779ABB}"/>
                </a:ext>
                <a:ext uri="{C183D7F6-B498-43B3-948B-1728B52AA6E4}">
                  <adec:decorative xmlns:adec="http://schemas.microsoft.com/office/drawing/2017/decorative" val="1"/>
                </a:ext>
              </a:extLst>
            </p:cNvPr>
            <p:cNvCxnSpPr>
              <a:cxnSpLocks/>
              <a:stCxn id="117" idx="7"/>
              <a:endCxn id="121" idx="3"/>
            </p:cNvCxnSpPr>
            <p:nvPr/>
          </p:nvCxnSpPr>
          <p:spPr>
            <a:xfrm flipV="1">
              <a:off x="987974" y="3420201"/>
              <a:ext cx="3591513" cy="1500731"/>
            </a:xfrm>
            <a:prstGeom prst="line">
              <a:avLst/>
            </a:prstGeom>
            <a:ln>
              <a:solidFill>
                <a:srgbClr val="D08CD9">
                  <a:alpha val="76919"/>
                </a:srgbClr>
              </a:solidFill>
            </a:ln>
          </p:spPr>
          <p:style>
            <a:lnRef idx="2">
              <a:schemeClr val="accent1"/>
            </a:lnRef>
            <a:fillRef idx="0">
              <a:schemeClr val="accent1"/>
            </a:fillRef>
            <a:effectRef idx="1">
              <a:schemeClr val="accent1"/>
            </a:effectRef>
            <a:fontRef idx="minor">
              <a:schemeClr val="tx1"/>
            </a:fontRef>
          </p:style>
        </p:cxnSp>
      </p:grpSp>
      <p:cxnSp>
        <p:nvCxnSpPr>
          <p:cNvPr id="8" name="Straight Connector 7">
            <a:extLst>
              <a:ext uri="{FF2B5EF4-FFF2-40B4-BE49-F238E27FC236}">
                <a16:creationId xmlns:a16="http://schemas.microsoft.com/office/drawing/2014/main" id="{1F4A0BA4-8CB5-1791-40A2-410497B73B06}"/>
              </a:ext>
              <a:ext uri="{C183D7F6-B498-43B3-948B-1728B52AA6E4}">
                <adec:decorative xmlns:adec="http://schemas.microsoft.com/office/drawing/2017/decorative" val="1"/>
              </a:ext>
            </a:extLst>
          </p:cNvPr>
          <p:cNvCxnSpPr>
            <a:cxnSpLocks/>
          </p:cNvCxnSpPr>
          <p:nvPr/>
        </p:nvCxnSpPr>
        <p:spPr>
          <a:xfrm>
            <a:off x="6309709" y="2266623"/>
            <a:ext cx="0" cy="3409224"/>
          </a:xfrm>
          <a:prstGeom prst="line">
            <a:avLst/>
          </a:prstGeom>
          <a:ln>
            <a:solidFill>
              <a:srgbClr val="F5F3F6"/>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174BD76-90E5-B1E5-C1D8-461FA78FA38F}"/>
              </a:ext>
            </a:extLst>
          </p:cNvPr>
          <p:cNvSpPr txBox="1"/>
          <p:nvPr/>
        </p:nvSpPr>
        <p:spPr>
          <a:xfrm>
            <a:off x="7058739" y="2005299"/>
            <a:ext cx="3830412" cy="646331"/>
          </a:xfrm>
          <a:prstGeom prst="rect">
            <a:avLst/>
          </a:prstGeom>
          <a:noFill/>
        </p:spPr>
        <p:txBody>
          <a:bodyPr wrap="square" lIns="0" tIns="0" rIns="0" bIns="0" rtlCol="0">
            <a:spAutoFit/>
          </a:bodyPr>
          <a:lstStyle/>
          <a:p>
            <a:r>
              <a:rPr lang="en-US" sz="1400">
                <a:solidFill>
                  <a:schemeClr val="bg1"/>
                </a:solidFill>
                <a:latin typeface="Segoe Sans Display" pitchFamily="2" charset="0"/>
                <a:cs typeface="Segoe Sans Display" pitchFamily="2" charset="0"/>
              </a:rPr>
              <a:t>Additionally, research indicates the cost of cyberattacks will reach </a:t>
            </a:r>
            <a:r>
              <a:rPr lang="en-US" sz="1400" b="1">
                <a:solidFill>
                  <a:schemeClr val="bg1"/>
                </a:solidFill>
                <a:latin typeface="Segoe Sans Display Semibold" pitchFamily="2" charset="0"/>
                <a:cs typeface="Segoe Sans Display Semibold" pitchFamily="2" charset="0"/>
              </a:rPr>
              <a:t>$24 trillion</a:t>
            </a:r>
            <a:r>
              <a:rPr lang="en-US" sz="1400">
                <a:solidFill>
                  <a:schemeClr val="bg1"/>
                </a:solidFill>
                <a:latin typeface="Segoe Sans Display" pitchFamily="2" charset="0"/>
                <a:cs typeface="Segoe Sans Display" pitchFamily="2" charset="0"/>
              </a:rPr>
              <a:t> by 2027, up from $8.5 trillion in 2022.</a:t>
            </a:r>
            <a:r>
              <a:rPr lang="en-US" sz="1400" baseline="30000">
                <a:solidFill>
                  <a:schemeClr val="bg1"/>
                </a:solidFill>
                <a:latin typeface="Segoe Sans Display" pitchFamily="2" charset="0"/>
                <a:cs typeface="Segoe Sans Display" pitchFamily="2" charset="0"/>
              </a:rPr>
              <a:t>3</a:t>
            </a:r>
            <a:endParaRPr lang="en-US" sz="1400">
              <a:solidFill>
                <a:schemeClr val="bg1"/>
              </a:solidFill>
              <a:latin typeface="Segoe Sans Display" pitchFamily="2" charset="0"/>
              <a:cs typeface="Segoe Sans Display" pitchFamily="2" charset="0"/>
            </a:endParaRPr>
          </a:p>
        </p:txBody>
      </p:sp>
      <p:sp>
        <p:nvSpPr>
          <p:cNvPr id="10" name="Rectangle 9">
            <a:extLst>
              <a:ext uri="{FF2B5EF4-FFF2-40B4-BE49-F238E27FC236}">
                <a16:creationId xmlns:a16="http://schemas.microsoft.com/office/drawing/2014/main" id="{2085CD50-E003-3EE5-3B53-FF0B1C6861EA}"/>
              </a:ext>
              <a:ext uri="{C183D7F6-B498-43B3-948B-1728B52AA6E4}">
                <adec:decorative xmlns:adec="http://schemas.microsoft.com/office/drawing/2017/decorative" val="1"/>
              </a:ext>
            </a:extLst>
          </p:cNvPr>
          <p:cNvSpPr/>
          <p:nvPr/>
        </p:nvSpPr>
        <p:spPr>
          <a:xfrm>
            <a:off x="0" y="5995232"/>
            <a:ext cx="12211450" cy="8627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TextBox 10">
            <a:extLst>
              <a:ext uri="{FF2B5EF4-FFF2-40B4-BE49-F238E27FC236}">
                <a16:creationId xmlns:a16="http://schemas.microsoft.com/office/drawing/2014/main" id="{03615061-0439-BEFB-3A25-6E65ABBF06BF}"/>
              </a:ext>
            </a:extLst>
          </p:cNvPr>
          <p:cNvSpPr txBox="1"/>
          <p:nvPr/>
        </p:nvSpPr>
        <p:spPr>
          <a:xfrm>
            <a:off x="695836" y="6280352"/>
            <a:ext cx="5482236" cy="323165"/>
          </a:xfrm>
          <a:prstGeom prst="rect">
            <a:avLst/>
          </a:prstGeom>
          <a:noFill/>
        </p:spPr>
        <p:txBody>
          <a:bodyPr wrap="square" lIns="0" tIns="0" rIns="0" bIns="0" rtlCol="0" anchor="b" anchorCtr="0">
            <a:spAutoFit/>
          </a:bodyPr>
          <a:lstStyle/>
          <a:p>
            <a:r>
              <a:rPr lang="en-US" sz="700">
                <a:solidFill>
                  <a:srgbClr val="757575"/>
                </a:solidFill>
                <a:latin typeface="Segoe UI"/>
                <a:cs typeface="Segoe UI"/>
              </a:rPr>
              <a:t>1. </a:t>
            </a:r>
            <a:r>
              <a:rPr lang="en-US" sz="700">
                <a:solidFill>
                  <a:srgbClr val="757575"/>
                </a:solidFill>
                <a:latin typeface="Segoe UI"/>
                <a:cs typeface="Segoe UI"/>
                <a:hlinkClick r:id="rId3">
                  <a:extLst>
                    <a:ext uri="{A12FA001-AC4F-418D-AE19-62706E023703}">
                      <ahyp:hlinkClr xmlns:ahyp="http://schemas.microsoft.com/office/drawing/2018/hyperlinkcolor" val="tx"/>
                    </a:ext>
                  </a:extLst>
                </a:hlinkClick>
              </a:rPr>
              <a:t>Microsoft Digital Defense Report (MDDR) </a:t>
            </a:r>
            <a:r>
              <a:rPr lang="en-US" sz="700">
                <a:solidFill>
                  <a:srgbClr val="757575"/>
                </a:solidFill>
                <a:latin typeface="Segoe UI"/>
                <a:cs typeface="Segoe UI"/>
              </a:rPr>
              <a:t>2023.</a:t>
            </a:r>
          </a:p>
          <a:p>
            <a:r>
              <a:rPr lang="en-US" sz="700">
                <a:solidFill>
                  <a:srgbClr val="757575"/>
                </a:solidFill>
                <a:latin typeface="Segoe UI"/>
                <a:cs typeface="Segoe UI"/>
              </a:rPr>
              <a:t>2. </a:t>
            </a:r>
            <a:r>
              <a:rPr lang="en-US" sz="700">
                <a:solidFill>
                  <a:srgbClr val="757575"/>
                </a:solidFill>
                <a:latin typeface="Segoe UI"/>
                <a:cs typeface="Segoe UI"/>
                <a:hlinkClick r:id="rId4">
                  <a:extLst>
                    <a:ext uri="{A12FA001-AC4F-418D-AE19-62706E023703}">
                      <ahyp:hlinkClr xmlns:ahyp="http://schemas.microsoft.com/office/drawing/2018/hyperlinkcolor" val="tx"/>
                    </a:ext>
                  </a:extLst>
                </a:hlinkClick>
              </a:rPr>
              <a:t>Microsoft </a:t>
            </a:r>
            <a:r>
              <a:rPr lang="en-US" sz="700" err="1">
                <a:solidFill>
                  <a:srgbClr val="757575"/>
                </a:solidFill>
                <a:latin typeface="Segoe UI"/>
                <a:cs typeface="Segoe UI"/>
                <a:hlinkClick r:id="rId4">
                  <a:extLst>
                    <a:ext uri="{A12FA001-AC4F-418D-AE19-62706E023703}">
                      <ahyp:hlinkClr xmlns:ahyp="http://schemas.microsoft.com/office/drawing/2018/hyperlinkcolor" val="tx"/>
                    </a:ext>
                  </a:extLst>
                </a:hlinkClick>
              </a:rPr>
              <a:t>Diigtal</a:t>
            </a:r>
            <a:r>
              <a:rPr lang="en-US" sz="700">
                <a:solidFill>
                  <a:srgbClr val="757575"/>
                </a:solidFill>
                <a:latin typeface="Segoe UI"/>
                <a:cs typeface="Segoe UI"/>
                <a:hlinkClick r:id="rId4">
                  <a:extLst>
                    <a:ext uri="{A12FA001-AC4F-418D-AE19-62706E023703}">
                      <ahyp:hlinkClr xmlns:ahyp="http://schemas.microsoft.com/office/drawing/2018/hyperlinkcolor" val="tx"/>
                    </a:ext>
                  </a:extLst>
                </a:hlinkClick>
              </a:rPr>
              <a:t> Defense Report (MDDR) </a:t>
            </a:r>
            <a:r>
              <a:rPr lang="en-US" sz="700">
                <a:solidFill>
                  <a:srgbClr val="757575"/>
                </a:solidFill>
                <a:latin typeface="Segoe UI"/>
                <a:cs typeface="Segoe UI"/>
              </a:rPr>
              <a:t>2024.</a:t>
            </a:r>
          </a:p>
          <a:p>
            <a:r>
              <a:rPr lang="en-US" sz="700">
                <a:solidFill>
                  <a:srgbClr val="757575"/>
                </a:solidFill>
                <a:latin typeface="Segoe UI"/>
                <a:cs typeface="Segoe UI"/>
              </a:rPr>
              <a:t>3 </a:t>
            </a:r>
            <a:r>
              <a:rPr lang="en-US" sz="700" err="1">
                <a:solidFill>
                  <a:srgbClr val="757575"/>
                </a:solidFill>
                <a:latin typeface="Segoe UI"/>
                <a:cs typeface="Segoe UI"/>
              </a:rPr>
              <a:t>Statistica</a:t>
            </a:r>
            <a:endParaRPr lang="en-US" sz="700">
              <a:solidFill>
                <a:srgbClr val="757575"/>
              </a:solidFill>
              <a:latin typeface="Segoe UI"/>
              <a:cs typeface="Segoe UI"/>
            </a:endParaRPr>
          </a:p>
        </p:txBody>
      </p:sp>
      <p:grpSp>
        <p:nvGrpSpPr>
          <p:cNvPr id="3" name="Group 2">
            <a:extLst>
              <a:ext uri="{FF2B5EF4-FFF2-40B4-BE49-F238E27FC236}">
                <a16:creationId xmlns:a16="http://schemas.microsoft.com/office/drawing/2014/main" id="{3E5064E1-191D-5D11-4003-8B49346B8DCE}"/>
              </a:ext>
              <a:ext uri="{C183D7F6-B498-43B3-948B-1728B52AA6E4}">
                <adec:decorative xmlns:adec="http://schemas.microsoft.com/office/drawing/2017/decorative" val="1"/>
              </a:ext>
            </a:extLst>
          </p:cNvPr>
          <p:cNvGrpSpPr/>
          <p:nvPr/>
        </p:nvGrpSpPr>
        <p:grpSpPr>
          <a:xfrm>
            <a:off x="7054254" y="3305295"/>
            <a:ext cx="4836092" cy="1963164"/>
            <a:chOff x="7054254" y="3305295"/>
            <a:chExt cx="4836092" cy="1963164"/>
          </a:xfrm>
        </p:grpSpPr>
        <p:cxnSp>
          <p:nvCxnSpPr>
            <p:cNvPr id="13" name="Straight Connector 12">
              <a:extLst>
                <a:ext uri="{FF2B5EF4-FFF2-40B4-BE49-F238E27FC236}">
                  <a16:creationId xmlns:a16="http://schemas.microsoft.com/office/drawing/2014/main" id="{9D374A7C-1827-9848-1ACC-662DA8D914C6}"/>
                </a:ext>
                <a:ext uri="{C183D7F6-B498-43B3-948B-1728B52AA6E4}">
                  <adec:decorative xmlns:adec="http://schemas.microsoft.com/office/drawing/2017/decorative" val="1"/>
                </a:ext>
              </a:extLst>
            </p:cNvPr>
            <p:cNvCxnSpPr>
              <a:cxnSpLocks/>
            </p:cNvCxnSpPr>
            <p:nvPr/>
          </p:nvCxnSpPr>
          <p:spPr>
            <a:xfrm flipH="1">
              <a:off x="7054254" y="4951379"/>
              <a:ext cx="3785528"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85C0D2EE-9C7D-F2FE-5F0F-5779A5A43C82}"/>
                </a:ext>
                <a:ext uri="{C183D7F6-B498-43B3-948B-1728B52AA6E4}">
                  <adec:decorative xmlns:adec="http://schemas.microsoft.com/office/drawing/2017/decorative" val="1"/>
                </a:ext>
              </a:extLst>
            </p:cNvPr>
            <p:cNvCxnSpPr>
              <a:cxnSpLocks/>
            </p:cNvCxnSpPr>
            <p:nvPr/>
          </p:nvCxnSpPr>
          <p:spPr>
            <a:xfrm flipH="1">
              <a:off x="7054254" y="4559494"/>
              <a:ext cx="3785528"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5DCA8BC1-2C9F-0B21-7014-0AAD127E677B}"/>
                </a:ext>
                <a:ext uri="{C183D7F6-B498-43B3-948B-1728B52AA6E4}">
                  <adec:decorative xmlns:adec="http://schemas.microsoft.com/office/drawing/2017/decorative" val="1"/>
                </a:ext>
              </a:extLst>
            </p:cNvPr>
            <p:cNvCxnSpPr>
              <a:cxnSpLocks/>
            </p:cNvCxnSpPr>
            <p:nvPr/>
          </p:nvCxnSpPr>
          <p:spPr>
            <a:xfrm flipH="1">
              <a:off x="7054254" y="4167608"/>
              <a:ext cx="3785528"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413B42E8-ED9F-8A23-8552-B558794F110A}"/>
                </a:ext>
                <a:ext uri="{C183D7F6-B498-43B3-948B-1728B52AA6E4}">
                  <adec:decorative xmlns:adec="http://schemas.microsoft.com/office/drawing/2017/decorative" val="1"/>
                </a:ext>
              </a:extLst>
            </p:cNvPr>
            <p:cNvCxnSpPr>
              <a:cxnSpLocks/>
            </p:cNvCxnSpPr>
            <p:nvPr/>
          </p:nvCxnSpPr>
          <p:spPr>
            <a:xfrm flipH="1">
              <a:off x="7054254" y="3775722"/>
              <a:ext cx="3785528"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65889D02-138A-5BBD-6BDC-B5B50C91C371}"/>
                </a:ext>
                <a:ext uri="{C183D7F6-B498-43B3-948B-1728B52AA6E4}">
                  <adec:decorative xmlns:adec="http://schemas.microsoft.com/office/drawing/2017/decorative" val="1"/>
                </a:ext>
              </a:extLst>
            </p:cNvPr>
            <p:cNvCxnSpPr>
              <a:cxnSpLocks/>
            </p:cNvCxnSpPr>
            <p:nvPr/>
          </p:nvCxnSpPr>
          <p:spPr>
            <a:xfrm flipH="1">
              <a:off x="7054254" y="3383836"/>
              <a:ext cx="3785528" cy="0"/>
            </a:xfrm>
            <a:prstGeom prst="line">
              <a:avLst/>
            </a:prstGeom>
            <a:ln w="6350">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617FE95F-845A-80AA-404B-D999F3ADB267}"/>
                </a:ext>
              </a:extLst>
            </p:cNvPr>
            <p:cNvSpPr txBox="1"/>
            <p:nvPr/>
          </p:nvSpPr>
          <p:spPr>
            <a:xfrm>
              <a:off x="7073957" y="5090555"/>
              <a:ext cx="306754"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2022</a:t>
              </a:r>
            </a:p>
          </p:txBody>
        </p:sp>
        <p:sp>
          <p:nvSpPr>
            <p:cNvPr id="137" name="TextBox 136">
              <a:extLst>
                <a:ext uri="{FF2B5EF4-FFF2-40B4-BE49-F238E27FC236}">
                  <a16:creationId xmlns:a16="http://schemas.microsoft.com/office/drawing/2014/main" id="{F49C6FA6-28ED-2782-FD27-3611CC0366D7}"/>
                </a:ext>
              </a:extLst>
            </p:cNvPr>
            <p:cNvSpPr txBox="1"/>
            <p:nvPr/>
          </p:nvSpPr>
          <p:spPr>
            <a:xfrm>
              <a:off x="7756041" y="5090555"/>
              <a:ext cx="442647"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2023</a:t>
              </a:r>
            </a:p>
          </p:txBody>
        </p:sp>
        <p:sp>
          <p:nvSpPr>
            <p:cNvPr id="138" name="TextBox 137">
              <a:extLst>
                <a:ext uri="{FF2B5EF4-FFF2-40B4-BE49-F238E27FC236}">
                  <a16:creationId xmlns:a16="http://schemas.microsoft.com/office/drawing/2014/main" id="{881F5449-05CC-E1A5-91C6-7C61E94EF604}"/>
                </a:ext>
              </a:extLst>
            </p:cNvPr>
            <p:cNvSpPr txBox="1"/>
            <p:nvPr/>
          </p:nvSpPr>
          <p:spPr>
            <a:xfrm>
              <a:off x="8438126" y="5083121"/>
              <a:ext cx="442647"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2024</a:t>
              </a:r>
            </a:p>
          </p:txBody>
        </p:sp>
        <p:sp>
          <p:nvSpPr>
            <p:cNvPr id="139" name="TextBox 138">
              <a:extLst>
                <a:ext uri="{FF2B5EF4-FFF2-40B4-BE49-F238E27FC236}">
                  <a16:creationId xmlns:a16="http://schemas.microsoft.com/office/drawing/2014/main" id="{CE9E1ADD-BA59-B9BF-337F-33CBB564A633}"/>
                </a:ext>
              </a:extLst>
            </p:cNvPr>
            <p:cNvSpPr txBox="1"/>
            <p:nvPr/>
          </p:nvSpPr>
          <p:spPr>
            <a:xfrm>
              <a:off x="9120211" y="5090555"/>
              <a:ext cx="442647"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2025</a:t>
              </a:r>
            </a:p>
          </p:txBody>
        </p:sp>
        <p:sp>
          <p:nvSpPr>
            <p:cNvPr id="140" name="TextBox 139">
              <a:extLst>
                <a:ext uri="{FF2B5EF4-FFF2-40B4-BE49-F238E27FC236}">
                  <a16:creationId xmlns:a16="http://schemas.microsoft.com/office/drawing/2014/main" id="{5533C693-89B6-34A5-378E-61126BE12DAA}"/>
                </a:ext>
              </a:extLst>
            </p:cNvPr>
            <p:cNvSpPr txBox="1"/>
            <p:nvPr/>
          </p:nvSpPr>
          <p:spPr>
            <a:xfrm>
              <a:off x="9802296" y="5099182"/>
              <a:ext cx="442647"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2026</a:t>
              </a:r>
            </a:p>
          </p:txBody>
        </p:sp>
        <p:sp>
          <p:nvSpPr>
            <p:cNvPr id="141" name="TextBox 140">
              <a:extLst>
                <a:ext uri="{FF2B5EF4-FFF2-40B4-BE49-F238E27FC236}">
                  <a16:creationId xmlns:a16="http://schemas.microsoft.com/office/drawing/2014/main" id="{295CC02B-4DD1-648F-923C-A4051621E747}"/>
                </a:ext>
              </a:extLst>
            </p:cNvPr>
            <p:cNvSpPr txBox="1"/>
            <p:nvPr/>
          </p:nvSpPr>
          <p:spPr>
            <a:xfrm>
              <a:off x="10484381" y="5099182"/>
              <a:ext cx="305426"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2027</a:t>
              </a:r>
            </a:p>
          </p:txBody>
        </p:sp>
        <p:sp>
          <p:nvSpPr>
            <p:cNvPr id="142" name="Oval 141">
              <a:extLst>
                <a:ext uri="{FF2B5EF4-FFF2-40B4-BE49-F238E27FC236}">
                  <a16:creationId xmlns:a16="http://schemas.microsoft.com/office/drawing/2014/main" id="{A73A5813-4A26-F051-6C4E-4E529D7EC70C}"/>
                </a:ext>
              </a:extLst>
            </p:cNvPr>
            <p:cNvSpPr/>
            <p:nvPr/>
          </p:nvSpPr>
          <p:spPr>
            <a:xfrm>
              <a:off x="7217109" y="4403633"/>
              <a:ext cx="86117" cy="86117"/>
            </a:xfrm>
            <a:prstGeom prst="ellipse">
              <a:avLst/>
            </a:prstGeom>
            <a:gradFill>
              <a:gsLst>
                <a:gs pos="0">
                  <a:schemeClr val="accent4">
                    <a:lumMod val="0"/>
                    <a:lumOff val="100000"/>
                    <a:alpha val="0"/>
                  </a:schemeClr>
                </a:gs>
                <a:gs pos="82000">
                  <a:srgbClr val="D08CD9"/>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43" name="Oval 142">
              <a:extLst>
                <a:ext uri="{FF2B5EF4-FFF2-40B4-BE49-F238E27FC236}">
                  <a16:creationId xmlns:a16="http://schemas.microsoft.com/office/drawing/2014/main" id="{75564186-D16D-C22C-0155-651AA7A24738}"/>
                </a:ext>
              </a:extLst>
            </p:cNvPr>
            <p:cNvSpPr/>
            <p:nvPr/>
          </p:nvSpPr>
          <p:spPr>
            <a:xfrm>
              <a:off x="10594036" y="3726643"/>
              <a:ext cx="86117" cy="86117"/>
            </a:xfrm>
            <a:prstGeom prst="ellipse">
              <a:avLst/>
            </a:prstGeom>
            <a:gradFill>
              <a:gsLst>
                <a:gs pos="0">
                  <a:schemeClr val="accent4">
                    <a:lumMod val="0"/>
                    <a:lumOff val="100000"/>
                    <a:alpha val="0"/>
                  </a:schemeClr>
                </a:gs>
                <a:gs pos="82000">
                  <a:srgbClr val="D08CD9"/>
                </a:gs>
              </a:gsLst>
              <a:path path="circle">
                <a:fillToRect l="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cxnSp>
          <p:nvCxnSpPr>
            <p:cNvPr id="144" name="Straight Connector 143">
              <a:extLst>
                <a:ext uri="{FF2B5EF4-FFF2-40B4-BE49-F238E27FC236}">
                  <a16:creationId xmlns:a16="http://schemas.microsoft.com/office/drawing/2014/main" id="{C610CE55-A069-8E03-8E87-4E7E0BEC26A6}"/>
                </a:ext>
              </a:extLst>
            </p:cNvPr>
            <p:cNvCxnSpPr>
              <a:cxnSpLocks/>
              <a:stCxn id="142" idx="6"/>
              <a:endCxn id="143" idx="3"/>
            </p:cNvCxnSpPr>
            <p:nvPr/>
          </p:nvCxnSpPr>
          <p:spPr>
            <a:xfrm flipV="1">
              <a:off x="7303226" y="3800148"/>
              <a:ext cx="3303422" cy="646544"/>
            </a:xfrm>
            <a:prstGeom prst="line">
              <a:avLst/>
            </a:prstGeom>
            <a:ln>
              <a:solidFill>
                <a:srgbClr val="D08CD9">
                  <a:alpha val="76919"/>
                </a:srgbClr>
              </a:solidFill>
            </a:ln>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360B2820-CDF2-3927-B835-06FFD8297268}"/>
                </a:ext>
              </a:extLst>
            </p:cNvPr>
            <p:cNvSpPr txBox="1"/>
            <p:nvPr/>
          </p:nvSpPr>
          <p:spPr>
            <a:xfrm>
              <a:off x="11035176" y="3689109"/>
              <a:ext cx="340094"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100">
                  <a:solidFill>
                    <a:schemeClr val="bg1"/>
                  </a:solidFill>
                  <a:latin typeface="Segoe Sans Display Semilight" pitchFamily="2" charset="0"/>
                  <a:cs typeface="Segoe Sans Display Semilight" pitchFamily="2" charset="0"/>
                </a:rPr>
                <a:t>24</a:t>
              </a:r>
              <a:endPar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sp>
          <p:nvSpPr>
            <p:cNvPr id="147" name="TextBox 146">
              <a:extLst>
                <a:ext uri="{FF2B5EF4-FFF2-40B4-BE49-F238E27FC236}">
                  <a16:creationId xmlns:a16="http://schemas.microsoft.com/office/drawing/2014/main" id="{3EA4C7C8-58AC-21BD-92D5-6DC19E787788}"/>
                </a:ext>
              </a:extLst>
            </p:cNvPr>
            <p:cNvSpPr txBox="1"/>
            <p:nvPr/>
          </p:nvSpPr>
          <p:spPr>
            <a:xfrm>
              <a:off x="11035176" y="4078533"/>
              <a:ext cx="340096"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16</a:t>
              </a:r>
            </a:p>
          </p:txBody>
        </p:sp>
        <p:sp>
          <p:nvSpPr>
            <p:cNvPr id="148" name="TextBox 147">
              <a:extLst>
                <a:ext uri="{FF2B5EF4-FFF2-40B4-BE49-F238E27FC236}">
                  <a16:creationId xmlns:a16="http://schemas.microsoft.com/office/drawing/2014/main" id="{59CB579B-7E4F-2F45-E95E-17CA68B8A0F8}"/>
                </a:ext>
              </a:extLst>
            </p:cNvPr>
            <p:cNvSpPr txBox="1"/>
            <p:nvPr/>
          </p:nvSpPr>
          <p:spPr>
            <a:xfrm>
              <a:off x="11067306" y="4477444"/>
              <a:ext cx="275836"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8</a:t>
              </a:r>
            </a:p>
          </p:txBody>
        </p:sp>
        <p:sp>
          <p:nvSpPr>
            <p:cNvPr id="149" name="TextBox 148">
              <a:extLst>
                <a:ext uri="{FF2B5EF4-FFF2-40B4-BE49-F238E27FC236}">
                  <a16:creationId xmlns:a16="http://schemas.microsoft.com/office/drawing/2014/main" id="{F19BC919-87D0-BAD3-7E20-421D77403754}"/>
                </a:ext>
              </a:extLst>
            </p:cNvPr>
            <p:cNvSpPr txBox="1"/>
            <p:nvPr/>
          </p:nvSpPr>
          <p:spPr>
            <a:xfrm>
              <a:off x="11074531" y="4871854"/>
              <a:ext cx="218109"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lang="en-US" sz="1100">
                  <a:solidFill>
                    <a:schemeClr val="bg1"/>
                  </a:solidFill>
                  <a:latin typeface="Segoe Sans Display Semilight" pitchFamily="2" charset="0"/>
                  <a:cs typeface="Segoe Sans Display Semilight" pitchFamily="2" charset="0"/>
                </a:rPr>
                <a:t>0</a:t>
              </a:r>
              <a:endPar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endParaRPr>
            </a:p>
          </p:txBody>
        </p:sp>
        <p:sp>
          <p:nvSpPr>
            <p:cNvPr id="150" name="TextBox 149">
              <a:extLst>
                <a:ext uri="{FF2B5EF4-FFF2-40B4-BE49-F238E27FC236}">
                  <a16:creationId xmlns:a16="http://schemas.microsoft.com/office/drawing/2014/main" id="{57816690-A9D4-41DA-1489-EA93EBAC14E5}"/>
                </a:ext>
              </a:extLst>
            </p:cNvPr>
            <p:cNvSpPr txBox="1"/>
            <p:nvPr/>
          </p:nvSpPr>
          <p:spPr>
            <a:xfrm>
              <a:off x="11035176" y="3305295"/>
              <a:ext cx="340094"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32</a:t>
              </a:r>
            </a:p>
          </p:txBody>
        </p:sp>
        <p:sp>
          <p:nvSpPr>
            <p:cNvPr id="151" name="TextBox 150">
              <a:extLst>
                <a:ext uri="{FF2B5EF4-FFF2-40B4-BE49-F238E27FC236}">
                  <a16:creationId xmlns:a16="http://schemas.microsoft.com/office/drawing/2014/main" id="{0FBC83FC-9DBC-11B8-04BC-E4C0AEF66249}"/>
                </a:ext>
              </a:extLst>
            </p:cNvPr>
            <p:cNvSpPr txBox="1"/>
            <p:nvPr/>
          </p:nvSpPr>
          <p:spPr>
            <a:xfrm>
              <a:off x="11273203" y="4863388"/>
              <a:ext cx="617143" cy="169277"/>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a:ln>
                    <a:noFill/>
                  </a:ln>
                  <a:solidFill>
                    <a:schemeClr val="bg1"/>
                  </a:solidFill>
                  <a:effectLst/>
                  <a:uLnTx/>
                  <a:uFillTx/>
                  <a:latin typeface="Segoe Sans Display Semilight" pitchFamily="2" charset="0"/>
                  <a:cs typeface="Segoe Sans Display Semilight" pitchFamily="2" charset="0"/>
                </a:rPr>
                <a:t>trillion</a:t>
              </a:r>
            </a:p>
          </p:txBody>
        </p:sp>
      </p:grpSp>
      <p:sp>
        <p:nvSpPr>
          <p:cNvPr id="2" name="TextBox 1">
            <a:extLst>
              <a:ext uri="{FF2B5EF4-FFF2-40B4-BE49-F238E27FC236}">
                <a16:creationId xmlns:a16="http://schemas.microsoft.com/office/drawing/2014/main" id="{698AAF79-7E19-33AE-4718-5E09C491A970}"/>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solidFill>
                  <a:srgbClr val="F6F3F7"/>
                </a:solidFill>
                <a:latin typeface="Segoe Sans Display" pitchFamily="2" charset="0"/>
                <a:cs typeface="Segoe Sans Display" pitchFamily="2" charset="0"/>
              </a:rPr>
              <a:t>Explore how Microsoft Security can safeguard your digital estate           1</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210974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908B9-FB4E-11B0-C2AF-043AC64A5BED}"/>
            </a:ext>
          </a:extLst>
        </p:cNvPr>
        <p:cNvGrpSpPr/>
        <p:nvPr/>
      </p:nvGrpSpPr>
      <p:grpSpPr>
        <a:xfrm>
          <a:off x="0" y="0"/>
          <a:ext cx="0" cy="0"/>
          <a:chOff x="0" y="0"/>
          <a:chExt cx="0" cy="0"/>
        </a:xfrm>
      </p:grpSpPr>
      <p:pic>
        <p:nvPicPr>
          <p:cNvPr id="2" name="Picture 1" descr="A close-up shot of a laptop keyboard. The keyboard is glowing in a vibrant​ orange and pink hue and slightly blurred. The style is evocative of a security scan. ">
            <a:extLst>
              <a:ext uri="{FF2B5EF4-FFF2-40B4-BE49-F238E27FC236}">
                <a16:creationId xmlns:a16="http://schemas.microsoft.com/office/drawing/2014/main" id="{83923ACD-1D7A-F25F-C2C3-F1C3A74C0F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67" y="0"/>
            <a:ext cx="12227297" cy="6513017"/>
          </a:xfrm>
          <a:prstGeom prst="rect">
            <a:avLst/>
          </a:prstGeom>
        </p:spPr>
      </p:pic>
      <p:sp>
        <p:nvSpPr>
          <p:cNvPr id="4" name="Rectangle 3">
            <a:extLst>
              <a:ext uri="{FF2B5EF4-FFF2-40B4-BE49-F238E27FC236}">
                <a16:creationId xmlns:a16="http://schemas.microsoft.com/office/drawing/2014/main" id="{1B21506B-CCA8-B5AD-D738-B752937192FD}"/>
              </a:ext>
              <a:ext uri="{C183D7F6-B498-43B3-948B-1728B52AA6E4}">
                <adec:decorative xmlns:adec="http://schemas.microsoft.com/office/drawing/2017/decorative" val="1"/>
              </a:ext>
            </a:extLst>
          </p:cNvPr>
          <p:cNvSpPr/>
          <p:nvPr/>
        </p:nvSpPr>
        <p:spPr>
          <a:xfrm>
            <a:off x="-11767" y="6063659"/>
            <a:ext cx="12203766" cy="87100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DE4F6BF2-26C3-DB95-8B24-BBD92D328564}"/>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Training, certifications, and skilling</a:t>
            </a:r>
          </a:p>
        </p:txBody>
      </p:sp>
    </p:spTree>
    <p:extLst>
      <p:ext uri="{BB962C8B-B14F-4D97-AF65-F5344CB8AC3E}">
        <p14:creationId xmlns:p14="http://schemas.microsoft.com/office/powerpoint/2010/main" val="334589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760FE-3122-A5F1-29A5-FC5358F55F3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F6C661A-6F9F-008C-A4F0-A04E69EC7798}"/>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itle 18">
            <a:extLst>
              <a:ext uri="{FF2B5EF4-FFF2-40B4-BE49-F238E27FC236}">
                <a16:creationId xmlns:a16="http://schemas.microsoft.com/office/drawing/2014/main" id="{8991FFEB-3ED5-D32F-B02F-E96ABA171368}"/>
              </a:ext>
            </a:extLst>
          </p:cNvPr>
          <p:cNvSpPr txBox="1">
            <a:spLocks noGrp="1"/>
          </p:cNvSpPr>
          <p:nvPr>
            <p:ph type="title" idx="4294967295"/>
          </p:nvPr>
        </p:nvSpPr>
        <p:spPr>
          <a:xfrm>
            <a:off x="621793" y="565537"/>
            <a:ext cx="696898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Training, certifications, and skilling </a:t>
            </a:r>
          </a:p>
        </p:txBody>
      </p:sp>
      <p:sp>
        <p:nvSpPr>
          <p:cNvPr id="7" name="TextBox 6">
            <a:extLst>
              <a:ext uri="{FF2B5EF4-FFF2-40B4-BE49-F238E27FC236}">
                <a16:creationId xmlns:a16="http://schemas.microsoft.com/office/drawing/2014/main" id="{D7BB08A3-1EA8-A887-D3AF-E3D071FD1350}"/>
              </a:ext>
            </a:extLst>
          </p:cNvPr>
          <p:cNvSpPr txBox="1"/>
          <p:nvPr/>
        </p:nvSpPr>
        <p:spPr>
          <a:xfrm>
            <a:off x="239232" y="1303319"/>
            <a:ext cx="11395806" cy="1077218"/>
          </a:xfrm>
          <a:prstGeom prst="rect">
            <a:avLst/>
          </a:prstGeom>
          <a:noFill/>
        </p:spPr>
        <p:txBody>
          <a:bodyPr wrap="square" lIns="0" tIns="0" rIns="0" bIns="0" rtlCol="0">
            <a:spAutoFit/>
          </a:bodyPr>
          <a:lstStyle/>
          <a:p>
            <a:pPr lvl="1"/>
            <a:r>
              <a:rPr lang="en-US" sz="1400">
                <a:solidFill>
                  <a:schemeClr val="bg1"/>
                </a:solidFill>
                <a:latin typeface="Segoe Sans Display" pitchFamily="2" charset="0"/>
                <a:cs typeface="Segoe Sans Display" pitchFamily="2" charset="0"/>
              </a:rPr>
              <a:t>Microsoft provides comprehensive technical guidance and resources to support the planning and implementation of modern cybersecurity strategies, architectures, processes, and technologies. Whether you’re an aspiring, new, or experienced cybersecurity professional, you can access a wealth of tools and training to build both foundational and advanced skills. Additionally, Microsoft offers opportunities to earn credentials that showcase your expertise. Trough Microsoft Learn, you’ll find practical insights to address security challenges and prepare for the evolving demands of the cybersecurity landscape. </a:t>
            </a:r>
          </a:p>
        </p:txBody>
      </p:sp>
      <p:grpSp>
        <p:nvGrpSpPr>
          <p:cNvPr id="47" name="Group 46" descr="Defend Against cyber threats with Microsoft Defender XDR&#10;">
            <a:extLst>
              <a:ext uri="{FF2B5EF4-FFF2-40B4-BE49-F238E27FC236}">
                <a16:creationId xmlns:a16="http://schemas.microsoft.com/office/drawing/2014/main" id="{1A12CEC8-1BB6-18C2-6CA5-828A393734B3}"/>
              </a:ext>
            </a:extLst>
          </p:cNvPr>
          <p:cNvGrpSpPr/>
          <p:nvPr/>
        </p:nvGrpSpPr>
        <p:grpSpPr>
          <a:xfrm>
            <a:off x="451230" y="3429000"/>
            <a:ext cx="8050780" cy="3296808"/>
            <a:chOff x="621793" y="3429000"/>
            <a:chExt cx="8050780" cy="3296808"/>
          </a:xfrm>
        </p:grpSpPr>
        <p:sp>
          <p:nvSpPr>
            <p:cNvPr id="56" name="Title 18">
              <a:extLst>
                <a:ext uri="{FF2B5EF4-FFF2-40B4-BE49-F238E27FC236}">
                  <a16:creationId xmlns:a16="http://schemas.microsoft.com/office/drawing/2014/main" id="{519AAAE3-A9C8-EEFB-950F-48455FF3673B}"/>
                </a:ext>
              </a:extLst>
            </p:cNvPr>
            <p:cNvSpPr txBox="1">
              <a:spLocks/>
            </p:cNvSpPr>
            <p:nvPr/>
          </p:nvSpPr>
          <p:spPr>
            <a:xfrm>
              <a:off x="4512077" y="6556531"/>
              <a:ext cx="41604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See below certifications and applied learning for each one</a:t>
              </a:r>
            </a:p>
          </p:txBody>
        </p:sp>
        <p:pic>
          <p:nvPicPr>
            <p:cNvPr id="8" name="Picture 7">
              <a:hlinkClick r:id="rId3"/>
              <a:extLst>
                <a:ext uri="{FF2B5EF4-FFF2-40B4-BE49-F238E27FC236}">
                  <a16:creationId xmlns:a16="http://schemas.microsoft.com/office/drawing/2014/main" id="{325B9673-6343-29F8-8F2A-1F25BEA1D4E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1793" y="3429000"/>
              <a:ext cx="2638014" cy="2620892"/>
            </a:xfrm>
            <a:prstGeom prst="rect">
              <a:avLst/>
            </a:prstGeom>
          </p:spPr>
        </p:pic>
        <p:sp>
          <p:nvSpPr>
            <p:cNvPr id="16" name="Title 18">
              <a:extLst>
                <a:ext uri="{FF2B5EF4-FFF2-40B4-BE49-F238E27FC236}">
                  <a16:creationId xmlns:a16="http://schemas.microsoft.com/office/drawing/2014/main" id="{4E1A5497-B21B-0725-400A-4095FC3E4F70}"/>
                </a:ext>
              </a:extLst>
            </p:cNvPr>
            <p:cNvSpPr txBox="1">
              <a:spLocks/>
            </p:cNvSpPr>
            <p:nvPr/>
          </p:nvSpPr>
          <p:spPr>
            <a:xfrm>
              <a:off x="1546167" y="3674087"/>
              <a:ext cx="1473124"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Defend Against cyber threats with Microsoft Defender XDR</a:t>
              </a:r>
            </a:p>
          </p:txBody>
        </p:sp>
        <p:sp>
          <p:nvSpPr>
            <p:cNvPr id="17" name="Title 18">
              <a:extLst>
                <a:ext uri="{FF2B5EF4-FFF2-40B4-BE49-F238E27FC236}">
                  <a16:creationId xmlns:a16="http://schemas.microsoft.com/office/drawing/2014/main" id="{FB29DAA5-5E3C-A634-F28B-F54B2C216305}"/>
                </a:ext>
              </a:extLst>
            </p:cNvPr>
            <p:cNvSpPr txBox="1">
              <a:spLocks/>
            </p:cNvSpPr>
            <p:nvPr/>
          </p:nvSpPr>
          <p:spPr>
            <a:xfrm>
              <a:off x="857940" y="4550942"/>
              <a:ext cx="2161351"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“Validate your technical skills and open doors to new opportunities by proving your ability to detect and respond to cyberthreats.” </a:t>
              </a:r>
            </a:p>
          </p:txBody>
        </p:sp>
        <p:sp>
          <p:nvSpPr>
            <p:cNvPr id="18" name="Title 18">
              <a:extLst>
                <a:ext uri="{FF2B5EF4-FFF2-40B4-BE49-F238E27FC236}">
                  <a16:creationId xmlns:a16="http://schemas.microsoft.com/office/drawing/2014/main" id="{2A5FF158-34DA-F0B4-8C68-2AA904753E59}"/>
                </a:ext>
              </a:extLst>
            </p:cNvPr>
            <p:cNvSpPr txBox="1">
              <a:spLocks/>
            </p:cNvSpPr>
            <p:nvPr/>
          </p:nvSpPr>
          <p:spPr>
            <a:xfrm>
              <a:off x="1398495" y="5726503"/>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Earn your credential</a:t>
              </a:r>
            </a:p>
          </p:txBody>
        </p:sp>
        <p:grpSp>
          <p:nvGrpSpPr>
            <p:cNvPr id="21" name="Group 20">
              <a:extLst>
                <a:ext uri="{FF2B5EF4-FFF2-40B4-BE49-F238E27FC236}">
                  <a16:creationId xmlns:a16="http://schemas.microsoft.com/office/drawing/2014/main" id="{1BF8F83E-73BD-B9B9-59FF-B1B08B4D7C4B}"/>
                </a:ext>
              </a:extLst>
            </p:cNvPr>
            <p:cNvGrpSpPr/>
            <p:nvPr/>
          </p:nvGrpSpPr>
          <p:grpSpPr>
            <a:xfrm>
              <a:off x="2802787" y="5697604"/>
              <a:ext cx="227151" cy="227077"/>
              <a:chOff x="2006746" y="5070154"/>
              <a:chExt cx="227151" cy="227077"/>
            </a:xfrm>
          </p:grpSpPr>
          <p:sp>
            <p:nvSpPr>
              <p:cNvPr id="19" name="Oval 18">
                <a:hlinkClick r:id="rId3"/>
                <a:extLst>
                  <a:ext uri="{FF2B5EF4-FFF2-40B4-BE49-F238E27FC236}">
                    <a16:creationId xmlns:a16="http://schemas.microsoft.com/office/drawing/2014/main" id="{4B6C10E5-5F36-ADEB-465A-0D9F2441EAD0}"/>
                  </a:ext>
                  <a:ext uri="{C183D7F6-B498-43B3-948B-1728B52AA6E4}">
                    <adec:decorative xmlns:adec="http://schemas.microsoft.com/office/drawing/2017/decorative" val="1"/>
                  </a:ext>
                </a:extLst>
              </p:cNvPr>
              <p:cNvSpPr/>
              <p:nvPr/>
            </p:nvSpPr>
            <p:spPr>
              <a:xfrm>
                <a:off x="2006746" y="5070154"/>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0" name="Picture 19">
                <a:hlinkClick r:id="rId3"/>
                <a:extLst>
                  <a:ext uri="{FF2B5EF4-FFF2-40B4-BE49-F238E27FC236}">
                    <a16:creationId xmlns:a16="http://schemas.microsoft.com/office/drawing/2014/main" id="{759FFC00-A0C3-8723-2AFE-609D797135D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4877" y="5136182"/>
                <a:ext cx="90889" cy="95020"/>
              </a:xfrm>
              <a:prstGeom prst="rect">
                <a:avLst/>
              </a:prstGeom>
            </p:spPr>
          </p:pic>
        </p:grpSp>
        <p:sp>
          <p:nvSpPr>
            <p:cNvPr id="40" name="shield_3">
              <a:extLst>
                <a:ext uri="{FF2B5EF4-FFF2-40B4-BE49-F238E27FC236}">
                  <a16:creationId xmlns:a16="http://schemas.microsoft.com/office/drawing/2014/main" id="{3E10B6B1-4875-8829-3415-FE0A4DBE3051}"/>
                </a:ext>
                <a:ext uri="{C183D7F6-B498-43B3-948B-1728B52AA6E4}">
                  <adec:decorative xmlns:adec="http://schemas.microsoft.com/office/drawing/2017/decorative" val="1"/>
                </a:ext>
              </a:extLst>
            </p:cNvPr>
            <p:cNvSpPr>
              <a:spLocks noChangeAspect="1" noEditPoints="1"/>
            </p:cNvSpPr>
            <p:nvPr/>
          </p:nvSpPr>
          <p:spPr bwMode="auto">
            <a:xfrm>
              <a:off x="866428" y="3721430"/>
              <a:ext cx="386407" cy="391629"/>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nvGrpSpPr>
          <p:cNvPr id="48" name="Group 47" descr="Implement Microsoft Purview Insider Risk Management &#10;">
            <a:extLst>
              <a:ext uri="{FF2B5EF4-FFF2-40B4-BE49-F238E27FC236}">
                <a16:creationId xmlns:a16="http://schemas.microsoft.com/office/drawing/2014/main" id="{81C6E537-3F1C-D1B8-9A01-84F41937A2FB}"/>
              </a:ext>
            </a:extLst>
          </p:cNvPr>
          <p:cNvGrpSpPr/>
          <p:nvPr/>
        </p:nvGrpSpPr>
        <p:grpSpPr>
          <a:xfrm>
            <a:off x="3335072" y="3429000"/>
            <a:ext cx="2638014" cy="2620892"/>
            <a:chOff x="3505635" y="3429000"/>
            <a:chExt cx="2638014" cy="2620892"/>
          </a:xfrm>
        </p:grpSpPr>
        <p:pic>
          <p:nvPicPr>
            <p:cNvPr id="11" name="Picture 10">
              <a:hlinkClick r:id="rId6"/>
              <a:extLst>
                <a:ext uri="{FF2B5EF4-FFF2-40B4-BE49-F238E27FC236}">
                  <a16:creationId xmlns:a16="http://schemas.microsoft.com/office/drawing/2014/main" id="{36538A5D-7F4A-00C8-885C-749168939A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05635" y="3429000"/>
              <a:ext cx="2638014" cy="2620892"/>
            </a:xfrm>
            <a:prstGeom prst="rect">
              <a:avLst/>
            </a:prstGeom>
          </p:spPr>
        </p:pic>
        <p:sp>
          <p:nvSpPr>
            <p:cNvPr id="22" name="Title 18">
              <a:extLst>
                <a:ext uri="{FF2B5EF4-FFF2-40B4-BE49-F238E27FC236}">
                  <a16:creationId xmlns:a16="http://schemas.microsoft.com/office/drawing/2014/main" id="{A04A8352-0898-096A-9698-155D969A5F30}"/>
                </a:ext>
              </a:extLst>
            </p:cNvPr>
            <p:cNvSpPr txBox="1">
              <a:spLocks/>
            </p:cNvSpPr>
            <p:nvPr/>
          </p:nvSpPr>
          <p:spPr>
            <a:xfrm>
              <a:off x="4439974" y="3674087"/>
              <a:ext cx="1473124"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Implement Microsoft Purview Insider Risk Management </a:t>
              </a:r>
            </a:p>
          </p:txBody>
        </p:sp>
        <p:sp>
          <p:nvSpPr>
            <p:cNvPr id="23" name="Title 18">
              <a:extLst>
                <a:ext uri="{FF2B5EF4-FFF2-40B4-BE49-F238E27FC236}">
                  <a16:creationId xmlns:a16="http://schemas.microsoft.com/office/drawing/2014/main" id="{D803BDCD-349C-9CB8-4701-CB68F8E15AF3}"/>
                </a:ext>
              </a:extLst>
            </p:cNvPr>
            <p:cNvSpPr txBox="1">
              <a:spLocks/>
            </p:cNvSpPr>
            <p:nvPr/>
          </p:nvSpPr>
          <p:spPr>
            <a:xfrm>
              <a:off x="3751747" y="4550942"/>
              <a:ext cx="2161351" cy="8463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dirty="0">
                  <a:solidFill>
                    <a:srgbClr val="FFFFFF"/>
                  </a:solidFill>
                  <a:effectLst/>
                  <a:latin typeface="Segoe Sans Display" pitchFamily="2" charset="0"/>
                  <a:cs typeface="Segoe Sans Display" pitchFamily="2" charset="0"/>
                </a:rPr>
                <a:t>“Learn to effectively detect, investigate, and respond to internal risks while protecting data, ensuring compliance, and maintaining employee trust.” </a:t>
              </a:r>
            </a:p>
          </p:txBody>
        </p:sp>
        <p:sp>
          <p:nvSpPr>
            <p:cNvPr id="24" name="Title 18">
              <a:extLst>
                <a:ext uri="{FF2B5EF4-FFF2-40B4-BE49-F238E27FC236}">
                  <a16:creationId xmlns:a16="http://schemas.microsoft.com/office/drawing/2014/main" id="{BC075108-D118-36AD-B99C-592D21A474E1}"/>
                </a:ext>
              </a:extLst>
            </p:cNvPr>
            <p:cNvSpPr txBox="1">
              <a:spLocks/>
            </p:cNvSpPr>
            <p:nvPr/>
          </p:nvSpPr>
          <p:spPr>
            <a:xfrm>
              <a:off x="4120178" y="5726503"/>
              <a:ext cx="1398719"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Start the learning path</a:t>
              </a:r>
            </a:p>
          </p:txBody>
        </p:sp>
        <p:grpSp>
          <p:nvGrpSpPr>
            <p:cNvPr id="25" name="Group 24">
              <a:extLst>
                <a:ext uri="{FF2B5EF4-FFF2-40B4-BE49-F238E27FC236}">
                  <a16:creationId xmlns:a16="http://schemas.microsoft.com/office/drawing/2014/main" id="{54D1DBF7-8051-ACC8-5316-B1F415C98BDA}"/>
                </a:ext>
              </a:extLst>
            </p:cNvPr>
            <p:cNvGrpSpPr/>
            <p:nvPr/>
          </p:nvGrpSpPr>
          <p:grpSpPr>
            <a:xfrm>
              <a:off x="5696594" y="5697604"/>
              <a:ext cx="227151" cy="227077"/>
              <a:chOff x="2006746" y="5070154"/>
              <a:chExt cx="227151" cy="227077"/>
            </a:xfrm>
          </p:grpSpPr>
          <p:sp>
            <p:nvSpPr>
              <p:cNvPr id="26" name="Oval 25">
                <a:hlinkClick r:id="rId6"/>
                <a:extLst>
                  <a:ext uri="{FF2B5EF4-FFF2-40B4-BE49-F238E27FC236}">
                    <a16:creationId xmlns:a16="http://schemas.microsoft.com/office/drawing/2014/main" id="{184AC7AD-BC3C-2B86-5C2A-370F59FD40F1}"/>
                  </a:ext>
                  <a:ext uri="{C183D7F6-B498-43B3-948B-1728B52AA6E4}">
                    <adec:decorative xmlns:adec="http://schemas.microsoft.com/office/drawing/2017/decorative" val="1"/>
                  </a:ext>
                </a:extLst>
              </p:cNvPr>
              <p:cNvSpPr/>
              <p:nvPr/>
            </p:nvSpPr>
            <p:spPr>
              <a:xfrm>
                <a:off x="2006746" y="5070154"/>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7" name="Picture 26">
                <a:hlinkClick r:id="rId6"/>
                <a:extLst>
                  <a:ext uri="{FF2B5EF4-FFF2-40B4-BE49-F238E27FC236}">
                    <a16:creationId xmlns:a16="http://schemas.microsoft.com/office/drawing/2014/main" id="{244ABDFC-4D42-2505-C843-EB12AB09D0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4877" y="5136182"/>
                <a:ext cx="90889" cy="95020"/>
              </a:xfrm>
              <a:prstGeom prst="rect">
                <a:avLst/>
              </a:prstGeom>
            </p:spPr>
          </p:pic>
        </p:grpSp>
        <p:sp>
          <p:nvSpPr>
            <p:cNvPr id="41" name="Ribbon2_F19B">
              <a:extLst>
                <a:ext uri="{FF2B5EF4-FFF2-40B4-BE49-F238E27FC236}">
                  <a16:creationId xmlns:a16="http://schemas.microsoft.com/office/drawing/2014/main" id="{A8EDC565-C21C-A06D-5454-EB5F63B4430E}"/>
                </a:ext>
                <a:ext uri="{C183D7F6-B498-43B3-948B-1728B52AA6E4}">
                  <adec:decorative xmlns:adec="http://schemas.microsoft.com/office/drawing/2017/decorative" val="1"/>
                </a:ext>
              </a:extLst>
            </p:cNvPr>
            <p:cNvSpPr>
              <a:spLocks noChangeAspect="1" noEditPoints="1"/>
            </p:cNvSpPr>
            <p:nvPr/>
          </p:nvSpPr>
          <p:spPr bwMode="auto">
            <a:xfrm>
              <a:off x="3800303" y="3707488"/>
              <a:ext cx="340761" cy="477257"/>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grpSp>
        <p:nvGrpSpPr>
          <p:cNvPr id="49" name="Group 48" descr="Defender for Cloud in the field &#10;">
            <a:extLst>
              <a:ext uri="{FF2B5EF4-FFF2-40B4-BE49-F238E27FC236}">
                <a16:creationId xmlns:a16="http://schemas.microsoft.com/office/drawing/2014/main" id="{97094EBA-9F60-9B67-EE74-4AA2B5421283}"/>
              </a:ext>
            </a:extLst>
          </p:cNvPr>
          <p:cNvGrpSpPr/>
          <p:nvPr/>
        </p:nvGrpSpPr>
        <p:grpSpPr>
          <a:xfrm>
            <a:off x="6218914" y="3429000"/>
            <a:ext cx="2638014" cy="2620892"/>
            <a:chOff x="6389477" y="3429000"/>
            <a:chExt cx="2638014" cy="2620892"/>
          </a:xfrm>
        </p:grpSpPr>
        <p:pic>
          <p:nvPicPr>
            <p:cNvPr id="12" name="Picture 11">
              <a:hlinkClick r:id="rId7"/>
              <a:extLst>
                <a:ext uri="{FF2B5EF4-FFF2-40B4-BE49-F238E27FC236}">
                  <a16:creationId xmlns:a16="http://schemas.microsoft.com/office/drawing/2014/main" id="{78922824-AD6F-0219-6CFA-ABB30E46377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89477" y="3429000"/>
              <a:ext cx="2638014" cy="2620892"/>
            </a:xfrm>
            <a:prstGeom prst="rect">
              <a:avLst/>
            </a:prstGeom>
          </p:spPr>
        </p:pic>
        <p:sp>
          <p:nvSpPr>
            <p:cNvPr id="28" name="Title 18">
              <a:extLst>
                <a:ext uri="{FF2B5EF4-FFF2-40B4-BE49-F238E27FC236}">
                  <a16:creationId xmlns:a16="http://schemas.microsoft.com/office/drawing/2014/main" id="{945B47C0-1588-D27D-2769-EE50F0D10232}"/>
                </a:ext>
              </a:extLst>
            </p:cNvPr>
            <p:cNvSpPr txBox="1">
              <a:spLocks/>
            </p:cNvSpPr>
            <p:nvPr/>
          </p:nvSpPr>
          <p:spPr>
            <a:xfrm>
              <a:off x="7312266" y="3674087"/>
              <a:ext cx="1175518"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Defender for Cloud in the field </a:t>
              </a:r>
            </a:p>
          </p:txBody>
        </p:sp>
        <p:sp>
          <p:nvSpPr>
            <p:cNvPr id="29" name="Title 18">
              <a:extLst>
                <a:ext uri="{FF2B5EF4-FFF2-40B4-BE49-F238E27FC236}">
                  <a16:creationId xmlns:a16="http://schemas.microsoft.com/office/drawing/2014/main" id="{1BE15C75-3924-7E62-AA72-B576771E8790}"/>
                </a:ext>
              </a:extLst>
            </p:cNvPr>
            <p:cNvSpPr txBox="1">
              <a:spLocks/>
            </p:cNvSpPr>
            <p:nvPr/>
          </p:nvSpPr>
          <p:spPr>
            <a:xfrm>
              <a:off x="6624039" y="4550942"/>
              <a:ext cx="2161351" cy="8463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“Turn possibility into reality with simplified cloud security posture management and workload protection with Microsoft Defender for Cloud.”</a:t>
              </a:r>
            </a:p>
          </p:txBody>
        </p:sp>
        <p:sp>
          <p:nvSpPr>
            <p:cNvPr id="30" name="Title 18">
              <a:extLst>
                <a:ext uri="{FF2B5EF4-FFF2-40B4-BE49-F238E27FC236}">
                  <a16:creationId xmlns:a16="http://schemas.microsoft.com/office/drawing/2014/main" id="{2025895F-CB37-9EA2-D5C0-0593B35E5397}"/>
                </a:ext>
              </a:extLst>
            </p:cNvPr>
            <p:cNvSpPr txBox="1">
              <a:spLocks/>
            </p:cNvSpPr>
            <p:nvPr/>
          </p:nvSpPr>
          <p:spPr>
            <a:xfrm>
              <a:off x="7698306" y="5726503"/>
              <a:ext cx="692883"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Watch now</a:t>
              </a:r>
            </a:p>
          </p:txBody>
        </p:sp>
        <p:grpSp>
          <p:nvGrpSpPr>
            <p:cNvPr id="31" name="Group 30">
              <a:extLst>
                <a:ext uri="{FF2B5EF4-FFF2-40B4-BE49-F238E27FC236}">
                  <a16:creationId xmlns:a16="http://schemas.microsoft.com/office/drawing/2014/main" id="{8F31E2D9-99F6-570E-666A-7700CEB271D6}"/>
                </a:ext>
              </a:extLst>
            </p:cNvPr>
            <p:cNvGrpSpPr/>
            <p:nvPr/>
          </p:nvGrpSpPr>
          <p:grpSpPr>
            <a:xfrm>
              <a:off x="8568886" y="5697604"/>
              <a:ext cx="227151" cy="227077"/>
              <a:chOff x="2006746" y="5070154"/>
              <a:chExt cx="227151" cy="227077"/>
            </a:xfrm>
          </p:grpSpPr>
          <p:sp>
            <p:nvSpPr>
              <p:cNvPr id="32" name="Oval 31">
                <a:hlinkClick r:id="rId7"/>
                <a:extLst>
                  <a:ext uri="{FF2B5EF4-FFF2-40B4-BE49-F238E27FC236}">
                    <a16:creationId xmlns:a16="http://schemas.microsoft.com/office/drawing/2014/main" id="{E1603F16-930B-1E7D-4FCD-522D3AC580F9}"/>
                  </a:ext>
                  <a:ext uri="{C183D7F6-B498-43B3-948B-1728B52AA6E4}">
                    <adec:decorative xmlns:adec="http://schemas.microsoft.com/office/drawing/2017/decorative" val="1"/>
                  </a:ext>
                </a:extLst>
              </p:cNvPr>
              <p:cNvSpPr/>
              <p:nvPr/>
            </p:nvSpPr>
            <p:spPr>
              <a:xfrm>
                <a:off x="2006746" y="5070154"/>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3" name="Picture 32">
                <a:hlinkClick r:id="rId7"/>
                <a:extLst>
                  <a:ext uri="{FF2B5EF4-FFF2-40B4-BE49-F238E27FC236}">
                    <a16:creationId xmlns:a16="http://schemas.microsoft.com/office/drawing/2014/main" id="{B3327D60-64EB-0B9D-D988-A53DA9D81B7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4877" y="5136182"/>
                <a:ext cx="90889" cy="95020"/>
              </a:xfrm>
              <a:prstGeom prst="rect">
                <a:avLst/>
              </a:prstGeom>
            </p:spPr>
          </p:pic>
        </p:grpSp>
        <p:pic>
          <p:nvPicPr>
            <p:cNvPr id="42" name="Graphic 41">
              <a:extLst>
                <a:ext uri="{FF2B5EF4-FFF2-40B4-BE49-F238E27FC236}">
                  <a16:creationId xmlns:a16="http://schemas.microsoft.com/office/drawing/2014/main" id="{5E0096BC-8E53-58D2-A29E-3A2A539E630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592325" y="3690312"/>
              <a:ext cx="544333" cy="324506"/>
            </a:xfrm>
            <a:prstGeom prst="rect">
              <a:avLst/>
            </a:prstGeom>
          </p:spPr>
        </p:pic>
      </p:grpSp>
      <p:grpSp>
        <p:nvGrpSpPr>
          <p:cNvPr id="50" name="Group 49" descr="Microsoft Sentinel &amp; Defender XDR Virtual Ninja Training&#10;">
            <a:extLst>
              <a:ext uri="{FF2B5EF4-FFF2-40B4-BE49-F238E27FC236}">
                <a16:creationId xmlns:a16="http://schemas.microsoft.com/office/drawing/2014/main" id="{C2C49821-1FD9-5218-08E1-0F24AFC3C996}"/>
              </a:ext>
            </a:extLst>
          </p:cNvPr>
          <p:cNvGrpSpPr/>
          <p:nvPr/>
        </p:nvGrpSpPr>
        <p:grpSpPr>
          <a:xfrm>
            <a:off x="9102756" y="3429000"/>
            <a:ext cx="2638014" cy="2620892"/>
            <a:chOff x="9273319" y="3429000"/>
            <a:chExt cx="2638014" cy="2620892"/>
          </a:xfrm>
        </p:grpSpPr>
        <p:pic>
          <p:nvPicPr>
            <p:cNvPr id="15" name="Picture 14">
              <a:hlinkClick r:id="rId9"/>
              <a:extLst>
                <a:ext uri="{FF2B5EF4-FFF2-40B4-BE49-F238E27FC236}">
                  <a16:creationId xmlns:a16="http://schemas.microsoft.com/office/drawing/2014/main" id="{AE68127D-EB16-79A8-2B95-2D38072EF3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73319" y="3429000"/>
              <a:ext cx="2638014" cy="2620892"/>
            </a:xfrm>
            <a:prstGeom prst="rect">
              <a:avLst/>
            </a:prstGeom>
          </p:spPr>
        </p:pic>
        <p:sp>
          <p:nvSpPr>
            <p:cNvPr id="34" name="Title 18">
              <a:extLst>
                <a:ext uri="{FF2B5EF4-FFF2-40B4-BE49-F238E27FC236}">
                  <a16:creationId xmlns:a16="http://schemas.microsoft.com/office/drawing/2014/main" id="{220708CF-7B41-9CDD-3060-22A5BDF13FDF}"/>
                </a:ext>
              </a:extLst>
            </p:cNvPr>
            <p:cNvSpPr txBox="1">
              <a:spLocks/>
            </p:cNvSpPr>
            <p:nvPr/>
          </p:nvSpPr>
          <p:spPr>
            <a:xfrm>
              <a:off x="10195316" y="3674087"/>
              <a:ext cx="1415640"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Sentinel &amp; Defender XDR Virtual Ninja Training</a:t>
              </a:r>
            </a:p>
          </p:txBody>
        </p:sp>
        <p:sp>
          <p:nvSpPr>
            <p:cNvPr id="35" name="Title 18">
              <a:extLst>
                <a:ext uri="{FF2B5EF4-FFF2-40B4-BE49-F238E27FC236}">
                  <a16:creationId xmlns:a16="http://schemas.microsoft.com/office/drawing/2014/main" id="{6FCBA910-14A2-0C63-3B5F-F9C0DC3CB581}"/>
                </a:ext>
              </a:extLst>
            </p:cNvPr>
            <p:cNvSpPr txBox="1">
              <a:spLocks/>
            </p:cNvSpPr>
            <p:nvPr/>
          </p:nvSpPr>
          <p:spPr>
            <a:xfrm>
              <a:off x="9507089" y="4550942"/>
              <a:ext cx="2161351"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“This training, based on the Ninja blogs bring you up-to-date quickly on all things Microsoft Defender XDR” </a:t>
              </a:r>
            </a:p>
          </p:txBody>
        </p:sp>
        <p:sp>
          <p:nvSpPr>
            <p:cNvPr id="36" name="Title 18">
              <a:extLst>
                <a:ext uri="{FF2B5EF4-FFF2-40B4-BE49-F238E27FC236}">
                  <a16:creationId xmlns:a16="http://schemas.microsoft.com/office/drawing/2014/main" id="{A14DC7A7-1448-3E75-0546-01E9DB77C104}"/>
                </a:ext>
              </a:extLst>
            </p:cNvPr>
            <p:cNvSpPr txBox="1">
              <a:spLocks/>
            </p:cNvSpPr>
            <p:nvPr/>
          </p:nvSpPr>
          <p:spPr>
            <a:xfrm>
              <a:off x="10581356" y="5726503"/>
              <a:ext cx="692883"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Watch now</a:t>
              </a:r>
            </a:p>
          </p:txBody>
        </p:sp>
        <p:grpSp>
          <p:nvGrpSpPr>
            <p:cNvPr id="37" name="Group 36">
              <a:extLst>
                <a:ext uri="{FF2B5EF4-FFF2-40B4-BE49-F238E27FC236}">
                  <a16:creationId xmlns:a16="http://schemas.microsoft.com/office/drawing/2014/main" id="{931AD435-21E4-B247-127E-EA43B32703ED}"/>
                </a:ext>
              </a:extLst>
            </p:cNvPr>
            <p:cNvGrpSpPr/>
            <p:nvPr/>
          </p:nvGrpSpPr>
          <p:grpSpPr>
            <a:xfrm>
              <a:off x="11451936" y="5697604"/>
              <a:ext cx="227151" cy="227077"/>
              <a:chOff x="2006746" y="5070154"/>
              <a:chExt cx="227151" cy="227077"/>
            </a:xfrm>
          </p:grpSpPr>
          <p:sp>
            <p:nvSpPr>
              <p:cNvPr id="38" name="Oval 37">
                <a:hlinkClick r:id="rId9"/>
                <a:extLst>
                  <a:ext uri="{FF2B5EF4-FFF2-40B4-BE49-F238E27FC236}">
                    <a16:creationId xmlns:a16="http://schemas.microsoft.com/office/drawing/2014/main" id="{536AB8B0-F306-C988-8EBC-D981A0630A99}"/>
                  </a:ext>
                  <a:ext uri="{C183D7F6-B498-43B3-948B-1728B52AA6E4}">
                    <adec:decorative xmlns:adec="http://schemas.microsoft.com/office/drawing/2017/decorative" val="1"/>
                  </a:ext>
                </a:extLst>
              </p:cNvPr>
              <p:cNvSpPr/>
              <p:nvPr/>
            </p:nvSpPr>
            <p:spPr>
              <a:xfrm>
                <a:off x="2006746" y="5070154"/>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9" name="Picture 38">
                <a:hlinkClick r:id="rId9"/>
                <a:extLst>
                  <a:ext uri="{FF2B5EF4-FFF2-40B4-BE49-F238E27FC236}">
                    <a16:creationId xmlns:a16="http://schemas.microsoft.com/office/drawing/2014/main" id="{220C95E5-F196-98CC-4E03-4934E2C742A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4877" y="5136182"/>
                <a:ext cx="90889" cy="95020"/>
              </a:xfrm>
              <a:prstGeom prst="rect">
                <a:avLst/>
              </a:prstGeom>
            </p:spPr>
          </p:pic>
        </p:grpSp>
        <p:sp>
          <p:nvSpPr>
            <p:cNvPr id="43" name="Trophy2_F1AE">
              <a:extLst>
                <a:ext uri="{FF2B5EF4-FFF2-40B4-BE49-F238E27FC236}">
                  <a16:creationId xmlns:a16="http://schemas.microsoft.com/office/drawing/2014/main" id="{118602B1-C44C-4452-BAC6-F68D5CD6661D}"/>
                </a:ext>
                <a:ext uri="{C183D7F6-B498-43B3-948B-1728B52AA6E4}">
                  <adec:decorative xmlns:adec="http://schemas.microsoft.com/office/drawing/2017/decorative" val="1"/>
                </a:ext>
              </a:extLst>
            </p:cNvPr>
            <p:cNvSpPr>
              <a:spLocks noChangeAspect="1" noEditPoints="1"/>
            </p:cNvSpPr>
            <p:nvPr/>
          </p:nvSpPr>
          <p:spPr bwMode="auto">
            <a:xfrm>
              <a:off x="9586844" y="3722218"/>
              <a:ext cx="424813" cy="394427"/>
            </a:xfrm>
            <a:custGeom>
              <a:avLst/>
              <a:gdLst>
                <a:gd name="T0" fmla="*/ 1250 w 3500"/>
                <a:gd name="T1" fmla="*/ 2750 h 3250"/>
                <a:gd name="T2" fmla="*/ 1750 w 3500"/>
                <a:gd name="T3" fmla="*/ 2250 h 3250"/>
                <a:gd name="T4" fmla="*/ 2250 w 3500"/>
                <a:gd name="T5" fmla="*/ 2750 h 3250"/>
                <a:gd name="T6" fmla="*/ 2750 w 3500"/>
                <a:gd name="T7" fmla="*/ 0 h 3250"/>
                <a:gd name="T8" fmla="*/ 750 w 3500"/>
                <a:gd name="T9" fmla="*/ 0 h 3250"/>
                <a:gd name="T10" fmla="*/ 750 w 3500"/>
                <a:gd name="T11" fmla="*/ 1375 h 3250"/>
                <a:gd name="T12" fmla="*/ 1750 w 3500"/>
                <a:gd name="T13" fmla="*/ 2250 h 3250"/>
                <a:gd name="T14" fmla="*/ 2750 w 3500"/>
                <a:gd name="T15" fmla="*/ 1375 h 3250"/>
                <a:gd name="T16" fmla="*/ 2750 w 3500"/>
                <a:gd name="T17" fmla="*/ 0 h 3250"/>
                <a:gd name="T18" fmla="*/ 2746 w 3500"/>
                <a:gd name="T19" fmla="*/ 2750 h 3250"/>
                <a:gd name="T20" fmla="*/ 754 w 3500"/>
                <a:gd name="T21" fmla="*/ 2750 h 3250"/>
                <a:gd name="T22" fmla="*/ 750 w 3500"/>
                <a:gd name="T23" fmla="*/ 2754 h 3250"/>
                <a:gd name="T24" fmla="*/ 750 w 3500"/>
                <a:gd name="T25" fmla="*/ 3250 h 3250"/>
                <a:gd name="T26" fmla="*/ 2750 w 3500"/>
                <a:gd name="T27" fmla="*/ 3250 h 3250"/>
                <a:gd name="T28" fmla="*/ 2750 w 3500"/>
                <a:gd name="T29" fmla="*/ 2754 h 3250"/>
                <a:gd name="T30" fmla="*/ 2746 w 3500"/>
                <a:gd name="T31" fmla="*/ 2750 h 3250"/>
                <a:gd name="T32" fmla="*/ 750 w 3500"/>
                <a:gd name="T33" fmla="*/ 500 h 3250"/>
                <a:gd name="T34" fmla="*/ 2750 w 3500"/>
                <a:gd name="T35" fmla="*/ 500 h 3250"/>
                <a:gd name="T36" fmla="*/ 750 w 3500"/>
                <a:gd name="T37" fmla="*/ 250 h 3250"/>
                <a:gd name="T38" fmla="*/ 125 w 3500"/>
                <a:gd name="T39" fmla="*/ 250 h 3250"/>
                <a:gd name="T40" fmla="*/ 0 w 3500"/>
                <a:gd name="T41" fmla="*/ 375 h 3250"/>
                <a:gd name="T42" fmla="*/ 0 w 3500"/>
                <a:gd name="T43" fmla="*/ 750 h 3250"/>
                <a:gd name="T44" fmla="*/ 750 w 3500"/>
                <a:gd name="T45" fmla="*/ 1500 h 3250"/>
                <a:gd name="T46" fmla="*/ 750 w 3500"/>
                <a:gd name="T47" fmla="*/ 250 h 3250"/>
                <a:gd name="T48" fmla="*/ 2750 w 3500"/>
                <a:gd name="T49" fmla="*/ 1500 h 3250"/>
                <a:gd name="T50" fmla="*/ 3500 w 3500"/>
                <a:gd name="T51" fmla="*/ 750 h 3250"/>
                <a:gd name="T52" fmla="*/ 3500 w 3500"/>
                <a:gd name="T53" fmla="*/ 375 h 3250"/>
                <a:gd name="T54" fmla="*/ 3375 w 3500"/>
                <a:gd name="T55" fmla="*/ 250 h 3250"/>
                <a:gd name="T56" fmla="*/ 2750 w 3500"/>
                <a:gd name="T57" fmla="*/ 250 h 3250"/>
                <a:gd name="T58" fmla="*/ 2750 w 3500"/>
                <a:gd name="T59" fmla="*/ 150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00" h="3250">
                  <a:moveTo>
                    <a:pt x="1250" y="2750"/>
                  </a:moveTo>
                  <a:cubicBezTo>
                    <a:pt x="1250" y="2474"/>
                    <a:pt x="1474" y="2250"/>
                    <a:pt x="1750" y="2250"/>
                  </a:cubicBezTo>
                  <a:cubicBezTo>
                    <a:pt x="2026" y="2250"/>
                    <a:pt x="2250" y="2474"/>
                    <a:pt x="2250" y="2750"/>
                  </a:cubicBezTo>
                  <a:moveTo>
                    <a:pt x="2750" y="0"/>
                  </a:moveTo>
                  <a:cubicBezTo>
                    <a:pt x="750" y="0"/>
                    <a:pt x="750" y="0"/>
                    <a:pt x="750" y="0"/>
                  </a:cubicBezTo>
                  <a:cubicBezTo>
                    <a:pt x="750" y="1375"/>
                    <a:pt x="750" y="1375"/>
                    <a:pt x="750" y="1375"/>
                  </a:cubicBezTo>
                  <a:cubicBezTo>
                    <a:pt x="750" y="1858"/>
                    <a:pt x="1198" y="2250"/>
                    <a:pt x="1750" y="2250"/>
                  </a:cubicBezTo>
                  <a:cubicBezTo>
                    <a:pt x="2302" y="2250"/>
                    <a:pt x="2750" y="1858"/>
                    <a:pt x="2750" y="1375"/>
                  </a:cubicBezTo>
                  <a:lnTo>
                    <a:pt x="2750" y="0"/>
                  </a:lnTo>
                  <a:close/>
                  <a:moveTo>
                    <a:pt x="2746" y="2750"/>
                  </a:moveTo>
                  <a:cubicBezTo>
                    <a:pt x="754" y="2750"/>
                    <a:pt x="754" y="2750"/>
                    <a:pt x="754" y="2750"/>
                  </a:cubicBezTo>
                  <a:cubicBezTo>
                    <a:pt x="752" y="2750"/>
                    <a:pt x="750" y="2752"/>
                    <a:pt x="750" y="2754"/>
                  </a:cubicBezTo>
                  <a:cubicBezTo>
                    <a:pt x="750" y="3250"/>
                    <a:pt x="750" y="3250"/>
                    <a:pt x="750" y="3250"/>
                  </a:cubicBezTo>
                  <a:cubicBezTo>
                    <a:pt x="2750" y="3250"/>
                    <a:pt x="2750" y="3250"/>
                    <a:pt x="2750" y="3250"/>
                  </a:cubicBezTo>
                  <a:cubicBezTo>
                    <a:pt x="2750" y="2754"/>
                    <a:pt x="2750" y="2754"/>
                    <a:pt x="2750" y="2754"/>
                  </a:cubicBezTo>
                  <a:cubicBezTo>
                    <a:pt x="2750" y="2752"/>
                    <a:pt x="2748" y="2750"/>
                    <a:pt x="2746" y="2750"/>
                  </a:cubicBezTo>
                  <a:close/>
                  <a:moveTo>
                    <a:pt x="750" y="500"/>
                  </a:moveTo>
                  <a:cubicBezTo>
                    <a:pt x="2750" y="500"/>
                    <a:pt x="2750" y="500"/>
                    <a:pt x="2750" y="500"/>
                  </a:cubicBezTo>
                  <a:moveTo>
                    <a:pt x="750" y="250"/>
                  </a:moveTo>
                  <a:cubicBezTo>
                    <a:pt x="125" y="250"/>
                    <a:pt x="125" y="250"/>
                    <a:pt x="125" y="250"/>
                  </a:cubicBezTo>
                  <a:cubicBezTo>
                    <a:pt x="56" y="250"/>
                    <a:pt x="0" y="306"/>
                    <a:pt x="0" y="375"/>
                  </a:cubicBezTo>
                  <a:cubicBezTo>
                    <a:pt x="0" y="750"/>
                    <a:pt x="0" y="750"/>
                    <a:pt x="0" y="750"/>
                  </a:cubicBezTo>
                  <a:cubicBezTo>
                    <a:pt x="0" y="1165"/>
                    <a:pt x="335" y="1500"/>
                    <a:pt x="750" y="1500"/>
                  </a:cubicBezTo>
                  <a:lnTo>
                    <a:pt x="750" y="250"/>
                  </a:lnTo>
                  <a:close/>
                  <a:moveTo>
                    <a:pt x="2750" y="1500"/>
                  </a:moveTo>
                  <a:cubicBezTo>
                    <a:pt x="3165" y="1500"/>
                    <a:pt x="3500" y="1165"/>
                    <a:pt x="3500" y="750"/>
                  </a:cubicBezTo>
                  <a:cubicBezTo>
                    <a:pt x="3500" y="375"/>
                    <a:pt x="3500" y="375"/>
                    <a:pt x="3500" y="375"/>
                  </a:cubicBezTo>
                  <a:cubicBezTo>
                    <a:pt x="3500" y="306"/>
                    <a:pt x="3444" y="250"/>
                    <a:pt x="3375" y="250"/>
                  </a:cubicBezTo>
                  <a:cubicBezTo>
                    <a:pt x="2750" y="250"/>
                    <a:pt x="2750" y="250"/>
                    <a:pt x="2750" y="250"/>
                  </a:cubicBezTo>
                  <a:lnTo>
                    <a:pt x="2750" y="1500"/>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grpSp>
      <p:cxnSp>
        <p:nvCxnSpPr>
          <p:cNvPr id="44" name="Straight Connector 43">
            <a:extLst>
              <a:ext uri="{FF2B5EF4-FFF2-40B4-BE49-F238E27FC236}">
                <a16:creationId xmlns:a16="http://schemas.microsoft.com/office/drawing/2014/main" id="{94C3B253-8A13-62A3-DCCE-44E85F78E118}"/>
              </a:ext>
              <a:ext uri="{C183D7F6-B498-43B3-948B-1728B52AA6E4}">
                <adec:decorative xmlns:adec="http://schemas.microsoft.com/office/drawing/2017/decorative" val="1"/>
              </a:ext>
            </a:extLst>
          </p:cNvPr>
          <p:cNvCxnSpPr>
            <a:cxnSpLocks/>
          </p:cNvCxnSpPr>
          <p:nvPr/>
        </p:nvCxnSpPr>
        <p:spPr>
          <a:xfrm>
            <a:off x="263952" y="6453174"/>
            <a:ext cx="1179206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AB0B1E8-2D75-4ABA-E80A-DFE68FE3C4D6}"/>
              </a:ext>
              <a:ext uri="{C183D7F6-B498-43B3-948B-1728B52AA6E4}">
                <adec:decorative xmlns:adec="http://schemas.microsoft.com/office/drawing/2017/decorative" val="1"/>
              </a:ext>
            </a:extLst>
          </p:cNvPr>
          <p:cNvCxnSpPr>
            <a:cxnSpLocks/>
          </p:cNvCxnSpPr>
          <p:nvPr/>
        </p:nvCxnSpPr>
        <p:spPr>
          <a:xfrm>
            <a:off x="277631" y="6093226"/>
            <a:ext cx="0" cy="35994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2C33A74-C272-9470-242B-4CD4764AB311}"/>
              </a:ext>
              <a:ext uri="{C183D7F6-B498-43B3-948B-1728B52AA6E4}">
                <adec:decorative xmlns:adec="http://schemas.microsoft.com/office/drawing/2017/decorative" val="1"/>
              </a:ext>
            </a:extLst>
          </p:cNvPr>
          <p:cNvCxnSpPr>
            <a:cxnSpLocks/>
          </p:cNvCxnSpPr>
          <p:nvPr/>
        </p:nvCxnSpPr>
        <p:spPr>
          <a:xfrm>
            <a:off x="12045347" y="6049892"/>
            <a:ext cx="0" cy="40328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57" name="Title 56">
            <a:extLst>
              <a:ext uri="{FF2B5EF4-FFF2-40B4-BE49-F238E27FC236}">
                <a16:creationId xmlns:a16="http://schemas.microsoft.com/office/drawing/2014/main" id="{8F6B00C1-0AA6-8D04-86E1-5B5958B0FF0A}"/>
              </a:ext>
              <a:ext uri="{C183D7F6-B498-43B3-948B-1728B52AA6E4}">
                <adec:decorative xmlns:adec="http://schemas.microsoft.com/office/drawing/2017/decorative" val="1"/>
              </a:ext>
            </a:extLst>
          </p:cNvPr>
          <p:cNvSpPr txBox="1">
            <a:spLocks/>
          </p:cNvSpPr>
          <p:nvPr/>
        </p:nvSpPr>
        <p:spPr>
          <a:xfrm>
            <a:off x="10213382" y="235043"/>
            <a:ext cx="1842629" cy="33855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Segoe Sans Display" pitchFamily="2" charset="0"/>
                <a:ea typeface="+mn-ea"/>
                <a:cs typeface="Segoe Sans Display" pitchFamily="2" charset="0"/>
              </a:rPr>
              <a:t>Training certifications, and skilling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highlight>
                <a:srgbClr val="FFFF00"/>
              </a:highlight>
              <a:uLnTx/>
              <a:uFillTx/>
              <a:latin typeface="Segoe Sans Display" pitchFamily="2" charset="0"/>
              <a:ea typeface="+mn-ea"/>
              <a:cs typeface="Segoe Sans Display" pitchFamily="2" charset="0"/>
            </a:endParaRPr>
          </a:p>
        </p:txBody>
      </p:sp>
    </p:spTree>
    <p:extLst>
      <p:ext uri="{BB962C8B-B14F-4D97-AF65-F5344CB8AC3E}">
        <p14:creationId xmlns:p14="http://schemas.microsoft.com/office/powerpoint/2010/main" val="339252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1D749-1915-08FF-EF8C-0F3BC0028FB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878376-3772-3433-1367-576939FDABE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9451" y="1460672"/>
            <a:ext cx="12211451" cy="5397328"/>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7" name="Picture 6">
            <a:hlinkClick r:id="rId3"/>
            <a:extLst>
              <a:ext uri="{FF2B5EF4-FFF2-40B4-BE49-F238E27FC236}">
                <a16:creationId xmlns:a16="http://schemas.microsoft.com/office/drawing/2014/main" id="{C0DBC035-D013-65FE-2E79-3428F538CB3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91" b="91"/>
          <a:stretch/>
        </p:blipFill>
        <p:spPr>
          <a:xfrm>
            <a:off x="614980" y="4528677"/>
            <a:ext cx="2048028" cy="430888"/>
          </a:xfrm>
          <a:prstGeom prst="rect">
            <a:avLst/>
          </a:prstGeom>
        </p:spPr>
      </p:pic>
      <p:pic>
        <p:nvPicPr>
          <p:cNvPr id="87" name="Picture 86">
            <a:hlinkClick r:id="rId5"/>
            <a:extLst>
              <a:ext uri="{FF2B5EF4-FFF2-40B4-BE49-F238E27FC236}">
                <a16:creationId xmlns:a16="http://schemas.microsoft.com/office/drawing/2014/main" id="{7484EA95-2192-0B15-B35A-4231E8B4FAC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91" b="91"/>
          <a:stretch/>
        </p:blipFill>
        <p:spPr>
          <a:xfrm>
            <a:off x="614980" y="5103442"/>
            <a:ext cx="2048028" cy="430888"/>
          </a:xfrm>
          <a:prstGeom prst="rect">
            <a:avLst/>
          </a:prstGeom>
        </p:spPr>
      </p:pic>
      <p:pic>
        <p:nvPicPr>
          <p:cNvPr id="88" name="Picture 87">
            <a:hlinkClick r:id="rId6"/>
            <a:extLst>
              <a:ext uri="{FF2B5EF4-FFF2-40B4-BE49-F238E27FC236}">
                <a16:creationId xmlns:a16="http://schemas.microsoft.com/office/drawing/2014/main" id="{997C0C2C-A147-92C2-ACE0-39B3CDC27C6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91" b="91"/>
          <a:stretch/>
        </p:blipFill>
        <p:spPr>
          <a:xfrm>
            <a:off x="2887917" y="4528677"/>
            <a:ext cx="2048028" cy="430888"/>
          </a:xfrm>
          <a:prstGeom prst="rect">
            <a:avLst/>
          </a:prstGeom>
        </p:spPr>
      </p:pic>
      <p:pic>
        <p:nvPicPr>
          <p:cNvPr id="89" name="Picture 88">
            <a:hlinkClick r:id="rId7"/>
            <a:extLst>
              <a:ext uri="{FF2B5EF4-FFF2-40B4-BE49-F238E27FC236}">
                <a16:creationId xmlns:a16="http://schemas.microsoft.com/office/drawing/2014/main" id="{2EA0EC61-1F47-0127-5B5D-ABD60D13FB0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91" b="91"/>
          <a:stretch/>
        </p:blipFill>
        <p:spPr>
          <a:xfrm>
            <a:off x="2887916" y="5103442"/>
            <a:ext cx="6351741" cy="430888"/>
          </a:xfrm>
          <a:prstGeom prst="rect">
            <a:avLst/>
          </a:prstGeom>
        </p:spPr>
      </p:pic>
      <p:pic>
        <p:nvPicPr>
          <p:cNvPr id="90" name="Picture 89">
            <a:hlinkClick r:id="rId8"/>
            <a:extLst>
              <a:ext uri="{FF2B5EF4-FFF2-40B4-BE49-F238E27FC236}">
                <a16:creationId xmlns:a16="http://schemas.microsoft.com/office/drawing/2014/main" id="{248C9DCD-13EF-1D81-59AB-19F470B322F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91" b="91"/>
          <a:stretch/>
        </p:blipFill>
        <p:spPr>
          <a:xfrm>
            <a:off x="5134728" y="4528677"/>
            <a:ext cx="4703448" cy="430888"/>
          </a:xfrm>
          <a:prstGeom prst="rect">
            <a:avLst/>
          </a:prstGeom>
        </p:spPr>
      </p:pic>
      <p:pic>
        <p:nvPicPr>
          <p:cNvPr id="4" name="Picture 3">
            <a:hlinkClick r:id="rId9"/>
            <a:extLst>
              <a:ext uri="{FF2B5EF4-FFF2-40B4-BE49-F238E27FC236}">
                <a16:creationId xmlns:a16="http://schemas.microsoft.com/office/drawing/2014/main" id="{D4690741-2AD9-3AA7-BEB4-BA044170054F}"/>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618971" y="2463937"/>
            <a:ext cx="2048029" cy="430888"/>
          </a:xfrm>
          <a:prstGeom prst="rect">
            <a:avLst/>
          </a:prstGeom>
        </p:spPr>
      </p:pic>
      <p:sp>
        <p:nvSpPr>
          <p:cNvPr id="3" name="Rectangle 2">
            <a:extLst>
              <a:ext uri="{FF2B5EF4-FFF2-40B4-BE49-F238E27FC236}">
                <a16:creationId xmlns:a16="http://schemas.microsoft.com/office/drawing/2014/main" id="{15FC61AD-440F-B32D-F283-2C4A8F67766E}"/>
              </a:ext>
              <a:ext uri="{C183D7F6-B498-43B3-948B-1728B52AA6E4}">
                <adec:decorative xmlns:adec="http://schemas.microsoft.com/office/drawing/2017/decorative" val="1"/>
              </a:ext>
            </a:extLst>
          </p:cNvPr>
          <p:cNvSpPr>
            <a:spLocks/>
          </p:cNvSpPr>
          <p:nvPr/>
        </p:nvSpPr>
        <p:spPr>
          <a:xfrm>
            <a:off x="-19450" y="2796"/>
            <a:ext cx="12211450" cy="15092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itle 18">
            <a:extLst>
              <a:ext uri="{FF2B5EF4-FFF2-40B4-BE49-F238E27FC236}">
                <a16:creationId xmlns:a16="http://schemas.microsoft.com/office/drawing/2014/main" id="{A28085D0-3B81-C6AB-F52C-A11E8FCC2A73}"/>
              </a:ext>
            </a:extLst>
          </p:cNvPr>
          <p:cNvSpPr txBox="1">
            <a:spLocks noGrp="1"/>
          </p:cNvSpPr>
          <p:nvPr>
            <p:ph type="title" idx="4294967295"/>
          </p:nvPr>
        </p:nvSpPr>
        <p:spPr>
          <a:xfrm>
            <a:off x="621793" y="565537"/>
            <a:ext cx="696898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A1F2C"/>
                </a:solidFill>
                <a:effectLst/>
                <a:uLnTx/>
                <a:uFillTx/>
                <a:latin typeface="Segoe Sans Display Semilight" pitchFamily="2" charset="0"/>
                <a:ea typeface="+mn-ea"/>
                <a:cs typeface="Segoe Sans Display Semilight" pitchFamily="2" charset="0"/>
              </a:rPr>
              <a:t>Certifications and applied learning </a:t>
            </a:r>
          </a:p>
        </p:txBody>
      </p:sp>
      <p:sp>
        <p:nvSpPr>
          <p:cNvPr id="107" name="Title 18">
            <a:extLst>
              <a:ext uri="{FF2B5EF4-FFF2-40B4-BE49-F238E27FC236}">
                <a16:creationId xmlns:a16="http://schemas.microsoft.com/office/drawing/2014/main" id="{85F078BB-2CCA-6154-D7B6-6425E814485C}"/>
              </a:ext>
            </a:extLst>
          </p:cNvPr>
          <p:cNvSpPr txBox="1">
            <a:spLocks/>
          </p:cNvSpPr>
          <p:nvPr/>
        </p:nvSpPr>
        <p:spPr>
          <a:xfrm>
            <a:off x="618971" y="1835084"/>
            <a:ext cx="4160496"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Course Certification for each workload</a:t>
            </a:r>
          </a:p>
        </p:txBody>
      </p:sp>
      <p:sp>
        <p:nvSpPr>
          <p:cNvPr id="8" name="Title 18">
            <a:extLst>
              <a:ext uri="{FF2B5EF4-FFF2-40B4-BE49-F238E27FC236}">
                <a16:creationId xmlns:a16="http://schemas.microsoft.com/office/drawing/2014/main" id="{BD1941D4-B585-D5B8-6F0D-B9A0F89B7CDE}"/>
              </a:ext>
            </a:extLst>
          </p:cNvPr>
          <p:cNvSpPr txBox="1">
            <a:spLocks/>
          </p:cNvSpPr>
          <p:nvPr/>
        </p:nvSpPr>
        <p:spPr>
          <a:xfrm>
            <a:off x="618970" y="2122832"/>
            <a:ext cx="6120869"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a:solidFill>
                  <a:srgbClr val="FFFFFF"/>
                </a:solidFill>
                <a:latin typeface="Segoe Sans Display"/>
                <a:cs typeface="Segoe Sans Display"/>
              </a:rPr>
              <a:t>Explore role-based and workload-centric certifications for our Microsoft Security product families</a:t>
            </a:r>
            <a:endParaRPr lang="en-US" sz="1000" u="none" strike="noStrike">
              <a:solidFill>
                <a:srgbClr val="FFFFFF"/>
              </a:solidFill>
              <a:effectLst/>
              <a:latin typeface="Segoe Sans Display"/>
              <a:cs typeface="Segoe Sans Display"/>
            </a:endParaRPr>
          </a:p>
        </p:txBody>
      </p:sp>
      <p:sp>
        <p:nvSpPr>
          <p:cNvPr id="2" name="TextBox 1">
            <a:extLst>
              <a:ext uri="{FF2B5EF4-FFF2-40B4-BE49-F238E27FC236}">
                <a16:creationId xmlns:a16="http://schemas.microsoft.com/office/drawing/2014/main" id="{1DEB2804-1116-7528-B730-AECD07A9EFC2}"/>
              </a:ext>
              <a:ext uri="{C183D7F6-B498-43B3-948B-1728B52AA6E4}">
                <adec:decorative xmlns:adec="http://schemas.microsoft.com/office/drawing/2017/decorative" val="1"/>
              </a:ext>
            </a:extLst>
          </p:cNvPr>
          <p:cNvSpPr txBox="1"/>
          <p:nvPr/>
        </p:nvSpPr>
        <p:spPr>
          <a:xfrm>
            <a:off x="10213382" y="235043"/>
            <a:ext cx="1842629" cy="338554"/>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Training certifications, and skilling           7</a:t>
            </a:r>
          </a:p>
          <a:p>
            <a:endParaRPr lang="en-US" sz="1400">
              <a:solidFill>
                <a:schemeClr val="bg1"/>
              </a:solidFill>
              <a:highlight>
                <a:srgbClr val="FFFF00"/>
              </a:highlight>
              <a:latin typeface="Segoe Sans Display" pitchFamily="2" charset="0"/>
              <a:cs typeface="Segoe Sans Display" pitchFamily="2" charset="0"/>
            </a:endParaRPr>
          </a:p>
        </p:txBody>
      </p:sp>
      <p:sp>
        <p:nvSpPr>
          <p:cNvPr id="18" name="Title 18">
            <a:hlinkClick r:id="rId9"/>
            <a:extLst>
              <a:ext uri="{FF2B5EF4-FFF2-40B4-BE49-F238E27FC236}">
                <a16:creationId xmlns:a16="http://schemas.microsoft.com/office/drawing/2014/main" id="{F7036891-5B3D-9741-6613-2284251898C7}"/>
              </a:ext>
            </a:extLst>
          </p:cNvPr>
          <p:cNvSpPr txBox="1">
            <a:spLocks/>
          </p:cNvSpPr>
          <p:nvPr/>
        </p:nvSpPr>
        <p:spPr>
          <a:xfrm>
            <a:off x="783599" y="2600963"/>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Threat Protection</a:t>
            </a:r>
          </a:p>
        </p:txBody>
      </p:sp>
      <p:sp>
        <p:nvSpPr>
          <p:cNvPr id="19" name="Oval 18">
            <a:hlinkClick r:id="rId9"/>
            <a:extLst>
              <a:ext uri="{FF2B5EF4-FFF2-40B4-BE49-F238E27FC236}">
                <a16:creationId xmlns:a16="http://schemas.microsoft.com/office/drawing/2014/main" id="{333F4111-A9F1-5418-09B4-458208A80440}"/>
              </a:ext>
              <a:ext uri="{C183D7F6-B498-43B3-948B-1728B52AA6E4}">
                <adec:decorative xmlns:adec="http://schemas.microsoft.com/office/drawing/2017/decorative" val="1"/>
              </a:ext>
            </a:extLst>
          </p:cNvPr>
          <p:cNvSpPr/>
          <p:nvPr/>
        </p:nvSpPr>
        <p:spPr>
          <a:xfrm>
            <a:off x="2285693" y="2565948"/>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0" name="Picture 19">
            <a:hlinkClick r:id="rId9"/>
            <a:extLst>
              <a:ext uri="{FF2B5EF4-FFF2-40B4-BE49-F238E27FC236}">
                <a16:creationId xmlns:a16="http://schemas.microsoft.com/office/drawing/2014/main" id="{A8B6F38B-4F55-CF70-CFBD-1AC867C82BE6}"/>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53824" y="2631976"/>
            <a:ext cx="90889" cy="95020"/>
          </a:xfrm>
          <a:prstGeom prst="rect">
            <a:avLst/>
          </a:prstGeom>
        </p:spPr>
      </p:pic>
      <p:pic>
        <p:nvPicPr>
          <p:cNvPr id="9" name="Picture 8">
            <a:hlinkClick r:id="rId12"/>
            <a:extLst>
              <a:ext uri="{FF2B5EF4-FFF2-40B4-BE49-F238E27FC236}">
                <a16:creationId xmlns:a16="http://schemas.microsoft.com/office/drawing/2014/main" id="{D547EE31-0126-1130-0B08-7B70338649D6}"/>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618971" y="3026807"/>
            <a:ext cx="2048029" cy="430888"/>
          </a:xfrm>
          <a:prstGeom prst="rect">
            <a:avLst/>
          </a:prstGeom>
        </p:spPr>
      </p:pic>
      <p:sp>
        <p:nvSpPr>
          <p:cNvPr id="10" name="Title 18">
            <a:hlinkClick r:id="rId12"/>
            <a:extLst>
              <a:ext uri="{FF2B5EF4-FFF2-40B4-BE49-F238E27FC236}">
                <a16:creationId xmlns:a16="http://schemas.microsoft.com/office/drawing/2014/main" id="{30AA138B-33D4-D88E-6689-0E0E059EB715}"/>
              </a:ext>
            </a:extLst>
          </p:cNvPr>
          <p:cNvSpPr txBox="1">
            <a:spLocks/>
          </p:cNvSpPr>
          <p:nvPr/>
        </p:nvSpPr>
        <p:spPr>
          <a:xfrm>
            <a:off x="783599" y="3164949"/>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Data Security</a:t>
            </a:r>
          </a:p>
        </p:txBody>
      </p:sp>
      <p:sp>
        <p:nvSpPr>
          <p:cNvPr id="14" name="Oval 13">
            <a:hlinkClick r:id="rId12"/>
            <a:extLst>
              <a:ext uri="{FF2B5EF4-FFF2-40B4-BE49-F238E27FC236}">
                <a16:creationId xmlns:a16="http://schemas.microsoft.com/office/drawing/2014/main" id="{89B24A87-2BA6-B11C-4250-5D3CEAEA6054}"/>
              </a:ext>
              <a:ext uri="{C183D7F6-B498-43B3-948B-1728B52AA6E4}">
                <adec:decorative xmlns:adec="http://schemas.microsoft.com/office/drawing/2017/decorative" val="1"/>
              </a:ext>
            </a:extLst>
          </p:cNvPr>
          <p:cNvSpPr/>
          <p:nvPr/>
        </p:nvSpPr>
        <p:spPr>
          <a:xfrm>
            <a:off x="2285693" y="3129828"/>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45" name="Picture 44">
            <a:hlinkClick r:id="rId9"/>
            <a:extLst>
              <a:ext uri="{FF2B5EF4-FFF2-40B4-BE49-F238E27FC236}">
                <a16:creationId xmlns:a16="http://schemas.microsoft.com/office/drawing/2014/main" id="{492622CA-4CAE-2A0F-A350-749259E72B34}"/>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2888986" y="2466261"/>
            <a:ext cx="2048028" cy="430888"/>
          </a:xfrm>
          <a:prstGeom prst="rect">
            <a:avLst/>
          </a:prstGeom>
        </p:spPr>
      </p:pic>
      <p:sp>
        <p:nvSpPr>
          <p:cNvPr id="46" name="Title 18">
            <a:hlinkClick r:id="rId9"/>
            <a:extLst>
              <a:ext uri="{FF2B5EF4-FFF2-40B4-BE49-F238E27FC236}">
                <a16:creationId xmlns:a16="http://schemas.microsoft.com/office/drawing/2014/main" id="{DD22DE59-1667-661C-C0C2-8F6FE70FDC8D}"/>
              </a:ext>
            </a:extLst>
          </p:cNvPr>
          <p:cNvSpPr txBox="1">
            <a:spLocks/>
          </p:cNvSpPr>
          <p:nvPr/>
        </p:nvSpPr>
        <p:spPr>
          <a:xfrm>
            <a:off x="3053613" y="2600963"/>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SecOps</a:t>
            </a:r>
          </a:p>
        </p:txBody>
      </p:sp>
      <p:sp>
        <p:nvSpPr>
          <p:cNvPr id="48" name="Oval 47">
            <a:hlinkClick r:id="rId9"/>
            <a:extLst>
              <a:ext uri="{FF2B5EF4-FFF2-40B4-BE49-F238E27FC236}">
                <a16:creationId xmlns:a16="http://schemas.microsoft.com/office/drawing/2014/main" id="{87843835-E972-E44B-9E4B-8BAACBF9EDED}"/>
              </a:ext>
              <a:ext uri="{C183D7F6-B498-43B3-948B-1728B52AA6E4}">
                <adec:decorative xmlns:adec="http://schemas.microsoft.com/office/drawing/2017/decorative" val="1"/>
              </a:ext>
            </a:extLst>
          </p:cNvPr>
          <p:cNvSpPr/>
          <p:nvPr/>
        </p:nvSpPr>
        <p:spPr>
          <a:xfrm>
            <a:off x="4548402" y="257261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49" name="Picture 48">
            <a:hlinkClick r:id="rId9"/>
            <a:extLst>
              <a:ext uri="{FF2B5EF4-FFF2-40B4-BE49-F238E27FC236}">
                <a16:creationId xmlns:a16="http://schemas.microsoft.com/office/drawing/2014/main" id="{0FDCB47D-B1D5-130A-EA99-28C4EAE5DAD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616533" y="2638644"/>
            <a:ext cx="90889" cy="95020"/>
          </a:xfrm>
          <a:prstGeom prst="rect">
            <a:avLst/>
          </a:prstGeom>
        </p:spPr>
      </p:pic>
      <p:pic>
        <p:nvPicPr>
          <p:cNvPr id="50" name="Picture 49">
            <a:hlinkClick r:id="rId13"/>
            <a:extLst>
              <a:ext uri="{FF2B5EF4-FFF2-40B4-BE49-F238E27FC236}">
                <a16:creationId xmlns:a16="http://schemas.microsoft.com/office/drawing/2014/main" id="{01CEAB63-F8A3-D561-2BE6-C40ECBFD064A}"/>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2888985" y="3026807"/>
            <a:ext cx="2048029" cy="430888"/>
          </a:xfrm>
          <a:prstGeom prst="rect">
            <a:avLst/>
          </a:prstGeom>
        </p:spPr>
      </p:pic>
      <p:sp>
        <p:nvSpPr>
          <p:cNvPr id="51" name="Title 18">
            <a:extLst>
              <a:ext uri="{FF2B5EF4-FFF2-40B4-BE49-F238E27FC236}">
                <a16:creationId xmlns:a16="http://schemas.microsoft.com/office/drawing/2014/main" id="{8BD364E8-E143-F8B9-5F8D-D492FFCF52E0}"/>
              </a:ext>
            </a:extLst>
          </p:cNvPr>
          <p:cNvSpPr txBox="1">
            <a:spLocks/>
          </p:cNvSpPr>
          <p:nvPr/>
        </p:nvSpPr>
        <p:spPr>
          <a:xfrm>
            <a:off x="3053612" y="3164949"/>
            <a:ext cx="1504799"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Multicloud security </a:t>
            </a:r>
          </a:p>
        </p:txBody>
      </p:sp>
      <p:sp>
        <p:nvSpPr>
          <p:cNvPr id="53" name="Oval 52">
            <a:hlinkClick r:id="rId13"/>
            <a:extLst>
              <a:ext uri="{FF2B5EF4-FFF2-40B4-BE49-F238E27FC236}">
                <a16:creationId xmlns:a16="http://schemas.microsoft.com/office/drawing/2014/main" id="{9C089DDA-B371-7BDD-0872-B3739DD2D23A}"/>
              </a:ext>
              <a:ext uri="{C183D7F6-B498-43B3-948B-1728B52AA6E4}">
                <adec:decorative xmlns:adec="http://schemas.microsoft.com/office/drawing/2017/decorative" val="1"/>
              </a:ext>
            </a:extLst>
          </p:cNvPr>
          <p:cNvSpPr/>
          <p:nvPr/>
        </p:nvSpPr>
        <p:spPr>
          <a:xfrm>
            <a:off x="4548402" y="3128713"/>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4" name="Picture 53">
            <a:hlinkClick r:id="rId13"/>
            <a:extLst>
              <a:ext uri="{FF2B5EF4-FFF2-40B4-BE49-F238E27FC236}">
                <a16:creationId xmlns:a16="http://schemas.microsoft.com/office/drawing/2014/main" id="{23414740-6219-94F1-DEED-2C7693235FF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616533" y="3194741"/>
            <a:ext cx="90889" cy="95020"/>
          </a:xfrm>
          <a:prstGeom prst="rect">
            <a:avLst/>
          </a:prstGeom>
        </p:spPr>
      </p:pic>
      <p:pic>
        <p:nvPicPr>
          <p:cNvPr id="55" name="Picture 54">
            <a:hlinkClick r:id="rId14"/>
            <a:extLst>
              <a:ext uri="{FF2B5EF4-FFF2-40B4-BE49-F238E27FC236}">
                <a16:creationId xmlns:a16="http://schemas.microsoft.com/office/drawing/2014/main" id="{FB673481-9744-454B-5212-8C571808D9D5}"/>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5128705" y="2470048"/>
            <a:ext cx="2048028" cy="430888"/>
          </a:xfrm>
          <a:prstGeom prst="rect">
            <a:avLst/>
          </a:prstGeom>
        </p:spPr>
      </p:pic>
      <p:sp>
        <p:nvSpPr>
          <p:cNvPr id="56" name="Title 18">
            <a:extLst>
              <a:ext uri="{FF2B5EF4-FFF2-40B4-BE49-F238E27FC236}">
                <a16:creationId xmlns:a16="http://schemas.microsoft.com/office/drawing/2014/main" id="{D659D09D-0852-DF77-0747-4C7CD8D7B8F4}"/>
              </a:ext>
            </a:extLst>
          </p:cNvPr>
          <p:cNvSpPr txBox="1">
            <a:spLocks/>
          </p:cNvSpPr>
          <p:nvPr/>
        </p:nvSpPr>
        <p:spPr>
          <a:xfrm>
            <a:off x="5293332" y="2600963"/>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Identity</a:t>
            </a:r>
          </a:p>
        </p:txBody>
      </p:sp>
      <p:sp>
        <p:nvSpPr>
          <p:cNvPr id="58" name="Oval 57">
            <a:hlinkClick r:id="rId14"/>
            <a:extLst>
              <a:ext uri="{FF2B5EF4-FFF2-40B4-BE49-F238E27FC236}">
                <a16:creationId xmlns:a16="http://schemas.microsoft.com/office/drawing/2014/main" id="{A3A72615-BC89-0E1F-B946-8081F1A2055E}"/>
              </a:ext>
              <a:ext uri="{C183D7F6-B498-43B3-948B-1728B52AA6E4}">
                <adec:decorative xmlns:adec="http://schemas.microsoft.com/office/drawing/2017/decorative" val="1"/>
              </a:ext>
            </a:extLst>
          </p:cNvPr>
          <p:cNvSpPr/>
          <p:nvPr/>
        </p:nvSpPr>
        <p:spPr>
          <a:xfrm>
            <a:off x="6739840" y="2571954"/>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9" name="Picture 58">
            <a:hlinkClick r:id="rId14"/>
            <a:extLst>
              <a:ext uri="{FF2B5EF4-FFF2-40B4-BE49-F238E27FC236}">
                <a16:creationId xmlns:a16="http://schemas.microsoft.com/office/drawing/2014/main" id="{1E1FD118-6692-4405-D4EA-4207483F4D9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807971" y="2637982"/>
            <a:ext cx="90889" cy="95020"/>
          </a:xfrm>
          <a:prstGeom prst="rect">
            <a:avLst/>
          </a:prstGeom>
        </p:spPr>
      </p:pic>
      <p:pic>
        <p:nvPicPr>
          <p:cNvPr id="60" name="Picture 59">
            <a:hlinkClick r:id="rId12"/>
            <a:extLst>
              <a:ext uri="{FF2B5EF4-FFF2-40B4-BE49-F238E27FC236}">
                <a16:creationId xmlns:a16="http://schemas.microsoft.com/office/drawing/2014/main" id="{139A9025-4998-9E9A-E1CA-DF5593531BA2}"/>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5128704" y="3030594"/>
            <a:ext cx="2048028" cy="430888"/>
          </a:xfrm>
          <a:prstGeom prst="rect">
            <a:avLst/>
          </a:prstGeom>
        </p:spPr>
      </p:pic>
      <p:sp>
        <p:nvSpPr>
          <p:cNvPr id="61" name="Title 18">
            <a:extLst>
              <a:ext uri="{FF2B5EF4-FFF2-40B4-BE49-F238E27FC236}">
                <a16:creationId xmlns:a16="http://schemas.microsoft.com/office/drawing/2014/main" id="{03690371-4135-BF41-8DEE-84FB042A48D4}"/>
              </a:ext>
            </a:extLst>
          </p:cNvPr>
          <p:cNvSpPr txBox="1">
            <a:spLocks/>
          </p:cNvSpPr>
          <p:nvPr/>
        </p:nvSpPr>
        <p:spPr>
          <a:xfrm>
            <a:off x="5293332" y="3164949"/>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Data governance</a:t>
            </a:r>
          </a:p>
        </p:txBody>
      </p:sp>
      <p:sp>
        <p:nvSpPr>
          <p:cNvPr id="63" name="Oval 62">
            <a:hlinkClick r:id="rId12"/>
            <a:extLst>
              <a:ext uri="{FF2B5EF4-FFF2-40B4-BE49-F238E27FC236}">
                <a16:creationId xmlns:a16="http://schemas.microsoft.com/office/drawing/2014/main" id="{E8546BD0-8ECB-83D4-2EA7-39FB3243D746}"/>
              </a:ext>
              <a:ext uri="{C183D7F6-B498-43B3-948B-1728B52AA6E4}">
                <adec:decorative xmlns:adec="http://schemas.microsoft.com/office/drawing/2017/decorative" val="1"/>
              </a:ext>
            </a:extLst>
          </p:cNvPr>
          <p:cNvSpPr/>
          <p:nvPr/>
        </p:nvSpPr>
        <p:spPr>
          <a:xfrm>
            <a:off x="6739840" y="3132500"/>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4" name="Picture 63">
            <a:hlinkClick r:id="rId12"/>
            <a:extLst>
              <a:ext uri="{FF2B5EF4-FFF2-40B4-BE49-F238E27FC236}">
                <a16:creationId xmlns:a16="http://schemas.microsoft.com/office/drawing/2014/main" id="{762945BB-EE8B-0ED8-01AD-1460E671126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807971" y="3198528"/>
            <a:ext cx="90889" cy="95020"/>
          </a:xfrm>
          <a:prstGeom prst="rect">
            <a:avLst/>
          </a:prstGeom>
        </p:spPr>
      </p:pic>
      <p:pic>
        <p:nvPicPr>
          <p:cNvPr id="65" name="Picture 64">
            <a:hlinkClick r:id="rId15"/>
            <a:extLst>
              <a:ext uri="{FF2B5EF4-FFF2-40B4-BE49-F238E27FC236}">
                <a16:creationId xmlns:a16="http://schemas.microsoft.com/office/drawing/2014/main" id="{8BF3E567-CC7C-75EE-AD02-5A79D3D6E006}"/>
              </a:ext>
              <a:ext uri="{C183D7F6-B498-43B3-948B-1728B52AA6E4}">
                <adec:decorative xmlns:adec="http://schemas.microsoft.com/office/drawing/2017/decorative" val="1"/>
              </a:ext>
            </a:extLst>
          </p:cNvPr>
          <p:cNvPicPr>
            <a:picLocks noChangeAspect="1"/>
          </p:cNvPicPr>
          <p:nvPr/>
        </p:nvPicPr>
        <p:blipFill rotWithShape="1">
          <a:blip r:embed="rId10">
            <a:extLst>
              <a:ext uri="{28A0092B-C50C-407E-A947-70E740481C1C}">
                <a14:useLocalDpi xmlns:a14="http://schemas.microsoft.com/office/drawing/2010/main" val="0"/>
              </a:ext>
            </a:extLst>
          </a:blip>
          <a:srcRect t="91" b="91"/>
          <a:stretch/>
        </p:blipFill>
        <p:spPr>
          <a:xfrm>
            <a:off x="7361787" y="2463937"/>
            <a:ext cx="3127687" cy="430888"/>
          </a:xfrm>
          <a:prstGeom prst="rect">
            <a:avLst/>
          </a:prstGeom>
        </p:spPr>
      </p:pic>
      <p:sp>
        <p:nvSpPr>
          <p:cNvPr id="66" name="Title 18">
            <a:extLst>
              <a:ext uri="{FF2B5EF4-FFF2-40B4-BE49-F238E27FC236}">
                <a16:creationId xmlns:a16="http://schemas.microsoft.com/office/drawing/2014/main" id="{6731C575-9A0A-1991-DE9C-42662268ACC6}"/>
              </a:ext>
            </a:extLst>
          </p:cNvPr>
          <p:cNvSpPr txBox="1">
            <a:spLocks/>
          </p:cNvSpPr>
          <p:nvPr/>
        </p:nvSpPr>
        <p:spPr>
          <a:xfrm>
            <a:off x="7526415" y="2600963"/>
            <a:ext cx="2963059"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cybersecurity architect exam </a:t>
            </a:r>
          </a:p>
        </p:txBody>
      </p:sp>
      <p:sp>
        <p:nvSpPr>
          <p:cNvPr id="68" name="Oval 67">
            <a:hlinkClick r:id="rId15"/>
            <a:extLst>
              <a:ext uri="{FF2B5EF4-FFF2-40B4-BE49-F238E27FC236}">
                <a16:creationId xmlns:a16="http://schemas.microsoft.com/office/drawing/2014/main" id="{BD31388A-A21E-0F45-56B3-FB133423FF94}"/>
              </a:ext>
              <a:ext uri="{C183D7F6-B498-43B3-948B-1728B52AA6E4}">
                <adec:decorative xmlns:adec="http://schemas.microsoft.com/office/drawing/2017/decorative" val="1"/>
              </a:ext>
            </a:extLst>
          </p:cNvPr>
          <p:cNvSpPr/>
          <p:nvPr/>
        </p:nvSpPr>
        <p:spPr>
          <a:xfrm>
            <a:off x="10135922" y="2565843"/>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69" name="Picture 68">
            <a:hlinkClick r:id="rId15"/>
            <a:extLst>
              <a:ext uri="{FF2B5EF4-FFF2-40B4-BE49-F238E27FC236}">
                <a16:creationId xmlns:a16="http://schemas.microsoft.com/office/drawing/2014/main" id="{472B10B7-2501-925C-8089-4A0EA94308C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204053" y="2631871"/>
            <a:ext cx="90889" cy="95020"/>
          </a:xfrm>
          <a:prstGeom prst="rect">
            <a:avLst/>
          </a:prstGeom>
        </p:spPr>
      </p:pic>
      <p:sp>
        <p:nvSpPr>
          <p:cNvPr id="11" name="Title 18">
            <a:extLst>
              <a:ext uri="{FF2B5EF4-FFF2-40B4-BE49-F238E27FC236}">
                <a16:creationId xmlns:a16="http://schemas.microsoft.com/office/drawing/2014/main" id="{9D886B7F-29DC-E658-C020-22D5C55C7DE4}"/>
              </a:ext>
            </a:extLst>
          </p:cNvPr>
          <p:cNvSpPr txBox="1">
            <a:spLocks/>
          </p:cNvSpPr>
          <p:nvPr/>
        </p:nvSpPr>
        <p:spPr>
          <a:xfrm>
            <a:off x="618971" y="3860387"/>
            <a:ext cx="4160496"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Applied skilling</a:t>
            </a:r>
          </a:p>
        </p:txBody>
      </p:sp>
      <p:sp>
        <p:nvSpPr>
          <p:cNvPr id="12" name="Title 18">
            <a:extLst>
              <a:ext uri="{FF2B5EF4-FFF2-40B4-BE49-F238E27FC236}">
                <a16:creationId xmlns:a16="http://schemas.microsoft.com/office/drawing/2014/main" id="{83F43400-B3E9-C533-0C6F-F206ED4140AD}"/>
              </a:ext>
            </a:extLst>
          </p:cNvPr>
          <p:cNvSpPr txBox="1">
            <a:spLocks/>
          </p:cNvSpPr>
          <p:nvPr/>
        </p:nvSpPr>
        <p:spPr>
          <a:xfrm>
            <a:off x="618970" y="4148135"/>
            <a:ext cx="4318043" cy="15388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000">
                <a:solidFill>
                  <a:srgbClr val="FFFFFF"/>
                </a:solidFill>
                <a:latin typeface="Segoe Sans Display" pitchFamily="2" charset="0"/>
                <a:cs typeface="Segoe Sans Display" pitchFamily="2" charset="0"/>
              </a:rPr>
              <a:t>Hands-on, scenario-based training focused on real use cases</a:t>
            </a:r>
            <a:endParaRPr lang="en-US" sz="1000" u="none" strike="noStrike">
              <a:solidFill>
                <a:srgbClr val="FFFFFF"/>
              </a:solidFill>
              <a:effectLst/>
              <a:latin typeface="Segoe Sans Display" pitchFamily="2" charset="0"/>
              <a:cs typeface="Segoe Sans Display" pitchFamily="2" charset="0"/>
            </a:endParaRPr>
          </a:p>
        </p:txBody>
      </p:sp>
      <p:sp>
        <p:nvSpPr>
          <p:cNvPr id="40" name="Title 18">
            <a:extLst>
              <a:ext uri="{FF2B5EF4-FFF2-40B4-BE49-F238E27FC236}">
                <a16:creationId xmlns:a16="http://schemas.microsoft.com/office/drawing/2014/main" id="{314341BB-2756-39F9-DFFA-C9C251B22C53}"/>
              </a:ext>
            </a:extLst>
          </p:cNvPr>
          <p:cNvSpPr txBox="1">
            <a:spLocks/>
          </p:cNvSpPr>
          <p:nvPr/>
        </p:nvSpPr>
        <p:spPr>
          <a:xfrm>
            <a:off x="782895" y="4673293"/>
            <a:ext cx="897327"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Sentinel</a:t>
            </a:r>
          </a:p>
        </p:txBody>
      </p:sp>
      <p:sp>
        <p:nvSpPr>
          <p:cNvPr id="16" name="Oval 15">
            <a:hlinkClick r:id="rId3"/>
            <a:extLst>
              <a:ext uri="{FF2B5EF4-FFF2-40B4-BE49-F238E27FC236}">
                <a16:creationId xmlns:a16="http://schemas.microsoft.com/office/drawing/2014/main" id="{C51A3E1F-ACB3-0BF9-111E-508FE465B3E5}"/>
              </a:ext>
              <a:ext uri="{C183D7F6-B498-43B3-948B-1728B52AA6E4}">
                <adec:decorative xmlns:adec="http://schemas.microsoft.com/office/drawing/2017/decorative" val="1"/>
              </a:ext>
            </a:extLst>
          </p:cNvPr>
          <p:cNvSpPr/>
          <p:nvPr/>
        </p:nvSpPr>
        <p:spPr>
          <a:xfrm>
            <a:off x="2285693" y="4630583"/>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3" name="Oval 22">
            <a:hlinkClick r:id="rId12"/>
            <a:extLst>
              <a:ext uri="{FF2B5EF4-FFF2-40B4-BE49-F238E27FC236}">
                <a16:creationId xmlns:a16="http://schemas.microsoft.com/office/drawing/2014/main" id="{52DA3478-31C7-79A2-E7F5-0BACC6933BD6}"/>
              </a:ext>
              <a:ext uri="{C183D7F6-B498-43B3-948B-1728B52AA6E4}">
                <adec:decorative xmlns:adec="http://schemas.microsoft.com/office/drawing/2017/decorative" val="1"/>
              </a:ext>
            </a:extLst>
          </p:cNvPr>
          <p:cNvSpPr/>
          <p:nvPr/>
        </p:nvSpPr>
        <p:spPr>
          <a:xfrm>
            <a:off x="2285693" y="5205348"/>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6" name="Title 18">
            <a:hlinkClick r:id="rId9"/>
            <a:extLst>
              <a:ext uri="{FF2B5EF4-FFF2-40B4-BE49-F238E27FC236}">
                <a16:creationId xmlns:a16="http://schemas.microsoft.com/office/drawing/2014/main" id="{6B652486-09FB-FCFC-9A85-D16481909DD1}"/>
              </a:ext>
            </a:extLst>
          </p:cNvPr>
          <p:cNvSpPr txBox="1">
            <a:spLocks/>
          </p:cNvSpPr>
          <p:nvPr/>
        </p:nvSpPr>
        <p:spPr>
          <a:xfrm>
            <a:off x="3053613" y="4673293"/>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Cloud Security</a:t>
            </a:r>
          </a:p>
        </p:txBody>
      </p:sp>
      <p:sp>
        <p:nvSpPr>
          <p:cNvPr id="27" name="Oval 26">
            <a:hlinkClick r:id="rId6"/>
            <a:extLst>
              <a:ext uri="{FF2B5EF4-FFF2-40B4-BE49-F238E27FC236}">
                <a16:creationId xmlns:a16="http://schemas.microsoft.com/office/drawing/2014/main" id="{1EA45A4B-2AEB-3646-EE30-BA4B31A177A3}"/>
              </a:ext>
              <a:ext uri="{C183D7F6-B498-43B3-948B-1728B52AA6E4}">
                <adec:decorative xmlns:adec="http://schemas.microsoft.com/office/drawing/2017/decorative" val="1"/>
              </a:ext>
            </a:extLst>
          </p:cNvPr>
          <p:cNvSpPr/>
          <p:nvPr/>
        </p:nvSpPr>
        <p:spPr>
          <a:xfrm>
            <a:off x="4548402" y="4630583"/>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8" name="Picture 27">
            <a:hlinkClick r:id="rId6"/>
            <a:extLst>
              <a:ext uri="{FF2B5EF4-FFF2-40B4-BE49-F238E27FC236}">
                <a16:creationId xmlns:a16="http://schemas.microsoft.com/office/drawing/2014/main" id="{499A4B90-7110-A72F-FF8B-823B630AA64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616533" y="4696611"/>
            <a:ext cx="90889" cy="95020"/>
          </a:xfrm>
          <a:prstGeom prst="rect">
            <a:avLst/>
          </a:prstGeom>
        </p:spPr>
      </p:pic>
      <p:sp>
        <p:nvSpPr>
          <p:cNvPr id="34" name="Title 18">
            <a:extLst>
              <a:ext uri="{FF2B5EF4-FFF2-40B4-BE49-F238E27FC236}">
                <a16:creationId xmlns:a16="http://schemas.microsoft.com/office/drawing/2014/main" id="{40F0C9D5-ACA0-C8AD-D5BE-6A91CACCF3F2}"/>
              </a:ext>
            </a:extLst>
          </p:cNvPr>
          <p:cNvSpPr txBox="1">
            <a:spLocks/>
          </p:cNvSpPr>
          <p:nvPr/>
        </p:nvSpPr>
        <p:spPr>
          <a:xfrm>
            <a:off x="5293332" y="4673293"/>
            <a:ext cx="3878194"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Data Security (information protection and data loss prevention)</a:t>
            </a:r>
          </a:p>
        </p:txBody>
      </p:sp>
      <p:sp>
        <p:nvSpPr>
          <p:cNvPr id="22" name="Title 18">
            <a:hlinkClick r:id="rId12"/>
            <a:extLst>
              <a:ext uri="{FF2B5EF4-FFF2-40B4-BE49-F238E27FC236}">
                <a16:creationId xmlns:a16="http://schemas.microsoft.com/office/drawing/2014/main" id="{03B51054-7222-DD1F-D3A2-E3FF2FC8DF3E}"/>
              </a:ext>
            </a:extLst>
          </p:cNvPr>
          <p:cNvSpPr txBox="1">
            <a:spLocks/>
          </p:cNvSpPr>
          <p:nvPr/>
        </p:nvSpPr>
        <p:spPr>
          <a:xfrm>
            <a:off x="783599" y="5237174"/>
            <a:ext cx="1226596"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Microsoft Defender</a:t>
            </a:r>
          </a:p>
        </p:txBody>
      </p:sp>
      <p:sp>
        <p:nvSpPr>
          <p:cNvPr id="30" name="Title 18">
            <a:extLst>
              <a:ext uri="{FF2B5EF4-FFF2-40B4-BE49-F238E27FC236}">
                <a16:creationId xmlns:a16="http://schemas.microsoft.com/office/drawing/2014/main" id="{F219C580-F5AD-67CE-AB0E-DE699090CFEC}"/>
              </a:ext>
            </a:extLst>
          </p:cNvPr>
          <p:cNvSpPr txBox="1">
            <a:spLocks/>
          </p:cNvSpPr>
          <p:nvPr/>
        </p:nvSpPr>
        <p:spPr>
          <a:xfrm>
            <a:off x="3053611" y="5237174"/>
            <a:ext cx="5774227"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u="none" strike="noStrike">
                <a:solidFill>
                  <a:srgbClr val="FFFFFF"/>
                </a:solidFill>
                <a:effectLst/>
                <a:latin typeface="Segoe Sans Display" pitchFamily="2" charset="0"/>
                <a:cs typeface="Segoe Sans Display" pitchFamily="2" charset="0"/>
              </a:rPr>
              <a:t>Data Security (retention, eDiscovery, and Communication Compliance in Microsoft Purview</a:t>
            </a:r>
          </a:p>
        </p:txBody>
      </p:sp>
      <p:sp>
        <p:nvSpPr>
          <p:cNvPr id="31" name="Oval 30">
            <a:hlinkClick r:id="rId7"/>
            <a:extLst>
              <a:ext uri="{FF2B5EF4-FFF2-40B4-BE49-F238E27FC236}">
                <a16:creationId xmlns:a16="http://schemas.microsoft.com/office/drawing/2014/main" id="{2F0632DC-9BEC-0CCA-5992-469718128265}"/>
              </a:ext>
              <a:ext uri="{C183D7F6-B498-43B3-948B-1728B52AA6E4}">
                <adec:decorative xmlns:adec="http://schemas.microsoft.com/office/drawing/2017/decorative" val="1"/>
              </a:ext>
            </a:extLst>
          </p:cNvPr>
          <p:cNvSpPr/>
          <p:nvPr/>
        </p:nvSpPr>
        <p:spPr>
          <a:xfrm>
            <a:off x="8845244" y="5205348"/>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2" name="Picture 31">
            <a:hlinkClick r:id="rId7"/>
            <a:extLst>
              <a:ext uri="{FF2B5EF4-FFF2-40B4-BE49-F238E27FC236}">
                <a16:creationId xmlns:a16="http://schemas.microsoft.com/office/drawing/2014/main" id="{AA2710CA-4649-8D79-45A8-A181B357653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913375" y="5271376"/>
            <a:ext cx="90889" cy="95020"/>
          </a:xfrm>
          <a:prstGeom prst="rect">
            <a:avLst/>
          </a:prstGeom>
        </p:spPr>
      </p:pic>
      <p:sp>
        <p:nvSpPr>
          <p:cNvPr id="35" name="Oval 34">
            <a:hlinkClick r:id="rId8"/>
            <a:extLst>
              <a:ext uri="{FF2B5EF4-FFF2-40B4-BE49-F238E27FC236}">
                <a16:creationId xmlns:a16="http://schemas.microsoft.com/office/drawing/2014/main" id="{E2A90AFD-340D-A596-B92C-FA4F2C6629ED}"/>
              </a:ext>
              <a:ext uri="{C183D7F6-B498-43B3-948B-1728B52AA6E4}">
                <adec:decorative xmlns:adec="http://schemas.microsoft.com/office/drawing/2017/decorative" val="1"/>
              </a:ext>
            </a:extLst>
          </p:cNvPr>
          <p:cNvSpPr/>
          <p:nvPr/>
        </p:nvSpPr>
        <p:spPr>
          <a:xfrm>
            <a:off x="9394697" y="4630583"/>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36" name="Picture 35">
            <a:hlinkClick r:id="rId8"/>
            <a:extLst>
              <a:ext uri="{FF2B5EF4-FFF2-40B4-BE49-F238E27FC236}">
                <a16:creationId xmlns:a16="http://schemas.microsoft.com/office/drawing/2014/main" id="{3F3AAAC8-5F3A-FBAB-B373-574E93F6185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462828" y="4703397"/>
            <a:ext cx="90889" cy="95020"/>
          </a:xfrm>
          <a:prstGeom prst="rect">
            <a:avLst/>
          </a:prstGeom>
        </p:spPr>
      </p:pic>
      <p:pic>
        <p:nvPicPr>
          <p:cNvPr id="42" name="Picture 41">
            <a:hlinkClick r:id="rId16"/>
            <a:extLst>
              <a:ext uri="{FF2B5EF4-FFF2-40B4-BE49-F238E27FC236}">
                <a16:creationId xmlns:a16="http://schemas.microsoft.com/office/drawing/2014/main" id="{B40E3CEC-2D4D-DC2D-83AA-DF90E1AA96AC}"/>
              </a:ext>
              <a:ext uri="{C183D7F6-B498-43B3-948B-1728B52AA6E4}">
                <adec:decorative xmlns:adec="http://schemas.microsoft.com/office/drawing/2017/decorative" val="1"/>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614980" y="5977924"/>
            <a:ext cx="3091442" cy="447002"/>
          </a:xfrm>
          <a:prstGeom prst="rect">
            <a:avLst/>
          </a:prstGeom>
        </p:spPr>
      </p:pic>
      <p:sp>
        <p:nvSpPr>
          <p:cNvPr id="43" name="Title 18">
            <a:extLst>
              <a:ext uri="{FF2B5EF4-FFF2-40B4-BE49-F238E27FC236}">
                <a16:creationId xmlns:a16="http://schemas.microsoft.com/office/drawing/2014/main" id="{BD307303-AF79-6F7C-A07A-01575B014E24}"/>
              </a:ext>
            </a:extLst>
          </p:cNvPr>
          <p:cNvSpPr txBox="1">
            <a:spLocks/>
          </p:cNvSpPr>
          <p:nvPr/>
        </p:nvSpPr>
        <p:spPr>
          <a:xfrm>
            <a:off x="808996" y="6117612"/>
            <a:ext cx="2512229" cy="1692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100">
                <a:solidFill>
                  <a:srgbClr val="FFFFFF"/>
                </a:solidFill>
                <a:latin typeface="Segoe Sans Display" pitchFamily="2" charset="0"/>
                <a:cs typeface="Segoe Sans Display" pitchFamily="2" charset="0"/>
              </a:rPr>
              <a:t>Microsoft Learn Security Hub</a:t>
            </a:r>
            <a:endParaRPr lang="en-US" sz="1100" u="none" strike="noStrike">
              <a:solidFill>
                <a:srgbClr val="FFFFFF"/>
              </a:solidFill>
              <a:effectLst/>
              <a:latin typeface="Segoe Sans Display" pitchFamily="2" charset="0"/>
              <a:cs typeface="Segoe Sans Display" pitchFamily="2" charset="0"/>
            </a:endParaRPr>
          </a:p>
        </p:txBody>
      </p:sp>
      <p:grpSp>
        <p:nvGrpSpPr>
          <p:cNvPr id="57" name="Group 56">
            <a:extLst>
              <a:ext uri="{FF2B5EF4-FFF2-40B4-BE49-F238E27FC236}">
                <a16:creationId xmlns:a16="http://schemas.microsoft.com/office/drawing/2014/main" id="{77ABB6AB-E264-D9EC-6C97-928E00EFEBDD}"/>
              </a:ext>
              <a:ext uri="{C183D7F6-B498-43B3-948B-1728B52AA6E4}">
                <adec:decorative xmlns:adec="http://schemas.microsoft.com/office/drawing/2017/decorative" val="1"/>
              </a:ext>
            </a:extLst>
          </p:cNvPr>
          <p:cNvGrpSpPr/>
          <p:nvPr/>
        </p:nvGrpSpPr>
        <p:grpSpPr>
          <a:xfrm>
            <a:off x="3365005" y="6099450"/>
            <a:ext cx="227151" cy="227077"/>
            <a:chOff x="10447004" y="5486686"/>
            <a:chExt cx="227151" cy="227077"/>
          </a:xfrm>
        </p:grpSpPr>
        <p:sp>
          <p:nvSpPr>
            <p:cNvPr id="47" name="Oval 46">
              <a:hlinkClick r:id="rId16"/>
              <a:extLst>
                <a:ext uri="{FF2B5EF4-FFF2-40B4-BE49-F238E27FC236}">
                  <a16:creationId xmlns:a16="http://schemas.microsoft.com/office/drawing/2014/main" id="{85A037AA-F660-9ECE-4D55-ED1E00BAFB64}"/>
                </a:ext>
                <a:ext uri="{C183D7F6-B498-43B3-948B-1728B52AA6E4}">
                  <adec:decorative xmlns:adec="http://schemas.microsoft.com/office/drawing/2017/decorative" val="1"/>
                </a:ext>
              </a:extLst>
            </p:cNvPr>
            <p:cNvSpPr/>
            <p:nvPr/>
          </p:nvSpPr>
          <p:spPr>
            <a:xfrm>
              <a:off x="10447004" y="5486686"/>
              <a:ext cx="227151" cy="227077"/>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52" name="Picture 51">
              <a:hlinkClick r:id="rId16"/>
              <a:extLst>
                <a:ext uri="{FF2B5EF4-FFF2-40B4-BE49-F238E27FC236}">
                  <a16:creationId xmlns:a16="http://schemas.microsoft.com/office/drawing/2014/main" id="{B62EA293-D2C1-76CB-C59E-B662D5C1825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515135" y="5552714"/>
              <a:ext cx="90889" cy="95020"/>
            </a:xfrm>
            <a:prstGeom prst="rect">
              <a:avLst/>
            </a:prstGeom>
          </p:spPr>
        </p:pic>
      </p:grpSp>
      <p:pic>
        <p:nvPicPr>
          <p:cNvPr id="92" name="Picture 91">
            <a:hlinkClick r:id="rId3"/>
            <a:extLst>
              <a:ext uri="{FF2B5EF4-FFF2-40B4-BE49-F238E27FC236}">
                <a16:creationId xmlns:a16="http://schemas.microsoft.com/office/drawing/2014/main" id="{1088DE78-EB24-113C-E828-FC3A6025606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53824" y="4696611"/>
            <a:ext cx="90889" cy="95020"/>
          </a:xfrm>
          <a:prstGeom prst="rect">
            <a:avLst/>
          </a:prstGeom>
        </p:spPr>
      </p:pic>
      <p:pic>
        <p:nvPicPr>
          <p:cNvPr id="93" name="Picture 92">
            <a:hlinkClick r:id="rId5"/>
            <a:extLst>
              <a:ext uri="{FF2B5EF4-FFF2-40B4-BE49-F238E27FC236}">
                <a16:creationId xmlns:a16="http://schemas.microsoft.com/office/drawing/2014/main" id="{6059DE25-B13F-A163-3C67-FFCCC24CBD1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53824" y="5271376"/>
            <a:ext cx="90889" cy="95020"/>
          </a:xfrm>
          <a:prstGeom prst="rect">
            <a:avLst/>
          </a:prstGeom>
        </p:spPr>
      </p:pic>
      <p:pic>
        <p:nvPicPr>
          <p:cNvPr id="94" name="Picture 93">
            <a:hlinkClick r:id="rId12"/>
            <a:extLst>
              <a:ext uri="{FF2B5EF4-FFF2-40B4-BE49-F238E27FC236}">
                <a16:creationId xmlns:a16="http://schemas.microsoft.com/office/drawing/2014/main" id="{ECC51389-AA51-E343-D9F0-49F6F99D2E8B}"/>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353824" y="3195856"/>
            <a:ext cx="90889" cy="95020"/>
          </a:xfrm>
          <a:prstGeom prst="rect">
            <a:avLst/>
          </a:prstGeom>
        </p:spPr>
      </p:pic>
    </p:spTree>
    <p:extLst>
      <p:ext uri="{BB962C8B-B14F-4D97-AF65-F5344CB8AC3E}">
        <p14:creationId xmlns:p14="http://schemas.microsoft.com/office/powerpoint/2010/main" val="292983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B50D9-4EB6-DE7B-7C23-EA1188C70A89}"/>
            </a:ext>
          </a:extLst>
        </p:cNvPr>
        <p:cNvGrpSpPr/>
        <p:nvPr/>
      </p:nvGrpSpPr>
      <p:grpSpPr>
        <a:xfrm>
          <a:off x="0" y="0"/>
          <a:ext cx="0" cy="0"/>
          <a:chOff x="0" y="0"/>
          <a:chExt cx="0" cy="0"/>
        </a:xfrm>
      </p:grpSpPr>
      <p:pic>
        <p:nvPicPr>
          <p:cNvPr id="2" name="Picture 1" descr="A close-up shot of a laptop. The laptop is glowing in a vibrant​ pink and blue hue and slightly blurred. The style is evocative of a security scan. ">
            <a:extLst>
              <a:ext uri="{FF2B5EF4-FFF2-40B4-BE49-F238E27FC236}">
                <a16:creationId xmlns:a16="http://schemas.microsoft.com/office/drawing/2014/main" id="{A0CE2AF9-696F-9E6F-BECC-162055056E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36" y="0"/>
            <a:ext cx="12203764" cy="6594467"/>
          </a:xfrm>
          <a:prstGeom prst="rect">
            <a:avLst/>
          </a:prstGeom>
        </p:spPr>
      </p:pic>
      <p:sp>
        <p:nvSpPr>
          <p:cNvPr id="6" name="Rectangle 5">
            <a:extLst>
              <a:ext uri="{FF2B5EF4-FFF2-40B4-BE49-F238E27FC236}">
                <a16:creationId xmlns:a16="http://schemas.microsoft.com/office/drawing/2014/main" id="{745929AF-73AA-01F6-97C2-09A4313F3551}"/>
              </a:ext>
              <a:ext uri="{C183D7F6-B498-43B3-948B-1728B52AA6E4}">
                <adec:decorative xmlns:adec="http://schemas.microsoft.com/office/drawing/2017/decorative" val="1"/>
              </a:ext>
            </a:extLst>
          </p:cNvPr>
          <p:cNvSpPr/>
          <p:nvPr/>
        </p:nvSpPr>
        <p:spPr>
          <a:xfrm>
            <a:off x="-23536" y="6063659"/>
            <a:ext cx="12215536" cy="871009"/>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 name="Text Placeholder 9">
            <a:extLst>
              <a:ext uri="{FF2B5EF4-FFF2-40B4-BE49-F238E27FC236}">
                <a16:creationId xmlns:a16="http://schemas.microsoft.com/office/drawing/2014/main" id="{B68F458B-69E7-7CB7-1309-CE119D238F56}"/>
              </a:ext>
            </a:extLst>
          </p:cNvPr>
          <p:cNvSpPr txBox="1">
            <a:spLocks noGrp="1"/>
          </p:cNvSpPr>
          <p:nvPr>
            <p:ph type="title" idx="4294967295"/>
          </p:nvPr>
        </p:nvSpPr>
        <p:spPr>
          <a:xfrm>
            <a:off x="587829" y="5192650"/>
            <a:ext cx="10554966" cy="871009"/>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110000"/>
              </a:lnSpc>
              <a:spcBef>
                <a:spcPts val="0"/>
              </a:spcBef>
              <a:spcAft>
                <a:spcPts val="1100"/>
              </a:spcAft>
              <a:buFont typeface="Arial" panose="020B0604020202020204" pitchFamily="34" charset="0"/>
              <a:buNone/>
              <a:defRPr sz="1100" kern="1200">
                <a:solidFill>
                  <a:schemeClr val="accent1"/>
                </a:solidFill>
                <a:latin typeface="Segoe UI Variable Display" pitchFamily="2" charset="0"/>
                <a:ea typeface="+mn-ea"/>
                <a:cs typeface="+mn-cs"/>
              </a:defRPr>
            </a:lvl1pPr>
            <a:lvl2pPr marL="0" indent="0" algn="l" defTabSz="914400" rtl="0" eaLnBrk="1" latinLnBrk="0" hangingPunct="1">
              <a:lnSpc>
                <a:spcPct val="110000"/>
              </a:lnSpc>
              <a:spcBef>
                <a:spcPts val="0"/>
              </a:spcBef>
              <a:spcAft>
                <a:spcPts val="1100"/>
              </a:spcAft>
              <a:buFont typeface="Arial" panose="020B0604020202020204" pitchFamily="34" charset="0"/>
              <a:buNone/>
              <a:defRPr sz="1000" kern="1200">
                <a:solidFill>
                  <a:schemeClr val="accent1"/>
                </a:solidFill>
                <a:latin typeface="Segoe UI Variable Display" pitchFamily="2" charset="0"/>
                <a:ea typeface="+mn-ea"/>
                <a:cs typeface="+mn-cs"/>
              </a:defRPr>
            </a:lvl2pPr>
            <a:lvl3pPr marL="177800"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3pPr>
            <a:lvl4pPr marL="268288"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4pPr>
            <a:lvl5pPr marL="358775" indent="-90488" algn="l" defTabSz="914400" rtl="0" eaLnBrk="1" latinLnBrk="0" hangingPunct="1">
              <a:lnSpc>
                <a:spcPct val="110000"/>
              </a:lnSpc>
              <a:spcBef>
                <a:spcPts val="0"/>
              </a:spcBef>
              <a:spcAft>
                <a:spcPts val="1100"/>
              </a:spcAft>
              <a:buFont typeface="Arial" panose="020B0604020202020204" pitchFamily="34" charset="0"/>
              <a:buChar char="•"/>
              <a:defRPr sz="1000" kern="1200">
                <a:solidFill>
                  <a:schemeClr val="accent1"/>
                </a:solidFill>
                <a:latin typeface="Segoe UI Variable Displ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73000"/>
              </a:lnSpc>
              <a:spcBef>
                <a:spcPts val="0"/>
              </a:spcBef>
              <a:spcAft>
                <a:spcPts val="1100"/>
              </a:spcAft>
              <a:buClrTx/>
              <a:buSzTx/>
              <a:buFont typeface="Arial" panose="020B0604020202020204" pitchFamily="34" charset="0"/>
              <a:buNone/>
              <a:tabLst/>
              <a:defRPr/>
            </a:pPr>
            <a:r>
              <a:rPr kumimoji="0" lang="en-GB" sz="6000" b="0" i="0" u="none" strike="noStrike" kern="8500" cap="none" spc="0" normalizeH="0" baseline="0" noProof="0">
                <a:ln>
                  <a:noFill/>
                </a:ln>
                <a:solidFill>
                  <a:schemeClr val="tx2"/>
                </a:solidFill>
                <a:effectLst/>
                <a:uLnTx/>
                <a:uFillTx/>
                <a:latin typeface="Segoe Sans Display Light" pitchFamily="2" charset="0"/>
                <a:ea typeface="+mn-ea"/>
                <a:cs typeface="Segoe Sans Display Light" pitchFamily="2" charset="0"/>
              </a:rPr>
              <a:t>Stay connected</a:t>
            </a:r>
          </a:p>
        </p:txBody>
      </p:sp>
    </p:spTree>
    <p:extLst>
      <p:ext uri="{BB962C8B-B14F-4D97-AF65-F5344CB8AC3E}">
        <p14:creationId xmlns:p14="http://schemas.microsoft.com/office/powerpoint/2010/main" val="411003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4939B-10BB-3D4E-BD98-2566C5FF85A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433C904-CA02-CA60-A535-8C90CF448FA4}"/>
              </a:ext>
              <a:ext uri="{C183D7F6-B498-43B3-948B-1728B52AA6E4}">
                <adec:decorative xmlns:adec="http://schemas.microsoft.com/office/drawing/2017/decorative" val="1"/>
              </a:ext>
            </a:extLst>
          </p:cNvPr>
          <p:cNvSpPr>
            <a:spLocks/>
          </p:cNvSpPr>
          <p:nvPr/>
        </p:nvSpPr>
        <p:spPr>
          <a:xfrm>
            <a:off x="1" y="0"/>
            <a:ext cx="12192000"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6" name="Title 18">
            <a:extLst>
              <a:ext uri="{FF2B5EF4-FFF2-40B4-BE49-F238E27FC236}">
                <a16:creationId xmlns:a16="http://schemas.microsoft.com/office/drawing/2014/main" id="{FD5354AD-4A93-1486-ADD9-E37E341572B3}"/>
              </a:ext>
            </a:extLst>
          </p:cNvPr>
          <p:cNvSpPr txBox="1">
            <a:spLocks noGrp="1"/>
          </p:cNvSpPr>
          <p:nvPr>
            <p:ph type="title" idx="4294967295"/>
          </p:nvPr>
        </p:nvSpPr>
        <p:spPr>
          <a:xfrm>
            <a:off x="621793" y="565537"/>
            <a:ext cx="5349265"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chemeClr val="bg1"/>
                </a:solidFill>
                <a:effectLst/>
                <a:uLnTx/>
                <a:uFillTx/>
                <a:latin typeface="Segoe Sans Display Semilight" pitchFamily="2" charset="0"/>
                <a:ea typeface="+mn-ea"/>
                <a:cs typeface="Segoe Sans Display Semilight" pitchFamily="2" charset="0"/>
              </a:rPr>
              <a:t>Get in touch with Microsoft </a:t>
            </a:r>
          </a:p>
        </p:txBody>
      </p:sp>
      <p:sp>
        <p:nvSpPr>
          <p:cNvPr id="2" name="TextBox 1">
            <a:extLst>
              <a:ext uri="{FF2B5EF4-FFF2-40B4-BE49-F238E27FC236}">
                <a16:creationId xmlns:a16="http://schemas.microsoft.com/office/drawing/2014/main" id="{843C5EC4-77ED-1303-CDA1-64D2781D94DF}"/>
              </a:ext>
              <a:ext uri="{C183D7F6-B498-43B3-948B-1728B52AA6E4}">
                <adec:decorative xmlns:adec="http://schemas.microsoft.com/office/drawing/2017/decorative" val="1"/>
              </a:ext>
            </a:extLst>
          </p:cNvPr>
          <p:cNvSpPr txBox="1"/>
          <p:nvPr/>
        </p:nvSpPr>
        <p:spPr>
          <a:xfrm>
            <a:off x="11009970" y="235043"/>
            <a:ext cx="1046041" cy="338554"/>
          </a:xfrm>
          <a:prstGeom prst="rect">
            <a:avLst/>
          </a:prstGeom>
          <a:noFill/>
        </p:spPr>
        <p:txBody>
          <a:bodyPr wrap="square" lIns="0" tIns="0" rIns="0" bIns="0" rtlCol="0">
            <a:spAutoFit/>
          </a:bodyPr>
          <a:lstStyle/>
          <a:p>
            <a:r>
              <a:rPr lang="en-US" sz="800">
                <a:solidFill>
                  <a:srgbClr val="0A1F2C"/>
                </a:solidFill>
                <a:latin typeface="Segoe Sans Display" pitchFamily="2" charset="0"/>
                <a:cs typeface="Segoe Sans Display" pitchFamily="2" charset="0"/>
              </a:rPr>
              <a:t>Stay Connected           9</a:t>
            </a:r>
          </a:p>
          <a:p>
            <a:endParaRPr lang="en-US" sz="1400">
              <a:solidFill>
                <a:schemeClr val="bg1"/>
              </a:solidFill>
              <a:highlight>
                <a:srgbClr val="FFFF00"/>
              </a:highlight>
              <a:latin typeface="Segoe Sans Display" pitchFamily="2" charset="0"/>
              <a:cs typeface="Segoe Sans Display" pitchFamily="2" charset="0"/>
            </a:endParaRPr>
          </a:p>
        </p:txBody>
      </p:sp>
      <p:pic>
        <p:nvPicPr>
          <p:cNvPr id="7" name="Picture 6">
            <a:hlinkClick r:id="rId3"/>
            <a:extLst>
              <a:ext uri="{FF2B5EF4-FFF2-40B4-BE49-F238E27FC236}">
                <a16:creationId xmlns:a16="http://schemas.microsoft.com/office/drawing/2014/main" id="{8B79B2A0-4B93-D3F7-8322-A1949775EB11}"/>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32573" y="1815526"/>
            <a:ext cx="2641256" cy="1416434"/>
          </a:xfrm>
          <a:prstGeom prst="rect">
            <a:avLst/>
          </a:prstGeom>
          <a:noFill/>
        </p:spPr>
      </p:pic>
      <p:pic>
        <p:nvPicPr>
          <p:cNvPr id="8" name="Picture 7">
            <a:hlinkClick r:id="rId6"/>
            <a:extLst>
              <a:ext uri="{FF2B5EF4-FFF2-40B4-BE49-F238E27FC236}">
                <a16:creationId xmlns:a16="http://schemas.microsoft.com/office/drawing/2014/main" id="{E934F69C-3E0F-59F5-E8EF-2EF8C8EDBD81}"/>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3323747" y="1815526"/>
            <a:ext cx="2641256" cy="1416434"/>
          </a:xfrm>
          <a:prstGeom prst="rect">
            <a:avLst/>
          </a:prstGeom>
          <a:noFill/>
        </p:spPr>
      </p:pic>
      <p:pic>
        <p:nvPicPr>
          <p:cNvPr id="24" name="Picture 23">
            <a:hlinkClick r:id="rId7"/>
            <a:extLst>
              <a:ext uri="{FF2B5EF4-FFF2-40B4-BE49-F238E27FC236}">
                <a16:creationId xmlns:a16="http://schemas.microsoft.com/office/drawing/2014/main" id="{8CFC5110-FE2D-DA5C-9B78-F9C4FC0C42E2}"/>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214921" y="1815526"/>
            <a:ext cx="2641256" cy="1416434"/>
          </a:xfrm>
          <a:prstGeom prst="rect">
            <a:avLst/>
          </a:prstGeom>
          <a:noFill/>
        </p:spPr>
      </p:pic>
      <p:pic>
        <p:nvPicPr>
          <p:cNvPr id="25" name="Picture 24">
            <a:hlinkClick r:id="rId8"/>
            <a:extLst>
              <a:ext uri="{FF2B5EF4-FFF2-40B4-BE49-F238E27FC236}">
                <a16:creationId xmlns:a16="http://schemas.microsoft.com/office/drawing/2014/main" id="{A907349F-D542-3581-C646-B1E31862B9E3}"/>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9106096" y="1815526"/>
            <a:ext cx="2641256" cy="1416434"/>
          </a:xfrm>
          <a:prstGeom prst="rect">
            <a:avLst/>
          </a:prstGeom>
          <a:noFill/>
        </p:spPr>
      </p:pic>
      <p:pic>
        <p:nvPicPr>
          <p:cNvPr id="27" name="Picture 26">
            <a:hlinkClick r:id="rId9"/>
            <a:extLst>
              <a:ext uri="{FF2B5EF4-FFF2-40B4-BE49-F238E27FC236}">
                <a16:creationId xmlns:a16="http://schemas.microsoft.com/office/drawing/2014/main" id="{6C615BD8-C46F-2267-AB24-B4B89657F91E}"/>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445639" y="3418695"/>
            <a:ext cx="2641256" cy="1416434"/>
          </a:xfrm>
          <a:prstGeom prst="rect">
            <a:avLst/>
          </a:prstGeom>
          <a:noFill/>
        </p:spPr>
      </p:pic>
      <p:pic>
        <p:nvPicPr>
          <p:cNvPr id="28" name="Picture 27">
            <a:hlinkClick r:id="rId10"/>
            <a:extLst>
              <a:ext uri="{FF2B5EF4-FFF2-40B4-BE49-F238E27FC236}">
                <a16:creationId xmlns:a16="http://schemas.microsoft.com/office/drawing/2014/main" id="{9F601882-00EF-6914-C21A-27DB641FB525}"/>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3336813" y="3418695"/>
            <a:ext cx="2641256" cy="1416434"/>
          </a:xfrm>
          <a:prstGeom prst="rect">
            <a:avLst/>
          </a:prstGeom>
          <a:noFill/>
        </p:spPr>
      </p:pic>
      <p:pic>
        <p:nvPicPr>
          <p:cNvPr id="29" name="Picture 28">
            <a:hlinkClick r:id="rId11"/>
            <a:extLst>
              <a:ext uri="{FF2B5EF4-FFF2-40B4-BE49-F238E27FC236}">
                <a16:creationId xmlns:a16="http://schemas.microsoft.com/office/drawing/2014/main" id="{26E2A72B-119C-E4DB-AD8C-35FC6440D072}"/>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70000"/>
                    </a14:imgEffect>
                  </a14:imgLayer>
                </a14:imgProps>
              </a:ext>
              <a:ext uri="{28A0092B-C50C-407E-A947-70E740481C1C}">
                <a14:useLocalDpi xmlns:a14="http://schemas.microsoft.com/office/drawing/2010/main" val="0"/>
              </a:ext>
            </a:extLst>
          </a:blip>
          <a:stretch>
            <a:fillRect/>
          </a:stretch>
        </p:blipFill>
        <p:spPr>
          <a:xfrm>
            <a:off x="6227988" y="3429000"/>
            <a:ext cx="2641256" cy="1416434"/>
          </a:xfrm>
          <a:prstGeom prst="rect">
            <a:avLst/>
          </a:prstGeom>
          <a:noFill/>
        </p:spPr>
      </p:pic>
      <p:sp>
        <p:nvSpPr>
          <p:cNvPr id="32" name="people_12" title="Icon of three people">
            <a:extLst>
              <a:ext uri="{FF2B5EF4-FFF2-40B4-BE49-F238E27FC236}">
                <a16:creationId xmlns:a16="http://schemas.microsoft.com/office/drawing/2014/main" id="{256D27A9-908E-DBBA-A31D-56494DCC3CC2}"/>
              </a:ext>
            </a:extLst>
          </p:cNvPr>
          <p:cNvSpPr>
            <a:spLocks noChangeAspect="1" noEditPoints="1"/>
          </p:cNvSpPr>
          <p:nvPr/>
        </p:nvSpPr>
        <p:spPr bwMode="auto">
          <a:xfrm>
            <a:off x="664145" y="2322572"/>
            <a:ext cx="471584" cy="402343"/>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30" name="TextBox 29">
            <a:extLst>
              <a:ext uri="{FF2B5EF4-FFF2-40B4-BE49-F238E27FC236}">
                <a16:creationId xmlns:a16="http://schemas.microsoft.com/office/drawing/2014/main" id="{A8B996DE-34C4-7E00-5DCB-8F2FD9CAC22E}"/>
              </a:ext>
            </a:extLst>
          </p:cNvPr>
          <p:cNvSpPr txBox="1"/>
          <p:nvPr/>
        </p:nvSpPr>
        <p:spPr>
          <a:xfrm>
            <a:off x="1342528" y="1931029"/>
            <a:ext cx="1509162" cy="338554"/>
          </a:xfrm>
          <a:prstGeom prst="rect">
            <a:avLst/>
          </a:prstGeom>
          <a:noFill/>
        </p:spPr>
        <p:txBody>
          <a:bodyPr wrap="square" lIns="0" tIns="0" rIns="0" bIns="0" rtlCol="0">
            <a:spAutoFit/>
          </a:bodyPr>
          <a:lstStyle/>
          <a:p>
            <a:pPr algn="l" rtl="0" fontAlgn="base"/>
            <a:r>
              <a:rPr lang="en-US" sz="1100" b="1" u="none" strike="noStrike">
                <a:solidFill>
                  <a:schemeClr val="bg1"/>
                </a:solidFill>
                <a:effectLst/>
                <a:latin typeface="Segoe Sans Display Semibold" pitchFamily="2" charset="0"/>
                <a:cs typeface="Segoe Sans Display Semibold" pitchFamily="2" charset="0"/>
              </a:rPr>
              <a:t>Connect with the community </a:t>
            </a:r>
          </a:p>
        </p:txBody>
      </p:sp>
      <p:sp>
        <p:nvSpPr>
          <p:cNvPr id="31" name="TextBox 30">
            <a:extLst>
              <a:ext uri="{FF2B5EF4-FFF2-40B4-BE49-F238E27FC236}">
                <a16:creationId xmlns:a16="http://schemas.microsoft.com/office/drawing/2014/main" id="{0645EF1D-DD74-701D-598A-82E8C20F764E}"/>
              </a:ext>
            </a:extLst>
          </p:cNvPr>
          <p:cNvSpPr txBox="1"/>
          <p:nvPr/>
        </p:nvSpPr>
        <p:spPr>
          <a:xfrm>
            <a:off x="1364060" y="2405228"/>
            <a:ext cx="1509163" cy="430887"/>
          </a:xfrm>
          <a:prstGeom prst="rect">
            <a:avLst/>
          </a:prstGeom>
          <a:noFill/>
        </p:spPr>
        <p:txBody>
          <a:bodyPr wrap="square" lIns="0" tIns="0" rIns="0" bIns="0" rtlCol="0">
            <a:spAutoFit/>
          </a:bodyPr>
          <a:lstStyle/>
          <a:p>
            <a:pPr algn="l" rtl="0" fontAlgn="base"/>
            <a:r>
              <a:rPr lang="en-US" sz="700" u="none" strike="noStrike">
                <a:solidFill>
                  <a:schemeClr val="bg1"/>
                </a:solidFill>
                <a:effectLst/>
                <a:latin typeface="Segoe Sans Display" pitchFamily="2" charset="0"/>
                <a:cs typeface="Segoe Sans Display" pitchFamily="2" charset="0"/>
              </a:rPr>
              <a:t>Join the conversation in the Security Compliance, and Identity community, with cybersecurity discussions and posts that explore key security topics</a:t>
            </a:r>
            <a:r>
              <a:rPr lang="en-US" sz="700" u="none" strike="noStrike">
                <a:solidFill>
                  <a:srgbClr val="000000"/>
                </a:solidFill>
                <a:effectLst/>
                <a:latin typeface="Segoe Sans Display" pitchFamily="2" charset="0"/>
                <a:cs typeface="Segoe Sans Display" pitchFamily="2" charset="0"/>
              </a:rPr>
              <a:t>.</a:t>
            </a:r>
          </a:p>
        </p:txBody>
      </p:sp>
      <p:sp>
        <p:nvSpPr>
          <p:cNvPr id="51" name="target_2" title="Icon of a target with an arrow hitting the bullseye">
            <a:extLst>
              <a:ext uri="{FF2B5EF4-FFF2-40B4-BE49-F238E27FC236}">
                <a16:creationId xmlns:a16="http://schemas.microsoft.com/office/drawing/2014/main" id="{79D46D25-3147-66A6-B440-F5CA5567E6C5}"/>
              </a:ext>
            </a:extLst>
          </p:cNvPr>
          <p:cNvSpPr>
            <a:spLocks noChangeAspect="1" noEditPoints="1"/>
          </p:cNvSpPr>
          <p:nvPr/>
        </p:nvSpPr>
        <p:spPr bwMode="auto">
          <a:xfrm>
            <a:off x="3513381" y="2261252"/>
            <a:ext cx="527085" cy="524983"/>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5875"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chemeClr val="bg1"/>
              </a:solidFill>
              <a:latin typeface="Segoe UI"/>
            </a:endParaRPr>
          </a:p>
        </p:txBody>
      </p:sp>
      <p:sp>
        <p:nvSpPr>
          <p:cNvPr id="33" name="TextBox 32">
            <a:extLst>
              <a:ext uri="{FF2B5EF4-FFF2-40B4-BE49-F238E27FC236}">
                <a16:creationId xmlns:a16="http://schemas.microsoft.com/office/drawing/2014/main" id="{217661CC-AB94-A38C-E066-F11076378B92}"/>
              </a:ext>
            </a:extLst>
          </p:cNvPr>
          <p:cNvSpPr txBox="1"/>
          <p:nvPr/>
        </p:nvSpPr>
        <p:spPr>
          <a:xfrm>
            <a:off x="4235544" y="1931029"/>
            <a:ext cx="1701591" cy="338554"/>
          </a:xfrm>
          <a:prstGeom prst="rect">
            <a:avLst/>
          </a:prstGeom>
          <a:noFill/>
        </p:spPr>
        <p:txBody>
          <a:bodyPr wrap="square" lIns="0" tIns="0" rIns="0" bIns="0" rtlCol="0">
            <a:spAutoFit/>
          </a:bodyPr>
          <a:lstStyle/>
          <a:p>
            <a:pPr algn="l" rtl="0" fontAlgn="base"/>
            <a:r>
              <a:rPr lang="en-US" sz="1100" b="1" u="none" strike="noStrike">
                <a:solidFill>
                  <a:schemeClr val="bg1"/>
                </a:solidFill>
                <a:effectLst/>
                <a:latin typeface="Segoe Sans Display Semibold" pitchFamily="2" charset="0"/>
                <a:cs typeface="Segoe Sans Display Semibold" pitchFamily="2" charset="0"/>
              </a:rPr>
              <a:t>Find a Microsoft Training Services Partner</a:t>
            </a:r>
          </a:p>
        </p:txBody>
      </p:sp>
      <p:sp>
        <p:nvSpPr>
          <p:cNvPr id="34" name="TextBox 33">
            <a:extLst>
              <a:ext uri="{FF2B5EF4-FFF2-40B4-BE49-F238E27FC236}">
                <a16:creationId xmlns:a16="http://schemas.microsoft.com/office/drawing/2014/main" id="{1D8D04E0-BA7A-1623-37BF-23008EB6B083}"/>
              </a:ext>
            </a:extLst>
          </p:cNvPr>
          <p:cNvSpPr txBox="1"/>
          <p:nvPr/>
        </p:nvSpPr>
        <p:spPr>
          <a:xfrm>
            <a:off x="4257077" y="2405228"/>
            <a:ext cx="1509163" cy="615553"/>
          </a:xfrm>
          <a:prstGeom prst="rect">
            <a:avLst/>
          </a:prstGeom>
          <a:noFill/>
        </p:spPr>
        <p:txBody>
          <a:bodyPr wrap="square" lIns="0" tIns="0" rIns="0" bIns="0" rtlCol="0">
            <a:spAutoFit/>
          </a:bodyPr>
          <a:lstStyle/>
          <a:p>
            <a:pPr fontAlgn="base"/>
            <a:r>
              <a:rPr lang="en-US" sz="800" u="none" strike="noStrike">
                <a:solidFill>
                  <a:schemeClr val="bg1"/>
                </a:solidFill>
                <a:effectLst/>
                <a:latin typeface="Segoe Sans Display" pitchFamily="2" charset="0"/>
                <a:cs typeface="Segoe Sans Display" pitchFamily="2" charset="0"/>
              </a:rPr>
              <a:t>Discover Training Services Partners around the world that offer security training solutions in formats and styles to help you meet your leaning goals.</a:t>
            </a:r>
          </a:p>
        </p:txBody>
      </p:sp>
      <p:sp>
        <p:nvSpPr>
          <p:cNvPr id="55" name="MeetingPlanner_EBF2" title="Icon of a person in front of a calendar">
            <a:extLst>
              <a:ext uri="{FF2B5EF4-FFF2-40B4-BE49-F238E27FC236}">
                <a16:creationId xmlns:a16="http://schemas.microsoft.com/office/drawing/2014/main" id="{2BC26273-F36D-AFDF-CD3F-F45A2C14B745}"/>
              </a:ext>
            </a:extLst>
          </p:cNvPr>
          <p:cNvSpPr>
            <a:spLocks noChangeAspect="1" noEditPoints="1"/>
          </p:cNvSpPr>
          <p:nvPr/>
        </p:nvSpPr>
        <p:spPr bwMode="auto">
          <a:xfrm>
            <a:off x="6458302" y="2306808"/>
            <a:ext cx="406489" cy="43387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36" name="TextBox 35">
            <a:extLst>
              <a:ext uri="{FF2B5EF4-FFF2-40B4-BE49-F238E27FC236}">
                <a16:creationId xmlns:a16="http://schemas.microsoft.com/office/drawing/2014/main" id="{414C32F3-E53B-C635-4FD3-7D92E9182E76}"/>
              </a:ext>
            </a:extLst>
          </p:cNvPr>
          <p:cNvSpPr txBox="1"/>
          <p:nvPr/>
        </p:nvSpPr>
        <p:spPr>
          <a:xfrm>
            <a:off x="7128562" y="1931028"/>
            <a:ext cx="1509162" cy="507831"/>
          </a:xfrm>
          <a:prstGeom prst="rect">
            <a:avLst/>
          </a:prstGeom>
          <a:noFill/>
        </p:spPr>
        <p:txBody>
          <a:bodyPr wrap="square" lIns="0" tIns="0" rIns="0" bIns="0" rtlCol="0">
            <a:spAutoFit/>
          </a:bodyPr>
          <a:lstStyle/>
          <a:p>
            <a:pPr algn="l" rtl="0" fontAlgn="base"/>
            <a:r>
              <a:rPr lang="en-US" sz="1100" b="1" u="none" strike="noStrike">
                <a:solidFill>
                  <a:schemeClr val="bg1"/>
                </a:solidFill>
                <a:effectLst/>
                <a:latin typeface="Segoe Sans Display Semibold" pitchFamily="2" charset="0"/>
                <a:cs typeface="Segoe Sans Display Semibold" pitchFamily="2" charset="0"/>
              </a:rPr>
              <a:t>Check out Microsoft Security Virtual Training Days </a:t>
            </a:r>
          </a:p>
        </p:txBody>
      </p:sp>
      <p:sp>
        <p:nvSpPr>
          <p:cNvPr id="37" name="TextBox 36">
            <a:extLst>
              <a:ext uri="{FF2B5EF4-FFF2-40B4-BE49-F238E27FC236}">
                <a16:creationId xmlns:a16="http://schemas.microsoft.com/office/drawing/2014/main" id="{3564C50F-29F1-DADB-5749-50EC1EB47F7D}"/>
              </a:ext>
            </a:extLst>
          </p:cNvPr>
          <p:cNvSpPr txBox="1"/>
          <p:nvPr/>
        </p:nvSpPr>
        <p:spPr>
          <a:xfrm>
            <a:off x="7150094" y="2540137"/>
            <a:ext cx="1509163" cy="430886"/>
          </a:xfrm>
          <a:prstGeom prst="rect">
            <a:avLst/>
          </a:prstGeom>
          <a:noFill/>
        </p:spPr>
        <p:txBody>
          <a:bodyPr wrap="square" lIns="0" tIns="0" rIns="0" bIns="0" rtlCol="0">
            <a:spAutoFit/>
          </a:bodyPr>
          <a:lstStyle/>
          <a:p>
            <a:pPr algn="l" rtl="0" fontAlgn="base"/>
            <a:r>
              <a:rPr lang="en-US" sz="700" u="none" strike="noStrike">
                <a:solidFill>
                  <a:schemeClr val="bg1"/>
                </a:solidFill>
                <a:effectLst/>
                <a:latin typeface="Segoe Sans Display" pitchFamily="2" charset="0"/>
                <a:cs typeface="Segoe Sans Display" pitchFamily="2" charset="0"/>
              </a:rPr>
              <a:t>Learn to </a:t>
            </a:r>
            <a:r>
              <a:rPr lang="en-US" sz="700">
                <a:solidFill>
                  <a:schemeClr val="bg1"/>
                </a:solidFill>
                <a:latin typeface="Segoe Sans Display" pitchFamily="2" charset="0"/>
                <a:cs typeface="Segoe Sans Display" pitchFamily="2" charset="0"/>
              </a:rPr>
              <a:t>protect your data and organization with Microsoft Security solutions, including identity and access management and compliance.</a:t>
            </a:r>
            <a:r>
              <a:rPr lang="en-US" sz="700" u="none" strike="noStrike">
                <a:solidFill>
                  <a:schemeClr val="bg1"/>
                </a:solidFill>
                <a:effectLst/>
                <a:latin typeface="Segoe Sans Display" pitchFamily="2" charset="0"/>
                <a:cs typeface="Segoe Sans Display" pitchFamily="2" charset="0"/>
              </a:rPr>
              <a:t>.</a:t>
            </a:r>
          </a:p>
        </p:txBody>
      </p:sp>
      <p:sp>
        <p:nvSpPr>
          <p:cNvPr id="54" name="Teamwork_EA12" title="Icon of three people with an award or ribbon to the lower right">
            <a:extLst>
              <a:ext uri="{FF2B5EF4-FFF2-40B4-BE49-F238E27FC236}">
                <a16:creationId xmlns:a16="http://schemas.microsoft.com/office/drawing/2014/main" id="{0A85D5AF-2EB8-70F2-E60B-C8D5C59AAE58}"/>
              </a:ext>
            </a:extLst>
          </p:cNvPr>
          <p:cNvSpPr>
            <a:spLocks noChangeAspect="1" noEditPoints="1"/>
          </p:cNvSpPr>
          <p:nvPr/>
        </p:nvSpPr>
        <p:spPr bwMode="auto">
          <a:xfrm>
            <a:off x="9339459" y="2296503"/>
            <a:ext cx="448650" cy="433870"/>
          </a:xfrm>
          <a:custGeom>
            <a:avLst/>
            <a:gdLst>
              <a:gd name="T0" fmla="*/ 3621 w 3746"/>
              <a:gd name="T1" fmla="*/ 2622 h 3621"/>
              <a:gd name="T2" fmla="*/ 3122 w 3746"/>
              <a:gd name="T3" fmla="*/ 3122 h 3621"/>
              <a:gd name="T4" fmla="*/ 2622 w 3746"/>
              <a:gd name="T5" fmla="*/ 2622 h 3621"/>
              <a:gd name="T6" fmla="*/ 3122 w 3746"/>
              <a:gd name="T7" fmla="*/ 2123 h 3621"/>
              <a:gd name="T8" fmla="*/ 3621 w 3746"/>
              <a:gd name="T9" fmla="*/ 2622 h 3621"/>
              <a:gd name="T10" fmla="*/ 2747 w 3746"/>
              <a:gd name="T11" fmla="*/ 2997 h 3621"/>
              <a:gd name="T12" fmla="*/ 2747 w 3746"/>
              <a:gd name="T13" fmla="*/ 3621 h 3621"/>
              <a:gd name="T14" fmla="*/ 3122 w 3746"/>
              <a:gd name="T15" fmla="*/ 3434 h 3621"/>
              <a:gd name="T16" fmla="*/ 3496 w 3746"/>
              <a:gd name="T17" fmla="*/ 3621 h 3621"/>
              <a:gd name="T18" fmla="*/ 3496 w 3746"/>
              <a:gd name="T19" fmla="*/ 2997 h 3621"/>
              <a:gd name="T20" fmla="*/ 1873 w 3746"/>
              <a:gd name="T21" fmla="*/ 749 h 3621"/>
              <a:gd name="T22" fmla="*/ 1249 w 3746"/>
              <a:gd name="T23" fmla="*/ 1374 h 3621"/>
              <a:gd name="T24" fmla="*/ 1873 w 3746"/>
              <a:gd name="T25" fmla="*/ 1998 h 3621"/>
              <a:gd name="T26" fmla="*/ 2497 w 3746"/>
              <a:gd name="T27" fmla="*/ 1374 h 3621"/>
              <a:gd name="T28" fmla="*/ 1873 w 3746"/>
              <a:gd name="T29" fmla="*/ 749 h 3621"/>
              <a:gd name="T30" fmla="*/ 1873 w 3746"/>
              <a:gd name="T31" fmla="*/ 1998 h 3621"/>
              <a:gd name="T32" fmla="*/ 999 w 3746"/>
              <a:gd name="T33" fmla="*/ 2872 h 3621"/>
              <a:gd name="T34" fmla="*/ 624 w 3746"/>
              <a:gd name="T35" fmla="*/ 0 h 3621"/>
              <a:gd name="T36" fmla="*/ 250 w 3746"/>
              <a:gd name="T37" fmla="*/ 375 h 3621"/>
              <a:gd name="T38" fmla="*/ 624 w 3746"/>
              <a:gd name="T39" fmla="*/ 749 h 3621"/>
              <a:gd name="T40" fmla="*/ 999 w 3746"/>
              <a:gd name="T41" fmla="*/ 375 h 3621"/>
              <a:gd name="T42" fmla="*/ 624 w 3746"/>
              <a:gd name="T43" fmla="*/ 0 h 3621"/>
              <a:gd name="T44" fmla="*/ 1249 w 3746"/>
              <a:gd name="T45" fmla="*/ 1374 h 3621"/>
              <a:gd name="T46" fmla="*/ 624 w 3746"/>
              <a:gd name="T47" fmla="*/ 749 h 3621"/>
              <a:gd name="T48" fmla="*/ 0 w 3746"/>
              <a:gd name="T49" fmla="*/ 1374 h 3621"/>
              <a:gd name="T50" fmla="*/ 3122 w 3746"/>
              <a:gd name="T51" fmla="*/ 0 h 3621"/>
              <a:gd name="T52" fmla="*/ 2747 w 3746"/>
              <a:gd name="T53" fmla="*/ 375 h 3621"/>
              <a:gd name="T54" fmla="*/ 3122 w 3746"/>
              <a:gd name="T55" fmla="*/ 749 h 3621"/>
              <a:gd name="T56" fmla="*/ 3496 w 3746"/>
              <a:gd name="T57" fmla="*/ 375 h 3621"/>
              <a:gd name="T58" fmla="*/ 3122 w 3746"/>
              <a:gd name="T59" fmla="*/ 0 h 3621"/>
              <a:gd name="T60" fmla="*/ 3746 w 3746"/>
              <a:gd name="T61" fmla="*/ 1374 h 3621"/>
              <a:gd name="T62" fmla="*/ 3122 w 3746"/>
              <a:gd name="T63" fmla="*/ 749 h 3621"/>
              <a:gd name="T64" fmla="*/ 2497 w 3746"/>
              <a:gd name="T65" fmla="*/ 1374 h 3621"/>
              <a:gd name="T66" fmla="*/ 2381 w 3746"/>
              <a:gd name="T67" fmla="*/ 2163 h 3621"/>
              <a:gd name="T68" fmla="*/ 1873 w 3746"/>
              <a:gd name="T69" fmla="*/ 1998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46" h="3621">
                <a:moveTo>
                  <a:pt x="3621" y="2622"/>
                </a:moveTo>
                <a:cubicBezTo>
                  <a:pt x="3621" y="2898"/>
                  <a:pt x="3398" y="3122"/>
                  <a:pt x="3122" y="3122"/>
                </a:cubicBezTo>
                <a:cubicBezTo>
                  <a:pt x="2846" y="3122"/>
                  <a:pt x="2622" y="2898"/>
                  <a:pt x="2622" y="2622"/>
                </a:cubicBezTo>
                <a:cubicBezTo>
                  <a:pt x="2622" y="2346"/>
                  <a:pt x="2846" y="2123"/>
                  <a:pt x="3122" y="2123"/>
                </a:cubicBezTo>
                <a:cubicBezTo>
                  <a:pt x="3398" y="2123"/>
                  <a:pt x="3621" y="2346"/>
                  <a:pt x="3621" y="2622"/>
                </a:cubicBezTo>
                <a:close/>
                <a:moveTo>
                  <a:pt x="2747" y="2997"/>
                </a:moveTo>
                <a:cubicBezTo>
                  <a:pt x="2747" y="3621"/>
                  <a:pt x="2747" y="3621"/>
                  <a:pt x="2747" y="3621"/>
                </a:cubicBezTo>
                <a:cubicBezTo>
                  <a:pt x="3122" y="3434"/>
                  <a:pt x="3122" y="3434"/>
                  <a:pt x="3122" y="3434"/>
                </a:cubicBezTo>
                <a:cubicBezTo>
                  <a:pt x="3496" y="3621"/>
                  <a:pt x="3496" y="3621"/>
                  <a:pt x="3496" y="3621"/>
                </a:cubicBezTo>
                <a:cubicBezTo>
                  <a:pt x="3496" y="2997"/>
                  <a:pt x="3496" y="2997"/>
                  <a:pt x="3496" y="2997"/>
                </a:cubicBezTo>
                <a:moveTo>
                  <a:pt x="1873" y="749"/>
                </a:moveTo>
                <a:cubicBezTo>
                  <a:pt x="1528" y="749"/>
                  <a:pt x="1249" y="1029"/>
                  <a:pt x="1249" y="1374"/>
                </a:cubicBezTo>
                <a:cubicBezTo>
                  <a:pt x="1249" y="1718"/>
                  <a:pt x="1528" y="1998"/>
                  <a:pt x="1873" y="1998"/>
                </a:cubicBezTo>
                <a:cubicBezTo>
                  <a:pt x="2218" y="1998"/>
                  <a:pt x="2497" y="1718"/>
                  <a:pt x="2497" y="1374"/>
                </a:cubicBezTo>
                <a:cubicBezTo>
                  <a:pt x="2497" y="1029"/>
                  <a:pt x="2218" y="749"/>
                  <a:pt x="1873" y="749"/>
                </a:cubicBezTo>
                <a:close/>
                <a:moveTo>
                  <a:pt x="1873" y="1998"/>
                </a:moveTo>
                <a:cubicBezTo>
                  <a:pt x="1390" y="1998"/>
                  <a:pt x="999" y="2389"/>
                  <a:pt x="999" y="2872"/>
                </a:cubicBezTo>
                <a:moveTo>
                  <a:pt x="624" y="0"/>
                </a:moveTo>
                <a:cubicBezTo>
                  <a:pt x="417" y="0"/>
                  <a:pt x="250" y="168"/>
                  <a:pt x="250" y="375"/>
                </a:cubicBezTo>
                <a:cubicBezTo>
                  <a:pt x="250" y="581"/>
                  <a:pt x="417" y="749"/>
                  <a:pt x="624" y="749"/>
                </a:cubicBezTo>
                <a:cubicBezTo>
                  <a:pt x="831" y="749"/>
                  <a:pt x="999" y="581"/>
                  <a:pt x="999" y="375"/>
                </a:cubicBezTo>
                <a:cubicBezTo>
                  <a:pt x="999" y="168"/>
                  <a:pt x="831" y="0"/>
                  <a:pt x="624" y="0"/>
                </a:cubicBezTo>
                <a:close/>
                <a:moveTo>
                  <a:pt x="1249" y="1374"/>
                </a:moveTo>
                <a:cubicBezTo>
                  <a:pt x="1249" y="1029"/>
                  <a:pt x="969" y="749"/>
                  <a:pt x="624" y="749"/>
                </a:cubicBezTo>
                <a:cubicBezTo>
                  <a:pt x="279" y="749"/>
                  <a:pt x="0" y="1029"/>
                  <a:pt x="0" y="1374"/>
                </a:cubicBezTo>
                <a:moveTo>
                  <a:pt x="3122" y="0"/>
                </a:moveTo>
                <a:cubicBezTo>
                  <a:pt x="2915" y="0"/>
                  <a:pt x="2747" y="168"/>
                  <a:pt x="2747" y="375"/>
                </a:cubicBezTo>
                <a:cubicBezTo>
                  <a:pt x="2747" y="581"/>
                  <a:pt x="2915" y="749"/>
                  <a:pt x="3122" y="749"/>
                </a:cubicBezTo>
                <a:cubicBezTo>
                  <a:pt x="3329" y="749"/>
                  <a:pt x="3496" y="581"/>
                  <a:pt x="3496" y="375"/>
                </a:cubicBezTo>
                <a:cubicBezTo>
                  <a:pt x="3496" y="168"/>
                  <a:pt x="3329" y="0"/>
                  <a:pt x="3122" y="0"/>
                </a:cubicBezTo>
                <a:close/>
                <a:moveTo>
                  <a:pt x="3746" y="1374"/>
                </a:moveTo>
                <a:cubicBezTo>
                  <a:pt x="3746" y="1029"/>
                  <a:pt x="3467" y="749"/>
                  <a:pt x="3122" y="749"/>
                </a:cubicBezTo>
                <a:cubicBezTo>
                  <a:pt x="2777" y="749"/>
                  <a:pt x="2497" y="1029"/>
                  <a:pt x="2497" y="1374"/>
                </a:cubicBezTo>
                <a:moveTo>
                  <a:pt x="2381" y="2163"/>
                </a:moveTo>
                <a:cubicBezTo>
                  <a:pt x="2238" y="2060"/>
                  <a:pt x="2063" y="1998"/>
                  <a:pt x="1873" y="199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solidFill>
                <a:srgbClr val="282828"/>
              </a:solidFill>
              <a:latin typeface="Segoe UI"/>
            </a:endParaRPr>
          </a:p>
        </p:txBody>
      </p:sp>
      <p:sp>
        <p:nvSpPr>
          <p:cNvPr id="38" name="TextBox 37">
            <a:extLst>
              <a:ext uri="{FF2B5EF4-FFF2-40B4-BE49-F238E27FC236}">
                <a16:creationId xmlns:a16="http://schemas.microsoft.com/office/drawing/2014/main" id="{C2D2E914-3823-D9AC-AD41-EA3E230A2BB6}"/>
              </a:ext>
            </a:extLst>
          </p:cNvPr>
          <p:cNvSpPr txBox="1"/>
          <p:nvPr/>
        </p:nvSpPr>
        <p:spPr>
          <a:xfrm>
            <a:off x="10021579" y="1920724"/>
            <a:ext cx="1110247" cy="338554"/>
          </a:xfrm>
          <a:prstGeom prst="rect">
            <a:avLst/>
          </a:prstGeom>
          <a:noFill/>
        </p:spPr>
        <p:txBody>
          <a:bodyPr wrap="square" lIns="0" tIns="0" rIns="0" bIns="0" rtlCol="0">
            <a:spAutoFit/>
          </a:bodyPr>
          <a:lstStyle/>
          <a:p>
            <a:pPr algn="l" rtl="0" fontAlgn="base"/>
            <a:r>
              <a:rPr lang="en-US" sz="1100" b="1" u="none" strike="noStrike">
                <a:solidFill>
                  <a:schemeClr val="bg1"/>
                </a:solidFill>
                <a:effectLst/>
                <a:latin typeface="Segoe Sans Display Semibold" pitchFamily="2" charset="0"/>
                <a:cs typeface="Segoe Sans Display Semibold" pitchFamily="2" charset="0"/>
              </a:rPr>
              <a:t>Boost your team’s skills </a:t>
            </a:r>
          </a:p>
        </p:txBody>
      </p:sp>
      <p:sp>
        <p:nvSpPr>
          <p:cNvPr id="39" name="TextBox 38">
            <a:extLst>
              <a:ext uri="{FF2B5EF4-FFF2-40B4-BE49-F238E27FC236}">
                <a16:creationId xmlns:a16="http://schemas.microsoft.com/office/drawing/2014/main" id="{49E1B72F-94A3-CEF6-75E3-675D191737F3}"/>
              </a:ext>
            </a:extLst>
          </p:cNvPr>
          <p:cNvSpPr txBox="1"/>
          <p:nvPr/>
        </p:nvSpPr>
        <p:spPr>
          <a:xfrm>
            <a:off x="10043111" y="2394923"/>
            <a:ext cx="1509163" cy="430887"/>
          </a:xfrm>
          <a:prstGeom prst="rect">
            <a:avLst/>
          </a:prstGeom>
          <a:noFill/>
        </p:spPr>
        <p:txBody>
          <a:bodyPr wrap="square" lIns="0" tIns="0" rIns="0" bIns="0" rtlCol="0">
            <a:spAutoFit/>
          </a:bodyPr>
          <a:lstStyle/>
          <a:p>
            <a:pPr algn="l" rtl="0" fontAlgn="base"/>
            <a:r>
              <a:rPr lang="en-US" sz="700" u="none" strike="noStrike">
                <a:solidFill>
                  <a:schemeClr val="bg1"/>
                </a:solidFill>
                <a:effectLst/>
                <a:latin typeface="Segoe Sans Display" pitchFamily="2" charset="0"/>
                <a:cs typeface="Segoe Sans Display" pitchFamily="2" charset="0"/>
              </a:rPr>
              <a:t>Join the conversation in the Security Compliance, and Identity community, with cybersecurity discussions and posts that explore key security topics</a:t>
            </a:r>
            <a:r>
              <a:rPr lang="en-US" sz="700" u="none" strike="noStrike">
                <a:solidFill>
                  <a:srgbClr val="000000"/>
                </a:solidFill>
                <a:effectLst/>
                <a:latin typeface="Segoe Sans Display" pitchFamily="2" charset="0"/>
                <a:cs typeface="Segoe Sans Display" pitchFamily="2" charset="0"/>
              </a:rPr>
              <a:t>.</a:t>
            </a:r>
          </a:p>
        </p:txBody>
      </p:sp>
      <p:sp>
        <p:nvSpPr>
          <p:cNvPr id="52" name="Modern_workplace" title="Icon of three people connected by a dotted line">
            <a:extLst>
              <a:ext uri="{FF2B5EF4-FFF2-40B4-BE49-F238E27FC236}">
                <a16:creationId xmlns:a16="http://schemas.microsoft.com/office/drawing/2014/main" id="{BF61B8FC-BE56-8444-D661-2A865E33EB91}"/>
              </a:ext>
            </a:extLst>
          </p:cNvPr>
          <p:cNvSpPr>
            <a:spLocks noChangeAspect="1" noEditPoints="1"/>
          </p:cNvSpPr>
          <p:nvPr/>
        </p:nvSpPr>
        <p:spPr bwMode="auto">
          <a:xfrm>
            <a:off x="660596" y="3884747"/>
            <a:ext cx="485640" cy="470644"/>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43" name="TextBox 42">
            <a:extLst>
              <a:ext uri="{FF2B5EF4-FFF2-40B4-BE49-F238E27FC236}">
                <a16:creationId xmlns:a16="http://schemas.microsoft.com/office/drawing/2014/main" id="{D737D991-DC70-E5A6-62E6-FC9F3D5AE471}"/>
              </a:ext>
            </a:extLst>
          </p:cNvPr>
          <p:cNvSpPr txBox="1"/>
          <p:nvPr/>
        </p:nvSpPr>
        <p:spPr>
          <a:xfrm>
            <a:off x="1357437" y="3527355"/>
            <a:ext cx="1509162" cy="338554"/>
          </a:xfrm>
          <a:prstGeom prst="rect">
            <a:avLst/>
          </a:prstGeom>
          <a:noFill/>
        </p:spPr>
        <p:txBody>
          <a:bodyPr wrap="square" lIns="0" tIns="0" rIns="0" bIns="0" rtlCol="0">
            <a:spAutoFit/>
          </a:bodyPr>
          <a:lstStyle/>
          <a:p>
            <a:pPr algn="l" rtl="0" fontAlgn="base"/>
            <a:r>
              <a:rPr lang="en-US" sz="1100" b="1" strike="noStrike">
                <a:solidFill>
                  <a:schemeClr val="bg1"/>
                </a:solidFill>
                <a:effectLst/>
                <a:latin typeface="Segoe Sans Display Semibold" pitchFamily="2" charset="0"/>
                <a:cs typeface="Segoe Sans Display Semibold" pitchFamily="2" charset="0"/>
              </a:rPr>
              <a:t>Meet the Microsoft AI Red Team</a:t>
            </a:r>
          </a:p>
        </p:txBody>
      </p:sp>
      <p:sp>
        <p:nvSpPr>
          <p:cNvPr id="44" name="TextBox 43">
            <a:extLst>
              <a:ext uri="{FF2B5EF4-FFF2-40B4-BE49-F238E27FC236}">
                <a16:creationId xmlns:a16="http://schemas.microsoft.com/office/drawing/2014/main" id="{7F00B6A9-87E9-4F6D-11B2-D0DE4D4B1308}"/>
              </a:ext>
            </a:extLst>
          </p:cNvPr>
          <p:cNvSpPr txBox="1"/>
          <p:nvPr/>
        </p:nvSpPr>
        <p:spPr>
          <a:xfrm>
            <a:off x="1356109" y="3988231"/>
            <a:ext cx="1509163" cy="615553"/>
          </a:xfrm>
          <a:prstGeom prst="rect">
            <a:avLst/>
          </a:prstGeom>
          <a:noFill/>
        </p:spPr>
        <p:txBody>
          <a:bodyPr wrap="square" lIns="0" tIns="0" rIns="0" bIns="0" rtlCol="0">
            <a:spAutoFit/>
          </a:bodyPr>
          <a:lstStyle/>
          <a:p>
            <a:pPr fontAlgn="base"/>
            <a:r>
              <a:rPr lang="en-US" sz="800" u="none" strike="noStrike">
                <a:solidFill>
                  <a:schemeClr val="bg1"/>
                </a:solidFill>
                <a:effectLst/>
                <a:latin typeface="Segoe Sans Display" pitchFamily="2" charset="0"/>
                <a:cs typeface="Segoe Sans Display" pitchFamily="2" charset="0"/>
              </a:rPr>
              <a:t>Gain practical insights on how to safeguard your organization’s AI with guidance and best practices from the industry-leading Microsoft AI Red Team.</a:t>
            </a:r>
          </a:p>
        </p:txBody>
      </p:sp>
      <p:sp>
        <p:nvSpPr>
          <p:cNvPr id="56" name="News_E900" title="Icon of a newspaper">
            <a:extLst>
              <a:ext uri="{FF2B5EF4-FFF2-40B4-BE49-F238E27FC236}">
                <a16:creationId xmlns:a16="http://schemas.microsoft.com/office/drawing/2014/main" id="{D18C5FA2-ECF6-66D7-4342-28C495D5B94B}"/>
              </a:ext>
            </a:extLst>
          </p:cNvPr>
          <p:cNvSpPr>
            <a:spLocks noChangeAspect="1" noEditPoints="1"/>
          </p:cNvSpPr>
          <p:nvPr/>
        </p:nvSpPr>
        <p:spPr bwMode="auto">
          <a:xfrm>
            <a:off x="3537782" y="3940875"/>
            <a:ext cx="536913" cy="358389"/>
          </a:xfrm>
          <a:custGeom>
            <a:avLst/>
            <a:gdLst>
              <a:gd name="T0" fmla="*/ 3240 w 3738"/>
              <a:gd name="T1" fmla="*/ 0 h 2493"/>
              <a:gd name="T2" fmla="*/ 3240 w 3738"/>
              <a:gd name="T3" fmla="*/ 499 h 2493"/>
              <a:gd name="T4" fmla="*/ 3738 w 3738"/>
              <a:gd name="T5" fmla="*/ 499 h 2493"/>
              <a:gd name="T6" fmla="*/ 3738 w 3738"/>
              <a:gd name="T7" fmla="*/ 2119 h 2493"/>
              <a:gd name="T8" fmla="*/ 3365 w 3738"/>
              <a:gd name="T9" fmla="*/ 2493 h 2493"/>
              <a:gd name="T10" fmla="*/ 361 w 3738"/>
              <a:gd name="T11" fmla="*/ 2493 h 2493"/>
              <a:gd name="T12" fmla="*/ 0 w 3738"/>
              <a:gd name="T13" fmla="*/ 2132 h 2493"/>
              <a:gd name="T14" fmla="*/ 0 w 3738"/>
              <a:gd name="T15" fmla="*/ 0 h 2493"/>
              <a:gd name="T16" fmla="*/ 3240 w 3738"/>
              <a:gd name="T17" fmla="*/ 0 h 2493"/>
              <a:gd name="T18" fmla="*/ 3240 w 3738"/>
              <a:gd name="T19" fmla="*/ 499 h 2493"/>
              <a:gd name="T20" fmla="*/ 3240 w 3738"/>
              <a:gd name="T21" fmla="*/ 1994 h 2493"/>
              <a:gd name="T22" fmla="*/ 2866 w 3738"/>
              <a:gd name="T23" fmla="*/ 499 h 2493"/>
              <a:gd name="T24" fmla="*/ 374 w 3738"/>
              <a:gd name="T25" fmla="*/ 499 h 2493"/>
              <a:gd name="T26" fmla="*/ 2866 w 3738"/>
              <a:gd name="T27" fmla="*/ 1994 h 2493"/>
              <a:gd name="T28" fmla="*/ 1869 w 3738"/>
              <a:gd name="T29" fmla="*/ 1994 h 2493"/>
              <a:gd name="T30" fmla="*/ 2866 w 3738"/>
              <a:gd name="T31" fmla="*/ 1496 h 2493"/>
              <a:gd name="T32" fmla="*/ 1869 w 3738"/>
              <a:gd name="T33" fmla="*/ 1496 h 2493"/>
              <a:gd name="T34" fmla="*/ 2866 w 3738"/>
              <a:gd name="T35" fmla="*/ 997 h 2493"/>
              <a:gd name="T36" fmla="*/ 1869 w 3738"/>
              <a:gd name="T37" fmla="*/ 997 h 2493"/>
              <a:gd name="T38" fmla="*/ 498 w 3738"/>
              <a:gd name="T39" fmla="*/ 1994 h 2493"/>
              <a:gd name="T40" fmla="*/ 1495 w 3738"/>
              <a:gd name="T41" fmla="*/ 1994 h 2493"/>
              <a:gd name="T42" fmla="*/ 1495 w 3738"/>
              <a:gd name="T43" fmla="*/ 992 h 2493"/>
              <a:gd name="T44" fmla="*/ 498 w 3738"/>
              <a:gd name="T45" fmla="*/ 992 h 2493"/>
              <a:gd name="T46" fmla="*/ 498 w 3738"/>
              <a:gd name="T47" fmla="*/ 1994 h 2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8" h="2493">
                <a:moveTo>
                  <a:pt x="3240" y="0"/>
                </a:moveTo>
                <a:cubicBezTo>
                  <a:pt x="3240" y="499"/>
                  <a:pt x="3240" y="499"/>
                  <a:pt x="3240" y="499"/>
                </a:cubicBezTo>
                <a:cubicBezTo>
                  <a:pt x="3738" y="499"/>
                  <a:pt x="3738" y="499"/>
                  <a:pt x="3738" y="499"/>
                </a:cubicBezTo>
                <a:cubicBezTo>
                  <a:pt x="3738" y="2119"/>
                  <a:pt x="3738" y="2119"/>
                  <a:pt x="3738" y="2119"/>
                </a:cubicBezTo>
                <a:cubicBezTo>
                  <a:pt x="3738" y="2325"/>
                  <a:pt x="3571" y="2493"/>
                  <a:pt x="3365" y="2493"/>
                </a:cubicBezTo>
                <a:cubicBezTo>
                  <a:pt x="361" y="2493"/>
                  <a:pt x="361" y="2493"/>
                  <a:pt x="361" y="2493"/>
                </a:cubicBezTo>
                <a:cubicBezTo>
                  <a:pt x="161" y="2493"/>
                  <a:pt x="0" y="2331"/>
                  <a:pt x="0" y="2132"/>
                </a:cubicBezTo>
                <a:cubicBezTo>
                  <a:pt x="0" y="0"/>
                  <a:pt x="0" y="0"/>
                  <a:pt x="0" y="0"/>
                </a:cubicBezTo>
                <a:lnTo>
                  <a:pt x="3240" y="0"/>
                </a:lnTo>
                <a:close/>
                <a:moveTo>
                  <a:pt x="3240" y="499"/>
                </a:moveTo>
                <a:cubicBezTo>
                  <a:pt x="3240" y="1994"/>
                  <a:pt x="3240" y="1994"/>
                  <a:pt x="3240" y="1994"/>
                </a:cubicBezTo>
                <a:moveTo>
                  <a:pt x="2866" y="499"/>
                </a:moveTo>
                <a:cubicBezTo>
                  <a:pt x="374" y="499"/>
                  <a:pt x="374" y="499"/>
                  <a:pt x="374" y="499"/>
                </a:cubicBezTo>
                <a:moveTo>
                  <a:pt x="2866" y="1994"/>
                </a:moveTo>
                <a:cubicBezTo>
                  <a:pt x="1869" y="1994"/>
                  <a:pt x="1869" y="1994"/>
                  <a:pt x="1869" y="1994"/>
                </a:cubicBezTo>
                <a:moveTo>
                  <a:pt x="2866" y="1496"/>
                </a:moveTo>
                <a:cubicBezTo>
                  <a:pt x="1869" y="1496"/>
                  <a:pt x="1869" y="1496"/>
                  <a:pt x="1869" y="1496"/>
                </a:cubicBezTo>
                <a:moveTo>
                  <a:pt x="2866" y="997"/>
                </a:moveTo>
                <a:cubicBezTo>
                  <a:pt x="1869" y="997"/>
                  <a:pt x="1869" y="997"/>
                  <a:pt x="1869" y="997"/>
                </a:cubicBezTo>
                <a:moveTo>
                  <a:pt x="498" y="1994"/>
                </a:moveTo>
                <a:cubicBezTo>
                  <a:pt x="1495" y="1994"/>
                  <a:pt x="1495" y="1994"/>
                  <a:pt x="1495" y="1994"/>
                </a:cubicBezTo>
                <a:cubicBezTo>
                  <a:pt x="1495" y="992"/>
                  <a:pt x="1495" y="992"/>
                  <a:pt x="1495" y="992"/>
                </a:cubicBezTo>
                <a:cubicBezTo>
                  <a:pt x="498" y="992"/>
                  <a:pt x="498" y="992"/>
                  <a:pt x="498" y="992"/>
                </a:cubicBezTo>
                <a:lnTo>
                  <a:pt x="498" y="1994"/>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45" name="TextBox 44">
            <a:extLst>
              <a:ext uri="{FF2B5EF4-FFF2-40B4-BE49-F238E27FC236}">
                <a16:creationId xmlns:a16="http://schemas.microsoft.com/office/drawing/2014/main" id="{64800579-4F9B-9195-9091-82BA4D11ED7F}"/>
              </a:ext>
            </a:extLst>
          </p:cNvPr>
          <p:cNvSpPr txBox="1"/>
          <p:nvPr/>
        </p:nvSpPr>
        <p:spPr>
          <a:xfrm>
            <a:off x="4250454" y="3527355"/>
            <a:ext cx="1509162" cy="338554"/>
          </a:xfrm>
          <a:prstGeom prst="rect">
            <a:avLst/>
          </a:prstGeom>
          <a:noFill/>
        </p:spPr>
        <p:txBody>
          <a:bodyPr wrap="square" lIns="0" tIns="0" rIns="0" bIns="0" rtlCol="0">
            <a:spAutoFit/>
          </a:bodyPr>
          <a:lstStyle/>
          <a:p>
            <a:pPr algn="l" rtl="0" fontAlgn="base"/>
            <a:r>
              <a:rPr lang="en-US" sz="1100" b="1" u="none" strike="noStrike">
                <a:solidFill>
                  <a:schemeClr val="bg1"/>
                </a:solidFill>
                <a:effectLst/>
                <a:latin typeface="Segoe Sans Display Semibold" pitchFamily="2" charset="0"/>
                <a:cs typeface="Segoe Sans Display Semibold" pitchFamily="2" charset="0"/>
              </a:rPr>
              <a:t>Follow Microsoft cybersecurity news </a:t>
            </a:r>
          </a:p>
        </p:txBody>
      </p:sp>
      <p:sp>
        <p:nvSpPr>
          <p:cNvPr id="46" name="TextBox 45">
            <a:extLst>
              <a:ext uri="{FF2B5EF4-FFF2-40B4-BE49-F238E27FC236}">
                <a16:creationId xmlns:a16="http://schemas.microsoft.com/office/drawing/2014/main" id="{00F3E773-5ADB-F2D4-F0C8-F5A88D9E4467}"/>
              </a:ext>
            </a:extLst>
          </p:cNvPr>
          <p:cNvSpPr txBox="1"/>
          <p:nvPr/>
        </p:nvSpPr>
        <p:spPr>
          <a:xfrm>
            <a:off x="4268737" y="3988022"/>
            <a:ext cx="1509163" cy="538609"/>
          </a:xfrm>
          <a:prstGeom prst="rect">
            <a:avLst/>
          </a:prstGeom>
          <a:noFill/>
        </p:spPr>
        <p:txBody>
          <a:bodyPr wrap="square" lIns="0" tIns="0" rIns="0" bIns="0" rtlCol="0">
            <a:spAutoFit/>
          </a:bodyPr>
          <a:lstStyle/>
          <a:p>
            <a:pPr algn="l" rtl="0" fontAlgn="base"/>
            <a:r>
              <a:rPr lang="en-US" sz="700" u="none" strike="noStrike">
                <a:solidFill>
                  <a:schemeClr val="bg1"/>
                </a:solidFill>
                <a:effectLst/>
                <a:latin typeface="Segoe Sans Display" pitchFamily="2" charset="0"/>
                <a:cs typeface="Segoe Sans Display" pitchFamily="2" charset="0"/>
              </a:rPr>
              <a:t>Read the latest Microsoft cybersecurity news, from recent work by Microsoft to strengthen protection, to helping keep used data safe around the world..</a:t>
            </a:r>
          </a:p>
        </p:txBody>
      </p:sp>
      <p:sp>
        <p:nvSpPr>
          <p:cNvPr id="53" name="Shield_EA18" title="Icon of a shield">
            <a:extLst>
              <a:ext uri="{FF2B5EF4-FFF2-40B4-BE49-F238E27FC236}">
                <a16:creationId xmlns:a16="http://schemas.microsoft.com/office/drawing/2014/main" id="{471366EA-A4B7-D00F-F5C1-0628E94C1973}"/>
              </a:ext>
            </a:extLst>
          </p:cNvPr>
          <p:cNvSpPr>
            <a:spLocks noChangeAspect="1"/>
          </p:cNvSpPr>
          <p:nvPr/>
        </p:nvSpPr>
        <p:spPr bwMode="auto">
          <a:xfrm>
            <a:off x="6461543" y="3881441"/>
            <a:ext cx="448269" cy="477257"/>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48" name="TextBox 47">
            <a:extLst>
              <a:ext uri="{FF2B5EF4-FFF2-40B4-BE49-F238E27FC236}">
                <a16:creationId xmlns:a16="http://schemas.microsoft.com/office/drawing/2014/main" id="{909817F5-A763-9FAF-7F91-8A6BA613DEF0}"/>
              </a:ext>
            </a:extLst>
          </p:cNvPr>
          <p:cNvSpPr txBox="1"/>
          <p:nvPr/>
        </p:nvSpPr>
        <p:spPr>
          <a:xfrm>
            <a:off x="7143471" y="3527360"/>
            <a:ext cx="1509162" cy="338555"/>
          </a:xfrm>
          <a:prstGeom prst="rect">
            <a:avLst/>
          </a:prstGeom>
          <a:noFill/>
        </p:spPr>
        <p:txBody>
          <a:bodyPr wrap="square" lIns="0" tIns="0" rIns="0" bIns="0" rtlCol="0">
            <a:spAutoFit/>
          </a:bodyPr>
          <a:lstStyle/>
          <a:p>
            <a:pPr algn="l" rtl="0" fontAlgn="base"/>
            <a:r>
              <a:rPr lang="en-US" sz="1100" b="1" u="none" strike="noStrike">
                <a:solidFill>
                  <a:schemeClr val="bg1"/>
                </a:solidFill>
                <a:effectLst/>
                <a:latin typeface="Segoe Sans Display Semibold" pitchFamily="2" charset="0"/>
                <a:cs typeface="Segoe Sans Display Semibold" pitchFamily="2" charset="0"/>
              </a:rPr>
              <a:t>Get the latest on Security Copilot</a:t>
            </a:r>
          </a:p>
        </p:txBody>
      </p:sp>
      <p:sp>
        <p:nvSpPr>
          <p:cNvPr id="49" name="TextBox 48">
            <a:extLst>
              <a:ext uri="{FF2B5EF4-FFF2-40B4-BE49-F238E27FC236}">
                <a16:creationId xmlns:a16="http://schemas.microsoft.com/office/drawing/2014/main" id="{8D6F76A4-7E34-8324-0956-A73C02003840}"/>
              </a:ext>
            </a:extLst>
          </p:cNvPr>
          <p:cNvSpPr txBox="1"/>
          <p:nvPr/>
        </p:nvSpPr>
        <p:spPr>
          <a:xfrm>
            <a:off x="7165003" y="3982039"/>
            <a:ext cx="1509163" cy="430887"/>
          </a:xfrm>
          <a:prstGeom prst="rect">
            <a:avLst/>
          </a:prstGeom>
          <a:noFill/>
        </p:spPr>
        <p:txBody>
          <a:bodyPr wrap="square" lIns="0" tIns="0" rIns="0" bIns="0" rtlCol="0">
            <a:spAutoFit/>
          </a:bodyPr>
          <a:lstStyle/>
          <a:p>
            <a:pPr algn="l" rtl="0" fontAlgn="base"/>
            <a:r>
              <a:rPr lang="en-US" sz="700" u="none" strike="noStrike">
                <a:solidFill>
                  <a:schemeClr val="bg1"/>
                </a:solidFill>
                <a:effectLst/>
                <a:latin typeface="Segoe Sans Display" pitchFamily="2" charset="0"/>
                <a:cs typeface="Segoe Sans Display" pitchFamily="2" charset="0"/>
              </a:rPr>
              <a:t>Stay up to date with the most recent Security Copilot developments, along with current releases, known issues, and plans for updates..</a:t>
            </a:r>
          </a:p>
        </p:txBody>
      </p:sp>
      <p:pic>
        <p:nvPicPr>
          <p:cNvPr id="57" name="Picture 56">
            <a:extLst>
              <a:ext uri="{FF2B5EF4-FFF2-40B4-BE49-F238E27FC236}">
                <a16:creationId xmlns:a16="http://schemas.microsoft.com/office/drawing/2014/main" id="{D312D6B5-8738-5F3A-D7F8-C65079B5821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rcRect r="511" b="84930"/>
          <a:stretch/>
        </p:blipFill>
        <p:spPr>
          <a:xfrm flipV="1">
            <a:off x="0" y="5818340"/>
            <a:ext cx="12192000" cy="1039660"/>
          </a:xfrm>
          <a:prstGeom prst="rect">
            <a:avLst/>
          </a:prstGeom>
        </p:spPr>
      </p:pic>
      <p:pic>
        <p:nvPicPr>
          <p:cNvPr id="62" name="Picture 61">
            <a:hlinkClick r:id="rId3"/>
            <a:extLst>
              <a:ext uri="{FF2B5EF4-FFF2-40B4-BE49-F238E27FC236}">
                <a16:creationId xmlns:a16="http://schemas.microsoft.com/office/drawing/2014/main" id="{0F98B49D-BA63-0AA2-BB8E-A2B76C1C8E9C}"/>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2118641" y="2107191"/>
            <a:ext cx="171331" cy="172102"/>
          </a:xfrm>
          <a:prstGeom prst="rect">
            <a:avLst/>
          </a:prstGeom>
        </p:spPr>
      </p:pic>
      <p:pic>
        <p:nvPicPr>
          <p:cNvPr id="63" name="Picture 62">
            <a:hlinkClick r:id="rId6"/>
            <a:extLst>
              <a:ext uri="{FF2B5EF4-FFF2-40B4-BE49-F238E27FC236}">
                <a16:creationId xmlns:a16="http://schemas.microsoft.com/office/drawing/2014/main" id="{3C8F1D1A-DB33-2B2C-1633-6C0CC2F07C51}"/>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5320330" y="2105056"/>
            <a:ext cx="171331" cy="172102"/>
          </a:xfrm>
          <a:prstGeom prst="rect">
            <a:avLst/>
          </a:prstGeom>
        </p:spPr>
      </p:pic>
      <p:pic>
        <p:nvPicPr>
          <p:cNvPr id="64" name="Picture 63">
            <a:hlinkClick r:id="rId7"/>
            <a:extLst>
              <a:ext uri="{FF2B5EF4-FFF2-40B4-BE49-F238E27FC236}">
                <a16:creationId xmlns:a16="http://schemas.microsoft.com/office/drawing/2014/main" id="{E1F5F8F5-E715-DA6C-1933-7012B7EB4EA5}"/>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8029778" y="2287539"/>
            <a:ext cx="171331" cy="172102"/>
          </a:xfrm>
          <a:prstGeom prst="rect">
            <a:avLst/>
          </a:prstGeom>
        </p:spPr>
      </p:pic>
      <p:pic>
        <p:nvPicPr>
          <p:cNvPr id="65" name="Picture 64">
            <a:hlinkClick r:id="rId9"/>
            <a:extLst>
              <a:ext uri="{FF2B5EF4-FFF2-40B4-BE49-F238E27FC236}">
                <a16:creationId xmlns:a16="http://schemas.microsoft.com/office/drawing/2014/main" id="{C3380CAE-9D09-5B65-4A58-93B99C3EDDB4}"/>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2040386" y="3696813"/>
            <a:ext cx="171331" cy="172102"/>
          </a:xfrm>
          <a:prstGeom prst="rect">
            <a:avLst/>
          </a:prstGeom>
        </p:spPr>
      </p:pic>
      <p:pic>
        <p:nvPicPr>
          <p:cNvPr id="67" name="Picture 66">
            <a:hlinkClick r:id="rId10"/>
            <a:extLst>
              <a:ext uri="{FF2B5EF4-FFF2-40B4-BE49-F238E27FC236}">
                <a16:creationId xmlns:a16="http://schemas.microsoft.com/office/drawing/2014/main" id="{8F3EDFCF-66AE-7EF9-B77C-33ECCD48D88C}"/>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5548142" y="3709339"/>
            <a:ext cx="171331" cy="172102"/>
          </a:xfrm>
          <a:prstGeom prst="rect">
            <a:avLst/>
          </a:prstGeom>
        </p:spPr>
      </p:pic>
      <p:pic>
        <p:nvPicPr>
          <p:cNvPr id="68" name="Picture 67">
            <a:hlinkClick r:id="rId11"/>
            <a:extLst>
              <a:ext uri="{FF2B5EF4-FFF2-40B4-BE49-F238E27FC236}">
                <a16:creationId xmlns:a16="http://schemas.microsoft.com/office/drawing/2014/main" id="{2D30B858-5310-9A53-EF07-642E6AF0761F}"/>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8251481" y="3709339"/>
            <a:ext cx="171331" cy="172102"/>
          </a:xfrm>
          <a:prstGeom prst="rect">
            <a:avLst/>
          </a:prstGeom>
        </p:spPr>
      </p:pic>
      <p:pic>
        <p:nvPicPr>
          <p:cNvPr id="70" name="Picture 69">
            <a:hlinkClick r:id="rId8"/>
            <a:extLst>
              <a:ext uri="{FF2B5EF4-FFF2-40B4-BE49-F238E27FC236}">
                <a16:creationId xmlns:a16="http://schemas.microsoft.com/office/drawing/2014/main" id="{01B5405E-893E-EAD6-797A-5C2070D2F566}"/>
              </a:ext>
              <a:ext uri="{C183D7F6-B498-43B3-948B-1728B52AA6E4}">
                <adec:decorative xmlns:adec="http://schemas.microsoft.com/office/drawing/2017/decorative" val="1"/>
              </a:ext>
            </a:extLst>
          </p:cNvPr>
          <p:cNvPicPr>
            <a:picLocks noChangeAspect="1"/>
          </p:cNvPicPr>
          <p:nvPr/>
        </p:nvPicPr>
        <p:blipFill>
          <a:blip r:embed="rId13"/>
          <a:srcRect l="41360" t="40943" r="41445" b="41785"/>
          <a:stretch/>
        </p:blipFill>
        <p:spPr>
          <a:xfrm>
            <a:off x="10845883" y="2092424"/>
            <a:ext cx="171331" cy="172102"/>
          </a:xfrm>
          <a:prstGeom prst="rect">
            <a:avLst/>
          </a:prstGeom>
        </p:spPr>
      </p:pic>
      <p:sp>
        <p:nvSpPr>
          <p:cNvPr id="3" name="TextBox 2">
            <a:extLst>
              <a:ext uri="{FF2B5EF4-FFF2-40B4-BE49-F238E27FC236}">
                <a16:creationId xmlns:a16="http://schemas.microsoft.com/office/drawing/2014/main" id="{834BA245-E2CC-DEBF-A200-D631F4DB2B1A}"/>
              </a:ext>
              <a:ext uri="{C183D7F6-B498-43B3-948B-1728B52AA6E4}">
                <adec:decorative xmlns:adec="http://schemas.microsoft.com/office/drawing/2017/decorative" val="1"/>
              </a:ext>
            </a:extLst>
          </p:cNvPr>
          <p:cNvSpPr txBox="1"/>
          <p:nvPr/>
        </p:nvSpPr>
        <p:spPr>
          <a:xfrm>
            <a:off x="11009970" y="235043"/>
            <a:ext cx="1046041" cy="338554"/>
          </a:xfrm>
          <a:prstGeom prst="rect">
            <a:avLst/>
          </a:prstGeom>
          <a:noFill/>
        </p:spPr>
        <p:txBody>
          <a:bodyPr wrap="square" lIns="0" tIns="0" rIns="0" bIns="0" rtlCol="0">
            <a:spAutoFit/>
          </a:bodyPr>
          <a:lstStyle/>
          <a:p>
            <a:r>
              <a:rPr lang="en-US" sz="800">
                <a:solidFill>
                  <a:schemeClr val="bg1"/>
                </a:solidFill>
                <a:latin typeface="Segoe Sans Display" pitchFamily="2" charset="0"/>
                <a:cs typeface="Segoe Sans Display" pitchFamily="2" charset="0"/>
              </a:rPr>
              <a:t>Stay connected           8</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6574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F88A4-A9FA-4E3C-F157-D24AB656D0B7}"/>
              </a:ext>
            </a:extLst>
          </p:cNvPr>
          <p:cNvSpPr>
            <a:spLocks noGrp="1"/>
          </p:cNvSpPr>
          <p:nvPr>
            <p:ph type="title"/>
          </p:nvPr>
        </p:nvSpPr>
        <p:spPr>
          <a:xfrm>
            <a:off x="588263" y="-824268"/>
            <a:ext cx="11018520" cy="553998"/>
          </a:xfrm>
        </p:spPr>
        <p:txBody>
          <a:bodyPr vert="horz" wrap="square" lIns="0" tIns="0" rIns="0" bIns="0" rtlCol="0" anchor="b">
            <a:spAutoFit/>
          </a:bodyPr>
          <a:lstStyle/>
          <a:p>
            <a:r>
              <a:rPr lang="en-US"/>
              <a:t>Closing</a:t>
            </a:r>
          </a:p>
        </p:txBody>
      </p:sp>
    </p:spTree>
    <p:extLst>
      <p:ext uri="{BB962C8B-B14F-4D97-AF65-F5344CB8AC3E}">
        <p14:creationId xmlns:p14="http://schemas.microsoft.com/office/powerpoint/2010/main" val="44831853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02E7-4E0A-8E31-E14A-346DF128DA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5C55CD-40EF-51FC-3EA0-6805DC2C94A8}"/>
              </a:ext>
              <a:ext uri="{C183D7F6-B498-43B3-948B-1728B52AA6E4}">
                <adec:decorative xmlns:adec="http://schemas.microsoft.com/office/drawing/2017/decorative" val="1"/>
              </a:ext>
            </a:extLst>
          </p:cNvPr>
          <p:cNvSpPr>
            <a:spLocks/>
          </p:cNvSpPr>
          <p:nvPr/>
        </p:nvSpPr>
        <p:spPr>
          <a:xfrm>
            <a:off x="0" y="0"/>
            <a:ext cx="12192000" cy="6969678"/>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34" name="Rectangle 33">
            <a:extLst>
              <a:ext uri="{FF2B5EF4-FFF2-40B4-BE49-F238E27FC236}">
                <a16:creationId xmlns:a16="http://schemas.microsoft.com/office/drawing/2014/main" id="{C22E24E6-939A-539E-EA2E-13B9249FA4D0}"/>
              </a:ext>
              <a:ext uri="{C183D7F6-B498-43B3-948B-1728B52AA6E4}">
                <adec:decorative xmlns:adec="http://schemas.microsoft.com/office/drawing/2017/decorative" val="1"/>
              </a:ext>
            </a:extLst>
          </p:cNvPr>
          <p:cNvSpPr/>
          <p:nvPr/>
        </p:nvSpPr>
        <p:spPr>
          <a:xfrm>
            <a:off x="-3924" y="-923"/>
            <a:ext cx="12211450" cy="1046734"/>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Title 68">
            <a:extLst>
              <a:ext uri="{FF2B5EF4-FFF2-40B4-BE49-F238E27FC236}">
                <a16:creationId xmlns:a16="http://schemas.microsoft.com/office/drawing/2014/main" id="{7699909D-9CCE-AF9A-8BDA-9D5B1271ED94}"/>
              </a:ext>
            </a:extLst>
          </p:cNvPr>
          <p:cNvSpPr txBox="1">
            <a:spLocks noGrp="1"/>
          </p:cNvSpPr>
          <p:nvPr>
            <p:ph type="title" idx="4294967295"/>
          </p:nvPr>
        </p:nvSpPr>
        <p:spPr>
          <a:xfrm>
            <a:off x="317956" y="397319"/>
            <a:ext cx="1101852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defTabSz="932742" rtl="0" eaLnBrk="1" fontAlgn="auto" latinLnBrk="0" hangingPunct="1">
              <a:lnSpc>
                <a:spcPct val="100000"/>
              </a:lnSpc>
              <a:spcBef>
                <a:spcPct val="0"/>
              </a:spcBef>
              <a:spcAft>
                <a:spcPts val="0"/>
              </a:spcAft>
              <a:buClrTx/>
              <a:buSzTx/>
              <a:buFontTx/>
              <a:buNone/>
              <a:tabLst/>
              <a:defRPr/>
            </a:pPr>
            <a:r>
              <a:rPr kumimoji="0" lang="en-US" sz="2000" u="none" strike="noStrike" kern="1200" cap="none" spc="-50" normalizeH="0" baseline="0" noProof="0">
                <a:ln w="3175">
                  <a:noFill/>
                </a:ln>
                <a:solidFill>
                  <a:schemeClr val="tx1"/>
                </a:solidFill>
                <a:effectLst/>
                <a:uLnTx/>
                <a:uFillTx/>
                <a:latin typeface="Segoe Sans Display Semilight" pitchFamily="2" charset="0"/>
                <a:cs typeface="Segoe Sans Display Semilight" pitchFamily="2" charset="0"/>
              </a:rPr>
              <a:t>Microsoft Security helps you do more with less with a unified approach to security</a:t>
            </a:r>
          </a:p>
        </p:txBody>
      </p:sp>
      <p:pic>
        <p:nvPicPr>
          <p:cNvPr id="7" name="Picture 6">
            <a:extLst>
              <a:ext uri="{FF2B5EF4-FFF2-40B4-BE49-F238E27FC236}">
                <a16:creationId xmlns:a16="http://schemas.microsoft.com/office/drawing/2014/main" id="{E3FF4D91-CB74-E638-00E5-242AC02D9828}"/>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317956" y="1875713"/>
            <a:ext cx="3717686" cy="2647136"/>
          </a:xfrm>
          <a:prstGeom prst="rect">
            <a:avLst/>
          </a:prstGeom>
          <a:noFill/>
        </p:spPr>
      </p:pic>
      <p:pic>
        <p:nvPicPr>
          <p:cNvPr id="35" name="Picture 34">
            <a:extLst>
              <a:ext uri="{FF2B5EF4-FFF2-40B4-BE49-F238E27FC236}">
                <a16:creationId xmlns:a16="http://schemas.microsoft.com/office/drawing/2014/main" id="{28534213-5262-4865-A41C-665D9BF961A7}"/>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4237157" y="1875713"/>
            <a:ext cx="3717686" cy="2647136"/>
          </a:xfrm>
          <a:prstGeom prst="rect">
            <a:avLst/>
          </a:prstGeom>
          <a:noFill/>
        </p:spPr>
      </p:pic>
      <p:pic>
        <p:nvPicPr>
          <p:cNvPr id="37" name="Picture 36">
            <a:extLst>
              <a:ext uri="{FF2B5EF4-FFF2-40B4-BE49-F238E27FC236}">
                <a16:creationId xmlns:a16="http://schemas.microsoft.com/office/drawing/2014/main" id="{EDDFF911-F4CF-E592-313E-6893E93BB975}"/>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8156358" y="1869450"/>
            <a:ext cx="3717686" cy="2647136"/>
          </a:xfrm>
          <a:prstGeom prst="rect">
            <a:avLst/>
          </a:prstGeom>
          <a:noFill/>
          <a:effectLst>
            <a:glow>
              <a:schemeClr val="bg1">
                <a:alpha val="83140"/>
              </a:schemeClr>
            </a:glow>
            <a:softEdge rad="0"/>
          </a:effectLst>
        </p:spPr>
      </p:pic>
      <p:sp>
        <p:nvSpPr>
          <p:cNvPr id="11" name="strategy" title="Icon of two circles and a curved arrow winding between three exes connecting them">
            <a:extLst>
              <a:ext uri="{FF2B5EF4-FFF2-40B4-BE49-F238E27FC236}">
                <a16:creationId xmlns:a16="http://schemas.microsoft.com/office/drawing/2014/main" id="{77794D78-13A6-5732-5832-1862652DD8E5}"/>
              </a:ext>
            </a:extLst>
          </p:cNvPr>
          <p:cNvSpPr>
            <a:spLocks noChangeAspect="1" noEditPoints="1"/>
          </p:cNvSpPr>
          <p:nvPr/>
        </p:nvSpPr>
        <p:spPr bwMode="auto">
          <a:xfrm>
            <a:off x="545879" y="2101084"/>
            <a:ext cx="320040" cy="426397"/>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noFill/>
          <a:ln w="158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C635D54C-29A4-427A-7A57-3EC7EA601D56}"/>
              </a:ext>
            </a:extLst>
          </p:cNvPr>
          <p:cNvSpPr txBox="1"/>
          <p:nvPr/>
        </p:nvSpPr>
        <p:spPr>
          <a:xfrm>
            <a:off x="436316" y="2663126"/>
            <a:ext cx="2812679" cy="307777"/>
          </a:xfrm>
          <a:prstGeom prst="rect">
            <a:avLst/>
          </a:prstGeom>
          <a:noFill/>
        </p:spPr>
        <p:txBody>
          <a:bodyPr wrap="square">
            <a:spAutoFit/>
          </a:bodyPr>
          <a:lstStyle/>
          <a:p>
            <a:pPr marR="0" lvl="0" algn="l" defTabSz="914367" rtl="0" eaLnBrk="1" fontAlgn="auto" latinLnBrk="0" hangingPunct="1">
              <a:lnSpc>
                <a:spcPct val="100000"/>
              </a:lnSpc>
              <a:spcBef>
                <a:spcPts val="0"/>
              </a:spcBef>
              <a:spcAft>
                <a:spcPts val="600"/>
              </a:spcAft>
              <a:buClrTx/>
              <a:buSzTx/>
              <a:tabLst/>
              <a:defRPr/>
            </a:pPr>
            <a:r>
              <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rPr>
              <a:t>Simplify vendor </a:t>
            </a:r>
            <a:r>
              <a:rPr lang="en-US" sz="1400">
                <a:solidFill>
                  <a:schemeClr val="bg1"/>
                </a:solidFill>
                <a:latin typeface="Segoe Sans Display" pitchFamily="2" charset="0"/>
                <a:cs typeface="Segoe Sans Display" pitchFamily="2" charset="0"/>
              </a:rPr>
              <a:t>m</a:t>
            </a:r>
            <a:r>
              <a:rPr kumimoji="0" lang="en-US" sz="1400" u="none" strike="noStrike" kern="1200" cap="none" spc="0" normalizeH="0" baseline="0" noProof="0" err="1">
                <a:ln>
                  <a:noFill/>
                </a:ln>
                <a:solidFill>
                  <a:schemeClr val="bg1"/>
                </a:solidFill>
                <a:effectLst/>
                <a:uLnTx/>
                <a:uFillTx/>
                <a:latin typeface="Segoe Sans Display" pitchFamily="2" charset="0"/>
                <a:cs typeface="Segoe Sans Display" pitchFamily="2" charset="0"/>
              </a:rPr>
              <a:t>anagement</a:t>
            </a:r>
            <a:endPar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2" name="TextBox 11">
            <a:extLst>
              <a:ext uri="{FF2B5EF4-FFF2-40B4-BE49-F238E27FC236}">
                <a16:creationId xmlns:a16="http://schemas.microsoft.com/office/drawing/2014/main" id="{627D3F81-F0B6-B111-6AA7-EE377F99C79F}"/>
              </a:ext>
            </a:extLst>
          </p:cNvPr>
          <p:cNvSpPr txBox="1"/>
          <p:nvPr/>
        </p:nvSpPr>
        <p:spPr>
          <a:xfrm>
            <a:off x="436316" y="3242192"/>
            <a:ext cx="3479608" cy="954107"/>
          </a:xfrm>
          <a:prstGeom prst="rect">
            <a:avLst/>
          </a:prstGeom>
          <a:noFill/>
        </p:spPr>
        <p:txBody>
          <a:bodyPr wrap="square">
            <a:spAutoFit/>
          </a:bodyPr>
          <a:lstStyle/>
          <a:p>
            <a:pPr marR="0" lvl="0" algn="l" defTabSz="914367" rtl="0" eaLnBrk="1" fontAlgn="auto" latinLnBrk="0" hangingPunct="1">
              <a:spcBef>
                <a:spcPts val="0"/>
              </a:spcBef>
              <a:spcAft>
                <a:spcPts val="600"/>
              </a:spcAft>
              <a:buClrTx/>
              <a:buSzTx/>
              <a:tabLst/>
              <a:defRPr/>
            </a:pPr>
            <a:r>
              <a:rPr lang="en-US" sz="1400">
                <a:solidFill>
                  <a:schemeClr val="bg1"/>
                </a:solidFill>
                <a:latin typeface="Segoe Sans Display" pitchFamily="2" charset="0"/>
                <a:cs typeface="Segoe Sans Display" pitchFamily="2" charset="0"/>
              </a:rPr>
              <a:t>Eliminate redundant capabilities and reduce license and consumption costs by </a:t>
            </a:r>
            <a:r>
              <a:rPr lang="en-US" sz="1400" b="1">
                <a:solidFill>
                  <a:schemeClr val="bg1"/>
                </a:solidFill>
                <a:latin typeface="Segoe Sans Display Semibold" pitchFamily="2" charset="0"/>
                <a:cs typeface="Segoe Sans Display Semibold" pitchFamily="2" charset="0"/>
              </a:rPr>
              <a:t>25% </a:t>
            </a:r>
            <a:r>
              <a:rPr lang="en-US" sz="1400">
                <a:solidFill>
                  <a:schemeClr val="bg1"/>
                </a:solidFill>
                <a:latin typeface="Segoe Sans Display" pitchFamily="2" charset="0"/>
                <a:cs typeface="Segoe Sans Display" pitchFamily="2" charset="0"/>
              </a:rPr>
              <a:t>by consolidating with Microsoft Secutiry.</a:t>
            </a:r>
            <a:r>
              <a:rPr lang="en-US" sz="1400" baseline="30000">
                <a:solidFill>
                  <a:schemeClr val="bg1"/>
                </a:solidFill>
                <a:latin typeface="Segoe Sans Display" pitchFamily="2" charset="0"/>
                <a:cs typeface="Segoe Sans Display" pitchFamily="2" charset="0"/>
              </a:rPr>
              <a:t>4</a:t>
            </a:r>
            <a:r>
              <a:rPr lang="en-US" sz="1400">
                <a:solidFill>
                  <a:schemeClr val="bg1"/>
                </a:solidFill>
                <a:latin typeface="Segoe Sans Display" pitchFamily="2" charset="0"/>
                <a:cs typeface="Segoe Sans Display" pitchFamily="2" charset="0"/>
              </a:rPr>
              <a:t> </a:t>
            </a:r>
            <a:r>
              <a:rPr lang="en-US" sz="1400">
                <a:solidFill>
                  <a:srgbClr val="0A1F2C"/>
                </a:solidFill>
                <a:latin typeface="Segoe Sans Display" pitchFamily="2" charset="0"/>
                <a:cs typeface="Segoe Sans Display" pitchFamily="2" charset="0"/>
              </a:rPr>
              <a:t>.</a:t>
            </a:r>
            <a:endPar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62" name="Shield_EA18" title="Icon of a shield">
            <a:extLst>
              <a:ext uri="{FF2B5EF4-FFF2-40B4-BE49-F238E27FC236}">
                <a16:creationId xmlns:a16="http://schemas.microsoft.com/office/drawing/2014/main" id="{F63B2449-B758-D9FA-702C-1E1AE433702D}"/>
              </a:ext>
            </a:extLst>
          </p:cNvPr>
          <p:cNvSpPr>
            <a:spLocks noChangeAspect="1"/>
          </p:cNvSpPr>
          <p:nvPr/>
        </p:nvSpPr>
        <p:spPr bwMode="auto">
          <a:xfrm>
            <a:off x="4471931" y="2131402"/>
            <a:ext cx="343544" cy="365760"/>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4" name="TextBox 13">
            <a:extLst>
              <a:ext uri="{FF2B5EF4-FFF2-40B4-BE49-F238E27FC236}">
                <a16:creationId xmlns:a16="http://schemas.microsoft.com/office/drawing/2014/main" id="{77D78356-C2B4-E78E-4215-73CC9E385BF5}"/>
              </a:ext>
            </a:extLst>
          </p:cNvPr>
          <p:cNvSpPr txBox="1"/>
          <p:nvPr/>
        </p:nvSpPr>
        <p:spPr>
          <a:xfrm>
            <a:off x="4353598" y="2663126"/>
            <a:ext cx="3280012" cy="307777"/>
          </a:xfrm>
          <a:prstGeom prst="rect">
            <a:avLst/>
          </a:prstGeom>
          <a:noFill/>
        </p:spPr>
        <p:txBody>
          <a:bodyPr wrap="square" rIns="0">
            <a:spAutoFit/>
          </a:bodyPr>
          <a:lstStyle/>
          <a:p>
            <a:pPr marR="0" lvl="0" algn="l" defTabSz="914367" rtl="0" eaLnBrk="1" fontAlgn="auto" latinLnBrk="0" hangingPunct="1">
              <a:lnSpc>
                <a:spcPct val="100000"/>
              </a:lnSpc>
              <a:spcBef>
                <a:spcPts val="0"/>
              </a:spcBef>
              <a:spcAft>
                <a:spcPts val="600"/>
              </a:spcAft>
              <a:buClrTx/>
              <a:buSzTx/>
              <a:tabLst/>
              <a:defRPr/>
            </a:pPr>
            <a:r>
              <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rPr>
              <a:t>Reduce threats with AI and automation</a:t>
            </a:r>
          </a:p>
        </p:txBody>
      </p:sp>
      <p:sp>
        <p:nvSpPr>
          <p:cNvPr id="13" name="TextBox 12">
            <a:extLst>
              <a:ext uri="{FF2B5EF4-FFF2-40B4-BE49-F238E27FC236}">
                <a16:creationId xmlns:a16="http://schemas.microsoft.com/office/drawing/2014/main" id="{AA73CE2C-DB8E-80E9-41CB-22ECB28D9837}"/>
              </a:ext>
            </a:extLst>
          </p:cNvPr>
          <p:cNvSpPr txBox="1"/>
          <p:nvPr/>
        </p:nvSpPr>
        <p:spPr>
          <a:xfrm>
            <a:off x="4353598" y="3249637"/>
            <a:ext cx="3484804" cy="738664"/>
          </a:xfrm>
          <a:prstGeom prst="rect">
            <a:avLst/>
          </a:prstGeom>
          <a:noFill/>
        </p:spPr>
        <p:txBody>
          <a:bodyPr wrap="square" rIns="0">
            <a:spAutoFit/>
          </a:bodyPr>
          <a:lstStyle/>
          <a:p>
            <a:pPr marR="0" lvl="0" algn="l" defTabSz="914367" rtl="0" eaLnBrk="1" fontAlgn="auto" latinLnBrk="0" hangingPunct="1">
              <a:spcBef>
                <a:spcPts val="0"/>
              </a:spcBef>
              <a:spcAft>
                <a:spcPts val="600"/>
              </a:spcAft>
              <a:buClrTx/>
              <a:buSzTx/>
              <a:tabLst/>
              <a:defRPr/>
            </a:pPr>
            <a:r>
              <a:rPr lang="en-US" sz="1400">
                <a:solidFill>
                  <a:schemeClr val="bg1"/>
                </a:solidFill>
                <a:latin typeface="Segoe Sans Display" pitchFamily="2" charset="0"/>
                <a:cs typeface="Segoe Sans Display" pitchFamily="2" charset="0"/>
              </a:rPr>
              <a:t>Detect and respond faster and more accurately to attacks and insider risks and protect and govern </a:t>
            </a:r>
            <a:r>
              <a:rPr lang="en-US" sz="1400">
                <a:solidFill>
                  <a:srgbClr val="FFFFFF"/>
                </a:solidFill>
                <a:latin typeface="Segoe Sans Display" pitchFamily="2" charset="0"/>
                <a:cs typeface="Segoe Sans Display" pitchFamily="2" charset="0"/>
              </a:rPr>
              <a:t>data.</a:t>
            </a:r>
            <a:endPar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38" name="Chart_E999" title="Icon of a line graph with an arrow at the end pointing up">
            <a:extLst>
              <a:ext uri="{FF2B5EF4-FFF2-40B4-BE49-F238E27FC236}">
                <a16:creationId xmlns:a16="http://schemas.microsoft.com/office/drawing/2014/main" id="{257AA692-772E-8AA2-AA64-195A684EEC68}"/>
              </a:ext>
            </a:extLst>
          </p:cNvPr>
          <p:cNvSpPr>
            <a:spLocks noChangeAspect="1" noEditPoints="1"/>
          </p:cNvSpPr>
          <p:nvPr/>
        </p:nvSpPr>
        <p:spPr bwMode="auto">
          <a:xfrm>
            <a:off x="8388240" y="2131402"/>
            <a:ext cx="365502" cy="365760"/>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lin ang="5400000" scaled="1"/>
              </a:gradFill>
            </a:endParaRPr>
          </a:p>
        </p:txBody>
      </p:sp>
      <p:sp>
        <p:nvSpPr>
          <p:cNvPr id="24" name="TextBox 23">
            <a:extLst>
              <a:ext uri="{FF2B5EF4-FFF2-40B4-BE49-F238E27FC236}">
                <a16:creationId xmlns:a16="http://schemas.microsoft.com/office/drawing/2014/main" id="{19A61B56-4D1E-CFEE-CF51-A550D5C25CA9}"/>
              </a:ext>
            </a:extLst>
          </p:cNvPr>
          <p:cNvSpPr txBox="1"/>
          <p:nvPr/>
        </p:nvSpPr>
        <p:spPr>
          <a:xfrm>
            <a:off x="8267287" y="2663126"/>
            <a:ext cx="2599913" cy="307777"/>
          </a:xfrm>
          <a:prstGeom prst="rect">
            <a:avLst/>
          </a:prstGeom>
          <a:noFill/>
        </p:spPr>
        <p:txBody>
          <a:bodyPr wrap="square" lIns="91440" tIns="45720" rIns="91440" bIns="45720" anchor="t">
            <a:spAutoFit/>
          </a:bodyPr>
          <a:lstStyle/>
          <a:p>
            <a:pPr marR="0" lvl="0" algn="l" defTabSz="914367" rtl="0" eaLnBrk="1" fontAlgn="auto" latinLnBrk="0" hangingPunct="1">
              <a:lnSpc>
                <a:spcPct val="100000"/>
              </a:lnSpc>
              <a:spcBef>
                <a:spcPts val="0"/>
              </a:spcBef>
              <a:spcAft>
                <a:spcPts val="600"/>
              </a:spcAft>
              <a:buClrTx/>
              <a:buSzTx/>
              <a:tabLst/>
              <a:defRPr/>
            </a:pPr>
            <a:r>
              <a:rPr lang="en-US" sz="1400">
                <a:solidFill>
                  <a:schemeClr val="bg1"/>
                </a:solidFill>
                <a:latin typeface="Segoe Sans Display" pitchFamily="2" charset="0"/>
                <a:cs typeface="Segoe Sans Display" pitchFamily="2" charset="0"/>
              </a:rPr>
              <a:t>Improve operational efficiency</a:t>
            </a:r>
            <a:endPar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sp>
        <p:nvSpPr>
          <p:cNvPr id="16" name="TextBox 15">
            <a:extLst>
              <a:ext uri="{FF2B5EF4-FFF2-40B4-BE49-F238E27FC236}">
                <a16:creationId xmlns:a16="http://schemas.microsoft.com/office/drawing/2014/main" id="{C7717756-7CB9-62EF-3FD8-48C9B2B1C97C}"/>
              </a:ext>
            </a:extLst>
          </p:cNvPr>
          <p:cNvSpPr txBox="1"/>
          <p:nvPr/>
        </p:nvSpPr>
        <p:spPr>
          <a:xfrm>
            <a:off x="8274718" y="3245700"/>
            <a:ext cx="3480966" cy="738664"/>
          </a:xfrm>
          <a:prstGeom prst="rect">
            <a:avLst/>
          </a:prstGeom>
          <a:noFill/>
        </p:spPr>
        <p:txBody>
          <a:bodyPr wrap="square" lIns="91440" tIns="45720" rIns="91440" bIns="45720" anchor="t">
            <a:spAutoFit/>
          </a:bodyPr>
          <a:lstStyle/>
          <a:p>
            <a:pPr marR="0" lvl="0" algn="l" defTabSz="914367" rtl="0" eaLnBrk="1" fontAlgn="auto" latinLnBrk="0" hangingPunct="1">
              <a:spcBef>
                <a:spcPts val="0"/>
              </a:spcBef>
              <a:spcAft>
                <a:spcPts val="600"/>
              </a:spcAft>
              <a:buClrTx/>
              <a:buSzTx/>
              <a:tabLst/>
              <a:defRPr/>
            </a:pPr>
            <a:r>
              <a:rPr lang="en-US" sz="1400">
                <a:solidFill>
                  <a:schemeClr val="bg1"/>
                </a:solidFill>
                <a:latin typeface="Segoe Sans Display" pitchFamily="2" charset="0"/>
                <a:cs typeface="Segoe Sans Display" pitchFamily="2" charset="0"/>
              </a:rPr>
              <a:t>Increase productivity with automation and process improvements with improved security management.</a:t>
            </a:r>
            <a:r>
              <a:rPr lang="en-US" sz="1400">
                <a:solidFill>
                  <a:srgbClr val="0A1F2C"/>
                </a:solidFill>
                <a:latin typeface="Segoe Sans Display" pitchFamily="2" charset="0"/>
                <a:cs typeface="Segoe Sans Display" pitchFamily="2" charset="0"/>
              </a:rPr>
              <a:t>.</a:t>
            </a:r>
            <a:endParaRPr kumimoji="0" lang="en-US" sz="1400" u="none" strike="noStrike" kern="1200" cap="none" spc="0" normalizeH="0" baseline="0" noProof="0">
              <a:ln>
                <a:noFill/>
              </a:ln>
              <a:solidFill>
                <a:schemeClr val="bg1"/>
              </a:solidFill>
              <a:effectLst/>
              <a:uLnTx/>
              <a:uFillTx/>
              <a:latin typeface="Segoe Sans Display" pitchFamily="2" charset="0"/>
              <a:cs typeface="Segoe Sans Display" pitchFamily="2" charset="0"/>
            </a:endParaRPr>
          </a:p>
        </p:txBody>
      </p:sp>
      <p:cxnSp>
        <p:nvCxnSpPr>
          <p:cNvPr id="28" name="Straight Connector 27">
            <a:extLst>
              <a:ext uri="{FF2B5EF4-FFF2-40B4-BE49-F238E27FC236}">
                <a16:creationId xmlns:a16="http://schemas.microsoft.com/office/drawing/2014/main" id="{6BE80663-45D9-FE15-8636-BBD648A7C233}"/>
              </a:ext>
              <a:ext uri="{C183D7F6-B498-43B3-948B-1728B52AA6E4}">
                <adec:decorative xmlns:adec="http://schemas.microsoft.com/office/drawing/2017/decorative" val="1"/>
              </a:ext>
            </a:extLst>
          </p:cNvPr>
          <p:cNvCxnSpPr>
            <a:cxnSpLocks/>
          </p:cNvCxnSpPr>
          <p:nvPr/>
        </p:nvCxnSpPr>
        <p:spPr>
          <a:xfrm>
            <a:off x="2177649" y="1410795"/>
            <a:ext cx="7831536" cy="0"/>
          </a:xfrm>
          <a:prstGeom prst="line">
            <a:avLst/>
          </a:prstGeom>
          <a:ln>
            <a:solidFill>
              <a:srgbClr val="F5F3F6"/>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6B5F70D-776F-BB4F-D479-6CE87AF15EAD}"/>
              </a:ext>
              <a:ext uri="{C183D7F6-B498-43B3-948B-1728B52AA6E4}">
                <adec:decorative xmlns:adec="http://schemas.microsoft.com/office/drawing/2017/decorative" val="1"/>
              </a:ext>
            </a:extLst>
          </p:cNvPr>
          <p:cNvCxnSpPr>
            <a:cxnSpLocks/>
          </p:cNvCxnSpPr>
          <p:nvPr/>
        </p:nvCxnSpPr>
        <p:spPr>
          <a:xfrm>
            <a:off x="2176799" y="1410795"/>
            <a:ext cx="0" cy="359948"/>
          </a:xfrm>
          <a:prstGeom prst="line">
            <a:avLst/>
          </a:prstGeom>
          <a:ln>
            <a:solidFill>
              <a:srgbClr val="F5F3F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6C058A89-A925-77DF-0809-969C5F9D43E6}"/>
              </a:ext>
              <a:ext uri="{C183D7F6-B498-43B3-948B-1728B52AA6E4}">
                <adec:decorative xmlns:adec="http://schemas.microsoft.com/office/drawing/2017/decorative" val="1"/>
              </a:ext>
            </a:extLst>
          </p:cNvPr>
          <p:cNvCxnSpPr>
            <a:cxnSpLocks/>
          </p:cNvCxnSpPr>
          <p:nvPr/>
        </p:nvCxnSpPr>
        <p:spPr>
          <a:xfrm>
            <a:off x="6096000" y="1410795"/>
            <a:ext cx="0" cy="359948"/>
          </a:xfrm>
          <a:prstGeom prst="line">
            <a:avLst/>
          </a:prstGeom>
          <a:ln>
            <a:solidFill>
              <a:srgbClr val="F5F3F6"/>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7F933C5-2FB6-E159-1FEF-D0B7414BAF56}"/>
              </a:ext>
              <a:ext uri="{C183D7F6-B498-43B3-948B-1728B52AA6E4}">
                <adec:decorative xmlns:adec="http://schemas.microsoft.com/office/drawing/2017/decorative" val="1"/>
              </a:ext>
            </a:extLst>
          </p:cNvPr>
          <p:cNvCxnSpPr>
            <a:cxnSpLocks/>
          </p:cNvCxnSpPr>
          <p:nvPr/>
        </p:nvCxnSpPr>
        <p:spPr>
          <a:xfrm>
            <a:off x="10015201" y="1410795"/>
            <a:ext cx="0" cy="359948"/>
          </a:xfrm>
          <a:prstGeom prst="line">
            <a:avLst/>
          </a:prstGeom>
          <a:ln>
            <a:solidFill>
              <a:srgbClr val="F5F3F6"/>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61F3A0D-7808-FE09-0305-70874FD0291F}"/>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latin typeface="Segoe Sans Display" pitchFamily="2" charset="0"/>
                <a:cs typeface="Segoe Sans Display" pitchFamily="2" charset="0"/>
              </a:rPr>
              <a:t>Explore how Microsoft Security can safeguard your digital estate           </a:t>
            </a:r>
            <a:r>
              <a:rPr lang="en-US" sz="800">
                <a:solidFill>
                  <a:srgbClr val="0A1F2C"/>
                </a:solidFill>
                <a:latin typeface="Segoe Sans Display" pitchFamily="2" charset="0"/>
                <a:cs typeface="Segoe Sans Display" pitchFamily="2" charset="0"/>
              </a:rPr>
              <a:t>1</a:t>
            </a:r>
          </a:p>
          <a:p>
            <a:endParaRPr lang="en-US" sz="1400">
              <a:solidFill>
                <a:schemeClr val="bg1"/>
              </a:solidFill>
              <a:highlight>
                <a:srgbClr val="FFFF00"/>
              </a:highlight>
              <a:latin typeface="Segoe Sans Display" pitchFamily="2" charset="0"/>
              <a:cs typeface="Segoe Sans Display" pitchFamily="2" charset="0"/>
            </a:endParaRPr>
          </a:p>
        </p:txBody>
      </p:sp>
      <p:grpSp>
        <p:nvGrpSpPr>
          <p:cNvPr id="6" name="Group 5">
            <a:extLst>
              <a:ext uri="{FF2B5EF4-FFF2-40B4-BE49-F238E27FC236}">
                <a16:creationId xmlns:a16="http://schemas.microsoft.com/office/drawing/2014/main" id="{6B6B4A28-8702-F71C-BAFF-9BE72834BB71}"/>
              </a:ext>
              <a:ext uri="{C183D7F6-B498-43B3-948B-1728B52AA6E4}">
                <adec:decorative xmlns:adec="http://schemas.microsoft.com/office/drawing/2017/decorative" val="1"/>
              </a:ext>
            </a:extLst>
          </p:cNvPr>
          <p:cNvGrpSpPr/>
          <p:nvPr/>
        </p:nvGrpSpPr>
        <p:grpSpPr>
          <a:xfrm>
            <a:off x="493936" y="5073573"/>
            <a:ext cx="1386828" cy="1386827"/>
            <a:chOff x="493936" y="5073573"/>
            <a:chExt cx="1386828" cy="1386827"/>
          </a:xfrm>
        </p:grpSpPr>
        <p:sp>
          <p:nvSpPr>
            <p:cNvPr id="26" name="Oval 25">
              <a:extLst>
                <a:ext uri="{FF2B5EF4-FFF2-40B4-BE49-F238E27FC236}">
                  <a16:creationId xmlns:a16="http://schemas.microsoft.com/office/drawing/2014/main" id="{EFF83902-75DC-7466-29AF-F20190DFB14B}"/>
                </a:ext>
                <a:ext uri="{C183D7F6-B498-43B3-948B-1728B52AA6E4}">
                  <adec:decorative xmlns:adec="http://schemas.microsoft.com/office/drawing/2017/decorative" val="1"/>
                </a:ext>
              </a:extLst>
            </p:cNvPr>
            <p:cNvSpPr/>
            <p:nvPr/>
          </p:nvSpPr>
          <p:spPr>
            <a:xfrm>
              <a:off x="493936" y="5073573"/>
              <a:ext cx="1386828" cy="1386827"/>
            </a:xfrm>
            <a:prstGeom prst="ellipse">
              <a:avLst/>
            </a:prstGeom>
            <a:solidFill>
              <a:srgbClr val="091F2C"/>
            </a:solidFill>
            <a:ln w="6350" cap="flat" cmpd="sng" algn="ctr">
              <a:solidFill>
                <a:srgbClr val="091F2C"/>
              </a:solidFill>
              <a:prstDash val="solid"/>
              <a:miter lim="800000"/>
            </a:ln>
            <a:effectLst>
              <a:glow rad="149969">
                <a:srgbClr val="FCA38A">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27" name="Arc 26">
              <a:extLst>
                <a:ext uri="{FF2B5EF4-FFF2-40B4-BE49-F238E27FC236}">
                  <a16:creationId xmlns:a16="http://schemas.microsoft.com/office/drawing/2014/main" id="{E77D28CA-20DB-5D3A-9F03-DBFA915B1865}"/>
                </a:ext>
                <a:ext uri="{C183D7F6-B498-43B3-948B-1728B52AA6E4}">
                  <adec:decorative xmlns:adec="http://schemas.microsoft.com/office/drawing/2017/decorative" val="1"/>
                </a:ext>
              </a:extLst>
            </p:cNvPr>
            <p:cNvSpPr/>
            <p:nvPr/>
          </p:nvSpPr>
          <p:spPr bwMode="auto">
            <a:xfrm>
              <a:off x="515709" y="5101275"/>
              <a:ext cx="1345800" cy="1350276"/>
            </a:xfrm>
            <a:prstGeom prst="arc">
              <a:avLst>
                <a:gd name="adj1" fmla="val 16142164"/>
                <a:gd name="adj2" fmla="val 5504283"/>
              </a:avLst>
            </a:prstGeom>
            <a:noFill/>
            <a:ln w="76200" cap="flat" cmpd="sng" algn="ctr">
              <a:gradFill>
                <a:gsLst>
                  <a:gs pos="0">
                    <a:srgbClr val="FCA38A">
                      <a:alpha val="14529"/>
                    </a:srgbClr>
                  </a:gs>
                  <a:gs pos="100000">
                    <a:srgbClr val="FCA38A"/>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grpSp>
      <p:sp>
        <p:nvSpPr>
          <p:cNvPr id="45" name="TextBox 44">
            <a:extLst>
              <a:ext uri="{FF2B5EF4-FFF2-40B4-BE49-F238E27FC236}">
                <a16:creationId xmlns:a16="http://schemas.microsoft.com/office/drawing/2014/main" id="{D45738D4-E718-C45F-64AA-843960290792}"/>
              </a:ext>
            </a:extLst>
          </p:cNvPr>
          <p:cNvSpPr txBox="1"/>
          <p:nvPr/>
        </p:nvSpPr>
        <p:spPr>
          <a:xfrm>
            <a:off x="865919" y="5562778"/>
            <a:ext cx="1114467" cy="492443"/>
          </a:xfrm>
          <a:prstGeom prst="rect">
            <a:avLst/>
          </a:prstGeom>
          <a:noFill/>
        </p:spPr>
        <p:txBody>
          <a:bodyPr wrap="square" lIns="0" tIns="0" rIns="0" bIns="0" rtlCol="0">
            <a:spAutoFit/>
          </a:bodyPr>
          <a:lstStyle/>
          <a:p>
            <a:r>
              <a:rPr lang="en-US" sz="3200">
                <a:solidFill>
                  <a:schemeClr val="bg1"/>
                </a:solidFill>
                <a:latin typeface="Segoe Sans Display Semilight" pitchFamily="2" charset="0"/>
                <a:cs typeface="Segoe Sans Display Semilight" pitchFamily="2" charset="0"/>
              </a:rPr>
              <a:t>50%</a:t>
            </a:r>
            <a:endParaRPr lang="en-US" sz="3200">
              <a:latin typeface="Segoe Sans Display Semilight" pitchFamily="2" charset="0"/>
              <a:cs typeface="Segoe Sans Display Semilight" pitchFamily="2" charset="0"/>
            </a:endParaRPr>
          </a:p>
        </p:txBody>
      </p:sp>
      <p:sp>
        <p:nvSpPr>
          <p:cNvPr id="43" name="TextBox 42">
            <a:extLst>
              <a:ext uri="{FF2B5EF4-FFF2-40B4-BE49-F238E27FC236}">
                <a16:creationId xmlns:a16="http://schemas.microsoft.com/office/drawing/2014/main" id="{E837E459-5E02-520B-CEC1-0B51D074ECB7}"/>
              </a:ext>
            </a:extLst>
          </p:cNvPr>
          <p:cNvSpPr txBox="1"/>
          <p:nvPr/>
        </p:nvSpPr>
        <p:spPr>
          <a:xfrm>
            <a:off x="2506467" y="5378068"/>
            <a:ext cx="2858423" cy="646331"/>
          </a:xfrm>
          <a:prstGeom prst="rect">
            <a:avLst/>
          </a:prstGeom>
          <a:noFill/>
        </p:spPr>
        <p:txBody>
          <a:bodyPr wrap="square" lIns="0" tIns="0" rIns="0" bIns="0" rtlCol="0">
            <a:spAutoFit/>
          </a:bodyPr>
          <a:lstStyle/>
          <a:p>
            <a:r>
              <a:rPr lang="en-US" sz="1400">
                <a:solidFill>
                  <a:schemeClr val="bg1"/>
                </a:solidFill>
                <a:latin typeface="Segoe Sans Display" pitchFamily="2" charset="0"/>
                <a:cs typeface="Segoe Sans Display" pitchFamily="2" charset="0"/>
              </a:rPr>
              <a:t>Efficient security management resulted in </a:t>
            </a:r>
            <a:r>
              <a:rPr lang="en-US" sz="1400" b="1">
                <a:solidFill>
                  <a:schemeClr val="bg1"/>
                </a:solidFill>
                <a:latin typeface="Segoe Sans Display Semibold" pitchFamily="2" charset="0"/>
                <a:cs typeface="Segoe Sans Display Semibold" pitchFamily="2" charset="0"/>
              </a:rPr>
              <a:t>50% </a:t>
            </a:r>
            <a:r>
              <a:rPr lang="en-US" sz="1400">
                <a:solidFill>
                  <a:schemeClr val="bg1"/>
                </a:solidFill>
                <a:latin typeface="Segoe Sans Display" pitchFamily="2" charset="0"/>
                <a:cs typeface="Segoe Sans Display" pitchFamily="2" charset="0"/>
              </a:rPr>
              <a:t>increased efficiency and optimized headcount.</a:t>
            </a:r>
            <a:r>
              <a:rPr lang="en-US" sz="1400" baseline="30000">
                <a:solidFill>
                  <a:schemeClr val="bg1"/>
                </a:solidFill>
                <a:latin typeface="Segoe Sans Display" pitchFamily="2" charset="0"/>
                <a:cs typeface="Segoe Sans Display" pitchFamily="2" charset="0"/>
              </a:rPr>
              <a:t>4</a:t>
            </a:r>
          </a:p>
        </p:txBody>
      </p:sp>
      <p:sp>
        <p:nvSpPr>
          <p:cNvPr id="49" name="Rectangle 48">
            <a:extLst>
              <a:ext uri="{FF2B5EF4-FFF2-40B4-BE49-F238E27FC236}">
                <a16:creationId xmlns:a16="http://schemas.microsoft.com/office/drawing/2014/main" id="{F7BA07CE-CA39-DA8B-E97B-8CE0A663A43E}"/>
              </a:ext>
              <a:ext uri="{C183D7F6-B498-43B3-948B-1728B52AA6E4}">
                <adec:decorative xmlns:adec="http://schemas.microsoft.com/office/drawing/2017/decorative" val="1"/>
              </a:ext>
            </a:extLst>
          </p:cNvPr>
          <p:cNvSpPr/>
          <p:nvPr/>
        </p:nvSpPr>
        <p:spPr>
          <a:xfrm>
            <a:off x="6497052" y="5995231"/>
            <a:ext cx="5735937" cy="9744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50" name="TextBox 49">
            <a:extLst>
              <a:ext uri="{FF2B5EF4-FFF2-40B4-BE49-F238E27FC236}">
                <a16:creationId xmlns:a16="http://schemas.microsoft.com/office/drawing/2014/main" id="{DCCDD99D-DD8F-55B2-E4BD-AC9C73E682A6}"/>
              </a:ext>
            </a:extLst>
          </p:cNvPr>
          <p:cNvSpPr txBox="1"/>
          <p:nvPr/>
        </p:nvSpPr>
        <p:spPr>
          <a:xfrm>
            <a:off x="6871073" y="6343364"/>
            <a:ext cx="2570570" cy="215444"/>
          </a:xfrm>
          <a:prstGeom prst="rect">
            <a:avLst/>
          </a:prstGeom>
          <a:noFill/>
        </p:spPr>
        <p:txBody>
          <a:bodyPr wrap="square" lIns="0" tIns="0" rIns="0" bIns="0" rtlCol="0" anchor="b" anchorCtr="0">
            <a:spAutoFit/>
          </a:bodyPr>
          <a:lstStyle/>
          <a:p>
            <a:r>
              <a:rPr lang="en-US" sz="700" baseline="30000">
                <a:solidFill>
                  <a:srgbClr val="757575"/>
                </a:solidFill>
                <a:latin typeface="Segoe UI"/>
                <a:cs typeface="Segoe UI"/>
              </a:rPr>
              <a:t>4</a:t>
            </a:r>
            <a:r>
              <a:rPr lang="en-US" sz="700">
                <a:solidFill>
                  <a:srgbClr val="757575"/>
                </a:solidFill>
                <a:latin typeface="Segoe UI"/>
                <a:cs typeface="Segoe UI"/>
              </a:rPr>
              <a:t> Forrester Consulting, </a:t>
            </a:r>
            <a:r>
              <a:rPr lang="en-US" sz="700">
                <a:solidFill>
                  <a:srgbClr val="757575"/>
                </a:solidFill>
                <a:latin typeface="Segoe UI"/>
                <a:cs typeface="Segoe UI"/>
                <a:hlinkClick r:id="rId7">
                  <a:extLst>
                    <a:ext uri="{A12FA001-AC4F-418D-AE19-62706E023703}">
                      <ahyp:hlinkClr xmlns:ahyp="http://schemas.microsoft.com/office/drawing/2018/hyperlinkcolor" val="tx"/>
                    </a:ext>
                  </a:extLst>
                </a:hlinkClick>
              </a:rPr>
              <a:t>“The Total Economic Impact™ of Microsoft Security”, </a:t>
            </a:r>
            <a:r>
              <a:rPr lang="en-US" sz="700">
                <a:solidFill>
                  <a:srgbClr val="757575"/>
                </a:solidFill>
                <a:latin typeface="Segoe UI"/>
                <a:cs typeface="Segoe UI"/>
              </a:rPr>
              <a:t>February 2023, commissioned by Microsoft </a:t>
            </a:r>
          </a:p>
        </p:txBody>
      </p:sp>
    </p:spTree>
    <p:extLst>
      <p:ext uri="{BB962C8B-B14F-4D97-AF65-F5344CB8AC3E}">
        <p14:creationId xmlns:p14="http://schemas.microsoft.com/office/powerpoint/2010/main" val="260354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96D4-CABA-EDAC-DE59-93D85C5FE84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24C5BFA-4432-2C05-960F-875D816DB6EB}"/>
              </a:ext>
              <a:ext uri="{C183D7F6-B498-43B3-948B-1728B52AA6E4}">
                <adec:decorative xmlns:adec="http://schemas.microsoft.com/office/drawing/2017/decorative" val="1"/>
              </a:ext>
            </a:extLst>
          </p:cNvPr>
          <p:cNvSpPr>
            <a:spLocks/>
          </p:cNvSpPr>
          <p:nvPr/>
        </p:nvSpPr>
        <p:spPr>
          <a:xfrm>
            <a:off x="1" y="-235044"/>
            <a:ext cx="12211450" cy="70930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2" name="Rectangle 21">
            <a:extLst>
              <a:ext uri="{FF2B5EF4-FFF2-40B4-BE49-F238E27FC236}">
                <a16:creationId xmlns:a16="http://schemas.microsoft.com/office/drawing/2014/main" id="{D72EA261-0847-8460-7C15-98A24B990610}"/>
              </a:ext>
              <a:ext uri="{C183D7F6-B498-43B3-948B-1728B52AA6E4}">
                <adec:decorative xmlns:adec="http://schemas.microsoft.com/office/drawing/2017/decorative" val="1"/>
              </a:ext>
            </a:extLst>
          </p:cNvPr>
          <p:cNvSpPr/>
          <p:nvPr/>
        </p:nvSpPr>
        <p:spPr bwMode="auto">
          <a:xfrm>
            <a:off x="-1" y="-239474"/>
            <a:ext cx="12211446" cy="6113143"/>
          </a:xfrm>
          <a:prstGeom prst="rect">
            <a:avLst/>
          </a:prstGeom>
          <a:solidFill>
            <a:srgbClr val="0A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pic>
        <p:nvPicPr>
          <p:cNvPr id="16" name="Picture 15">
            <a:extLst>
              <a:ext uri="{FF2B5EF4-FFF2-40B4-BE49-F238E27FC236}">
                <a16:creationId xmlns:a16="http://schemas.microsoft.com/office/drawing/2014/main" id="{2D3ECB7D-4DA0-0F69-3D61-FB5BBDD67A45}"/>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alphaModFix amt="65000"/>
            <a:extLst>
              <a:ext uri="{BEBA8EAE-BF5A-486C-A8C5-ECC9F3942E4B}">
                <a14:imgProps xmlns:a14="http://schemas.microsoft.com/office/drawing/2010/main">
                  <a14:imgLayer r:embed="rId4">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638022" y="3557817"/>
            <a:ext cx="2625578" cy="2053468"/>
          </a:xfrm>
          <a:prstGeom prst="rect">
            <a:avLst/>
          </a:prstGeom>
          <a:noFill/>
        </p:spPr>
      </p:pic>
      <p:pic>
        <p:nvPicPr>
          <p:cNvPr id="26" name="Picture 25">
            <a:extLst>
              <a:ext uri="{FF2B5EF4-FFF2-40B4-BE49-F238E27FC236}">
                <a16:creationId xmlns:a16="http://schemas.microsoft.com/office/drawing/2014/main" id="{41B7094B-1304-E2F1-1D02-DF399BB7B728}"/>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alphaModFix amt="65000"/>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3481430" y="3557817"/>
            <a:ext cx="2625578" cy="2053468"/>
          </a:xfrm>
          <a:prstGeom prst="rect">
            <a:avLst/>
          </a:prstGeom>
          <a:noFill/>
        </p:spPr>
      </p:pic>
      <p:pic>
        <p:nvPicPr>
          <p:cNvPr id="27" name="Picture 26">
            <a:extLst>
              <a:ext uri="{FF2B5EF4-FFF2-40B4-BE49-F238E27FC236}">
                <a16:creationId xmlns:a16="http://schemas.microsoft.com/office/drawing/2014/main" id="{588E7F84-22C3-EF75-7A8E-4C62FD48C68E}"/>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alphaModFix amt="65000"/>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6313111" y="3557817"/>
            <a:ext cx="2625578" cy="2053468"/>
          </a:xfrm>
          <a:prstGeom prst="rect">
            <a:avLst/>
          </a:prstGeom>
          <a:noFill/>
        </p:spPr>
      </p:pic>
      <p:pic>
        <p:nvPicPr>
          <p:cNvPr id="33" name="Picture 32">
            <a:extLst>
              <a:ext uri="{FF2B5EF4-FFF2-40B4-BE49-F238E27FC236}">
                <a16:creationId xmlns:a16="http://schemas.microsoft.com/office/drawing/2014/main" id="{AECD9A6A-09B7-00DE-0231-AA2A84B235CE}"/>
              </a:ext>
              <a:ext uri="{C183D7F6-B498-43B3-948B-1728B52AA6E4}">
                <adec:decorative xmlns:adec="http://schemas.microsoft.com/office/drawing/2017/decorative" val="1"/>
              </a:ext>
            </a:extLst>
          </p:cNvPr>
          <p:cNvPicPr>
            <a:picLocks noChangeAspect="1"/>
          </p:cNvPicPr>
          <p:nvPr/>
        </p:nvPicPr>
        <p:blipFill>
          <a:blip r:embed="rId3">
            <a:duotone>
              <a:schemeClr val="accent5">
                <a:shade val="45000"/>
                <a:satMod val="135000"/>
              </a:schemeClr>
              <a:prstClr val="white"/>
            </a:duotone>
            <a:alphaModFix amt="65000"/>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9143194" y="3557817"/>
            <a:ext cx="2625578" cy="2053468"/>
          </a:xfrm>
          <a:prstGeom prst="rect">
            <a:avLst/>
          </a:prstGeom>
          <a:noFill/>
        </p:spPr>
      </p:pic>
      <p:sp>
        <p:nvSpPr>
          <p:cNvPr id="32" name="Rectangle 31">
            <a:extLst>
              <a:ext uri="{FF2B5EF4-FFF2-40B4-BE49-F238E27FC236}">
                <a16:creationId xmlns:a16="http://schemas.microsoft.com/office/drawing/2014/main" id="{31AE1D0C-1E9B-755A-6E33-401E7D24D78F}"/>
              </a:ext>
              <a:ext uri="{C183D7F6-B498-43B3-948B-1728B52AA6E4}">
                <adec:decorative xmlns:adec="http://schemas.microsoft.com/office/drawing/2017/decorative" val="1"/>
              </a:ext>
            </a:extLst>
          </p:cNvPr>
          <p:cNvSpPr/>
          <p:nvPr/>
        </p:nvSpPr>
        <p:spPr>
          <a:xfrm>
            <a:off x="-1" y="5873669"/>
            <a:ext cx="12211446" cy="984331"/>
          </a:xfrm>
          <a:prstGeom prst="rect">
            <a:avLst/>
          </a:prstGeom>
          <a:solidFill>
            <a:srgbClr val="F5F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2" name="Title 18">
            <a:extLst>
              <a:ext uri="{FF2B5EF4-FFF2-40B4-BE49-F238E27FC236}">
                <a16:creationId xmlns:a16="http://schemas.microsoft.com/office/drawing/2014/main" id="{13F0BB85-F6C0-2BA1-1C37-B0147B34DDBE}"/>
              </a:ext>
            </a:extLst>
          </p:cNvPr>
          <p:cNvSpPr txBox="1">
            <a:spLocks noGrp="1"/>
          </p:cNvSpPr>
          <p:nvPr>
            <p:ph type="title" idx="4294967295"/>
          </p:nvPr>
        </p:nvSpPr>
        <p:spPr>
          <a:xfrm>
            <a:off x="609215" y="569953"/>
            <a:ext cx="10973570" cy="3077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Segoe UI Semilight" panose="020B0402040204020203" pitchFamily="34" charset="0"/>
                <a:ea typeface="+mn-ea"/>
                <a:cs typeface="+mn-cs"/>
              </a:rPr>
              <a:t>Save costs with Microsoft´s integrated, comprehensive cybersecurity solutions</a:t>
            </a:r>
          </a:p>
        </p:txBody>
      </p:sp>
      <p:sp>
        <p:nvSpPr>
          <p:cNvPr id="11" name="TextBox 10">
            <a:extLst>
              <a:ext uri="{FF2B5EF4-FFF2-40B4-BE49-F238E27FC236}">
                <a16:creationId xmlns:a16="http://schemas.microsoft.com/office/drawing/2014/main" id="{2B647B05-3AD7-091F-E3B5-BB2576A76A8B}"/>
              </a:ext>
            </a:extLst>
          </p:cNvPr>
          <p:cNvSpPr txBox="1"/>
          <p:nvPr/>
        </p:nvSpPr>
        <p:spPr>
          <a:xfrm>
            <a:off x="641556" y="1415723"/>
            <a:ext cx="5729658" cy="892552"/>
          </a:xfrm>
          <a:prstGeom prst="rect">
            <a:avLst/>
          </a:prstGeom>
          <a:noFill/>
        </p:spPr>
        <p:txBody>
          <a:bodyPr wrap="square" lIns="0" tIns="0" rIns="0" bIns="0" rtlCol="0">
            <a:spAutoFit/>
          </a:bodyPr>
          <a:lstStyle/>
          <a:p>
            <a:r>
              <a:rPr lang="en-US" sz="1400">
                <a:solidFill>
                  <a:schemeClr val="bg1"/>
                </a:solidFill>
                <a:latin typeface="Segoe Sans Display" pitchFamily="2" charset="0"/>
                <a:cs typeface="Segoe Sans Display" pitchFamily="2" charset="0"/>
              </a:rPr>
              <a:t>Lack of visibility into cyber threats across endpoints, cloud workloads, apps, and services allow attackers to go undetected, making it harder for SecOps teams to get ahead of risks and prevent repeat attacks, detect in-progress attacks, and respond</a:t>
            </a:r>
            <a:r>
              <a:rPr lang="en-US" sz="1600">
                <a:solidFill>
                  <a:schemeClr val="bg1"/>
                </a:solidFill>
                <a:latin typeface="Segoe Sans Display" pitchFamily="2" charset="0"/>
                <a:cs typeface="Segoe Sans Display" pitchFamily="2" charset="0"/>
              </a:rPr>
              <a:t>.</a:t>
            </a:r>
          </a:p>
        </p:txBody>
      </p:sp>
      <p:sp>
        <p:nvSpPr>
          <p:cNvPr id="5" name="TextBox 4">
            <a:extLst>
              <a:ext uri="{FF2B5EF4-FFF2-40B4-BE49-F238E27FC236}">
                <a16:creationId xmlns:a16="http://schemas.microsoft.com/office/drawing/2014/main" id="{B00736C2-0203-D4D8-F2B6-BCA6DAC89F7C}"/>
              </a:ext>
            </a:extLst>
          </p:cNvPr>
          <p:cNvSpPr txBox="1"/>
          <p:nvPr/>
        </p:nvSpPr>
        <p:spPr>
          <a:xfrm>
            <a:off x="6704407" y="1415723"/>
            <a:ext cx="5106557" cy="646331"/>
          </a:xfrm>
          <a:prstGeom prst="rect">
            <a:avLst/>
          </a:prstGeom>
          <a:noFill/>
        </p:spPr>
        <p:txBody>
          <a:bodyPr wrap="square" lIns="0" tIns="0" rIns="0" bIns="0" rtlCol="0">
            <a:spAutoFit/>
          </a:bodyPr>
          <a:lstStyle/>
          <a:p>
            <a:r>
              <a:rPr lang="en-US" sz="1400">
                <a:solidFill>
                  <a:schemeClr val="bg1"/>
                </a:solidFill>
                <a:latin typeface="Segoe Sans Display" pitchFamily="2" charset="0"/>
                <a:cs typeface="Segoe Sans Display" pitchFamily="2" charset="0"/>
              </a:rPr>
              <a:t>With </a:t>
            </a:r>
            <a:r>
              <a:rPr lang="en-US" sz="1400" b="1">
                <a:solidFill>
                  <a:schemeClr val="bg1"/>
                </a:solidFill>
                <a:latin typeface="Segoe Sans Display Semibold" pitchFamily="2" charset="0"/>
                <a:cs typeface="Segoe Sans Display Semibold" pitchFamily="2" charset="0"/>
              </a:rPr>
              <a:t>78 trillion </a:t>
            </a:r>
            <a:r>
              <a:rPr lang="en-US" sz="1400">
                <a:solidFill>
                  <a:schemeClr val="bg1"/>
                </a:solidFill>
                <a:latin typeface="Segoe Sans Display" pitchFamily="2" charset="0"/>
                <a:cs typeface="Segoe Sans Display" pitchFamily="2" charset="0"/>
              </a:rPr>
              <a:t>threat signals synthesized per day in 2024, Microsoft proves to be a leader in security, staying ahead of threats.</a:t>
            </a:r>
            <a:r>
              <a:rPr lang="en-US" sz="1400" baseline="30000">
                <a:solidFill>
                  <a:schemeClr val="bg1"/>
                </a:solidFill>
                <a:latin typeface="Segoe Sans Display" pitchFamily="2" charset="0"/>
                <a:cs typeface="Segoe Sans Display" pitchFamily="2" charset="0"/>
              </a:rPr>
              <a:t>1</a:t>
            </a:r>
          </a:p>
        </p:txBody>
      </p:sp>
      <p:sp>
        <p:nvSpPr>
          <p:cNvPr id="6" name="Text Placeholder 2">
            <a:extLst>
              <a:ext uri="{FF2B5EF4-FFF2-40B4-BE49-F238E27FC236}">
                <a16:creationId xmlns:a16="http://schemas.microsoft.com/office/drawing/2014/main" id="{2664F580-F100-F8EE-23E0-DB0C005D9AB9}"/>
              </a:ext>
            </a:extLst>
          </p:cNvPr>
          <p:cNvSpPr txBox="1">
            <a:spLocks/>
          </p:cNvSpPr>
          <p:nvPr/>
        </p:nvSpPr>
        <p:spPr>
          <a:xfrm>
            <a:off x="638023" y="3043127"/>
            <a:ext cx="11139075" cy="372410"/>
          </a:xfrm>
          <a:prstGeom prst="rect">
            <a:avLst/>
          </a:prstGeom>
        </p:spPr>
        <p:txBody>
          <a:bodyPr vert="horz"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defTabSz="932742">
              <a:spcBef>
                <a:spcPct val="20000"/>
              </a:spcBef>
              <a:buSzPct val="90000"/>
              <a:defRPr/>
            </a:pPr>
            <a:r>
              <a:rPr lang="en-US" sz="1100">
                <a:solidFill>
                  <a:schemeClr val="bg1"/>
                </a:solidFill>
              </a:rPr>
              <a:t>By simplifying your security operations with seamlessly integrated end-to-end protections, you gain cost savings, improved productivity, and increased value of your security investment.</a:t>
            </a:r>
            <a:r>
              <a:rPr lang="en-US" sz="1100"/>
              <a:t>.</a:t>
            </a:r>
          </a:p>
          <a:p>
            <a:pPr marL="0" marR="0" lvl="0" indent="0"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endParaRPr kumimoji="0" lang="en-US" sz="11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8" name="TextBox 7">
            <a:extLst>
              <a:ext uri="{FF2B5EF4-FFF2-40B4-BE49-F238E27FC236}">
                <a16:creationId xmlns:a16="http://schemas.microsoft.com/office/drawing/2014/main" id="{9383F3B3-13FA-AA35-F137-CAFC26989920}"/>
              </a:ext>
            </a:extLst>
          </p:cNvPr>
          <p:cNvSpPr txBox="1"/>
          <p:nvPr/>
        </p:nvSpPr>
        <p:spPr>
          <a:xfrm>
            <a:off x="1533000" y="3839412"/>
            <a:ext cx="843688" cy="49244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60%</a:t>
            </a:r>
            <a:endParaRPr kumimoji="0" lang="en-US" sz="1000" b="1"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EEB074A-AD46-1352-4DC1-01A9D06F972E}"/>
              </a:ext>
            </a:extLst>
          </p:cNvPr>
          <p:cNvSpPr txBox="1"/>
          <p:nvPr/>
        </p:nvSpPr>
        <p:spPr>
          <a:xfrm>
            <a:off x="978754" y="4509600"/>
            <a:ext cx="1952180" cy="677108"/>
          </a:xfrm>
          <a:prstGeom prst="rect">
            <a:avLst/>
          </a:prstGeom>
          <a:noFill/>
        </p:spPr>
        <p:txBody>
          <a:bodyPr wrap="square" lIns="0" tIns="0" rIns="0" bIns="0" rtlCol="0">
            <a:spAutoFit/>
          </a:bodyPr>
          <a:lstStyle/>
          <a:p>
            <a:pPr algn="ctr"/>
            <a:r>
              <a:rPr lang="en-US" sz="1100">
                <a:solidFill>
                  <a:schemeClr val="bg1"/>
                </a:solidFill>
              </a:rPr>
              <a:t>potential cost savings by consolidating licenses with Microsoft 365 E5 Security and Microsoft 365 E5 Compliance.</a:t>
            </a:r>
            <a:r>
              <a:rPr lang="en-US" sz="1100" baseline="30000">
                <a:solidFill>
                  <a:schemeClr val="bg1"/>
                </a:solidFill>
              </a:rPr>
              <a:t>2</a:t>
            </a:r>
          </a:p>
        </p:txBody>
      </p:sp>
      <p:sp>
        <p:nvSpPr>
          <p:cNvPr id="9" name="TextBox 8">
            <a:extLst>
              <a:ext uri="{FF2B5EF4-FFF2-40B4-BE49-F238E27FC236}">
                <a16:creationId xmlns:a16="http://schemas.microsoft.com/office/drawing/2014/main" id="{D00ABAD8-7A5D-A766-2F01-AEA2D66A24DD}"/>
              </a:ext>
            </a:extLst>
          </p:cNvPr>
          <p:cNvSpPr txBox="1"/>
          <p:nvPr/>
        </p:nvSpPr>
        <p:spPr>
          <a:xfrm>
            <a:off x="4367621" y="3839412"/>
            <a:ext cx="843688" cy="49244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75%</a:t>
            </a:r>
            <a:endParaRPr kumimoji="0" lang="en-US" sz="1000" b="0" i="0" u="none" strike="noStrike" kern="1200" cap="none" spc="0" normalizeH="0" baseline="0" noProof="0">
              <a:ln>
                <a:noFill/>
              </a:ln>
              <a:solidFill>
                <a:schemeClr val="bg1"/>
              </a:solidFill>
              <a:effectLst/>
              <a:uLnTx/>
              <a:uFillTx/>
              <a:latin typeface="Segoe UI"/>
              <a:ea typeface="+mn-ea"/>
              <a:cs typeface="+mn-cs"/>
            </a:endParaRPr>
          </a:p>
        </p:txBody>
      </p:sp>
      <p:sp>
        <p:nvSpPr>
          <p:cNvPr id="19" name="TextBox 18">
            <a:extLst>
              <a:ext uri="{FF2B5EF4-FFF2-40B4-BE49-F238E27FC236}">
                <a16:creationId xmlns:a16="http://schemas.microsoft.com/office/drawing/2014/main" id="{0736A19E-927C-2498-45B9-24863C08FA52}"/>
              </a:ext>
            </a:extLst>
          </p:cNvPr>
          <p:cNvSpPr txBox="1"/>
          <p:nvPr/>
        </p:nvSpPr>
        <p:spPr>
          <a:xfrm>
            <a:off x="3778875" y="4509600"/>
            <a:ext cx="2018961" cy="677108"/>
          </a:xfrm>
          <a:prstGeom prst="rect">
            <a:avLst/>
          </a:prstGeom>
          <a:noFill/>
        </p:spPr>
        <p:txBody>
          <a:bodyPr wrap="square" lIns="0" tIns="0" rIns="0" bIns="0" rtlCol="0">
            <a:spAutoFit/>
          </a:bodyPr>
          <a:lstStyle/>
          <a:p>
            <a:pPr algn="ctr"/>
            <a:r>
              <a:rPr lang="en-US" sz="1100">
                <a:solidFill>
                  <a:schemeClr val="bg1"/>
                </a:solidFill>
              </a:rPr>
              <a:t>reduction in password requests after introducing Self-service Single-Sign-On (SSO) with Azure Active Directory.</a:t>
            </a:r>
            <a:r>
              <a:rPr lang="en-US" sz="1100" baseline="30000">
                <a:solidFill>
                  <a:schemeClr val="bg1"/>
                </a:solidFill>
              </a:rPr>
              <a:t>3</a:t>
            </a:r>
          </a:p>
        </p:txBody>
      </p:sp>
      <p:sp>
        <p:nvSpPr>
          <p:cNvPr id="10" name="TextBox 9">
            <a:extLst>
              <a:ext uri="{FF2B5EF4-FFF2-40B4-BE49-F238E27FC236}">
                <a16:creationId xmlns:a16="http://schemas.microsoft.com/office/drawing/2014/main" id="{E78B8192-96F5-FBBD-4527-87F4439A5DDA}"/>
              </a:ext>
            </a:extLst>
          </p:cNvPr>
          <p:cNvSpPr txBox="1"/>
          <p:nvPr/>
        </p:nvSpPr>
        <p:spPr>
          <a:xfrm>
            <a:off x="6682871" y="3839412"/>
            <a:ext cx="1737009" cy="49244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$479,000</a:t>
            </a:r>
            <a:endParaRPr kumimoji="0" lang="en-US" sz="1000" b="0" i="0" u="none" strike="noStrike" kern="1200" cap="none" spc="0" normalizeH="0" baseline="30000" noProof="0">
              <a:ln>
                <a:noFill/>
              </a:ln>
              <a:solidFill>
                <a:schemeClr val="bg1"/>
              </a:solidFill>
              <a:effectLst/>
              <a:uLnTx/>
              <a:uFillTx/>
              <a:latin typeface="Segoe UI"/>
              <a:ea typeface="+mn-ea"/>
              <a:cs typeface="Calibri" panose="020F0502020204030204" pitchFamily="34" charset="0"/>
            </a:endParaRPr>
          </a:p>
        </p:txBody>
      </p:sp>
      <p:sp>
        <p:nvSpPr>
          <p:cNvPr id="20" name="TextBox 19">
            <a:extLst>
              <a:ext uri="{FF2B5EF4-FFF2-40B4-BE49-F238E27FC236}">
                <a16:creationId xmlns:a16="http://schemas.microsoft.com/office/drawing/2014/main" id="{30991C37-BE6D-DDC7-9A1B-1E1AC291341D}"/>
              </a:ext>
            </a:extLst>
          </p:cNvPr>
          <p:cNvSpPr txBox="1"/>
          <p:nvPr/>
        </p:nvSpPr>
        <p:spPr>
          <a:xfrm>
            <a:off x="6704407" y="4594239"/>
            <a:ext cx="1834919" cy="507831"/>
          </a:xfrm>
          <a:prstGeom prst="rect">
            <a:avLst/>
          </a:prstGeom>
          <a:noFill/>
        </p:spPr>
        <p:txBody>
          <a:bodyPr wrap="square" lIns="0" tIns="0" rIns="0" bIns="0" rtlCol="0">
            <a:spAutoFit/>
          </a:bodyPr>
          <a:lstStyle/>
          <a:p>
            <a:pPr algn="ctr"/>
            <a:r>
              <a:rPr lang="en-US" sz="1100">
                <a:solidFill>
                  <a:schemeClr val="bg1"/>
                </a:solidFill>
              </a:rPr>
              <a:t>human capital freed up by redeploying IT time with Microsoft Endpoint Manager.</a:t>
            </a:r>
            <a:r>
              <a:rPr lang="en-US" sz="1100" baseline="30000">
                <a:solidFill>
                  <a:schemeClr val="bg1"/>
                </a:solidFill>
              </a:rPr>
              <a:t>4</a:t>
            </a:r>
            <a:endParaRPr lang="en-US" sz="1200" baseline="30000">
              <a:solidFill>
                <a:schemeClr val="bg1"/>
              </a:solidFill>
            </a:endParaRPr>
          </a:p>
        </p:txBody>
      </p:sp>
      <p:sp>
        <p:nvSpPr>
          <p:cNvPr id="17" name="TextBox 16">
            <a:extLst>
              <a:ext uri="{FF2B5EF4-FFF2-40B4-BE49-F238E27FC236}">
                <a16:creationId xmlns:a16="http://schemas.microsoft.com/office/drawing/2014/main" id="{9B927E87-2510-B8CC-DE3F-9DE9B720AB87}"/>
              </a:ext>
            </a:extLst>
          </p:cNvPr>
          <p:cNvSpPr txBox="1"/>
          <p:nvPr/>
        </p:nvSpPr>
        <p:spPr>
          <a:xfrm>
            <a:off x="10008901" y="3839412"/>
            <a:ext cx="965435" cy="492443"/>
          </a:xfrm>
          <a:prstGeom prst="rect">
            <a:avLst/>
          </a:prstGeom>
          <a:noFill/>
        </p:spPr>
        <p:txBody>
          <a:bodyPr wrap="square" lIns="0" tIns="0" rIns="0" bIns="0" rtlCol="0">
            <a:spAutoFit/>
          </a:bodyPr>
          <a:lstStyle/>
          <a:p>
            <a:pPr marL="0" marR="0" lvl="0" indent="0" defTabSz="91436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231% </a:t>
            </a:r>
            <a:endParaRPr kumimoji="0" lang="en-US" sz="1000" b="0" i="0" u="none" strike="noStrike" kern="1200" cap="none" spc="0" normalizeH="0" baseline="0" noProof="0">
              <a:ln w="3175">
                <a:noFill/>
              </a:ln>
              <a:solidFill>
                <a:schemeClr val="bg1"/>
              </a:solidFill>
              <a:effectLst/>
              <a:uLnTx/>
              <a:uFillTx/>
              <a:latin typeface="Segoe Pro Display" panose="020B0502040504020203" pitchFamily="34" charset="0"/>
              <a:ea typeface="+mn-ea"/>
              <a:cs typeface="Calibri"/>
            </a:endParaRPr>
          </a:p>
        </p:txBody>
      </p:sp>
      <p:sp>
        <p:nvSpPr>
          <p:cNvPr id="28" name="TextBox 27">
            <a:extLst>
              <a:ext uri="{FF2B5EF4-FFF2-40B4-BE49-F238E27FC236}">
                <a16:creationId xmlns:a16="http://schemas.microsoft.com/office/drawing/2014/main" id="{F770902E-B907-4DFC-CA3C-04937022D4E4}"/>
              </a:ext>
            </a:extLst>
          </p:cNvPr>
          <p:cNvSpPr txBox="1"/>
          <p:nvPr/>
        </p:nvSpPr>
        <p:spPr>
          <a:xfrm>
            <a:off x="9738440" y="4584551"/>
            <a:ext cx="1418899" cy="338554"/>
          </a:xfrm>
          <a:prstGeom prst="rect">
            <a:avLst/>
          </a:prstGeom>
          <a:noFill/>
        </p:spPr>
        <p:txBody>
          <a:bodyPr wrap="square" lIns="0" tIns="0" rIns="0" bIns="0" rtlCol="0">
            <a:spAutoFit/>
          </a:bodyPr>
          <a:lstStyle/>
          <a:p>
            <a:pPr algn="ctr"/>
            <a:r>
              <a:rPr lang="en-US" sz="1100" b="1">
                <a:solidFill>
                  <a:schemeClr val="bg1"/>
                </a:solidFill>
                <a:latin typeface="Segoe Sans Display Semibold" pitchFamily="2" charset="0"/>
                <a:cs typeface="Segoe Sans Display Semibold" pitchFamily="2" charset="0"/>
              </a:rPr>
              <a:t>ROI </a:t>
            </a:r>
            <a:r>
              <a:rPr lang="en-US" sz="1100">
                <a:solidFill>
                  <a:schemeClr val="bg1"/>
                </a:solidFill>
              </a:rPr>
              <a:t>when investing in Microsoft Security.</a:t>
            </a:r>
            <a:r>
              <a:rPr lang="en-US" sz="1100" baseline="30000">
                <a:solidFill>
                  <a:schemeClr val="bg1"/>
                </a:solidFill>
              </a:rPr>
              <a:t>5</a:t>
            </a:r>
          </a:p>
        </p:txBody>
      </p:sp>
      <p:sp>
        <p:nvSpPr>
          <p:cNvPr id="13" name="TextBox 12">
            <a:extLst>
              <a:ext uri="{FF2B5EF4-FFF2-40B4-BE49-F238E27FC236}">
                <a16:creationId xmlns:a16="http://schemas.microsoft.com/office/drawing/2014/main" id="{2A780DC0-AB89-9ABC-FD50-9AF0A336BF1B}"/>
              </a:ext>
            </a:extLst>
          </p:cNvPr>
          <p:cNvSpPr txBox="1"/>
          <p:nvPr/>
        </p:nvSpPr>
        <p:spPr>
          <a:xfrm>
            <a:off x="609215" y="6030350"/>
            <a:ext cx="5482236" cy="107722"/>
          </a:xfrm>
          <a:prstGeom prst="rect">
            <a:avLst/>
          </a:prstGeom>
          <a:noFill/>
        </p:spPr>
        <p:txBody>
          <a:bodyPr wrap="square" lIns="0" tIns="0" rIns="0" bIns="0" rtlCol="0" anchor="b" anchorCtr="0">
            <a:spAutoFit/>
          </a:bodyPr>
          <a:lstStyle/>
          <a:p>
            <a:pPr marL="0" marR="0" lvl="0" indent="0" algn="l" defTabSz="710546"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noProof="0">
                <a:ln>
                  <a:noFill/>
                </a:ln>
                <a:solidFill>
                  <a:srgbClr val="757575"/>
                </a:solidFill>
                <a:effectLst/>
                <a:uLnTx/>
                <a:uFillTx/>
                <a:latin typeface="Segoe UI"/>
                <a:ea typeface="+mn-ea"/>
                <a:cs typeface="+mn-cs"/>
              </a:rPr>
              <a:t>1</a:t>
            </a:r>
            <a:r>
              <a:rPr kumimoji="0" lang="en-US" sz="700" b="1" i="0" u="none" strike="noStrike" kern="1200" cap="none" spc="0" normalizeH="0" baseline="30000" noProof="0">
                <a:ln>
                  <a:noFill/>
                </a:ln>
                <a:solidFill>
                  <a:srgbClr val="757575"/>
                </a:solidFill>
                <a:effectLst/>
                <a:uLnTx/>
                <a:uFillTx/>
                <a:latin typeface="Segoe UI" panose="020B0502040204020203" pitchFamily="34" charset="0"/>
                <a:ea typeface="+mn-ea"/>
                <a:cs typeface="+mn-cs"/>
              </a:rPr>
              <a:t> </a:t>
            </a:r>
            <a:r>
              <a:rPr lang="en-US" sz="700">
                <a:solidFill>
                  <a:srgbClr val="757575"/>
                </a:solidFill>
                <a:latin typeface="Segoe UI"/>
                <a:hlinkClick r:id="rId8">
                  <a:extLst>
                    <a:ext uri="{A12FA001-AC4F-418D-AE19-62706E023703}">
                      <ahyp:hlinkClr xmlns:ahyp="http://schemas.microsoft.com/office/drawing/2018/hyperlinkcolor" val="tx"/>
                    </a:ext>
                  </a:extLst>
                </a:hlinkClick>
              </a:rPr>
              <a:t>Microsoft Digital Defense Report (MDDR) </a:t>
            </a:r>
            <a:r>
              <a:rPr lang="en-US" sz="700">
                <a:solidFill>
                  <a:srgbClr val="737373"/>
                </a:solidFill>
                <a:latin typeface="Segoe UI"/>
              </a:rPr>
              <a:t>2024.</a:t>
            </a:r>
            <a:endParaRPr kumimoji="0" lang="en-US" sz="700" b="0" i="0" u="none" strike="noStrike" kern="0" cap="none" spc="0" normalizeH="0" baseline="0" noProof="0">
              <a:ln>
                <a:noFill/>
              </a:ln>
              <a:solidFill>
                <a:srgbClr val="737373"/>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2F867836-6ABD-3956-BF1A-7670692120DD}"/>
              </a:ext>
            </a:extLst>
          </p:cNvPr>
          <p:cNvSpPr txBox="1"/>
          <p:nvPr/>
        </p:nvSpPr>
        <p:spPr>
          <a:xfrm>
            <a:off x="609215" y="6178012"/>
            <a:ext cx="5482236" cy="215444"/>
          </a:xfrm>
          <a:prstGeom prst="rect">
            <a:avLst/>
          </a:prstGeom>
          <a:noFill/>
        </p:spPr>
        <p:txBody>
          <a:bodyPr wrap="square" lIns="0" tIns="0" rIns="0" bIns="0" rtlCol="0" anchor="b" anchorCtr="0">
            <a:spAutoFit/>
          </a:bodyPr>
          <a:lstStyle/>
          <a:p>
            <a:pPr marL="0" marR="0" lvl="0" indent="0" algn="l" defTabSz="710546"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noProof="0">
                <a:ln>
                  <a:noFill/>
                </a:ln>
                <a:solidFill>
                  <a:srgbClr val="737373"/>
                </a:solidFill>
                <a:effectLst/>
                <a:uLnTx/>
                <a:uFillTx/>
                <a:latin typeface="Segoe UI"/>
                <a:ea typeface="+mn-ea"/>
                <a:cs typeface="+mn-cs"/>
              </a:rPr>
              <a:t>2 </a:t>
            </a:r>
            <a:r>
              <a:rPr kumimoji="0" lang="en-US" sz="700" b="0" i="0" u="none" strike="noStrike" kern="1200" cap="none" spc="0" normalizeH="0" baseline="0" noProof="0">
                <a:ln>
                  <a:noFill/>
                </a:ln>
                <a:solidFill>
                  <a:srgbClr val="737373"/>
                </a:solidFill>
                <a:effectLst/>
                <a:uLnTx/>
                <a:uFillTx/>
                <a:latin typeface="Segoe UI"/>
                <a:ea typeface="+mn-ea"/>
                <a:cs typeface="+mn-cs"/>
              </a:rPr>
              <a:t>Savings based on</a:t>
            </a:r>
            <a:r>
              <a:rPr kumimoji="0" lang="en-US" sz="700" b="0" i="0" u="none" strike="noStrike" kern="0" cap="none" spc="0" normalizeH="0" baseline="0" noProof="0">
                <a:ln>
                  <a:noFill/>
                </a:ln>
                <a:solidFill>
                  <a:srgbClr val="737373"/>
                </a:solidFill>
                <a:effectLst/>
                <a:uLnTx/>
                <a:uFillTx/>
                <a:latin typeface="Segoe UI"/>
                <a:ea typeface="+mn-ea"/>
                <a:cs typeface="+mn-cs"/>
              </a:rPr>
              <a:t> publicly available estimated pricing for other vendor solutions and Web Direct/Base Price shown for Microsoft offerings</a:t>
            </a:r>
          </a:p>
          <a:p>
            <a:pPr marL="0" marR="0" lvl="0" indent="0" algn="l" defTabSz="710546"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noProof="0">
                <a:ln>
                  <a:noFill/>
                </a:ln>
                <a:solidFill>
                  <a:srgbClr val="737373"/>
                </a:solidFill>
                <a:effectLst/>
                <a:uLnTx/>
                <a:uFillTx/>
                <a:latin typeface="Segoe UI"/>
                <a:ea typeface="+mn-ea"/>
                <a:cs typeface="+mn-cs"/>
              </a:rPr>
              <a:t>3 </a:t>
            </a:r>
            <a:r>
              <a:rPr kumimoji="0" lang="en-US" sz="700" b="0" i="0" u="none" strike="noStrike" kern="0" cap="none" spc="0" normalizeH="0" baseline="0" noProof="0">
                <a:ln>
                  <a:noFill/>
                </a:ln>
                <a:solidFill>
                  <a:srgbClr val="737373"/>
                </a:solidFill>
                <a:effectLst/>
                <a:uLnTx/>
                <a:uFillTx/>
                <a:latin typeface="Segoe UI"/>
                <a:ea typeface="+mn-ea"/>
                <a:cs typeface="+mn-cs"/>
              </a:rPr>
              <a:t>Forrester Consulting, “The Total Economic Impact</a:t>
            </a:r>
            <a:r>
              <a:rPr kumimoji="0" lang="en-US" sz="700" b="0" i="0" u="none" strike="noStrike" kern="1200" cap="none" spc="0" normalizeH="0" baseline="0" noProof="0">
                <a:ln>
                  <a:noFill/>
                </a:ln>
                <a:solidFill>
                  <a:srgbClr val="737373"/>
                </a:solidFill>
                <a:effectLst/>
                <a:uLnTx/>
                <a:uFillTx/>
                <a:latin typeface="Segoe UI"/>
                <a:ea typeface="+mn-ea"/>
                <a:cs typeface="+mn-cs"/>
              </a:rPr>
              <a:t> ™</a:t>
            </a:r>
            <a:r>
              <a:rPr kumimoji="0" lang="en-US" sz="700" b="0" i="0" u="none" strike="noStrike" kern="0" cap="none" spc="0" normalizeH="0" baseline="0" noProof="0">
                <a:ln>
                  <a:noFill/>
                </a:ln>
                <a:solidFill>
                  <a:srgbClr val="737373"/>
                </a:solidFill>
                <a:effectLst/>
                <a:uLnTx/>
                <a:uFillTx/>
                <a:latin typeface="Segoe UI"/>
                <a:ea typeface="+mn-ea"/>
                <a:cs typeface="+mn-cs"/>
              </a:rPr>
              <a:t> Of Zero Trust Solutions From Microsoft”, December 2021, commissioned by Microsoft</a:t>
            </a:r>
          </a:p>
        </p:txBody>
      </p:sp>
      <p:sp>
        <p:nvSpPr>
          <p:cNvPr id="15" name="TextBox 14">
            <a:extLst>
              <a:ext uri="{FF2B5EF4-FFF2-40B4-BE49-F238E27FC236}">
                <a16:creationId xmlns:a16="http://schemas.microsoft.com/office/drawing/2014/main" id="{7C42E0B8-4641-B3E1-B29F-159D0B17ABC0}"/>
              </a:ext>
            </a:extLst>
          </p:cNvPr>
          <p:cNvSpPr txBox="1"/>
          <p:nvPr/>
        </p:nvSpPr>
        <p:spPr>
          <a:xfrm>
            <a:off x="609215" y="6420262"/>
            <a:ext cx="5523965" cy="215444"/>
          </a:xfrm>
          <a:prstGeom prst="rect">
            <a:avLst/>
          </a:prstGeom>
          <a:noFill/>
        </p:spPr>
        <p:txBody>
          <a:bodyPr wrap="square" lIns="0" tIns="0" rIns="0" bIns="0" rtlCol="0" anchor="b" anchorCtr="0">
            <a:spAutoFit/>
          </a:bodyPr>
          <a:lstStyle/>
          <a:p>
            <a:pPr defTabSz="710546">
              <a:defRPr/>
            </a:pPr>
            <a:r>
              <a:rPr kumimoji="0" lang="en-US" sz="700" b="0" i="0" u="none" strike="noStrike" kern="0" cap="none" spc="0" normalizeH="0" noProof="0">
                <a:ln>
                  <a:noFill/>
                </a:ln>
                <a:solidFill>
                  <a:srgbClr val="737373"/>
                </a:solidFill>
                <a:effectLst/>
                <a:uLnTx/>
                <a:uFillTx/>
                <a:latin typeface="Segoe UI"/>
                <a:ea typeface="+mn-ea"/>
                <a:cs typeface="+mn-cs"/>
              </a:rPr>
              <a:t>4 </a:t>
            </a:r>
            <a:r>
              <a:rPr kumimoji="0" lang="en-US" sz="700" b="0" i="0" u="none" strike="noStrike" kern="0" cap="none" spc="0" normalizeH="0" baseline="0" noProof="0">
                <a:ln>
                  <a:noFill/>
                </a:ln>
                <a:solidFill>
                  <a:srgbClr val="737373"/>
                </a:solidFill>
                <a:effectLst/>
                <a:uLnTx/>
                <a:uFillTx/>
                <a:latin typeface="Segoe UI"/>
                <a:ea typeface="+mn-ea"/>
                <a:cs typeface="+mn-cs"/>
              </a:rPr>
              <a:t>Forrester Consulting, “</a:t>
            </a:r>
            <a:r>
              <a:rPr kumimoji="0" lang="en-US" sz="700" b="0" i="0" u="none" strike="noStrike" kern="1200" cap="none" spc="0" normalizeH="0" baseline="0" noProof="0">
                <a:ln>
                  <a:noFill/>
                </a:ln>
                <a:solidFill>
                  <a:srgbClr val="737373"/>
                </a:solidFill>
                <a:effectLst/>
                <a:uLnTx/>
                <a:uFillTx/>
                <a:latin typeface="Segoe UI"/>
                <a:ea typeface="+mn-ea"/>
                <a:cs typeface="+mn-cs"/>
              </a:rPr>
              <a:t>The Total Economic Impact™ Of </a:t>
            </a:r>
            <a:r>
              <a:rPr kumimoji="0" lang="en-US" sz="700" b="0" i="0" u="none" strike="noStrike" kern="0" cap="none" spc="0" normalizeH="0" baseline="0" noProof="0">
                <a:ln>
                  <a:noFill/>
                </a:ln>
                <a:solidFill>
                  <a:srgbClr val="737373"/>
                </a:solidFill>
                <a:effectLst/>
                <a:uLnTx/>
                <a:uFillTx/>
                <a:latin typeface="Segoe UI"/>
                <a:ea typeface="+mn-ea"/>
                <a:cs typeface="+mn-cs"/>
              </a:rPr>
              <a:t>Microsoft Endpoint Manager,” April 2021, commissioned by Microsoft</a:t>
            </a:r>
          </a:p>
          <a:p>
            <a:pPr marL="0" marR="0" lvl="0" indent="0" algn="l" defTabSz="710546"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solidFill>
                  <a:srgbClr val="737373"/>
                </a:solidFill>
                <a:effectLst/>
                <a:uLnTx/>
                <a:uFillTx/>
                <a:latin typeface="Segoe UI"/>
                <a:ea typeface="+mn-ea"/>
                <a:cs typeface="+mn-cs"/>
              </a:rPr>
              <a:t>5 Forrester Consulting, </a:t>
            </a:r>
            <a:r>
              <a:rPr kumimoji="0" lang="en-US" sz="700" b="0" i="0" u="none" strike="noStrike" kern="0" cap="none" spc="0" normalizeH="0" baseline="0" noProof="0">
                <a:ln>
                  <a:noFill/>
                </a:ln>
                <a:solidFill>
                  <a:srgbClr val="757575"/>
                </a:solidFill>
                <a:effectLst/>
                <a:uLnTx/>
                <a:uFillTx/>
                <a:latin typeface="Segoe UI"/>
                <a:hlinkClick r:id="rId9">
                  <a:extLst>
                    <a:ext uri="{A12FA001-AC4F-418D-AE19-62706E023703}">
                      <ahyp:hlinkClr xmlns:ahyp="http://schemas.microsoft.com/office/drawing/2018/hyperlinkcolor" val="tx"/>
                    </a:ext>
                  </a:extLst>
                </a:hlinkClick>
              </a:rPr>
              <a:t>¨The Total Economic Impact</a:t>
            </a:r>
            <a:r>
              <a:rPr kumimoji="0" lang="en-US" sz="700" b="0" i="0" u="none" strike="noStrike" kern="1200" cap="none" spc="0" normalizeH="0" baseline="0" noProof="0">
                <a:ln>
                  <a:noFill/>
                </a:ln>
                <a:solidFill>
                  <a:srgbClr val="757575"/>
                </a:solidFill>
                <a:effectLst/>
                <a:uLnTx/>
                <a:uFillTx/>
                <a:latin typeface="Segoe UI"/>
                <a:hlinkClick r:id="rId9">
                  <a:extLst>
                    <a:ext uri="{A12FA001-AC4F-418D-AE19-62706E023703}">
                      <ahyp:hlinkClr xmlns:ahyp="http://schemas.microsoft.com/office/drawing/2018/hyperlinkcolor" val="tx"/>
                    </a:ext>
                  </a:extLst>
                </a:hlinkClick>
              </a:rPr>
              <a:t> ™ </a:t>
            </a:r>
            <a:r>
              <a:rPr lang="en-US" sz="700" kern="0">
                <a:solidFill>
                  <a:srgbClr val="467886"/>
                </a:solidFill>
                <a:latin typeface="Segoe UI"/>
                <a:hlinkClick r:id="rId9">
                  <a:extLst>
                    <a:ext uri="{A12FA001-AC4F-418D-AE19-62706E023703}">
                      <ahyp:hlinkClr xmlns:ahyp="http://schemas.microsoft.com/office/drawing/2018/hyperlinkcolor" val="tx"/>
                    </a:ext>
                  </a:extLst>
                </a:hlinkClick>
              </a:rPr>
              <a:t>O</a:t>
            </a:r>
            <a:r>
              <a:rPr kumimoji="0" lang="en-US" sz="700" b="0" i="0" u="none" strike="noStrike" kern="0" cap="none" spc="0" normalizeH="0" baseline="0" noProof="0">
                <a:ln>
                  <a:noFill/>
                </a:ln>
                <a:solidFill>
                  <a:srgbClr val="757575"/>
                </a:solidFill>
                <a:effectLst/>
                <a:uLnTx/>
                <a:uFillTx/>
                <a:latin typeface="Segoe UI"/>
                <a:hlinkClick r:id="rId9">
                  <a:extLst>
                    <a:ext uri="{A12FA001-AC4F-418D-AE19-62706E023703}">
                      <ahyp:hlinkClr xmlns:ahyp="http://schemas.microsoft.com/office/drawing/2018/hyperlinkcolor" val="tx"/>
                    </a:ext>
                  </a:extLst>
                </a:hlinkClick>
              </a:rPr>
              <a:t>f Microsoft Security”, </a:t>
            </a:r>
            <a:r>
              <a:rPr kumimoji="0" lang="en-US" sz="700" b="0" i="0" u="none" strike="noStrike" kern="0" cap="none" spc="0" normalizeH="0" baseline="0" noProof="0">
                <a:ln>
                  <a:noFill/>
                </a:ln>
                <a:solidFill>
                  <a:srgbClr val="737373"/>
                </a:solidFill>
                <a:effectLst/>
                <a:uLnTx/>
                <a:uFillTx/>
                <a:latin typeface="Segoe UI"/>
                <a:ea typeface="+mn-ea"/>
                <a:cs typeface="+mn-cs"/>
              </a:rPr>
              <a:t>February 2023, commissioned by Microsoft</a:t>
            </a:r>
          </a:p>
        </p:txBody>
      </p:sp>
      <p:sp>
        <p:nvSpPr>
          <p:cNvPr id="3" name="TextBox 2">
            <a:extLst>
              <a:ext uri="{FF2B5EF4-FFF2-40B4-BE49-F238E27FC236}">
                <a16:creationId xmlns:a16="http://schemas.microsoft.com/office/drawing/2014/main" id="{B7BE4705-9BBA-1BDC-5D3E-E65CA0C105B2}"/>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solidFill>
                  <a:srgbClr val="F6F3F7"/>
                </a:solidFill>
                <a:latin typeface="Segoe Sans Display" pitchFamily="2" charset="0"/>
                <a:cs typeface="Segoe Sans Display" pitchFamily="2" charset="0"/>
              </a:rPr>
              <a:t>Explore how Microsoft Security can safeguard your digital estate           1</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1677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F17DF-C524-D7E9-53C8-C88A52CB12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BDAAC1-AEB1-CA0F-98C3-8155F8C6D866}"/>
              </a:ext>
              <a:ext uri="{C183D7F6-B498-43B3-948B-1728B52AA6E4}">
                <adec:decorative xmlns:adec="http://schemas.microsoft.com/office/drawing/2017/decorative" val="1"/>
              </a:ext>
            </a:extLst>
          </p:cNvPr>
          <p:cNvSpPr>
            <a:spLocks/>
          </p:cNvSpPr>
          <p:nvPr/>
        </p:nvSpPr>
        <p:spPr>
          <a:xfrm>
            <a:off x="0" y="0"/>
            <a:ext cx="12191999"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 name="Title 3">
            <a:extLst>
              <a:ext uri="{FF2B5EF4-FFF2-40B4-BE49-F238E27FC236}">
                <a16:creationId xmlns:a16="http://schemas.microsoft.com/office/drawing/2014/main" id="{DA2428B2-A6BF-BDE5-5435-158DB6B3E916}"/>
              </a:ext>
            </a:extLst>
          </p:cNvPr>
          <p:cNvSpPr>
            <a:spLocks noGrp="1"/>
          </p:cNvSpPr>
          <p:nvPr>
            <p:ph type="title"/>
          </p:nvPr>
        </p:nvSpPr>
        <p:spPr>
          <a:xfrm>
            <a:off x="588963" y="2329007"/>
            <a:ext cx="5799137" cy="2123658"/>
          </a:xfrm>
        </p:spPr>
        <p:txBody>
          <a:bodyPr anchor="t"/>
          <a:lstStyle/>
          <a:p>
            <a:r>
              <a:rPr lang="en-US" sz="2000" u="none" strike="noStrike">
                <a:solidFill>
                  <a:schemeClr val="bg1"/>
                </a:solidFill>
                <a:effectLst/>
                <a:latin typeface="Segoe Sans Display"/>
                <a:cs typeface="Segoe Sans Display"/>
              </a:rPr>
              <a:t>With the help of Microsoft Unified support, we installed advanced safeguards on tens of thousands of endpoints in a matter of a week or two</a:t>
            </a:r>
            <a:r>
              <a:rPr lang="en-US" sz="2000">
                <a:solidFill>
                  <a:schemeClr val="bg1"/>
                </a:solidFill>
                <a:latin typeface="Segoe Sans Display"/>
                <a:cs typeface="Segoe Sans Display"/>
              </a:rPr>
              <a:t>.</a:t>
            </a:r>
            <a:r>
              <a:rPr lang="en-US" sz="2400">
                <a:solidFill>
                  <a:schemeClr val="bg1"/>
                </a:solidFill>
                <a:latin typeface="Segoe Sans Display"/>
                <a:cs typeface="Segoe Sans Display"/>
              </a:rPr>
              <a:t>”</a:t>
            </a:r>
            <a:br>
              <a:rPr lang="en-US" sz="2400" u="none" strike="noStrike">
                <a:effectLst/>
                <a:latin typeface="Segoe Sans Display" pitchFamily="2" charset="0"/>
                <a:cs typeface="Segoe Sans Display" pitchFamily="2" charset="0"/>
              </a:rPr>
            </a:br>
            <a:br>
              <a:rPr lang="en-US" noProof="0"/>
            </a:br>
            <a:r>
              <a:rPr lang="en-US" sz="1400" u="none" strike="noStrike">
                <a:solidFill>
                  <a:schemeClr val="bg1"/>
                </a:solidFill>
                <a:effectLst/>
                <a:latin typeface="Segoe Sans Display"/>
                <a:cs typeface="Segoe Sans Display"/>
              </a:rPr>
              <a:t>- </a:t>
            </a:r>
            <a:r>
              <a:rPr lang="en-US" sz="1400">
                <a:solidFill>
                  <a:schemeClr val="bg1"/>
                </a:solidFill>
                <a:latin typeface="Segoe Sans Display"/>
                <a:cs typeface="Segoe Sans Display"/>
              </a:rPr>
              <a:t>Will Luker, Chief Information Security Officer, Department of the Premier and Cabinet ,Government of South Australia  </a:t>
            </a:r>
            <a:endParaRPr lang="en-US" sz="1600">
              <a:solidFill>
                <a:schemeClr val="bg1"/>
              </a:solidFill>
              <a:latin typeface="Aptos" panose="02110004020202020204"/>
            </a:endParaRPr>
          </a:p>
        </p:txBody>
      </p:sp>
      <p:sp>
        <p:nvSpPr>
          <p:cNvPr id="9" name="Title 18">
            <a:extLst>
              <a:ext uri="{FF2B5EF4-FFF2-40B4-BE49-F238E27FC236}">
                <a16:creationId xmlns:a16="http://schemas.microsoft.com/office/drawing/2014/main" id="{02598DBA-9971-4D3D-ED83-4390664DF36E}"/>
              </a:ext>
            </a:extLst>
          </p:cNvPr>
          <p:cNvSpPr txBox="1">
            <a:spLocks/>
          </p:cNvSpPr>
          <p:nvPr/>
        </p:nvSpPr>
        <p:spPr>
          <a:xfrm>
            <a:off x="7307561" y="931580"/>
            <a:ext cx="4446146"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2000" u="none" strike="noStrike">
                <a:solidFill>
                  <a:srgbClr val="FFFFFF"/>
                </a:solidFill>
                <a:effectLst/>
                <a:latin typeface="Segoe Sans Display Semilight" pitchFamily="2" charset="0"/>
                <a:cs typeface="Segoe Sans Display Semilight" pitchFamily="2" charset="0"/>
              </a:rPr>
              <a:t>Government of South Australia enhances security, drives resiliency with Microsoft Unified Support </a:t>
            </a:r>
            <a:endParaRPr lang="en-GB" sz="2400">
              <a:solidFill>
                <a:srgbClr val="FFFFFF"/>
              </a:solidFill>
              <a:latin typeface="Segoe Sans Display" pitchFamily="2" charset="0"/>
              <a:ea typeface="+mn-ea"/>
              <a:cs typeface="Segoe Sans Display" pitchFamily="2" charset="0"/>
            </a:endParaRPr>
          </a:p>
        </p:txBody>
      </p:sp>
      <p:grpSp>
        <p:nvGrpSpPr>
          <p:cNvPr id="5" name="Group 4">
            <a:extLst>
              <a:ext uri="{FF2B5EF4-FFF2-40B4-BE49-F238E27FC236}">
                <a16:creationId xmlns:a16="http://schemas.microsoft.com/office/drawing/2014/main" id="{D067E34A-DF08-57C7-BA15-94B05AEA24D2}"/>
              </a:ext>
              <a:ext uri="{C183D7F6-B498-43B3-948B-1728B52AA6E4}">
                <adec:decorative xmlns:adec="http://schemas.microsoft.com/office/drawing/2017/decorative" val="1"/>
              </a:ext>
            </a:extLst>
          </p:cNvPr>
          <p:cNvGrpSpPr>
            <a:grpSpLocks noChangeAspect="1"/>
          </p:cNvGrpSpPr>
          <p:nvPr/>
        </p:nvGrpSpPr>
        <p:grpSpPr bwMode="black">
          <a:xfrm>
            <a:off x="588963" y="735410"/>
            <a:ext cx="1049075" cy="914400"/>
            <a:chOff x="4169763" y="585788"/>
            <a:chExt cx="713371" cy="622746"/>
          </a:xfrm>
          <a:solidFill>
            <a:schemeClr val="tx2"/>
          </a:solidFill>
        </p:grpSpPr>
        <p:sp>
          <p:nvSpPr>
            <p:cNvPr id="10" name="Graphic 9">
              <a:extLst>
                <a:ext uri="{FF2B5EF4-FFF2-40B4-BE49-F238E27FC236}">
                  <a16:creationId xmlns:a16="http://schemas.microsoft.com/office/drawing/2014/main" id="{4BDACCCB-3C87-D586-0296-C20AD08026A1}"/>
                </a:ext>
                <a:ext uri="{C183D7F6-B498-43B3-948B-1728B52AA6E4}">
                  <adec:decorative xmlns:adec="http://schemas.microsoft.com/office/drawing/2017/decorative" val="1"/>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tlCol="0" anchor="ctr"/>
            <a:lstStyle/>
            <a:p>
              <a:pPr lvl="0"/>
              <a:endParaRPr lang="en-US"/>
            </a:p>
          </p:txBody>
        </p:sp>
        <p:sp>
          <p:nvSpPr>
            <p:cNvPr id="11" name="Graphic 9">
              <a:extLst>
                <a:ext uri="{FF2B5EF4-FFF2-40B4-BE49-F238E27FC236}">
                  <a16:creationId xmlns:a16="http://schemas.microsoft.com/office/drawing/2014/main" id="{76E27D78-2AB1-A312-D9D1-4A5FDAFCF3E3}"/>
                </a:ext>
                <a:ext uri="{C183D7F6-B498-43B3-948B-1728B52AA6E4}">
                  <adec:decorative xmlns:adec="http://schemas.microsoft.com/office/drawing/2017/decorative" val="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pic>
        <p:nvPicPr>
          <p:cNvPr id="2052" name="Picture 4" descr="South Australia - Government of South Australia | Logo ">
            <a:extLst>
              <a:ext uri="{FF2B5EF4-FFF2-40B4-BE49-F238E27FC236}">
                <a16:creationId xmlns:a16="http://schemas.microsoft.com/office/drawing/2014/main" id="{7B1DAD52-0E85-C913-1D84-06E19B9096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3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6637" y="5239264"/>
            <a:ext cx="1319723" cy="99203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8">
            <a:extLst>
              <a:ext uri="{FF2B5EF4-FFF2-40B4-BE49-F238E27FC236}">
                <a16:creationId xmlns:a16="http://schemas.microsoft.com/office/drawing/2014/main" id="{B5900BD3-999E-D8F3-46FB-966F5681B0AB}"/>
              </a:ext>
            </a:extLst>
          </p:cNvPr>
          <p:cNvSpPr txBox="1">
            <a:spLocks/>
          </p:cNvSpPr>
          <p:nvPr/>
        </p:nvSpPr>
        <p:spPr>
          <a:xfrm>
            <a:off x="7555556" y="2567552"/>
            <a:ext cx="745034" cy="32887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a:solidFill>
                  <a:srgbClr val="FFFFFF"/>
                </a:solidFill>
                <a:latin typeface="Segoe Sans Display"/>
                <a:cs typeface="Segoe Sans Display"/>
              </a:rPr>
              <a:t>34</a:t>
            </a:r>
            <a:endParaRPr lang="en-US" sz="3600" u="none" strike="noStrike">
              <a:solidFill>
                <a:srgbClr val="FFFFFF"/>
              </a:solidFill>
              <a:effectLst/>
              <a:latin typeface="Segoe Sans Display" pitchFamily="2" charset="0"/>
              <a:cs typeface="Segoe Sans Display" pitchFamily="2" charset="0"/>
            </a:endParaRPr>
          </a:p>
        </p:txBody>
      </p:sp>
      <p:sp>
        <p:nvSpPr>
          <p:cNvPr id="26" name="Business applications" descr="Icon of graph that has an arrow going up">
            <a:extLst>
              <a:ext uri="{FF2B5EF4-FFF2-40B4-BE49-F238E27FC236}">
                <a16:creationId xmlns:a16="http://schemas.microsoft.com/office/drawing/2014/main" id="{8B77EA63-37F2-E1BE-DCBE-BDDEDE916067}"/>
              </a:ext>
            </a:extLst>
          </p:cNvPr>
          <p:cNvSpPr>
            <a:spLocks noChangeAspect="1" noEditPoints="1"/>
          </p:cNvSpPr>
          <p:nvPr/>
        </p:nvSpPr>
        <p:spPr bwMode="auto">
          <a:xfrm>
            <a:off x="8170046" y="2395697"/>
            <a:ext cx="474349" cy="389833"/>
          </a:xfrm>
          <a:custGeom>
            <a:avLst/>
            <a:gdLst>
              <a:gd name="T0" fmla="*/ 196 w 449"/>
              <a:gd name="T1" fmla="*/ 369 h 369"/>
              <a:gd name="T2" fmla="*/ 0 w 449"/>
              <a:gd name="T3" fmla="*/ 369 h 369"/>
              <a:gd name="T4" fmla="*/ 99 w 449"/>
              <a:gd name="T5" fmla="*/ 240 h 369"/>
              <a:gd name="T6" fmla="*/ 196 w 449"/>
              <a:gd name="T7" fmla="*/ 369 h 369"/>
              <a:gd name="T8" fmla="*/ 442 w 449"/>
              <a:gd name="T9" fmla="*/ 67 h 369"/>
              <a:gd name="T10" fmla="*/ 229 w 449"/>
              <a:gd name="T11" fmla="*/ 369 h 369"/>
              <a:gd name="T12" fmla="*/ 449 w 449"/>
              <a:gd name="T13" fmla="*/ 369 h 369"/>
              <a:gd name="T14" fmla="*/ 442 w 449"/>
              <a:gd name="T15" fmla="*/ 67 h 369"/>
              <a:gd name="T16" fmla="*/ 240 w 449"/>
              <a:gd name="T17" fmla="*/ 168 h 369"/>
              <a:gd name="T18" fmla="*/ 101 w 449"/>
              <a:gd name="T19" fmla="*/ 369 h 369"/>
              <a:gd name="T20" fmla="*/ 379 w 449"/>
              <a:gd name="T21" fmla="*/ 369 h 369"/>
              <a:gd name="T22" fmla="*/ 240 w 449"/>
              <a:gd name="T23" fmla="*/ 168 h 369"/>
              <a:gd name="T24" fmla="*/ 398 w 449"/>
              <a:gd name="T25" fmla="*/ 48 h 369"/>
              <a:gd name="T26" fmla="*/ 398 w 449"/>
              <a:gd name="T27" fmla="*/ 48 h 369"/>
              <a:gd name="T28" fmla="*/ 371 w 449"/>
              <a:gd name="T29" fmla="*/ 77 h 369"/>
              <a:gd name="T30" fmla="*/ 382 w 449"/>
              <a:gd name="T31" fmla="*/ 65 h 369"/>
              <a:gd name="T32" fmla="*/ 349 w 449"/>
              <a:gd name="T33" fmla="*/ 102 h 369"/>
              <a:gd name="T34" fmla="*/ 360 w 449"/>
              <a:gd name="T35" fmla="*/ 90 h 369"/>
              <a:gd name="T36" fmla="*/ 328 w 449"/>
              <a:gd name="T37" fmla="*/ 126 h 369"/>
              <a:gd name="T38" fmla="*/ 338 w 449"/>
              <a:gd name="T39" fmla="*/ 114 h 369"/>
              <a:gd name="T40" fmla="*/ 305 w 449"/>
              <a:gd name="T41" fmla="*/ 150 h 369"/>
              <a:gd name="T42" fmla="*/ 316 w 449"/>
              <a:gd name="T43" fmla="*/ 138 h 369"/>
              <a:gd name="T44" fmla="*/ 283 w 449"/>
              <a:gd name="T45" fmla="*/ 175 h 369"/>
              <a:gd name="T46" fmla="*/ 294 w 449"/>
              <a:gd name="T47" fmla="*/ 163 h 369"/>
              <a:gd name="T48" fmla="*/ 261 w 449"/>
              <a:gd name="T49" fmla="*/ 199 h 369"/>
              <a:gd name="T50" fmla="*/ 273 w 449"/>
              <a:gd name="T51" fmla="*/ 187 h 369"/>
              <a:gd name="T52" fmla="*/ 239 w 449"/>
              <a:gd name="T53" fmla="*/ 223 h 369"/>
              <a:gd name="T54" fmla="*/ 250 w 449"/>
              <a:gd name="T55" fmla="*/ 211 h 369"/>
              <a:gd name="T56" fmla="*/ 217 w 449"/>
              <a:gd name="T57" fmla="*/ 248 h 369"/>
              <a:gd name="T58" fmla="*/ 229 w 449"/>
              <a:gd name="T59" fmla="*/ 236 h 369"/>
              <a:gd name="T60" fmla="*/ 195 w 449"/>
              <a:gd name="T61" fmla="*/ 273 h 369"/>
              <a:gd name="T62" fmla="*/ 206 w 449"/>
              <a:gd name="T63" fmla="*/ 260 h 369"/>
              <a:gd name="T64" fmla="*/ 174 w 449"/>
              <a:gd name="T65" fmla="*/ 296 h 369"/>
              <a:gd name="T66" fmla="*/ 185 w 449"/>
              <a:gd name="T67" fmla="*/ 284 h 369"/>
              <a:gd name="T68" fmla="*/ 151 w 449"/>
              <a:gd name="T69" fmla="*/ 321 h 369"/>
              <a:gd name="T70" fmla="*/ 162 w 449"/>
              <a:gd name="T71" fmla="*/ 309 h 369"/>
              <a:gd name="T72" fmla="*/ 130 w 449"/>
              <a:gd name="T73" fmla="*/ 346 h 369"/>
              <a:gd name="T74" fmla="*/ 141 w 449"/>
              <a:gd name="T75" fmla="*/ 333 h 369"/>
              <a:gd name="T76" fmla="*/ 107 w 449"/>
              <a:gd name="T77" fmla="*/ 369 h 369"/>
              <a:gd name="T78" fmla="*/ 119 w 449"/>
              <a:gd name="T79" fmla="*/ 358 h 369"/>
              <a:gd name="T80" fmla="*/ 438 w 449"/>
              <a:gd name="T81" fmla="*/ 28 h 369"/>
              <a:gd name="T82" fmla="*/ 438 w 449"/>
              <a:gd name="T83" fmla="*/ 28 h 369"/>
              <a:gd name="T84" fmla="*/ 444 w 449"/>
              <a:gd name="T85" fmla="*/ 25 h 369"/>
              <a:gd name="T86" fmla="*/ 444 w 449"/>
              <a:gd name="T87" fmla="*/ 0 h 369"/>
              <a:gd name="T88" fmla="*/ 419 w 449"/>
              <a:gd name="T89" fmla="*/ 0 h 369"/>
              <a:gd name="T90" fmla="*/ 444 w 449"/>
              <a:gd name="T91" fmla="*/ 0 h 369"/>
              <a:gd name="T92" fmla="*/ 395 w 449"/>
              <a:gd name="T93" fmla="*/ 5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9" h="369">
                <a:moveTo>
                  <a:pt x="196" y="369"/>
                </a:moveTo>
                <a:lnTo>
                  <a:pt x="0" y="369"/>
                </a:lnTo>
                <a:lnTo>
                  <a:pt x="99" y="240"/>
                </a:lnTo>
                <a:lnTo>
                  <a:pt x="196" y="369"/>
                </a:lnTo>
                <a:moveTo>
                  <a:pt x="442" y="67"/>
                </a:moveTo>
                <a:lnTo>
                  <a:pt x="229" y="369"/>
                </a:lnTo>
                <a:lnTo>
                  <a:pt x="449" y="369"/>
                </a:lnTo>
                <a:lnTo>
                  <a:pt x="442" y="67"/>
                </a:lnTo>
                <a:moveTo>
                  <a:pt x="240" y="168"/>
                </a:moveTo>
                <a:lnTo>
                  <a:pt x="101" y="369"/>
                </a:lnTo>
                <a:lnTo>
                  <a:pt x="379" y="369"/>
                </a:lnTo>
                <a:lnTo>
                  <a:pt x="240" y="168"/>
                </a:lnTo>
                <a:moveTo>
                  <a:pt x="398" y="48"/>
                </a:moveTo>
                <a:lnTo>
                  <a:pt x="398" y="48"/>
                </a:lnTo>
                <a:moveTo>
                  <a:pt x="371" y="77"/>
                </a:moveTo>
                <a:lnTo>
                  <a:pt x="382" y="65"/>
                </a:lnTo>
                <a:moveTo>
                  <a:pt x="349" y="102"/>
                </a:moveTo>
                <a:lnTo>
                  <a:pt x="360" y="90"/>
                </a:lnTo>
                <a:moveTo>
                  <a:pt x="328" y="126"/>
                </a:moveTo>
                <a:lnTo>
                  <a:pt x="338" y="114"/>
                </a:lnTo>
                <a:moveTo>
                  <a:pt x="305" y="150"/>
                </a:moveTo>
                <a:lnTo>
                  <a:pt x="316" y="138"/>
                </a:lnTo>
                <a:moveTo>
                  <a:pt x="283" y="175"/>
                </a:moveTo>
                <a:lnTo>
                  <a:pt x="294" y="163"/>
                </a:lnTo>
                <a:moveTo>
                  <a:pt x="261" y="199"/>
                </a:moveTo>
                <a:lnTo>
                  <a:pt x="273" y="187"/>
                </a:lnTo>
                <a:moveTo>
                  <a:pt x="239" y="223"/>
                </a:moveTo>
                <a:lnTo>
                  <a:pt x="250" y="211"/>
                </a:lnTo>
                <a:moveTo>
                  <a:pt x="217" y="248"/>
                </a:moveTo>
                <a:lnTo>
                  <a:pt x="229" y="236"/>
                </a:lnTo>
                <a:moveTo>
                  <a:pt x="195" y="273"/>
                </a:moveTo>
                <a:lnTo>
                  <a:pt x="206" y="260"/>
                </a:lnTo>
                <a:moveTo>
                  <a:pt x="174" y="296"/>
                </a:moveTo>
                <a:lnTo>
                  <a:pt x="185" y="284"/>
                </a:lnTo>
                <a:moveTo>
                  <a:pt x="151" y="321"/>
                </a:moveTo>
                <a:lnTo>
                  <a:pt x="162" y="309"/>
                </a:lnTo>
                <a:moveTo>
                  <a:pt x="130" y="346"/>
                </a:moveTo>
                <a:lnTo>
                  <a:pt x="141" y="333"/>
                </a:lnTo>
                <a:moveTo>
                  <a:pt x="107" y="369"/>
                </a:moveTo>
                <a:lnTo>
                  <a:pt x="119" y="358"/>
                </a:lnTo>
                <a:moveTo>
                  <a:pt x="438" y="28"/>
                </a:moveTo>
                <a:lnTo>
                  <a:pt x="438" y="28"/>
                </a:lnTo>
                <a:moveTo>
                  <a:pt x="444" y="25"/>
                </a:moveTo>
                <a:lnTo>
                  <a:pt x="444" y="0"/>
                </a:lnTo>
                <a:lnTo>
                  <a:pt x="419" y="0"/>
                </a:lnTo>
                <a:moveTo>
                  <a:pt x="444" y="0"/>
                </a:moveTo>
                <a:lnTo>
                  <a:pt x="395" y="50"/>
                </a:lnTo>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defTabSz="914314"/>
            <a:endParaRPr lang="en-US">
              <a:gradFill>
                <a:gsLst>
                  <a:gs pos="0">
                    <a:srgbClr val="505050"/>
                  </a:gs>
                  <a:gs pos="100000">
                    <a:srgbClr val="505050"/>
                  </a:gs>
                </a:gsLst>
              </a:gradFill>
              <a:latin typeface="Segoe UI"/>
            </a:endParaRPr>
          </a:p>
        </p:txBody>
      </p:sp>
      <p:sp>
        <p:nvSpPr>
          <p:cNvPr id="19" name="Title 18">
            <a:extLst>
              <a:ext uri="{FF2B5EF4-FFF2-40B4-BE49-F238E27FC236}">
                <a16:creationId xmlns:a16="http://schemas.microsoft.com/office/drawing/2014/main" id="{61DA4BF5-5272-DF06-562E-7B6E7AFFEC0A}"/>
              </a:ext>
            </a:extLst>
          </p:cNvPr>
          <p:cNvSpPr txBox="1">
            <a:spLocks/>
          </p:cNvSpPr>
          <p:nvPr/>
        </p:nvSpPr>
        <p:spPr>
          <a:xfrm>
            <a:off x="9092045" y="2286544"/>
            <a:ext cx="2661662"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rgbClr val="FFFFFF"/>
                </a:solidFill>
                <a:latin typeface="Segoe Sans Display"/>
                <a:cs typeface="Segoe Sans Display"/>
              </a:rPr>
              <a:t>agencies implemented Microsoft 365 E5 Security and E3, improving security and compliance</a:t>
            </a:r>
            <a:endParaRPr lang="en-US" sz="1400" u="none" strike="noStrike">
              <a:solidFill>
                <a:srgbClr val="FFFFFF"/>
              </a:solidFill>
              <a:effectLst/>
              <a:latin typeface="Segoe Sans Display"/>
              <a:cs typeface="Segoe Sans Display"/>
            </a:endParaRPr>
          </a:p>
        </p:txBody>
      </p:sp>
      <p:cxnSp>
        <p:nvCxnSpPr>
          <p:cNvPr id="29" name="Straight Connector 28">
            <a:extLst>
              <a:ext uri="{FF2B5EF4-FFF2-40B4-BE49-F238E27FC236}">
                <a16:creationId xmlns:a16="http://schemas.microsoft.com/office/drawing/2014/main" id="{80F62626-CBDC-E218-8365-B72843B87B9B}"/>
              </a:ext>
              <a:ext uri="{C183D7F6-B498-43B3-948B-1728B52AA6E4}">
                <adec:decorative xmlns:adec="http://schemas.microsoft.com/office/drawing/2017/decorative" val="1"/>
              </a:ext>
            </a:extLst>
          </p:cNvPr>
          <p:cNvCxnSpPr>
            <a:cxnSpLocks/>
          </p:cNvCxnSpPr>
          <p:nvPr/>
        </p:nvCxnSpPr>
        <p:spPr>
          <a:xfrm>
            <a:off x="7307482" y="3290858"/>
            <a:ext cx="446610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Title 18">
            <a:extLst>
              <a:ext uri="{FF2B5EF4-FFF2-40B4-BE49-F238E27FC236}">
                <a16:creationId xmlns:a16="http://schemas.microsoft.com/office/drawing/2014/main" id="{A140FB8D-CC9E-6772-A72C-246D3C1E0587}"/>
              </a:ext>
            </a:extLst>
          </p:cNvPr>
          <p:cNvSpPr txBox="1">
            <a:spLocks/>
          </p:cNvSpPr>
          <p:nvPr/>
        </p:nvSpPr>
        <p:spPr>
          <a:xfrm>
            <a:off x="7378250" y="3698840"/>
            <a:ext cx="1531250"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rgbClr val="FFFFFF"/>
                </a:solidFill>
                <a:effectLst/>
                <a:latin typeface="Segoe Sans Display" pitchFamily="2" charset="0"/>
                <a:cs typeface="Segoe Sans Display" pitchFamily="2" charset="0"/>
              </a:rPr>
              <a:t>Quick response time from Unified Support on </a:t>
            </a:r>
          </a:p>
        </p:txBody>
      </p:sp>
      <p:sp>
        <p:nvSpPr>
          <p:cNvPr id="31" name="Title 18">
            <a:extLst>
              <a:ext uri="{FF2B5EF4-FFF2-40B4-BE49-F238E27FC236}">
                <a16:creationId xmlns:a16="http://schemas.microsoft.com/office/drawing/2014/main" id="{4746093E-65C0-B1E8-5396-9E500888164C}"/>
              </a:ext>
            </a:extLst>
          </p:cNvPr>
          <p:cNvSpPr txBox="1">
            <a:spLocks/>
          </p:cNvSpPr>
          <p:nvPr/>
        </p:nvSpPr>
        <p:spPr>
          <a:xfrm>
            <a:off x="9234467" y="3907505"/>
            <a:ext cx="1055414" cy="342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rgbClr val="FFFFFF"/>
                </a:solidFill>
                <a:effectLst/>
                <a:latin typeface="Segoe Sans Display" pitchFamily="2" charset="0"/>
                <a:cs typeface="Segoe Sans Display" pitchFamily="2" charset="0"/>
              </a:rPr>
              <a:t>430+</a:t>
            </a:r>
          </a:p>
        </p:txBody>
      </p:sp>
      <p:sp>
        <p:nvSpPr>
          <p:cNvPr id="32" name="Title 18">
            <a:extLst>
              <a:ext uri="{FF2B5EF4-FFF2-40B4-BE49-F238E27FC236}">
                <a16:creationId xmlns:a16="http://schemas.microsoft.com/office/drawing/2014/main" id="{64356640-8E22-7453-0A12-030C29110AC7}"/>
              </a:ext>
            </a:extLst>
          </p:cNvPr>
          <p:cNvSpPr txBox="1">
            <a:spLocks/>
          </p:cNvSpPr>
          <p:nvPr/>
        </p:nvSpPr>
        <p:spPr>
          <a:xfrm>
            <a:off x="10713735" y="3817050"/>
            <a:ext cx="1206975"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rgbClr val="FFFFFF"/>
                </a:solidFill>
                <a:latin typeface="Segoe Sans Display"/>
                <a:cs typeface="Segoe Sans Display"/>
              </a:rPr>
              <a:t>support</a:t>
            </a:r>
            <a:r>
              <a:rPr lang="en-US" sz="1400" u="none" strike="noStrike">
                <a:solidFill>
                  <a:srgbClr val="FFFFFF"/>
                </a:solidFill>
                <a:effectLst/>
                <a:latin typeface="Segoe Sans Display"/>
                <a:cs typeface="Segoe Sans Display"/>
              </a:rPr>
              <a:t> requests</a:t>
            </a:r>
          </a:p>
        </p:txBody>
      </p:sp>
      <p:cxnSp>
        <p:nvCxnSpPr>
          <p:cNvPr id="30" name="Straight Connector 29">
            <a:extLst>
              <a:ext uri="{FF2B5EF4-FFF2-40B4-BE49-F238E27FC236}">
                <a16:creationId xmlns:a16="http://schemas.microsoft.com/office/drawing/2014/main" id="{D238DB66-E2B9-36B5-2F7E-74157B64AD44}"/>
              </a:ext>
              <a:ext uri="{C183D7F6-B498-43B3-948B-1728B52AA6E4}">
                <adec:decorative xmlns:adec="http://schemas.microsoft.com/office/drawing/2017/decorative" val="1"/>
              </a:ext>
            </a:extLst>
          </p:cNvPr>
          <p:cNvCxnSpPr>
            <a:cxnSpLocks/>
          </p:cNvCxnSpPr>
          <p:nvPr/>
        </p:nvCxnSpPr>
        <p:spPr>
          <a:xfrm>
            <a:off x="7307482" y="4722092"/>
            <a:ext cx="44661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itle 18">
            <a:extLst>
              <a:ext uri="{FF2B5EF4-FFF2-40B4-BE49-F238E27FC236}">
                <a16:creationId xmlns:a16="http://schemas.microsoft.com/office/drawing/2014/main" id="{EE3CFE01-0970-04BD-C280-07229466E7C8}"/>
              </a:ext>
            </a:extLst>
          </p:cNvPr>
          <p:cNvSpPr txBox="1">
            <a:spLocks/>
          </p:cNvSpPr>
          <p:nvPr/>
        </p:nvSpPr>
        <p:spPr>
          <a:xfrm>
            <a:off x="7600926" y="5239264"/>
            <a:ext cx="1399327" cy="6499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rgbClr val="FFFFFF"/>
                </a:solidFill>
                <a:effectLst/>
                <a:latin typeface="Segoe Sans Display" pitchFamily="2" charset="0"/>
                <a:cs typeface="Segoe Sans Display" pitchFamily="2" charset="0"/>
              </a:rPr>
              <a:t>1,900</a:t>
            </a:r>
          </a:p>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 </a:t>
            </a:r>
            <a:endParaRPr lang="en-US" sz="1400" u="none" strike="noStrike">
              <a:solidFill>
                <a:srgbClr val="FFFFFF"/>
              </a:solidFill>
              <a:effectLst/>
              <a:latin typeface="Segoe Sans Display" pitchFamily="2" charset="0"/>
              <a:cs typeface="Segoe Sans Display" pitchFamily="2" charset="0"/>
            </a:endParaRPr>
          </a:p>
        </p:txBody>
      </p:sp>
      <p:sp>
        <p:nvSpPr>
          <p:cNvPr id="20" name="Title 18">
            <a:extLst>
              <a:ext uri="{FF2B5EF4-FFF2-40B4-BE49-F238E27FC236}">
                <a16:creationId xmlns:a16="http://schemas.microsoft.com/office/drawing/2014/main" id="{0AC49EA6-A8D8-F646-A917-8E6D52AC9E4A}"/>
              </a:ext>
            </a:extLst>
          </p:cNvPr>
          <p:cNvSpPr txBox="1">
            <a:spLocks/>
          </p:cNvSpPr>
          <p:nvPr/>
        </p:nvSpPr>
        <p:spPr>
          <a:xfrm>
            <a:off x="9092045" y="5117742"/>
            <a:ext cx="247021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rgbClr val="FFFFFF"/>
                </a:solidFill>
                <a:latin typeface="Segoe Sans Display"/>
                <a:cs typeface="Segoe Sans Display"/>
              </a:rPr>
              <a:t>on-demand</a:t>
            </a:r>
            <a:r>
              <a:rPr lang="en-US" sz="1400" u="none" strike="noStrike">
                <a:solidFill>
                  <a:srgbClr val="FFFFFF"/>
                </a:solidFill>
                <a:effectLst/>
                <a:latin typeface="Segoe Sans Display"/>
                <a:cs typeface="Segoe Sans Display"/>
              </a:rPr>
              <a:t> courses available for public sector employees</a:t>
            </a:r>
          </a:p>
        </p:txBody>
      </p:sp>
      <p:cxnSp>
        <p:nvCxnSpPr>
          <p:cNvPr id="3" name="Straight Connector 2">
            <a:extLst>
              <a:ext uri="{FF2B5EF4-FFF2-40B4-BE49-F238E27FC236}">
                <a16:creationId xmlns:a16="http://schemas.microsoft.com/office/drawing/2014/main" id="{9A21A883-1BE4-0B7A-8B10-BE79825BAE9F}"/>
              </a:ext>
              <a:ext uri="{C183D7F6-B498-43B3-948B-1728B52AA6E4}">
                <adec:decorative xmlns:adec="http://schemas.microsoft.com/office/drawing/2017/decorative" val="1"/>
              </a:ext>
            </a:extLst>
          </p:cNvPr>
          <p:cNvCxnSpPr>
            <a:cxnSpLocks/>
          </p:cNvCxnSpPr>
          <p:nvPr/>
        </p:nvCxnSpPr>
        <p:spPr>
          <a:xfrm>
            <a:off x="6826469" y="945931"/>
            <a:ext cx="0" cy="47406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2" name="Picture 21">
            <a:hlinkClick r:id="rId5"/>
            <a:extLst>
              <a:ext uri="{FF2B5EF4-FFF2-40B4-BE49-F238E27FC236}">
                <a16:creationId xmlns:a16="http://schemas.microsoft.com/office/drawing/2014/main" id="{0AB50851-9194-1C7E-EDC0-6C80898521EC}"/>
              </a:ext>
              <a:ext uri="{C183D7F6-B498-43B3-948B-1728B52AA6E4}">
                <adec:decorative xmlns:adec="http://schemas.microsoft.com/office/drawing/2017/decorative" val="1"/>
              </a:ext>
            </a:extLst>
          </p:cNvPr>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0091714" y="6179129"/>
            <a:ext cx="1606922" cy="373014"/>
          </a:xfrm>
          <a:prstGeom prst="rect">
            <a:avLst/>
          </a:prstGeom>
          <a:noFill/>
        </p:spPr>
      </p:pic>
      <p:sp>
        <p:nvSpPr>
          <p:cNvPr id="23" name="TextBox 22">
            <a:extLst>
              <a:ext uri="{FF2B5EF4-FFF2-40B4-BE49-F238E27FC236}">
                <a16:creationId xmlns:a16="http://schemas.microsoft.com/office/drawing/2014/main" id="{A46B00AD-C167-22D6-D8CA-049D40E6232D}"/>
              </a:ext>
              <a:ext uri="{C183D7F6-B498-43B3-948B-1728B52AA6E4}">
                <adec:decorative xmlns:adec="http://schemas.microsoft.com/office/drawing/2017/decorative" val="0"/>
              </a:ext>
            </a:extLst>
          </p:cNvPr>
          <p:cNvSpPr txBox="1"/>
          <p:nvPr/>
        </p:nvSpPr>
        <p:spPr>
          <a:xfrm>
            <a:off x="10322491" y="6239421"/>
            <a:ext cx="967501" cy="246221"/>
          </a:xfrm>
          <a:prstGeom prst="rect">
            <a:avLst/>
          </a:prstGeom>
          <a:noFill/>
        </p:spPr>
        <p:txBody>
          <a:bodyPr wrap="square" lIns="0" tIns="0" rIns="0" bIns="0" rtlCol="0">
            <a:spAutoFit/>
          </a:bodyPr>
          <a:lstStyle/>
          <a:p>
            <a:r>
              <a:rPr lang="en-US" sz="1600">
                <a:solidFill>
                  <a:schemeClr val="bg1"/>
                </a:solidFill>
                <a:latin typeface="Segoe Sans Display Light" pitchFamily="2" charset="0"/>
                <a:cs typeface="Segoe Sans Display Light" pitchFamily="2" charset="0"/>
              </a:rPr>
              <a:t>Learn more</a:t>
            </a:r>
            <a:endParaRPr lang="en-US" sz="1100" baseline="30000">
              <a:solidFill>
                <a:schemeClr val="bg1"/>
              </a:solidFill>
              <a:latin typeface="Segoe Sans Display Light" pitchFamily="2" charset="0"/>
              <a:cs typeface="Segoe Sans Display Light" pitchFamily="2" charset="0"/>
            </a:endParaRPr>
          </a:p>
        </p:txBody>
      </p:sp>
      <p:sp>
        <p:nvSpPr>
          <p:cNvPr id="24" name="arrow">
            <a:hlinkClick r:id="rId5"/>
            <a:extLst>
              <a:ext uri="{FF2B5EF4-FFF2-40B4-BE49-F238E27FC236}">
                <a16:creationId xmlns:a16="http://schemas.microsoft.com/office/drawing/2014/main" id="{5CED29A0-9604-09B1-F933-AB8C527DA5F2}"/>
              </a:ext>
              <a:ext uri="{C183D7F6-B498-43B3-948B-1728B52AA6E4}">
                <adec:decorative xmlns:adec="http://schemas.microsoft.com/office/drawing/2017/decorative" val="1"/>
              </a:ext>
            </a:extLst>
          </p:cNvPr>
          <p:cNvSpPr>
            <a:spLocks noChangeAspect="1" noEditPoints="1"/>
          </p:cNvSpPr>
          <p:nvPr/>
        </p:nvSpPr>
        <p:spPr bwMode="auto">
          <a:xfrm>
            <a:off x="11376681" y="6304172"/>
            <a:ext cx="156265" cy="144195"/>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952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7" name="TextBox 6">
            <a:extLst>
              <a:ext uri="{FF2B5EF4-FFF2-40B4-BE49-F238E27FC236}">
                <a16:creationId xmlns:a16="http://schemas.microsoft.com/office/drawing/2014/main" id="{D9447602-49AB-E16A-1D7D-26BEFD43D47D}"/>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solidFill>
                  <a:srgbClr val="F6F3F7"/>
                </a:solidFill>
                <a:latin typeface="Segoe Sans Display" pitchFamily="2" charset="0"/>
                <a:cs typeface="Segoe Sans Display" pitchFamily="2" charset="0"/>
              </a:rPr>
              <a:t>Explore how Microsoft Security can safeguard your digital estate           1</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154764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2F6FF-A35A-780E-00A6-59ABEF7A41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826EAD7-E7E5-2B95-E431-48F425EEF3C5}"/>
              </a:ext>
              <a:ext uri="{C183D7F6-B498-43B3-948B-1728B52AA6E4}">
                <adec:decorative xmlns:adec="http://schemas.microsoft.com/office/drawing/2017/decorative" val="1"/>
              </a:ext>
            </a:extLst>
          </p:cNvPr>
          <p:cNvSpPr>
            <a:spLocks/>
          </p:cNvSpPr>
          <p:nvPr/>
        </p:nvSpPr>
        <p:spPr>
          <a:xfrm>
            <a:off x="0" y="0"/>
            <a:ext cx="12191999" cy="6885886"/>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grpSp>
        <p:nvGrpSpPr>
          <p:cNvPr id="8" name="Group 7">
            <a:extLst>
              <a:ext uri="{FF2B5EF4-FFF2-40B4-BE49-F238E27FC236}">
                <a16:creationId xmlns:a16="http://schemas.microsoft.com/office/drawing/2014/main" id="{89FDAE89-77DE-D472-7BD9-9A6FC0E3FB06}"/>
              </a:ext>
              <a:ext uri="{C183D7F6-B498-43B3-948B-1728B52AA6E4}">
                <adec:decorative xmlns:adec="http://schemas.microsoft.com/office/drawing/2017/decorative" val="1"/>
              </a:ext>
            </a:extLst>
          </p:cNvPr>
          <p:cNvGrpSpPr>
            <a:grpSpLocks noChangeAspect="1"/>
          </p:cNvGrpSpPr>
          <p:nvPr/>
        </p:nvGrpSpPr>
        <p:grpSpPr bwMode="black">
          <a:xfrm>
            <a:off x="588963" y="735410"/>
            <a:ext cx="1049075" cy="914400"/>
            <a:chOff x="4169763" y="585788"/>
            <a:chExt cx="713371" cy="622746"/>
          </a:xfrm>
          <a:solidFill>
            <a:schemeClr val="tx2"/>
          </a:solidFill>
        </p:grpSpPr>
        <p:sp>
          <p:nvSpPr>
            <p:cNvPr id="17" name="Graphic 9">
              <a:extLst>
                <a:ext uri="{FF2B5EF4-FFF2-40B4-BE49-F238E27FC236}">
                  <a16:creationId xmlns:a16="http://schemas.microsoft.com/office/drawing/2014/main" id="{22E6C4CD-2110-88B2-D543-774239DFFDE8}"/>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tlCol="0" anchor="ctr"/>
            <a:lstStyle/>
            <a:p>
              <a:pPr lvl="0"/>
              <a:endParaRPr lang="en-US"/>
            </a:p>
          </p:txBody>
        </p:sp>
        <p:sp>
          <p:nvSpPr>
            <p:cNvPr id="18" name="Graphic 9">
              <a:extLst>
                <a:ext uri="{FF2B5EF4-FFF2-40B4-BE49-F238E27FC236}">
                  <a16:creationId xmlns:a16="http://schemas.microsoft.com/office/drawing/2014/main" id="{821DC4AD-A6D9-F698-0223-146D7B68FEB8}"/>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4" name="Title 3">
            <a:extLst>
              <a:ext uri="{FF2B5EF4-FFF2-40B4-BE49-F238E27FC236}">
                <a16:creationId xmlns:a16="http://schemas.microsoft.com/office/drawing/2014/main" id="{A63444B2-F4D3-A7D9-D033-34D191F5A1D1}"/>
              </a:ext>
            </a:extLst>
          </p:cNvPr>
          <p:cNvSpPr>
            <a:spLocks noGrp="1"/>
          </p:cNvSpPr>
          <p:nvPr>
            <p:ph type="title"/>
          </p:nvPr>
        </p:nvSpPr>
        <p:spPr>
          <a:xfrm>
            <a:off x="588963" y="2329007"/>
            <a:ext cx="5799137" cy="2123658"/>
          </a:xfrm>
        </p:spPr>
        <p:txBody>
          <a:bodyPr anchor="t"/>
          <a:lstStyle/>
          <a:p>
            <a:r>
              <a:rPr lang="en-US" sz="2000">
                <a:solidFill>
                  <a:schemeClr val="bg1"/>
                </a:solidFill>
                <a:latin typeface="Segoe Sans Display"/>
                <a:cs typeface="Segoe Sans Display"/>
              </a:rPr>
              <a:t>Defender Experts for XDR gave us so much more visibility beyond what our security team used to have and feed our team up to focus on threats that actually demand our attention."</a:t>
            </a:r>
            <a:br>
              <a:rPr lang="en-US" sz="2400" u="none" strike="noStrike">
                <a:effectLst/>
                <a:latin typeface="Segoe Sans Display" pitchFamily="2" charset="0"/>
                <a:cs typeface="Segoe Sans Display" pitchFamily="2" charset="0"/>
              </a:rPr>
            </a:br>
            <a:br>
              <a:rPr lang="en-US" noProof="0"/>
            </a:br>
            <a:r>
              <a:rPr lang="en-US" sz="1400" u="none" strike="noStrike">
                <a:solidFill>
                  <a:schemeClr val="bg1"/>
                </a:solidFill>
                <a:effectLst/>
                <a:latin typeface="Segoe Sans Display"/>
                <a:cs typeface="Segoe Sans Display"/>
              </a:rPr>
              <a:t>- Chris </a:t>
            </a:r>
            <a:r>
              <a:rPr lang="en-US" sz="1400" u="none" strike="noStrike" err="1">
                <a:solidFill>
                  <a:schemeClr val="bg1"/>
                </a:solidFill>
                <a:effectLst/>
                <a:latin typeface="Segoe Sans Display"/>
                <a:cs typeface="Segoe Sans Display"/>
              </a:rPr>
              <a:t>Rowtcliff</a:t>
            </a:r>
            <a:r>
              <a:rPr lang="en-US" sz="1400" u="none" strike="noStrike">
                <a:solidFill>
                  <a:schemeClr val="bg1"/>
                </a:solidFill>
                <a:effectLst/>
                <a:latin typeface="Segoe Sans Display"/>
                <a:cs typeface="Segoe Sans Display"/>
              </a:rPr>
              <a:t>, Head of IT, Westminster School</a:t>
            </a:r>
            <a:endParaRPr lang="en-US" sz="1400">
              <a:solidFill>
                <a:schemeClr val="bg1"/>
              </a:solidFill>
              <a:latin typeface="Aptos" panose="02110004020202020204"/>
            </a:endParaRPr>
          </a:p>
        </p:txBody>
      </p:sp>
      <p:pic>
        <p:nvPicPr>
          <p:cNvPr id="35" name="Picture 34" descr="Logo of Westminster School">
            <a:extLst>
              <a:ext uri="{FF2B5EF4-FFF2-40B4-BE49-F238E27FC236}">
                <a16:creationId xmlns:a16="http://schemas.microsoft.com/office/drawing/2014/main" id="{FD863443-6A0B-6276-D0D6-5C34245CF3ED}"/>
              </a:ext>
            </a:extLst>
          </p:cNvPr>
          <p:cNvPicPr>
            <a:picLocks noChangeAspect="1"/>
          </p:cNvPicPr>
          <p:nvPr/>
        </p:nvPicPr>
        <p:blipFill>
          <a:blip r:embed="rId3"/>
          <a:stretch>
            <a:fillRect/>
          </a:stretch>
        </p:blipFill>
        <p:spPr>
          <a:xfrm>
            <a:off x="672389" y="5186147"/>
            <a:ext cx="1577102" cy="1087947"/>
          </a:xfrm>
          <a:prstGeom prst="rect">
            <a:avLst/>
          </a:prstGeom>
        </p:spPr>
      </p:pic>
      <p:pic>
        <p:nvPicPr>
          <p:cNvPr id="27" name="Picture 26">
            <a:hlinkClick r:id="rId4"/>
            <a:extLst>
              <a:ext uri="{FF2B5EF4-FFF2-40B4-BE49-F238E27FC236}">
                <a16:creationId xmlns:a16="http://schemas.microsoft.com/office/drawing/2014/main" id="{CAA423DB-FACB-38DE-42DE-5707F30A22ED}"/>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0091714" y="6179129"/>
            <a:ext cx="1606922" cy="373014"/>
          </a:xfrm>
          <a:prstGeom prst="rect">
            <a:avLst/>
          </a:prstGeom>
          <a:noFill/>
        </p:spPr>
      </p:pic>
      <p:sp>
        <p:nvSpPr>
          <p:cNvPr id="9" name="Title 18">
            <a:extLst>
              <a:ext uri="{FF2B5EF4-FFF2-40B4-BE49-F238E27FC236}">
                <a16:creationId xmlns:a16="http://schemas.microsoft.com/office/drawing/2014/main" id="{C003C564-A301-CD59-9986-90A2A652325C}"/>
              </a:ext>
            </a:extLst>
          </p:cNvPr>
          <p:cNvSpPr txBox="1">
            <a:spLocks/>
          </p:cNvSpPr>
          <p:nvPr/>
        </p:nvSpPr>
        <p:spPr>
          <a:xfrm>
            <a:off x="7422450" y="933984"/>
            <a:ext cx="4446821"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2000" u="none" strike="noStrike">
                <a:solidFill>
                  <a:schemeClr val="bg1"/>
                </a:solidFill>
                <a:effectLst/>
                <a:latin typeface="Segoe Sans Display Semilight" pitchFamily="2" charset="0"/>
                <a:cs typeface="Segoe Sans Display Semilight" pitchFamily="2" charset="0"/>
              </a:rPr>
              <a:t>Westminster School improves security and gets peace of mind with Microsoft Defender Experts for XDR</a:t>
            </a:r>
            <a:endParaRPr lang="en-GB" sz="2400">
              <a:solidFill>
                <a:schemeClr val="bg1"/>
              </a:solidFill>
              <a:latin typeface="Segoe Sans Display" pitchFamily="2" charset="0"/>
              <a:ea typeface="+mn-ea"/>
              <a:cs typeface="Segoe Sans Display" pitchFamily="2" charset="0"/>
            </a:endParaRPr>
          </a:p>
        </p:txBody>
      </p:sp>
      <p:sp>
        <p:nvSpPr>
          <p:cNvPr id="3" name="Title 18">
            <a:extLst>
              <a:ext uri="{FF2B5EF4-FFF2-40B4-BE49-F238E27FC236}">
                <a16:creationId xmlns:a16="http://schemas.microsoft.com/office/drawing/2014/main" id="{BB2EB9A5-2FFD-37D0-D047-87D75FBB8291}"/>
              </a:ext>
            </a:extLst>
          </p:cNvPr>
          <p:cNvSpPr txBox="1">
            <a:spLocks/>
          </p:cNvSpPr>
          <p:nvPr/>
        </p:nvSpPr>
        <p:spPr>
          <a:xfrm>
            <a:off x="7887077" y="2367166"/>
            <a:ext cx="2060035" cy="342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2,000+</a:t>
            </a:r>
          </a:p>
        </p:txBody>
      </p:sp>
      <p:sp>
        <p:nvSpPr>
          <p:cNvPr id="25" name="Title 18">
            <a:extLst>
              <a:ext uri="{FF2B5EF4-FFF2-40B4-BE49-F238E27FC236}">
                <a16:creationId xmlns:a16="http://schemas.microsoft.com/office/drawing/2014/main" id="{A444AED5-773C-F7ED-B68F-0D344D52B091}"/>
              </a:ext>
            </a:extLst>
          </p:cNvPr>
          <p:cNvSpPr txBox="1">
            <a:spLocks/>
          </p:cNvSpPr>
          <p:nvPr/>
        </p:nvSpPr>
        <p:spPr>
          <a:xfrm>
            <a:off x="9815022" y="2211375"/>
            <a:ext cx="1289541"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chemeClr val="bg1"/>
                </a:solidFill>
                <a:latin typeface="Segoe Sans Display"/>
                <a:cs typeface="Segoe Sans Display"/>
              </a:rPr>
              <a:t>students and staff protected</a:t>
            </a:r>
            <a:endParaRPr lang="en-US" sz="1400" u="none" strike="noStrike">
              <a:solidFill>
                <a:schemeClr val="bg1"/>
              </a:solidFill>
              <a:effectLst/>
              <a:latin typeface="Segoe Sans Display"/>
              <a:cs typeface="Segoe Sans Display"/>
            </a:endParaRPr>
          </a:p>
        </p:txBody>
      </p:sp>
      <p:sp>
        <p:nvSpPr>
          <p:cNvPr id="31" name="Title 18">
            <a:extLst>
              <a:ext uri="{FF2B5EF4-FFF2-40B4-BE49-F238E27FC236}">
                <a16:creationId xmlns:a16="http://schemas.microsoft.com/office/drawing/2014/main" id="{758AD93F-580E-9AA3-BEB3-2B7AB94B6821}"/>
              </a:ext>
            </a:extLst>
          </p:cNvPr>
          <p:cNvSpPr txBox="1">
            <a:spLocks/>
          </p:cNvSpPr>
          <p:nvPr/>
        </p:nvSpPr>
        <p:spPr>
          <a:xfrm>
            <a:off x="7404780" y="3947834"/>
            <a:ext cx="716276"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Almost</a:t>
            </a:r>
            <a:r>
              <a:rPr lang="en-US" sz="1400" u="none" strike="noStrike">
                <a:solidFill>
                  <a:srgbClr val="FFFFFF"/>
                </a:solidFill>
                <a:effectLst/>
                <a:latin typeface="Segoe Sans Display" pitchFamily="2" charset="0"/>
                <a:cs typeface="Segoe Sans Display" pitchFamily="2" charset="0"/>
              </a:rPr>
              <a:t> </a:t>
            </a:r>
          </a:p>
        </p:txBody>
      </p:sp>
      <p:sp>
        <p:nvSpPr>
          <p:cNvPr id="5" name="Oval 4">
            <a:extLst>
              <a:ext uri="{FF2B5EF4-FFF2-40B4-BE49-F238E27FC236}">
                <a16:creationId xmlns:a16="http://schemas.microsoft.com/office/drawing/2014/main" id="{D6897480-6E79-E2C9-C9FB-3EA03F08EDE7}"/>
              </a:ext>
              <a:ext uri="{C183D7F6-B498-43B3-948B-1728B52AA6E4}">
                <adec:decorative xmlns:adec="http://schemas.microsoft.com/office/drawing/2017/decorative" val="1"/>
              </a:ext>
            </a:extLst>
          </p:cNvPr>
          <p:cNvSpPr/>
          <p:nvPr/>
        </p:nvSpPr>
        <p:spPr>
          <a:xfrm>
            <a:off x="8568666" y="3382822"/>
            <a:ext cx="1293192" cy="1293191"/>
          </a:xfrm>
          <a:prstGeom prst="ellipse">
            <a:avLst/>
          </a:prstGeom>
          <a:solidFill>
            <a:srgbClr val="0A1F2C"/>
          </a:solidFill>
          <a:ln w="6350" cap="flat" cmpd="sng" algn="ctr">
            <a:solidFill>
              <a:srgbClr val="09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10" name="Arc 9">
            <a:extLst>
              <a:ext uri="{FF2B5EF4-FFF2-40B4-BE49-F238E27FC236}">
                <a16:creationId xmlns:a16="http://schemas.microsoft.com/office/drawing/2014/main" id="{784585C0-9589-8A3D-320C-401F7D492BE7}"/>
              </a:ext>
              <a:ext uri="{C183D7F6-B498-43B3-948B-1728B52AA6E4}">
                <adec:decorative xmlns:adec="http://schemas.microsoft.com/office/drawing/2017/decorative" val="1"/>
              </a:ext>
            </a:extLst>
          </p:cNvPr>
          <p:cNvSpPr/>
          <p:nvPr/>
        </p:nvSpPr>
        <p:spPr bwMode="auto">
          <a:xfrm>
            <a:off x="8587228" y="3397500"/>
            <a:ext cx="1256067" cy="1256067"/>
          </a:xfrm>
          <a:prstGeom prst="arc">
            <a:avLst>
              <a:gd name="adj1" fmla="val 16142164"/>
              <a:gd name="adj2" fmla="val 16132548"/>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sp>
        <p:nvSpPr>
          <p:cNvPr id="11" name="TextBox 10">
            <a:extLst>
              <a:ext uri="{FF2B5EF4-FFF2-40B4-BE49-F238E27FC236}">
                <a16:creationId xmlns:a16="http://schemas.microsoft.com/office/drawing/2014/main" id="{0F725576-5E5A-EBAC-1DAB-853D0BA0742C}"/>
              </a:ext>
            </a:extLst>
          </p:cNvPr>
          <p:cNvSpPr txBox="1"/>
          <p:nvPr/>
        </p:nvSpPr>
        <p:spPr>
          <a:xfrm>
            <a:off x="8769592" y="3800368"/>
            <a:ext cx="972107" cy="492443"/>
          </a:xfrm>
          <a:prstGeom prst="rect">
            <a:avLst/>
          </a:prstGeom>
          <a:noFill/>
        </p:spPr>
        <p:txBody>
          <a:bodyPr wrap="square" lIns="0" tIns="0" rIns="0" bIns="0" rtlCol="0">
            <a:spAutoFit/>
          </a:bodyPr>
          <a:lstStyle/>
          <a:p>
            <a:r>
              <a:rPr lang="en-US" sz="3200">
                <a:solidFill>
                  <a:schemeClr val="bg1"/>
                </a:solidFill>
                <a:latin typeface="Segoe Sans Display Semilight" pitchFamily="2" charset="0"/>
                <a:cs typeface="Segoe Sans Display Semilight" pitchFamily="2" charset="0"/>
              </a:rPr>
              <a:t>100%</a:t>
            </a:r>
          </a:p>
        </p:txBody>
      </p:sp>
      <p:sp>
        <p:nvSpPr>
          <p:cNvPr id="22" name="Title 18">
            <a:extLst>
              <a:ext uri="{FF2B5EF4-FFF2-40B4-BE49-F238E27FC236}">
                <a16:creationId xmlns:a16="http://schemas.microsoft.com/office/drawing/2014/main" id="{3BD39F9A-37B4-6A5F-5E82-22417A86FD76}"/>
              </a:ext>
            </a:extLst>
          </p:cNvPr>
          <p:cNvSpPr txBox="1">
            <a:spLocks/>
          </p:cNvSpPr>
          <p:nvPr/>
        </p:nvSpPr>
        <p:spPr>
          <a:xfrm>
            <a:off x="10432788" y="3804645"/>
            <a:ext cx="1414384"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a:solidFill>
                  <a:schemeClr val="bg1"/>
                </a:solidFill>
                <a:latin typeface="Segoe Sans Display"/>
                <a:cs typeface="Segoe Sans Display"/>
              </a:rPr>
              <a:t>action</a:t>
            </a:r>
            <a:r>
              <a:rPr lang="en-US" sz="1400" u="none" strike="noStrike">
                <a:solidFill>
                  <a:schemeClr val="bg1"/>
                </a:solidFill>
                <a:effectLst/>
                <a:latin typeface="Segoe Sans Display"/>
                <a:cs typeface="Segoe Sans Display"/>
              </a:rPr>
              <a:t> items remediated for each incident</a:t>
            </a:r>
          </a:p>
        </p:txBody>
      </p:sp>
      <p:sp>
        <p:nvSpPr>
          <p:cNvPr id="23" name="Title 18">
            <a:extLst>
              <a:ext uri="{FF2B5EF4-FFF2-40B4-BE49-F238E27FC236}">
                <a16:creationId xmlns:a16="http://schemas.microsoft.com/office/drawing/2014/main" id="{2B829183-112A-2861-5658-F5261EA93155}"/>
              </a:ext>
            </a:extLst>
          </p:cNvPr>
          <p:cNvSpPr txBox="1">
            <a:spLocks/>
          </p:cNvSpPr>
          <p:nvPr/>
        </p:nvSpPr>
        <p:spPr>
          <a:xfrm>
            <a:off x="7221900" y="5357929"/>
            <a:ext cx="3532463" cy="2741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1400" u="none" strike="noStrike">
                <a:solidFill>
                  <a:schemeClr val="bg1"/>
                </a:solidFill>
                <a:effectLst/>
                <a:latin typeface="Segoe Sans Display" pitchFamily="2" charset="0"/>
                <a:cs typeface="Segoe Sans Display" pitchFamily="2" charset="0"/>
              </a:rPr>
              <a:t>Enhanced collaboration and cybersecurity</a:t>
            </a:r>
          </a:p>
        </p:txBody>
      </p:sp>
      <p:cxnSp>
        <p:nvCxnSpPr>
          <p:cNvPr id="26" name="Straight Connector 25">
            <a:extLst>
              <a:ext uri="{FF2B5EF4-FFF2-40B4-BE49-F238E27FC236}">
                <a16:creationId xmlns:a16="http://schemas.microsoft.com/office/drawing/2014/main" id="{B9CC24B1-3647-68A0-F045-6C878671DFD7}"/>
              </a:ext>
              <a:ext uri="{C183D7F6-B498-43B3-948B-1728B52AA6E4}">
                <adec:decorative xmlns:adec="http://schemas.microsoft.com/office/drawing/2017/decorative" val="1"/>
              </a:ext>
            </a:extLst>
          </p:cNvPr>
          <p:cNvCxnSpPr>
            <a:cxnSpLocks/>
          </p:cNvCxnSpPr>
          <p:nvPr/>
        </p:nvCxnSpPr>
        <p:spPr>
          <a:xfrm>
            <a:off x="7221900" y="3072198"/>
            <a:ext cx="44661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AAF9774-1512-438C-935B-CB1CBA4D2003}"/>
              </a:ext>
              <a:ext uri="{C183D7F6-B498-43B3-948B-1728B52AA6E4}">
                <adec:decorative xmlns:adec="http://schemas.microsoft.com/office/drawing/2017/decorative" val="1"/>
              </a:ext>
            </a:extLst>
          </p:cNvPr>
          <p:cNvCxnSpPr>
            <a:cxnSpLocks/>
          </p:cNvCxnSpPr>
          <p:nvPr/>
        </p:nvCxnSpPr>
        <p:spPr>
          <a:xfrm>
            <a:off x="7221900" y="5060022"/>
            <a:ext cx="44661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9E814DC-A4A1-4DF2-9EB0-40CE4A7331E4}"/>
              </a:ext>
            </a:extLst>
          </p:cNvPr>
          <p:cNvSpPr txBox="1"/>
          <p:nvPr/>
        </p:nvSpPr>
        <p:spPr>
          <a:xfrm>
            <a:off x="10322491" y="6239421"/>
            <a:ext cx="967501" cy="246221"/>
          </a:xfrm>
          <a:prstGeom prst="rect">
            <a:avLst/>
          </a:prstGeom>
          <a:noFill/>
        </p:spPr>
        <p:txBody>
          <a:bodyPr wrap="square" lIns="0" tIns="0" rIns="0" bIns="0" rtlCol="0">
            <a:spAutoFit/>
          </a:bodyPr>
          <a:lstStyle/>
          <a:p>
            <a:r>
              <a:rPr lang="en-US" sz="1600">
                <a:solidFill>
                  <a:schemeClr val="bg1"/>
                </a:solidFill>
                <a:latin typeface="Segoe Sans Display Light" pitchFamily="2" charset="0"/>
                <a:cs typeface="Segoe Sans Display Light" pitchFamily="2" charset="0"/>
              </a:rPr>
              <a:t>Learn more</a:t>
            </a:r>
            <a:endParaRPr lang="en-US" sz="1100" baseline="30000">
              <a:solidFill>
                <a:schemeClr val="bg1"/>
              </a:solidFill>
              <a:latin typeface="Segoe Sans Display Light" pitchFamily="2" charset="0"/>
              <a:cs typeface="Segoe Sans Display Light" pitchFamily="2" charset="0"/>
            </a:endParaRPr>
          </a:p>
        </p:txBody>
      </p:sp>
      <p:cxnSp>
        <p:nvCxnSpPr>
          <p:cNvPr id="16" name="Straight Connector 15">
            <a:extLst>
              <a:ext uri="{FF2B5EF4-FFF2-40B4-BE49-F238E27FC236}">
                <a16:creationId xmlns:a16="http://schemas.microsoft.com/office/drawing/2014/main" id="{16EC118A-7199-EB27-5C02-5ABACEBBFFEA}"/>
              </a:ext>
              <a:ext uri="{C183D7F6-B498-43B3-948B-1728B52AA6E4}">
                <adec:decorative xmlns:adec="http://schemas.microsoft.com/office/drawing/2017/decorative" val="1"/>
              </a:ext>
            </a:extLst>
          </p:cNvPr>
          <p:cNvCxnSpPr>
            <a:cxnSpLocks/>
          </p:cNvCxnSpPr>
          <p:nvPr/>
        </p:nvCxnSpPr>
        <p:spPr>
          <a:xfrm>
            <a:off x="6826469" y="945931"/>
            <a:ext cx="0" cy="47406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arrow">
            <a:hlinkClick r:id="rId4"/>
            <a:extLst>
              <a:ext uri="{FF2B5EF4-FFF2-40B4-BE49-F238E27FC236}">
                <a16:creationId xmlns:a16="http://schemas.microsoft.com/office/drawing/2014/main" id="{034313A7-79E7-CE08-B527-905C23E53605}"/>
              </a:ext>
              <a:ext uri="{C183D7F6-B498-43B3-948B-1728B52AA6E4}">
                <adec:decorative xmlns:adec="http://schemas.microsoft.com/office/drawing/2017/decorative" val="1"/>
              </a:ext>
            </a:extLst>
          </p:cNvPr>
          <p:cNvSpPr>
            <a:spLocks noChangeAspect="1" noEditPoints="1"/>
          </p:cNvSpPr>
          <p:nvPr/>
        </p:nvSpPr>
        <p:spPr bwMode="auto">
          <a:xfrm>
            <a:off x="11376681" y="6304172"/>
            <a:ext cx="156265" cy="144195"/>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952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6" name="TextBox 5">
            <a:extLst>
              <a:ext uri="{FF2B5EF4-FFF2-40B4-BE49-F238E27FC236}">
                <a16:creationId xmlns:a16="http://schemas.microsoft.com/office/drawing/2014/main" id="{597BCFF4-239D-E416-E439-70ED8998506D}"/>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solidFill>
                  <a:srgbClr val="F6F3F7"/>
                </a:solidFill>
                <a:latin typeface="Segoe Sans Display" pitchFamily="2" charset="0"/>
                <a:cs typeface="Segoe Sans Display" pitchFamily="2" charset="0"/>
              </a:rPr>
              <a:t>Explore how Microsoft Security can safeguard your digital estate           1</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6279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DAD0-E445-0C3D-6641-7221AE2EB9F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BEBC866-FDA5-06F1-AA0A-3E6448F82793}"/>
              </a:ext>
              <a:ext uri="{C183D7F6-B498-43B3-948B-1728B52AA6E4}">
                <adec:decorative xmlns:adec="http://schemas.microsoft.com/office/drawing/2017/decorative" val="1"/>
              </a:ext>
            </a:extLst>
          </p:cNvPr>
          <p:cNvSpPr>
            <a:spLocks/>
          </p:cNvSpPr>
          <p:nvPr/>
        </p:nvSpPr>
        <p:spPr>
          <a:xfrm>
            <a:off x="0" y="0"/>
            <a:ext cx="12191999" cy="6858000"/>
          </a:xfrm>
          <a:prstGeom prst="rect">
            <a:avLst/>
          </a:prstGeom>
          <a:solidFill>
            <a:srgbClr val="0A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4" name="Title 3">
            <a:extLst>
              <a:ext uri="{FF2B5EF4-FFF2-40B4-BE49-F238E27FC236}">
                <a16:creationId xmlns:a16="http://schemas.microsoft.com/office/drawing/2014/main" id="{C280F9ED-D128-CDAE-009E-F3C5F64B30EE}"/>
              </a:ext>
            </a:extLst>
          </p:cNvPr>
          <p:cNvSpPr>
            <a:spLocks noGrp="1"/>
          </p:cNvSpPr>
          <p:nvPr>
            <p:ph type="title"/>
          </p:nvPr>
        </p:nvSpPr>
        <p:spPr>
          <a:xfrm>
            <a:off x="588963" y="2329007"/>
            <a:ext cx="5799137" cy="2431435"/>
          </a:xfrm>
        </p:spPr>
        <p:txBody>
          <a:bodyPr anchor="t"/>
          <a:lstStyle/>
          <a:p>
            <a:r>
              <a:rPr lang="en-US" sz="2000" u="none" strike="noStrike">
                <a:solidFill>
                  <a:schemeClr val="bg1"/>
                </a:solidFill>
                <a:effectLst/>
                <a:latin typeface="Segoe Sans Display"/>
                <a:cs typeface="Segoe Sans Display"/>
              </a:rPr>
              <a:t>We sleep much more soundly knowing that Microsoft and Tanium are closely partnered to provide us with assurance on both the depth and quality of our security controls across our technology estate</a:t>
            </a:r>
            <a:r>
              <a:rPr lang="en-US" sz="2000">
                <a:solidFill>
                  <a:schemeClr val="bg1"/>
                </a:solidFill>
                <a:latin typeface="Segoe Sans Display"/>
                <a:cs typeface="Segoe Sans Display"/>
              </a:rPr>
              <a:t>."</a:t>
            </a:r>
            <a:br>
              <a:rPr lang="en-US" sz="2400" u="none" strike="noStrike">
                <a:solidFill>
                  <a:schemeClr val="bg1"/>
                </a:solidFill>
                <a:effectLst/>
                <a:latin typeface="Segoe Sans Display" pitchFamily="2" charset="0"/>
                <a:cs typeface="Segoe Sans Display" pitchFamily="2" charset="0"/>
              </a:rPr>
            </a:br>
            <a:br>
              <a:rPr lang="en-US" noProof="0">
                <a:solidFill>
                  <a:schemeClr val="bg1"/>
                </a:solidFill>
              </a:rPr>
            </a:br>
            <a:r>
              <a:rPr lang="en-US" sz="1400" u="none" strike="noStrike">
                <a:solidFill>
                  <a:schemeClr val="bg1"/>
                </a:solidFill>
                <a:effectLst/>
                <a:latin typeface="Segoe Sans Display"/>
                <a:cs typeface="Segoe Sans Display"/>
              </a:rPr>
              <a:t>- Joe Silva, Chief Information Security Officer, Jones Lang LaSalle</a:t>
            </a:r>
            <a:endParaRPr lang="en-US" sz="1400">
              <a:solidFill>
                <a:schemeClr val="bg1"/>
              </a:solidFill>
              <a:latin typeface="Segoe Sans Display"/>
              <a:cs typeface="Segoe Sans Display"/>
            </a:endParaRPr>
          </a:p>
        </p:txBody>
      </p:sp>
      <p:pic>
        <p:nvPicPr>
          <p:cNvPr id="31" name="Picture 30" descr="Jones Lang LaSalle Logo">
            <a:extLst>
              <a:ext uri="{FF2B5EF4-FFF2-40B4-BE49-F238E27FC236}">
                <a16:creationId xmlns:a16="http://schemas.microsoft.com/office/drawing/2014/main" id="{3913DF58-DB6C-B3C4-FBD7-A3F87DCCAA47}"/>
              </a:ext>
            </a:extLst>
          </p:cNvPr>
          <p:cNvPicPr>
            <a:picLocks noChangeAspect="1"/>
          </p:cNvPicPr>
          <p:nvPr/>
        </p:nvPicPr>
        <p:blipFill>
          <a:blip r:embed="rId3"/>
          <a:stretch>
            <a:fillRect/>
          </a:stretch>
        </p:blipFill>
        <p:spPr>
          <a:xfrm>
            <a:off x="698417" y="5518553"/>
            <a:ext cx="1460839" cy="647639"/>
          </a:xfrm>
          <a:prstGeom prst="rect">
            <a:avLst/>
          </a:prstGeom>
        </p:spPr>
      </p:pic>
      <p:sp>
        <p:nvSpPr>
          <p:cNvPr id="9" name="Title 18">
            <a:extLst>
              <a:ext uri="{FF2B5EF4-FFF2-40B4-BE49-F238E27FC236}">
                <a16:creationId xmlns:a16="http://schemas.microsoft.com/office/drawing/2014/main" id="{68767D95-7972-00E2-AA7E-662D616B93CB}"/>
              </a:ext>
            </a:extLst>
          </p:cNvPr>
          <p:cNvSpPr txBox="1">
            <a:spLocks/>
          </p:cNvSpPr>
          <p:nvPr/>
        </p:nvSpPr>
        <p:spPr>
          <a:xfrm>
            <a:off x="7221900" y="922867"/>
            <a:ext cx="4647371"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US" sz="2000" u="none" strike="noStrike">
                <a:solidFill>
                  <a:schemeClr val="bg1"/>
                </a:solidFill>
                <a:effectLst/>
                <a:latin typeface="Segoe Sans Display Semilight" pitchFamily="2" charset="0"/>
                <a:cs typeface="Segoe Sans Display Semilight" pitchFamily="2" charset="0"/>
              </a:rPr>
              <a:t>Jones Lang LaSalle cuts cybersecurity spending by 20 percent by consolidating vendors and using Tanium and Microsoft Defender for Endpoint</a:t>
            </a:r>
            <a:endParaRPr lang="en-GB" sz="2400">
              <a:solidFill>
                <a:schemeClr val="bg1"/>
              </a:solidFill>
              <a:latin typeface="Segoe Sans Display" pitchFamily="2" charset="0"/>
              <a:ea typeface="+mn-ea"/>
              <a:cs typeface="Segoe Sans Display" pitchFamily="2" charset="0"/>
            </a:endParaRPr>
          </a:p>
        </p:txBody>
      </p:sp>
      <p:sp>
        <p:nvSpPr>
          <p:cNvPr id="3" name="Title 18">
            <a:extLst>
              <a:ext uri="{FF2B5EF4-FFF2-40B4-BE49-F238E27FC236}">
                <a16:creationId xmlns:a16="http://schemas.microsoft.com/office/drawing/2014/main" id="{4E99DDCD-C1F0-1EDB-7BFA-C7503463BF74}"/>
              </a:ext>
            </a:extLst>
          </p:cNvPr>
          <p:cNvSpPr txBox="1">
            <a:spLocks/>
          </p:cNvSpPr>
          <p:nvPr/>
        </p:nvSpPr>
        <p:spPr>
          <a:xfrm>
            <a:off x="7301738" y="2759212"/>
            <a:ext cx="2060035" cy="3422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$5 million</a:t>
            </a:r>
          </a:p>
        </p:txBody>
      </p:sp>
      <p:sp>
        <p:nvSpPr>
          <p:cNvPr id="25" name="Title 18">
            <a:extLst>
              <a:ext uri="{FF2B5EF4-FFF2-40B4-BE49-F238E27FC236}">
                <a16:creationId xmlns:a16="http://schemas.microsoft.com/office/drawing/2014/main" id="{A58D4C03-C71C-539B-A278-A29A21B09537}"/>
              </a:ext>
            </a:extLst>
          </p:cNvPr>
          <p:cNvSpPr txBox="1">
            <a:spLocks/>
          </p:cNvSpPr>
          <p:nvPr/>
        </p:nvSpPr>
        <p:spPr>
          <a:xfrm>
            <a:off x="9815022" y="2580276"/>
            <a:ext cx="1872981"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saved annually with Microsoft 365 E5 cyber innovation​</a:t>
            </a:r>
          </a:p>
        </p:txBody>
      </p:sp>
      <p:sp>
        <p:nvSpPr>
          <p:cNvPr id="15" name="Oval 14">
            <a:extLst>
              <a:ext uri="{FF2B5EF4-FFF2-40B4-BE49-F238E27FC236}">
                <a16:creationId xmlns:a16="http://schemas.microsoft.com/office/drawing/2014/main" id="{4B4A0196-9B31-8360-15C6-BE89EA29F0AD}"/>
              </a:ext>
              <a:ext uri="{C183D7F6-B498-43B3-948B-1728B52AA6E4}">
                <adec:decorative xmlns:adec="http://schemas.microsoft.com/office/drawing/2017/decorative" val="1"/>
              </a:ext>
            </a:extLst>
          </p:cNvPr>
          <p:cNvSpPr/>
          <p:nvPr/>
        </p:nvSpPr>
        <p:spPr>
          <a:xfrm>
            <a:off x="7654266" y="3717711"/>
            <a:ext cx="1293192" cy="1293191"/>
          </a:xfrm>
          <a:prstGeom prst="ellipse">
            <a:avLst/>
          </a:prstGeom>
          <a:solidFill>
            <a:srgbClr val="0A1F2C"/>
          </a:solidFill>
          <a:ln w="6350" cap="flat" cmpd="sng" algn="ctr">
            <a:solidFill>
              <a:srgbClr val="0A1F2C"/>
            </a:solidFill>
            <a:prstDash val="solid"/>
            <a:miter lim="800000"/>
          </a:ln>
          <a:effectLst>
            <a:glow rad="149969">
              <a:srgbClr val="7D5BB9">
                <a:alpha val="3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Sans Display" pitchFamily="2" charset="0"/>
              <a:ea typeface="+mn-ea"/>
              <a:cs typeface="+mn-cs"/>
            </a:endParaRPr>
          </a:p>
        </p:txBody>
      </p:sp>
      <p:sp>
        <p:nvSpPr>
          <p:cNvPr id="16" name="Arc 15">
            <a:extLst>
              <a:ext uri="{FF2B5EF4-FFF2-40B4-BE49-F238E27FC236}">
                <a16:creationId xmlns:a16="http://schemas.microsoft.com/office/drawing/2014/main" id="{75F886F6-09BE-B4F0-AF09-2A180FF90F78}"/>
              </a:ext>
              <a:ext uri="{C183D7F6-B498-43B3-948B-1728B52AA6E4}">
                <adec:decorative xmlns:adec="http://schemas.microsoft.com/office/drawing/2017/decorative" val="1"/>
              </a:ext>
            </a:extLst>
          </p:cNvPr>
          <p:cNvSpPr/>
          <p:nvPr/>
        </p:nvSpPr>
        <p:spPr bwMode="auto">
          <a:xfrm>
            <a:off x="7672828" y="3732389"/>
            <a:ext cx="1256067" cy="1256067"/>
          </a:xfrm>
          <a:prstGeom prst="arc">
            <a:avLst>
              <a:gd name="adj1" fmla="val 16142164"/>
              <a:gd name="adj2" fmla="val 19300265"/>
            </a:avLst>
          </a:prstGeom>
          <a:noFill/>
          <a:ln w="76200" cap="flat" cmpd="sng" algn="ctr">
            <a:gradFill>
              <a:gsLst>
                <a:gs pos="0">
                  <a:srgbClr val="7D5BB9">
                    <a:alpha val="17000"/>
                  </a:srgbClr>
                </a:gs>
                <a:gs pos="100000">
                  <a:srgbClr val="7D5BB9"/>
                </a:gs>
              </a:gsLst>
              <a:lin ang="5400000" scaled="1"/>
            </a:gradFill>
            <a:prstDash val="solid"/>
            <a:round/>
            <a:tailEnd type="none"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Sans Display" pitchFamily="2" charset="0"/>
              <a:ea typeface="+mn-ea"/>
              <a:cs typeface="+mn-cs"/>
            </a:endParaRPr>
          </a:p>
        </p:txBody>
      </p:sp>
      <p:sp>
        <p:nvSpPr>
          <p:cNvPr id="11" name="TextBox 10">
            <a:extLst>
              <a:ext uri="{FF2B5EF4-FFF2-40B4-BE49-F238E27FC236}">
                <a16:creationId xmlns:a16="http://schemas.microsoft.com/office/drawing/2014/main" id="{2EFD7C67-BEF8-B8A7-515E-C3A112B406A9}"/>
              </a:ext>
            </a:extLst>
          </p:cNvPr>
          <p:cNvSpPr txBox="1"/>
          <p:nvPr/>
        </p:nvSpPr>
        <p:spPr>
          <a:xfrm>
            <a:off x="7956788" y="4141144"/>
            <a:ext cx="749937" cy="492443"/>
          </a:xfrm>
          <a:prstGeom prst="rect">
            <a:avLst/>
          </a:prstGeom>
          <a:noFill/>
        </p:spPr>
        <p:txBody>
          <a:bodyPr wrap="square" lIns="0" tIns="0" rIns="0" bIns="0" rtlCol="0">
            <a:spAutoFit/>
          </a:bodyPr>
          <a:lstStyle/>
          <a:p>
            <a:r>
              <a:rPr lang="en-US" sz="3200">
                <a:solidFill>
                  <a:schemeClr val="bg1"/>
                </a:solidFill>
                <a:latin typeface="Segoe Sans Display Semilight" pitchFamily="2" charset="0"/>
                <a:cs typeface="Segoe Sans Display Semilight" pitchFamily="2" charset="0"/>
              </a:rPr>
              <a:t>20%</a:t>
            </a:r>
          </a:p>
        </p:txBody>
      </p:sp>
      <p:sp>
        <p:nvSpPr>
          <p:cNvPr id="22" name="Title 18">
            <a:extLst>
              <a:ext uri="{FF2B5EF4-FFF2-40B4-BE49-F238E27FC236}">
                <a16:creationId xmlns:a16="http://schemas.microsoft.com/office/drawing/2014/main" id="{7D60473D-609F-0217-D773-04C3238745A5}"/>
              </a:ext>
            </a:extLst>
          </p:cNvPr>
          <p:cNvSpPr txBox="1">
            <a:spLocks/>
          </p:cNvSpPr>
          <p:nvPr/>
        </p:nvSpPr>
        <p:spPr>
          <a:xfrm>
            <a:off x="9822324" y="4104832"/>
            <a:ext cx="169285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ct val="100000"/>
              </a:lnSpc>
            </a:pPr>
            <a:r>
              <a:rPr lang="en-US" sz="1400" u="none" strike="noStrike">
                <a:solidFill>
                  <a:schemeClr val="bg1"/>
                </a:solidFill>
                <a:effectLst/>
                <a:latin typeface="Segoe Sans Display" pitchFamily="2" charset="0"/>
                <a:cs typeface="Segoe Sans Display" pitchFamily="2" charset="0"/>
              </a:rPr>
              <a:t>decrease in security spending</a:t>
            </a:r>
          </a:p>
        </p:txBody>
      </p:sp>
      <p:sp>
        <p:nvSpPr>
          <p:cNvPr id="24" name="Title 18">
            <a:extLst>
              <a:ext uri="{FF2B5EF4-FFF2-40B4-BE49-F238E27FC236}">
                <a16:creationId xmlns:a16="http://schemas.microsoft.com/office/drawing/2014/main" id="{B75E7F79-5D8F-F798-D5AC-5356375E3D66}"/>
              </a:ext>
            </a:extLst>
          </p:cNvPr>
          <p:cNvSpPr txBox="1">
            <a:spLocks/>
          </p:cNvSpPr>
          <p:nvPr/>
        </p:nvSpPr>
        <p:spPr>
          <a:xfrm>
            <a:off x="7632091" y="5695372"/>
            <a:ext cx="1399327" cy="64998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90,000</a:t>
            </a:r>
          </a:p>
          <a:p>
            <a:pPr algn="l" rtl="0" fontAlgn="base">
              <a:lnSpc>
                <a:spcPts val="2400"/>
              </a:lnSpc>
            </a:pPr>
            <a:r>
              <a:rPr lang="en-US" sz="3600" u="none" strike="noStrike">
                <a:solidFill>
                  <a:schemeClr val="bg1"/>
                </a:solidFill>
                <a:effectLst/>
                <a:latin typeface="Segoe Sans Display" pitchFamily="2" charset="0"/>
                <a:cs typeface="Segoe Sans Display" pitchFamily="2" charset="0"/>
              </a:rPr>
              <a:t> </a:t>
            </a:r>
            <a:endParaRPr lang="en-US" sz="1400" u="none" strike="noStrike">
              <a:solidFill>
                <a:srgbClr val="FFFFFF"/>
              </a:solidFill>
              <a:effectLst/>
              <a:latin typeface="Segoe Sans Display" pitchFamily="2" charset="0"/>
              <a:cs typeface="Segoe Sans Display" pitchFamily="2" charset="0"/>
            </a:endParaRPr>
          </a:p>
        </p:txBody>
      </p:sp>
      <p:sp>
        <p:nvSpPr>
          <p:cNvPr id="23" name="Title 18">
            <a:extLst>
              <a:ext uri="{FF2B5EF4-FFF2-40B4-BE49-F238E27FC236}">
                <a16:creationId xmlns:a16="http://schemas.microsoft.com/office/drawing/2014/main" id="{2BF834DF-087A-3847-C086-41C5CE074CF7}"/>
              </a:ext>
            </a:extLst>
          </p:cNvPr>
          <p:cNvSpPr txBox="1">
            <a:spLocks/>
          </p:cNvSpPr>
          <p:nvPr/>
        </p:nvSpPr>
        <p:spPr>
          <a:xfrm>
            <a:off x="9815022" y="5570677"/>
            <a:ext cx="3532463" cy="27411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lnSpc>
                <a:spcPts val="2400"/>
              </a:lnSpc>
            </a:pPr>
            <a:r>
              <a:rPr lang="en-US" sz="1400" u="none" strike="noStrike">
                <a:solidFill>
                  <a:schemeClr val="bg1"/>
                </a:solidFill>
                <a:effectLst/>
                <a:latin typeface="Segoe Sans Display" pitchFamily="2" charset="0"/>
                <a:cs typeface="Segoe Sans Display" pitchFamily="2" charset="0"/>
              </a:rPr>
              <a:t>endpoints protected​</a:t>
            </a:r>
          </a:p>
        </p:txBody>
      </p:sp>
      <p:cxnSp>
        <p:nvCxnSpPr>
          <p:cNvPr id="26" name="Straight Connector 25">
            <a:extLst>
              <a:ext uri="{FF2B5EF4-FFF2-40B4-BE49-F238E27FC236}">
                <a16:creationId xmlns:a16="http://schemas.microsoft.com/office/drawing/2014/main" id="{830FC446-4830-7945-3C7B-AD625E18D9B3}"/>
              </a:ext>
              <a:ext uri="{C183D7F6-B498-43B3-948B-1728B52AA6E4}">
                <adec:decorative xmlns:adec="http://schemas.microsoft.com/office/drawing/2017/decorative" val="1"/>
              </a:ext>
            </a:extLst>
          </p:cNvPr>
          <p:cNvCxnSpPr>
            <a:cxnSpLocks/>
          </p:cNvCxnSpPr>
          <p:nvPr/>
        </p:nvCxnSpPr>
        <p:spPr>
          <a:xfrm>
            <a:off x="7221900" y="3412974"/>
            <a:ext cx="44661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0BFB3BF-BFA8-93C8-56F2-AB56953B703E}"/>
              </a:ext>
              <a:ext uri="{C183D7F6-B498-43B3-948B-1728B52AA6E4}">
                <adec:decorative xmlns:adec="http://schemas.microsoft.com/office/drawing/2017/decorative" val="1"/>
              </a:ext>
            </a:extLst>
          </p:cNvPr>
          <p:cNvCxnSpPr>
            <a:cxnSpLocks/>
          </p:cNvCxnSpPr>
          <p:nvPr/>
        </p:nvCxnSpPr>
        <p:spPr>
          <a:xfrm>
            <a:off x="7221900" y="5329358"/>
            <a:ext cx="446610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367A0BD-5154-AF41-C001-077B9C459E1B}"/>
              </a:ext>
              <a:ext uri="{C183D7F6-B498-43B3-948B-1728B52AA6E4}">
                <adec:decorative xmlns:adec="http://schemas.microsoft.com/office/drawing/2017/decorative" val="1"/>
              </a:ext>
            </a:extLst>
          </p:cNvPr>
          <p:cNvCxnSpPr>
            <a:cxnSpLocks/>
          </p:cNvCxnSpPr>
          <p:nvPr/>
        </p:nvCxnSpPr>
        <p:spPr>
          <a:xfrm>
            <a:off x="6826469" y="945931"/>
            <a:ext cx="0" cy="47406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041B7B8-A0DD-8069-0993-EEF2476A579F}"/>
              </a:ext>
              <a:ext uri="{C183D7F6-B498-43B3-948B-1728B52AA6E4}">
                <adec:decorative xmlns:adec="http://schemas.microsoft.com/office/drawing/2017/decorative" val="1"/>
              </a:ext>
            </a:extLst>
          </p:cNvPr>
          <p:cNvGrpSpPr>
            <a:grpSpLocks noChangeAspect="1"/>
          </p:cNvGrpSpPr>
          <p:nvPr/>
        </p:nvGrpSpPr>
        <p:grpSpPr bwMode="black">
          <a:xfrm>
            <a:off x="588963" y="735410"/>
            <a:ext cx="1049075" cy="914400"/>
            <a:chOff x="4169763" y="585788"/>
            <a:chExt cx="713371" cy="622746"/>
          </a:xfrm>
          <a:solidFill>
            <a:schemeClr val="tx2"/>
          </a:solidFill>
        </p:grpSpPr>
        <p:sp>
          <p:nvSpPr>
            <p:cNvPr id="18" name="Graphic 9">
              <a:extLst>
                <a:ext uri="{FF2B5EF4-FFF2-40B4-BE49-F238E27FC236}">
                  <a16:creationId xmlns:a16="http://schemas.microsoft.com/office/drawing/2014/main" id="{6B1BC482-C374-D10D-F044-42FB852267F5}"/>
                </a:ext>
                <a:ext uri="{C183D7F6-B498-43B3-948B-1728B52AA6E4}">
                  <adec:decorative xmlns:adec="http://schemas.microsoft.com/office/drawing/2017/decorative" val="1"/>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tlCol="0" anchor="ctr"/>
            <a:lstStyle/>
            <a:p>
              <a:pPr lvl="0"/>
              <a:endParaRPr lang="en-US"/>
            </a:p>
          </p:txBody>
        </p:sp>
        <p:sp>
          <p:nvSpPr>
            <p:cNvPr id="19" name="Graphic 9">
              <a:extLst>
                <a:ext uri="{FF2B5EF4-FFF2-40B4-BE49-F238E27FC236}">
                  <a16:creationId xmlns:a16="http://schemas.microsoft.com/office/drawing/2014/main" id="{F6EE7502-9202-2304-B150-167B6C9A9E3A}"/>
                </a:ext>
                <a:ext uri="{C183D7F6-B498-43B3-948B-1728B52AA6E4}">
                  <adec:decorative xmlns:adec="http://schemas.microsoft.com/office/drawing/2017/decorative" val="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solidFill>
              <a:srgbClr val="F5F3F6"/>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pic>
        <p:nvPicPr>
          <p:cNvPr id="36" name="Picture 35">
            <a:hlinkClick r:id="rId4"/>
            <a:extLst>
              <a:ext uri="{FF2B5EF4-FFF2-40B4-BE49-F238E27FC236}">
                <a16:creationId xmlns:a16="http://schemas.microsoft.com/office/drawing/2014/main" id="{01DB0F0D-8C40-CA18-F9FB-FBB5AC327623}"/>
              </a:ext>
              <a:ext uri="{C183D7F6-B498-43B3-948B-1728B52AA6E4}">
                <adec:decorative xmlns:adec="http://schemas.microsoft.com/office/drawing/2017/decorative" val="1"/>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11500"/>
                    </a14:imgEffect>
                    <a14:imgEffect>
                      <a14:saturation sat="400000"/>
                    </a14:imgEffect>
                    <a14:imgEffect>
                      <a14:brightnessContrast bright="-60000" contrast="-20000"/>
                    </a14:imgEffect>
                  </a14:imgLayer>
                </a14:imgProps>
              </a:ext>
              <a:ext uri="{28A0092B-C50C-407E-A947-70E740481C1C}">
                <a14:useLocalDpi xmlns:a14="http://schemas.microsoft.com/office/drawing/2010/main" val="0"/>
              </a:ext>
            </a:extLst>
          </a:blip>
          <a:stretch>
            <a:fillRect/>
          </a:stretch>
        </p:blipFill>
        <p:spPr>
          <a:xfrm>
            <a:off x="10091714" y="6179129"/>
            <a:ext cx="1606922" cy="373014"/>
          </a:xfrm>
          <a:prstGeom prst="rect">
            <a:avLst/>
          </a:prstGeom>
          <a:noFill/>
        </p:spPr>
      </p:pic>
      <p:sp>
        <p:nvSpPr>
          <p:cNvPr id="37" name="TextBox 36">
            <a:extLst>
              <a:ext uri="{FF2B5EF4-FFF2-40B4-BE49-F238E27FC236}">
                <a16:creationId xmlns:a16="http://schemas.microsoft.com/office/drawing/2014/main" id="{C81116D9-CBFB-D88F-173E-5A17460DE437}"/>
              </a:ext>
            </a:extLst>
          </p:cNvPr>
          <p:cNvSpPr txBox="1"/>
          <p:nvPr/>
        </p:nvSpPr>
        <p:spPr>
          <a:xfrm>
            <a:off x="10322491" y="6239421"/>
            <a:ext cx="967501" cy="246221"/>
          </a:xfrm>
          <a:prstGeom prst="rect">
            <a:avLst/>
          </a:prstGeom>
          <a:noFill/>
        </p:spPr>
        <p:txBody>
          <a:bodyPr wrap="square" lIns="0" tIns="0" rIns="0" bIns="0" rtlCol="0">
            <a:spAutoFit/>
          </a:bodyPr>
          <a:lstStyle/>
          <a:p>
            <a:r>
              <a:rPr lang="en-US" sz="1600">
                <a:solidFill>
                  <a:schemeClr val="bg1"/>
                </a:solidFill>
                <a:latin typeface="Segoe Sans Display Light" pitchFamily="2" charset="0"/>
                <a:cs typeface="Segoe Sans Display Light" pitchFamily="2" charset="0"/>
              </a:rPr>
              <a:t>Learn more</a:t>
            </a:r>
            <a:endParaRPr lang="en-US" sz="1100" baseline="30000">
              <a:solidFill>
                <a:schemeClr val="bg1"/>
              </a:solidFill>
              <a:latin typeface="Segoe Sans Display Light" pitchFamily="2" charset="0"/>
              <a:cs typeface="Segoe Sans Display Light" pitchFamily="2" charset="0"/>
            </a:endParaRPr>
          </a:p>
        </p:txBody>
      </p:sp>
      <p:sp>
        <p:nvSpPr>
          <p:cNvPr id="38" name="arrow">
            <a:hlinkClick r:id="rId4"/>
            <a:extLst>
              <a:ext uri="{FF2B5EF4-FFF2-40B4-BE49-F238E27FC236}">
                <a16:creationId xmlns:a16="http://schemas.microsoft.com/office/drawing/2014/main" id="{3C6FB955-9916-4883-0A86-D69309FE2104}"/>
              </a:ext>
              <a:ext uri="{C183D7F6-B498-43B3-948B-1728B52AA6E4}">
                <adec:decorative xmlns:adec="http://schemas.microsoft.com/office/drawing/2017/decorative" val="1"/>
              </a:ext>
            </a:extLst>
          </p:cNvPr>
          <p:cNvSpPr>
            <a:spLocks noChangeAspect="1" noEditPoints="1"/>
          </p:cNvSpPr>
          <p:nvPr/>
        </p:nvSpPr>
        <p:spPr bwMode="auto">
          <a:xfrm>
            <a:off x="11376681" y="6304172"/>
            <a:ext cx="156265" cy="144195"/>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952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defTabSz="914314"/>
            <a:endParaRPr lang="en-US" sz="882">
              <a:gradFill>
                <a:gsLst>
                  <a:gs pos="0">
                    <a:srgbClr val="505050"/>
                  </a:gs>
                  <a:gs pos="100000">
                    <a:srgbClr val="505050"/>
                  </a:gs>
                </a:gsLst>
                <a:lin ang="5400000" scaled="1"/>
              </a:gradFill>
              <a:latin typeface="Segoe UI"/>
            </a:endParaRPr>
          </a:p>
        </p:txBody>
      </p:sp>
      <p:sp>
        <p:nvSpPr>
          <p:cNvPr id="5" name="TextBox 4">
            <a:extLst>
              <a:ext uri="{FF2B5EF4-FFF2-40B4-BE49-F238E27FC236}">
                <a16:creationId xmlns:a16="http://schemas.microsoft.com/office/drawing/2014/main" id="{0EAB3F75-92DB-0051-BAB2-EAA7E7AFB384}"/>
              </a:ext>
              <a:ext uri="{C183D7F6-B498-43B3-948B-1728B52AA6E4}">
                <adec:decorative xmlns:adec="http://schemas.microsoft.com/office/drawing/2017/decorative" val="1"/>
              </a:ext>
            </a:extLst>
          </p:cNvPr>
          <p:cNvSpPr txBox="1"/>
          <p:nvPr/>
        </p:nvSpPr>
        <p:spPr>
          <a:xfrm>
            <a:off x="8676861" y="257877"/>
            <a:ext cx="3213485" cy="338554"/>
          </a:xfrm>
          <a:prstGeom prst="rect">
            <a:avLst/>
          </a:prstGeom>
          <a:noFill/>
        </p:spPr>
        <p:txBody>
          <a:bodyPr wrap="square" lIns="0" tIns="0" rIns="0" bIns="0" rtlCol="0">
            <a:spAutoFit/>
          </a:bodyPr>
          <a:lstStyle/>
          <a:p>
            <a:r>
              <a:rPr lang="en-US" sz="800">
                <a:solidFill>
                  <a:srgbClr val="F6F3F7"/>
                </a:solidFill>
                <a:latin typeface="Segoe Sans Display" pitchFamily="2" charset="0"/>
                <a:cs typeface="Segoe Sans Display" pitchFamily="2" charset="0"/>
              </a:rPr>
              <a:t>Explore how Microsoft Security can safeguard your digital estate           1</a:t>
            </a:r>
          </a:p>
          <a:p>
            <a:endParaRPr lang="en-US" sz="1400">
              <a:solidFill>
                <a:schemeClr val="bg1"/>
              </a:solidFill>
              <a:highlight>
                <a:srgbClr val="FFFF00"/>
              </a:highlight>
              <a:latin typeface="Segoe Sans Display" pitchFamily="2" charset="0"/>
              <a:cs typeface="Segoe Sans Display" pitchFamily="2" charset="0"/>
            </a:endParaRPr>
          </a:p>
        </p:txBody>
      </p:sp>
    </p:spTree>
    <p:extLst>
      <p:ext uri="{BB962C8B-B14F-4D97-AF65-F5344CB8AC3E}">
        <p14:creationId xmlns:p14="http://schemas.microsoft.com/office/powerpoint/2010/main" val="382750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icrosoft Security Dark">
  <a:themeElements>
    <a:clrScheme name="Microsoft Security Dark">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8DC8E8"/>
      </a:hlink>
      <a:folHlink>
        <a:srgbClr val="8DC8E8"/>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Dark-ZUMFinal.potx" id="{F38FC898-B5FB-4E93-8F10-5935341B5E7D}" vid="{3FB78618-6100-4E22-854B-A70A7BF6A7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49AC6C78DA6D4AAD79C51E0F117D8D" ma:contentTypeVersion="7" ma:contentTypeDescription="Create a new document." ma:contentTypeScope="" ma:versionID="d4d39d665e5ef36f183ee1c1501815be">
  <xsd:schema xmlns:xsd="http://www.w3.org/2001/XMLSchema" xmlns:xs="http://www.w3.org/2001/XMLSchema" xmlns:p="http://schemas.microsoft.com/office/2006/metadata/properties" xmlns:ns1="http://schemas.microsoft.com/sharepoint/v3" xmlns:ns2="f66d6d3b-f514-449c-b775-e8fb228ff25a" targetNamespace="http://schemas.microsoft.com/office/2006/metadata/properties" ma:root="true" ma:fieldsID="bd4db92beae07bbe51cf5a164abb2a7f" ns1:_="" ns2:_="">
    <xsd:import namespace="http://schemas.microsoft.com/sharepoint/v3"/>
    <xsd:import namespace="f66d6d3b-f514-449c-b775-e8fb228ff2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6d6d3b-f514-449c-b775-e8fb228ff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5A41CE9-7703-448C-9814-4702A140802E}">
  <ds:schemaRefs>
    <ds:schemaRef ds:uri="http://schemas.microsoft.com/sharepoint/v3/contenttype/forms"/>
  </ds:schemaRefs>
</ds:datastoreItem>
</file>

<file path=customXml/itemProps2.xml><?xml version="1.0" encoding="utf-8"?>
<ds:datastoreItem xmlns:ds="http://schemas.openxmlformats.org/officeDocument/2006/customXml" ds:itemID="{6ADFD13A-9A4A-4DEC-A7B2-AA2A711017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66d6d3b-f514-449c-b775-e8fb228ff2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E3ED88-C518-4BEB-A019-FBCD0687D231}">
  <ds:schemaRefs>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f66d6d3b-f514-449c-b775-e8fb228ff25a"/>
    <ds:schemaRef ds:uri="http://schemas.microsoft.com/sharepoint/v3"/>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25</TotalTime>
  <Words>5036</Words>
  <Application>Microsoft Office PowerPoint</Application>
  <PresentationFormat>Widescreen</PresentationFormat>
  <Paragraphs>621</Paragraphs>
  <Slides>45</Slides>
  <Notes>39</Notes>
  <HiddenSlides>0</HiddenSlides>
  <MMClips>12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45</vt:i4>
      </vt:variant>
    </vt:vector>
  </HeadingPairs>
  <TitlesOfParts>
    <vt:vector size="61" baseType="lpstr">
      <vt:lpstr>Aptos</vt:lpstr>
      <vt:lpstr>Aptos Display</vt:lpstr>
      <vt:lpstr>Arial</vt:lpstr>
      <vt:lpstr>Calibri</vt:lpstr>
      <vt:lpstr>Consolas</vt:lpstr>
      <vt:lpstr>Segoe Pro Display</vt:lpstr>
      <vt:lpstr>Segoe Sans Display</vt:lpstr>
      <vt:lpstr>Segoe Sans Display Light</vt:lpstr>
      <vt:lpstr>Segoe Sans Display Semibold</vt:lpstr>
      <vt:lpstr>Segoe Sans Display Semilight</vt:lpstr>
      <vt:lpstr>Segoe UI</vt:lpstr>
      <vt:lpstr>Segoe UI Semibold</vt:lpstr>
      <vt:lpstr>Segoe UI Semilight</vt:lpstr>
      <vt:lpstr>Wingdings</vt:lpstr>
      <vt:lpstr>Office Theme</vt:lpstr>
      <vt:lpstr>Microsoft Security Dark</vt:lpstr>
      <vt:lpstr>Security Success Kit</vt:lpstr>
      <vt:lpstr>Contents</vt:lpstr>
      <vt:lpstr>Explore how Microsoft Security can  safeguard your digital estate</vt:lpstr>
      <vt:lpstr>Microsoft's response to evolving cybersecurity threats</vt:lpstr>
      <vt:lpstr>Microsoft Security helps you do more with less with a unified approach to security</vt:lpstr>
      <vt:lpstr>Save costs with Microsoft´s integrated, comprehensive cybersecurity solutions</vt:lpstr>
      <vt:lpstr>With the help of Microsoft Unified support, we installed advanced safeguards on tens of thousands of endpoints in a matter of a week or two.”  - Will Luker, Chief Information Security Officer, Department of the Premier and Cabinet ,Government of South Australia  </vt:lpstr>
      <vt:lpstr>Defender Experts for XDR gave us so much more visibility beyond what our security team used to have and feed our team up to focus on threats that actually demand our attention."  - Chris Rowtcliff, Head of IT, Westminster School</vt:lpstr>
      <vt:lpstr>We sleep much more soundly knowing that Microsoft and Tanium are closely partnered to provide us with assurance on both the depth and quality of our security controls across our technology estate."  - Joe Silva, Chief Information Security Officer, Jones Lang LaSalle</vt:lpstr>
      <vt:lpstr>The main advantage is that all products are centralized, allowing staff to access everything from one platform. They can easily switch between applications, such as moving from their mailbox to Microsoft Forms, all within a single sign-on session.”  - Maitha Mohamed Al Teneji, Director of infrastructure and Technical Equipment Department, MOHRE</vt:lpstr>
      <vt:lpstr>Zero Trust framework</vt:lpstr>
      <vt:lpstr>Zero Trust framework</vt:lpstr>
      <vt:lpstr>Zero Trust  architecture</vt:lpstr>
      <vt:lpstr>Workload adoption pathways</vt:lpstr>
      <vt:lpstr>Workload adoption pathways</vt:lpstr>
      <vt:lpstr>Identity and Device Management </vt:lpstr>
      <vt:lpstr>Threat Protection</vt:lpstr>
      <vt:lpstr>Data Protection</vt:lpstr>
      <vt:lpstr>Sentinel</vt:lpstr>
      <vt:lpstr>Defender for Cloud</vt:lpstr>
      <vt:lpstr>Product information</vt:lpstr>
      <vt:lpstr>Microsoft Defender</vt:lpstr>
      <vt:lpstr>Microsoft Sentinel</vt:lpstr>
      <vt:lpstr>Microsoft Endpoint  Manager (Intune)  </vt:lpstr>
      <vt:lpstr>Cloud Security</vt:lpstr>
      <vt:lpstr>Microsoft Entra</vt:lpstr>
      <vt:lpstr>Microsoft Purview</vt:lpstr>
      <vt:lpstr>Microsoft Priva</vt:lpstr>
      <vt:lpstr>Deployment guidance </vt:lpstr>
      <vt:lpstr>Onboarding &amp; Deployment Guidance: Microsoft Entra</vt:lpstr>
      <vt:lpstr>Onboarding &amp; Deployment Guidance: Microsoft Entra</vt:lpstr>
      <vt:lpstr>Onboarding &amp; Deployment Guidance: Microsoft Purview</vt:lpstr>
      <vt:lpstr>Onboarding &amp; Deployment Guidance: Microsoft Purview</vt:lpstr>
      <vt:lpstr>Onboarding &amp; Deployment Guidance:  Microsoft Defender Family</vt:lpstr>
      <vt:lpstr>Onboarding &amp; Deployment Guidance:  Microsoft Defender Family</vt:lpstr>
      <vt:lpstr>Onboarding &amp; Deployment Guidance:  Microsoft Defender for Cloud</vt:lpstr>
      <vt:lpstr>Onboarding &amp; Deployment Guidance:  Microsoft Priva</vt:lpstr>
      <vt:lpstr>Deployment assistance </vt:lpstr>
      <vt:lpstr>Deployment Assistance: FastTrack for Microsoft 365</vt:lpstr>
      <vt:lpstr>Training, certifications, and skilling</vt:lpstr>
      <vt:lpstr>Training, certifications, and skilling </vt:lpstr>
      <vt:lpstr>Certifications and applied learning </vt:lpstr>
      <vt:lpstr>Stay connected</vt:lpstr>
      <vt:lpstr>Get in touch with Microsoft </vt:lpstr>
      <vt:lpstr>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2</cp:revision>
  <dcterms:created xsi:type="dcterms:W3CDTF">2025-01-14T20:05:38Z</dcterms:created>
  <dcterms:modified xsi:type="dcterms:W3CDTF">2026-04-03T20:57:03Z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0x0101002449AC6C78DA6D4AAD79C51E0F117D8D</vt:lpwstr>
  </property>
</Properties>
</file>