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13"/>
  </p:notesMasterIdLst>
  <p:handoutMasterIdLst>
    <p:handoutMasterId r:id="rId14"/>
  </p:handoutMasterIdLst>
  <p:sldIdLst>
    <p:sldId id="2147479558" r:id="rId2"/>
    <p:sldId id="2147483647" r:id="rId3"/>
    <p:sldId id="256" r:id="rId4"/>
    <p:sldId id="265" r:id="rId5"/>
    <p:sldId id="259" r:id="rId6"/>
    <p:sldId id="260" r:id="rId7"/>
    <p:sldId id="257" r:id="rId8"/>
    <p:sldId id="261" r:id="rId9"/>
    <p:sldId id="262" r:id="rId10"/>
    <p:sldId id="263" r:id="rId11"/>
    <p:sldId id="264" r:id="rId12"/>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C91F4820-B91A-4E94-A0F0-A110B0DEAF1F}">
          <p14:sldIdLst>
            <p14:sldId id="2147479558"/>
          </p14:sldIdLst>
        </p14:section>
        <p14:section name="The importance of monthly update channels" id="{EA15B077-F49C-4F09-897E-1A82731E450D}">
          <p14:sldIdLst>
            <p14:sldId id="2147483647"/>
            <p14:sldId id="256"/>
            <p14:sldId id="265"/>
            <p14:sldId id="259"/>
          </p14:sldIdLst>
        </p14:section>
        <p14:section name="Making the move to monthly" id="{1F6D2D6B-9891-41DE-8540-CE2883533901}">
          <p14:sldIdLst>
            <p14:sldId id="260"/>
            <p14:sldId id="257"/>
            <p14:sldId id="261"/>
            <p14:sldId id="262"/>
            <p14:sldId id="263"/>
          </p14:sldIdLst>
        </p14:section>
        <p14:section name="Closing" id="{9A055C1F-1FAB-4050-BFCC-CAB478468CCE}">
          <p14:sldIdLst>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FEA874"/>
    <a:srgbClr val="D660FF"/>
    <a:srgbClr val="818EFF"/>
    <a:srgbClr val="2DB4FF"/>
    <a:srgbClr val="FFFFFF"/>
    <a:srgbClr val="000000"/>
    <a:srgbClr val="FEE398"/>
    <a:srgbClr val="F4F3F5"/>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E589B-17E1-4BC7-A967-1644505C2B06}" v="13" dt="2025-09-14T17:18:18.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2700EF-4563-E740-92E4-E23BA3F5389B}" type="datetime8">
              <a:rPr lang="en-US" smtClean="0">
                <a:latin typeface="Segoe UI" pitchFamily="34" charset="0"/>
              </a:rPr>
              <a:t>9/18/2025 2:27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AE102C2F-94C0-F241-B1C9-209EC2594BC4}" type="datetime8">
              <a:rPr lang="en-US" smtClean="0"/>
              <a:t>9/18/2025 2:27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chcommunity.microsoft.com/t5/microsoft-365-blog/microsoft-365-admin-monthly-digest-feb-2024/ba-p/406797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techcommunity.microsoft.com/t5/copilot-for-microsoft-365/how-to-prepare-for-microsoft-365-copilot/ba-p/385156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65361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r>
              <a:rPr lang="en-US" sz="1100" b="0" i="0">
                <a:solidFill>
                  <a:srgbClr val="E6E6E6"/>
                </a:solidFill>
                <a:effectLst/>
                <a:latin typeface="Segoe UI" panose="020B0502040204020203" pitchFamily="34" charset="0"/>
              </a:rPr>
              <a:t>We recommend </a:t>
            </a:r>
            <a:r>
              <a:rPr lang="en-US" sz="1100" b="1" i="0">
                <a:solidFill>
                  <a:srgbClr val="E6E6E6"/>
                </a:solidFill>
                <a:effectLst/>
                <a:latin typeface="Segoe UI" panose="020B0502040204020203" pitchFamily="34" charset="0"/>
              </a:rPr>
              <a:t>Current Channel</a:t>
            </a:r>
            <a:r>
              <a:rPr lang="en-US" sz="1100" b="0" i="0">
                <a:solidFill>
                  <a:srgbClr val="E6E6E6"/>
                </a:solidFill>
                <a:effectLst/>
                <a:latin typeface="Segoe UI" panose="020B0502040204020203" pitchFamily="34" charset="0"/>
              </a:rPr>
              <a:t>, because it provides your users with the newest Office features as soon as they're ready. </a:t>
            </a:r>
          </a:p>
          <a:p>
            <a:pPr marL="628650" lvl="1" indent="-171450">
              <a:spcBef>
                <a:spcPts val="300"/>
              </a:spcBef>
              <a:buFont typeface="Arial" panose="020B0604020202020204" pitchFamily="34" charset="0"/>
              <a:buChar char="•"/>
            </a:pPr>
            <a:r>
              <a:rPr lang="en-US" sz="1100" b="0" i="0">
                <a:solidFill>
                  <a:srgbClr val="E6E6E6"/>
                </a:solidFill>
                <a:effectLst/>
                <a:latin typeface="Segoe UI" panose="020B0502040204020203" pitchFamily="34" charset="0"/>
              </a:rPr>
              <a:t>Current Channel usually receives new features at least once a month, but there's no set schedule for when those updates are released.</a:t>
            </a:r>
          </a:p>
          <a:p>
            <a:pPr marL="628650" lvl="1" indent="-171450">
              <a:spcBef>
                <a:spcPts val="300"/>
              </a:spcBef>
              <a:buFont typeface="Arial" panose="020B0604020202020204" pitchFamily="34" charset="0"/>
              <a:buChar char="•"/>
            </a:pPr>
            <a:r>
              <a:rPr lang="en-US" sz="1100" b="0" i="0">
                <a:solidFill>
                  <a:srgbClr val="E6E6E6"/>
                </a:solidFill>
                <a:effectLst/>
                <a:latin typeface="Segoe UI" panose="020B0502040204020203" pitchFamily="34" charset="0"/>
              </a:rPr>
              <a:t>In some cases, a new feature is made available only to a subset of users as the feature is gradually rolled out in Current Channel.</a:t>
            </a:r>
            <a:endParaRPr lang="en-US" sz="1100" b="0" i="0">
              <a:solidFill>
                <a:srgbClr val="E6E6E6"/>
              </a:solidFill>
              <a:effectLst/>
              <a:latin typeface="Segoe UI" panose="020B0502040204020203" pitchFamily="34" charset="0"/>
              <a:cs typeface="Segoe UI" pitchFamily="34" charset="0"/>
            </a:endParaRPr>
          </a:p>
          <a:p>
            <a:pPr marL="628650" lvl="1" indent="-171450">
              <a:spcBef>
                <a:spcPts val="300"/>
              </a:spcBef>
              <a:buFont typeface="Arial" panose="020B0604020202020204" pitchFamily="34" charset="0"/>
              <a:buChar char="•"/>
            </a:pPr>
            <a:endParaRPr lang="en-US" sz="1100" b="0" i="0">
              <a:solidFill>
                <a:srgbClr val="E6E6E6"/>
              </a:solidFill>
              <a:effectLst/>
              <a:latin typeface="Segoe UI" panose="020B0502040204020203" pitchFamily="34" charset="0"/>
              <a:cs typeface="Segoe UI" pitchFamily="34" charset="0"/>
            </a:endParaRPr>
          </a:p>
          <a:p>
            <a:pPr marL="171450" lvl="0" indent="-171450">
              <a:spcBef>
                <a:spcPts val="300"/>
              </a:spcBef>
              <a:buFont typeface="Arial" panose="020B0604020202020204" pitchFamily="34" charset="0"/>
              <a:buChar char="•"/>
            </a:pPr>
            <a:r>
              <a:rPr lang="en-US" sz="1600" b="0" i="0">
                <a:solidFill>
                  <a:srgbClr val="E6E6E6"/>
                </a:solidFill>
                <a:effectLst/>
                <a:latin typeface="Segoe UI" panose="020B0502040204020203" pitchFamily="34" charset="0"/>
              </a:rPr>
              <a:t>We recommend </a:t>
            </a:r>
            <a:r>
              <a:rPr lang="en-US" sz="1600" b="1" i="0">
                <a:solidFill>
                  <a:srgbClr val="E6E6E6"/>
                </a:solidFill>
                <a:effectLst/>
                <a:latin typeface="Segoe UI" panose="020B0502040204020203" pitchFamily="34" charset="0"/>
              </a:rPr>
              <a:t>Monthly Enterprise Channel </a:t>
            </a:r>
            <a:r>
              <a:rPr lang="en-US" sz="1600" b="0" i="0">
                <a:solidFill>
                  <a:srgbClr val="E6E6E6"/>
                </a:solidFill>
                <a:effectLst/>
                <a:latin typeface="Segoe UI" panose="020B0502040204020203" pitchFamily="34" charset="0"/>
              </a:rPr>
              <a:t>if you want to provide your users with new Office features each month but only want to receive one update per month on a predictable release schedule.</a:t>
            </a:r>
          </a:p>
          <a:p>
            <a:pPr marL="628650" lvl="1" indent="-171450">
              <a:spcBef>
                <a:spcPts val="300"/>
              </a:spcBef>
              <a:buFont typeface="Arial" panose="020B0604020202020204" pitchFamily="34" charset="0"/>
              <a:buChar char="•"/>
            </a:pPr>
            <a:r>
              <a:rPr lang="en-US" sz="1600" b="0" i="0">
                <a:solidFill>
                  <a:srgbClr val="E6E6E6"/>
                </a:solidFill>
                <a:effectLst/>
                <a:latin typeface="Segoe UI" panose="020B0502040204020203" pitchFamily="34" charset="0"/>
              </a:rPr>
              <a:t>Updates to MEC are released on the second Tuesday of the month. This monthly update can include feature, security, and non-security updates.</a:t>
            </a:r>
          </a:p>
          <a:p>
            <a:pPr marL="628650" lvl="1" indent="-171450">
              <a:spcBef>
                <a:spcPts val="300"/>
              </a:spcBef>
              <a:buFont typeface="Arial" panose="020B0604020202020204" pitchFamily="34" charset="0"/>
              <a:buChar char="•"/>
            </a:pPr>
            <a:endParaRPr lang="en-US" sz="1600" b="0" i="0">
              <a:solidFill>
                <a:srgbClr val="E6E6E6"/>
              </a:solidFill>
              <a:effectLst/>
              <a:latin typeface="Segoe UI" panose="020B0502040204020203" pitchFamily="34" charset="0"/>
            </a:endParaRPr>
          </a:p>
          <a:p>
            <a:pPr marL="171450" lvl="0" indent="-171450">
              <a:spcBef>
                <a:spcPts val="300"/>
              </a:spcBef>
              <a:buFont typeface="Arial" panose="020B0604020202020204" pitchFamily="34" charset="0"/>
              <a:buChar char="•"/>
            </a:pPr>
            <a:r>
              <a:rPr lang="en-US" sz="1600" b="0" i="0">
                <a:solidFill>
                  <a:srgbClr val="E6E6E6"/>
                </a:solidFill>
                <a:effectLst/>
                <a:latin typeface="Segoe UI" panose="020B0502040204020203" pitchFamily="34" charset="0"/>
              </a:rPr>
              <a:t>We recommend </a:t>
            </a:r>
            <a:r>
              <a:rPr lang="en-US" sz="1600" b="1" i="0">
                <a:solidFill>
                  <a:srgbClr val="E6E6E6"/>
                </a:solidFill>
                <a:effectLst/>
                <a:latin typeface="Segoe UI" panose="020B0502040204020203" pitchFamily="34" charset="0"/>
              </a:rPr>
              <a:t>Semi-Annual Enterprise Channel </a:t>
            </a:r>
            <a:r>
              <a:rPr lang="en-US" sz="1600" b="0" i="0">
                <a:solidFill>
                  <a:srgbClr val="E6E6E6"/>
                </a:solidFill>
                <a:effectLst/>
                <a:latin typeface="Segoe UI" panose="020B0502040204020203" pitchFamily="34" charset="0"/>
              </a:rPr>
              <a:t>only for those select devices in your organization where extensive testing is needed before rolling out new Office features.</a:t>
            </a:r>
          </a:p>
          <a:p>
            <a:pPr marL="628650" lvl="1" indent="-171450">
              <a:spcBef>
                <a:spcPts val="300"/>
              </a:spcBef>
              <a:buFont typeface="Arial" panose="020B0604020202020204" pitchFamily="34" charset="0"/>
              <a:buChar char="•"/>
            </a:pPr>
            <a:r>
              <a:rPr lang="en-US" sz="1100" b="0" i="0">
                <a:solidFill>
                  <a:srgbClr val="E6E6E6"/>
                </a:solidFill>
                <a:effectLst/>
                <a:latin typeface="Segoe UI" panose="020B0502040204020203" pitchFamily="34" charset="0"/>
              </a:rPr>
              <a:t>Non-human devices</a:t>
            </a:r>
          </a:p>
          <a:p>
            <a:pPr marL="628650" lvl="1" indent="-171450">
              <a:spcBef>
                <a:spcPts val="300"/>
              </a:spcBef>
              <a:buFont typeface="Arial" panose="020B0604020202020204" pitchFamily="34" charset="0"/>
              <a:buChar char="•"/>
            </a:pPr>
            <a:r>
              <a:rPr lang="en-US" sz="1100" b="0" i="0">
                <a:solidFill>
                  <a:srgbClr val="E6E6E6"/>
                </a:solidFill>
                <a:effectLst/>
                <a:latin typeface="Segoe UI" panose="020B0502040204020203" pitchFamily="34" charset="0"/>
              </a:rPr>
              <a:t>User productivity is not top priority</a:t>
            </a:r>
          </a:p>
          <a:p>
            <a:pPr marL="628650" lvl="1" indent="-171450">
              <a:spcBef>
                <a:spcPts val="300"/>
              </a:spcBef>
              <a:buFont typeface="Arial" panose="020B0604020202020204" pitchFamily="34" charset="0"/>
              <a:buChar char="•"/>
            </a:pPr>
            <a:r>
              <a:rPr lang="en-US" sz="1600" b="0" i="0">
                <a:solidFill>
                  <a:srgbClr val="E6E6E6"/>
                </a:solidFill>
                <a:effectLst/>
                <a:latin typeface="Segoe UI" panose="020B0502040204020203" pitchFamily="34" charset="0"/>
              </a:rPr>
              <a:t>Updates to SAEC are released on the second Tuesday of the month. In January and July, the monthly update can include feature, security, and non-security updates. </a:t>
            </a:r>
          </a:p>
          <a:p>
            <a:pPr marL="628650" lvl="1" indent="-171450">
              <a:spcBef>
                <a:spcPts val="300"/>
              </a:spcBef>
              <a:buFont typeface="Arial" panose="020B0604020202020204" pitchFamily="34" charset="0"/>
              <a:buChar char="•"/>
            </a:pPr>
            <a:r>
              <a:rPr lang="en-US" sz="1600" b="0" i="0">
                <a:solidFill>
                  <a:srgbClr val="E6E6E6"/>
                </a:solidFill>
                <a:effectLst/>
                <a:latin typeface="Segoe UI" panose="020B0502040204020203" pitchFamily="34" charset="0"/>
              </a:rPr>
              <a:t>In other months, the update can include security and non-security updates.</a:t>
            </a:r>
            <a:endParaRPr lang="en-US" sz="1100" b="0" i="0">
              <a:solidFill>
                <a:srgbClr val="E6E6E6"/>
              </a:solidFill>
              <a:effectLst/>
              <a:latin typeface="Segoe UI" panose="020B0502040204020203" pitchFamily="34" charset="0"/>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333330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MEC is recommended for ALL Enterprises and Government customers – it was specifically built with these customers in mind.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MEC isn’t about “new office features faster” – it is about big improvements to the basics: Security, Performance, Reliability, Quality fixes, and less cost for IT. </a:t>
            </a: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r>
              <a:rPr lang="en-US"/>
              <a:t>Performance benefit – on average 15%-20% faster vs SAEC that is 12 months old (note perf on monthly is almost always faster than SAEC – small changes each month, but large deltas show the older SAEC gets)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Not all fixes go to SAEC in patching – many fixes are held for next SAEC, but Monthly customers get them quickly</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Better diagnostics due to engineers instrumenting new quality checks as bugs and issues are found – so if a customer calls support, step one is update to a newer build so we can see enhanced telemetry – Monthly customers get these benefits quickly and ‘for free’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Modern Management – Current Channel and Monthly Enterprise Channel are currently the only channels that support our best management tools: Cloud Update to automate rollout of builds. </a:t>
            </a:r>
          </a:p>
          <a:p>
            <a:pPr marL="384432" lvl="1" indent="-171450">
              <a:buFont typeface="Arial" panose="020B0604020202020204" pitchFamily="34" charset="0"/>
              <a:buChar char="•"/>
            </a:pPr>
            <a:r>
              <a:rPr lang="en-US"/>
              <a:t>Cloud Update enables IT with simplified management and controls to reduce cost and save time. </a:t>
            </a:r>
          </a:p>
          <a:p>
            <a:pPr marL="384432" lvl="1" indent="-171450">
              <a:buFont typeface="Arial" panose="020B0604020202020204" pitchFamily="34" charset="0"/>
              <a:buChar char="•"/>
            </a:pPr>
            <a:r>
              <a:rPr lang="en-US"/>
              <a:t>Cloud Update comes with safety net controls if something does go wrong – ability to pause a rollout, rollback to the last version, wait until the next version, set exclusion dates (e.g. pause rollouts during a change freeze, or around Tax season, </a:t>
            </a:r>
            <a:r>
              <a:rPr lang="en-US" err="1"/>
              <a:t>etc</a:t>
            </a:r>
            <a:r>
              <a:rPr lang="en-US"/>
              <a:t>). It also has Insights to give confidence that your environment is good and lets admins see if there’s a problem.</a:t>
            </a:r>
          </a:p>
          <a:p>
            <a:pPr marL="384432" lvl="1" indent="-171450">
              <a:buFont typeface="Arial" panose="020B0604020202020204" pitchFamily="34" charset="0"/>
              <a:buChar char="•"/>
            </a:pPr>
            <a:r>
              <a:rPr lang="en-US"/>
              <a:t>Inventory provides a near real time look at all the machines in the environment running Microsoft 365 Apps</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428751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a:t>Switch from a green button approach to a red button approach</a:t>
            </a:r>
          </a:p>
          <a:p>
            <a:pPr marL="285750" lvl="0" indent="-285750">
              <a:buFont typeface="Wingdings"/>
              <a:buChar char="§"/>
            </a:pPr>
            <a:r>
              <a:rPr lang="en-US" sz="850" i="0">
                <a:latin typeface="Segoe UI Light"/>
                <a:cs typeface="Segoe UI Light"/>
              </a:rPr>
              <a:t>Green button = test everything, move slowly, miss out, not a good experience for cloud services due to the velocity of change</a:t>
            </a:r>
            <a:endParaRPr lang="en-US" sz="850">
              <a:latin typeface="Segoe UI Light"/>
              <a:cs typeface="Segoe UI Light"/>
            </a:endParaRPr>
          </a:p>
          <a:p>
            <a:pPr marL="285750" lvl="0" indent="-285750">
              <a:buFont typeface="Wingdings"/>
              <a:buChar char="§"/>
            </a:pPr>
            <a:r>
              <a:rPr lang="en-US" sz="850" i="0">
                <a:latin typeface="Segoe UI Light"/>
                <a:cs typeface="Segoe UI Light"/>
              </a:rPr>
              <a:t>Red button = go fast, stay current, use data insights, have safety nets in place and the ability to pause and rollback if needed</a:t>
            </a:r>
            <a:endParaRPr lang="en-US" sz="850">
              <a:latin typeface="Segoe UI Light"/>
              <a:cs typeface="Segoe UI Light"/>
            </a:endParaRPr>
          </a:p>
          <a:p>
            <a:endParaRPr lang="en-US" sz="850">
              <a:latin typeface="Segoe UI Light"/>
              <a:cs typeface="Segoe UI Light"/>
            </a:endParaRPr>
          </a:p>
          <a:p>
            <a:r>
              <a:rPr lang="en-US" sz="850">
                <a:latin typeface="Segoe UI Light"/>
                <a:cs typeface="Segoe UI Light"/>
              </a:rPr>
              <a:t>NPS = Net Promoter Score</a:t>
            </a:r>
            <a:endParaRPr lang="en-US"/>
          </a:p>
          <a:p>
            <a:pPr marL="285750" indent="-285750">
              <a:buFont typeface="Wingdings"/>
              <a:buChar char="§"/>
            </a:pPr>
            <a:r>
              <a:rPr lang="en-US" sz="850">
                <a:latin typeface="Segoe UI Light"/>
                <a:cs typeface="Segoe UI Light"/>
              </a:rPr>
              <a:t>https://learn.microsoft.com/microsoft-365/admin/manage/manage-feedback-product-insights?view=o365-worldwide</a:t>
            </a:r>
          </a:p>
          <a:p>
            <a:endParaRPr lang="en-US" sz="850" b="1">
              <a:latin typeface="Segoe UI Light"/>
              <a:cs typeface="Segoe UI Light"/>
            </a:endParaRPr>
          </a:p>
          <a:p>
            <a:r>
              <a:rPr lang="en-US" sz="850" b="1">
                <a:latin typeface="Segoe UI Light"/>
                <a:cs typeface="Segoe UI Light"/>
              </a:rPr>
              <a:t>Copilot is not coming to SAEC:</a:t>
            </a:r>
            <a:endParaRPr lang="en-US" sz="850">
              <a:latin typeface="Segoe UI Light"/>
              <a:cs typeface="Segoe UI Light"/>
            </a:endParaRPr>
          </a:p>
          <a:p>
            <a:pPr marL="285750" indent="-285750">
              <a:buFont typeface="Wingdings"/>
              <a:buChar char="§"/>
            </a:pPr>
            <a:r>
              <a:rPr lang="en-US" sz="850" i="1">
                <a:latin typeface="Segoe UI Light"/>
                <a:cs typeface="Segoe UI Light"/>
              </a:rPr>
              <a:t>"</a:t>
            </a:r>
            <a:r>
              <a:rPr lang="en-US" sz="850" i="1">
                <a:effectLst/>
                <a:latin typeface="Segoe UI Light"/>
                <a:cs typeface="Segoe UI Light"/>
              </a:rPr>
              <a:t>The speed at which Copilot for Microsoft 365 evolves to bring the latest and greatest to your users’ fingertips makes it ineligible for users running Semi-Annual Enterprise Channel</a:t>
            </a:r>
            <a:r>
              <a:rPr lang="en-US" sz="850" i="1">
                <a:latin typeface="Segoe UI Light"/>
                <a:cs typeface="Segoe UI Light"/>
              </a:rPr>
              <a:t>.“</a:t>
            </a:r>
            <a:endParaRPr lang="en-US" sz="850">
              <a:latin typeface="Segoe UI Light"/>
              <a:cs typeface="Segoe UI Light"/>
            </a:endParaRPr>
          </a:p>
          <a:p>
            <a:pPr marL="482600" lvl="3" indent="-285750">
              <a:buFont typeface="Wingdings"/>
              <a:buChar char="§"/>
            </a:pPr>
            <a:r>
              <a:rPr lang="en-US" sz="850">
                <a:latin typeface="Segoe UI Light"/>
                <a:cs typeface="Segoe UI Light"/>
                <a:hlinkClick r:id="rId3"/>
              </a:rPr>
              <a:t>https://techcommunity.microsoft.com/t5/microsoft-365-blog/microsoft-365-admin-monthly-digest-feb-2024/ba-p/4067971</a:t>
            </a:r>
            <a:endParaRPr lang="en-US" sz="850">
              <a:latin typeface="Segoe UI Light"/>
              <a:cs typeface="Segoe UI Light"/>
            </a:endParaRPr>
          </a:p>
          <a:p>
            <a:pPr marL="285750" indent="-285750">
              <a:buFont typeface="Wingdings"/>
              <a:buChar char="§"/>
            </a:pPr>
            <a:r>
              <a:rPr lang="en-US" sz="850" i="1">
                <a:latin typeface="Segoe UI Light"/>
                <a:cs typeface="Segoe UI Light"/>
              </a:rPr>
              <a:t>"</a:t>
            </a:r>
            <a:r>
              <a:rPr lang="en-US" sz="850" i="1">
                <a:effectLst/>
                <a:latin typeface="Segoe UI Light"/>
                <a:cs typeface="Segoe UI Light"/>
              </a:rPr>
              <a:t>Your users will need to be on the Current Channel or Monthly Enterprise Channel for Microsoft 365 apps to have access to Copilot in desktop clients</a:t>
            </a:r>
            <a:r>
              <a:rPr lang="en-US" sz="850" i="1">
                <a:latin typeface="Segoe UI Light"/>
                <a:cs typeface="Segoe UI Light"/>
              </a:rPr>
              <a:t>.“</a:t>
            </a:r>
            <a:endParaRPr lang="en-US" sz="850">
              <a:latin typeface="Segoe UI Light"/>
              <a:cs typeface="Segoe UI Light"/>
            </a:endParaRPr>
          </a:p>
          <a:p>
            <a:pPr marL="482600" lvl="3" indent="-285750">
              <a:buFont typeface="Wingdings"/>
              <a:buChar char="§"/>
            </a:pPr>
            <a:r>
              <a:rPr lang="en-US" sz="850">
                <a:latin typeface="Segoe UI Light"/>
                <a:cs typeface="Segoe UI Light"/>
                <a:hlinkClick r:id="rId4"/>
              </a:rPr>
              <a:t>https://techcommunity.microsoft.com/t5/copilot-for-microsoft-365/how-to-prepare-for-microsoft-365-copilot/ba-p/3851566</a:t>
            </a:r>
            <a:endParaRPr lang="en-US" sz="850">
              <a:latin typeface="Segoe UI Light"/>
              <a:cs typeface="Segoe UI Light"/>
            </a:endParaRPr>
          </a:p>
          <a:p>
            <a:pPr marL="285750" indent="-285750">
              <a:buFont typeface="Wingdings"/>
              <a:buChar char="§"/>
            </a:pPr>
            <a:r>
              <a:rPr lang="en-US" sz="850" i="1">
                <a:latin typeface="Segoe UI Light"/>
                <a:cs typeface="Segoe UI Light"/>
              </a:rPr>
              <a:t>"</a:t>
            </a:r>
            <a:r>
              <a:rPr lang="en-US" sz="850" i="1">
                <a:effectLst/>
                <a:latin typeface="Segoe UI Light"/>
                <a:cs typeface="Segoe UI Light"/>
              </a:rPr>
              <a:t>Microsoft Copilot for Microsoft 365 will follow the standard practice of deployment and updates for Microsoft 365 Apps, being available in all update channels, except for Semi-Annual Enterprise Channel</a:t>
            </a:r>
            <a:r>
              <a:rPr lang="en-US" sz="850" i="1">
                <a:latin typeface="Segoe UI Light"/>
                <a:cs typeface="Segoe UI Light"/>
              </a:rPr>
              <a:t>.“</a:t>
            </a:r>
          </a:p>
          <a:p>
            <a:pPr marL="482600" lvl="3" indent="-285750">
              <a:buFont typeface="Wingdings"/>
              <a:buChar char="§"/>
            </a:pPr>
            <a:r>
              <a:rPr lang="en-US" sz="850">
                <a:latin typeface="Segoe UI Light"/>
                <a:cs typeface="Segoe UI Light"/>
              </a:rPr>
              <a:t>https://learn.microsoft.com/copilot/microsoft-365/microsoft-365-copilot-requirements#update-channels</a:t>
            </a:r>
          </a:p>
          <a:p>
            <a:endParaRPr lang="en-US" sz="850">
              <a:latin typeface="Segoe UI Light"/>
              <a:cs typeface="Segoe UI Light"/>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400646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r>
              <a:rPr lang="en-US" sz="900" b="0" i="0">
                <a:solidFill>
                  <a:srgbClr val="E6E6E6"/>
                </a:solidFill>
                <a:effectLst/>
                <a:latin typeface="Segoe UI" panose="020B0502040204020203" pitchFamily="34" charset="0"/>
              </a:rPr>
              <a:t>There are multiple monthly update channels available to accommodate different user personas.</a:t>
            </a:r>
          </a:p>
          <a:p>
            <a:pPr marL="171450" indent="-171450">
              <a:spcBef>
                <a:spcPts val="300"/>
              </a:spcBef>
              <a:buFont typeface="Arial" panose="020B0604020202020204" pitchFamily="34" charset="0"/>
              <a:buChar char="•"/>
            </a:pPr>
            <a:r>
              <a:rPr lang="en-US" sz="900" b="0" i="0">
                <a:solidFill>
                  <a:srgbClr val="E6E6E6"/>
                </a:solidFill>
                <a:effectLst/>
                <a:latin typeface="Segoe UI" panose="020B0502040204020203" pitchFamily="34" charset="0"/>
              </a:rPr>
              <a:t>Insider channels offer early access to new features and fixes, with up to 12+ weeks of validation time</a:t>
            </a:r>
          </a:p>
          <a:p>
            <a:pPr marL="171450" indent="-171450">
              <a:spcBef>
                <a:spcPts val="300"/>
              </a:spcBef>
              <a:buFont typeface="Arial" panose="020B0604020202020204" pitchFamily="34" charset="0"/>
              <a:buChar char="•"/>
            </a:pPr>
            <a:r>
              <a:rPr lang="en-US" sz="900" b="0" i="0">
                <a:solidFill>
                  <a:srgbClr val="E6E6E6"/>
                </a:solidFill>
                <a:effectLst/>
                <a:latin typeface="Segoe UI" panose="020B0502040204020203" pitchFamily="34" charset="0"/>
              </a:rPr>
              <a:t>Define user personas and optimize the use of update channels</a:t>
            </a:r>
          </a:p>
          <a:p>
            <a:pPr marL="171450" indent="-171450">
              <a:spcBef>
                <a:spcPts val="300"/>
              </a:spcBef>
              <a:buFont typeface="Arial" panose="020B0604020202020204" pitchFamily="34" charset="0"/>
              <a:buChar char="•"/>
            </a:pPr>
            <a:r>
              <a:rPr lang="en-US" sz="900" b="0" i="0">
                <a:solidFill>
                  <a:srgbClr val="E6E6E6"/>
                </a:solidFill>
                <a:effectLst/>
                <a:latin typeface="Segoe UI" panose="020B0502040204020203" pitchFamily="34" charset="0"/>
              </a:rPr>
              <a:t>Leverage custom rollout waves and update validation to ensure a consistent experience with time to adjust if needed</a:t>
            </a:r>
          </a:p>
          <a:p>
            <a:pPr marL="171450" indent="-171450">
              <a:spcBef>
                <a:spcPts val="300"/>
              </a:spcBef>
              <a:buFont typeface="Arial" panose="020B0604020202020204" pitchFamily="34" charset="0"/>
              <a:buChar char="•"/>
            </a:pPr>
            <a:r>
              <a:rPr lang="en-US" sz="900" b="0" i="0">
                <a:solidFill>
                  <a:srgbClr val="E6E6E6"/>
                </a:solidFill>
                <a:effectLst/>
                <a:latin typeface="Segoe UI" panose="020B0502040204020203" pitchFamily="34" charset="0"/>
              </a:rPr>
              <a:t>Utilize App Assure for app compatibility issues</a:t>
            </a:r>
          </a:p>
          <a:p>
            <a:pPr marL="228600" indent="-228600">
              <a:spcBef>
                <a:spcPts val="300"/>
              </a:spcBef>
              <a:buFont typeface="+mj-lt"/>
              <a:buAutoNum type="arabicPeriod"/>
            </a:pPr>
            <a:endParaRPr lang="en-US" sz="900" b="0" i="0">
              <a:solidFill>
                <a:srgbClr val="E6E6E6"/>
              </a:solidFill>
              <a:effectLst/>
              <a:latin typeface="Segoe UI" panose="020B0502040204020203" pitchFamily="34" charset="0"/>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78845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Bottom Line:</a:t>
            </a:r>
          </a:p>
          <a:p>
            <a:r>
              <a:rPr lang="en-US"/>
              <a:t>Microsoft takes responsibility for application compatibility with App Assure, so you can feel confident migrating to the Current Channel or Monthly Enterprise channel to get the full value from Microsoft 365 Copilot.</a:t>
            </a:r>
          </a:p>
          <a:p>
            <a:endParaRPr lang="en-US"/>
          </a:p>
          <a:p>
            <a:r>
              <a:rPr lang="en-US"/>
              <a:t>Gain the full value of Copilot</a:t>
            </a:r>
          </a:p>
          <a:p>
            <a:r>
              <a:rPr lang="en-US"/>
              <a:t>- Microsoft 365 Copilot is an AI tool whose value is based upon leveraging the most up-to-date information and features available. It is constantly evolving from new data sources, user feedback, and research advancements. To stay current, your organization needs to be on the latest release of Copilot, done by migrating to the Current Channel or Monthly Enterprise Channel. </a:t>
            </a:r>
          </a:p>
          <a:p>
            <a:endParaRPr lang="en-US"/>
          </a:p>
          <a:p>
            <a:r>
              <a:rPr lang="en-US"/>
              <a:t>Migrate with confidence</a:t>
            </a:r>
          </a:p>
          <a:p>
            <a:r>
              <a:rPr lang="en-US"/>
              <a:t>- Microsoft Apps on the Current or Monthly Enterprise Channels receive regular updates to the latest versions. Your can migrate with confidence with the knowledge that Microsoft promises application compatibility with the latest versions of our software. App Assure was created for this purpose.</a:t>
            </a:r>
          </a:p>
          <a:p>
            <a:endParaRPr lang="en-US"/>
          </a:p>
          <a:p>
            <a:r>
              <a:rPr lang="en-US"/>
              <a:t>App Assure services</a:t>
            </a:r>
          </a:p>
          <a:p>
            <a:r>
              <a:rPr lang="en-US"/>
              <a:t>- App Assure is Microsoft's commitment to ensuring your apps work on the latest versions of our software. App Assure will help remediate app compatibility issues at no additional cost. We help identify the root cause and provide guidance to fix app </a:t>
            </a:r>
            <a:r>
              <a:rPr lang="en-US" err="1"/>
              <a:t>compatability</a:t>
            </a:r>
            <a:r>
              <a:rPr lang="en-US"/>
              <a:t> issues. (we've got examples we can provide!) This service is delivered by Microsoft engineers and provides a direct line of communication to our product engineering team in the event that an issue with one of our first party products is found. On your behalf we also coordinate with software providers on third party apps that need updates to stay efficient and effective for your team.</a:t>
            </a:r>
          </a:p>
          <a:p>
            <a:endParaRPr lang="en-US">
              <a:cs typeface="Calibri"/>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34991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a:buFont typeface="Wingdings" panose="05000000000000000000" pitchFamily="2" charset="2"/>
              <a:buChar char="§"/>
            </a:pPr>
            <a:r>
              <a:rPr lang="en-US" sz="900"/>
              <a:t>Our quality has improved and is the strategic direction of Microsoft.</a:t>
            </a:r>
          </a:p>
          <a:p>
            <a:pPr marL="285750" indent="-285750" rtl="0">
              <a:buFont typeface="Wingdings" panose="05000000000000000000" pitchFamily="2" charset="2"/>
              <a:buChar char="§"/>
            </a:pPr>
            <a:r>
              <a:rPr lang="en-US" sz="900"/>
              <a:t>We have added customer controlled and more engineering responsive rollbacks if something goes wrong.</a:t>
            </a:r>
          </a:p>
          <a:p>
            <a:pPr marL="285750" indent="-285750" rtl="0">
              <a:buFont typeface="Wingdings" panose="05000000000000000000" pitchFamily="2" charset="2"/>
              <a:buChar char="§"/>
            </a:pPr>
            <a:r>
              <a:rPr lang="en-US" sz="900"/>
              <a:t>Customer can flexibly manage users that may be in "lockdown". Don't update my tax preparers for 3 months.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Rich data insights, cloud policies, servicing, scheduling, waves, rollback, and channel management.</a:t>
            </a:r>
          </a:p>
          <a:p>
            <a:endParaRPr lang="en-US"/>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427408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351375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E102C2F-94C0-F241-B1C9-209EC2594BC4}" type="datetime8">
              <a:rPr lang="en-US" smtClean="0"/>
              <a:t>9/18/2025 2:27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3671307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298545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599338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userDrawn="1">
          <p15:clr>
            <a:srgbClr val="FBAE40"/>
          </p15:clr>
        </p15:guide>
        <p15:guide id="2" orient="horz" pos="264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183323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5939882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userDrawn="1">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7439070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6912588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977811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298545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6425179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356945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610047367"/>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6425179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28815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81004211"/>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8408432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3508915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userDrawn="1">
          <p15:clr>
            <a:srgbClr val="FBAE40"/>
          </p15:clr>
        </p15:guide>
        <p15:guide id="2" orient="horz" pos="264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10312400" cy="6858000"/>
          </a:xfrm>
          <a:prstGeom prst="rect">
            <a:avLst/>
          </a:prstGeom>
          <a:gradFill>
            <a:gsLst>
              <a:gs pos="47000">
                <a:srgbClr val="FFF8F3">
                  <a:alpha val="72000"/>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64505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userDrawn="1">
          <p15:clr>
            <a:srgbClr val="FBAE40"/>
          </p15:clr>
        </p15:guide>
        <p15:guide id="2" orient="horz" pos="264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599338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userDrawn="1">
          <p15:clr>
            <a:srgbClr val="FBAE40"/>
          </p15:clr>
        </p15:guide>
        <p15:guide id="2" orient="horz" pos="264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183323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5939882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userDrawn="1">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7439070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6912588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356945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977811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610047367"/>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28815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81004211"/>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8408432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3508915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userDrawn="1">
          <p15:clr>
            <a:srgbClr val="FBAE40"/>
          </p15:clr>
        </p15:guide>
        <p15:guide id="2" orient="horz" pos="26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10312400" cy="6858000"/>
          </a:xfrm>
          <a:prstGeom prst="rect">
            <a:avLst/>
          </a:prstGeom>
          <a:gradFill>
            <a:gsLst>
              <a:gs pos="47000">
                <a:srgbClr val="FFF8F3">
                  <a:alpha val="72000"/>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64505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userDrawn="1">
          <p15:clr>
            <a:srgbClr val="FBAE40"/>
          </p15:clr>
        </p15:guide>
        <p15:guide id="2" orient="horz" pos="2647"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32">
            <a:extLst>
              <a:ext uri="{96DAC541-7B7A-43D3-8B79-37D633B846F1}">
                <asvg:svgBlip xmlns:asvg="http://schemas.microsoft.com/office/drawing/2016/SVG/main" r:embed="rId33"/>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42" r:id="rId12"/>
    <p:sldLayoutId id="2147484843" r:id="rId13"/>
    <p:sldLayoutId id="2147484844" r:id="rId14"/>
    <p:sldLayoutId id="2147484845" r:id="rId15"/>
    <p:sldLayoutId id="2147484797" r:id="rId16"/>
    <p:sldLayoutId id="2147484749" r:id="rId17"/>
    <p:sldLayoutId id="2147484742" r:id="rId18"/>
    <p:sldLayoutId id="2147484827" r:id="rId19"/>
    <p:sldLayoutId id="2147484828" r:id="rId20"/>
    <p:sldLayoutId id="2147484829" r:id="rId21"/>
    <p:sldLayoutId id="2147484830" r:id="rId22"/>
    <p:sldLayoutId id="2147484679" r:id="rId23"/>
    <p:sldLayoutId id="2147484824" r:id="rId24"/>
    <p:sldLayoutId id="2147484825" r:id="rId25"/>
    <p:sldLayoutId id="2147484817" r:id="rId26"/>
    <p:sldLayoutId id="2147484745" r:id="rId27"/>
    <p:sldLayoutId id="2147484743" r:id="rId28"/>
    <p:sldLayoutId id="2147484728" r:id="rId29"/>
    <p:sldLayoutId id="2147484826" r:id="rId30"/>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A5A5A5"/>
          </p15:clr>
        </p15:guide>
        <p15:guide id="2" pos="7680" userDrawn="1">
          <p15:clr>
            <a:srgbClr val="A5A5A5"/>
          </p15:clr>
        </p15:guide>
        <p15:guide id="3" pos="186" userDrawn="1">
          <p15:clr>
            <a:srgbClr val="A5A5A5"/>
          </p15:clr>
        </p15:guide>
        <p15:guide id="26" pos="7496" userDrawn="1">
          <p15:clr>
            <a:srgbClr val="A5A5A5"/>
          </p15:clr>
        </p15:guide>
        <p15:guide id="27" orient="horz" userDrawn="1">
          <p15:clr>
            <a:srgbClr val="A5A5A5"/>
          </p15:clr>
        </p15:guide>
        <p15:guide id="28" orient="horz" pos="4320" userDrawn="1">
          <p15:clr>
            <a:srgbClr val="A5A5A5"/>
          </p15:clr>
        </p15:guide>
        <p15:guide id="29" orient="horz" pos="184" userDrawn="1">
          <p15:clr>
            <a:srgbClr val="A5A5A5"/>
          </p15:clr>
        </p15:guide>
        <p15:guide id="40" orient="horz" pos="4134" userDrawn="1">
          <p15:clr>
            <a:srgbClr val="A5A5A5"/>
          </p15:clr>
        </p15:guide>
        <p15:guide id="42" pos="365" userDrawn="1">
          <p15:clr>
            <a:srgbClr val="C35EA4"/>
          </p15:clr>
        </p15:guide>
        <p15:guide id="43" orient="horz" pos="367" userDrawn="1">
          <p15:clr>
            <a:srgbClr val="C35EA4"/>
          </p15:clr>
        </p15:guide>
        <p15:guide id="44" orient="horz" pos="3953" userDrawn="1">
          <p15:clr>
            <a:srgbClr val="C35EA4"/>
          </p15:clr>
        </p15:guide>
        <p15:guide id="45" pos="7307"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hyperlink" Target="https://learn.microsoft.com/deployoffice/admincenter/overview" TargetMode="External"/><Relationship Id="rId13" Type="http://schemas.openxmlformats.org/officeDocument/2006/relationships/hyperlink" Target="http://aka.ms/AppAssure" TargetMode="External"/><Relationship Id="rId3" Type="http://schemas.openxmlformats.org/officeDocument/2006/relationships/hyperlink" Target="https://learn.microsoft.com/microsoft-365-copilot/microsoft-365-copilot-requirements" TargetMode="External"/><Relationship Id="rId7" Type="http://schemas.openxmlformats.org/officeDocument/2006/relationships/hyperlink" Target="https://learn.microsoft.com/deployoffice/updates/change-channel-for-copilot" TargetMode="External"/><Relationship Id="rId12" Type="http://schemas.openxmlformats.org/officeDocument/2006/relationships/hyperlink" Target="https://aka.ms/odinsidersvideos"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learn.microsoft.com/microsoft-365-apps/best-practices/roadmap-to-modern-management" TargetMode="External"/><Relationship Id="rId11" Type="http://schemas.openxmlformats.org/officeDocument/2006/relationships/hyperlink" Target="https://aka.ms/CloudUpdateVideos" TargetMode="External"/><Relationship Id="rId5" Type="http://schemas.openxmlformats.org/officeDocument/2006/relationships/hyperlink" Target="https://aka.ms/M365AppsTEIStudy" TargetMode="External"/><Relationship Id="rId10" Type="http://schemas.openxmlformats.org/officeDocument/2006/relationships/hyperlink" Target="https://learn.microsoft.com/en-us/deployoffice/fieldnotes/adopting-cloud-update" TargetMode="External"/><Relationship Id="rId4" Type="http://schemas.openxmlformats.org/officeDocument/2006/relationships/hyperlink" Target="https://techcommunity.microsoft.com/category/microsoft365copilot/blog/microsoft365copilotblog" TargetMode="External"/><Relationship Id="rId9" Type="http://schemas.openxmlformats.org/officeDocument/2006/relationships/hyperlink" Target="https://learn.microsoft.com/deployoffice/admincenter/cloud-upd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learn.microsoft.com/deployoffice/updates/overview-update-channels" TargetMode="External"/><Relationship Id="rId5" Type="http://schemas.openxmlformats.org/officeDocument/2006/relationships/image" Target="../media/image13.svg"/><Relationship Id="rId10" Type="http://schemas.openxmlformats.org/officeDocument/2006/relationships/image" Target="../media/image17.sv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aka.ms/M365AppsTEIStudy"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hyperlink" Target="https://learn.microsoft.com/officeupdates/download-sizes-microsoft365-apps-updates" TargetMode="External"/><Relationship Id="rId3" Type="http://schemas.openxmlformats.org/officeDocument/2006/relationships/hyperlink" Target="https://learn.microsoft.com/microsoft-365-copilot/microsoft-365-copilot-requirements#update-channels" TargetMode="External"/><Relationship Id="rId7" Type="http://schemas.openxmlformats.org/officeDocument/2006/relationships/hyperlink" Target="https://learn.microsoft.com/deployoffice/delivery-optimization"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s://techcommunity.microsoft.com/t5/microsoft-365-blog/update-under-lock-improved-update-experience-for-microsoft-365/ba-p/3618901" TargetMode="External"/><Relationship Id="rId5" Type="http://schemas.openxmlformats.org/officeDocument/2006/relationships/hyperlink" Target="https://techcommunity.microsoft.com/t5/copilot-for-microsoft-365/how-to-prepare-for-microsoft-365-copilot/ba-p/3851566" TargetMode="External"/><Relationship Id="rId4" Type="http://schemas.openxmlformats.org/officeDocument/2006/relationships/hyperlink" Target="https://techcommunity.microsoft.com/t5/microsoft-365-blog/microsoft-365-admin-monthly-digest-feb-2024/ba-p/406797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aka.ms/AppAssure"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hyperlink" Target="https://aka.ms/AppAssure" TargetMode="External"/><Relationship Id="rId3" Type="http://schemas.openxmlformats.org/officeDocument/2006/relationships/image" Target="../media/image18.png"/><Relationship Id="rId7" Type="http://schemas.openxmlformats.org/officeDocument/2006/relationships/hyperlink" Target="https://aka.ms/appassurerequest"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mailto:achelp@microsoft.com" TargetMode="External"/><Relationship Id="rId5" Type="http://schemas.openxmlformats.org/officeDocument/2006/relationships/hyperlink" Target="http://aka.ms/AppAssure"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learn.microsoft.com/deployoffice/admincenter/cloud-update" TargetMode="External"/><Relationship Id="rId7"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38D1-E2F8-742C-4FCE-E6625635BAC6}"/>
              </a:ext>
            </a:extLst>
          </p:cNvPr>
          <p:cNvSpPr>
            <a:spLocks noGrp="1"/>
          </p:cNvSpPr>
          <p:nvPr>
            <p:ph type="title"/>
          </p:nvPr>
        </p:nvSpPr>
        <p:spPr>
          <a:xfrm>
            <a:off x="582042" y="2473008"/>
            <a:ext cx="6739508" cy="1508105"/>
          </a:xfrm>
        </p:spPr>
        <p:txBody>
          <a:bodyPr/>
          <a:lstStyle/>
          <a:p>
            <a:r>
              <a:rPr lang="en-US" sz="1800">
                <a:latin typeface="+mn-lt"/>
              </a:rPr>
              <a:t>MICROSOFT 365 COPILOT TECHNICAL READINESS</a:t>
            </a:r>
            <a:br>
              <a:rPr lang="en-US" sz="1800">
                <a:latin typeface="+mn-lt"/>
              </a:rPr>
            </a:br>
            <a:r>
              <a:rPr lang="en-US"/>
              <a:t>Modern Management of Microsoft 365 Apps</a:t>
            </a:r>
          </a:p>
        </p:txBody>
      </p:sp>
      <p:sp>
        <p:nvSpPr>
          <p:cNvPr id="4" name="Text Placeholder 3">
            <a:extLst>
              <a:ext uri="{FF2B5EF4-FFF2-40B4-BE49-F238E27FC236}">
                <a16:creationId xmlns:a16="http://schemas.microsoft.com/office/drawing/2014/main" id="{1E71139D-2842-E8E8-3EC0-3352A15159A0}"/>
              </a:ext>
            </a:extLst>
          </p:cNvPr>
          <p:cNvSpPr>
            <a:spLocks noGrp="1"/>
          </p:cNvSpPr>
          <p:nvPr>
            <p:ph type="body" sz="quarter" idx="13"/>
          </p:nvPr>
        </p:nvSpPr>
        <p:spPr>
          <a:xfrm>
            <a:off x="582042" y="6446520"/>
            <a:ext cx="1645920" cy="153888"/>
          </a:xfrm>
        </p:spPr>
        <p:txBody>
          <a:bodyPr/>
          <a:lstStyle/>
          <a:p>
            <a:r>
              <a:rPr lang="en-US"/>
              <a:t>Sep 2025</a:t>
            </a:r>
          </a:p>
        </p:txBody>
      </p:sp>
    </p:spTree>
    <p:extLst>
      <p:ext uri="{BB962C8B-B14F-4D97-AF65-F5344CB8AC3E}">
        <p14:creationId xmlns:p14="http://schemas.microsoft.com/office/powerpoint/2010/main" val="151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155D-6E9B-0AF6-DE12-18497075A7D0}"/>
              </a:ext>
            </a:extLst>
          </p:cNvPr>
          <p:cNvSpPr>
            <a:spLocks noGrp="1"/>
          </p:cNvSpPr>
          <p:nvPr>
            <p:ph type="title"/>
          </p:nvPr>
        </p:nvSpPr>
        <p:spPr/>
        <p:txBody>
          <a:bodyPr/>
          <a:lstStyle/>
          <a:p>
            <a:r>
              <a:rPr lang="en-US"/>
              <a:t>The benefits of cloud update</a:t>
            </a:r>
            <a:br>
              <a:rPr lang="en-US"/>
            </a:br>
            <a:r>
              <a:rPr lang="en-US" sz="2000"/>
              <a:t>Microsoft 365 Apps admin center (config.office.com)</a:t>
            </a:r>
          </a:p>
        </p:txBody>
      </p:sp>
      <p:grpSp>
        <p:nvGrpSpPr>
          <p:cNvPr id="61" name="Group 60">
            <a:extLst>
              <a:ext uri="{FF2B5EF4-FFF2-40B4-BE49-F238E27FC236}">
                <a16:creationId xmlns:a16="http://schemas.microsoft.com/office/drawing/2014/main" id="{AE9D6361-EF74-C60A-B02B-9015839330F3}"/>
              </a:ext>
              <a:ext uri="{C183D7F6-B498-43B3-948B-1728B52AA6E4}">
                <adec:decorative xmlns:adec="http://schemas.microsoft.com/office/drawing/2017/decorative" val="1"/>
              </a:ext>
            </a:extLst>
          </p:cNvPr>
          <p:cNvGrpSpPr/>
          <p:nvPr/>
        </p:nvGrpSpPr>
        <p:grpSpPr>
          <a:xfrm>
            <a:off x="3371393" y="1789042"/>
            <a:ext cx="2660515" cy="2133602"/>
            <a:chOff x="588263" y="1789042"/>
            <a:chExt cx="2660515" cy="2133602"/>
          </a:xfrm>
        </p:grpSpPr>
        <p:sp>
          <p:nvSpPr>
            <p:cNvPr id="4" name="Rounded Rectangle 3">
              <a:extLst>
                <a:ext uri="{FF2B5EF4-FFF2-40B4-BE49-F238E27FC236}">
                  <a16:creationId xmlns:a16="http://schemas.microsoft.com/office/drawing/2014/main" id="{4CC3A2A1-4A07-E6F1-8DB4-CED4C7E2BCD4}"/>
                </a:ext>
              </a:extLst>
            </p:cNvPr>
            <p:cNvSpPr/>
            <p:nvPr/>
          </p:nvSpPr>
          <p:spPr>
            <a:xfrm>
              <a:off x="588263" y="1789042"/>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2" name="TextBox 21">
              <a:extLst>
                <a:ext uri="{FF2B5EF4-FFF2-40B4-BE49-F238E27FC236}">
                  <a16:creationId xmlns:a16="http://schemas.microsoft.com/office/drawing/2014/main" id="{30129385-2320-897A-400C-93E2CF0AACEC}"/>
                </a:ext>
              </a:extLst>
            </p:cNvPr>
            <p:cNvSpPr txBox="1"/>
            <p:nvPr/>
          </p:nvSpPr>
          <p:spPr>
            <a:xfrm>
              <a:off x="713231" y="2431258"/>
              <a:ext cx="2410578" cy="1323439"/>
            </a:xfrm>
            <a:prstGeom prst="rect">
              <a:avLst/>
            </a:prstGeom>
            <a:noFill/>
          </p:spPr>
          <p:txBody>
            <a:bodyPr wrap="square" rtlCol="0">
              <a:spAutoFit/>
            </a:bodyPr>
            <a:lstStyle/>
            <a:p>
              <a:r>
                <a:rPr lang="en-US" sz="1600" b="1">
                  <a:solidFill>
                    <a:srgbClr val="0078D4"/>
                  </a:solidFill>
                  <a:latin typeface="+mj-lt"/>
                </a:rPr>
                <a:t>Rich data insights </a:t>
              </a:r>
              <a:r>
                <a:rPr lang="en-US" sz="1600"/>
                <a:t>that keep you informed about the Microsoft 365 Apps across your organization</a:t>
              </a:r>
            </a:p>
          </p:txBody>
        </p:sp>
        <p:sp>
          <p:nvSpPr>
            <p:cNvPr id="13" name="Freeform 12">
              <a:extLst>
                <a:ext uri="{FF2B5EF4-FFF2-40B4-BE49-F238E27FC236}">
                  <a16:creationId xmlns:a16="http://schemas.microsoft.com/office/drawing/2014/main" id="{4403BC09-3ED4-746D-3D2A-731CD5E79E3D}"/>
                </a:ext>
              </a:extLst>
            </p:cNvPr>
            <p:cNvSpPr/>
            <p:nvPr/>
          </p:nvSpPr>
          <p:spPr>
            <a:xfrm>
              <a:off x="825935" y="1982950"/>
              <a:ext cx="358180" cy="358180"/>
            </a:xfrm>
            <a:custGeom>
              <a:avLst/>
              <a:gdLst>
                <a:gd name="connsiteX0" fmla="*/ 0 w 358180"/>
                <a:gd name="connsiteY0" fmla="*/ 14924 h 358180"/>
                <a:gd name="connsiteX1" fmla="*/ 14924 w 358180"/>
                <a:gd name="connsiteY1" fmla="*/ 0 h 358180"/>
                <a:gd name="connsiteX2" fmla="*/ 29848 w 358180"/>
                <a:gd name="connsiteY2" fmla="*/ 14924 h 358180"/>
                <a:gd name="connsiteX3" fmla="*/ 29848 w 358180"/>
                <a:gd name="connsiteY3" fmla="*/ 328332 h 358180"/>
                <a:gd name="connsiteX4" fmla="*/ 343256 w 358180"/>
                <a:gd name="connsiteY4" fmla="*/ 328332 h 358180"/>
                <a:gd name="connsiteX5" fmla="*/ 358181 w 358180"/>
                <a:gd name="connsiteY5" fmla="*/ 343256 h 358180"/>
                <a:gd name="connsiteX6" fmla="*/ 343256 w 358180"/>
                <a:gd name="connsiteY6" fmla="*/ 358181 h 358180"/>
                <a:gd name="connsiteX7" fmla="*/ 14924 w 358180"/>
                <a:gd name="connsiteY7" fmla="*/ 358181 h 358180"/>
                <a:gd name="connsiteX8" fmla="*/ 0 w 358180"/>
                <a:gd name="connsiteY8" fmla="*/ 343256 h 358180"/>
                <a:gd name="connsiteX9" fmla="*/ 0 w 358180"/>
                <a:gd name="connsiteY9" fmla="*/ 14924 h 35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80" h="358180">
                  <a:moveTo>
                    <a:pt x="0" y="14924"/>
                  </a:moveTo>
                  <a:cubicBezTo>
                    <a:pt x="0" y="6682"/>
                    <a:pt x="6682" y="0"/>
                    <a:pt x="14924" y="0"/>
                  </a:cubicBezTo>
                  <a:cubicBezTo>
                    <a:pt x="23167" y="0"/>
                    <a:pt x="29848" y="6682"/>
                    <a:pt x="29848" y="14924"/>
                  </a:cubicBezTo>
                  <a:lnTo>
                    <a:pt x="29848" y="328332"/>
                  </a:lnTo>
                  <a:lnTo>
                    <a:pt x="343256" y="328332"/>
                  </a:lnTo>
                  <a:cubicBezTo>
                    <a:pt x="351498" y="328332"/>
                    <a:pt x="358181" y="335014"/>
                    <a:pt x="358181" y="343256"/>
                  </a:cubicBezTo>
                  <a:cubicBezTo>
                    <a:pt x="358181" y="351498"/>
                    <a:pt x="351498" y="358181"/>
                    <a:pt x="343256" y="358181"/>
                  </a:cubicBezTo>
                  <a:lnTo>
                    <a:pt x="14924" y="358181"/>
                  </a:lnTo>
                  <a:cubicBezTo>
                    <a:pt x="6682" y="358181"/>
                    <a:pt x="0" y="351498"/>
                    <a:pt x="0" y="343256"/>
                  </a:cubicBezTo>
                  <a:lnTo>
                    <a:pt x="0" y="14924"/>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1" name="Freeform 20">
              <a:extLst>
                <a:ext uri="{FF2B5EF4-FFF2-40B4-BE49-F238E27FC236}">
                  <a16:creationId xmlns:a16="http://schemas.microsoft.com/office/drawing/2014/main" id="{456CFB9A-4288-A592-9CD3-944FEEF92EDD}"/>
                </a:ext>
              </a:extLst>
            </p:cNvPr>
            <p:cNvSpPr/>
            <p:nvPr/>
          </p:nvSpPr>
          <p:spPr>
            <a:xfrm>
              <a:off x="875683" y="2042647"/>
              <a:ext cx="278584" cy="248736"/>
            </a:xfrm>
            <a:custGeom>
              <a:avLst/>
              <a:gdLst>
                <a:gd name="connsiteX0" fmla="*/ 278585 w 278584"/>
                <a:gd name="connsiteY0" fmla="*/ 14924 h 248736"/>
                <a:gd name="connsiteX1" fmla="*/ 263661 w 278584"/>
                <a:gd name="connsiteY1" fmla="*/ 0 h 248736"/>
                <a:gd name="connsiteX2" fmla="*/ 254706 w 278584"/>
                <a:gd name="connsiteY2" fmla="*/ 2985 h 248736"/>
                <a:gd name="connsiteX3" fmla="*/ 143272 w 278584"/>
                <a:gd name="connsiteY3" fmla="*/ 86560 h 248736"/>
                <a:gd name="connsiteX4" fmla="*/ 67258 w 278584"/>
                <a:gd name="connsiteY4" fmla="*/ 41867 h 248736"/>
                <a:gd name="connsiteX5" fmla="*/ 53031 w 278584"/>
                <a:gd name="connsiteY5" fmla="*/ 41370 h 248736"/>
                <a:gd name="connsiteX6" fmla="*/ 0 w 278584"/>
                <a:gd name="connsiteY6" fmla="*/ 67875 h 248736"/>
                <a:gd name="connsiteX7" fmla="*/ 0 w 278584"/>
                <a:gd name="connsiteY7" fmla="*/ 248736 h 248736"/>
                <a:gd name="connsiteX8" fmla="*/ 278585 w 278584"/>
                <a:gd name="connsiteY8" fmla="*/ 248736 h 248736"/>
                <a:gd name="connsiteX9" fmla="*/ 278585 w 278584"/>
                <a:gd name="connsiteY9" fmla="*/ 14924 h 24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84" h="248736">
                  <a:moveTo>
                    <a:pt x="278585" y="14924"/>
                  </a:moveTo>
                  <a:cubicBezTo>
                    <a:pt x="278585" y="6682"/>
                    <a:pt x="271903" y="0"/>
                    <a:pt x="263661" y="0"/>
                  </a:cubicBezTo>
                  <a:cubicBezTo>
                    <a:pt x="260431" y="0"/>
                    <a:pt x="257289" y="1047"/>
                    <a:pt x="254706" y="2985"/>
                  </a:cubicBezTo>
                  <a:lnTo>
                    <a:pt x="143272" y="86560"/>
                  </a:lnTo>
                  <a:lnTo>
                    <a:pt x="67258" y="41867"/>
                  </a:lnTo>
                  <a:cubicBezTo>
                    <a:pt x="62905" y="39304"/>
                    <a:pt x="57552" y="39117"/>
                    <a:pt x="53031" y="41370"/>
                  </a:cubicBezTo>
                  <a:lnTo>
                    <a:pt x="0" y="67875"/>
                  </a:lnTo>
                  <a:lnTo>
                    <a:pt x="0" y="248736"/>
                  </a:lnTo>
                  <a:lnTo>
                    <a:pt x="278585" y="248736"/>
                  </a:lnTo>
                  <a:lnTo>
                    <a:pt x="278585" y="14924"/>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grpSp>
        <p:nvGrpSpPr>
          <p:cNvPr id="63" name="Group 62">
            <a:extLst>
              <a:ext uri="{FF2B5EF4-FFF2-40B4-BE49-F238E27FC236}">
                <a16:creationId xmlns:a16="http://schemas.microsoft.com/office/drawing/2014/main" id="{ED2B5AD7-8502-DAE7-93B9-E9CACD87A9AA}"/>
              </a:ext>
              <a:ext uri="{C183D7F6-B498-43B3-948B-1728B52AA6E4}">
                <adec:decorative xmlns:adec="http://schemas.microsoft.com/office/drawing/2017/decorative" val="1"/>
              </a:ext>
            </a:extLst>
          </p:cNvPr>
          <p:cNvGrpSpPr/>
          <p:nvPr/>
        </p:nvGrpSpPr>
        <p:grpSpPr>
          <a:xfrm>
            <a:off x="8945601" y="1789042"/>
            <a:ext cx="2660515" cy="2133602"/>
            <a:chOff x="6155653" y="1789042"/>
            <a:chExt cx="2660515" cy="2133602"/>
          </a:xfrm>
        </p:grpSpPr>
        <p:sp>
          <p:nvSpPr>
            <p:cNvPr id="15" name="Rounded Rectangle 14">
              <a:extLst>
                <a:ext uri="{FF2B5EF4-FFF2-40B4-BE49-F238E27FC236}">
                  <a16:creationId xmlns:a16="http://schemas.microsoft.com/office/drawing/2014/main" id="{EDD01F4B-ECA1-D38F-D9EF-10E07A5F1604}"/>
                </a:ext>
              </a:extLst>
            </p:cNvPr>
            <p:cNvSpPr/>
            <p:nvPr/>
          </p:nvSpPr>
          <p:spPr>
            <a:xfrm>
              <a:off x="6155653" y="1789042"/>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8" name="TextBox 27">
              <a:extLst>
                <a:ext uri="{FF2B5EF4-FFF2-40B4-BE49-F238E27FC236}">
                  <a16:creationId xmlns:a16="http://schemas.microsoft.com/office/drawing/2014/main" id="{AFCBDAD0-31CB-33FD-0F93-A9F81A908539}"/>
                </a:ext>
              </a:extLst>
            </p:cNvPr>
            <p:cNvSpPr txBox="1"/>
            <p:nvPr/>
          </p:nvSpPr>
          <p:spPr>
            <a:xfrm>
              <a:off x="6280621" y="2431258"/>
              <a:ext cx="2410578" cy="1323439"/>
            </a:xfrm>
            <a:prstGeom prst="rect">
              <a:avLst/>
            </a:prstGeom>
            <a:noFill/>
          </p:spPr>
          <p:txBody>
            <a:bodyPr wrap="square" rtlCol="0">
              <a:spAutoFit/>
            </a:bodyPr>
            <a:lstStyle/>
            <a:p>
              <a:pPr lvl="0"/>
              <a:r>
                <a:rPr lang="en-US" sz="1600" b="1">
                  <a:solidFill>
                    <a:srgbClr val="0078D4"/>
                  </a:solidFill>
                  <a:latin typeface="+mj-lt"/>
                </a:rPr>
                <a:t>Channel management </a:t>
              </a:r>
              <a:r>
                <a:rPr lang="en-US" sz="1600"/>
                <a:t>simplifies the task of changing update channels and prevents configuration drift</a:t>
              </a:r>
            </a:p>
          </p:txBody>
        </p:sp>
        <p:sp>
          <p:nvSpPr>
            <p:cNvPr id="3" name="Graphic 47">
              <a:extLst>
                <a:ext uri="{FF2B5EF4-FFF2-40B4-BE49-F238E27FC236}">
                  <a16:creationId xmlns:a16="http://schemas.microsoft.com/office/drawing/2014/main" id="{39370DA4-D56E-3A9C-B35C-C9CC7DC77260}"/>
                </a:ext>
              </a:extLst>
            </p:cNvPr>
            <p:cNvSpPr/>
            <p:nvPr/>
          </p:nvSpPr>
          <p:spPr>
            <a:xfrm>
              <a:off x="6373426" y="1983049"/>
              <a:ext cx="397978" cy="377980"/>
            </a:xfrm>
            <a:custGeom>
              <a:avLst/>
              <a:gdLst>
                <a:gd name="connsiteX0" fmla="*/ 81327 w 397978"/>
                <a:gd name="connsiteY0" fmla="*/ 94421 h 377980"/>
                <a:gd name="connsiteX1" fmla="*/ 214071 w 397978"/>
                <a:gd name="connsiteY1" fmla="*/ 1790 h 377980"/>
                <a:gd name="connsiteX2" fmla="*/ 306702 w 397978"/>
                <a:gd name="connsiteY2" fmla="*/ 94421 h 377980"/>
                <a:gd name="connsiteX3" fmla="*/ 308433 w 397978"/>
                <a:gd name="connsiteY3" fmla="*/ 94421 h 377980"/>
                <a:gd name="connsiteX4" fmla="*/ 388035 w 397978"/>
                <a:gd name="connsiteY4" fmla="*/ 174011 h 377980"/>
                <a:gd name="connsiteX5" fmla="*/ 387273 w 397978"/>
                <a:gd name="connsiteY5" fmla="*/ 185001 h 377980"/>
                <a:gd name="connsiteX6" fmla="*/ 204957 w 397978"/>
                <a:gd name="connsiteY6" fmla="*/ 169816 h 377980"/>
                <a:gd name="connsiteX7" fmla="*/ 160027 w 397978"/>
                <a:gd name="connsiteY7" fmla="*/ 253612 h 377980"/>
                <a:gd name="connsiteX8" fmla="*/ 79596 w 397978"/>
                <a:gd name="connsiteY8" fmla="*/ 253612 h 377980"/>
                <a:gd name="connsiteX9" fmla="*/ 0 w 397978"/>
                <a:gd name="connsiteY9" fmla="*/ 174017 h 377980"/>
                <a:gd name="connsiteX10" fmla="*/ 79596 w 397978"/>
                <a:gd name="connsiteY10" fmla="*/ 94421 h 377980"/>
                <a:gd name="connsiteX11" fmla="*/ 81327 w 397978"/>
                <a:gd name="connsiteY11" fmla="*/ 94421 h 377980"/>
                <a:gd name="connsiteX12" fmla="*/ 397978 w 397978"/>
                <a:gd name="connsiteY12" fmla="*/ 268537 h 377980"/>
                <a:gd name="connsiteX13" fmla="*/ 288534 w 397978"/>
                <a:gd name="connsiteY13" fmla="*/ 159093 h 377980"/>
                <a:gd name="connsiteX14" fmla="*/ 179090 w 397978"/>
                <a:gd name="connsiteY14" fmla="*/ 268537 h 377980"/>
                <a:gd name="connsiteX15" fmla="*/ 288534 w 397978"/>
                <a:gd name="connsiteY15" fmla="*/ 377981 h 377980"/>
                <a:gd name="connsiteX16" fmla="*/ 397978 w 397978"/>
                <a:gd name="connsiteY16" fmla="*/ 268537 h 377980"/>
                <a:gd name="connsiteX17" fmla="*/ 278585 w 397978"/>
                <a:gd name="connsiteY17" fmla="*/ 208840 h 377980"/>
                <a:gd name="connsiteX18" fmla="*/ 288534 w 397978"/>
                <a:gd name="connsiteY18" fmla="*/ 198890 h 377980"/>
                <a:gd name="connsiteX19" fmla="*/ 298484 w 397978"/>
                <a:gd name="connsiteY19" fmla="*/ 208840 h 377980"/>
                <a:gd name="connsiteX20" fmla="*/ 298484 w 397978"/>
                <a:gd name="connsiteY20" fmla="*/ 304215 h 377980"/>
                <a:gd name="connsiteX21" fmla="*/ 331237 w 397978"/>
                <a:gd name="connsiteY21" fmla="*/ 271442 h 377980"/>
                <a:gd name="connsiteX22" fmla="*/ 345326 w 397978"/>
                <a:gd name="connsiteY22" fmla="*/ 271442 h 377980"/>
                <a:gd name="connsiteX23" fmla="*/ 345326 w 397978"/>
                <a:gd name="connsiteY23" fmla="*/ 285530 h 377980"/>
                <a:gd name="connsiteX24" fmla="*/ 295579 w 397978"/>
                <a:gd name="connsiteY24" fmla="*/ 335278 h 377980"/>
                <a:gd name="connsiteX25" fmla="*/ 281508 w 397978"/>
                <a:gd name="connsiteY25" fmla="*/ 335295 h 377980"/>
                <a:gd name="connsiteX26" fmla="*/ 281490 w 397978"/>
                <a:gd name="connsiteY26" fmla="*/ 335278 h 377980"/>
                <a:gd name="connsiteX27" fmla="*/ 231743 w 397978"/>
                <a:gd name="connsiteY27" fmla="*/ 285530 h 377980"/>
                <a:gd name="connsiteX28" fmla="*/ 231743 w 397978"/>
                <a:gd name="connsiteY28" fmla="*/ 271442 h 377980"/>
                <a:gd name="connsiteX29" fmla="*/ 245831 w 397978"/>
                <a:gd name="connsiteY29" fmla="*/ 271442 h 377980"/>
                <a:gd name="connsiteX30" fmla="*/ 278585 w 397978"/>
                <a:gd name="connsiteY30" fmla="*/ 304215 h 377980"/>
                <a:gd name="connsiteX31" fmla="*/ 278585 w 397978"/>
                <a:gd name="connsiteY31" fmla="*/ 208840 h 3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7978" h="377980">
                  <a:moveTo>
                    <a:pt x="81327" y="94421"/>
                  </a:moveTo>
                  <a:cubicBezTo>
                    <a:pt x="92404" y="32185"/>
                    <a:pt x="151836" y="-9287"/>
                    <a:pt x="214071" y="1790"/>
                  </a:cubicBezTo>
                  <a:cubicBezTo>
                    <a:pt x="261313" y="10198"/>
                    <a:pt x="298295" y="47180"/>
                    <a:pt x="306702" y="94421"/>
                  </a:cubicBezTo>
                  <a:lnTo>
                    <a:pt x="308433" y="94421"/>
                  </a:lnTo>
                  <a:cubicBezTo>
                    <a:pt x="352392" y="94418"/>
                    <a:pt x="388031" y="130052"/>
                    <a:pt x="388035" y="174011"/>
                  </a:cubicBezTo>
                  <a:cubicBezTo>
                    <a:pt x="388035" y="177688"/>
                    <a:pt x="387780" y="181359"/>
                    <a:pt x="387273" y="185001"/>
                  </a:cubicBezTo>
                  <a:cubicBezTo>
                    <a:pt x="341121" y="130463"/>
                    <a:pt x="259496" y="123664"/>
                    <a:pt x="204957" y="169816"/>
                  </a:cubicBezTo>
                  <a:cubicBezTo>
                    <a:pt x="179886" y="191032"/>
                    <a:pt x="163824" y="220990"/>
                    <a:pt x="160027" y="253612"/>
                  </a:cubicBezTo>
                  <a:lnTo>
                    <a:pt x="79596" y="253612"/>
                  </a:lnTo>
                  <a:cubicBezTo>
                    <a:pt x="35636" y="253612"/>
                    <a:pt x="0" y="217975"/>
                    <a:pt x="0" y="174017"/>
                  </a:cubicBezTo>
                  <a:cubicBezTo>
                    <a:pt x="0" y="130057"/>
                    <a:pt x="35636" y="94421"/>
                    <a:pt x="79596" y="94421"/>
                  </a:cubicBezTo>
                  <a:lnTo>
                    <a:pt x="81327" y="94421"/>
                  </a:lnTo>
                  <a:close/>
                  <a:moveTo>
                    <a:pt x="397978" y="268537"/>
                  </a:moveTo>
                  <a:cubicBezTo>
                    <a:pt x="397978" y="208092"/>
                    <a:pt x="348979" y="159093"/>
                    <a:pt x="288534" y="159093"/>
                  </a:cubicBezTo>
                  <a:cubicBezTo>
                    <a:pt x="228089" y="159093"/>
                    <a:pt x="179090" y="208092"/>
                    <a:pt x="179090" y="268537"/>
                  </a:cubicBezTo>
                  <a:cubicBezTo>
                    <a:pt x="179090" y="328982"/>
                    <a:pt x="228089" y="377981"/>
                    <a:pt x="288534" y="377981"/>
                  </a:cubicBezTo>
                  <a:cubicBezTo>
                    <a:pt x="348979" y="377981"/>
                    <a:pt x="397978" y="328982"/>
                    <a:pt x="397978" y="268537"/>
                  </a:cubicBezTo>
                  <a:close/>
                  <a:moveTo>
                    <a:pt x="278585" y="208840"/>
                  </a:moveTo>
                  <a:cubicBezTo>
                    <a:pt x="278585" y="203346"/>
                    <a:pt x="283040" y="198890"/>
                    <a:pt x="288534" y="198890"/>
                  </a:cubicBezTo>
                  <a:cubicBezTo>
                    <a:pt x="294028" y="198890"/>
                    <a:pt x="298484" y="203346"/>
                    <a:pt x="298484" y="208840"/>
                  </a:cubicBezTo>
                  <a:lnTo>
                    <a:pt x="298484" y="304215"/>
                  </a:lnTo>
                  <a:lnTo>
                    <a:pt x="331237" y="271442"/>
                  </a:lnTo>
                  <a:cubicBezTo>
                    <a:pt x="335128" y="267552"/>
                    <a:pt x="341436" y="267552"/>
                    <a:pt x="345326" y="271442"/>
                  </a:cubicBezTo>
                  <a:cubicBezTo>
                    <a:pt x="349216" y="275332"/>
                    <a:pt x="349216" y="281640"/>
                    <a:pt x="345326" y="285530"/>
                  </a:cubicBezTo>
                  <a:lnTo>
                    <a:pt x="295579" y="335278"/>
                  </a:lnTo>
                  <a:cubicBezTo>
                    <a:pt x="291698" y="339168"/>
                    <a:pt x="285398" y="339176"/>
                    <a:pt x="281508" y="335295"/>
                  </a:cubicBezTo>
                  <a:cubicBezTo>
                    <a:pt x="281502" y="335289"/>
                    <a:pt x="281496" y="335283"/>
                    <a:pt x="281490" y="335278"/>
                  </a:cubicBezTo>
                  <a:lnTo>
                    <a:pt x="231743" y="285530"/>
                  </a:lnTo>
                  <a:cubicBezTo>
                    <a:pt x="227853" y="281640"/>
                    <a:pt x="227853" y="275332"/>
                    <a:pt x="231743" y="271442"/>
                  </a:cubicBezTo>
                  <a:cubicBezTo>
                    <a:pt x="235633" y="267552"/>
                    <a:pt x="241941" y="267552"/>
                    <a:pt x="245831" y="271442"/>
                  </a:cubicBezTo>
                  <a:lnTo>
                    <a:pt x="278585" y="304215"/>
                  </a:lnTo>
                  <a:lnTo>
                    <a:pt x="278585" y="208840"/>
                  </a:ln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grpSp>
        <p:nvGrpSpPr>
          <p:cNvPr id="62" name="Group 61">
            <a:extLst>
              <a:ext uri="{FF2B5EF4-FFF2-40B4-BE49-F238E27FC236}">
                <a16:creationId xmlns:a16="http://schemas.microsoft.com/office/drawing/2014/main" id="{4740F613-5DA7-480C-4316-9E7B60C33C29}"/>
              </a:ext>
              <a:ext uri="{C183D7F6-B498-43B3-948B-1728B52AA6E4}">
                <adec:decorative xmlns:adec="http://schemas.microsoft.com/office/drawing/2017/decorative" val="1"/>
              </a:ext>
            </a:extLst>
          </p:cNvPr>
          <p:cNvGrpSpPr/>
          <p:nvPr/>
        </p:nvGrpSpPr>
        <p:grpSpPr>
          <a:xfrm>
            <a:off x="6158497" y="1789042"/>
            <a:ext cx="2660515" cy="2133602"/>
            <a:chOff x="3371958" y="1789042"/>
            <a:chExt cx="2660515" cy="2133602"/>
          </a:xfrm>
        </p:grpSpPr>
        <p:sp>
          <p:nvSpPr>
            <p:cNvPr id="14" name="Rounded Rectangle 13">
              <a:extLst>
                <a:ext uri="{FF2B5EF4-FFF2-40B4-BE49-F238E27FC236}">
                  <a16:creationId xmlns:a16="http://schemas.microsoft.com/office/drawing/2014/main" id="{5EEB4423-D137-83BA-EB5E-7F0FEEE2203F}"/>
                </a:ext>
              </a:extLst>
            </p:cNvPr>
            <p:cNvSpPr/>
            <p:nvPr/>
          </p:nvSpPr>
          <p:spPr>
            <a:xfrm>
              <a:off x="3371958" y="1789042"/>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5" name="TextBox 24">
              <a:extLst>
                <a:ext uri="{FF2B5EF4-FFF2-40B4-BE49-F238E27FC236}">
                  <a16:creationId xmlns:a16="http://schemas.microsoft.com/office/drawing/2014/main" id="{139621E7-9806-9ED8-6852-1A79C4D210AB}"/>
                </a:ext>
              </a:extLst>
            </p:cNvPr>
            <p:cNvSpPr txBox="1"/>
            <p:nvPr/>
          </p:nvSpPr>
          <p:spPr>
            <a:xfrm>
              <a:off x="3496926" y="2431258"/>
              <a:ext cx="2410578" cy="1077218"/>
            </a:xfrm>
            <a:prstGeom prst="rect">
              <a:avLst/>
            </a:prstGeom>
            <a:noFill/>
          </p:spPr>
          <p:txBody>
            <a:bodyPr wrap="square" rtlCol="0">
              <a:spAutoFit/>
            </a:bodyPr>
            <a:lstStyle/>
            <a:p>
              <a:pPr lvl="0"/>
              <a:r>
                <a:rPr lang="en-US" sz="1600" b="1">
                  <a:solidFill>
                    <a:srgbClr val="0078D4"/>
                  </a:solidFill>
                  <a:latin typeface="+mj-lt"/>
                </a:rPr>
                <a:t>Automatic updates </a:t>
              </a:r>
              <a:r>
                <a:rPr lang="en-US" sz="1600"/>
                <a:t>that keep your apps up to date with the least amount of effort</a:t>
              </a:r>
            </a:p>
          </p:txBody>
        </p:sp>
        <p:sp>
          <p:nvSpPr>
            <p:cNvPr id="7" name="Freeform 6">
              <a:extLst>
                <a:ext uri="{FF2B5EF4-FFF2-40B4-BE49-F238E27FC236}">
                  <a16:creationId xmlns:a16="http://schemas.microsoft.com/office/drawing/2014/main" id="{74917E1A-425D-BE1C-7C70-D489C520F5A5}"/>
                </a:ext>
              </a:extLst>
            </p:cNvPr>
            <p:cNvSpPr/>
            <p:nvPr/>
          </p:nvSpPr>
          <p:spPr>
            <a:xfrm>
              <a:off x="3589688" y="1963091"/>
              <a:ext cx="398061" cy="397938"/>
            </a:xfrm>
            <a:custGeom>
              <a:avLst/>
              <a:gdLst>
                <a:gd name="connsiteX0" fmla="*/ 179134 w 398061"/>
                <a:gd name="connsiteY0" fmla="*/ 288495 h 397938"/>
                <a:gd name="connsiteX1" fmla="*/ 137426 w 398061"/>
                <a:gd name="connsiteY1" fmla="*/ 288495 h 397938"/>
                <a:gd name="connsiteX2" fmla="*/ 138580 w 398061"/>
                <a:gd name="connsiteY2" fmla="*/ 294365 h 397938"/>
                <a:gd name="connsiteX3" fmla="*/ 199033 w 398061"/>
                <a:gd name="connsiteY3" fmla="*/ 397939 h 397938"/>
                <a:gd name="connsiteX4" fmla="*/ 227866 w 398061"/>
                <a:gd name="connsiteY4" fmla="*/ 378060 h 397938"/>
                <a:gd name="connsiteX5" fmla="*/ 218932 w 398061"/>
                <a:gd name="connsiteY5" fmla="*/ 378060 h 397938"/>
                <a:gd name="connsiteX6" fmla="*/ 179134 w 398061"/>
                <a:gd name="connsiteY6" fmla="*/ 338262 h 397938"/>
                <a:gd name="connsiteX7" fmla="*/ 179134 w 398061"/>
                <a:gd name="connsiteY7" fmla="*/ 288514 h 397938"/>
                <a:gd name="connsiteX8" fmla="*/ 179134 w 398061"/>
                <a:gd name="connsiteY8" fmla="*/ 258646 h 397938"/>
                <a:gd name="connsiteX9" fmla="*/ 132849 w 398061"/>
                <a:gd name="connsiteY9" fmla="*/ 258646 h 397938"/>
                <a:gd name="connsiteX10" fmla="*/ 130222 w 398061"/>
                <a:gd name="connsiteY10" fmla="*/ 168862 h 397938"/>
                <a:gd name="connsiteX11" fmla="*/ 130899 w 398061"/>
                <a:gd name="connsiteY11" fmla="*/ 159152 h 397938"/>
                <a:gd name="connsiteX12" fmla="*/ 267186 w 398061"/>
                <a:gd name="connsiteY12" fmla="*/ 159152 h 397938"/>
                <a:gd name="connsiteX13" fmla="*/ 268719 w 398061"/>
                <a:gd name="connsiteY13" fmla="*/ 198949 h 397938"/>
                <a:gd name="connsiteX14" fmla="*/ 218932 w 398061"/>
                <a:gd name="connsiteY14" fmla="*/ 198949 h 397938"/>
                <a:gd name="connsiteX15" fmla="*/ 179134 w 398061"/>
                <a:gd name="connsiteY15" fmla="*/ 238747 h 397938"/>
                <a:gd name="connsiteX16" fmla="*/ 179134 w 398061"/>
                <a:gd name="connsiteY16" fmla="*/ 258646 h 397938"/>
                <a:gd name="connsiteX17" fmla="*/ 398062 w 398061"/>
                <a:gd name="connsiteY17" fmla="*/ 198949 h 397938"/>
                <a:gd name="connsiteX18" fmla="*/ 298567 w 398061"/>
                <a:gd name="connsiteY18" fmla="*/ 198949 h 397938"/>
                <a:gd name="connsiteX19" fmla="*/ 297930 w 398061"/>
                <a:gd name="connsiteY19" fmla="*/ 172225 h 397938"/>
                <a:gd name="connsiteX20" fmla="*/ 297174 w 398061"/>
                <a:gd name="connsiteY20" fmla="*/ 159152 h 397938"/>
                <a:gd name="connsiteX21" fmla="*/ 394082 w 398061"/>
                <a:gd name="connsiteY21" fmla="*/ 159152 h 397938"/>
                <a:gd name="connsiteX22" fmla="*/ 398062 w 398061"/>
                <a:gd name="connsiteY22" fmla="*/ 198929 h 397938"/>
                <a:gd name="connsiteX23" fmla="*/ 106940 w 398061"/>
                <a:gd name="connsiteY23" fmla="*/ 288495 h 397938"/>
                <a:gd name="connsiteX24" fmla="*/ 21256 w 398061"/>
                <a:gd name="connsiteY24" fmla="*/ 288514 h 397938"/>
                <a:gd name="connsiteX25" fmla="*/ 24161 w 398061"/>
                <a:gd name="connsiteY25" fmla="*/ 294066 h 397938"/>
                <a:gd name="connsiteX26" fmla="*/ 142599 w 398061"/>
                <a:gd name="connsiteY26" fmla="*/ 389860 h 397938"/>
                <a:gd name="connsiteX27" fmla="*/ 106940 w 398061"/>
                <a:gd name="connsiteY27" fmla="*/ 288514 h 397938"/>
                <a:gd name="connsiteX28" fmla="*/ 100911 w 398061"/>
                <a:gd name="connsiteY28" fmla="*/ 159152 h 397938"/>
                <a:gd name="connsiteX29" fmla="*/ 4003 w 398061"/>
                <a:gd name="connsiteY29" fmla="*/ 159152 h 397938"/>
                <a:gd name="connsiteX30" fmla="*/ 9117 w 398061"/>
                <a:gd name="connsiteY30" fmla="*/ 258646 h 397938"/>
                <a:gd name="connsiteX31" fmla="*/ 102722 w 398061"/>
                <a:gd name="connsiteY31" fmla="*/ 258646 h 397938"/>
                <a:gd name="connsiteX32" fmla="*/ 101588 w 398061"/>
                <a:gd name="connsiteY32" fmla="*/ 247105 h 397938"/>
                <a:gd name="connsiteX33" fmla="*/ 100911 w 398061"/>
                <a:gd name="connsiteY33" fmla="*/ 159152 h 397938"/>
                <a:gd name="connsiteX34" fmla="*/ 255466 w 398061"/>
                <a:gd name="connsiteY34" fmla="*/ 8059 h 397938"/>
                <a:gd name="connsiteX35" fmla="*/ 257615 w 398061"/>
                <a:gd name="connsiteY35" fmla="*/ 11442 h 397938"/>
                <a:gd name="connsiteX36" fmla="*/ 294169 w 398061"/>
                <a:gd name="connsiteY36" fmla="*/ 129303 h 397938"/>
                <a:gd name="connsiteX37" fmla="*/ 385525 w 398061"/>
                <a:gd name="connsiteY37" fmla="*/ 129303 h 397938"/>
                <a:gd name="connsiteX38" fmla="*/ 255466 w 398061"/>
                <a:gd name="connsiteY38" fmla="*/ 8059 h 397938"/>
                <a:gd name="connsiteX39" fmla="*/ 142599 w 398061"/>
                <a:gd name="connsiteY39" fmla="*/ 8059 h 397938"/>
                <a:gd name="connsiteX40" fmla="*/ 140172 w 398061"/>
                <a:gd name="connsiteY40" fmla="*/ 8795 h 397938"/>
                <a:gd name="connsiteX41" fmla="*/ 12540 w 398061"/>
                <a:gd name="connsiteY41" fmla="*/ 129303 h 397938"/>
                <a:gd name="connsiteX42" fmla="*/ 103916 w 398061"/>
                <a:gd name="connsiteY42" fmla="*/ 129303 h 397938"/>
                <a:gd name="connsiteX43" fmla="*/ 105150 w 398061"/>
                <a:gd name="connsiteY43" fmla="*/ 120548 h 397938"/>
                <a:gd name="connsiteX44" fmla="*/ 142619 w 398061"/>
                <a:gd name="connsiteY44" fmla="*/ 8059 h 397938"/>
                <a:gd name="connsiteX45" fmla="*/ 262988 w 398061"/>
                <a:gd name="connsiteY45" fmla="*/ 123035 h 397938"/>
                <a:gd name="connsiteX46" fmla="*/ 199033 w 398061"/>
                <a:gd name="connsiteY46" fmla="*/ 0 h 397938"/>
                <a:gd name="connsiteX47" fmla="*/ 134162 w 398061"/>
                <a:gd name="connsiteY47" fmla="*/ 129303 h 397938"/>
                <a:gd name="connsiteX48" fmla="*/ 263903 w 398061"/>
                <a:gd name="connsiteY48" fmla="*/ 129303 h 397938"/>
                <a:gd name="connsiteX49" fmla="*/ 262988 w 398061"/>
                <a:gd name="connsiteY49" fmla="*/ 123035 h 39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8061" h="397938">
                  <a:moveTo>
                    <a:pt x="179134" y="288495"/>
                  </a:moveTo>
                  <a:lnTo>
                    <a:pt x="137426" y="288495"/>
                  </a:lnTo>
                  <a:lnTo>
                    <a:pt x="138580" y="294365"/>
                  </a:lnTo>
                  <a:cubicBezTo>
                    <a:pt x="151275" y="356250"/>
                    <a:pt x="175214" y="397939"/>
                    <a:pt x="199033" y="397939"/>
                  </a:cubicBezTo>
                  <a:cubicBezTo>
                    <a:pt x="208883" y="397939"/>
                    <a:pt x="218772" y="390815"/>
                    <a:pt x="227866" y="378060"/>
                  </a:cubicBezTo>
                  <a:lnTo>
                    <a:pt x="218932" y="378060"/>
                  </a:lnTo>
                  <a:cubicBezTo>
                    <a:pt x="196951" y="378060"/>
                    <a:pt x="179134" y="360242"/>
                    <a:pt x="179134" y="338262"/>
                  </a:cubicBezTo>
                  <a:lnTo>
                    <a:pt x="179134" y="288514"/>
                  </a:lnTo>
                  <a:close/>
                  <a:moveTo>
                    <a:pt x="179134" y="258646"/>
                  </a:moveTo>
                  <a:lnTo>
                    <a:pt x="132849" y="258646"/>
                  </a:lnTo>
                  <a:cubicBezTo>
                    <a:pt x="129371" y="228851"/>
                    <a:pt x="128492" y="198810"/>
                    <a:pt x="130222" y="168862"/>
                  </a:cubicBezTo>
                  <a:lnTo>
                    <a:pt x="130899" y="159152"/>
                  </a:lnTo>
                  <a:lnTo>
                    <a:pt x="267186" y="159152"/>
                  </a:lnTo>
                  <a:cubicBezTo>
                    <a:pt x="268181" y="172006"/>
                    <a:pt x="268719" y="185299"/>
                    <a:pt x="268719" y="198949"/>
                  </a:cubicBezTo>
                  <a:lnTo>
                    <a:pt x="218932" y="198949"/>
                  </a:lnTo>
                  <a:cubicBezTo>
                    <a:pt x="196951" y="198949"/>
                    <a:pt x="179134" y="216767"/>
                    <a:pt x="179134" y="238747"/>
                  </a:cubicBezTo>
                  <a:lnTo>
                    <a:pt x="179134" y="258646"/>
                  </a:lnTo>
                  <a:close/>
                  <a:moveTo>
                    <a:pt x="398062" y="198949"/>
                  </a:moveTo>
                  <a:lnTo>
                    <a:pt x="298567" y="198949"/>
                  </a:lnTo>
                  <a:cubicBezTo>
                    <a:pt x="298567" y="189915"/>
                    <a:pt x="298348" y="181001"/>
                    <a:pt x="297930" y="172225"/>
                  </a:cubicBezTo>
                  <a:lnTo>
                    <a:pt x="297174" y="159152"/>
                  </a:lnTo>
                  <a:lnTo>
                    <a:pt x="394082" y="159152"/>
                  </a:lnTo>
                  <a:cubicBezTo>
                    <a:pt x="396669" y="171986"/>
                    <a:pt x="398062" y="185299"/>
                    <a:pt x="398062" y="198929"/>
                  </a:cubicBezTo>
                  <a:close/>
                  <a:moveTo>
                    <a:pt x="106940" y="288495"/>
                  </a:moveTo>
                  <a:lnTo>
                    <a:pt x="21256" y="288514"/>
                  </a:lnTo>
                  <a:lnTo>
                    <a:pt x="24161" y="294066"/>
                  </a:lnTo>
                  <a:cubicBezTo>
                    <a:pt x="49422" y="340401"/>
                    <a:pt x="92007" y="374844"/>
                    <a:pt x="142599" y="389860"/>
                  </a:cubicBezTo>
                  <a:cubicBezTo>
                    <a:pt x="126481" y="365185"/>
                    <a:pt x="114184" y="329944"/>
                    <a:pt x="106940" y="288514"/>
                  </a:cubicBezTo>
                  <a:close/>
                  <a:moveTo>
                    <a:pt x="100911" y="159152"/>
                  </a:moveTo>
                  <a:lnTo>
                    <a:pt x="4003" y="159152"/>
                  </a:lnTo>
                  <a:cubicBezTo>
                    <a:pt x="-2715" y="192218"/>
                    <a:pt x="-956" y="226444"/>
                    <a:pt x="9117" y="258646"/>
                  </a:cubicBezTo>
                  <a:lnTo>
                    <a:pt x="102722" y="258646"/>
                  </a:lnTo>
                  <a:lnTo>
                    <a:pt x="101588" y="247105"/>
                  </a:lnTo>
                  <a:cubicBezTo>
                    <a:pt x="99062" y="217849"/>
                    <a:pt x="98836" y="188443"/>
                    <a:pt x="100911" y="159152"/>
                  </a:cubicBezTo>
                  <a:close/>
                  <a:moveTo>
                    <a:pt x="255466" y="8059"/>
                  </a:moveTo>
                  <a:lnTo>
                    <a:pt x="257615" y="11442"/>
                  </a:lnTo>
                  <a:cubicBezTo>
                    <a:pt x="275126" y="39897"/>
                    <a:pt x="287901" y="81227"/>
                    <a:pt x="294169" y="129303"/>
                  </a:cubicBezTo>
                  <a:lnTo>
                    <a:pt x="385525" y="129303"/>
                  </a:lnTo>
                  <a:cubicBezTo>
                    <a:pt x="363571" y="70737"/>
                    <a:pt x="315425" y="25855"/>
                    <a:pt x="255466" y="8059"/>
                  </a:cubicBezTo>
                  <a:close/>
                  <a:moveTo>
                    <a:pt x="142599" y="8059"/>
                  </a:moveTo>
                  <a:lnTo>
                    <a:pt x="140172" y="8795"/>
                  </a:lnTo>
                  <a:cubicBezTo>
                    <a:pt x="81296" y="27091"/>
                    <a:pt x="34183" y="71574"/>
                    <a:pt x="12540" y="129303"/>
                  </a:cubicBezTo>
                  <a:lnTo>
                    <a:pt x="103916" y="129303"/>
                  </a:lnTo>
                  <a:lnTo>
                    <a:pt x="105150" y="120548"/>
                  </a:lnTo>
                  <a:cubicBezTo>
                    <a:pt x="112054" y="74303"/>
                    <a:pt x="125088" y="34903"/>
                    <a:pt x="142619" y="8059"/>
                  </a:cubicBezTo>
                  <a:close/>
                  <a:moveTo>
                    <a:pt x="262988" y="123035"/>
                  </a:moveTo>
                  <a:cubicBezTo>
                    <a:pt x="251685" y="50583"/>
                    <a:pt x="225299" y="0"/>
                    <a:pt x="199033" y="0"/>
                  </a:cubicBezTo>
                  <a:cubicBezTo>
                    <a:pt x="172050" y="0"/>
                    <a:pt x="144888" y="53508"/>
                    <a:pt x="134162" y="129303"/>
                  </a:cubicBezTo>
                  <a:lnTo>
                    <a:pt x="263903" y="129303"/>
                  </a:lnTo>
                  <a:lnTo>
                    <a:pt x="262988" y="123035"/>
                  </a:ln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8" name="Freeform 7">
              <a:extLst>
                <a:ext uri="{FF2B5EF4-FFF2-40B4-BE49-F238E27FC236}">
                  <a16:creationId xmlns:a16="http://schemas.microsoft.com/office/drawing/2014/main" id="{854E3094-6654-71B2-C3F4-22A928296D12}"/>
                </a:ext>
              </a:extLst>
            </p:cNvPr>
            <p:cNvSpPr/>
            <p:nvPr/>
          </p:nvSpPr>
          <p:spPr>
            <a:xfrm>
              <a:off x="3788721" y="2181939"/>
              <a:ext cx="218888" cy="198989"/>
            </a:xfrm>
            <a:custGeom>
              <a:avLst/>
              <a:gdLst>
                <a:gd name="connsiteX0" fmla="*/ 0 w 218888"/>
                <a:gd name="connsiteY0" fmla="*/ 19899 h 198989"/>
                <a:gd name="connsiteX1" fmla="*/ 19899 w 218888"/>
                <a:gd name="connsiteY1" fmla="*/ 0 h 198989"/>
                <a:gd name="connsiteX2" fmla="*/ 198989 w 218888"/>
                <a:gd name="connsiteY2" fmla="*/ 0 h 198989"/>
                <a:gd name="connsiteX3" fmla="*/ 218888 w 218888"/>
                <a:gd name="connsiteY3" fmla="*/ 19899 h 198989"/>
                <a:gd name="connsiteX4" fmla="*/ 218888 w 218888"/>
                <a:gd name="connsiteY4" fmla="*/ 119394 h 198989"/>
                <a:gd name="connsiteX5" fmla="*/ 198989 w 218888"/>
                <a:gd name="connsiteY5" fmla="*/ 139292 h 198989"/>
                <a:gd name="connsiteX6" fmla="*/ 139292 w 218888"/>
                <a:gd name="connsiteY6" fmla="*/ 139292 h 198989"/>
                <a:gd name="connsiteX7" fmla="*/ 139292 w 218888"/>
                <a:gd name="connsiteY7" fmla="*/ 179090 h 198989"/>
                <a:gd name="connsiteX8" fmla="*/ 149242 w 218888"/>
                <a:gd name="connsiteY8" fmla="*/ 179090 h 198989"/>
                <a:gd name="connsiteX9" fmla="*/ 159191 w 218888"/>
                <a:gd name="connsiteY9" fmla="*/ 189040 h 198989"/>
                <a:gd name="connsiteX10" fmla="*/ 149242 w 218888"/>
                <a:gd name="connsiteY10" fmla="*/ 198989 h 198989"/>
                <a:gd name="connsiteX11" fmla="*/ 69646 w 218888"/>
                <a:gd name="connsiteY11" fmla="*/ 198989 h 198989"/>
                <a:gd name="connsiteX12" fmla="*/ 59697 w 218888"/>
                <a:gd name="connsiteY12" fmla="*/ 189040 h 198989"/>
                <a:gd name="connsiteX13" fmla="*/ 69646 w 218888"/>
                <a:gd name="connsiteY13" fmla="*/ 179090 h 198989"/>
                <a:gd name="connsiteX14" fmla="*/ 79596 w 218888"/>
                <a:gd name="connsiteY14" fmla="*/ 179090 h 198989"/>
                <a:gd name="connsiteX15" fmla="*/ 79596 w 218888"/>
                <a:gd name="connsiteY15" fmla="*/ 139292 h 198989"/>
                <a:gd name="connsiteX16" fmla="*/ 19899 w 218888"/>
                <a:gd name="connsiteY16" fmla="*/ 139292 h 198989"/>
                <a:gd name="connsiteX17" fmla="*/ 0 w 218888"/>
                <a:gd name="connsiteY17" fmla="*/ 119394 h 198989"/>
                <a:gd name="connsiteX18" fmla="*/ 0 w 218888"/>
                <a:gd name="connsiteY18" fmla="*/ 19899 h 19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888" h="198989">
                  <a:moveTo>
                    <a:pt x="0" y="19899"/>
                  </a:moveTo>
                  <a:cubicBezTo>
                    <a:pt x="0" y="8909"/>
                    <a:pt x="8909" y="0"/>
                    <a:pt x="19899" y="0"/>
                  </a:cubicBezTo>
                  <a:lnTo>
                    <a:pt x="198989" y="0"/>
                  </a:lnTo>
                  <a:cubicBezTo>
                    <a:pt x="209979" y="0"/>
                    <a:pt x="218888" y="8909"/>
                    <a:pt x="218888" y="19899"/>
                  </a:cubicBezTo>
                  <a:lnTo>
                    <a:pt x="218888" y="119394"/>
                  </a:lnTo>
                  <a:cubicBezTo>
                    <a:pt x="218888" y="130384"/>
                    <a:pt x="209979" y="139292"/>
                    <a:pt x="198989" y="139292"/>
                  </a:cubicBezTo>
                  <a:lnTo>
                    <a:pt x="139292" y="139292"/>
                  </a:lnTo>
                  <a:lnTo>
                    <a:pt x="139292" y="179090"/>
                  </a:lnTo>
                  <a:lnTo>
                    <a:pt x="149242" y="179090"/>
                  </a:lnTo>
                  <a:cubicBezTo>
                    <a:pt x="154736" y="179090"/>
                    <a:pt x="159191" y="183546"/>
                    <a:pt x="159191" y="189040"/>
                  </a:cubicBezTo>
                  <a:cubicBezTo>
                    <a:pt x="159191" y="194534"/>
                    <a:pt x="154736" y="198989"/>
                    <a:pt x="149242" y="198989"/>
                  </a:cubicBezTo>
                  <a:lnTo>
                    <a:pt x="69646" y="198989"/>
                  </a:lnTo>
                  <a:cubicBezTo>
                    <a:pt x="64152" y="198989"/>
                    <a:pt x="59697" y="194534"/>
                    <a:pt x="59697" y="189040"/>
                  </a:cubicBezTo>
                  <a:cubicBezTo>
                    <a:pt x="59697" y="183546"/>
                    <a:pt x="64152" y="179090"/>
                    <a:pt x="69646" y="179090"/>
                  </a:cubicBezTo>
                  <a:lnTo>
                    <a:pt x="79596" y="179090"/>
                  </a:lnTo>
                  <a:lnTo>
                    <a:pt x="79596" y="139292"/>
                  </a:lnTo>
                  <a:lnTo>
                    <a:pt x="19899" y="139292"/>
                  </a:lnTo>
                  <a:cubicBezTo>
                    <a:pt x="8909" y="139292"/>
                    <a:pt x="0" y="130384"/>
                    <a:pt x="0" y="119394"/>
                  </a:cubicBezTo>
                  <a:lnTo>
                    <a:pt x="0" y="19899"/>
                  </a:ln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grpSp>
        <p:nvGrpSpPr>
          <p:cNvPr id="64" name="Group 63">
            <a:extLst>
              <a:ext uri="{FF2B5EF4-FFF2-40B4-BE49-F238E27FC236}">
                <a16:creationId xmlns:a16="http://schemas.microsoft.com/office/drawing/2014/main" id="{9F677C35-9DCF-50DE-7192-C0E887AC466B}"/>
              </a:ext>
              <a:ext uri="{C183D7F6-B498-43B3-948B-1728B52AA6E4}">
                <adec:decorative xmlns:adec="http://schemas.microsoft.com/office/drawing/2017/decorative" val="1"/>
              </a:ext>
            </a:extLst>
          </p:cNvPr>
          <p:cNvGrpSpPr/>
          <p:nvPr/>
        </p:nvGrpSpPr>
        <p:grpSpPr>
          <a:xfrm>
            <a:off x="572573" y="4041911"/>
            <a:ext cx="2660515" cy="2133602"/>
            <a:chOff x="8939347" y="1789042"/>
            <a:chExt cx="2660515" cy="2133602"/>
          </a:xfrm>
        </p:grpSpPr>
        <p:sp>
          <p:nvSpPr>
            <p:cNvPr id="16" name="Rounded Rectangle 15">
              <a:extLst>
                <a:ext uri="{FF2B5EF4-FFF2-40B4-BE49-F238E27FC236}">
                  <a16:creationId xmlns:a16="http://schemas.microsoft.com/office/drawing/2014/main" id="{5346DB8F-F754-9E8F-17E1-284A54F2E120}"/>
                </a:ext>
              </a:extLst>
            </p:cNvPr>
            <p:cNvSpPr/>
            <p:nvPr/>
          </p:nvSpPr>
          <p:spPr>
            <a:xfrm>
              <a:off x="8939347" y="1789042"/>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1" name="TextBox 30">
              <a:extLst>
                <a:ext uri="{FF2B5EF4-FFF2-40B4-BE49-F238E27FC236}">
                  <a16:creationId xmlns:a16="http://schemas.microsoft.com/office/drawing/2014/main" id="{8CF9F070-E1B3-9C03-4261-1D8FDE5714BA}"/>
                </a:ext>
              </a:extLst>
            </p:cNvPr>
            <p:cNvSpPr txBox="1"/>
            <p:nvPr/>
          </p:nvSpPr>
          <p:spPr>
            <a:xfrm>
              <a:off x="9064315" y="2431258"/>
              <a:ext cx="2410578" cy="1077218"/>
            </a:xfrm>
            <a:prstGeom prst="rect">
              <a:avLst/>
            </a:prstGeom>
            <a:noFill/>
          </p:spPr>
          <p:txBody>
            <a:bodyPr wrap="square" rtlCol="0">
              <a:spAutoFit/>
            </a:bodyPr>
            <a:lstStyle/>
            <a:p>
              <a:pPr lvl="0"/>
              <a:r>
                <a:rPr lang="en-US" sz="1600" b="1">
                  <a:solidFill>
                    <a:srgbClr val="0078D4"/>
                  </a:solidFill>
                  <a:latin typeface="+mj-lt"/>
                </a:rPr>
                <a:t>Custom waves </a:t>
              </a:r>
              <a:r>
                <a:rPr lang="en-US" sz="1600"/>
                <a:t>enable you to customize your rollout and define which users goes first</a:t>
              </a:r>
            </a:p>
          </p:txBody>
        </p:sp>
        <p:sp>
          <p:nvSpPr>
            <p:cNvPr id="11" name="Graphic 51">
              <a:extLst>
                <a:ext uri="{FF2B5EF4-FFF2-40B4-BE49-F238E27FC236}">
                  <a16:creationId xmlns:a16="http://schemas.microsoft.com/office/drawing/2014/main" id="{C5D7F7F3-A09C-30ED-8B2E-DD8642073FAE}"/>
                </a:ext>
              </a:extLst>
            </p:cNvPr>
            <p:cNvSpPr/>
            <p:nvPr/>
          </p:nvSpPr>
          <p:spPr>
            <a:xfrm>
              <a:off x="9169843" y="1968026"/>
              <a:ext cx="372591" cy="388017"/>
            </a:xfrm>
            <a:custGeom>
              <a:avLst/>
              <a:gdLst>
                <a:gd name="connsiteX0" fmla="*/ 186505 w 372591"/>
                <a:gd name="connsiteY0" fmla="*/ 0 h 388017"/>
                <a:gd name="connsiteX1" fmla="*/ 229924 w 372591"/>
                <a:gd name="connsiteY1" fmla="*/ 5034 h 388017"/>
                <a:gd name="connsiteX2" fmla="*/ 241505 w 372591"/>
                <a:gd name="connsiteY2" fmla="*/ 17949 h 388017"/>
                <a:gd name="connsiteX3" fmla="*/ 244888 w 372591"/>
                <a:gd name="connsiteY3" fmla="*/ 48334 h 388017"/>
                <a:gd name="connsiteX4" fmla="*/ 275310 w 372591"/>
                <a:gd name="connsiteY4" fmla="*/ 72653 h 388017"/>
                <a:gd name="connsiteX5" fmla="*/ 283233 w 372591"/>
                <a:gd name="connsiteY5" fmla="*/ 70542 h 388017"/>
                <a:gd name="connsiteX6" fmla="*/ 311112 w 372591"/>
                <a:gd name="connsiteY6" fmla="*/ 58304 h 388017"/>
                <a:gd name="connsiteX7" fmla="*/ 328026 w 372591"/>
                <a:gd name="connsiteY7" fmla="*/ 61766 h 388017"/>
                <a:gd name="connsiteX8" fmla="*/ 371883 w 372591"/>
                <a:gd name="connsiteY8" fmla="*/ 137223 h 388017"/>
                <a:gd name="connsiteX9" fmla="*/ 366491 w 372591"/>
                <a:gd name="connsiteY9" fmla="*/ 153640 h 388017"/>
                <a:gd name="connsiteX10" fmla="*/ 341776 w 372591"/>
                <a:gd name="connsiteY10" fmla="*/ 171867 h 388017"/>
                <a:gd name="connsiteX11" fmla="*/ 335898 w 372591"/>
                <a:gd name="connsiteY11" fmla="*/ 210284 h 388017"/>
                <a:gd name="connsiteX12" fmla="*/ 341776 w 372591"/>
                <a:gd name="connsiteY12" fmla="*/ 216162 h 388017"/>
                <a:gd name="connsiteX13" fmla="*/ 366510 w 372591"/>
                <a:gd name="connsiteY13" fmla="*/ 234369 h 388017"/>
                <a:gd name="connsiteX14" fmla="*/ 371923 w 372591"/>
                <a:gd name="connsiteY14" fmla="*/ 250806 h 388017"/>
                <a:gd name="connsiteX15" fmla="*/ 328066 w 372591"/>
                <a:gd name="connsiteY15" fmla="*/ 326263 h 388017"/>
                <a:gd name="connsiteX16" fmla="*/ 311191 w 372591"/>
                <a:gd name="connsiteY16" fmla="*/ 329745 h 388017"/>
                <a:gd name="connsiteX17" fmla="*/ 283194 w 372591"/>
                <a:gd name="connsiteY17" fmla="*/ 317467 h 388017"/>
                <a:gd name="connsiteX18" fmla="*/ 247017 w 372591"/>
                <a:gd name="connsiteY18" fmla="*/ 331590 h 388017"/>
                <a:gd name="connsiteX19" fmla="*/ 244868 w 372591"/>
                <a:gd name="connsiteY19" fmla="*/ 339635 h 388017"/>
                <a:gd name="connsiteX20" fmla="*/ 241505 w 372591"/>
                <a:gd name="connsiteY20" fmla="*/ 370000 h 388017"/>
                <a:gd name="connsiteX21" fmla="*/ 230123 w 372591"/>
                <a:gd name="connsiteY21" fmla="*/ 382875 h 388017"/>
                <a:gd name="connsiteX22" fmla="*/ 142449 w 372591"/>
                <a:gd name="connsiteY22" fmla="*/ 382875 h 388017"/>
                <a:gd name="connsiteX23" fmla="*/ 131066 w 372591"/>
                <a:gd name="connsiteY23" fmla="*/ 370000 h 388017"/>
                <a:gd name="connsiteX24" fmla="*/ 127723 w 372591"/>
                <a:gd name="connsiteY24" fmla="*/ 339675 h 388017"/>
                <a:gd name="connsiteX25" fmla="*/ 97284 w 372591"/>
                <a:gd name="connsiteY25" fmla="*/ 315467 h 388017"/>
                <a:gd name="connsiteX26" fmla="*/ 89398 w 372591"/>
                <a:gd name="connsiteY26" fmla="*/ 317587 h 388017"/>
                <a:gd name="connsiteX27" fmla="*/ 61420 w 372591"/>
                <a:gd name="connsiteY27" fmla="*/ 329844 h 388017"/>
                <a:gd name="connsiteX28" fmla="*/ 44526 w 372591"/>
                <a:gd name="connsiteY28" fmla="*/ 326362 h 388017"/>
                <a:gd name="connsiteX29" fmla="*/ 669 w 372591"/>
                <a:gd name="connsiteY29" fmla="*/ 250826 h 388017"/>
                <a:gd name="connsiteX30" fmla="*/ 6081 w 372591"/>
                <a:gd name="connsiteY30" fmla="*/ 234389 h 388017"/>
                <a:gd name="connsiteX31" fmla="*/ 30816 w 372591"/>
                <a:gd name="connsiteY31" fmla="*/ 216162 h 388017"/>
                <a:gd name="connsiteX32" fmla="*/ 36728 w 372591"/>
                <a:gd name="connsiteY32" fmla="*/ 177779 h 388017"/>
                <a:gd name="connsiteX33" fmla="*/ 30816 w 372591"/>
                <a:gd name="connsiteY33" fmla="*/ 171867 h 388017"/>
                <a:gd name="connsiteX34" fmla="*/ 6081 w 372591"/>
                <a:gd name="connsiteY34" fmla="*/ 153679 h 388017"/>
                <a:gd name="connsiteX35" fmla="*/ 689 w 372591"/>
                <a:gd name="connsiteY35" fmla="*/ 137243 h 388017"/>
                <a:gd name="connsiteX36" fmla="*/ 44546 w 372591"/>
                <a:gd name="connsiteY36" fmla="*/ 61786 h 388017"/>
                <a:gd name="connsiteX37" fmla="*/ 61460 w 372591"/>
                <a:gd name="connsiteY37" fmla="*/ 58324 h 388017"/>
                <a:gd name="connsiteX38" fmla="*/ 89319 w 372591"/>
                <a:gd name="connsiteY38" fmla="*/ 70562 h 388017"/>
                <a:gd name="connsiteX39" fmla="*/ 125619 w 372591"/>
                <a:gd name="connsiteY39" fmla="*/ 56216 h 388017"/>
                <a:gd name="connsiteX40" fmla="*/ 127723 w 372591"/>
                <a:gd name="connsiteY40" fmla="*/ 48315 h 388017"/>
                <a:gd name="connsiteX41" fmla="*/ 131106 w 372591"/>
                <a:gd name="connsiteY41" fmla="*/ 17949 h 388017"/>
                <a:gd name="connsiteX42" fmla="*/ 142707 w 372591"/>
                <a:gd name="connsiteY42" fmla="*/ 5015 h 388017"/>
                <a:gd name="connsiteX43" fmla="*/ 186505 w 372591"/>
                <a:gd name="connsiteY43" fmla="*/ 0 h 388017"/>
                <a:gd name="connsiteX44" fmla="*/ 186266 w 372591"/>
                <a:gd name="connsiteY44" fmla="*/ 134318 h 388017"/>
                <a:gd name="connsiteX45" fmla="*/ 126569 w 372591"/>
                <a:gd name="connsiteY45" fmla="*/ 194014 h 388017"/>
                <a:gd name="connsiteX46" fmla="*/ 186266 w 372591"/>
                <a:gd name="connsiteY46" fmla="*/ 253711 h 388017"/>
                <a:gd name="connsiteX47" fmla="*/ 245963 w 372591"/>
                <a:gd name="connsiteY47" fmla="*/ 194014 h 388017"/>
                <a:gd name="connsiteX48" fmla="*/ 186266 w 372591"/>
                <a:gd name="connsiteY48" fmla="*/ 134318 h 38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2591" h="388017">
                  <a:moveTo>
                    <a:pt x="186505" y="0"/>
                  </a:moveTo>
                  <a:cubicBezTo>
                    <a:pt x="201111" y="159"/>
                    <a:pt x="215657" y="1851"/>
                    <a:pt x="229924" y="5034"/>
                  </a:cubicBezTo>
                  <a:cubicBezTo>
                    <a:pt x="236147" y="6423"/>
                    <a:pt x="240799" y="11612"/>
                    <a:pt x="241505" y="17949"/>
                  </a:cubicBezTo>
                  <a:lnTo>
                    <a:pt x="244888" y="48334"/>
                  </a:lnTo>
                  <a:cubicBezTo>
                    <a:pt x="246574" y="63451"/>
                    <a:pt x="260195" y="74339"/>
                    <a:pt x="275310" y="72653"/>
                  </a:cubicBezTo>
                  <a:cubicBezTo>
                    <a:pt x="278042" y="72349"/>
                    <a:pt x="280712" y="71637"/>
                    <a:pt x="283233" y="70542"/>
                  </a:cubicBezTo>
                  <a:lnTo>
                    <a:pt x="311112" y="58304"/>
                  </a:lnTo>
                  <a:cubicBezTo>
                    <a:pt x="316912" y="55749"/>
                    <a:pt x="323696" y="57137"/>
                    <a:pt x="328026" y="61766"/>
                  </a:cubicBezTo>
                  <a:cubicBezTo>
                    <a:pt x="348162" y="83279"/>
                    <a:pt x="363157" y="109078"/>
                    <a:pt x="371883" y="137223"/>
                  </a:cubicBezTo>
                  <a:cubicBezTo>
                    <a:pt x="373758" y="143285"/>
                    <a:pt x="371595" y="149870"/>
                    <a:pt x="366491" y="153640"/>
                  </a:cubicBezTo>
                  <a:lnTo>
                    <a:pt x="341776" y="171867"/>
                  </a:lnTo>
                  <a:cubicBezTo>
                    <a:pt x="329544" y="180851"/>
                    <a:pt x="326912" y="198052"/>
                    <a:pt x="335898" y="210284"/>
                  </a:cubicBezTo>
                  <a:cubicBezTo>
                    <a:pt x="337548" y="212528"/>
                    <a:pt x="339530" y="214512"/>
                    <a:pt x="341776" y="216162"/>
                  </a:cubicBezTo>
                  <a:lnTo>
                    <a:pt x="366510" y="234369"/>
                  </a:lnTo>
                  <a:cubicBezTo>
                    <a:pt x="371630" y="238136"/>
                    <a:pt x="373803" y="244733"/>
                    <a:pt x="371923" y="250806"/>
                  </a:cubicBezTo>
                  <a:cubicBezTo>
                    <a:pt x="363193" y="278949"/>
                    <a:pt x="348199" y="304748"/>
                    <a:pt x="328066" y="326263"/>
                  </a:cubicBezTo>
                  <a:cubicBezTo>
                    <a:pt x="323746" y="330881"/>
                    <a:pt x="316986" y="332276"/>
                    <a:pt x="311191" y="329745"/>
                  </a:cubicBezTo>
                  <a:lnTo>
                    <a:pt x="283194" y="317467"/>
                  </a:lnTo>
                  <a:cubicBezTo>
                    <a:pt x="269304" y="311376"/>
                    <a:pt x="253107" y="317700"/>
                    <a:pt x="247017" y="331590"/>
                  </a:cubicBezTo>
                  <a:cubicBezTo>
                    <a:pt x="245897" y="334147"/>
                    <a:pt x="245171" y="336859"/>
                    <a:pt x="244868" y="339635"/>
                  </a:cubicBezTo>
                  <a:lnTo>
                    <a:pt x="241505" y="370000"/>
                  </a:lnTo>
                  <a:cubicBezTo>
                    <a:pt x="240811" y="376265"/>
                    <a:pt x="236256" y="381418"/>
                    <a:pt x="230123" y="382875"/>
                  </a:cubicBezTo>
                  <a:cubicBezTo>
                    <a:pt x="201300" y="389732"/>
                    <a:pt x="171272" y="389732"/>
                    <a:pt x="142449" y="382875"/>
                  </a:cubicBezTo>
                  <a:cubicBezTo>
                    <a:pt x="136317" y="381418"/>
                    <a:pt x="131761" y="376265"/>
                    <a:pt x="131066" y="370000"/>
                  </a:cubicBezTo>
                  <a:lnTo>
                    <a:pt x="127723" y="339675"/>
                  </a:lnTo>
                  <a:cubicBezTo>
                    <a:pt x="126003" y="324585"/>
                    <a:pt x="112375" y="313746"/>
                    <a:pt x="97284" y="315467"/>
                  </a:cubicBezTo>
                  <a:cubicBezTo>
                    <a:pt x="94565" y="315778"/>
                    <a:pt x="91907" y="316492"/>
                    <a:pt x="89398" y="317587"/>
                  </a:cubicBezTo>
                  <a:lnTo>
                    <a:pt x="61420" y="329844"/>
                  </a:lnTo>
                  <a:cubicBezTo>
                    <a:pt x="55620" y="332386"/>
                    <a:pt x="48849" y="330989"/>
                    <a:pt x="44526" y="326362"/>
                  </a:cubicBezTo>
                  <a:cubicBezTo>
                    <a:pt x="24383" y="304824"/>
                    <a:pt x="9387" y="278997"/>
                    <a:pt x="669" y="250826"/>
                  </a:cubicBezTo>
                  <a:cubicBezTo>
                    <a:pt x="-1212" y="244753"/>
                    <a:pt x="961" y="238156"/>
                    <a:pt x="6081" y="234389"/>
                  </a:cubicBezTo>
                  <a:lnTo>
                    <a:pt x="30816" y="216162"/>
                  </a:lnTo>
                  <a:cubicBezTo>
                    <a:pt x="43047" y="207195"/>
                    <a:pt x="45695" y="190011"/>
                    <a:pt x="36728" y="177779"/>
                  </a:cubicBezTo>
                  <a:cubicBezTo>
                    <a:pt x="35071" y="175518"/>
                    <a:pt x="33077" y="173525"/>
                    <a:pt x="30816" y="171867"/>
                  </a:cubicBezTo>
                  <a:lnTo>
                    <a:pt x="6081" y="153679"/>
                  </a:lnTo>
                  <a:cubicBezTo>
                    <a:pt x="968" y="149907"/>
                    <a:pt x="-1196" y="143311"/>
                    <a:pt x="689" y="137243"/>
                  </a:cubicBezTo>
                  <a:cubicBezTo>
                    <a:pt x="9415" y="109098"/>
                    <a:pt x="24410" y="83299"/>
                    <a:pt x="44546" y="61786"/>
                  </a:cubicBezTo>
                  <a:cubicBezTo>
                    <a:pt x="48877" y="57157"/>
                    <a:pt x="55659" y="55769"/>
                    <a:pt x="61460" y="58324"/>
                  </a:cubicBezTo>
                  <a:lnTo>
                    <a:pt x="89319" y="70562"/>
                  </a:lnTo>
                  <a:cubicBezTo>
                    <a:pt x="103304" y="76624"/>
                    <a:pt x="119556" y="70201"/>
                    <a:pt x="125619" y="56216"/>
                  </a:cubicBezTo>
                  <a:cubicBezTo>
                    <a:pt x="126709" y="53701"/>
                    <a:pt x="127418" y="51038"/>
                    <a:pt x="127723" y="48315"/>
                  </a:cubicBezTo>
                  <a:lnTo>
                    <a:pt x="131106" y="17949"/>
                  </a:lnTo>
                  <a:cubicBezTo>
                    <a:pt x="131806" y="11599"/>
                    <a:pt x="136471" y="6398"/>
                    <a:pt x="142707" y="5015"/>
                  </a:cubicBezTo>
                  <a:cubicBezTo>
                    <a:pt x="156975" y="1851"/>
                    <a:pt x="171561" y="179"/>
                    <a:pt x="186505" y="0"/>
                  </a:cubicBezTo>
                  <a:close/>
                  <a:moveTo>
                    <a:pt x="186266" y="134318"/>
                  </a:moveTo>
                  <a:cubicBezTo>
                    <a:pt x="153296" y="134318"/>
                    <a:pt x="126569" y="161044"/>
                    <a:pt x="126569" y="194014"/>
                  </a:cubicBezTo>
                  <a:cubicBezTo>
                    <a:pt x="126569" y="226985"/>
                    <a:pt x="153296" y="253711"/>
                    <a:pt x="186266" y="253711"/>
                  </a:cubicBezTo>
                  <a:cubicBezTo>
                    <a:pt x="219237" y="253711"/>
                    <a:pt x="245963" y="226985"/>
                    <a:pt x="245963" y="194014"/>
                  </a:cubicBezTo>
                  <a:cubicBezTo>
                    <a:pt x="245963" y="161044"/>
                    <a:pt x="219237" y="134318"/>
                    <a:pt x="186266" y="134318"/>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grpSp>
        <p:nvGrpSpPr>
          <p:cNvPr id="66" name="Group 65">
            <a:extLst>
              <a:ext uri="{FF2B5EF4-FFF2-40B4-BE49-F238E27FC236}">
                <a16:creationId xmlns:a16="http://schemas.microsoft.com/office/drawing/2014/main" id="{C86BC329-27BA-409F-5A73-29CB00BE7CC6}"/>
              </a:ext>
              <a:ext uri="{C183D7F6-B498-43B3-948B-1728B52AA6E4}">
                <adec:decorative xmlns:adec="http://schemas.microsoft.com/office/drawing/2017/decorative" val="1"/>
              </a:ext>
            </a:extLst>
          </p:cNvPr>
          <p:cNvGrpSpPr/>
          <p:nvPr/>
        </p:nvGrpSpPr>
        <p:grpSpPr>
          <a:xfrm>
            <a:off x="3371393" y="4041911"/>
            <a:ext cx="2660515" cy="2133602"/>
            <a:chOff x="3371958" y="4041911"/>
            <a:chExt cx="2660515" cy="2133602"/>
          </a:xfrm>
        </p:grpSpPr>
        <p:sp>
          <p:nvSpPr>
            <p:cNvPr id="18" name="Rounded Rectangle 17">
              <a:extLst>
                <a:ext uri="{FF2B5EF4-FFF2-40B4-BE49-F238E27FC236}">
                  <a16:creationId xmlns:a16="http://schemas.microsoft.com/office/drawing/2014/main" id="{4947D012-F012-1652-0C33-8D4885201CDB}"/>
                </a:ext>
              </a:extLst>
            </p:cNvPr>
            <p:cNvSpPr/>
            <p:nvPr/>
          </p:nvSpPr>
          <p:spPr>
            <a:xfrm>
              <a:off x="3371958" y="4041911"/>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7" name="TextBox 36">
              <a:extLst>
                <a:ext uri="{FF2B5EF4-FFF2-40B4-BE49-F238E27FC236}">
                  <a16:creationId xmlns:a16="http://schemas.microsoft.com/office/drawing/2014/main" id="{FF72F26E-38E5-8B27-7694-D5729FD57661}"/>
                </a:ext>
              </a:extLst>
            </p:cNvPr>
            <p:cNvSpPr txBox="1"/>
            <p:nvPr/>
          </p:nvSpPr>
          <p:spPr>
            <a:xfrm>
              <a:off x="3496925" y="4721819"/>
              <a:ext cx="2410579" cy="830997"/>
            </a:xfrm>
            <a:prstGeom prst="rect">
              <a:avLst/>
            </a:prstGeom>
            <a:noFill/>
          </p:spPr>
          <p:txBody>
            <a:bodyPr wrap="square" rtlCol="0">
              <a:spAutoFit/>
            </a:bodyPr>
            <a:lstStyle/>
            <a:p>
              <a:pPr lvl="0"/>
              <a:r>
                <a:rPr lang="en-US" sz="1600" b="1">
                  <a:solidFill>
                    <a:srgbClr val="0078D4"/>
                  </a:solidFill>
                  <a:latin typeface="+mj-lt"/>
                </a:rPr>
                <a:t>Pause</a:t>
              </a:r>
              <a:r>
                <a:rPr lang="en-US" sz="1600"/>
                <a:t> your deployments at any time, for as long as you need</a:t>
              </a:r>
            </a:p>
          </p:txBody>
        </p:sp>
        <p:sp>
          <p:nvSpPr>
            <p:cNvPr id="5" name="Graphic 55">
              <a:extLst>
                <a:ext uri="{FF2B5EF4-FFF2-40B4-BE49-F238E27FC236}">
                  <a16:creationId xmlns:a16="http://schemas.microsoft.com/office/drawing/2014/main" id="{F376F20C-D416-3C38-B17F-ED854FC7AF69}"/>
                </a:ext>
              </a:extLst>
            </p:cNvPr>
            <p:cNvSpPr/>
            <p:nvPr/>
          </p:nvSpPr>
          <p:spPr>
            <a:xfrm>
              <a:off x="3589731" y="4214972"/>
              <a:ext cx="397978" cy="397978"/>
            </a:xfrm>
            <a:custGeom>
              <a:avLst/>
              <a:gdLst>
                <a:gd name="connsiteX0" fmla="*/ 198989 w 397978"/>
                <a:gd name="connsiteY0" fmla="*/ 0 h 397978"/>
                <a:gd name="connsiteX1" fmla="*/ 0 w 397978"/>
                <a:gd name="connsiteY1" fmla="*/ 198989 h 397978"/>
                <a:gd name="connsiteX2" fmla="*/ 198989 w 397978"/>
                <a:gd name="connsiteY2" fmla="*/ 397978 h 397978"/>
                <a:gd name="connsiteX3" fmla="*/ 397978 w 397978"/>
                <a:gd name="connsiteY3" fmla="*/ 198989 h 397978"/>
                <a:gd name="connsiteX4" fmla="*/ 198989 w 397978"/>
                <a:gd name="connsiteY4" fmla="*/ 0 h 397978"/>
                <a:gd name="connsiteX5" fmla="*/ 169141 w 397978"/>
                <a:gd name="connsiteY5" fmla="*/ 124368 h 397978"/>
                <a:gd name="connsiteX6" fmla="*/ 169141 w 397978"/>
                <a:gd name="connsiteY6" fmla="*/ 273610 h 397978"/>
                <a:gd name="connsiteX7" fmla="*/ 154217 w 397978"/>
                <a:gd name="connsiteY7" fmla="*/ 288534 h 397978"/>
                <a:gd name="connsiteX8" fmla="*/ 139292 w 397978"/>
                <a:gd name="connsiteY8" fmla="*/ 273610 h 397978"/>
                <a:gd name="connsiteX9" fmla="*/ 139292 w 397978"/>
                <a:gd name="connsiteY9" fmla="*/ 124368 h 397978"/>
                <a:gd name="connsiteX10" fmla="*/ 154217 w 397978"/>
                <a:gd name="connsiteY10" fmla="*/ 109444 h 397978"/>
                <a:gd name="connsiteX11" fmla="*/ 169141 w 397978"/>
                <a:gd name="connsiteY11" fmla="*/ 124368 h 397978"/>
                <a:gd name="connsiteX12" fmla="*/ 258686 w 397978"/>
                <a:gd name="connsiteY12" fmla="*/ 124368 h 397978"/>
                <a:gd name="connsiteX13" fmla="*/ 258686 w 397978"/>
                <a:gd name="connsiteY13" fmla="*/ 273610 h 397978"/>
                <a:gd name="connsiteX14" fmla="*/ 243762 w 397978"/>
                <a:gd name="connsiteY14" fmla="*/ 288534 h 397978"/>
                <a:gd name="connsiteX15" fmla="*/ 228838 w 397978"/>
                <a:gd name="connsiteY15" fmla="*/ 273610 h 397978"/>
                <a:gd name="connsiteX16" fmla="*/ 228838 w 397978"/>
                <a:gd name="connsiteY16" fmla="*/ 124368 h 397978"/>
                <a:gd name="connsiteX17" fmla="*/ 243762 w 397978"/>
                <a:gd name="connsiteY17" fmla="*/ 109444 h 397978"/>
                <a:gd name="connsiteX18" fmla="*/ 258686 w 397978"/>
                <a:gd name="connsiteY18" fmla="*/ 124368 h 39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978" h="397978">
                  <a:moveTo>
                    <a:pt x="198989" y="0"/>
                  </a:moveTo>
                  <a:cubicBezTo>
                    <a:pt x="89087" y="0"/>
                    <a:pt x="0" y="89087"/>
                    <a:pt x="0" y="198989"/>
                  </a:cubicBezTo>
                  <a:cubicBezTo>
                    <a:pt x="0" y="308891"/>
                    <a:pt x="89087" y="397978"/>
                    <a:pt x="198989" y="397978"/>
                  </a:cubicBezTo>
                  <a:cubicBezTo>
                    <a:pt x="308891" y="397978"/>
                    <a:pt x="397978" y="308891"/>
                    <a:pt x="397978" y="198989"/>
                  </a:cubicBezTo>
                  <a:cubicBezTo>
                    <a:pt x="397978" y="89087"/>
                    <a:pt x="308891" y="0"/>
                    <a:pt x="198989" y="0"/>
                  </a:cubicBezTo>
                  <a:close/>
                  <a:moveTo>
                    <a:pt x="169141" y="124368"/>
                  </a:moveTo>
                  <a:lnTo>
                    <a:pt x="169141" y="273610"/>
                  </a:lnTo>
                  <a:cubicBezTo>
                    <a:pt x="169141" y="281852"/>
                    <a:pt x="162459" y="288534"/>
                    <a:pt x="154217" y="288534"/>
                  </a:cubicBezTo>
                  <a:cubicBezTo>
                    <a:pt x="145974" y="288534"/>
                    <a:pt x="139292" y="281852"/>
                    <a:pt x="139292" y="273610"/>
                  </a:cubicBezTo>
                  <a:lnTo>
                    <a:pt x="139292" y="124368"/>
                  </a:lnTo>
                  <a:cubicBezTo>
                    <a:pt x="139292" y="116126"/>
                    <a:pt x="145974" y="109444"/>
                    <a:pt x="154217" y="109444"/>
                  </a:cubicBezTo>
                  <a:cubicBezTo>
                    <a:pt x="162459" y="109444"/>
                    <a:pt x="169141" y="116126"/>
                    <a:pt x="169141" y="124368"/>
                  </a:cubicBezTo>
                  <a:close/>
                  <a:moveTo>
                    <a:pt x="258686" y="124368"/>
                  </a:moveTo>
                  <a:lnTo>
                    <a:pt x="258686" y="273610"/>
                  </a:lnTo>
                  <a:cubicBezTo>
                    <a:pt x="258686" y="281852"/>
                    <a:pt x="252004" y="288534"/>
                    <a:pt x="243762" y="288534"/>
                  </a:cubicBezTo>
                  <a:cubicBezTo>
                    <a:pt x="235520" y="288534"/>
                    <a:pt x="228838" y="281852"/>
                    <a:pt x="228838" y="273610"/>
                  </a:cubicBezTo>
                  <a:lnTo>
                    <a:pt x="228838" y="124368"/>
                  </a:lnTo>
                  <a:cubicBezTo>
                    <a:pt x="228838" y="116126"/>
                    <a:pt x="235520" y="109444"/>
                    <a:pt x="243762" y="109444"/>
                  </a:cubicBezTo>
                  <a:cubicBezTo>
                    <a:pt x="252004" y="109444"/>
                    <a:pt x="258686" y="116126"/>
                    <a:pt x="258686" y="124368"/>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grpSp>
        <p:nvGrpSpPr>
          <p:cNvPr id="67" name="Group 66">
            <a:extLst>
              <a:ext uri="{FF2B5EF4-FFF2-40B4-BE49-F238E27FC236}">
                <a16:creationId xmlns:a16="http://schemas.microsoft.com/office/drawing/2014/main" id="{AB2913D9-16D2-1EED-CCD6-8EAA16F88B8B}"/>
              </a:ext>
              <a:ext uri="{C183D7F6-B498-43B3-948B-1728B52AA6E4}">
                <adec:decorative xmlns:adec="http://schemas.microsoft.com/office/drawing/2017/decorative" val="1"/>
              </a:ext>
            </a:extLst>
          </p:cNvPr>
          <p:cNvGrpSpPr/>
          <p:nvPr/>
        </p:nvGrpSpPr>
        <p:grpSpPr>
          <a:xfrm>
            <a:off x="8945601" y="4041911"/>
            <a:ext cx="2660515" cy="2133602"/>
            <a:chOff x="6155653" y="4041911"/>
            <a:chExt cx="2660515" cy="2133602"/>
          </a:xfrm>
        </p:grpSpPr>
        <p:sp>
          <p:nvSpPr>
            <p:cNvPr id="19" name="Rounded Rectangle 18">
              <a:extLst>
                <a:ext uri="{FF2B5EF4-FFF2-40B4-BE49-F238E27FC236}">
                  <a16:creationId xmlns:a16="http://schemas.microsoft.com/office/drawing/2014/main" id="{3EB678CE-1798-F1FA-003E-012D3AB6D98E}"/>
                </a:ext>
              </a:extLst>
            </p:cNvPr>
            <p:cNvSpPr/>
            <p:nvPr/>
          </p:nvSpPr>
          <p:spPr>
            <a:xfrm>
              <a:off x="6155653" y="4041911"/>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3" name="TextBox 42">
              <a:extLst>
                <a:ext uri="{FF2B5EF4-FFF2-40B4-BE49-F238E27FC236}">
                  <a16:creationId xmlns:a16="http://schemas.microsoft.com/office/drawing/2014/main" id="{C45C1501-9258-84BF-F9BD-4CCC91CAAB1D}"/>
                </a:ext>
              </a:extLst>
            </p:cNvPr>
            <p:cNvSpPr txBox="1"/>
            <p:nvPr/>
          </p:nvSpPr>
          <p:spPr>
            <a:xfrm>
              <a:off x="6280620" y="4721819"/>
              <a:ext cx="2410579" cy="1077218"/>
            </a:xfrm>
            <a:prstGeom prst="rect">
              <a:avLst/>
            </a:prstGeom>
            <a:noFill/>
          </p:spPr>
          <p:txBody>
            <a:bodyPr wrap="square" rtlCol="0">
              <a:spAutoFit/>
            </a:bodyPr>
            <a:lstStyle/>
            <a:p>
              <a:pPr lvl="0"/>
              <a:r>
                <a:rPr lang="en-US" sz="1600" b="1">
                  <a:solidFill>
                    <a:srgbClr val="0078D4"/>
                  </a:solidFill>
                  <a:latin typeface="+mj-lt"/>
                </a:rPr>
                <a:t>Exclusion windows </a:t>
              </a:r>
              <a:r>
                <a:rPr lang="en-US" sz="1600"/>
                <a:t>enable you to schedule updates around critical freeze periods</a:t>
              </a:r>
            </a:p>
          </p:txBody>
        </p:sp>
        <p:sp>
          <p:nvSpPr>
            <p:cNvPr id="23" name="Graphic 57">
              <a:extLst>
                <a:ext uri="{FF2B5EF4-FFF2-40B4-BE49-F238E27FC236}">
                  <a16:creationId xmlns:a16="http://schemas.microsoft.com/office/drawing/2014/main" id="{0488E235-1255-14E1-0002-B11D8C913577}"/>
                </a:ext>
              </a:extLst>
            </p:cNvPr>
            <p:cNvSpPr/>
            <p:nvPr/>
          </p:nvSpPr>
          <p:spPr>
            <a:xfrm>
              <a:off x="6393325" y="4234871"/>
              <a:ext cx="397978" cy="397978"/>
            </a:xfrm>
            <a:custGeom>
              <a:avLst/>
              <a:gdLst>
                <a:gd name="connsiteX0" fmla="*/ 288534 w 397978"/>
                <a:gd name="connsiteY0" fmla="*/ 179090 h 397978"/>
                <a:gd name="connsiteX1" fmla="*/ 397978 w 397978"/>
                <a:gd name="connsiteY1" fmla="*/ 288534 h 397978"/>
                <a:gd name="connsiteX2" fmla="*/ 288534 w 397978"/>
                <a:gd name="connsiteY2" fmla="*/ 397978 h 397978"/>
                <a:gd name="connsiteX3" fmla="*/ 179090 w 397978"/>
                <a:gd name="connsiteY3" fmla="*/ 288534 h 397978"/>
                <a:gd name="connsiteX4" fmla="*/ 288534 w 397978"/>
                <a:gd name="connsiteY4" fmla="*/ 179090 h 397978"/>
                <a:gd name="connsiteX5" fmla="*/ 239265 w 397978"/>
                <a:gd name="connsiteY5" fmla="*/ 239265 h 397978"/>
                <a:gd name="connsiteX6" fmla="*/ 239265 w 397978"/>
                <a:gd name="connsiteY6" fmla="*/ 253333 h 397978"/>
                <a:gd name="connsiteX7" fmla="*/ 274466 w 397978"/>
                <a:gd name="connsiteY7" fmla="*/ 288554 h 397978"/>
                <a:gd name="connsiteX8" fmla="*/ 239304 w 397978"/>
                <a:gd name="connsiteY8" fmla="*/ 323696 h 397978"/>
                <a:gd name="connsiteX9" fmla="*/ 239294 w 397978"/>
                <a:gd name="connsiteY9" fmla="*/ 337774 h 397978"/>
                <a:gd name="connsiteX10" fmla="*/ 253373 w 397978"/>
                <a:gd name="connsiteY10" fmla="*/ 337784 h 397978"/>
                <a:gd name="connsiteX11" fmla="*/ 288534 w 397978"/>
                <a:gd name="connsiteY11" fmla="*/ 302623 h 397978"/>
                <a:gd name="connsiteX12" fmla="*/ 323755 w 397978"/>
                <a:gd name="connsiteY12" fmla="*/ 337824 h 397978"/>
                <a:gd name="connsiteX13" fmla="*/ 337824 w 397978"/>
                <a:gd name="connsiteY13" fmla="*/ 338069 h 397978"/>
                <a:gd name="connsiteX14" fmla="*/ 338069 w 397978"/>
                <a:gd name="connsiteY14" fmla="*/ 324000 h 397978"/>
                <a:gd name="connsiteX15" fmla="*/ 337824 w 397978"/>
                <a:gd name="connsiteY15" fmla="*/ 323755 h 397978"/>
                <a:gd name="connsiteX16" fmla="*/ 302623 w 397978"/>
                <a:gd name="connsiteY16" fmla="*/ 288534 h 397978"/>
                <a:gd name="connsiteX17" fmla="*/ 337864 w 397978"/>
                <a:gd name="connsiteY17" fmla="*/ 253313 h 397978"/>
                <a:gd name="connsiteX18" fmla="*/ 337619 w 397978"/>
                <a:gd name="connsiteY18" fmla="*/ 239245 h 397978"/>
                <a:gd name="connsiteX19" fmla="*/ 323795 w 397978"/>
                <a:gd name="connsiteY19" fmla="*/ 239245 h 397978"/>
                <a:gd name="connsiteX20" fmla="*/ 288554 w 397978"/>
                <a:gd name="connsiteY20" fmla="*/ 274466 h 397978"/>
                <a:gd name="connsiteX21" fmla="*/ 253333 w 397978"/>
                <a:gd name="connsiteY21" fmla="*/ 239245 h 397978"/>
                <a:gd name="connsiteX22" fmla="*/ 239265 w 397978"/>
                <a:gd name="connsiteY22" fmla="*/ 239245 h 397978"/>
                <a:gd name="connsiteX23" fmla="*/ 358181 w 397978"/>
                <a:gd name="connsiteY23" fmla="*/ 109444 h 397978"/>
                <a:gd name="connsiteX24" fmla="*/ 358200 w 397978"/>
                <a:gd name="connsiteY24" fmla="*/ 179548 h 397978"/>
                <a:gd name="connsiteX25" fmla="*/ 179528 w 397978"/>
                <a:gd name="connsiteY25" fmla="*/ 218733 h 397978"/>
                <a:gd name="connsiteX26" fmla="*/ 179528 w 397978"/>
                <a:gd name="connsiteY26" fmla="*/ 358220 h 397978"/>
                <a:gd name="connsiteX27" fmla="*/ 64671 w 397978"/>
                <a:gd name="connsiteY27" fmla="*/ 358181 h 397978"/>
                <a:gd name="connsiteX28" fmla="*/ 0 w 397978"/>
                <a:gd name="connsiteY28" fmla="*/ 293509 h 397978"/>
                <a:gd name="connsiteX29" fmla="*/ 0 w 397978"/>
                <a:gd name="connsiteY29" fmla="*/ 109444 h 397978"/>
                <a:gd name="connsiteX30" fmla="*/ 358181 w 397978"/>
                <a:gd name="connsiteY30" fmla="*/ 109444 h 397978"/>
                <a:gd name="connsiteX31" fmla="*/ 293509 w 397978"/>
                <a:gd name="connsiteY31" fmla="*/ 0 h 397978"/>
                <a:gd name="connsiteX32" fmla="*/ 358181 w 397978"/>
                <a:gd name="connsiteY32" fmla="*/ 64671 h 397978"/>
                <a:gd name="connsiteX33" fmla="*/ 358181 w 397978"/>
                <a:gd name="connsiteY33" fmla="*/ 79596 h 397978"/>
                <a:gd name="connsiteX34" fmla="*/ 0 w 397978"/>
                <a:gd name="connsiteY34" fmla="*/ 79596 h 397978"/>
                <a:gd name="connsiteX35" fmla="*/ 0 w 397978"/>
                <a:gd name="connsiteY35" fmla="*/ 64671 h 397978"/>
                <a:gd name="connsiteX36" fmla="*/ 64671 w 397978"/>
                <a:gd name="connsiteY36" fmla="*/ 0 h 397978"/>
                <a:gd name="connsiteX37" fmla="*/ 293509 w 397978"/>
                <a:gd name="connsiteY37" fmla="*/ 0 h 39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78" h="397978">
                  <a:moveTo>
                    <a:pt x="288534" y="179090"/>
                  </a:moveTo>
                  <a:cubicBezTo>
                    <a:pt x="348979" y="179090"/>
                    <a:pt x="397978" y="228089"/>
                    <a:pt x="397978" y="288534"/>
                  </a:cubicBezTo>
                  <a:cubicBezTo>
                    <a:pt x="397978" y="348979"/>
                    <a:pt x="348979" y="397978"/>
                    <a:pt x="288534" y="397978"/>
                  </a:cubicBezTo>
                  <a:cubicBezTo>
                    <a:pt x="228089" y="397978"/>
                    <a:pt x="179090" y="348979"/>
                    <a:pt x="179090" y="288534"/>
                  </a:cubicBezTo>
                  <a:cubicBezTo>
                    <a:pt x="179090" y="228089"/>
                    <a:pt x="228089" y="179090"/>
                    <a:pt x="288534" y="179090"/>
                  </a:cubicBezTo>
                  <a:close/>
                  <a:moveTo>
                    <a:pt x="239265" y="239265"/>
                  </a:moveTo>
                  <a:cubicBezTo>
                    <a:pt x="235380" y="243149"/>
                    <a:pt x="235380" y="249449"/>
                    <a:pt x="239265" y="253333"/>
                  </a:cubicBezTo>
                  <a:lnTo>
                    <a:pt x="274466" y="288554"/>
                  </a:lnTo>
                  <a:lnTo>
                    <a:pt x="239304" y="323696"/>
                  </a:lnTo>
                  <a:cubicBezTo>
                    <a:pt x="235414" y="327580"/>
                    <a:pt x="235410" y="333884"/>
                    <a:pt x="239294" y="337774"/>
                  </a:cubicBezTo>
                  <a:cubicBezTo>
                    <a:pt x="243179" y="341664"/>
                    <a:pt x="249483" y="341668"/>
                    <a:pt x="253373" y="337784"/>
                  </a:cubicBezTo>
                  <a:lnTo>
                    <a:pt x="288534" y="302623"/>
                  </a:lnTo>
                  <a:lnTo>
                    <a:pt x="323755" y="337824"/>
                  </a:lnTo>
                  <a:cubicBezTo>
                    <a:pt x="327572" y="341776"/>
                    <a:pt x="333872" y="341885"/>
                    <a:pt x="337824" y="338069"/>
                  </a:cubicBezTo>
                  <a:cubicBezTo>
                    <a:pt x="341776" y="334250"/>
                    <a:pt x="341885" y="327952"/>
                    <a:pt x="338069" y="324000"/>
                  </a:cubicBezTo>
                  <a:cubicBezTo>
                    <a:pt x="337989" y="323917"/>
                    <a:pt x="337907" y="323835"/>
                    <a:pt x="337824" y="323755"/>
                  </a:cubicBezTo>
                  <a:lnTo>
                    <a:pt x="302623" y="288534"/>
                  </a:lnTo>
                  <a:lnTo>
                    <a:pt x="337864" y="253313"/>
                  </a:lnTo>
                  <a:cubicBezTo>
                    <a:pt x="341680" y="249361"/>
                    <a:pt x="341571" y="243061"/>
                    <a:pt x="337619" y="239245"/>
                  </a:cubicBezTo>
                  <a:cubicBezTo>
                    <a:pt x="333763" y="235522"/>
                    <a:pt x="327652" y="235522"/>
                    <a:pt x="323795" y="239245"/>
                  </a:cubicBezTo>
                  <a:lnTo>
                    <a:pt x="288554" y="274466"/>
                  </a:lnTo>
                  <a:lnTo>
                    <a:pt x="253333" y="239245"/>
                  </a:lnTo>
                  <a:cubicBezTo>
                    <a:pt x="249449" y="235360"/>
                    <a:pt x="243149" y="235360"/>
                    <a:pt x="239265" y="239245"/>
                  </a:cubicBezTo>
                  <a:close/>
                  <a:moveTo>
                    <a:pt x="358181" y="109444"/>
                  </a:moveTo>
                  <a:lnTo>
                    <a:pt x="358200" y="179548"/>
                  </a:lnTo>
                  <a:cubicBezTo>
                    <a:pt x="298042" y="141030"/>
                    <a:pt x="218046" y="158572"/>
                    <a:pt x="179528" y="218733"/>
                  </a:cubicBezTo>
                  <a:cubicBezTo>
                    <a:pt x="152308" y="261245"/>
                    <a:pt x="152308" y="315708"/>
                    <a:pt x="179528" y="358220"/>
                  </a:cubicBezTo>
                  <a:lnTo>
                    <a:pt x="64671" y="358181"/>
                  </a:lnTo>
                  <a:cubicBezTo>
                    <a:pt x="28954" y="358181"/>
                    <a:pt x="0" y="329226"/>
                    <a:pt x="0" y="293509"/>
                  </a:cubicBezTo>
                  <a:lnTo>
                    <a:pt x="0" y="109444"/>
                  </a:lnTo>
                  <a:lnTo>
                    <a:pt x="358181" y="109444"/>
                  </a:lnTo>
                  <a:close/>
                  <a:moveTo>
                    <a:pt x="293509" y="0"/>
                  </a:moveTo>
                  <a:cubicBezTo>
                    <a:pt x="329226" y="0"/>
                    <a:pt x="358181" y="28954"/>
                    <a:pt x="358181" y="64671"/>
                  </a:cubicBezTo>
                  <a:lnTo>
                    <a:pt x="358181" y="79596"/>
                  </a:lnTo>
                  <a:lnTo>
                    <a:pt x="0" y="79596"/>
                  </a:lnTo>
                  <a:lnTo>
                    <a:pt x="0" y="64671"/>
                  </a:lnTo>
                  <a:cubicBezTo>
                    <a:pt x="0" y="28954"/>
                    <a:pt x="28954" y="0"/>
                    <a:pt x="64671" y="0"/>
                  </a:cubicBezTo>
                  <a:lnTo>
                    <a:pt x="293509" y="0"/>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grpSp>
        <p:nvGrpSpPr>
          <p:cNvPr id="68" name="Group 67">
            <a:extLst>
              <a:ext uri="{FF2B5EF4-FFF2-40B4-BE49-F238E27FC236}">
                <a16:creationId xmlns:a16="http://schemas.microsoft.com/office/drawing/2014/main" id="{6E26C46A-BC4E-1CA6-7F36-08573590557D}"/>
              </a:ext>
              <a:ext uri="{C183D7F6-B498-43B3-948B-1728B52AA6E4}">
                <adec:decorative xmlns:adec="http://schemas.microsoft.com/office/drawing/2017/decorative" val="1"/>
              </a:ext>
            </a:extLst>
          </p:cNvPr>
          <p:cNvGrpSpPr/>
          <p:nvPr/>
        </p:nvGrpSpPr>
        <p:grpSpPr>
          <a:xfrm>
            <a:off x="6158497" y="4041911"/>
            <a:ext cx="2660515" cy="2133602"/>
            <a:chOff x="8939347" y="4041911"/>
            <a:chExt cx="2660515" cy="2133602"/>
          </a:xfrm>
        </p:grpSpPr>
        <p:sp>
          <p:nvSpPr>
            <p:cNvPr id="20" name="Rounded Rectangle 19">
              <a:extLst>
                <a:ext uri="{FF2B5EF4-FFF2-40B4-BE49-F238E27FC236}">
                  <a16:creationId xmlns:a16="http://schemas.microsoft.com/office/drawing/2014/main" id="{FB702569-2C7E-47AB-957F-2B292FE84B3B}"/>
                </a:ext>
              </a:extLst>
            </p:cNvPr>
            <p:cNvSpPr/>
            <p:nvPr/>
          </p:nvSpPr>
          <p:spPr>
            <a:xfrm>
              <a:off x="8939347" y="4041911"/>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0" name="TextBox 39">
              <a:extLst>
                <a:ext uri="{FF2B5EF4-FFF2-40B4-BE49-F238E27FC236}">
                  <a16:creationId xmlns:a16="http://schemas.microsoft.com/office/drawing/2014/main" id="{7E6E7871-F89F-C22D-B293-A5FD10A7104D}"/>
                </a:ext>
              </a:extLst>
            </p:cNvPr>
            <p:cNvSpPr txBox="1"/>
            <p:nvPr/>
          </p:nvSpPr>
          <p:spPr>
            <a:xfrm>
              <a:off x="9064315" y="4721819"/>
              <a:ext cx="2410579" cy="1323439"/>
            </a:xfrm>
            <a:prstGeom prst="rect">
              <a:avLst/>
            </a:prstGeom>
            <a:noFill/>
          </p:spPr>
          <p:txBody>
            <a:bodyPr wrap="square" rtlCol="0">
              <a:spAutoFit/>
            </a:bodyPr>
            <a:lstStyle/>
            <a:p>
              <a:pPr lvl="0"/>
              <a:r>
                <a:rPr lang="en-US" sz="1600" b="1">
                  <a:solidFill>
                    <a:srgbClr val="0078D4"/>
                  </a:solidFill>
                  <a:latin typeface="+mj-lt"/>
                </a:rPr>
                <a:t>Rollback</a:t>
              </a:r>
              <a:r>
                <a:rPr lang="en-US" sz="1600" b="1">
                  <a:solidFill>
                    <a:schemeClr val="tx2">
                      <a:lumMod val="75000"/>
                      <a:lumOff val="25000"/>
                    </a:schemeClr>
                  </a:solidFill>
                </a:rPr>
                <a:t> </a:t>
              </a:r>
              <a:r>
                <a:rPr lang="en-US" sz="1600"/>
                <a:t>offers a safety net, enabling you to rollback to the previous build with flexible targeting</a:t>
              </a:r>
            </a:p>
          </p:txBody>
        </p:sp>
        <p:sp>
          <p:nvSpPr>
            <p:cNvPr id="10" name="Graphic 59">
              <a:extLst>
                <a:ext uri="{FF2B5EF4-FFF2-40B4-BE49-F238E27FC236}">
                  <a16:creationId xmlns:a16="http://schemas.microsoft.com/office/drawing/2014/main" id="{F0123ADE-6E82-CEEE-15A6-ADE984AD588B}"/>
                </a:ext>
              </a:extLst>
            </p:cNvPr>
            <p:cNvSpPr/>
            <p:nvPr/>
          </p:nvSpPr>
          <p:spPr>
            <a:xfrm>
              <a:off x="9172020" y="4229894"/>
              <a:ext cx="368168" cy="368149"/>
            </a:xfrm>
            <a:custGeom>
              <a:avLst/>
              <a:gdLst>
                <a:gd name="connsiteX0" fmla="*/ 184089 w 368168"/>
                <a:gd name="connsiteY0" fmla="*/ 39801 h 368149"/>
                <a:gd name="connsiteX1" fmla="*/ 328350 w 368168"/>
                <a:gd name="connsiteY1" fmla="*/ 184074 h 368149"/>
                <a:gd name="connsiteX2" fmla="*/ 184077 w 368168"/>
                <a:gd name="connsiteY2" fmla="*/ 328335 h 368149"/>
                <a:gd name="connsiteX3" fmla="*/ 39816 w 368168"/>
                <a:gd name="connsiteY3" fmla="*/ 184062 h 368149"/>
                <a:gd name="connsiteX4" fmla="*/ 40797 w 368168"/>
                <a:gd name="connsiteY4" fmla="*/ 167273 h 368149"/>
                <a:gd name="connsiteX5" fmla="*/ 21893 w 368168"/>
                <a:gd name="connsiteY5" fmla="*/ 144270 h 368149"/>
                <a:gd name="connsiteX6" fmla="*/ 1397 w 368168"/>
                <a:gd name="connsiteY6" fmla="*/ 161582 h 368149"/>
                <a:gd name="connsiteX7" fmla="*/ 161600 w 368168"/>
                <a:gd name="connsiteY7" fmla="*/ 366752 h 368149"/>
                <a:gd name="connsiteX8" fmla="*/ 366771 w 368168"/>
                <a:gd name="connsiteY8" fmla="*/ 206549 h 368149"/>
                <a:gd name="connsiteX9" fmla="*/ 206567 w 368168"/>
                <a:gd name="connsiteY9" fmla="*/ 1379 h 368149"/>
                <a:gd name="connsiteX10" fmla="*/ 69671 w 368168"/>
                <a:gd name="connsiteY10" fmla="*/ 39880 h 368149"/>
                <a:gd name="connsiteX11" fmla="*/ 69671 w 368168"/>
                <a:gd name="connsiteY11" fmla="*/ 29851 h 368149"/>
                <a:gd name="connsiteX12" fmla="*/ 49762 w 368168"/>
                <a:gd name="connsiteY12" fmla="*/ 9942 h 368149"/>
                <a:gd name="connsiteX13" fmla="*/ 29853 w 368168"/>
                <a:gd name="connsiteY13" fmla="*/ 29851 h 368149"/>
                <a:gd name="connsiteX14" fmla="*/ 29853 w 368168"/>
                <a:gd name="connsiteY14" fmla="*/ 83538 h 368149"/>
                <a:gd name="connsiteX15" fmla="*/ 29196 w 368168"/>
                <a:gd name="connsiteY15" fmla="*/ 84573 h 368149"/>
                <a:gd name="connsiteX16" fmla="*/ 29873 w 368168"/>
                <a:gd name="connsiteY16" fmla="*/ 84573 h 368149"/>
                <a:gd name="connsiteX17" fmla="*/ 29873 w 368168"/>
                <a:gd name="connsiteY17" fmla="*/ 89548 h 368149"/>
                <a:gd name="connsiteX18" fmla="*/ 49772 w 368168"/>
                <a:gd name="connsiteY18" fmla="*/ 109447 h 368149"/>
                <a:gd name="connsiteX19" fmla="*/ 109468 w 368168"/>
                <a:gd name="connsiteY19" fmla="*/ 109447 h 368149"/>
                <a:gd name="connsiteX20" fmla="*/ 129367 w 368168"/>
                <a:gd name="connsiteY20" fmla="*/ 89548 h 368149"/>
                <a:gd name="connsiteX21" fmla="*/ 109468 w 368168"/>
                <a:gd name="connsiteY21" fmla="*/ 69649 h 368149"/>
                <a:gd name="connsiteX22" fmla="*/ 96216 w 368168"/>
                <a:gd name="connsiteY22" fmla="*/ 69649 h 368149"/>
                <a:gd name="connsiteX23" fmla="*/ 184089 w 368168"/>
                <a:gd name="connsiteY23" fmla="*/ 39801 h 36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8168" h="368149">
                  <a:moveTo>
                    <a:pt x="184089" y="39801"/>
                  </a:moveTo>
                  <a:cubicBezTo>
                    <a:pt x="263767" y="39804"/>
                    <a:pt x="328354" y="104397"/>
                    <a:pt x="328350" y="184074"/>
                  </a:cubicBezTo>
                  <a:cubicBezTo>
                    <a:pt x="328347" y="263751"/>
                    <a:pt x="263755" y="328339"/>
                    <a:pt x="184077" y="328335"/>
                  </a:cubicBezTo>
                  <a:cubicBezTo>
                    <a:pt x="104401" y="328331"/>
                    <a:pt x="39813" y="263739"/>
                    <a:pt x="39816" y="184062"/>
                  </a:cubicBezTo>
                  <a:cubicBezTo>
                    <a:pt x="39817" y="178452"/>
                    <a:pt x="40144" y="172845"/>
                    <a:pt x="40797" y="167273"/>
                  </a:cubicBezTo>
                  <a:cubicBezTo>
                    <a:pt x="42150" y="155572"/>
                    <a:pt x="33653" y="144270"/>
                    <a:pt x="21893" y="144270"/>
                  </a:cubicBezTo>
                  <a:cubicBezTo>
                    <a:pt x="11645" y="144270"/>
                    <a:pt x="2631" y="151394"/>
                    <a:pt x="1397" y="161582"/>
                  </a:cubicBezTo>
                  <a:cubicBezTo>
                    <a:pt x="-11020" y="262477"/>
                    <a:pt x="60705" y="354335"/>
                    <a:pt x="161600" y="366752"/>
                  </a:cubicBezTo>
                  <a:cubicBezTo>
                    <a:pt x="262495" y="379171"/>
                    <a:pt x="354352" y="307445"/>
                    <a:pt x="366771" y="206549"/>
                  </a:cubicBezTo>
                  <a:cubicBezTo>
                    <a:pt x="379188" y="105655"/>
                    <a:pt x="307463" y="13797"/>
                    <a:pt x="206567" y="1379"/>
                  </a:cubicBezTo>
                  <a:cubicBezTo>
                    <a:pt x="157620" y="-4645"/>
                    <a:pt x="108302" y="9225"/>
                    <a:pt x="69671" y="39880"/>
                  </a:cubicBezTo>
                  <a:lnTo>
                    <a:pt x="69671" y="29851"/>
                  </a:lnTo>
                  <a:cubicBezTo>
                    <a:pt x="69671" y="18856"/>
                    <a:pt x="60757" y="9942"/>
                    <a:pt x="49762" y="9942"/>
                  </a:cubicBezTo>
                  <a:cubicBezTo>
                    <a:pt x="38766" y="9942"/>
                    <a:pt x="29853" y="18856"/>
                    <a:pt x="29853" y="29851"/>
                  </a:cubicBezTo>
                  <a:lnTo>
                    <a:pt x="29853" y="83538"/>
                  </a:lnTo>
                  <a:cubicBezTo>
                    <a:pt x="29633" y="83883"/>
                    <a:pt x="29414" y="84227"/>
                    <a:pt x="29196" y="84573"/>
                  </a:cubicBezTo>
                  <a:lnTo>
                    <a:pt x="29873" y="84573"/>
                  </a:lnTo>
                  <a:lnTo>
                    <a:pt x="29873" y="89548"/>
                  </a:lnTo>
                  <a:cubicBezTo>
                    <a:pt x="29873" y="100538"/>
                    <a:pt x="38782" y="109447"/>
                    <a:pt x="49772" y="109447"/>
                  </a:cubicBezTo>
                  <a:lnTo>
                    <a:pt x="109468" y="109447"/>
                  </a:lnTo>
                  <a:cubicBezTo>
                    <a:pt x="120458" y="109447"/>
                    <a:pt x="129367" y="100538"/>
                    <a:pt x="129367" y="89548"/>
                  </a:cubicBezTo>
                  <a:cubicBezTo>
                    <a:pt x="129367" y="78558"/>
                    <a:pt x="120458" y="69649"/>
                    <a:pt x="109468" y="69649"/>
                  </a:cubicBezTo>
                  <a:lnTo>
                    <a:pt x="96216" y="69649"/>
                  </a:lnTo>
                  <a:cubicBezTo>
                    <a:pt x="121398" y="50251"/>
                    <a:pt x="152303" y="39754"/>
                    <a:pt x="184089" y="39801"/>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grpSp>
        <p:nvGrpSpPr>
          <p:cNvPr id="9" name="Group 8">
            <a:extLst>
              <a:ext uri="{FF2B5EF4-FFF2-40B4-BE49-F238E27FC236}">
                <a16:creationId xmlns:a16="http://schemas.microsoft.com/office/drawing/2014/main" id="{8031F18E-3832-F3F6-031A-009B5D65EA77}"/>
              </a:ext>
              <a:ext uri="{C183D7F6-B498-43B3-948B-1728B52AA6E4}">
                <adec:decorative xmlns:adec="http://schemas.microsoft.com/office/drawing/2017/decorative" val="1"/>
              </a:ext>
            </a:extLst>
          </p:cNvPr>
          <p:cNvGrpSpPr/>
          <p:nvPr/>
        </p:nvGrpSpPr>
        <p:grpSpPr>
          <a:xfrm>
            <a:off x="572573" y="1789042"/>
            <a:ext cx="2660515" cy="2133602"/>
            <a:chOff x="8939347" y="4041911"/>
            <a:chExt cx="2660515" cy="2133602"/>
          </a:xfrm>
        </p:grpSpPr>
        <p:sp>
          <p:nvSpPr>
            <p:cNvPr id="12" name="Rounded Rectangle 19">
              <a:extLst>
                <a:ext uri="{FF2B5EF4-FFF2-40B4-BE49-F238E27FC236}">
                  <a16:creationId xmlns:a16="http://schemas.microsoft.com/office/drawing/2014/main" id="{0E0D2ADE-26D4-70BB-600E-78E16AE5C476}"/>
                </a:ext>
              </a:extLst>
            </p:cNvPr>
            <p:cNvSpPr/>
            <p:nvPr/>
          </p:nvSpPr>
          <p:spPr>
            <a:xfrm>
              <a:off x="8939347" y="4041911"/>
              <a:ext cx="2660515" cy="2133602"/>
            </a:xfrm>
            <a:prstGeom prst="roundRect">
              <a:avLst>
                <a:gd name="adj" fmla="val 4488"/>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7" name="TextBox 16">
              <a:extLst>
                <a:ext uri="{FF2B5EF4-FFF2-40B4-BE49-F238E27FC236}">
                  <a16:creationId xmlns:a16="http://schemas.microsoft.com/office/drawing/2014/main" id="{4C29E947-DAC7-99C3-3B9B-3A9407FBC7AF}"/>
                </a:ext>
              </a:extLst>
            </p:cNvPr>
            <p:cNvSpPr txBox="1"/>
            <p:nvPr/>
          </p:nvSpPr>
          <p:spPr>
            <a:xfrm>
              <a:off x="9064315" y="4721819"/>
              <a:ext cx="2533758" cy="1323439"/>
            </a:xfrm>
            <a:prstGeom prst="rect">
              <a:avLst/>
            </a:prstGeom>
            <a:noFill/>
          </p:spPr>
          <p:txBody>
            <a:bodyPr wrap="square" rtlCol="0">
              <a:spAutoFit/>
            </a:bodyPr>
            <a:lstStyle/>
            <a:p>
              <a:pPr lvl="0"/>
              <a:r>
                <a:rPr lang="en-US" sz="1600" b="1">
                  <a:solidFill>
                    <a:srgbClr val="0078D4"/>
                  </a:solidFill>
                  <a:latin typeface="+mj-lt"/>
                </a:rPr>
                <a:t>Copilot</a:t>
              </a:r>
              <a:r>
                <a:rPr lang="en-US" sz="1600">
                  <a:solidFill>
                    <a:srgbClr val="000000"/>
                  </a:solidFill>
                  <a:effectLst/>
                  <a:latin typeface="Segoe UI" panose="020B0502040204020203" pitchFamily="34" charset="0"/>
                </a:rPr>
                <a:t> needs a monthly channel, and Cloud Update simplifies managing these channels, reducing IT workload.</a:t>
              </a:r>
              <a:endParaRPr lang="en-US" sz="1600"/>
            </a:p>
          </p:txBody>
        </p:sp>
      </p:grpSp>
      <p:pic>
        <p:nvPicPr>
          <p:cNvPr id="26" name="Picture 25" descr="Microsoft AI Copilot Logo PNG">
            <a:extLst>
              <a:ext uri="{FF2B5EF4-FFF2-40B4-BE49-F238E27FC236}">
                <a16:creationId xmlns:a16="http://schemas.microsoft.com/office/drawing/2014/main" id="{C744CA56-2F4B-59C9-801C-62A27417E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689" y="1939686"/>
            <a:ext cx="708948" cy="440294"/>
          </a:xfrm>
          <a:prstGeom prst="rect">
            <a:avLst/>
          </a:prstGeom>
        </p:spPr>
      </p:pic>
    </p:spTree>
    <p:extLst>
      <p:ext uri="{BB962C8B-B14F-4D97-AF65-F5344CB8AC3E}">
        <p14:creationId xmlns:p14="http://schemas.microsoft.com/office/powerpoint/2010/main" val="27126891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9552-5C6C-02A3-2FAE-BEA68B1FF70D}"/>
              </a:ext>
            </a:extLst>
          </p:cNvPr>
          <p:cNvSpPr>
            <a:spLocks noGrp="1"/>
          </p:cNvSpPr>
          <p:nvPr>
            <p:ph type="title"/>
          </p:nvPr>
        </p:nvSpPr>
        <p:spPr>
          <a:xfrm>
            <a:off x="588262" y="2875002"/>
            <a:ext cx="3625930" cy="1107996"/>
          </a:xfrm>
        </p:spPr>
        <p:txBody>
          <a:bodyPr anchor="ctr"/>
          <a:lstStyle/>
          <a:p>
            <a:r>
              <a:rPr lang="en-US"/>
              <a:t>Next steps &amp; resources</a:t>
            </a:r>
          </a:p>
        </p:txBody>
      </p:sp>
      <p:grpSp>
        <p:nvGrpSpPr>
          <p:cNvPr id="5" name="Group 4">
            <a:extLst>
              <a:ext uri="{FF2B5EF4-FFF2-40B4-BE49-F238E27FC236}">
                <a16:creationId xmlns:a16="http://schemas.microsoft.com/office/drawing/2014/main" id="{3427493D-ACBE-A0A8-2E39-6A9B8FA6714D}"/>
              </a:ext>
              <a:ext uri="{C183D7F6-B498-43B3-948B-1728B52AA6E4}">
                <adec:decorative xmlns:adec="http://schemas.microsoft.com/office/drawing/2017/decorative" val="1"/>
              </a:ext>
            </a:extLst>
          </p:cNvPr>
          <p:cNvGrpSpPr/>
          <p:nvPr/>
        </p:nvGrpSpPr>
        <p:grpSpPr>
          <a:xfrm>
            <a:off x="4306956" y="543339"/>
            <a:ext cx="7306291" cy="5669325"/>
            <a:chOff x="4306956" y="543339"/>
            <a:chExt cx="7306291" cy="5669325"/>
          </a:xfrm>
        </p:grpSpPr>
        <p:sp useBgFill="1">
          <p:nvSpPr>
            <p:cNvPr id="4" name="Rounded Rectangle 1">
              <a:extLst>
                <a:ext uri="{FF2B5EF4-FFF2-40B4-BE49-F238E27FC236}">
                  <a16:creationId xmlns:a16="http://schemas.microsoft.com/office/drawing/2014/main" id="{D293FB64-F3D1-0F67-0674-FAF7649E8A9C}"/>
                </a:ext>
                <a:ext uri="{C183D7F6-B498-43B3-948B-1728B52AA6E4}">
                  <adec:decorative xmlns:adec="http://schemas.microsoft.com/office/drawing/2017/decorative" val="1"/>
                </a:ext>
              </a:extLst>
            </p:cNvPr>
            <p:cNvSpPr/>
            <p:nvPr/>
          </p:nvSpPr>
          <p:spPr bwMode="auto">
            <a:xfrm>
              <a:off x="4306956" y="543339"/>
              <a:ext cx="7306291" cy="5669325"/>
            </a:xfrm>
            <a:prstGeom prst="roundRect">
              <a:avLst>
                <a:gd name="adj" fmla="val 2901"/>
              </a:avLst>
            </a:prstGeom>
            <a:gradFill flip="none" rotWithShape="1">
              <a:gsLst>
                <a:gs pos="0">
                  <a:schemeClr val="bg1">
                    <a:alpha val="30000"/>
                  </a:schemeClr>
                </a:gs>
                <a:gs pos="100000">
                  <a:schemeClr val="bg1">
                    <a:alpha val="5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rgbClr val="000000"/>
                </a:solidFill>
                <a:latin typeface="Segoe UI"/>
                <a:cs typeface="Segoe UI" pitchFamily="34" charset="0"/>
              </a:endParaRPr>
            </a:p>
          </p:txBody>
        </p:sp>
        <p:sp>
          <p:nvSpPr>
            <p:cNvPr id="3" name="Content Placeholder 2">
              <a:extLst>
                <a:ext uri="{FF2B5EF4-FFF2-40B4-BE49-F238E27FC236}">
                  <a16:creationId xmlns:a16="http://schemas.microsoft.com/office/drawing/2014/main" id="{28AC1745-918F-5083-69CD-929209CE5F82}"/>
                </a:ext>
              </a:extLst>
            </p:cNvPr>
            <p:cNvSpPr txBox="1">
              <a:spLocks/>
            </p:cNvSpPr>
            <p:nvPr/>
          </p:nvSpPr>
          <p:spPr>
            <a:xfrm>
              <a:off x="4852466" y="861665"/>
              <a:ext cx="6215269" cy="5154123"/>
            </a:xfrm>
            <a:prstGeom prst="rect">
              <a:avLst/>
            </a:prstGeom>
          </p:spPr>
          <p:txBody>
            <a:bodyPr lIns="0" rIns="0">
              <a:no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51304">
                <a:spcBef>
                  <a:spcPts val="0"/>
                </a:spcBef>
                <a:spcAft>
                  <a:spcPts val="1200"/>
                </a:spcAft>
                <a:buFont typeface="System Font Regular"/>
                <a:buChar char="・"/>
                <a:defRPr/>
              </a:pPr>
              <a:r>
                <a:rPr lang="en-US" sz="1400">
                  <a:solidFill>
                    <a:srgbClr val="000000"/>
                  </a:solidFill>
                </a:rPr>
                <a:t>Learn more about the </a:t>
              </a:r>
              <a:r>
                <a:rPr lang="en-US" sz="1400">
                  <a:solidFill>
                    <a:srgbClr val="000000"/>
                  </a:solidFill>
                  <a:hlinkClick r:id="rId3"/>
                </a:rPr>
                <a:t>requirements</a:t>
              </a:r>
              <a:r>
                <a:rPr lang="en-US" sz="1400">
                  <a:solidFill>
                    <a:srgbClr val="000000"/>
                  </a:solidFill>
                </a:rPr>
                <a:t> for Microsoft 365 Copilot</a:t>
              </a:r>
              <a:endParaRPr lang="en-US" sz="1400" b="1">
                <a:solidFill>
                  <a:srgbClr val="000000"/>
                </a:solidFill>
              </a:endParaRPr>
            </a:p>
            <a:p>
              <a:pPr defTabSz="951304">
                <a:spcBef>
                  <a:spcPts val="0"/>
                </a:spcBef>
                <a:spcAft>
                  <a:spcPts val="1200"/>
                </a:spcAft>
                <a:buFont typeface="System Font Regular"/>
                <a:buChar char="・"/>
                <a:defRPr/>
              </a:pPr>
              <a:r>
                <a:rPr lang="en-US" sz="1400">
                  <a:solidFill>
                    <a:srgbClr val="000000"/>
                  </a:solidFill>
                </a:rPr>
                <a:t>Follow the blog series on </a:t>
              </a:r>
              <a:r>
                <a:rPr lang="en-US" sz="1400">
                  <a:solidFill>
                    <a:srgbClr val="000000"/>
                  </a:solidFill>
                  <a:hlinkClick r:id="rId4"/>
                </a:rPr>
                <a:t>What’s new in Copilot</a:t>
              </a:r>
              <a:r>
                <a:rPr lang="en-US" sz="1400">
                  <a:solidFill>
                    <a:srgbClr val="000000"/>
                  </a:solidFill>
                </a:rPr>
                <a:t> to keep up to date on the latest news</a:t>
              </a:r>
            </a:p>
            <a:p>
              <a:pPr defTabSz="951304">
                <a:spcBef>
                  <a:spcPts val="0"/>
                </a:spcBef>
                <a:spcAft>
                  <a:spcPts val="1200"/>
                </a:spcAft>
                <a:buFont typeface="System Font Regular"/>
                <a:buChar char="・"/>
                <a:defRPr/>
              </a:pPr>
              <a:r>
                <a:rPr lang="en-US" sz="1400">
                  <a:solidFill>
                    <a:srgbClr val="000000"/>
                  </a:solidFill>
                </a:rPr>
                <a:t>Learn more about the benefits of using Monthly Enterprise Channel in this </a:t>
              </a:r>
              <a:r>
                <a:rPr lang="en-US" sz="1400">
                  <a:solidFill>
                    <a:srgbClr val="000000"/>
                  </a:solidFill>
                  <a:hlinkClick r:id="rId5"/>
                </a:rPr>
                <a:t>Forrester study</a:t>
              </a:r>
              <a:endParaRPr lang="en-US" sz="1400">
                <a:solidFill>
                  <a:srgbClr val="000000"/>
                </a:solidFill>
              </a:endParaRPr>
            </a:p>
            <a:p>
              <a:pPr defTabSz="951304">
                <a:spcBef>
                  <a:spcPts val="0"/>
                </a:spcBef>
                <a:spcAft>
                  <a:spcPts val="1200"/>
                </a:spcAft>
                <a:buFont typeface="System Font Regular"/>
                <a:buChar char="・"/>
                <a:defRPr/>
              </a:pPr>
              <a:r>
                <a:rPr lang="en-US" sz="1400">
                  <a:solidFill>
                    <a:srgbClr val="000000"/>
                  </a:solidFill>
                </a:rPr>
                <a:t>Review the roadmap to </a:t>
              </a:r>
              <a:r>
                <a:rPr lang="en-US" sz="1400">
                  <a:solidFill>
                    <a:srgbClr val="000000"/>
                  </a:solidFill>
                  <a:hlinkClick r:id="rId6"/>
                </a:rPr>
                <a:t>modern management of Microsoft 365 Apps in the enterprise</a:t>
              </a:r>
              <a:r>
                <a:rPr lang="en-US" sz="1400">
                  <a:solidFill>
                    <a:srgbClr val="000000"/>
                  </a:solidFill>
                </a:rPr>
                <a:t> for the latest guidance for admins </a:t>
              </a:r>
            </a:p>
            <a:p>
              <a:pPr defTabSz="951304">
                <a:spcBef>
                  <a:spcPts val="0"/>
                </a:spcBef>
                <a:spcAft>
                  <a:spcPts val="1200"/>
                </a:spcAft>
                <a:buFont typeface="System Font Regular"/>
                <a:buChar char="・"/>
                <a:defRPr/>
              </a:pPr>
              <a:r>
                <a:rPr lang="en-US" sz="1400">
                  <a:solidFill>
                    <a:srgbClr val="000000"/>
                  </a:solidFill>
                </a:rPr>
                <a:t>Read the </a:t>
              </a:r>
              <a:r>
                <a:rPr lang="en-US" sz="1400">
                  <a:solidFill>
                    <a:srgbClr val="000000"/>
                  </a:solidFill>
                  <a:hlinkClick r:id="rId7"/>
                </a:rPr>
                <a:t>change update channels</a:t>
              </a:r>
              <a:r>
                <a:rPr lang="en-US" sz="1400">
                  <a:solidFill>
                    <a:srgbClr val="000000"/>
                  </a:solidFill>
                </a:rPr>
                <a:t> guide for directions on managing update channels across multiple technologies</a:t>
              </a:r>
            </a:p>
            <a:p>
              <a:pPr defTabSz="951304">
                <a:spcBef>
                  <a:spcPts val="0"/>
                </a:spcBef>
                <a:spcAft>
                  <a:spcPts val="1200"/>
                </a:spcAft>
                <a:buSzTx/>
                <a:buFont typeface="System Font Regular"/>
                <a:buChar char="・"/>
                <a:defRPr/>
              </a:pPr>
              <a:r>
                <a:rPr lang="en-US" sz="1400">
                  <a:solidFill>
                    <a:srgbClr val="000000"/>
                  </a:solidFill>
                  <a:cs typeface="+mn-cs"/>
                </a:rPr>
                <a:t>Learn more about the </a:t>
              </a:r>
              <a:r>
                <a:rPr lang="en-US" sz="1400">
                  <a:solidFill>
                    <a:srgbClr val="000000"/>
                  </a:solidFill>
                  <a:cs typeface="+mn-cs"/>
                  <a:hlinkClick r:id="rId8"/>
                </a:rPr>
                <a:t>Microsoft 365 Apps admin center</a:t>
              </a:r>
              <a:r>
                <a:rPr lang="en-US" sz="1400">
                  <a:solidFill>
                    <a:srgbClr val="000000"/>
                  </a:solidFill>
                  <a:cs typeface="+mn-cs"/>
                </a:rPr>
                <a:t> and the features available with </a:t>
              </a:r>
              <a:r>
                <a:rPr lang="en-US" sz="1400">
                  <a:solidFill>
                    <a:srgbClr val="000000"/>
                  </a:solidFill>
                  <a:cs typeface="+mn-cs"/>
                  <a:hlinkClick r:id="rId9"/>
                </a:rPr>
                <a:t>Cloud Update</a:t>
              </a:r>
              <a:endParaRPr lang="en-US" sz="1400">
                <a:solidFill>
                  <a:srgbClr val="000000"/>
                </a:solidFill>
                <a:cs typeface="+mn-cs"/>
              </a:endParaRPr>
            </a:p>
            <a:p>
              <a:pPr defTabSz="951304">
                <a:spcBef>
                  <a:spcPts val="0"/>
                </a:spcBef>
                <a:spcAft>
                  <a:spcPts val="1200"/>
                </a:spcAft>
                <a:buSzTx/>
                <a:buFont typeface="System Font Regular"/>
                <a:buChar char="・"/>
                <a:defRPr/>
              </a:pPr>
              <a:r>
                <a:rPr lang="en-US" sz="1400">
                  <a:solidFill>
                    <a:srgbClr val="000000"/>
                  </a:solidFill>
                </a:rPr>
                <a:t>Follow our </a:t>
              </a:r>
              <a:r>
                <a:rPr lang="en-US" sz="1400">
                  <a:solidFill>
                    <a:srgbClr val="000000"/>
                  </a:solidFill>
                  <a:hlinkClick r:id="rId10"/>
                </a:rPr>
                <a:t>guide for Cloud Update</a:t>
              </a:r>
              <a:r>
                <a:rPr lang="en-US" sz="1400">
                  <a:solidFill>
                    <a:srgbClr val="000000"/>
                  </a:solidFill>
                </a:rPr>
                <a:t> to get started</a:t>
              </a:r>
              <a:endParaRPr lang="en-US" sz="1400">
                <a:solidFill>
                  <a:srgbClr val="000000"/>
                </a:solidFill>
                <a:cs typeface="+mn-cs"/>
              </a:endParaRPr>
            </a:p>
            <a:p>
              <a:pPr defTabSz="951304">
                <a:spcBef>
                  <a:spcPts val="0"/>
                </a:spcBef>
                <a:spcAft>
                  <a:spcPts val="1200"/>
                </a:spcAft>
                <a:buSzTx/>
                <a:buFont typeface="System Font Regular"/>
                <a:buChar char="・"/>
                <a:defRPr/>
              </a:pPr>
              <a:r>
                <a:rPr lang="en-US" sz="1400">
                  <a:solidFill>
                    <a:srgbClr val="000000"/>
                  </a:solidFill>
                </a:rPr>
                <a:t>Watch these </a:t>
              </a:r>
              <a:r>
                <a:rPr lang="en-US" sz="1400">
                  <a:solidFill>
                    <a:srgbClr val="000000"/>
                  </a:solidFill>
                  <a:hlinkClick r:id="rId11"/>
                </a:rPr>
                <a:t>short tutorial videos</a:t>
              </a:r>
              <a:r>
                <a:rPr lang="en-US" sz="1400">
                  <a:solidFill>
                    <a:srgbClr val="000000"/>
                  </a:solidFill>
                </a:rPr>
                <a:t> about the latest features in Cloud Update</a:t>
              </a:r>
            </a:p>
            <a:p>
              <a:pPr defTabSz="951304">
                <a:spcBef>
                  <a:spcPts val="0"/>
                </a:spcBef>
                <a:spcAft>
                  <a:spcPts val="1200"/>
                </a:spcAft>
                <a:buSzTx/>
                <a:buFont typeface="System Font Regular"/>
                <a:buChar char="・"/>
                <a:defRPr/>
              </a:pPr>
              <a:r>
                <a:rPr lang="en-US" sz="1400">
                  <a:solidFill>
                    <a:srgbClr val="000000"/>
                  </a:solidFill>
                  <a:cs typeface="+mn-cs"/>
                </a:rPr>
                <a:t>Check out our other </a:t>
              </a:r>
              <a:r>
                <a:rPr lang="en-US" sz="1400">
                  <a:solidFill>
                    <a:srgbClr val="000000"/>
                  </a:solidFill>
                  <a:cs typeface="+mn-cs"/>
                  <a:hlinkClick r:id="rId12"/>
                </a:rPr>
                <a:t>deployment and servicing</a:t>
              </a:r>
              <a:r>
                <a:rPr lang="en-US" sz="1400">
                  <a:solidFill>
                    <a:srgbClr val="000000"/>
                  </a:solidFill>
                  <a:cs typeface="+mn-cs"/>
                </a:rPr>
                <a:t> videos for </a:t>
              </a:r>
              <a:r>
                <a:rPr lang="en-US" sz="1400">
                  <a:solidFill>
                    <a:srgbClr val="000000"/>
                  </a:solidFill>
                </a:rPr>
                <a:t>Microsoft 365 Apps</a:t>
              </a:r>
            </a:p>
            <a:p>
              <a:pPr defTabSz="951304">
                <a:spcBef>
                  <a:spcPts val="0"/>
                </a:spcBef>
                <a:spcAft>
                  <a:spcPts val="1200"/>
                </a:spcAft>
                <a:buSzTx/>
                <a:buFont typeface="System Font Regular"/>
                <a:buChar char="・"/>
                <a:defRPr/>
              </a:pPr>
              <a:r>
                <a:rPr lang="en-US" sz="1400"/>
                <a:t>Work with </a:t>
              </a:r>
              <a:r>
                <a:rPr lang="en-US" sz="1400">
                  <a:hlinkClick r:id="rId13" tooltip="http://aka.ms/appassure"/>
                </a:rPr>
                <a:t>App Assure</a:t>
              </a:r>
              <a:r>
                <a:rPr lang="en-US" sz="1400"/>
                <a:t> to unblock your app compatibility issues</a:t>
              </a:r>
              <a:endParaRPr lang="en-US" sz="1400">
                <a:solidFill>
                  <a:srgbClr val="000000"/>
                </a:solidFill>
              </a:endParaRPr>
            </a:p>
          </p:txBody>
        </p:sp>
      </p:grpSp>
    </p:spTree>
    <p:extLst>
      <p:ext uri="{BB962C8B-B14F-4D97-AF65-F5344CB8AC3E}">
        <p14:creationId xmlns:p14="http://schemas.microsoft.com/office/powerpoint/2010/main" val="46822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nodeType="withEffect">
                                  <p:stCondLst>
                                    <p:cond delay="0"/>
                                  </p:stCondLst>
                                  <p:childTnLst>
                                    <p:animMotion origin="layout" path="M 3.54167E-6 -7.40741E-7 L 3.54167E-6 0.03542 " pathEditMode="relative" rAng="0" ptsTypes="AA">
                                      <p:cBhvr>
                                        <p:cTn id="9"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72FD-2AD1-14A7-0122-F3DF47F60CF6}"/>
              </a:ext>
            </a:extLst>
          </p:cNvPr>
          <p:cNvSpPr>
            <a:spLocks noGrp="1"/>
          </p:cNvSpPr>
          <p:nvPr>
            <p:ph type="title"/>
          </p:nvPr>
        </p:nvSpPr>
        <p:spPr>
          <a:xfrm>
            <a:off x="569911" y="2769057"/>
            <a:ext cx="6092146" cy="1231106"/>
          </a:xfrm>
        </p:spPr>
        <p:txBody>
          <a:bodyPr/>
          <a:lstStyle/>
          <a:p>
            <a:r>
              <a:rPr lang="en-US"/>
              <a:t>The importance of monthly update channels</a:t>
            </a:r>
          </a:p>
        </p:txBody>
      </p:sp>
    </p:spTree>
    <p:extLst>
      <p:ext uri="{BB962C8B-B14F-4D97-AF65-F5344CB8AC3E}">
        <p14:creationId xmlns:p14="http://schemas.microsoft.com/office/powerpoint/2010/main" val="61549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09FB-9412-CE5B-B60B-1CD5DED85563}"/>
              </a:ext>
            </a:extLst>
          </p:cNvPr>
          <p:cNvSpPr>
            <a:spLocks noGrp="1"/>
          </p:cNvSpPr>
          <p:nvPr>
            <p:ph type="title"/>
          </p:nvPr>
        </p:nvSpPr>
        <p:spPr>
          <a:xfrm>
            <a:off x="588261" y="585216"/>
            <a:ext cx="11011601" cy="861774"/>
          </a:xfrm>
        </p:spPr>
        <p:txBody>
          <a:bodyPr/>
          <a:lstStyle/>
          <a:p>
            <a:r>
              <a:rPr lang="en-US"/>
              <a:t>Microsoft 365 Apps | update channels</a:t>
            </a:r>
            <a:br>
              <a:rPr lang="en-US"/>
            </a:br>
            <a:r>
              <a:rPr lang="en-US" sz="2000"/>
              <a:t>Choosing the right update channel that best fits the needs of your organization</a:t>
            </a:r>
          </a:p>
        </p:txBody>
      </p:sp>
      <p:sp>
        <p:nvSpPr>
          <p:cNvPr id="3" name="Rounded Rectangle 2">
            <a:extLst>
              <a:ext uri="{FF2B5EF4-FFF2-40B4-BE49-F238E27FC236}">
                <a16:creationId xmlns:a16="http://schemas.microsoft.com/office/drawing/2014/main" id="{C3A230F7-19A3-1361-6CBF-A3BD0F7CB1A7}"/>
              </a:ext>
              <a:ext uri="{C183D7F6-B498-43B3-948B-1728B52AA6E4}">
                <adec:decorative xmlns:adec="http://schemas.microsoft.com/office/drawing/2017/decorative" val="1"/>
              </a:ext>
            </a:extLst>
          </p:cNvPr>
          <p:cNvSpPr/>
          <p:nvPr/>
        </p:nvSpPr>
        <p:spPr>
          <a:xfrm>
            <a:off x="588262" y="2041743"/>
            <a:ext cx="7077667" cy="3998202"/>
          </a:xfrm>
          <a:prstGeom prst="roundRect">
            <a:avLst>
              <a:gd name="adj" fmla="val 3509"/>
            </a:avLst>
          </a:prstGeom>
          <a:solidFill>
            <a:srgbClr val="F4F3F5"/>
          </a:solidFill>
          <a:ln w="19050">
            <a:gradFill>
              <a:gsLst>
                <a:gs pos="0">
                  <a:schemeClr val="accent2"/>
                </a:gs>
                <a:gs pos="99000">
                  <a:srgbClr val="0078D4"/>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7" name="Text Placeholder 3">
            <a:extLst>
              <a:ext uri="{FF2B5EF4-FFF2-40B4-BE49-F238E27FC236}">
                <a16:creationId xmlns:a16="http://schemas.microsoft.com/office/drawing/2014/main" id="{5101DDC3-BD5A-2AA1-CB01-A5C4028DAF8E}"/>
              </a:ext>
            </a:extLst>
          </p:cNvPr>
          <p:cNvSpPr txBox="1">
            <a:spLocks/>
          </p:cNvSpPr>
          <p:nvPr/>
        </p:nvSpPr>
        <p:spPr>
          <a:xfrm>
            <a:off x="588261" y="1667449"/>
            <a:ext cx="7466003" cy="262008"/>
          </a:xfrm>
          <a:prstGeom prst="rect">
            <a:avLst/>
          </a:prstGeom>
        </p:spPr>
        <p:txBody>
          <a:bodyPr lIns="27432" tIns="0" rIns="0" bIns="0" anchor="t"/>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1400" i="0" u="none" strike="noStrike" kern="1200" cap="none" spc="0" normalizeH="0" baseline="0" noProof="0">
                <a:ln>
                  <a:noFill/>
                </a:ln>
                <a:gradFill>
                  <a:gsLst>
                    <a:gs pos="10000">
                      <a:srgbClr val="0078D4"/>
                    </a:gs>
                    <a:gs pos="62000">
                      <a:srgbClr val="0078D4"/>
                    </a:gs>
                  </a:gsLst>
                  <a:lin ang="13500000" scaled="1"/>
                </a:gradFill>
                <a:effectLst/>
                <a:uLnTx/>
                <a:uFillTx/>
                <a:latin typeface="+mj-lt"/>
                <a:ea typeface="+mn-ea"/>
                <a:cs typeface="+mn-cs"/>
              </a:rPr>
              <a:t>More than </a:t>
            </a:r>
            <a:r>
              <a:rPr lang="en-US" sz="1400">
                <a:gradFill>
                  <a:gsLst>
                    <a:gs pos="10000">
                      <a:srgbClr val="0078D4"/>
                    </a:gs>
                    <a:gs pos="62000">
                      <a:srgbClr val="0078D4"/>
                    </a:gs>
                  </a:gsLst>
                  <a:lin ang="13500000" scaled="1"/>
                </a:gradFill>
                <a:latin typeface="+mj-lt"/>
              </a:rPr>
              <a:t>8</a:t>
            </a:r>
            <a:r>
              <a:rPr kumimoji="0" lang="en-US" sz="1400" i="0" u="none" strike="noStrike" kern="1200" cap="none" spc="0" normalizeH="0" baseline="0" noProof="0">
                <a:ln>
                  <a:noFill/>
                </a:ln>
                <a:gradFill>
                  <a:gsLst>
                    <a:gs pos="10000">
                      <a:srgbClr val="0078D4"/>
                    </a:gs>
                    <a:gs pos="62000">
                      <a:srgbClr val="0078D4"/>
                    </a:gs>
                  </a:gsLst>
                  <a:lin ang="13500000" scaled="1"/>
                </a:gradFill>
                <a:effectLst/>
                <a:uLnTx/>
                <a:uFillTx/>
                <a:latin typeface="+mj-lt"/>
                <a:ea typeface="+mn-ea"/>
                <a:cs typeface="+mn-cs"/>
              </a:rPr>
              <a:t>5%</a:t>
            </a:r>
            <a:r>
              <a:rPr kumimoji="0" lang="en-US" sz="1400" b="0" i="0" u="none" strike="noStrike" kern="1200" cap="none" spc="0" normalizeH="0" baseline="0" noProof="0">
                <a:ln>
                  <a:noFill/>
                </a:ln>
                <a:gradFill>
                  <a:gsLst>
                    <a:gs pos="10000">
                      <a:srgbClr val="0078D4"/>
                    </a:gs>
                    <a:gs pos="62000">
                      <a:srgbClr val="0078D4"/>
                    </a:gs>
                  </a:gsLst>
                  <a:lin ang="13500000" scaled="1"/>
                </a:gradFill>
                <a:effectLst/>
                <a:uLnTx/>
                <a:uFillTx/>
                <a:latin typeface="+mj-lt"/>
                <a:ea typeface="+mn-ea"/>
                <a:cs typeface="+mn-cs"/>
              </a:rPr>
              <a:t> of commercial devices are using a monthly update channel today! </a:t>
            </a:r>
          </a:p>
        </p:txBody>
      </p:sp>
      <p:sp>
        <p:nvSpPr>
          <p:cNvPr id="22" name="Rounded Rectangle 21">
            <a:extLst>
              <a:ext uri="{FF2B5EF4-FFF2-40B4-BE49-F238E27FC236}">
                <a16:creationId xmlns:a16="http://schemas.microsoft.com/office/drawing/2014/main" id="{356C2C40-138B-E896-1A31-0835B841C5DC}"/>
              </a:ext>
              <a:ext uri="{C183D7F6-B498-43B3-948B-1728B52AA6E4}">
                <adec:decorative xmlns:adec="http://schemas.microsoft.com/office/drawing/2017/decorative" val="1"/>
              </a:ext>
            </a:extLst>
          </p:cNvPr>
          <p:cNvSpPr/>
          <p:nvPr/>
        </p:nvSpPr>
        <p:spPr>
          <a:xfrm>
            <a:off x="715258" y="2776443"/>
            <a:ext cx="3070424" cy="3103730"/>
          </a:xfrm>
          <a:prstGeom prst="roundRect">
            <a:avLst>
              <a:gd name="adj" fmla="val 41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TextBox 29">
            <a:extLst>
              <a:ext uri="{FF2B5EF4-FFF2-40B4-BE49-F238E27FC236}">
                <a16:creationId xmlns:a16="http://schemas.microsoft.com/office/drawing/2014/main" id="{88C07E98-1036-0FF7-9996-62A5303496D1}"/>
              </a:ext>
            </a:extLst>
          </p:cNvPr>
          <p:cNvSpPr txBox="1"/>
          <p:nvPr/>
        </p:nvSpPr>
        <p:spPr>
          <a:xfrm>
            <a:off x="1644489" y="2212193"/>
            <a:ext cx="2057012" cy="400110"/>
          </a:xfrm>
          <a:prstGeom prst="rect">
            <a:avLst/>
          </a:prstGeom>
          <a:noFill/>
        </p:spPr>
        <p:txBody>
          <a:bodyPr wrap="square" lIns="91440" rIns="91440" rtlCol="0">
            <a:spAutoFit/>
          </a:bodyPr>
          <a:lstStyle>
            <a:defPPr>
              <a:defRPr lang="en-US"/>
            </a:defPPr>
            <a:lvl1pPr marR="0" lvl="0" indent="0" defTabSz="932742" fontAlgn="auto">
              <a:lnSpc>
                <a:spcPct val="100000"/>
              </a:lnSpc>
              <a:spcBef>
                <a:spcPts val="0"/>
              </a:spcBef>
              <a:spcAft>
                <a:spcPts val="0"/>
              </a:spcAft>
              <a:buClrTx/>
              <a:buSzTx/>
              <a:buFontTx/>
              <a:buNone/>
              <a:tabLst/>
              <a:defRPr kumimoji="0" sz="2000" b="0" i="0" u="none" strike="noStrike" cap="none" spc="0" normalizeH="0" baseline="0">
                <a:ln>
                  <a:noFill/>
                </a:ln>
                <a:solidFill>
                  <a:srgbClr val="4472C4"/>
                </a:solidFill>
                <a:effectLst/>
                <a:uLnTx/>
                <a:uFillTx/>
                <a:cs typeface="Segoe UI Semibold" panose="020B0702040204020203" pitchFamily="34" charset="0"/>
              </a:defRPr>
            </a:lvl1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8D4"/>
                </a:solidFill>
                <a:effectLst/>
                <a:uLnTx/>
                <a:uFillTx/>
                <a:latin typeface="+mj-lt"/>
                <a:ea typeface="+mn-ea"/>
                <a:cs typeface="Segoe UI Semibold" panose="020B0702040204020203" pitchFamily="34" charset="0"/>
              </a:rPr>
              <a:t>Copilot ready!</a:t>
            </a:r>
          </a:p>
        </p:txBody>
      </p:sp>
      <p:pic>
        <p:nvPicPr>
          <p:cNvPr id="41" name="Picture 2">
            <a:extLst>
              <a:ext uri="{FF2B5EF4-FFF2-40B4-BE49-F238E27FC236}">
                <a16:creationId xmlns:a16="http://schemas.microsoft.com/office/drawing/2014/main" id="{6C3A66C5-2FD4-38AD-EF3F-8CF8A66D224C}"/>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6741" y="2163517"/>
            <a:ext cx="497462" cy="4974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0BED651-983E-EC97-5914-24E722A8CAA8}"/>
              </a:ext>
              <a:ext uri="{C183D7F6-B498-43B3-948B-1728B52AA6E4}">
                <adec:decorative xmlns:adec="http://schemas.microsoft.com/office/drawing/2017/decorative" val="1"/>
              </a:ext>
            </a:extLst>
          </p:cNvPr>
          <p:cNvGrpSpPr/>
          <p:nvPr/>
        </p:nvGrpSpPr>
        <p:grpSpPr>
          <a:xfrm>
            <a:off x="1037412" y="3380645"/>
            <a:ext cx="654370" cy="654370"/>
            <a:chOff x="1037412" y="3380645"/>
            <a:chExt cx="654370" cy="654370"/>
          </a:xfrm>
        </p:grpSpPr>
        <p:sp>
          <p:nvSpPr>
            <p:cNvPr id="44" name="Oval 43">
              <a:extLst>
                <a:ext uri="{FF2B5EF4-FFF2-40B4-BE49-F238E27FC236}">
                  <a16:creationId xmlns:a16="http://schemas.microsoft.com/office/drawing/2014/main" id="{A15E2FA2-1083-5E97-3304-6FBF7AE90C2F}"/>
                </a:ext>
                <a:ext uri="{C183D7F6-B498-43B3-948B-1728B52AA6E4}">
                  <adec:decorative xmlns:adec="http://schemas.microsoft.com/office/drawing/2017/decorative" val="1"/>
                </a:ext>
              </a:extLst>
            </p:cNvPr>
            <p:cNvSpPr/>
            <p:nvPr/>
          </p:nvSpPr>
          <p:spPr bwMode="auto">
            <a:xfrm>
              <a:off x="1037412" y="3380645"/>
              <a:ext cx="654370" cy="654370"/>
            </a:xfrm>
            <a:prstGeom prst="ellipse">
              <a:avLst/>
            </a:pr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pic>
          <p:nvPicPr>
            <p:cNvPr id="43" name="Graphic 42">
              <a:extLst>
                <a:ext uri="{FF2B5EF4-FFF2-40B4-BE49-F238E27FC236}">
                  <a16:creationId xmlns:a16="http://schemas.microsoft.com/office/drawing/2014/main" id="{51E70F4C-1166-A2AD-5B34-115D89B16AB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3336" y="3456569"/>
              <a:ext cx="502522" cy="502522"/>
            </a:xfrm>
            <a:prstGeom prst="rect">
              <a:avLst/>
            </a:prstGeom>
          </p:spPr>
        </p:pic>
      </p:grpSp>
      <p:sp>
        <p:nvSpPr>
          <p:cNvPr id="23" name="TextBox 22">
            <a:extLst>
              <a:ext uri="{FF2B5EF4-FFF2-40B4-BE49-F238E27FC236}">
                <a16:creationId xmlns:a16="http://schemas.microsoft.com/office/drawing/2014/main" id="{3DD0EE19-99E4-BF05-63F2-EDDB93BC4CAB}"/>
              </a:ext>
            </a:extLst>
          </p:cNvPr>
          <p:cNvSpPr txBox="1"/>
          <p:nvPr/>
        </p:nvSpPr>
        <p:spPr>
          <a:xfrm>
            <a:off x="825937" y="2962104"/>
            <a:ext cx="3181604" cy="307777"/>
          </a:xfrm>
          <a:prstGeom prst="rect">
            <a:avLst/>
          </a:prstGeom>
          <a:noFill/>
        </p:spPr>
        <p:txBody>
          <a:bodyPr wrap="square" lIns="91440" rIns="9144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mj-lt"/>
                <a:ea typeface="+mn-ea"/>
                <a:cs typeface="Segoe UI Semibold" panose="020B0702040204020203" pitchFamily="34" charset="0"/>
              </a:rPr>
              <a:t>Current Channel (CC)</a:t>
            </a:r>
            <a:endParaRPr kumimoji="0" lang="en-US" sz="1200" b="0" i="0" u="none" strike="noStrike" kern="1200" cap="none" spc="0" normalizeH="0" baseline="30000" noProof="0">
              <a:ln>
                <a:noFill/>
              </a:ln>
              <a:solidFill>
                <a:srgbClr val="0078D4"/>
              </a:solidFill>
              <a:effectLst/>
              <a:uLnTx/>
              <a:uFillTx/>
              <a:latin typeface="+mj-lt"/>
              <a:ea typeface="+mn-ea"/>
              <a:cs typeface="Segoe UI Semibold" panose="020B0702040204020203" pitchFamily="34" charset="0"/>
            </a:endParaRPr>
          </a:p>
        </p:txBody>
      </p:sp>
      <p:sp>
        <p:nvSpPr>
          <p:cNvPr id="24" name="TextBox 23">
            <a:extLst>
              <a:ext uri="{FF2B5EF4-FFF2-40B4-BE49-F238E27FC236}">
                <a16:creationId xmlns:a16="http://schemas.microsoft.com/office/drawing/2014/main" id="{A4216C4C-1201-5E98-2CC9-00F951FD39CE}"/>
              </a:ext>
            </a:extLst>
          </p:cNvPr>
          <p:cNvSpPr txBox="1"/>
          <p:nvPr/>
        </p:nvSpPr>
        <p:spPr>
          <a:xfrm>
            <a:off x="1795246" y="3338498"/>
            <a:ext cx="192507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Segoe UI" panose="020B0502040204020203" pitchFamily="34" charset="0"/>
              </a:rPr>
              <a:t>General-purpose devices, any type and size organization</a:t>
            </a:r>
            <a:endParaRPr kumimoji="0" lang="en-US" sz="1400" b="0" i="0" u="none" strike="noStrike" kern="1200" cap="none" spc="0" normalizeH="0" baseline="30000" noProof="0">
              <a:ln>
                <a:noFill/>
              </a:ln>
              <a:solidFill>
                <a:prstClr val="black"/>
              </a:solidFill>
              <a:effectLst/>
              <a:uLnTx/>
              <a:uFillTx/>
              <a:ea typeface="+mn-ea"/>
              <a:cs typeface="Segoe UI" panose="020B0502040204020203" pitchFamily="34" charset="0"/>
            </a:endParaRPr>
          </a:p>
        </p:txBody>
      </p:sp>
      <p:sp>
        <p:nvSpPr>
          <p:cNvPr id="25" name="TextBox 24">
            <a:extLst>
              <a:ext uri="{FF2B5EF4-FFF2-40B4-BE49-F238E27FC236}">
                <a16:creationId xmlns:a16="http://schemas.microsoft.com/office/drawing/2014/main" id="{53852BC7-8F87-C036-F04B-78850E70100B}"/>
              </a:ext>
            </a:extLst>
          </p:cNvPr>
          <p:cNvSpPr txBox="1"/>
          <p:nvPr/>
        </p:nvSpPr>
        <p:spPr>
          <a:xfrm>
            <a:off x="825937" y="4242293"/>
            <a:ext cx="2875564" cy="997037"/>
          </a:xfrm>
          <a:prstGeom prst="rect">
            <a:avLst/>
          </a:prstGeom>
          <a:noFill/>
        </p:spPr>
        <p:txBody>
          <a:bodyPr wrap="square" lIns="91440" tIns="109649" rIns="91440" bIns="109649" rtlCol="0">
            <a:spAutoFit/>
          </a:bodyPr>
          <a:lstStyle/>
          <a:p>
            <a:pPr marL="0" marR="0" lvl="0" indent="0" algn="l" defTabSz="913499" rtl="0" eaLnBrk="1" fontAlgn="auto" latinLnBrk="0" hangingPunct="1">
              <a:lnSpc>
                <a:spcPct val="90000"/>
              </a:lnSpc>
              <a:spcBef>
                <a:spcPts val="0"/>
              </a:spcBef>
              <a:spcAft>
                <a:spcPts val="1800"/>
              </a:spcAft>
              <a:buClrTx/>
              <a:buSzTx/>
              <a:buFontTx/>
              <a:buNone/>
              <a:tabLst/>
              <a:defRPr/>
            </a:pPr>
            <a:r>
              <a:rPr kumimoji="0" lang="en-US" sz="1400" b="0" i="0" u="none" strike="noStrike" kern="0" cap="none" spc="0" normalizeH="0" baseline="0" noProof="0">
                <a:ln>
                  <a:noFill/>
                </a:ln>
                <a:solidFill>
                  <a:sysClr val="windowText" lastClr="000000"/>
                </a:solidFill>
                <a:effectLst/>
                <a:uLnTx/>
                <a:uFillTx/>
                <a:ea typeface="+mn-ea"/>
                <a:cs typeface="+mn-cs"/>
              </a:rPr>
              <a:t>Most current Office features, latest security value, and performance improvements as soon as they are ready</a:t>
            </a:r>
          </a:p>
        </p:txBody>
      </p:sp>
      <p:sp>
        <p:nvSpPr>
          <p:cNvPr id="14" name="Rounded Rectangle 13">
            <a:extLst>
              <a:ext uri="{FF2B5EF4-FFF2-40B4-BE49-F238E27FC236}">
                <a16:creationId xmlns:a16="http://schemas.microsoft.com/office/drawing/2014/main" id="{DF7A44DF-8EA2-E22A-A8DE-CE089BD2A7F6}"/>
              </a:ext>
              <a:ext uri="{C183D7F6-B498-43B3-948B-1728B52AA6E4}">
                <adec:decorative xmlns:adec="http://schemas.microsoft.com/office/drawing/2017/decorative" val="1"/>
              </a:ext>
            </a:extLst>
          </p:cNvPr>
          <p:cNvSpPr/>
          <p:nvPr/>
        </p:nvSpPr>
        <p:spPr>
          <a:xfrm>
            <a:off x="3939524" y="2776443"/>
            <a:ext cx="3529883" cy="3103730"/>
          </a:xfrm>
          <a:prstGeom prst="roundRect">
            <a:avLst>
              <a:gd name="adj" fmla="val 411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42"/>
            <a:endParaRPr lang="en-US" sz="1800">
              <a:solidFill>
                <a:prstClr val="white"/>
              </a:solidFill>
              <a:latin typeface="Aptos" panose="02110004020202020204"/>
            </a:endParaRPr>
          </a:p>
        </p:txBody>
      </p:sp>
      <p:sp>
        <p:nvSpPr>
          <p:cNvPr id="38" name="Rounded Rectangle 37">
            <a:extLst>
              <a:ext uri="{FF2B5EF4-FFF2-40B4-BE49-F238E27FC236}">
                <a16:creationId xmlns:a16="http://schemas.microsoft.com/office/drawing/2014/main" id="{45356C20-B0AC-8CDC-04E1-C1A3DD5A03BD}"/>
              </a:ext>
              <a:ext uri="{C183D7F6-B498-43B3-948B-1728B52AA6E4}">
                <adec:decorative xmlns:adec="http://schemas.microsoft.com/office/drawing/2017/decorative" val="1"/>
              </a:ext>
            </a:extLst>
          </p:cNvPr>
          <p:cNvSpPr/>
          <p:nvPr/>
        </p:nvSpPr>
        <p:spPr>
          <a:xfrm>
            <a:off x="3939524" y="2388477"/>
            <a:ext cx="3529882" cy="3491696"/>
          </a:xfrm>
          <a:prstGeom prst="roundRect">
            <a:avLst>
              <a:gd name="adj" fmla="val 4879"/>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92A83EB-F8D5-088F-A718-5E70EE5CFF7D}"/>
              </a:ext>
            </a:extLst>
          </p:cNvPr>
          <p:cNvSpPr txBox="1"/>
          <p:nvPr/>
        </p:nvSpPr>
        <p:spPr>
          <a:xfrm>
            <a:off x="4201723" y="2218829"/>
            <a:ext cx="3005485" cy="476071"/>
          </a:xfrm>
          <a:prstGeom prst="roundRect">
            <a:avLst>
              <a:gd name="adj" fmla="val 50000"/>
            </a:avLst>
          </a:prstGeom>
          <a:solidFill>
            <a:schemeClr val="accent2"/>
          </a:solidFill>
        </p:spPr>
        <p:txBody>
          <a:bodyPr wrap="none" rtlCol="0">
            <a:spAutoFit/>
          </a:bodyPr>
          <a:lstStyle/>
          <a:p>
            <a:pPr algn="ctr"/>
            <a:r>
              <a:rPr lang="en-US" sz="1600" b="1">
                <a:gradFill>
                  <a:gsLst>
                    <a:gs pos="10000">
                      <a:schemeClr val="bg1"/>
                    </a:gs>
                    <a:gs pos="62000">
                      <a:schemeClr val="bg1"/>
                    </a:gs>
                  </a:gsLst>
                  <a:lin ang="13500000" scaled="1"/>
                </a:gradFill>
                <a:latin typeface="+mj-lt"/>
              </a:rPr>
              <a:t>Recommended for Enterprise</a:t>
            </a:r>
          </a:p>
        </p:txBody>
      </p:sp>
      <p:sp>
        <p:nvSpPr>
          <p:cNvPr id="15" name="TextBox 14">
            <a:extLst>
              <a:ext uri="{FF2B5EF4-FFF2-40B4-BE49-F238E27FC236}">
                <a16:creationId xmlns:a16="http://schemas.microsoft.com/office/drawing/2014/main" id="{552FF7D7-E100-C663-D2CF-6467207F7B27}"/>
              </a:ext>
            </a:extLst>
          </p:cNvPr>
          <p:cNvSpPr txBox="1"/>
          <p:nvPr/>
        </p:nvSpPr>
        <p:spPr>
          <a:xfrm>
            <a:off x="4132945" y="2962104"/>
            <a:ext cx="3272507" cy="307777"/>
          </a:xfrm>
          <a:prstGeom prst="rect">
            <a:avLst/>
          </a:prstGeom>
          <a:noFill/>
        </p:spPr>
        <p:txBody>
          <a:bodyPr wrap="square" lIns="91440" rIns="9144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mj-lt"/>
                <a:ea typeface="+mn-ea"/>
                <a:cs typeface="Segoe UI Semibold" panose="020B0702040204020203" pitchFamily="34" charset="0"/>
              </a:rPr>
              <a:t>Monthly Enterprise Channel (MEC) </a:t>
            </a:r>
          </a:p>
        </p:txBody>
      </p:sp>
      <p:sp>
        <p:nvSpPr>
          <p:cNvPr id="16" name="TextBox 15">
            <a:extLst>
              <a:ext uri="{FF2B5EF4-FFF2-40B4-BE49-F238E27FC236}">
                <a16:creationId xmlns:a16="http://schemas.microsoft.com/office/drawing/2014/main" id="{8134B790-3D90-41AB-58F6-661CB37AA389}"/>
              </a:ext>
            </a:extLst>
          </p:cNvPr>
          <p:cNvSpPr txBox="1"/>
          <p:nvPr/>
        </p:nvSpPr>
        <p:spPr>
          <a:xfrm>
            <a:off x="5106399" y="3338498"/>
            <a:ext cx="178400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Segoe UI" panose="020B0502040204020203" pitchFamily="34" charset="0"/>
              </a:rPr>
              <a:t>General-purpose apps, large enterprises</a:t>
            </a:r>
            <a:endParaRPr kumimoji="0" lang="en-US" sz="1400" b="0" i="0" u="none" strike="noStrike" kern="1200" cap="none" spc="0" normalizeH="0" baseline="30000" noProof="0">
              <a:ln>
                <a:noFill/>
              </a:ln>
              <a:solidFill>
                <a:prstClr val="black"/>
              </a:solidFill>
              <a:effectLst/>
              <a:uLnTx/>
              <a:uFillTx/>
              <a:ea typeface="+mn-ea"/>
              <a:cs typeface="Segoe UI" panose="020B0502040204020203" pitchFamily="34" charset="0"/>
            </a:endParaRPr>
          </a:p>
        </p:txBody>
      </p:sp>
      <p:sp>
        <p:nvSpPr>
          <p:cNvPr id="17" name="TextBox 16">
            <a:extLst>
              <a:ext uri="{FF2B5EF4-FFF2-40B4-BE49-F238E27FC236}">
                <a16:creationId xmlns:a16="http://schemas.microsoft.com/office/drawing/2014/main" id="{08922B8B-F194-76B5-DD5F-E6FCC05AF7FB}"/>
              </a:ext>
            </a:extLst>
          </p:cNvPr>
          <p:cNvSpPr txBox="1"/>
          <p:nvPr/>
        </p:nvSpPr>
        <p:spPr>
          <a:xfrm>
            <a:off x="4178397" y="4242293"/>
            <a:ext cx="2984647" cy="1538723"/>
          </a:xfrm>
          <a:prstGeom prst="rect">
            <a:avLst/>
          </a:prstGeom>
          <a:noFill/>
        </p:spPr>
        <p:txBody>
          <a:bodyPr wrap="square" lIns="91440" tIns="109649" rIns="91440" bIns="109649" rtlCol="0">
            <a:spAutoFit/>
          </a:bodyPr>
          <a:lstStyle/>
          <a:p>
            <a:pPr marL="0" marR="0" lvl="0" indent="0" algn="l" defTabSz="913499" rtl="0" eaLnBrk="1" fontAlgn="auto" latinLnBrk="0" hangingPunct="1">
              <a:lnSpc>
                <a:spcPct val="90000"/>
              </a:lnSpc>
              <a:spcBef>
                <a:spcPts val="0"/>
              </a:spcBef>
              <a:spcAft>
                <a:spcPts val="1200"/>
              </a:spcAft>
              <a:buClrTx/>
              <a:buSzTx/>
              <a:buFontTx/>
              <a:buNone/>
              <a:tabLst/>
              <a:defRPr/>
            </a:pPr>
            <a:r>
              <a:rPr kumimoji="0" lang="en-US" sz="1400" b="0" i="0" u="none" strike="noStrike" kern="0" cap="none" spc="0" normalizeH="0" baseline="0" noProof="0">
                <a:ln>
                  <a:noFill/>
                </a:ln>
                <a:solidFill>
                  <a:sysClr val="windowText" lastClr="000000"/>
                </a:solidFill>
                <a:effectLst/>
                <a:uLnTx/>
                <a:uFillTx/>
                <a:ea typeface="+mn-ea"/>
                <a:cs typeface="+mn-cs"/>
              </a:rPr>
              <a:t>The latest features on a predictable monthly cadence, additional tools and controls</a:t>
            </a:r>
          </a:p>
          <a:p>
            <a:pPr marL="0" marR="0" lvl="0" indent="0" algn="l" defTabSz="913499" rtl="0" eaLnBrk="1" fontAlgn="auto" latinLnBrk="0" hangingPunct="1">
              <a:lnSpc>
                <a:spcPct val="90000"/>
              </a:lnSpc>
              <a:spcBef>
                <a:spcPts val="0"/>
              </a:spcBef>
              <a:spcAft>
                <a:spcPts val="1200"/>
              </a:spcAft>
              <a:buClrTx/>
              <a:buSzTx/>
              <a:buFontTx/>
              <a:buNone/>
              <a:tabLst/>
              <a:defRPr/>
            </a:pPr>
            <a:r>
              <a:rPr kumimoji="0" lang="en-US" sz="1400" b="0" i="0" u="none" strike="noStrike" kern="0" cap="none" spc="0" normalizeH="0" baseline="0" noProof="0">
                <a:ln>
                  <a:noFill/>
                </a:ln>
                <a:solidFill>
                  <a:sysClr val="windowText" lastClr="000000"/>
                </a:solidFill>
                <a:effectLst/>
                <a:uLnTx/>
                <a:uFillTx/>
                <a:ea typeface="+mn-ea"/>
                <a:cs typeface="+mn-cs"/>
              </a:rPr>
              <a:t>All new features, security value, and performance improvements shipped once a month</a:t>
            </a:r>
          </a:p>
        </p:txBody>
      </p:sp>
      <p:sp>
        <p:nvSpPr>
          <p:cNvPr id="6" name="TextBox 5">
            <a:extLst>
              <a:ext uri="{FF2B5EF4-FFF2-40B4-BE49-F238E27FC236}">
                <a16:creationId xmlns:a16="http://schemas.microsoft.com/office/drawing/2014/main" id="{3094C7E6-1823-5178-8F6F-DB54D5749554}"/>
              </a:ext>
            </a:extLst>
          </p:cNvPr>
          <p:cNvSpPr txBox="1"/>
          <p:nvPr/>
        </p:nvSpPr>
        <p:spPr>
          <a:xfrm>
            <a:off x="8025541" y="2962104"/>
            <a:ext cx="3451201" cy="307777"/>
          </a:xfrm>
          <a:prstGeom prst="rect">
            <a:avLst/>
          </a:prstGeom>
          <a:noFill/>
        </p:spPr>
        <p:txBody>
          <a:bodyPr wrap="square" lIns="91440" rIns="91440" rtlCol="0">
            <a:spAutoFit/>
          </a:bodyPr>
          <a:lstStyle/>
          <a:p>
            <a:pPr defTabSz="932742">
              <a:defRPr/>
            </a:pPr>
            <a:r>
              <a:rPr lang="en-US" sz="1400">
                <a:solidFill>
                  <a:srgbClr val="0078D4"/>
                </a:solidFill>
                <a:latin typeface="+mj-lt"/>
                <a:cs typeface="Segoe UI Semibold" panose="020B0702040204020203" pitchFamily="34" charset="0"/>
              </a:rPr>
              <a:t>Semi-Annual Enterprise Channel (SAEC)</a:t>
            </a:r>
          </a:p>
        </p:txBody>
      </p:sp>
      <p:sp>
        <p:nvSpPr>
          <p:cNvPr id="7" name="TextBox 6">
            <a:extLst>
              <a:ext uri="{FF2B5EF4-FFF2-40B4-BE49-F238E27FC236}">
                <a16:creationId xmlns:a16="http://schemas.microsoft.com/office/drawing/2014/main" id="{CC802E90-DAEC-1756-1286-F724DC64C6B8}"/>
              </a:ext>
            </a:extLst>
          </p:cNvPr>
          <p:cNvSpPr txBox="1"/>
          <p:nvPr/>
        </p:nvSpPr>
        <p:spPr>
          <a:xfrm>
            <a:off x="8948973" y="3338498"/>
            <a:ext cx="2239793" cy="738664"/>
          </a:xfrm>
          <a:prstGeom prst="rect">
            <a:avLst/>
          </a:prstGeom>
          <a:noFill/>
        </p:spPr>
        <p:txBody>
          <a:bodyPr wrap="square" rtlCol="0">
            <a:spAutoFit/>
          </a:bodyPr>
          <a:lstStyle/>
          <a:p>
            <a:pPr defTabSz="914400">
              <a:defRPr/>
            </a:pPr>
            <a:r>
              <a:rPr lang="en-US" sz="1400">
                <a:solidFill>
                  <a:prstClr val="black"/>
                </a:solidFill>
                <a:cs typeface="Segoe UI" panose="020B0502040204020203" pitchFamily="34" charset="0"/>
              </a:rPr>
              <a:t>Non-human devices, specialized and business-critical workloads</a:t>
            </a:r>
          </a:p>
        </p:txBody>
      </p:sp>
      <p:sp>
        <p:nvSpPr>
          <p:cNvPr id="8" name="TextBox 7">
            <a:extLst>
              <a:ext uri="{FF2B5EF4-FFF2-40B4-BE49-F238E27FC236}">
                <a16:creationId xmlns:a16="http://schemas.microsoft.com/office/drawing/2014/main" id="{E44FE81B-3523-2F28-9158-DA023A5083BB}"/>
              </a:ext>
            </a:extLst>
          </p:cNvPr>
          <p:cNvSpPr txBox="1"/>
          <p:nvPr/>
        </p:nvSpPr>
        <p:spPr>
          <a:xfrm>
            <a:off x="8125231" y="4242293"/>
            <a:ext cx="3181604" cy="803137"/>
          </a:xfrm>
          <a:prstGeom prst="rect">
            <a:avLst/>
          </a:prstGeom>
          <a:noFill/>
        </p:spPr>
        <p:txBody>
          <a:bodyPr wrap="square" lIns="91440" tIns="109649" rIns="91440" bIns="109649" rtlCol="0">
            <a:spAutoFit/>
          </a:bodyPr>
          <a:lstStyle/>
          <a:p>
            <a:pPr defTabSz="913499">
              <a:lnSpc>
                <a:spcPct val="90000"/>
              </a:lnSpc>
              <a:spcAft>
                <a:spcPts val="1200"/>
              </a:spcAft>
              <a:defRPr/>
            </a:pPr>
            <a:r>
              <a:rPr lang="en-US" sz="1400" kern="0">
                <a:solidFill>
                  <a:sysClr val="windowText" lastClr="000000"/>
                </a:solidFill>
              </a:rPr>
              <a:t>For select devices in an org where end-users are not present to conduct specialized &amp; automation tasks</a:t>
            </a:r>
          </a:p>
        </p:txBody>
      </p:sp>
      <p:grpSp>
        <p:nvGrpSpPr>
          <p:cNvPr id="10" name="Group 9" descr="Dark box with the words &quot;No Copilot!&quot; over the Semi-annual Enterprise Channel option.">
            <a:extLst>
              <a:ext uri="{FF2B5EF4-FFF2-40B4-BE49-F238E27FC236}">
                <a16:creationId xmlns:a16="http://schemas.microsoft.com/office/drawing/2014/main" id="{4975CE4F-0337-8F3D-5A27-499BF7BC5BDD}"/>
              </a:ext>
            </a:extLst>
          </p:cNvPr>
          <p:cNvGrpSpPr/>
          <p:nvPr/>
        </p:nvGrpSpPr>
        <p:grpSpPr>
          <a:xfrm>
            <a:off x="7901205" y="2776443"/>
            <a:ext cx="3622581" cy="3103730"/>
            <a:chOff x="7901205" y="0"/>
            <a:chExt cx="3622581" cy="3103730"/>
          </a:xfrm>
        </p:grpSpPr>
        <p:sp>
          <p:nvSpPr>
            <p:cNvPr id="34" name="Rounded Rectangle 33">
              <a:extLst>
                <a:ext uri="{FF2B5EF4-FFF2-40B4-BE49-F238E27FC236}">
                  <a16:creationId xmlns:a16="http://schemas.microsoft.com/office/drawing/2014/main" id="{73B860EE-E3DD-A240-5409-C493C2D3374C}"/>
                </a:ext>
              </a:extLst>
            </p:cNvPr>
            <p:cNvSpPr/>
            <p:nvPr/>
          </p:nvSpPr>
          <p:spPr>
            <a:xfrm>
              <a:off x="7901205" y="0"/>
              <a:ext cx="3622581" cy="3103730"/>
            </a:xfrm>
            <a:prstGeom prst="roundRect">
              <a:avLst>
                <a:gd name="adj" fmla="val 4560"/>
              </a:avLst>
            </a:prstGeom>
            <a:gradFill flip="none" rotWithShape="1">
              <a:gsLst>
                <a:gs pos="23000">
                  <a:schemeClr val="tx1">
                    <a:alpha val="63000"/>
                  </a:schemeClr>
                </a:gs>
                <a:gs pos="99000">
                  <a:schemeClr val="tx1">
                    <a:alpha val="65952"/>
                  </a:schemeClr>
                </a:gs>
              </a:gsLst>
              <a:lin ang="27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TextBox 34">
              <a:extLst>
                <a:ext uri="{FF2B5EF4-FFF2-40B4-BE49-F238E27FC236}">
                  <a16:creationId xmlns:a16="http://schemas.microsoft.com/office/drawing/2014/main" id="{B72BE190-B125-E435-E04E-B1EA3A20E4CD}"/>
                </a:ext>
              </a:extLst>
            </p:cNvPr>
            <p:cNvSpPr txBox="1"/>
            <p:nvPr/>
          </p:nvSpPr>
          <p:spPr>
            <a:xfrm rot="18900000">
              <a:off x="7922581" y="1167144"/>
              <a:ext cx="31422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solidFill>
                    <a:schemeClr val="bg1"/>
                  </a:solidFill>
                  <a:effectLst/>
                  <a:uLnTx/>
                  <a:uFillTx/>
                  <a:latin typeface="+mj-lt"/>
                  <a:ea typeface="+mn-ea"/>
                  <a:cs typeface="+mn-cs"/>
                </a:rPr>
                <a:t>No Copilot!</a:t>
              </a:r>
            </a:p>
          </p:txBody>
        </p:sp>
      </p:grpSp>
      <p:sp>
        <p:nvSpPr>
          <p:cNvPr id="12" name="TextBox 11">
            <a:extLst>
              <a:ext uri="{FF2B5EF4-FFF2-40B4-BE49-F238E27FC236}">
                <a16:creationId xmlns:a16="http://schemas.microsoft.com/office/drawing/2014/main" id="{650B0560-F767-314B-C09B-1A86A73ADCF1}"/>
              </a:ext>
            </a:extLst>
          </p:cNvPr>
          <p:cNvSpPr txBox="1"/>
          <p:nvPr/>
        </p:nvSpPr>
        <p:spPr>
          <a:xfrm>
            <a:off x="627331" y="6115869"/>
            <a:ext cx="699952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0">
                      <a:srgbClr val="0078D4"/>
                    </a:gs>
                    <a:gs pos="100000">
                      <a:srgbClr val="0078D4"/>
                    </a:gs>
                  </a:gsLst>
                  <a:lin ang="5400000" scaled="0"/>
                </a:gradFill>
                <a:effectLst/>
                <a:uLnTx/>
                <a:uFillTx/>
                <a:latin typeface="+mj-lt"/>
                <a:ea typeface="+mn-ea"/>
                <a:cs typeface="+mn-cs"/>
                <a:hlinkClick r:id="rId6">
                  <a:extLst>
                    <a:ext uri="{A12FA001-AC4F-418D-AE19-62706E023703}">
                      <ahyp:hlinkClr xmlns:ahyp="http://schemas.microsoft.com/office/drawing/2018/hyperlinkcolor" val="tx"/>
                    </a:ext>
                  </a:extLst>
                </a:hlinkClick>
              </a:rPr>
              <a:t>Overview of update channels for Microsoft 365 Apps | Microsoft Learn</a:t>
            </a:r>
            <a:endParaRPr kumimoji="0" lang="en-US" sz="1600" b="0" i="0" u="none" strike="noStrike" kern="1200" cap="none" spc="0" normalizeH="0" baseline="0" noProof="0">
              <a:ln>
                <a:noFill/>
              </a:ln>
              <a:gradFill>
                <a:gsLst>
                  <a:gs pos="0">
                    <a:srgbClr val="0078D4"/>
                  </a:gs>
                  <a:gs pos="100000">
                    <a:srgbClr val="0078D4"/>
                  </a:gs>
                </a:gsLst>
                <a:lin ang="5400000" scaled="0"/>
              </a:gradFill>
              <a:effectLst/>
              <a:uLnTx/>
              <a:uFillTx/>
              <a:latin typeface="+mj-lt"/>
              <a:ea typeface="+mn-ea"/>
              <a:cs typeface="+mn-cs"/>
            </a:endParaRPr>
          </a:p>
        </p:txBody>
      </p:sp>
      <p:grpSp>
        <p:nvGrpSpPr>
          <p:cNvPr id="5" name="Group 4">
            <a:extLst>
              <a:ext uri="{FF2B5EF4-FFF2-40B4-BE49-F238E27FC236}">
                <a16:creationId xmlns:a16="http://schemas.microsoft.com/office/drawing/2014/main" id="{1EABA283-4FBC-9B7A-A671-15FD341FAA0A}"/>
              </a:ext>
              <a:ext uri="{C183D7F6-B498-43B3-948B-1728B52AA6E4}">
                <adec:decorative xmlns:adec="http://schemas.microsoft.com/office/drawing/2017/decorative" val="1"/>
              </a:ext>
            </a:extLst>
          </p:cNvPr>
          <p:cNvGrpSpPr/>
          <p:nvPr/>
        </p:nvGrpSpPr>
        <p:grpSpPr>
          <a:xfrm>
            <a:off x="4317434" y="3380645"/>
            <a:ext cx="654370" cy="654370"/>
            <a:chOff x="4317434" y="3380645"/>
            <a:chExt cx="654370" cy="654370"/>
          </a:xfrm>
        </p:grpSpPr>
        <p:sp>
          <p:nvSpPr>
            <p:cNvPr id="45" name="Oval 44">
              <a:extLst>
                <a:ext uri="{FF2B5EF4-FFF2-40B4-BE49-F238E27FC236}">
                  <a16:creationId xmlns:a16="http://schemas.microsoft.com/office/drawing/2014/main" id="{A35953C2-6D26-EC0E-7281-2AEBFD4CA55A}"/>
                </a:ext>
                <a:ext uri="{C183D7F6-B498-43B3-948B-1728B52AA6E4}">
                  <adec:decorative xmlns:adec="http://schemas.microsoft.com/office/drawing/2017/decorative" val="1"/>
                </a:ext>
              </a:extLst>
            </p:cNvPr>
            <p:cNvSpPr/>
            <p:nvPr/>
          </p:nvSpPr>
          <p:spPr bwMode="auto">
            <a:xfrm>
              <a:off x="4317434" y="3380645"/>
              <a:ext cx="654370" cy="654370"/>
            </a:xfrm>
            <a:prstGeom prst="ellipse">
              <a:avLst/>
            </a:pr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pic>
          <p:nvPicPr>
            <p:cNvPr id="47" name="Graphic 46">
              <a:extLst>
                <a:ext uri="{FF2B5EF4-FFF2-40B4-BE49-F238E27FC236}">
                  <a16:creationId xmlns:a16="http://schemas.microsoft.com/office/drawing/2014/main" id="{14BC7BA6-9D60-BE0A-5B1D-379ECB5AF4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40942" y="3504153"/>
              <a:ext cx="407354" cy="407354"/>
            </a:xfrm>
            <a:prstGeom prst="rect">
              <a:avLst/>
            </a:prstGeom>
          </p:spPr>
        </p:pic>
      </p:grpSp>
      <p:grpSp>
        <p:nvGrpSpPr>
          <p:cNvPr id="9" name="Group 8">
            <a:extLst>
              <a:ext uri="{FF2B5EF4-FFF2-40B4-BE49-F238E27FC236}">
                <a16:creationId xmlns:a16="http://schemas.microsoft.com/office/drawing/2014/main" id="{7AA9BE04-2484-26DB-61CF-F70A62EFBEB5}"/>
              </a:ext>
              <a:ext uri="{C183D7F6-B498-43B3-948B-1728B52AA6E4}">
                <adec:decorative xmlns:adec="http://schemas.microsoft.com/office/drawing/2017/decorative" val="1"/>
              </a:ext>
            </a:extLst>
          </p:cNvPr>
          <p:cNvGrpSpPr/>
          <p:nvPr/>
        </p:nvGrpSpPr>
        <p:grpSpPr>
          <a:xfrm>
            <a:off x="8196146" y="3380645"/>
            <a:ext cx="654370" cy="654370"/>
            <a:chOff x="8196146" y="3380645"/>
            <a:chExt cx="654370" cy="654370"/>
          </a:xfrm>
        </p:grpSpPr>
        <p:sp>
          <p:nvSpPr>
            <p:cNvPr id="49" name="Oval 48">
              <a:extLst>
                <a:ext uri="{FF2B5EF4-FFF2-40B4-BE49-F238E27FC236}">
                  <a16:creationId xmlns:a16="http://schemas.microsoft.com/office/drawing/2014/main" id="{6A66A7F3-E1E4-1A87-910C-9CFEA50188CC}"/>
                </a:ext>
              </a:extLst>
            </p:cNvPr>
            <p:cNvSpPr/>
            <p:nvPr/>
          </p:nvSpPr>
          <p:spPr bwMode="auto">
            <a:xfrm>
              <a:off x="8196146" y="3380645"/>
              <a:ext cx="654370" cy="654370"/>
            </a:xfrm>
            <a:prstGeom prst="ellipse">
              <a:avLst/>
            </a:pr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pic>
          <p:nvPicPr>
            <p:cNvPr id="51" name="Graphic 50">
              <a:extLst>
                <a:ext uri="{FF2B5EF4-FFF2-40B4-BE49-F238E27FC236}">
                  <a16:creationId xmlns:a16="http://schemas.microsoft.com/office/drawing/2014/main" id="{CF3E1849-98FF-F26D-3864-046263574B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94603" y="3479102"/>
              <a:ext cx="457456" cy="457456"/>
            </a:xfrm>
            <a:prstGeom prst="rect">
              <a:avLst/>
            </a:prstGeom>
          </p:spPr>
        </p:pic>
      </p:grpSp>
    </p:spTree>
    <p:extLst>
      <p:ext uri="{BB962C8B-B14F-4D97-AF65-F5344CB8AC3E}">
        <p14:creationId xmlns:p14="http://schemas.microsoft.com/office/powerpoint/2010/main" val="42110701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CD1B-84AD-8D61-8545-3ABF5AA6E20F}"/>
              </a:ext>
            </a:extLst>
          </p:cNvPr>
          <p:cNvSpPr>
            <a:spLocks noGrp="1"/>
          </p:cNvSpPr>
          <p:nvPr>
            <p:ph type="title"/>
          </p:nvPr>
        </p:nvSpPr>
        <p:spPr>
          <a:xfrm>
            <a:off x="588261" y="585216"/>
            <a:ext cx="11011601" cy="553998"/>
          </a:xfrm>
        </p:spPr>
        <p:txBody>
          <a:bodyPr/>
          <a:lstStyle/>
          <a:p>
            <a:r>
              <a:rPr kumimoji="0" lang="en-US" sz="3600" b="0" i="0" u="none" strike="noStrike" kern="1200" cap="none" spc="-50" normalizeH="0" baseline="0" noProof="0">
                <a:ln w="3175">
                  <a:noFill/>
                </a:ln>
                <a:solidFill>
                  <a:srgbClr val="000000"/>
                </a:solidFill>
                <a:effectLst/>
                <a:uLnTx/>
                <a:uFillTx/>
              </a:rPr>
              <a:t>Modern Management:</a:t>
            </a:r>
            <a:r>
              <a:rPr lang="en-US"/>
              <a:t> </a:t>
            </a:r>
            <a:r>
              <a:rPr lang="en-US" spc="-50">
                <a:solidFill>
                  <a:srgbClr val="000000"/>
                </a:solidFill>
              </a:rPr>
              <a:t>M</a:t>
            </a:r>
            <a:r>
              <a:rPr kumimoji="0" lang="en-US" sz="3600" b="0" i="0" u="none" strike="noStrike" kern="1200" cap="none" spc="-50" normalizeH="0" baseline="0" noProof="0" err="1">
                <a:ln w="3175">
                  <a:noFill/>
                </a:ln>
                <a:solidFill>
                  <a:srgbClr val="000000"/>
                </a:solidFill>
                <a:effectLst/>
                <a:uLnTx/>
                <a:uFillTx/>
              </a:rPr>
              <a:t>onthly</a:t>
            </a:r>
            <a:r>
              <a:rPr kumimoji="0" lang="en-US" sz="3600" b="0" i="0" u="none" strike="noStrike" kern="1200" cap="none" spc="-50" normalizeH="0" baseline="0" noProof="0">
                <a:ln w="3175">
                  <a:noFill/>
                </a:ln>
                <a:solidFill>
                  <a:srgbClr val="000000"/>
                </a:solidFill>
                <a:effectLst/>
                <a:uLnTx/>
                <a:uFillTx/>
              </a:rPr>
              <a:t> </a:t>
            </a:r>
            <a:r>
              <a:rPr lang="en-US" u="sng" spc="-50">
                <a:solidFill>
                  <a:srgbClr val="0078D4"/>
                </a:solidFill>
              </a:rPr>
              <a:t>E</a:t>
            </a:r>
            <a:r>
              <a:rPr kumimoji="0" lang="en-US" sz="3600" b="0" i="0" u="sng" strike="noStrike" kern="1200" cap="none" spc="-50" normalizeH="0" baseline="0" noProof="0" err="1">
                <a:ln w="3175">
                  <a:noFill/>
                </a:ln>
                <a:solidFill>
                  <a:srgbClr val="0078D4"/>
                </a:solidFill>
                <a:effectLst/>
                <a:uLnTx/>
                <a:uFillTx/>
              </a:rPr>
              <a:t>nterprise</a:t>
            </a:r>
            <a:r>
              <a:rPr kumimoji="0" lang="en-US" sz="3600" b="0" i="0" u="none" strike="noStrike" kern="1200" cap="none" spc="-50" normalizeH="0" baseline="0" noProof="0">
                <a:ln w="3175">
                  <a:noFill/>
                </a:ln>
                <a:solidFill>
                  <a:srgbClr val="000000"/>
                </a:solidFill>
                <a:effectLst/>
                <a:uLnTx/>
                <a:uFillTx/>
              </a:rPr>
              <a:t> </a:t>
            </a:r>
            <a:r>
              <a:rPr lang="en-US" spc="-50">
                <a:solidFill>
                  <a:srgbClr val="000000"/>
                </a:solidFill>
              </a:rPr>
              <a:t>C</a:t>
            </a:r>
            <a:r>
              <a:rPr kumimoji="0" lang="en-US" sz="3600" b="0" i="0" u="none" strike="noStrike" kern="1200" cap="none" spc="-50" normalizeH="0" baseline="0" noProof="0" err="1">
                <a:ln w="3175">
                  <a:noFill/>
                </a:ln>
                <a:solidFill>
                  <a:srgbClr val="000000"/>
                </a:solidFill>
                <a:effectLst/>
                <a:uLnTx/>
                <a:uFillTx/>
              </a:rPr>
              <a:t>hannel</a:t>
            </a:r>
            <a:endParaRPr lang="en-US"/>
          </a:p>
        </p:txBody>
      </p:sp>
      <p:sp>
        <p:nvSpPr>
          <p:cNvPr id="30" name="Rounded Rectangle 29">
            <a:extLst>
              <a:ext uri="{FF2B5EF4-FFF2-40B4-BE49-F238E27FC236}">
                <a16:creationId xmlns:a16="http://schemas.microsoft.com/office/drawing/2014/main" id="{CE406041-795B-3517-CFF8-EFC216D1C82A}"/>
              </a:ext>
              <a:ext uri="{C183D7F6-B498-43B3-948B-1728B52AA6E4}">
                <adec:decorative xmlns:adec="http://schemas.microsoft.com/office/drawing/2017/decorative" val="1"/>
              </a:ext>
            </a:extLst>
          </p:cNvPr>
          <p:cNvSpPr/>
          <p:nvPr/>
        </p:nvSpPr>
        <p:spPr>
          <a:xfrm>
            <a:off x="588263" y="1628384"/>
            <a:ext cx="5433375" cy="3443107"/>
          </a:xfrm>
          <a:prstGeom prst="roundRect">
            <a:avLst>
              <a:gd name="adj" fmla="val 3509"/>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5" name="TextBox 4">
            <a:extLst>
              <a:ext uri="{FF2B5EF4-FFF2-40B4-BE49-F238E27FC236}">
                <a16:creationId xmlns:a16="http://schemas.microsoft.com/office/drawing/2014/main" id="{3B91833B-5258-F068-217A-8AB2A5CA61B4}"/>
              </a:ext>
            </a:extLst>
          </p:cNvPr>
          <p:cNvSpPr txBox="1"/>
          <p:nvPr/>
        </p:nvSpPr>
        <p:spPr>
          <a:xfrm>
            <a:off x="2690420" y="1407934"/>
            <a:ext cx="1229061" cy="429215"/>
          </a:xfrm>
          <a:prstGeom prst="roundRect">
            <a:avLst>
              <a:gd name="adj" fmla="val 50000"/>
            </a:avLst>
          </a:prstGeom>
          <a:solidFill>
            <a:srgbClr val="0078D4"/>
          </a:solidFill>
        </p:spPr>
        <p:txBody>
          <a:bodyPr wrap="square" rtlCol="0" anchor="ctr">
            <a:spAutoFit/>
          </a:bodyPr>
          <a:lstStyle>
            <a:defPPr>
              <a:defRPr lang="en-US"/>
            </a:defPPr>
            <a:lvl1pPr algn="ctr">
              <a:defRPr sz="1600" b="1">
                <a:gradFill>
                  <a:gsLst>
                    <a:gs pos="10000">
                      <a:schemeClr val="bg1"/>
                    </a:gs>
                    <a:gs pos="62000">
                      <a:schemeClr val="bg1"/>
                    </a:gs>
                  </a:gsLst>
                  <a:lin ang="13500000" scaled="1"/>
                </a:gradFill>
                <a:latin typeface="+mj-lt"/>
              </a:defRPr>
            </a:lvl1pPr>
          </a:lstStyle>
          <a:p>
            <a:r>
              <a:rPr lang="en-US" sz="1800"/>
              <a:t>Drivers</a:t>
            </a:r>
          </a:p>
        </p:txBody>
      </p:sp>
      <p:sp>
        <p:nvSpPr>
          <p:cNvPr id="4" name="Text Placeholder 5">
            <a:extLst>
              <a:ext uri="{FF2B5EF4-FFF2-40B4-BE49-F238E27FC236}">
                <a16:creationId xmlns:a16="http://schemas.microsoft.com/office/drawing/2014/main" id="{6DF81771-0060-9FAD-F13E-CDC8A80DE962}"/>
              </a:ext>
            </a:extLst>
          </p:cNvPr>
          <p:cNvSpPr txBox="1">
            <a:spLocks/>
          </p:cNvSpPr>
          <p:nvPr/>
        </p:nvSpPr>
        <p:spPr>
          <a:xfrm>
            <a:off x="767982" y="2025794"/>
            <a:ext cx="5073937" cy="2812905"/>
          </a:xfrm>
          <a:prstGeom prst="rect">
            <a:avLst/>
          </a:prstGeom>
        </p:spPr>
        <p:txBody>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a:t>Ensures great </a:t>
            </a:r>
            <a:r>
              <a:rPr lang="en-US" b="1" u="sng"/>
              <a:t>fundamentals</a:t>
            </a:r>
            <a:r>
              <a:rPr lang="en-US"/>
              <a:t> across performance, reliability, compliance, and accessibility</a:t>
            </a:r>
          </a:p>
          <a:p>
            <a:pPr>
              <a:spcBef>
                <a:spcPts val="0"/>
              </a:spcBef>
              <a:spcAft>
                <a:spcPts val="600"/>
              </a:spcAft>
            </a:pPr>
            <a:r>
              <a:rPr lang="en-US"/>
              <a:t>The most </a:t>
            </a:r>
            <a:r>
              <a:rPr lang="en-US" b="1"/>
              <a:t>secure</a:t>
            </a:r>
            <a:r>
              <a:rPr lang="en-US"/>
              <a:t> experiences </a:t>
            </a:r>
          </a:p>
          <a:p>
            <a:pPr>
              <a:spcBef>
                <a:spcPts val="0"/>
              </a:spcBef>
              <a:spcAft>
                <a:spcPts val="600"/>
              </a:spcAft>
            </a:pPr>
            <a:r>
              <a:rPr lang="en-US"/>
              <a:t>Minimize incidents and disruptions</a:t>
            </a:r>
          </a:p>
          <a:p>
            <a:pPr>
              <a:spcBef>
                <a:spcPts val="0"/>
              </a:spcBef>
              <a:spcAft>
                <a:spcPts val="600"/>
              </a:spcAft>
            </a:pPr>
            <a:r>
              <a:rPr lang="en-US"/>
              <a:t>Modern tools to empower end-users to do their best work</a:t>
            </a:r>
          </a:p>
          <a:p>
            <a:pPr>
              <a:spcBef>
                <a:spcPts val="0"/>
              </a:spcBef>
              <a:spcAft>
                <a:spcPts val="600"/>
              </a:spcAft>
            </a:pPr>
            <a:r>
              <a:rPr lang="en-US"/>
              <a:t>The best modern, connected, and collaborative experiences</a:t>
            </a:r>
          </a:p>
          <a:p>
            <a:pPr>
              <a:spcBef>
                <a:spcPts val="0"/>
              </a:spcBef>
              <a:spcAft>
                <a:spcPts val="600"/>
              </a:spcAft>
            </a:pPr>
            <a:r>
              <a:rPr lang="en-US"/>
              <a:t>Alignment with industry best practices for agility</a:t>
            </a:r>
          </a:p>
        </p:txBody>
      </p:sp>
      <p:sp>
        <p:nvSpPr>
          <p:cNvPr id="31" name="Rounded Rectangle 30">
            <a:extLst>
              <a:ext uri="{FF2B5EF4-FFF2-40B4-BE49-F238E27FC236}">
                <a16:creationId xmlns:a16="http://schemas.microsoft.com/office/drawing/2014/main" id="{3DAFB1A7-6C30-00ED-F63F-6604B7C4BEAC}"/>
              </a:ext>
              <a:ext uri="{C183D7F6-B498-43B3-948B-1728B52AA6E4}">
                <adec:decorative xmlns:adec="http://schemas.microsoft.com/office/drawing/2017/decorative" val="1"/>
              </a:ext>
            </a:extLst>
          </p:cNvPr>
          <p:cNvSpPr/>
          <p:nvPr/>
        </p:nvSpPr>
        <p:spPr>
          <a:xfrm>
            <a:off x="6241537" y="1628384"/>
            <a:ext cx="5433375" cy="3443107"/>
          </a:xfrm>
          <a:prstGeom prst="roundRect">
            <a:avLst>
              <a:gd name="adj" fmla="val 3509"/>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8" name="TextBox 7">
            <a:extLst>
              <a:ext uri="{FF2B5EF4-FFF2-40B4-BE49-F238E27FC236}">
                <a16:creationId xmlns:a16="http://schemas.microsoft.com/office/drawing/2014/main" id="{B580523A-1261-3E8D-FBA5-BAE12DDA76D6}"/>
              </a:ext>
            </a:extLst>
          </p:cNvPr>
          <p:cNvSpPr txBox="1"/>
          <p:nvPr/>
        </p:nvSpPr>
        <p:spPr>
          <a:xfrm>
            <a:off x="8181956" y="1390976"/>
            <a:ext cx="1552536" cy="429215"/>
          </a:xfrm>
          <a:prstGeom prst="roundRect">
            <a:avLst>
              <a:gd name="adj" fmla="val 50000"/>
            </a:avLst>
          </a:prstGeom>
          <a:solidFill>
            <a:srgbClr val="0078D4"/>
          </a:solidFill>
        </p:spPr>
        <p:txBody>
          <a:bodyPr wrap="square" rtlCol="0" anchor="ctr">
            <a:spAutoFit/>
          </a:bodyPr>
          <a:lstStyle>
            <a:defPPr>
              <a:defRPr lang="en-US"/>
            </a:defPPr>
            <a:lvl1pPr algn="ctr">
              <a:defRPr sz="2000" b="1">
                <a:gradFill>
                  <a:gsLst>
                    <a:gs pos="10000">
                      <a:schemeClr val="bg1"/>
                    </a:gs>
                    <a:gs pos="62000">
                      <a:schemeClr val="bg1"/>
                    </a:gs>
                  </a:gsLst>
                  <a:lin ang="13500000" scaled="1"/>
                </a:gradFill>
                <a:latin typeface="+mj-lt"/>
              </a:defRPr>
            </a:lvl1pPr>
          </a:lstStyle>
          <a:p>
            <a:r>
              <a:rPr lang="en-US" sz="1800"/>
              <a:t>Benefits</a:t>
            </a:r>
          </a:p>
        </p:txBody>
      </p:sp>
      <p:sp>
        <p:nvSpPr>
          <p:cNvPr id="7" name="Text Placeholder 5">
            <a:extLst>
              <a:ext uri="{FF2B5EF4-FFF2-40B4-BE49-F238E27FC236}">
                <a16:creationId xmlns:a16="http://schemas.microsoft.com/office/drawing/2014/main" id="{58C64AD1-7FE0-874A-2CFB-44C4B73DAE22}"/>
              </a:ext>
            </a:extLst>
          </p:cNvPr>
          <p:cNvSpPr txBox="1">
            <a:spLocks/>
          </p:cNvSpPr>
          <p:nvPr/>
        </p:nvSpPr>
        <p:spPr>
          <a:xfrm>
            <a:off x="6608451" y="2086090"/>
            <a:ext cx="4699547" cy="280076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b="0" i="0" kern="1200" spc="0" baseline="0">
                <a:solidFill>
                  <a:srgbClr val="000000"/>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rgbClr val="000000"/>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32742" rtl="0" eaLnBrk="1" fontAlgn="auto" latinLnBrk="0" hangingPunct="1">
              <a:spcBef>
                <a:spcPts val="0"/>
              </a:spcBef>
              <a:spcAft>
                <a:spcPts val="600"/>
              </a:spcAft>
              <a:buClr>
                <a:schemeClr val="tx1"/>
              </a:buClr>
              <a:buSzPct val="90000"/>
              <a:buFont typeface="Arial" panose="020B0604020202020204" pitchFamily="34" charset="0"/>
              <a:buChar char="•"/>
              <a:tabLst/>
              <a:defRPr/>
            </a:pPr>
            <a:r>
              <a:rPr kumimoji="0" lang="en-US" sz="1600" b="1" i="0" u="none" strike="noStrike" kern="1200" cap="none" spc="0" normalizeH="0" baseline="0" noProof="0">
                <a:ln>
                  <a:noFill/>
                </a:ln>
                <a:solidFill>
                  <a:srgbClr val="0070C0"/>
                </a:solidFill>
                <a:effectLst/>
                <a:uLnTx/>
                <a:uFillTx/>
              </a:rPr>
              <a:t>70% </a:t>
            </a:r>
            <a:r>
              <a:rPr kumimoji="0" lang="en-US" sz="1600" b="0" i="0" u="none" strike="noStrike" kern="1200" cap="none" spc="0" normalizeH="0" baseline="0" noProof="0">
                <a:ln>
                  <a:noFill/>
                </a:ln>
                <a:solidFill>
                  <a:schemeClr val="tx1"/>
                </a:solidFill>
                <a:effectLst/>
                <a:uLnTx/>
                <a:uFillTx/>
              </a:rPr>
              <a:t>of helpdesk claims eliminated</a:t>
            </a:r>
            <a:endParaRPr kumimoji="0" lang="en-US" sz="1800" b="0" i="0" u="none" strike="noStrike" kern="1200" cap="none" spc="0" normalizeH="0" baseline="0" noProof="0">
              <a:ln>
                <a:noFill/>
              </a:ln>
              <a:solidFill>
                <a:schemeClr val="tx1"/>
              </a:solidFill>
              <a:effectLst/>
              <a:uLnTx/>
              <a:uFillTx/>
            </a:endParaRPr>
          </a:p>
          <a:p>
            <a:pPr marL="342900" marR="0" lvl="0" indent="-342900" algn="l" defTabSz="932742" rtl="0" eaLnBrk="1" fontAlgn="auto" latinLnBrk="0" hangingPunct="1">
              <a:spcBef>
                <a:spcPts val="0"/>
              </a:spcBef>
              <a:spcAft>
                <a:spcPts val="600"/>
              </a:spcAft>
              <a:buClr>
                <a:schemeClr val="tx1"/>
              </a:buClr>
              <a:buSzPct val="90000"/>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rPr>
              <a:t>Increased</a:t>
            </a:r>
            <a:r>
              <a:rPr kumimoji="0" lang="en-US" sz="1600" b="1" i="0" u="none" strike="noStrike" kern="1200" cap="none" spc="0" normalizeH="0" baseline="0" noProof="0">
                <a:ln>
                  <a:noFill/>
                </a:ln>
                <a:solidFill>
                  <a:schemeClr val="tx1"/>
                </a:solidFill>
                <a:effectLst/>
                <a:uLnTx/>
                <a:uFillTx/>
              </a:rPr>
              <a:t> </a:t>
            </a:r>
            <a:r>
              <a:rPr kumimoji="0" lang="en-US" sz="1600" b="1" i="0" u="none" strike="noStrike" kern="1200" cap="none" spc="0" normalizeH="0" baseline="0" noProof="0">
                <a:ln>
                  <a:noFill/>
                </a:ln>
                <a:solidFill>
                  <a:srgbClr val="0070C0"/>
                </a:solidFill>
                <a:effectLst/>
                <a:uLnTx/>
                <a:uFillTx/>
              </a:rPr>
              <a:t>quality</a:t>
            </a:r>
            <a:r>
              <a:rPr kumimoji="0" lang="en-US" sz="1600" b="1" i="0" u="none" strike="noStrike" kern="1200" cap="none" spc="0" normalizeH="0" baseline="0" noProof="0">
                <a:ln>
                  <a:noFill/>
                </a:ln>
                <a:solidFill>
                  <a:schemeClr val="tx1"/>
                </a:solidFill>
                <a:effectLst/>
                <a:uLnTx/>
                <a:uFillTx/>
              </a:rPr>
              <a:t> </a:t>
            </a:r>
            <a:r>
              <a:rPr kumimoji="0" lang="en-US" sz="1600" b="0" i="0" u="none" strike="noStrike" kern="1200" cap="none" spc="0" normalizeH="0" baseline="0" noProof="0">
                <a:ln>
                  <a:noFill/>
                </a:ln>
                <a:solidFill>
                  <a:schemeClr val="tx1"/>
                </a:solidFill>
                <a:effectLst/>
                <a:uLnTx/>
                <a:uFillTx/>
              </a:rPr>
              <a:t>– 6+ months faster fixes  </a:t>
            </a:r>
          </a:p>
          <a:p>
            <a:pPr marL="342900" marR="0" lvl="0" indent="-342900" algn="l" defTabSz="932742" rtl="0" eaLnBrk="1" fontAlgn="auto" latinLnBrk="0" hangingPunct="1">
              <a:spcBef>
                <a:spcPts val="0"/>
              </a:spcBef>
              <a:spcAft>
                <a:spcPts val="600"/>
              </a:spcAft>
              <a:buClr>
                <a:schemeClr val="tx1"/>
              </a:buClr>
              <a:buSzPct val="90000"/>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rPr>
              <a:t>Better diagnostics for supportability</a:t>
            </a:r>
            <a:endParaRPr kumimoji="0" lang="en-US" sz="1200" b="0" i="0" u="none" strike="noStrike" kern="1200" cap="none" spc="0" normalizeH="0" baseline="0" noProof="0">
              <a:ln>
                <a:noFill/>
              </a:ln>
              <a:solidFill>
                <a:schemeClr val="tx1"/>
              </a:solidFill>
              <a:effectLst/>
              <a:uLnTx/>
              <a:uFillTx/>
            </a:endParaRPr>
          </a:p>
          <a:p>
            <a:pPr marL="342900" marR="0" lvl="0" indent="-342900" algn="l" defTabSz="932742" rtl="0" eaLnBrk="1" fontAlgn="auto" latinLnBrk="0" hangingPunct="1">
              <a:spcBef>
                <a:spcPts val="0"/>
              </a:spcBef>
              <a:spcAft>
                <a:spcPts val="600"/>
              </a:spcAft>
              <a:buClr>
                <a:schemeClr val="tx1"/>
              </a:buClr>
              <a:buSzPct val="90000"/>
              <a:buFont typeface="Arial" panose="020B0604020202020204" pitchFamily="34" charset="0"/>
              <a:buChar char="•"/>
              <a:tabLst/>
              <a:defRPr/>
            </a:pPr>
            <a:r>
              <a:rPr kumimoji="0" lang="en-US" sz="1600" b="1" i="0" u="none" strike="noStrike" kern="1200" cap="none" spc="0" normalizeH="0" baseline="0" noProof="0">
                <a:ln>
                  <a:noFill/>
                </a:ln>
                <a:solidFill>
                  <a:srgbClr val="0070C0"/>
                </a:solidFill>
                <a:effectLst/>
                <a:uLnTx/>
                <a:uFillTx/>
              </a:rPr>
              <a:t>Performance</a:t>
            </a:r>
            <a:r>
              <a:rPr kumimoji="0" lang="en-US" sz="1600" b="0" i="0" u="none" strike="noStrike" kern="1200" cap="none" spc="0" normalizeH="0" baseline="0" noProof="0">
                <a:ln>
                  <a:noFill/>
                </a:ln>
                <a:solidFill>
                  <a:schemeClr val="tx1"/>
                </a:solidFill>
                <a:effectLst/>
                <a:uLnTx/>
                <a:uFillTx/>
              </a:rPr>
              <a:t> increases (</a:t>
            </a:r>
            <a:r>
              <a:rPr kumimoji="0" lang="en-US" sz="1600" b="1" i="0" u="none" strike="noStrike" kern="1200" cap="none" spc="0" normalizeH="0" baseline="0" noProof="0">
                <a:ln>
                  <a:noFill/>
                </a:ln>
                <a:solidFill>
                  <a:srgbClr val="0070C0"/>
                </a:solidFill>
                <a:effectLst/>
                <a:uLnTx/>
                <a:uFillTx/>
              </a:rPr>
              <a:t>~15%</a:t>
            </a:r>
            <a:r>
              <a:rPr kumimoji="0" lang="en-US" sz="1600" b="1" i="0" u="none" strike="noStrike" kern="1200" cap="none" spc="0" normalizeH="0" baseline="0" noProof="0">
                <a:ln>
                  <a:noFill/>
                </a:ln>
                <a:solidFill>
                  <a:schemeClr val="tx1"/>
                </a:solidFill>
                <a:effectLst/>
                <a:uLnTx/>
                <a:uFillTx/>
              </a:rPr>
              <a:t> </a:t>
            </a:r>
            <a:r>
              <a:rPr kumimoji="0" lang="en-US" sz="1600" b="0" i="0" u="none" strike="noStrike" kern="1200" cap="none" spc="0" normalizeH="0" baseline="0" noProof="0">
                <a:ln>
                  <a:noFill/>
                </a:ln>
                <a:solidFill>
                  <a:schemeClr val="tx1"/>
                </a:solidFill>
                <a:effectLst/>
                <a:uLnTx/>
                <a:uFillTx/>
              </a:rPr>
              <a:t>vs SAEC*, </a:t>
            </a:r>
            <a:r>
              <a:rPr kumimoji="0" lang="en-US" sz="1600" b="1" i="0" u="none" strike="noStrike" kern="1200" cap="none" spc="0" normalizeH="0" baseline="0" noProof="0">
                <a:ln>
                  <a:noFill/>
                </a:ln>
                <a:solidFill>
                  <a:srgbClr val="0070C0"/>
                </a:solidFill>
                <a:effectLst/>
                <a:uLnTx/>
                <a:uFillTx/>
              </a:rPr>
              <a:t>~50%</a:t>
            </a:r>
            <a:r>
              <a:rPr kumimoji="0" lang="en-US" sz="1600" b="1" i="0" u="none" strike="noStrike" kern="1200" cap="none" spc="0" normalizeH="0" baseline="0" noProof="0">
                <a:ln>
                  <a:noFill/>
                </a:ln>
                <a:solidFill>
                  <a:schemeClr val="tx1"/>
                </a:solidFill>
                <a:effectLst/>
                <a:uLnTx/>
                <a:uFillTx/>
              </a:rPr>
              <a:t> </a:t>
            </a:r>
            <a:r>
              <a:rPr kumimoji="0" lang="en-US" sz="1600" b="0" i="0" u="none" strike="noStrike" kern="1200" cap="none" spc="0" normalizeH="0" baseline="0" noProof="0">
                <a:ln>
                  <a:noFill/>
                </a:ln>
                <a:solidFill>
                  <a:schemeClr val="tx1"/>
                </a:solidFill>
                <a:effectLst/>
                <a:uLnTx/>
                <a:uFillTx/>
              </a:rPr>
              <a:t>vs Office 2019)</a:t>
            </a:r>
          </a:p>
          <a:p>
            <a:pPr marL="342900" marR="0" lvl="0" indent="-342900" algn="l" defTabSz="932742" rtl="0" eaLnBrk="1" fontAlgn="auto" latinLnBrk="0" hangingPunct="1">
              <a:spcBef>
                <a:spcPts val="0"/>
              </a:spcBef>
              <a:spcAft>
                <a:spcPts val="600"/>
              </a:spcAft>
              <a:buClr>
                <a:schemeClr val="tx1"/>
              </a:buClr>
              <a:buSzPct val="90000"/>
              <a:buFont typeface="Arial" panose="020B0604020202020204" pitchFamily="34" charset="0"/>
              <a:buChar char="•"/>
              <a:tabLst/>
              <a:defRPr/>
            </a:pPr>
            <a:r>
              <a:rPr kumimoji="0" lang="en-US" sz="1600" b="1" i="0" u="none" strike="noStrike" kern="1200" cap="none" spc="0" normalizeH="0" baseline="0" noProof="0">
                <a:ln>
                  <a:noFill/>
                </a:ln>
                <a:solidFill>
                  <a:srgbClr val="0070C0"/>
                </a:solidFill>
                <a:effectLst/>
                <a:uLnTx/>
                <a:uFillTx/>
              </a:rPr>
              <a:t>Security</a:t>
            </a:r>
            <a:r>
              <a:rPr kumimoji="0" lang="en-US" sz="1600" b="0" i="0" u="none" strike="noStrike" kern="1200" cap="none" spc="0" normalizeH="0" baseline="0" noProof="0">
                <a:ln>
                  <a:noFill/>
                </a:ln>
                <a:solidFill>
                  <a:schemeClr val="tx1"/>
                </a:solidFill>
                <a:effectLst/>
                <a:uLnTx/>
                <a:uFillTx/>
              </a:rPr>
              <a:t> features 6+ months faster</a:t>
            </a:r>
          </a:p>
          <a:p>
            <a:pPr marL="342900" marR="0" lvl="0" indent="-342900" algn="l" defTabSz="932742" rtl="0" eaLnBrk="1" fontAlgn="auto" latinLnBrk="0" hangingPunct="1">
              <a:spcBef>
                <a:spcPts val="0"/>
              </a:spcBef>
              <a:spcAft>
                <a:spcPts val="600"/>
              </a:spcAft>
              <a:buClr>
                <a:schemeClr val="tx1"/>
              </a:buClr>
              <a:buSzPct val="90000"/>
              <a:buFont typeface="Arial" panose="020B0604020202020204" pitchFamily="34" charset="0"/>
              <a:buChar char="•"/>
              <a:tabLst/>
              <a:defRPr/>
            </a:pPr>
            <a:r>
              <a:rPr lang="en-US" sz="1600" b="1">
                <a:solidFill>
                  <a:srgbClr val="0070C0"/>
                </a:solidFill>
              </a:rPr>
              <a:t>Higher end user satisfaction </a:t>
            </a:r>
            <a:r>
              <a:rPr kumimoji="0" lang="en-US" sz="1600" b="0" i="0" u="none" strike="noStrike" kern="1200" cap="none" spc="0" normalizeH="0" baseline="0" noProof="0">
                <a:ln>
                  <a:noFill/>
                </a:ln>
                <a:solidFill>
                  <a:schemeClr val="tx1"/>
                </a:solidFill>
                <a:effectLst/>
                <a:uLnTx/>
                <a:uFillTx/>
              </a:rPr>
              <a:t>(NPS +</a:t>
            </a:r>
            <a:r>
              <a:rPr kumimoji="0" lang="en-US" sz="1600" b="1" i="0" u="none" strike="noStrike" kern="1200" cap="none" spc="0" normalizeH="0" baseline="0" noProof="0">
                <a:ln>
                  <a:noFill/>
                </a:ln>
                <a:solidFill>
                  <a:srgbClr val="0070C0"/>
                </a:solidFill>
                <a:effectLst/>
                <a:uLnTx/>
                <a:uFillTx/>
              </a:rPr>
              <a:t>~3%</a:t>
            </a:r>
            <a:r>
              <a:rPr kumimoji="0" lang="en-US" sz="1600" b="0" i="0" u="none" strike="noStrike" kern="1200" cap="none" spc="0" normalizeH="0" baseline="0" noProof="0">
                <a:ln>
                  <a:noFill/>
                </a:ln>
                <a:solidFill>
                  <a:schemeClr val="tx1"/>
                </a:solidFill>
                <a:effectLst/>
                <a:uLnTx/>
                <a:uFillTx/>
              </a:rPr>
              <a:t>)</a:t>
            </a:r>
          </a:p>
          <a:p>
            <a:pPr marL="342900" marR="0" lvl="0" indent="-342900" algn="l" defTabSz="932742" rtl="0" eaLnBrk="1" fontAlgn="auto" latinLnBrk="0" hangingPunct="1">
              <a:spcBef>
                <a:spcPts val="0"/>
              </a:spcBef>
              <a:spcAft>
                <a:spcPts val="600"/>
              </a:spcAft>
              <a:buClr>
                <a:schemeClr val="tx1"/>
              </a:buClr>
              <a:buSzPct val="90000"/>
              <a:buFont typeface="Arial" panose="020B0604020202020204" pitchFamily="34" charset="0"/>
              <a:buChar char="•"/>
              <a:tabLst/>
              <a:defRPr/>
            </a:pPr>
            <a:r>
              <a:rPr kumimoji="0" lang="en-US" sz="1600" b="1" i="0" u="none" strike="noStrike" kern="1200" cap="none" spc="0" normalizeH="0" baseline="0" noProof="0">
                <a:ln>
                  <a:noFill/>
                </a:ln>
                <a:solidFill>
                  <a:srgbClr val="0070C0"/>
                </a:solidFill>
                <a:effectLst/>
                <a:uLnTx/>
                <a:uFillTx/>
              </a:rPr>
              <a:t>Modern Management</a:t>
            </a:r>
            <a:r>
              <a:rPr kumimoji="0" lang="en-US" sz="1600" b="0" i="0" u="none" strike="noStrike" kern="1200" cap="none" spc="0" normalizeH="0" baseline="0" noProof="0">
                <a:ln>
                  <a:noFill/>
                </a:ln>
                <a:solidFill>
                  <a:schemeClr val="tx1"/>
                </a:solidFill>
                <a:effectLst/>
                <a:uLnTx/>
                <a:uFillTx/>
              </a:rPr>
              <a:t>: Safety nets + Insights </a:t>
            </a:r>
            <a:r>
              <a:rPr kumimoji="0" lang="en-US" sz="1200" b="0" i="0" u="none" strike="noStrike" kern="1200" cap="none" spc="0" normalizeH="0" baseline="0" noProof="0">
                <a:ln>
                  <a:noFill/>
                </a:ln>
                <a:solidFill>
                  <a:schemeClr val="tx1"/>
                </a:solidFill>
                <a:effectLst/>
                <a:uLnTx/>
                <a:uFillTx/>
              </a:rPr>
              <a:t>(Automatic Updates, </a:t>
            </a:r>
            <a:r>
              <a:rPr lang="en-US" sz="1200">
                <a:solidFill>
                  <a:schemeClr val="tx1"/>
                </a:solidFill>
              </a:rPr>
              <a:t>Rollout Waves, </a:t>
            </a:r>
            <a:r>
              <a:rPr kumimoji="0" lang="en-US" sz="1200" b="0" i="0" u="none" strike="noStrike" kern="1200" cap="none" spc="0" normalizeH="0" baseline="0" noProof="0">
                <a:ln>
                  <a:noFill/>
                </a:ln>
                <a:solidFill>
                  <a:schemeClr val="tx1"/>
                </a:solidFill>
                <a:effectLst/>
                <a:uLnTx/>
                <a:uFillTx/>
              </a:rPr>
              <a:t>Rollback, Pause, Exclusion Dates, Inventory, …)</a:t>
            </a:r>
          </a:p>
        </p:txBody>
      </p:sp>
      <p:sp>
        <p:nvSpPr>
          <p:cNvPr id="9" name="Rectangle: Rounded Corners 33">
            <a:extLst>
              <a:ext uri="{FF2B5EF4-FFF2-40B4-BE49-F238E27FC236}">
                <a16:creationId xmlns:a16="http://schemas.microsoft.com/office/drawing/2014/main" id="{079387FB-BF30-C70F-7373-37617BF0A465}"/>
              </a:ext>
              <a:ext uri="{C183D7F6-B498-43B3-948B-1728B52AA6E4}">
                <adec:decorative xmlns:adec="http://schemas.microsoft.com/office/drawing/2017/decorative" val="1"/>
              </a:ext>
            </a:extLst>
          </p:cNvPr>
          <p:cNvSpPr/>
          <p:nvPr/>
        </p:nvSpPr>
        <p:spPr bwMode="auto">
          <a:xfrm>
            <a:off x="588261" y="5210707"/>
            <a:ext cx="11086651" cy="770993"/>
          </a:xfrm>
          <a:prstGeom prst="roundRect">
            <a:avLst>
              <a:gd name="adj" fmla="val 4583"/>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26" name="Title 1">
            <a:extLst>
              <a:ext uri="{FF2B5EF4-FFF2-40B4-BE49-F238E27FC236}">
                <a16:creationId xmlns:a16="http://schemas.microsoft.com/office/drawing/2014/main" id="{D9ED9E08-E7E1-E3F5-04E3-947FBE50DA3A}"/>
              </a:ext>
            </a:extLst>
          </p:cNvPr>
          <p:cNvSpPr txBox="1">
            <a:spLocks/>
          </p:cNvSpPr>
          <p:nvPr/>
        </p:nvSpPr>
        <p:spPr>
          <a:xfrm>
            <a:off x="767982" y="5367187"/>
            <a:ext cx="10540016" cy="318817"/>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r>
              <a:rPr lang="en-CA" sz="1400">
                <a:latin typeface="+mn-lt"/>
              </a:rPr>
              <a:t>For more information on the benefits of the Monthly Enterprise Channel, review the </a:t>
            </a:r>
            <a:r>
              <a:rPr lang="en-CA" sz="1400" b="1">
                <a:latin typeface="+mn-lt"/>
              </a:rPr>
              <a:t>Forrester Total Economic Impact (TEI) </a:t>
            </a:r>
            <a:r>
              <a:rPr lang="en-CA" sz="1400">
                <a:latin typeface="+mn-lt"/>
              </a:rPr>
              <a:t>paper:</a:t>
            </a:r>
            <a:endParaRPr lang="en-CA" sz="1400">
              <a:solidFill>
                <a:srgbClr val="0078D4"/>
              </a:solidFill>
              <a:latin typeface="+mn-lt"/>
            </a:endParaRPr>
          </a:p>
        </p:txBody>
      </p:sp>
      <p:sp>
        <p:nvSpPr>
          <p:cNvPr id="27" name="TextBox 26">
            <a:extLst>
              <a:ext uri="{FF2B5EF4-FFF2-40B4-BE49-F238E27FC236}">
                <a16:creationId xmlns:a16="http://schemas.microsoft.com/office/drawing/2014/main" id="{203C67F8-DCDA-3475-223B-AA31EB85943C}"/>
              </a:ext>
            </a:extLst>
          </p:cNvPr>
          <p:cNvSpPr txBox="1"/>
          <p:nvPr/>
        </p:nvSpPr>
        <p:spPr>
          <a:xfrm>
            <a:off x="767982" y="5581849"/>
            <a:ext cx="2542272" cy="261610"/>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hlinkClick r:id="rId3"/>
              </a:rPr>
              <a:t>https://aka.ms/M365AppsTEIStudy</a:t>
            </a:r>
            <a:endParaRPr kumimoji="0" lang="en-US" sz="11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31588087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90D4-AE5F-3454-C655-AC88322C14F2}"/>
              </a:ext>
            </a:extLst>
          </p:cNvPr>
          <p:cNvSpPr>
            <a:spLocks noGrp="1"/>
          </p:cNvSpPr>
          <p:nvPr>
            <p:ph type="title"/>
          </p:nvPr>
        </p:nvSpPr>
        <p:spPr/>
        <p:txBody>
          <a:bodyPr/>
          <a:lstStyle/>
          <a:p>
            <a:r>
              <a:rPr lang="en-US"/>
              <a:t>Myths vs reality: semi-annual enterprise channel</a:t>
            </a:r>
          </a:p>
        </p:txBody>
      </p:sp>
      <p:sp>
        <p:nvSpPr>
          <p:cNvPr id="3" name="Text Placeholder 3">
            <a:extLst>
              <a:ext uri="{FF2B5EF4-FFF2-40B4-BE49-F238E27FC236}">
                <a16:creationId xmlns:a16="http://schemas.microsoft.com/office/drawing/2014/main" id="{33ABF3F2-99D6-077E-AA20-3A50C3464F9F}"/>
              </a:ext>
            </a:extLst>
          </p:cNvPr>
          <p:cNvSpPr txBox="1">
            <a:spLocks/>
          </p:cNvSpPr>
          <p:nvPr/>
        </p:nvSpPr>
        <p:spPr>
          <a:xfrm>
            <a:off x="588261" y="1329246"/>
            <a:ext cx="10184123" cy="553998"/>
          </a:xfrm>
          <a:prstGeom prst="rect">
            <a:avLst/>
          </a:prstGeom>
        </p:spPr>
        <p:txBody>
          <a:bodyPr lIns="0" tIns="0" rIns="0" bIns="0" anchor="t"/>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1400" i="0" u="none" strike="noStrike" kern="1200" cap="none" spc="0" normalizeH="0" baseline="0" noProof="0">
                <a:ln>
                  <a:noFill/>
                </a:ln>
                <a:gradFill>
                  <a:gsLst>
                    <a:gs pos="0">
                      <a:schemeClr val="tx1"/>
                    </a:gs>
                    <a:gs pos="99000">
                      <a:schemeClr val="tx1"/>
                    </a:gs>
                  </a:gsLst>
                  <a:lin ang="5400000" scaled="1"/>
                </a:gradFill>
                <a:effectLst/>
                <a:uLnTx/>
                <a:uFillTx/>
                <a:latin typeface="+mj-lt"/>
                <a:ea typeface="+mn-ea"/>
                <a:cs typeface="+mn-cs"/>
              </a:rPr>
              <a:t>Microsoft 365 Apps is a </a:t>
            </a:r>
            <a:r>
              <a:rPr kumimoji="0" lang="en-US" sz="1400" i="0" u="none" strike="noStrike" kern="1200" cap="none" spc="0" normalizeH="0" baseline="0" noProof="0">
                <a:ln>
                  <a:noFill/>
                </a:ln>
                <a:gradFill>
                  <a:gsLst>
                    <a:gs pos="0">
                      <a:srgbClr val="0078D4"/>
                    </a:gs>
                    <a:gs pos="99000">
                      <a:srgbClr val="0078D4"/>
                    </a:gs>
                  </a:gsLst>
                  <a:lin ang="5400000" scaled="1"/>
                </a:gradFill>
                <a:effectLst/>
                <a:uLnTx/>
                <a:uFillTx/>
                <a:latin typeface="+mj-lt"/>
                <a:ea typeface="+mn-ea"/>
                <a:cs typeface="+mn-cs"/>
              </a:rPr>
              <a:t>cloud service</a:t>
            </a:r>
            <a:r>
              <a:rPr kumimoji="0" lang="en-US" sz="1400" i="0" u="none" strike="noStrike" kern="1200" cap="none" spc="0" normalizeH="0" baseline="0" noProof="0">
                <a:ln>
                  <a:noFill/>
                </a:ln>
                <a:gradFill>
                  <a:gsLst>
                    <a:gs pos="0">
                      <a:schemeClr val="tx1"/>
                    </a:gs>
                    <a:gs pos="99000">
                      <a:schemeClr val="tx1"/>
                    </a:gs>
                  </a:gsLst>
                  <a:lin ang="5400000" scaled="1"/>
                </a:gradFill>
                <a:effectLst/>
                <a:uLnTx/>
                <a:uFillTx/>
                <a:latin typeface="+mj-lt"/>
                <a:ea typeface="+mn-ea"/>
                <a:cs typeface="+mn-cs"/>
              </a:rPr>
              <a:t>. It is recommended that you stay up to date with the </a:t>
            </a:r>
            <a:r>
              <a:rPr lang="en-US" sz="1400">
                <a:gradFill>
                  <a:gsLst>
                    <a:gs pos="0">
                      <a:srgbClr val="0078D4"/>
                    </a:gs>
                    <a:gs pos="99000">
                      <a:srgbClr val="0078D4"/>
                    </a:gs>
                  </a:gsLst>
                  <a:lin ang="5400000" scaled="1"/>
                </a:gradFill>
                <a:latin typeface="+mj-lt"/>
              </a:rPr>
              <a:t>latest features </a:t>
            </a:r>
            <a:r>
              <a:rPr kumimoji="0" lang="en-US" sz="1400" i="0" u="none" strike="noStrike" kern="1200" cap="none" spc="0" normalizeH="0" baseline="0" noProof="0">
                <a:ln>
                  <a:noFill/>
                </a:ln>
                <a:gradFill>
                  <a:gsLst>
                    <a:gs pos="0">
                      <a:schemeClr val="tx1"/>
                    </a:gs>
                    <a:gs pos="99000">
                      <a:schemeClr val="tx1"/>
                    </a:gs>
                  </a:gsLst>
                  <a:lin ang="5400000" scaled="1"/>
                </a:gradFill>
                <a:effectLst/>
                <a:uLnTx/>
                <a:uFillTx/>
                <a:latin typeface="+mj-lt"/>
                <a:ea typeface="+mn-ea"/>
                <a:cs typeface="+mn-cs"/>
              </a:rPr>
              <a:t>like other productivity apps (Teams, OneDrive, Edge). </a:t>
            </a:r>
            <a:r>
              <a:rPr lang="en-US" sz="1400">
                <a:gradFill>
                  <a:gsLst>
                    <a:gs pos="0">
                      <a:srgbClr val="0078D4"/>
                    </a:gs>
                    <a:gs pos="99000">
                      <a:srgbClr val="0078D4"/>
                    </a:gs>
                  </a:gsLst>
                  <a:lin ang="5400000" scaled="1"/>
                </a:gradFill>
                <a:latin typeface="+mj-lt"/>
              </a:rPr>
              <a:t>Semi-annual</a:t>
            </a:r>
            <a:r>
              <a:rPr kumimoji="0" lang="en-US" sz="1400" i="0" u="none" strike="noStrike" kern="1200" cap="none" spc="0" normalizeH="0" baseline="0" noProof="0">
                <a:ln>
                  <a:noFill/>
                </a:ln>
                <a:gradFill>
                  <a:gsLst>
                    <a:gs pos="0">
                      <a:schemeClr val="tx1"/>
                    </a:gs>
                    <a:gs pos="99000">
                      <a:schemeClr val="tx1"/>
                    </a:gs>
                  </a:gsLst>
                  <a:lin ang="5400000" scaled="1"/>
                </a:gradFill>
                <a:effectLst/>
                <a:uLnTx/>
                <a:uFillTx/>
                <a:latin typeface="+mj-lt"/>
                <a:ea typeface="+mn-ea"/>
                <a:cs typeface="+mn-cs"/>
              </a:rPr>
              <a:t> is intended for </a:t>
            </a:r>
            <a:r>
              <a:rPr lang="en-US" sz="1400">
                <a:gradFill>
                  <a:gsLst>
                    <a:gs pos="0">
                      <a:srgbClr val="0078D4"/>
                    </a:gs>
                    <a:gs pos="99000">
                      <a:srgbClr val="0078D4"/>
                    </a:gs>
                  </a:gsLst>
                  <a:lin ang="5400000" scaled="1"/>
                </a:gradFill>
                <a:latin typeface="+mj-lt"/>
              </a:rPr>
              <a:t>non-human devices </a:t>
            </a:r>
            <a:r>
              <a:rPr kumimoji="0" lang="en-US" sz="1400" i="0" u="none" strike="noStrike" kern="1200" cap="none" spc="0" normalizeH="0" baseline="0" noProof="0">
                <a:ln>
                  <a:noFill/>
                </a:ln>
                <a:gradFill>
                  <a:gsLst>
                    <a:gs pos="0">
                      <a:schemeClr val="tx1"/>
                    </a:gs>
                    <a:gs pos="99000">
                      <a:schemeClr val="tx1"/>
                    </a:gs>
                  </a:gsLst>
                  <a:lin ang="5400000" scaled="1"/>
                </a:gradFill>
                <a:effectLst/>
                <a:uLnTx/>
                <a:uFillTx/>
                <a:latin typeface="+mj-lt"/>
                <a:ea typeface="+mn-ea"/>
                <a:cs typeface="+mn-cs"/>
              </a:rPr>
              <a:t>and is unique to the Windows client apps. Web, mobile, and macOS all run on monthly.</a:t>
            </a:r>
          </a:p>
        </p:txBody>
      </p:sp>
      <p:sp>
        <p:nvSpPr>
          <p:cNvPr id="4" name="Rectangle: Rounded Corners 25">
            <a:extLst>
              <a:ext uri="{FF2B5EF4-FFF2-40B4-BE49-F238E27FC236}">
                <a16:creationId xmlns:a16="http://schemas.microsoft.com/office/drawing/2014/main" id="{17CCF439-457A-B8B0-A1B1-42B1C4D3B8CE}"/>
              </a:ext>
            </a:extLst>
          </p:cNvPr>
          <p:cNvSpPr/>
          <p:nvPr/>
        </p:nvSpPr>
        <p:spPr>
          <a:xfrm>
            <a:off x="578273" y="2073897"/>
            <a:ext cx="4114800" cy="552910"/>
          </a:xfrm>
          <a:prstGeom prst="roundRect">
            <a:avLst/>
          </a:prstGeom>
          <a:solidFill>
            <a:schemeClr val="bg1">
              <a:lumMod val="95000"/>
            </a:schemeClr>
          </a:solidFill>
          <a:ln>
            <a:noFill/>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gradFill>
                  <a:gsLst>
                    <a:gs pos="0">
                      <a:srgbClr val="0078D4"/>
                    </a:gs>
                    <a:gs pos="99000">
                      <a:srgbClr val="0078D4"/>
                    </a:gs>
                  </a:gsLst>
                  <a:lin ang="5400000" scaled="1"/>
                </a:gradFill>
                <a:effectLst/>
                <a:uLnTx/>
                <a:uFillTx/>
                <a:latin typeface="+mj-lt"/>
              </a:rPr>
              <a:t>Copilot will be available for SAEC</a:t>
            </a:r>
          </a:p>
        </p:txBody>
      </p:sp>
      <p:grpSp>
        <p:nvGrpSpPr>
          <p:cNvPr id="38" name="Group 37">
            <a:extLst>
              <a:ext uri="{FF2B5EF4-FFF2-40B4-BE49-F238E27FC236}">
                <a16:creationId xmlns:a16="http://schemas.microsoft.com/office/drawing/2014/main" id="{A44B9F00-0424-22F7-39BE-ABD350D09BCB}"/>
              </a:ext>
              <a:ext uri="{C183D7F6-B498-43B3-948B-1728B52AA6E4}">
                <adec:decorative xmlns:adec="http://schemas.microsoft.com/office/drawing/2017/decorative" val="1"/>
              </a:ext>
            </a:extLst>
          </p:cNvPr>
          <p:cNvGrpSpPr/>
          <p:nvPr/>
        </p:nvGrpSpPr>
        <p:grpSpPr>
          <a:xfrm>
            <a:off x="4697260" y="2073275"/>
            <a:ext cx="6808093" cy="552910"/>
            <a:chOff x="4697260" y="2073275"/>
            <a:chExt cx="6808093" cy="552910"/>
          </a:xfrm>
        </p:grpSpPr>
        <p:sp>
          <p:nvSpPr>
            <p:cNvPr id="8" name="Rectangle: Rounded Corners 29">
              <a:extLst>
                <a:ext uri="{FF2B5EF4-FFF2-40B4-BE49-F238E27FC236}">
                  <a16:creationId xmlns:a16="http://schemas.microsoft.com/office/drawing/2014/main" id="{306658A4-2D19-C302-1E85-9CE0D7239181}"/>
                </a:ext>
              </a:extLst>
            </p:cNvPr>
            <p:cNvSpPr/>
            <p:nvPr/>
          </p:nvSpPr>
          <p:spPr>
            <a:xfrm>
              <a:off x="5836073" y="2073275"/>
              <a:ext cx="5669280" cy="552910"/>
            </a:xfrm>
            <a:prstGeom prst="roundRect">
              <a:avLst/>
            </a:prstGeom>
            <a:solidFill>
              <a:srgbClr val="0078D4"/>
            </a:solidFill>
            <a:ln w="10795" cap="flat" cmpd="sng" algn="ctr">
              <a:solidFill>
                <a:srgbClr val="0078D4"/>
              </a:solidFill>
              <a:prstDash val="solid"/>
            </a:ln>
            <a:effectLst/>
          </p:spPr>
          <p:txBody>
            <a:bodyPr lIns="91440" tIns="45720" rIns="91440" bIns="45720" rtlCol="0" anchor="ctr"/>
            <a:lstStyle/>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There are no plans to ship Copilot with SAEC (</a:t>
              </a:r>
              <a:r>
                <a:rPr kumimoji="0" lang="en-US" sz="1100" b="0" i="0" u="none" strike="noStrike" kern="0" cap="none" spc="-10" normalizeH="0" baseline="0" noProof="0">
                  <a:ln>
                    <a:noFill/>
                  </a:ln>
                  <a:solidFill>
                    <a:schemeClr val="bg1"/>
                  </a:solidFill>
                  <a:effectLst/>
                  <a:uLnTx/>
                  <a:uFillTx/>
                  <a:hlinkClick r:id="rId3">
                    <a:extLst>
                      <a:ext uri="{A12FA001-AC4F-418D-AE19-62706E023703}">
                        <ahyp:hlinkClr xmlns:ahyp="http://schemas.microsoft.com/office/drawing/2018/hyperlinkcolor" val="tx"/>
                      </a:ext>
                    </a:extLst>
                  </a:hlinkClick>
                </a:rPr>
                <a:t>Link 1</a:t>
              </a:r>
              <a:r>
                <a:rPr kumimoji="0" lang="en-US" sz="1100" b="0" i="0" u="none" strike="noStrike" kern="0" cap="none" spc="-10" normalizeH="0" baseline="0" noProof="0">
                  <a:ln>
                    <a:noFill/>
                  </a:ln>
                  <a:solidFill>
                    <a:schemeClr val="bg1"/>
                  </a:solidFill>
                  <a:effectLst/>
                  <a:uLnTx/>
                  <a:uFillTx/>
                </a:rPr>
                <a:t>, </a:t>
              </a:r>
              <a:r>
                <a:rPr kumimoji="0" lang="en-US" sz="1100" b="0" i="0" u="none" strike="noStrike" kern="0" cap="none" spc="-10" normalizeH="0" baseline="0" noProof="0">
                  <a:ln>
                    <a:noFill/>
                  </a:ln>
                  <a:solidFill>
                    <a:schemeClr val="bg1"/>
                  </a:solidFill>
                  <a:effectLst/>
                  <a:uLnTx/>
                  <a:uFillTx/>
                  <a:hlinkClick r:id="rId4">
                    <a:extLst>
                      <a:ext uri="{A12FA001-AC4F-418D-AE19-62706E023703}">
                        <ahyp:hlinkClr xmlns:ahyp="http://schemas.microsoft.com/office/drawing/2018/hyperlinkcolor" val="tx"/>
                      </a:ext>
                    </a:extLst>
                  </a:hlinkClick>
                </a:rPr>
                <a:t>Link 2</a:t>
              </a:r>
              <a:r>
                <a:rPr kumimoji="0" lang="en-US" sz="1100" b="0" i="0" u="none" strike="noStrike" kern="0" cap="none" spc="-10" normalizeH="0" baseline="0" noProof="0">
                  <a:ln>
                    <a:noFill/>
                  </a:ln>
                  <a:solidFill>
                    <a:schemeClr val="bg1"/>
                  </a:solidFill>
                  <a:effectLst/>
                  <a:uLnTx/>
                  <a:uFillTx/>
                </a:rPr>
                <a:t>, </a:t>
              </a:r>
              <a:r>
                <a:rPr kumimoji="0" lang="en-US" sz="1100" b="0" i="0" u="none" strike="noStrike" kern="0" cap="none" spc="-10" normalizeH="0" baseline="0" noProof="0">
                  <a:ln>
                    <a:noFill/>
                  </a:ln>
                  <a:solidFill>
                    <a:schemeClr val="bg1"/>
                  </a:solidFill>
                  <a:effectLst/>
                  <a:uLnTx/>
                  <a:uFillTx/>
                  <a:hlinkClick r:id="rId5">
                    <a:extLst>
                      <a:ext uri="{A12FA001-AC4F-418D-AE19-62706E023703}">
                        <ahyp:hlinkClr xmlns:ahyp="http://schemas.microsoft.com/office/drawing/2018/hyperlinkcolor" val="tx"/>
                      </a:ext>
                    </a:extLst>
                  </a:hlinkClick>
                </a:rPr>
                <a:t>Link 3</a:t>
              </a:r>
              <a:r>
                <a:rPr kumimoji="0" lang="en-US" sz="1100" b="0" i="0" u="none" strike="noStrike" kern="0" cap="none" spc="-10" normalizeH="0" baseline="0" noProof="0">
                  <a:ln>
                    <a:noFill/>
                  </a:ln>
                  <a:solidFill>
                    <a:schemeClr val="bg1"/>
                  </a:solidFill>
                  <a:effectLst/>
                  <a:uLnTx/>
                  <a:uFillTx/>
                </a:rPr>
                <a:t>)</a:t>
              </a:r>
            </a:p>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The speed at which Copilot evolves makes it ineligible for SAEC</a:t>
              </a:r>
              <a:endParaRPr lang="en-US" sz="1100" b="0" i="0" u="none" strike="noStrike" kern="0" cap="none" spc="-10" normalizeH="0" baseline="0" noProof="0">
                <a:ln>
                  <a:noFill/>
                </a:ln>
                <a:solidFill>
                  <a:schemeClr val="bg1"/>
                </a:solidFill>
                <a:effectLst/>
                <a:uLnTx/>
                <a:uFillTx/>
              </a:endParaRPr>
            </a:p>
          </p:txBody>
        </p:sp>
        <p:cxnSp>
          <p:nvCxnSpPr>
            <p:cNvPr id="28" name="Straight Arrow Connector 27">
              <a:extLst>
                <a:ext uri="{FF2B5EF4-FFF2-40B4-BE49-F238E27FC236}">
                  <a16:creationId xmlns:a16="http://schemas.microsoft.com/office/drawing/2014/main" id="{C867A30B-52A7-0F88-F1A4-FD636DFFF369}"/>
                </a:ext>
              </a:extLst>
            </p:cNvPr>
            <p:cNvCxnSpPr>
              <a:cxnSpLocks/>
            </p:cNvCxnSpPr>
            <p:nvPr/>
          </p:nvCxnSpPr>
          <p:spPr>
            <a:xfrm>
              <a:off x="4697260" y="2350352"/>
              <a:ext cx="1127343"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grpSp>
      <p:sp>
        <p:nvSpPr>
          <p:cNvPr id="11" name="Rectangle: Rounded Corners 32">
            <a:extLst>
              <a:ext uri="{FF2B5EF4-FFF2-40B4-BE49-F238E27FC236}">
                <a16:creationId xmlns:a16="http://schemas.microsoft.com/office/drawing/2014/main" id="{73B9FEB3-A277-BF0F-DC93-2CFB807D0D2B}"/>
              </a:ext>
            </a:extLst>
          </p:cNvPr>
          <p:cNvSpPr/>
          <p:nvPr/>
        </p:nvSpPr>
        <p:spPr>
          <a:xfrm>
            <a:off x="578273" y="2681560"/>
            <a:ext cx="4114800" cy="552910"/>
          </a:xfrm>
          <a:prstGeom prst="roundRect">
            <a:avLst/>
          </a:prstGeom>
          <a:solidFill>
            <a:schemeClr val="bg1">
              <a:lumMod val="95000"/>
            </a:schemeClr>
          </a:solidFill>
          <a:ln>
            <a:noFill/>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gradFill>
                  <a:gsLst>
                    <a:gs pos="0">
                      <a:srgbClr val="0078D4"/>
                    </a:gs>
                    <a:gs pos="99000">
                      <a:srgbClr val="0078D4"/>
                    </a:gs>
                  </a:gsLst>
                  <a:lin ang="5400000" scaled="1"/>
                </a:gradFill>
                <a:effectLst/>
                <a:uLnTx/>
                <a:uFillTx/>
                <a:latin typeface="+mj-lt"/>
              </a:rPr>
              <a:t>SAEC is more reliable</a:t>
            </a:r>
          </a:p>
        </p:txBody>
      </p:sp>
      <p:grpSp>
        <p:nvGrpSpPr>
          <p:cNvPr id="39" name="Group 38">
            <a:extLst>
              <a:ext uri="{FF2B5EF4-FFF2-40B4-BE49-F238E27FC236}">
                <a16:creationId xmlns:a16="http://schemas.microsoft.com/office/drawing/2014/main" id="{34FF4E15-52F1-8F30-46BD-FFC188B0DB80}"/>
              </a:ext>
              <a:ext uri="{C183D7F6-B498-43B3-948B-1728B52AA6E4}">
                <adec:decorative xmlns:adec="http://schemas.microsoft.com/office/drawing/2017/decorative" val="1"/>
              </a:ext>
            </a:extLst>
          </p:cNvPr>
          <p:cNvGrpSpPr/>
          <p:nvPr/>
        </p:nvGrpSpPr>
        <p:grpSpPr>
          <a:xfrm>
            <a:off x="4697260" y="2683260"/>
            <a:ext cx="6808093" cy="552910"/>
            <a:chOff x="4697260" y="2683260"/>
            <a:chExt cx="6808093" cy="552910"/>
          </a:xfrm>
        </p:grpSpPr>
        <p:sp>
          <p:nvSpPr>
            <p:cNvPr id="12" name="Rectangle: Rounded Corners 33">
              <a:extLst>
                <a:ext uri="{FF2B5EF4-FFF2-40B4-BE49-F238E27FC236}">
                  <a16:creationId xmlns:a16="http://schemas.microsoft.com/office/drawing/2014/main" id="{523EABF4-6AF1-C84D-FF3A-E5FE77BFDE48}"/>
                </a:ext>
              </a:extLst>
            </p:cNvPr>
            <p:cNvSpPr/>
            <p:nvPr/>
          </p:nvSpPr>
          <p:spPr>
            <a:xfrm>
              <a:off x="5836073" y="2683260"/>
              <a:ext cx="5669280" cy="552910"/>
            </a:xfrm>
            <a:prstGeom prst="roundRect">
              <a:avLst/>
            </a:prstGeom>
            <a:solidFill>
              <a:srgbClr val="0078D4"/>
            </a:solidFill>
            <a:ln w="10795" cap="flat" cmpd="sng" algn="ctr">
              <a:solidFill>
                <a:srgbClr val="0078D4"/>
              </a:solidFill>
              <a:prstDash val="solid"/>
            </a:ln>
            <a:effectLst/>
          </p:spPr>
          <p:txBody>
            <a:bodyPr rtlCol="0" anchor="ctr"/>
            <a:lstStyle/>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Non-blocking issues can stay unfixed for 6-8 months on SAEC</a:t>
              </a:r>
            </a:p>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Issues are detected and fixed up to 5 months faster on monthly channels</a:t>
              </a:r>
            </a:p>
          </p:txBody>
        </p:sp>
        <p:cxnSp>
          <p:nvCxnSpPr>
            <p:cNvPr id="31" name="Straight Arrow Connector 30">
              <a:extLst>
                <a:ext uri="{FF2B5EF4-FFF2-40B4-BE49-F238E27FC236}">
                  <a16:creationId xmlns:a16="http://schemas.microsoft.com/office/drawing/2014/main" id="{6D1867B4-BB5E-41A4-31A1-2A5CA6B402C3}"/>
                </a:ext>
              </a:extLst>
            </p:cNvPr>
            <p:cNvCxnSpPr>
              <a:cxnSpLocks/>
            </p:cNvCxnSpPr>
            <p:nvPr/>
          </p:nvCxnSpPr>
          <p:spPr>
            <a:xfrm>
              <a:off x="4697260" y="2958015"/>
              <a:ext cx="1127343"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grpSp>
      <p:sp>
        <p:nvSpPr>
          <p:cNvPr id="5" name="Rectangle: Rounded Corners 26">
            <a:extLst>
              <a:ext uri="{FF2B5EF4-FFF2-40B4-BE49-F238E27FC236}">
                <a16:creationId xmlns:a16="http://schemas.microsoft.com/office/drawing/2014/main" id="{D951675A-4093-6C0D-CD4F-4E3F661683E0}"/>
              </a:ext>
            </a:extLst>
          </p:cNvPr>
          <p:cNvSpPr/>
          <p:nvPr/>
        </p:nvSpPr>
        <p:spPr>
          <a:xfrm>
            <a:off x="578273" y="3289222"/>
            <a:ext cx="4114800" cy="552910"/>
          </a:xfrm>
          <a:prstGeom prst="roundRect">
            <a:avLst/>
          </a:prstGeom>
          <a:solidFill>
            <a:schemeClr val="bg1">
              <a:lumMod val="95000"/>
            </a:schemeClr>
          </a:solidFill>
          <a:ln>
            <a:noFill/>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gradFill>
                  <a:gsLst>
                    <a:gs pos="0">
                      <a:srgbClr val="0078D4"/>
                    </a:gs>
                    <a:gs pos="99000">
                      <a:srgbClr val="0078D4"/>
                    </a:gs>
                  </a:gsLst>
                  <a:lin ang="5400000" scaled="1"/>
                </a:gradFill>
                <a:effectLst/>
                <a:uLnTx/>
                <a:uFillTx/>
                <a:latin typeface="+mj-lt"/>
              </a:rPr>
              <a:t>Monthly update channels are less secure</a:t>
            </a:r>
          </a:p>
        </p:txBody>
      </p:sp>
      <p:grpSp>
        <p:nvGrpSpPr>
          <p:cNvPr id="40" name="Group 39">
            <a:extLst>
              <a:ext uri="{FF2B5EF4-FFF2-40B4-BE49-F238E27FC236}">
                <a16:creationId xmlns:a16="http://schemas.microsoft.com/office/drawing/2014/main" id="{636B0E63-46B0-45DC-AEB4-0167016257F6}"/>
              </a:ext>
              <a:ext uri="{C183D7F6-B498-43B3-948B-1728B52AA6E4}">
                <adec:decorative xmlns:adec="http://schemas.microsoft.com/office/drawing/2017/decorative" val="1"/>
              </a:ext>
            </a:extLst>
          </p:cNvPr>
          <p:cNvGrpSpPr/>
          <p:nvPr/>
        </p:nvGrpSpPr>
        <p:grpSpPr>
          <a:xfrm>
            <a:off x="4697260" y="3289222"/>
            <a:ext cx="6808093" cy="552910"/>
            <a:chOff x="4697260" y="3289222"/>
            <a:chExt cx="6808093" cy="552910"/>
          </a:xfrm>
        </p:grpSpPr>
        <p:sp>
          <p:nvSpPr>
            <p:cNvPr id="9" name="Rectangle: Rounded Corners 30">
              <a:extLst>
                <a:ext uri="{FF2B5EF4-FFF2-40B4-BE49-F238E27FC236}">
                  <a16:creationId xmlns:a16="http://schemas.microsoft.com/office/drawing/2014/main" id="{A6E88243-E3D8-BF85-C691-A54F2788F5F5}"/>
                </a:ext>
              </a:extLst>
            </p:cNvPr>
            <p:cNvSpPr/>
            <p:nvPr/>
          </p:nvSpPr>
          <p:spPr>
            <a:xfrm>
              <a:off x="5836073" y="3289222"/>
              <a:ext cx="5669280" cy="552910"/>
            </a:xfrm>
            <a:prstGeom prst="roundRect">
              <a:avLst/>
            </a:prstGeom>
            <a:solidFill>
              <a:srgbClr val="0078D4"/>
            </a:solidFill>
            <a:ln w="10795" cap="flat" cmpd="sng" algn="ctr">
              <a:solidFill>
                <a:srgbClr val="0078D4"/>
              </a:solidFill>
              <a:prstDash val="solid"/>
            </a:ln>
            <a:effectLst/>
          </p:spPr>
          <p:txBody>
            <a:bodyPr rtlCol="0" anchor="ctr"/>
            <a:lstStyle/>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All channels have the same exposure to known vulnerabilities</a:t>
              </a:r>
            </a:p>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Monthly update channels benefit from having access to the latest security </a:t>
              </a:r>
              <a:r>
                <a:rPr kumimoji="0" lang="en-US" sz="1100" b="0" i="1" u="none" strike="noStrike" kern="0" cap="none" spc="-10" normalizeH="0" baseline="0" noProof="0">
                  <a:ln>
                    <a:noFill/>
                  </a:ln>
                  <a:solidFill>
                    <a:schemeClr val="bg1"/>
                  </a:solidFill>
                  <a:effectLst/>
                  <a:uLnTx/>
                  <a:uFillTx/>
                </a:rPr>
                <a:t>features </a:t>
              </a:r>
              <a:r>
                <a:rPr kumimoji="0" lang="en-US" sz="1100" b="0" i="0" u="none" strike="noStrike" kern="0" cap="none" spc="-10" normalizeH="0" baseline="0" noProof="0">
                  <a:ln>
                    <a:noFill/>
                  </a:ln>
                  <a:solidFill>
                    <a:schemeClr val="bg1"/>
                  </a:solidFill>
                  <a:effectLst/>
                  <a:uLnTx/>
                  <a:uFillTx/>
                </a:rPr>
                <a:t>sooner</a:t>
              </a:r>
              <a:endParaRPr kumimoji="0" lang="en-US" sz="1100" b="0" i="1" u="none" strike="noStrike" kern="0" cap="none" spc="-10" normalizeH="0" baseline="0" noProof="0">
                <a:ln>
                  <a:noFill/>
                </a:ln>
                <a:solidFill>
                  <a:schemeClr val="bg1"/>
                </a:solidFill>
                <a:effectLst/>
                <a:uLnTx/>
                <a:uFillTx/>
              </a:endParaRPr>
            </a:p>
          </p:txBody>
        </p:sp>
        <p:cxnSp>
          <p:nvCxnSpPr>
            <p:cNvPr id="32" name="Straight Arrow Connector 31">
              <a:extLst>
                <a:ext uri="{FF2B5EF4-FFF2-40B4-BE49-F238E27FC236}">
                  <a16:creationId xmlns:a16="http://schemas.microsoft.com/office/drawing/2014/main" id="{3CBC28B4-ABB5-BC58-BED5-35C91F7AFD6F}"/>
                </a:ext>
              </a:extLst>
            </p:cNvPr>
            <p:cNvCxnSpPr>
              <a:cxnSpLocks/>
            </p:cNvCxnSpPr>
            <p:nvPr/>
          </p:nvCxnSpPr>
          <p:spPr>
            <a:xfrm>
              <a:off x="4697260" y="3565677"/>
              <a:ext cx="1127343"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grpSp>
      <p:sp>
        <p:nvSpPr>
          <p:cNvPr id="6" name="Rectangle: Rounded Corners 27">
            <a:extLst>
              <a:ext uri="{FF2B5EF4-FFF2-40B4-BE49-F238E27FC236}">
                <a16:creationId xmlns:a16="http://schemas.microsoft.com/office/drawing/2014/main" id="{DC672285-831A-A049-FCBD-6F50E86812C0}"/>
              </a:ext>
            </a:extLst>
          </p:cNvPr>
          <p:cNvSpPr/>
          <p:nvPr/>
        </p:nvSpPr>
        <p:spPr>
          <a:xfrm>
            <a:off x="578273" y="3896884"/>
            <a:ext cx="4114800" cy="552910"/>
          </a:xfrm>
          <a:prstGeom prst="roundRect">
            <a:avLst/>
          </a:prstGeom>
          <a:solidFill>
            <a:schemeClr val="bg1">
              <a:lumMod val="95000"/>
            </a:schemeClr>
          </a:solidFill>
          <a:ln>
            <a:noFill/>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gradFill>
                  <a:gsLst>
                    <a:gs pos="0">
                      <a:srgbClr val="0078D4"/>
                    </a:gs>
                    <a:gs pos="99000">
                      <a:srgbClr val="0078D4"/>
                    </a:gs>
                  </a:gsLst>
                  <a:lin ang="5400000" scaled="1"/>
                </a:gradFill>
                <a:effectLst/>
                <a:uLnTx/>
                <a:uFillTx/>
                <a:latin typeface="+mj-lt"/>
              </a:rPr>
              <a:t>SAEC only needs to update once every 6 months</a:t>
            </a:r>
          </a:p>
        </p:txBody>
      </p:sp>
      <p:grpSp>
        <p:nvGrpSpPr>
          <p:cNvPr id="41" name="Group 40">
            <a:extLst>
              <a:ext uri="{FF2B5EF4-FFF2-40B4-BE49-F238E27FC236}">
                <a16:creationId xmlns:a16="http://schemas.microsoft.com/office/drawing/2014/main" id="{2F51BDA7-B0A6-5C8A-F18B-FD9859F7CEC6}"/>
              </a:ext>
              <a:ext uri="{C183D7F6-B498-43B3-948B-1728B52AA6E4}">
                <adec:decorative xmlns:adec="http://schemas.microsoft.com/office/drawing/2017/decorative" val="1"/>
              </a:ext>
            </a:extLst>
          </p:cNvPr>
          <p:cNvGrpSpPr/>
          <p:nvPr/>
        </p:nvGrpSpPr>
        <p:grpSpPr>
          <a:xfrm>
            <a:off x="4697260" y="3892566"/>
            <a:ext cx="6808093" cy="552910"/>
            <a:chOff x="4697260" y="3892566"/>
            <a:chExt cx="6808093" cy="552910"/>
          </a:xfrm>
        </p:grpSpPr>
        <p:sp>
          <p:nvSpPr>
            <p:cNvPr id="10" name="Rectangle: Rounded Corners 31">
              <a:extLst>
                <a:ext uri="{FF2B5EF4-FFF2-40B4-BE49-F238E27FC236}">
                  <a16:creationId xmlns:a16="http://schemas.microsoft.com/office/drawing/2014/main" id="{C74D39DA-1AC9-A512-8E33-B9966BDEC7B9}"/>
                </a:ext>
              </a:extLst>
            </p:cNvPr>
            <p:cNvSpPr/>
            <p:nvPr/>
          </p:nvSpPr>
          <p:spPr>
            <a:xfrm>
              <a:off x="5836073" y="3892566"/>
              <a:ext cx="5669280" cy="552910"/>
            </a:xfrm>
            <a:prstGeom prst="roundRect">
              <a:avLst/>
            </a:prstGeom>
            <a:solidFill>
              <a:srgbClr val="0078D4"/>
            </a:solidFill>
            <a:ln w="10795" cap="flat" cmpd="sng" algn="ctr">
              <a:solidFill>
                <a:srgbClr val="0078D4"/>
              </a:solidFill>
              <a:prstDash val="solid"/>
            </a:ln>
            <a:effectLst/>
          </p:spPr>
          <p:txBody>
            <a:bodyPr rtlCol="0" anchor="ctr"/>
            <a:lstStyle/>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Regardless of channel, staying current requires updating at least once a month</a:t>
              </a:r>
            </a:p>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The difference is not when an update installs, but what is included in the update (e.g., security, quality, and features)</a:t>
              </a:r>
            </a:p>
          </p:txBody>
        </p:sp>
        <p:cxnSp>
          <p:nvCxnSpPr>
            <p:cNvPr id="33" name="Straight Arrow Connector 32">
              <a:extLst>
                <a:ext uri="{FF2B5EF4-FFF2-40B4-BE49-F238E27FC236}">
                  <a16:creationId xmlns:a16="http://schemas.microsoft.com/office/drawing/2014/main" id="{86BC1ADB-F44B-DA8D-17A7-895F456ECEE0}"/>
                </a:ext>
              </a:extLst>
            </p:cNvPr>
            <p:cNvCxnSpPr>
              <a:cxnSpLocks/>
            </p:cNvCxnSpPr>
            <p:nvPr/>
          </p:nvCxnSpPr>
          <p:spPr>
            <a:xfrm>
              <a:off x="4697260" y="4173339"/>
              <a:ext cx="1127343"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grpSp>
      <p:sp>
        <p:nvSpPr>
          <p:cNvPr id="22" name="Rectangle: Rounded Corners 43">
            <a:extLst>
              <a:ext uri="{FF2B5EF4-FFF2-40B4-BE49-F238E27FC236}">
                <a16:creationId xmlns:a16="http://schemas.microsoft.com/office/drawing/2014/main" id="{162806BC-7FCD-9536-4BCF-AEC2BFC67E5C}"/>
              </a:ext>
            </a:extLst>
          </p:cNvPr>
          <p:cNvSpPr/>
          <p:nvPr/>
        </p:nvSpPr>
        <p:spPr>
          <a:xfrm>
            <a:off x="578273" y="4504547"/>
            <a:ext cx="4114800" cy="552910"/>
          </a:xfrm>
          <a:prstGeom prst="roundRect">
            <a:avLst/>
          </a:prstGeom>
          <a:solidFill>
            <a:schemeClr val="bg1">
              <a:lumMod val="95000"/>
            </a:schemeClr>
          </a:solidFill>
          <a:ln>
            <a:noFill/>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gradFill>
                  <a:gsLst>
                    <a:gs pos="0">
                      <a:srgbClr val="0078D4"/>
                    </a:gs>
                    <a:gs pos="99000">
                      <a:srgbClr val="0078D4"/>
                    </a:gs>
                  </a:gsLst>
                  <a:lin ang="5400000" scaled="1"/>
                </a:gradFill>
                <a:effectLst/>
                <a:uLnTx/>
                <a:uFillTx/>
                <a:latin typeface="+mj-lt"/>
              </a:rPr>
              <a:t>Users cannot absorb monthly feature updates</a:t>
            </a:r>
          </a:p>
        </p:txBody>
      </p:sp>
      <p:grpSp>
        <p:nvGrpSpPr>
          <p:cNvPr id="42" name="Group 41">
            <a:extLst>
              <a:ext uri="{FF2B5EF4-FFF2-40B4-BE49-F238E27FC236}">
                <a16:creationId xmlns:a16="http://schemas.microsoft.com/office/drawing/2014/main" id="{F11A7743-BA9F-C307-BC53-27CFE6023412}"/>
              </a:ext>
              <a:ext uri="{C183D7F6-B498-43B3-948B-1728B52AA6E4}">
                <adec:decorative xmlns:adec="http://schemas.microsoft.com/office/drawing/2017/decorative" val="1"/>
              </a:ext>
            </a:extLst>
          </p:cNvPr>
          <p:cNvGrpSpPr/>
          <p:nvPr/>
        </p:nvGrpSpPr>
        <p:grpSpPr>
          <a:xfrm>
            <a:off x="4697260" y="4504545"/>
            <a:ext cx="6814107" cy="552910"/>
            <a:chOff x="4697260" y="4504545"/>
            <a:chExt cx="6814107" cy="552910"/>
          </a:xfrm>
        </p:grpSpPr>
        <p:sp>
          <p:nvSpPr>
            <p:cNvPr id="23" name="Rectangle: Rounded Corners 44">
              <a:extLst>
                <a:ext uri="{FF2B5EF4-FFF2-40B4-BE49-F238E27FC236}">
                  <a16:creationId xmlns:a16="http://schemas.microsoft.com/office/drawing/2014/main" id="{A2118210-0FD3-9218-B142-4EC94CA4BA79}"/>
                </a:ext>
              </a:extLst>
            </p:cNvPr>
            <p:cNvSpPr/>
            <p:nvPr/>
          </p:nvSpPr>
          <p:spPr>
            <a:xfrm>
              <a:off x="5842087" y="4504545"/>
              <a:ext cx="5669280" cy="552910"/>
            </a:xfrm>
            <a:prstGeom prst="roundRect">
              <a:avLst/>
            </a:prstGeom>
            <a:solidFill>
              <a:srgbClr val="0078D4"/>
            </a:solidFill>
            <a:ln w="10795" cap="flat" cmpd="sng" algn="ctr">
              <a:solidFill>
                <a:srgbClr val="0078D4"/>
              </a:solidFill>
              <a:prstDash val="solid"/>
            </a:ln>
            <a:effectLst/>
          </p:spPr>
          <p:txBody>
            <a:bodyPr lIns="91440" tIns="45720" rIns="91440" bIns="45720" rtlCol="0" anchor="ctr"/>
            <a:lstStyle/>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Higher end user satisfaction on MEC (NPS +~3%)</a:t>
              </a:r>
            </a:p>
            <a:p>
              <a:pPr marL="171450" indent="-171450" defTabSz="914367">
                <a:lnSpc>
                  <a:spcPct val="90000"/>
                </a:lnSpc>
                <a:buFont typeface="Arial" panose="020B0604020202020204" pitchFamily="34" charset="0"/>
                <a:buChar char="•"/>
                <a:defRPr/>
              </a:pPr>
              <a:r>
                <a:rPr kumimoji="0" lang="en-US" sz="1100" b="0" i="0" u="none" strike="noStrike" kern="0" cap="none" spc="-10" normalizeH="0" baseline="0" noProof="0">
                  <a:ln>
                    <a:noFill/>
                  </a:ln>
                  <a:solidFill>
                    <a:schemeClr val="bg1"/>
                  </a:solidFill>
                  <a:effectLst/>
                  <a:uLnTx/>
                  <a:uFillTx/>
                </a:rPr>
                <a:t>SAEC delivers lump-sum feature releases, CC and MEC are incremental</a:t>
              </a:r>
              <a:r>
                <a:rPr lang="en-US" sz="1100" kern="0" spc="-10">
                  <a:solidFill>
                    <a:schemeClr val="bg1"/>
                  </a:solidFill>
                </a:rPr>
                <a:t> </a:t>
              </a:r>
              <a:endParaRPr lang="en-US" sz="1100" b="0" i="0" u="none" strike="noStrike" kern="0" cap="none" spc="-10" normalizeH="0" baseline="0" noProof="0">
                <a:ln>
                  <a:noFill/>
                </a:ln>
                <a:solidFill>
                  <a:schemeClr val="bg1"/>
                </a:solidFill>
                <a:effectLst/>
                <a:uLnTx/>
                <a:uFillTx/>
              </a:endParaRPr>
            </a:p>
            <a:p>
              <a:pPr marL="171450" indent="-171450" defTabSz="914367">
                <a:lnSpc>
                  <a:spcPct val="90000"/>
                </a:lnSpc>
                <a:buFont typeface="Arial" panose="020B0604020202020204" pitchFamily="34" charset="0"/>
                <a:buChar char="•"/>
                <a:defRPr/>
              </a:pPr>
              <a:r>
                <a:rPr lang="en-US" sz="1100" kern="0" spc="-10">
                  <a:solidFill>
                    <a:schemeClr val="bg1"/>
                  </a:solidFill>
                  <a:hlinkClick r:id="rId6">
                    <a:extLst>
                      <a:ext uri="{A12FA001-AC4F-418D-AE19-62706E023703}">
                        <ahyp:hlinkClr xmlns:ahyp="http://schemas.microsoft.com/office/drawing/2018/hyperlinkcolor" val="tx"/>
                      </a:ext>
                    </a:extLst>
                  </a:hlinkClick>
                </a:rPr>
                <a:t>Update Under Lock</a:t>
              </a:r>
              <a:r>
                <a:rPr lang="en-US" sz="1100" kern="0" spc="-10">
                  <a:solidFill>
                    <a:schemeClr val="bg1"/>
                  </a:solidFill>
                </a:rPr>
                <a:t> </a:t>
              </a:r>
              <a:r>
                <a:rPr kumimoji="0" lang="en-US" sz="1100" b="0" i="0" u="none" strike="noStrike" kern="0" cap="none" spc="-10" normalizeH="0" baseline="0" noProof="0">
                  <a:ln>
                    <a:noFill/>
                  </a:ln>
                  <a:solidFill>
                    <a:schemeClr val="bg1"/>
                  </a:solidFill>
                  <a:effectLst/>
                  <a:uLnTx/>
                  <a:uFillTx/>
                </a:rPr>
                <a:t>minimizes user disruption</a:t>
              </a:r>
            </a:p>
          </p:txBody>
        </p:sp>
        <p:cxnSp>
          <p:nvCxnSpPr>
            <p:cNvPr id="34" name="Straight Arrow Connector 33">
              <a:extLst>
                <a:ext uri="{FF2B5EF4-FFF2-40B4-BE49-F238E27FC236}">
                  <a16:creationId xmlns:a16="http://schemas.microsoft.com/office/drawing/2014/main" id="{B60CA084-96E1-8666-1A4F-1C1CF8C63B26}"/>
                </a:ext>
              </a:extLst>
            </p:cNvPr>
            <p:cNvCxnSpPr>
              <a:cxnSpLocks/>
            </p:cNvCxnSpPr>
            <p:nvPr/>
          </p:nvCxnSpPr>
          <p:spPr>
            <a:xfrm>
              <a:off x="4697260" y="4781002"/>
              <a:ext cx="1127343"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grpSp>
      <p:sp>
        <p:nvSpPr>
          <p:cNvPr id="16" name="Rectangle: Rounded Corners 37">
            <a:extLst>
              <a:ext uri="{FF2B5EF4-FFF2-40B4-BE49-F238E27FC236}">
                <a16:creationId xmlns:a16="http://schemas.microsoft.com/office/drawing/2014/main" id="{0BA4D11F-0C0F-E204-9B64-0C1D03B60997}"/>
              </a:ext>
            </a:extLst>
          </p:cNvPr>
          <p:cNvSpPr/>
          <p:nvPr/>
        </p:nvSpPr>
        <p:spPr>
          <a:xfrm>
            <a:off x="578273" y="5112209"/>
            <a:ext cx="4114800" cy="552910"/>
          </a:xfrm>
          <a:prstGeom prst="roundRect">
            <a:avLst/>
          </a:prstGeom>
          <a:solidFill>
            <a:schemeClr val="bg1">
              <a:lumMod val="95000"/>
            </a:schemeClr>
          </a:solidFill>
          <a:ln>
            <a:noFill/>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gradFill>
                  <a:gsLst>
                    <a:gs pos="0">
                      <a:srgbClr val="0078D4"/>
                    </a:gs>
                    <a:gs pos="99000">
                      <a:srgbClr val="0078D4"/>
                    </a:gs>
                  </a:gsLst>
                  <a:lin ang="5400000" scaled="1"/>
                </a:gradFill>
                <a:effectLst/>
                <a:uLnTx/>
                <a:uFillTx/>
                <a:latin typeface="+mj-lt"/>
              </a:rPr>
              <a:t>Monthly channel updates will kill my network</a:t>
            </a:r>
          </a:p>
        </p:txBody>
      </p:sp>
      <p:grpSp>
        <p:nvGrpSpPr>
          <p:cNvPr id="43" name="Group 42">
            <a:extLst>
              <a:ext uri="{FF2B5EF4-FFF2-40B4-BE49-F238E27FC236}">
                <a16:creationId xmlns:a16="http://schemas.microsoft.com/office/drawing/2014/main" id="{C3453166-D82C-B8EC-1D52-B9A646EA0EEF}"/>
              </a:ext>
              <a:ext uri="{C183D7F6-B498-43B3-948B-1728B52AA6E4}">
                <adec:decorative xmlns:adec="http://schemas.microsoft.com/office/drawing/2017/decorative" val="1"/>
              </a:ext>
            </a:extLst>
          </p:cNvPr>
          <p:cNvGrpSpPr/>
          <p:nvPr/>
        </p:nvGrpSpPr>
        <p:grpSpPr>
          <a:xfrm>
            <a:off x="4697260" y="5112209"/>
            <a:ext cx="6814107" cy="552910"/>
            <a:chOff x="4697260" y="5112209"/>
            <a:chExt cx="6814107" cy="552910"/>
          </a:xfrm>
        </p:grpSpPr>
        <p:sp>
          <p:nvSpPr>
            <p:cNvPr id="17" name="Rectangle: Rounded Corners 38">
              <a:extLst>
                <a:ext uri="{FF2B5EF4-FFF2-40B4-BE49-F238E27FC236}">
                  <a16:creationId xmlns:a16="http://schemas.microsoft.com/office/drawing/2014/main" id="{A16184CF-C69E-CDD1-51C4-F2BD6C60EB6F}"/>
                </a:ext>
              </a:extLst>
            </p:cNvPr>
            <p:cNvSpPr/>
            <p:nvPr/>
          </p:nvSpPr>
          <p:spPr>
            <a:xfrm>
              <a:off x="5842087" y="5112209"/>
              <a:ext cx="5669280" cy="552910"/>
            </a:xfrm>
            <a:prstGeom prst="roundRect">
              <a:avLst/>
            </a:prstGeom>
            <a:solidFill>
              <a:srgbClr val="0078D4"/>
            </a:solidFill>
            <a:ln w="10795" cap="flat" cmpd="sng" algn="ctr">
              <a:solidFill>
                <a:srgbClr val="0078D4"/>
              </a:solidFill>
              <a:prstDash val="solid"/>
            </a:ln>
            <a:effectLst/>
          </p:spPr>
          <p:txBody>
            <a:bodyPr lIns="91440" tIns="45720" rIns="91440" bIns="45720" rtlCol="0" anchor="ctr"/>
            <a:lstStyle/>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Leverage </a:t>
              </a:r>
              <a:r>
                <a:rPr lang="en-US" sz="1100" kern="0" spc="-10">
                  <a:solidFill>
                    <a:schemeClr val="bg1"/>
                  </a:solidFill>
                  <a:hlinkClick r:id="rId7">
                    <a:extLst>
                      <a:ext uri="{A12FA001-AC4F-418D-AE19-62706E023703}">
                        <ahyp:hlinkClr xmlns:ahyp="http://schemas.microsoft.com/office/drawing/2018/hyperlinkcolor" val="tx"/>
                      </a:ext>
                    </a:extLst>
                  </a:hlinkClick>
                </a:rPr>
                <a:t>Delivery Optimization</a:t>
              </a:r>
              <a:r>
                <a:rPr lang="en-US" sz="1100" kern="0" spc="-10">
                  <a:solidFill>
                    <a:schemeClr val="bg1"/>
                  </a:solidFill>
                </a:rPr>
                <a:t> </a:t>
              </a:r>
              <a:r>
                <a:rPr kumimoji="0" lang="en-US" sz="1100" b="0" i="0" u="none" strike="noStrike" kern="0" cap="none" spc="-10" normalizeH="0" baseline="0" noProof="0">
                  <a:ln>
                    <a:noFill/>
                  </a:ln>
                  <a:solidFill>
                    <a:schemeClr val="bg1"/>
                  </a:solidFill>
                  <a:effectLst/>
                  <a:uLnTx/>
                  <a:uFillTx/>
                </a:rPr>
                <a:t>for Microsoft 365 Apps to minimize WAN usage</a:t>
              </a:r>
            </a:p>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Monthly updates are small and incremental, see </a:t>
              </a:r>
              <a:r>
                <a:rPr lang="en-US" sz="1100" kern="0" spc="-10">
                  <a:solidFill>
                    <a:schemeClr val="bg1"/>
                  </a:solidFill>
                  <a:hlinkClick r:id="rId8">
                    <a:extLst>
                      <a:ext uri="{A12FA001-AC4F-418D-AE19-62706E023703}">
                        <ahyp:hlinkClr xmlns:ahyp="http://schemas.microsoft.com/office/drawing/2018/hyperlinkcolor" val="tx"/>
                      </a:ext>
                    </a:extLst>
                  </a:hlinkClick>
                </a:rPr>
                <a:t>update size</a:t>
              </a:r>
              <a:endParaRPr lang="en-US" sz="1100" kern="0" spc="-10">
                <a:solidFill>
                  <a:schemeClr val="bg1"/>
                </a:solidFill>
              </a:endParaRPr>
            </a:p>
          </p:txBody>
        </p:sp>
        <p:cxnSp>
          <p:nvCxnSpPr>
            <p:cNvPr id="35" name="Straight Arrow Connector 34">
              <a:extLst>
                <a:ext uri="{FF2B5EF4-FFF2-40B4-BE49-F238E27FC236}">
                  <a16:creationId xmlns:a16="http://schemas.microsoft.com/office/drawing/2014/main" id="{040F7985-B49B-7FC9-7ECB-178F8F0C1FB3}"/>
                </a:ext>
              </a:extLst>
            </p:cNvPr>
            <p:cNvCxnSpPr>
              <a:cxnSpLocks/>
            </p:cNvCxnSpPr>
            <p:nvPr/>
          </p:nvCxnSpPr>
          <p:spPr>
            <a:xfrm>
              <a:off x="4697260" y="5388664"/>
              <a:ext cx="1127343"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grpSp>
      <p:sp>
        <p:nvSpPr>
          <p:cNvPr id="19" name="Rectangle: Rounded Corners 40">
            <a:extLst>
              <a:ext uri="{FF2B5EF4-FFF2-40B4-BE49-F238E27FC236}">
                <a16:creationId xmlns:a16="http://schemas.microsoft.com/office/drawing/2014/main" id="{171EBD89-F87B-6DCF-C28C-B6A858DC4879}"/>
              </a:ext>
            </a:extLst>
          </p:cNvPr>
          <p:cNvSpPr/>
          <p:nvPr/>
        </p:nvSpPr>
        <p:spPr>
          <a:xfrm>
            <a:off x="578273" y="5719874"/>
            <a:ext cx="4114800" cy="552910"/>
          </a:xfrm>
          <a:prstGeom prst="roundRect">
            <a:avLst/>
          </a:prstGeom>
          <a:solidFill>
            <a:schemeClr val="bg1">
              <a:lumMod val="95000"/>
            </a:schemeClr>
          </a:solidFill>
          <a:ln>
            <a:noFill/>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gradFill>
                  <a:gsLst>
                    <a:gs pos="0">
                      <a:srgbClr val="0078D4"/>
                    </a:gs>
                    <a:gs pos="99000">
                      <a:srgbClr val="0078D4"/>
                    </a:gs>
                  </a:gsLst>
                  <a:lin ang="5400000" scaled="1"/>
                </a:gradFill>
                <a:effectLst/>
                <a:uLnTx/>
                <a:uFillTx/>
                <a:latin typeface="+mj-lt"/>
              </a:rPr>
              <a:t>SAEC is recommended for Enterprise</a:t>
            </a:r>
          </a:p>
        </p:txBody>
      </p:sp>
      <p:grpSp>
        <p:nvGrpSpPr>
          <p:cNvPr id="44" name="Group 43">
            <a:extLst>
              <a:ext uri="{FF2B5EF4-FFF2-40B4-BE49-F238E27FC236}">
                <a16:creationId xmlns:a16="http://schemas.microsoft.com/office/drawing/2014/main" id="{61111713-837E-7BB1-9B21-7C834EC9BAD8}"/>
              </a:ext>
              <a:ext uri="{C183D7F6-B498-43B3-948B-1728B52AA6E4}">
                <adec:decorative xmlns:adec="http://schemas.microsoft.com/office/drawing/2017/decorative" val="1"/>
              </a:ext>
            </a:extLst>
          </p:cNvPr>
          <p:cNvGrpSpPr/>
          <p:nvPr/>
        </p:nvGrpSpPr>
        <p:grpSpPr>
          <a:xfrm>
            <a:off x="4697260" y="5719874"/>
            <a:ext cx="6808093" cy="552910"/>
            <a:chOff x="4697260" y="5719874"/>
            <a:chExt cx="6808093" cy="552910"/>
          </a:xfrm>
        </p:grpSpPr>
        <p:sp>
          <p:nvSpPr>
            <p:cNvPr id="20" name="Rectangle: Rounded Corners 41">
              <a:extLst>
                <a:ext uri="{FF2B5EF4-FFF2-40B4-BE49-F238E27FC236}">
                  <a16:creationId xmlns:a16="http://schemas.microsoft.com/office/drawing/2014/main" id="{1CDA14A3-751D-D1CA-95C9-DED2F2641DE4}"/>
                </a:ext>
              </a:extLst>
            </p:cNvPr>
            <p:cNvSpPr/>
            <p:nvPr/>
          </p:nvSpPr>
          <p:spPr>
            <a:xfrm>
              <a:off x="5836073" y="5719874"/>
              <a:ext cx="5669280" cy="552910"/>
            </a:xfrm>
            <a:prstGeom prst="roundRect">
              <a:avLst/>
            </a:prstGeom>
            <a:solidFill>
              <a:srgbClr val="0078D4"/>
            </a:solidFill>
            <a:ln w="10795" cap="flat" cmpd="sng" algn="ctr">
              <a:solidFill>
                <a:srgbClr val="0078D4"/>
              </a:solidFill>
              <a:prstDash val="solid"/>
            </a:ln>
            <a:effectLst/>
          </p:spPr>
          <p:txBody>
            <a:bodyPr rtlCol="0" anchor="ctr"/>
            <a:lstStyle/>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It was in the past, before we worked with customers to design MEC</a:t>
              </a:r>
            </a:p>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MEC is recommended for Enterprise, SAEC is designed for non-human devices</a:t>
              </a:r>
            </a:p>
            <a:p>
              <a:pPr marL="171450" marR="0" lvl="0" indent="-171450" algn="l" defTabSz="914367"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0" cap="none" spc="-10" normalizeH="0" baseline="0" noProof="0">
                  <a:ln>
                    <a:noFill/>
                  </a:ln>
                  <a:solidFill>
                    <a:schemeClr val="bg1"/>
                  </a:solidFill>
                  <a:effectLst/>
                  <a:uLnTx/>
                  <a:uFillTx/>
                </a:rPr>
                <a:t>CC and MEC are the leading update channels for Enterprise customers</a:t>
              </a:r>
            </a:p>
          </p:txBody>
        </p:sp>
        <p:cxnSp>
          <p:nvCxnSpPr>
            <p:cNvPr id="36" name="Straight Arrow Connector 35">
              <a:extLst>
                <a:ext uri="{FF2B5EF4-FFF2-40B4-BE49-F238E27FC236}">
                  <a16:creationId xmlns:a16="http://schemas.microsoft.com/office/drawing/2014/main" id="{69CE7FB0-7424-8F20-B9F2-6E8465B05559}"/>
                </a:ext>
              </a:extLst>
            </p:cNvPr>
            <p:cNvCxnSpPr>
              <a:cxnSpLocks/>
            </p:cNvCxnSpPr>
            <p:nvPr/>
          </p:nvCxnSpPr>
          <p:spPr>
            <a:xfrm>
              <a:off x="4697260" y="5996329"/>
              <a:ext cx="1127343"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85008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5EB17-1DD6-AD30-8105-D47263FA73EC}"/>
              </a:ext>
            </a:extLst>
          </p:cNvPr>
          <p:cNvSpPr>
            <a:spLocks noGrp="1"/>
          </p:cNvSpPr>
          <p:nvPr>
            <p:ph type="title"/>
          </p:nvPr>
        </p:nvSpPr>
        <p:spPr>
          <a:xfrm>
            <a:off x="569911" y="2769057"/>
            <a:ext cx="4287097" cy="1231106"/>
          </a:xfrm>
        </p:spPr>
        <p:txBody>
          <a:bodyPr/>
          <a:lstStyle/>
          <a:p>
            <a:r>
              <a:rPr lang="en-US"/>
              <a:t>Making the move to monthly</a:t>
            </a:r>
          </a:p>
        </p:txBody>
      </p:sp>
    </p:spTree>
    <p:extLst>
      <p:ext uri="{BB962C8B-B14F-4D97-AF65-F5344CB8AC3E}">
        <p14:creationId xmlns:p14="http://schemas.microsoft.com/office/powerpoint/2010/main" val="384436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FF37-D44A-A2BF-89E2-BB3B28170D9A}"/>
              </a:ext>
            </a:extLst>
          </p:cNvPr>
          <p:cNvSpPr>
            <a:spLocks noGrp="1"/>
          </p:cNvSpPr>
          <p:nvPr>
            <p:ph type="title"/>
          </p:nvPr>
        </p:nvSpPr>
        <p:spPr>
          <a:xfrm>
            <a:off x="588261" y="585216"/>
            <a:ext cx="11011601" cy="861774"/>
          </a:xfrm>
        </p:spPr>
        <p:txBody>
          <a:bodyPr/>
          <a:lstStyle/>
          <a:p>
            <a:r>
              <a:rPr lang="en-US"/>
              <a:t>Best practices: moving to monthly</a:t>
            </a:r>
            <a:br>
              <a:rPr lang="en-US"/>
            </a:br>
            <a:r>
              <a:rPr lang="en-US" sz="2000"/>
              <a:t>No need to reinvent the wheel, leverage tried and true update methodologies</a:t>
            </a:r>
          </a:p>
        </p:txBody>
      </p:sp>
      <p:grpSp>
        <p:nvGrpSpPr>
          <p:cNvPr id="15" name="Group 14" descr="Insiders">
            <a:extLst>
              <a:ext uri="{FF2B5EF4-FFF2-40B4-BE49-F238E27FC236}">
                <a16:creationId xmlns:a16="http://schemas.microsoft.com/office/drawing/2014/main" id="{EAE5F9F4-1C5C-9044-E6C2-320868F89F00}"/>
              </a:ext>
            </a:extLst>
          </p:cNvPr>
          <p:cNvGrpSpPr/>
          <p:nvPr/>
        </p:nvGrpSpPr>
        <p:grpSpPr>
          <a:xfrm>
            <a:off x="475607" y="2033538"/>
            <a:ext cx="369331" cy="1325835"/>
            <a:chOff x="384048" y="1807152"/>
            <a:chExt cx="397169" cy="1425767"/>
          </a:xfrm>
        </p:grpSpPr>
        <p:sp>
          <p:nvSpPr>
            <p:cNvPr id="19" name="Left Brace 18">
              <a:extLst>
                <a:ext uri="{FF2B5EF4-FFF2-40B4-BE49-F238E27FC236}">
                  <a16:creationId xmlns:a16="http://schemas.microsoft.com/office/drawing/2014/main" id="{2DA91EF0-8633-CAD4-A3D3-A361A9242834}"/>
                </a:ext>
              </a:extLst>
            </p:cNvPr>
            <p:cNvSpPr/>
            <p:nvPr/>
          </p:nvSpPr>
          <p:spPr>
            <a:xfrm>
              <a:off x="473126" y="1807152"/>
              <a:ext cx="191177" cy="1425767"/>
            </a:xfrm>
            <a:prstGeom prst="leftBrace">
              <a:avLst/>
            </a:prstGeom>
            <a:ln w="9525">
              <a:solidFill>
                <a:srgbClr val="B1B3B3"/>
              </a:solidFill>
            </a:ln>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1782DE3B-E5A7-FA6D-AC09-92AA6B5A9308}"/>
                </a:ext>
              </a:extLst>
            </p:cNvPr>
            <p:cNvSpPr txBox="1"/>
            <p:nvPr/>
          </p:nvSpPr>
          <p:spPr>
            <a:xfrm>
              <a:off x="384048" y="2179634"/>
              <a:ext cx="397169" cy="679532"/>
            </a:xfrm>
            <a:prstGeom prst="rect">
              <a:avLst/>
            </a:prstGeom>
            <a:solidFill>
              <a:schemeClr val="bg1"/>
            </a:solidFill>
          </p:spPr>
          <p:txBody>
            <a:bodyPr vert="vert270"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j-lt"/>
                  <a:ea typeface="+mn-ea"/>
                  <a:cs typeface="+mn-cs"/>
                </a:rPr>
                <a:t>Insiders</a:t>
              </a:r>
            </a:p>
          </p:txBody>
        </p:sp>
      </p:grpSp>
      <p:grpSp>
        <p:nvGrpSpPr>
          <p:cNvPr id="5" name="Group 4" descr="beta channel">
            <a:extLst>
              <a:ext uri="{FF2B5EF4-FFF2-40B4-BE49-F238E27FC236}">
                <a16:creationId xmlns:a16="http://schemas.microsoft.com/office/drawing/2014/main" id="{391DEC0B-48C5-0252-8F6A-17A4D6E17706}"/>
              </a:ext>
              <a:ext uri="{C183D7F6-B498-43B3-948B-1728B52AA6E4}">
                <adec:decorative xmlns:adec="http://schemas.microsoft.com/office/drawing/2017/decorative" val="0"/>
              </a:ext>
            </a:extLst>
          </p:cNvPr>
          <p:cNvGrpSpPr/>
          <p:nvPr/>
        </p:nvGrpSpPr>
        <p:grpSpPr>
          <a:xfrm>
            <a:off x="789862" y="1741118"/>
            <a:ext cx="1071391" cy="1176510"/>
            <a:chOff x="7303764" y="1645093"/>
            <a:chExt cx="1152144" cy="1265186"/>
          </a:xfrm>
          <a:gradFill flip="none" rotWithShape="1">
            <a:gsLst>
              <a:gs pos="0">
                <a:srgbClr val="2A446F"/>
              </a:gs>
              <a:gs pos="99000">
                <a:srgbClr val="0078D4"/>
              </a:gs>
            </a:gsLst>
            <a:lin ang="5400000" scaled="1"/>
            <a:tileRect/>
          </a:gradFill>
        </p:grpSpPr>
        <p:sp>
          <p:nvSpPr>
            <p:cNvPr id="12" name="Arrow: Down 24">
              <a:extLst>
                <a:ext uri="{FF2B5EF4-FFF2-40B4-BE49-F238E27FC236}">
                  <a16:creationId xmlns:a16="http://schemas.microsoft.com/office/drawing/2014/main" id="{C5403B54-6F7E-0932-9DF9-39F35573E3F1}"/>
                </a:ext>
              </a:extLst>
            </p:cNvPr>
            <p:cNvSpPr/>
            <p:nvPr/>
          </p:nvSpPr>
          <p:spPr>
            <a:xfrm>
              <a:off x="7696956" y="2178759"/>
              <a:ext cx="365760" cy="731520"/>
            </a:xfrm>
            <a:prstGeom prst="downArrow">
              <a:avLst/>
            </a:prstGeom>
            <a:gradFill>
              <a:gsLst>
                <a:gs pos="0">
                  <a:srgbClr val="D9D9D6">
                    <a:alpha val="0"/>
                  </a:srgbClr>
                </a:gs>
                <a:gs pos="99000">
                  <a:srgbClr val="D9D9D6"/>
                </a:gs>
              </a:gsLst>
              <a:lin ang="5400000" scaled="1"/>
            </a:gradFill>
            <a:ln>
              <a:noFill/>
            </a:ln>
            <a:effectLst/>
            <a:scene3d>
              <a:camera prst="orthographicFront">
                <a:rot lat="0" lon="0" rev="0"/>
              </a:camera>
              <a:lightRig rig="twoPt" dir="tl"/>
            </a:scene3d>
            <a:sp3d prstMaterial="flat"/>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vert="horz"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mj-lt"/>
                <a:cs typeface="Segoe UI" panose="020B0502040204020203" pitchFamily="34" charset="0"/>
              </a:endParaRPr>
            </a:p>
          </p:txBody>
        </p:sp>
        <p:sp>
          <p:nvSpPr>
            <p:cNvPr id="13" name="Freeform: Shape 26">
              <a:extLst>
                <a:ext uri="{FF2B5EF4-FFF2-40B4-BE49-F238E27FC236}">
                  <a16:creationId xmlns:a16="http://schemas.microsoft.com/office/drawing/2014/main" id="{F33521CD-0C34-E01E-6A2F-4C83C1D21680}"/>
                </a:ext>
              </a:extLst>
            </p:cNvPr>
            <p:cNvSpPr/>
            <p:nvPr/>
          </p:nvSpPr>
          <p:spPr>
            <a:xfrm>
              <a:off x="7303764" y="1645093"/>
              <a:ext cx="1152144" cy="640080"/>
            </a:xfrm>
            <a:prstGeom prst="roundRect">
              <a:avLst/>
            </a:prstGeom>
            <a:grpFill/>
            <a:effectLst/>
            <a:scene3d>
              <a:camera prst="orthographicFront">
                <a:rot lat="0" lon="0" rev="0"/>
              </a:camera>
              <a:lightRig rig="twoPt" dir="tl"/>
            </a:scene3d>
            <a:sp3d prstMaterial="flat"/>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81356" tIns="81356" rIns="81356" bIns="81356"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uLnTx/>
                  <a:uFillTx/>
                  <a:latin typeface="+mj-lt"/>
                  <a:cs typeface="Segoe UI" panose="020B0502040204020203" pitchFamily="34" charset="0"/>
                </a:rPr>
                <a:t>Beta Channel</a:t>
              </a:r>
            </a:p>
          </p:txBody>
        </p:sp>
      </p:grpSp>
      <p:sp>
        <p:nvSpPr>
          <p:cNvPr id="26" name="TextBox 25">
            <a:extLst>
              <a:ext uri="{FF2B5EF4-FFF2-40B4-BE49-F238E27FC236}">
                <a16:creationId xmlns:a16="http://schemas.microsoft.com/office/drawing/2014/main" id="{B940E4E6-6B6E-490A-0C35-F5C2A8776672}"/>
              </a:ext>
            </a:extLst>
          </p:cNvPr>
          <p:cNvSpPr txBox="1"/>
          <p:nvPr/>
        </p:nvSpPr>
        <p:spPr>
          <a:xfrm>
            <a:off x="2065678" y="1741119"/>
            <a:ext cx="3745617" cy="59521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Unscheduled</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 released </a:t>
            </a: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weekly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Unsupported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insider channel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Use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to validate new features in active development</a:t>
            </a:r>
          </a:p>
        </p:txBody>
      </p:sp>
      <p:sp>
        <p:nvSpPr>
          <p:cNvPr id="27" name="TextBox 26">
            <a:extLst>
              <a:ext uri="{FF2B5EF4-FFF2-40B4-BE49-F238E27FC236}">
                <a16:creationId xmlns:a16="http://schemas.microsoft.com/office/drawing/2014/main" id="{AD4DD72C-F322-F9A4-3073-4A39BD6D53FD}"/>
              </a:ext>
            </a:extLst>
          </p:cNvPr>
          <p:cNvSpPr txBox="1"/>
          <p:nvPr/>
        </p:nvSpPr>
        <p:spPr>
          <a:xfrm flipH="1">
            <a:off x="1772802" y="2466502"/>
            <a:ext cx="3749039" cy="340270"/>
          </a:xfrm>
          <a:prstGeom prst="roundRect">
            <a:avLst>
              <a:gd name="adj" fmla="val 50000"/>
            </a:avLst>
          </a:prstGeom>
          <a:solidFill>
            <a:srgbClr val="0078D4"/>
          </a:solidFill>
        </p:spPr>
        <p:txBody>
          <a:bodyPr wrap="square" tIns="36000" bIns="36000" rtlCol="0" anchor="ctr">
            <a:spAutoFit/>
          </a:bodyPr>
          <a:lstStyle>
            <a:defPPr>
              <a:defRPr lang="en-US"/>
            </a:defPPr>
            <a:lvl1pPr algn="ctr">
              <a:defRPr sz="1800" b="1">
                <a:gradFill>
                  <a:gsLst>
                    <a:gs pos="10000">
                      <a:schemeClr val="bg1"/>
                    </a:gs>
                    <a:gs pos="62000">
                      <a:schemeClr val="bg1"/>
                    </a:gs>
                  </a:gsLst>
                  <a:lin ang="13500000" scaled="1"/>
                </a:gradFill>
                <a:latin typeface="+mj-lt"/>
              </a:defRPr>
            </a:lvl1pPr>
          </a:lstStyle>
          <a:p>
            <a:r>
              <a:rPr lang="en-US" sz="1100"/>
              <a:t>Changes added based on feedback and quality </a:t>
            </a:r>
          </a:p>
        </p:txBody>
      </p:sp>
      <p:grpSp>
        <p:nvGrpSpPr>
          <p:cNvPr id="7" name="Group 6" descr="current channel (preview)">
            <a:extLst>
              <a:ext uri="{FF2B5EF4-FFF2-40B4-BE49-F238E27FC236}">
                <a16:creationId xmlns:a16="http://schemas.microsoft.com/office/drawing/2014/main" id="{60416240-5CE0-55D7-349C-2B9F7E7A31F2}"/>
              </a:ext>
              <a:ext uri="{C183D7F6-B498-43B3-948B-1728B52AA6E4}">
                <adec:decorative xmlns:adec="http://schemas.microsoft.com/office/drawing/2017/decorative" val="0"/>
              </a:ext>
            </a:extLst>
          </p:cNvPr>
          <p:cNvGrpSpPr/>
          <p:nvPr/>
        </p:nvGrpSpPr>
        <p:grpSpPr>
          <a:xfrm>
            <a:off x="784752" y="3061765"/>
            <a:ext cx="1073318" cy="1154854"/>
            <a:chOff x="7298269" y="3065279"/>
            <a:chExt cx="1154216" cy="1241898"/>
          </a:xfrm>
          <a:gradFill flip="none" rotWithShape="1">
            <a:gsLst>
              <a:gs pos="0">
                <a:srgbClr val="2A446F"/>
              </a:gs>
              <a:gs pos="99000">
                <a:srgbClr val="0078D4"/>
              </a:gs>
            </a:gsLst>
            <a:lin ang="5400000" scaled="1"/>
            <a:tileRect/>
          </a:gradFill>
        </p:grpSpPr>
        <p:sp>
          <p:nvSpPr>
            <p:cNvPr id="8" name="Arrow: Down 35">
              <a:extLst>
                <a:ext uri="{FF2B5EF4-FFF2-40B4-BE49-F238E27FC236}">
                  <a16:creationId xmlns:a16="http://schemas.microsoft.com/office/drawing/2014/main" id="{2C266E0D-723B-F5B4-1CDC-9837A6078D95}"/>
                </a:ext>
              </a:extLst>
            </p:cNvPr>
            <p:cNvSpPr/>
            <p:nvPr/>
          </p:nvSpPr>
          <p:spPr>
            <a:xfrm>
              <a:off x="7692497" y="3575657"/>
              <a:ext cx="365760" cy="731520"/>
            </a:xfrm>
            <a:prstGeom prst="downArrow">
              <a:avLst/>
            </a:prstGeom>
            <a:gradFill>
              <a:gsLst>
                <a:gs pos="0">
                  <a:srgbClr val="D9D9D6">
                    <a:alpha val="0"/>
                  </a:srgbClr>
                </a:gs>
                <a:gs pos="99000">
                  <a:srgbClr val="D9D9D6"/>
                </a:gs>
              </a:gsLst>
              <a:lin ang="5400000" scaled="1"/>
            </a:gradFill>
            <a:ln>
              <a:noFill/>
            </a:ln>
            <a:effectLst/>
            <a:scene3d>
              <a:camera prst="orthographicFront">
                <a:rot lat="0" lon="0" rev="0"/>
              </a:camera>
              <a:lightRig rig="twoPt" dir="tl"/>
            </a:scene3d>
            <a:sp3d prstMaterial="flat"/>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vert="horz"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mj-lt"/>
                <a:cs typeface="Segoe UI" panose="020B0502040204020203" pitchFamily="34" charset="0"/>
              </a:endParaRPr>
            </a:p>
          </p:txBody>
        </p:sp>
        <p:sp>
          <p:nvSpPr>
            <p:cNvPr id="9" name="Freeform: Shape 38">
              <a:extLst>
                <a:ext uri="{FF2B5EF4-FFF2-40B4-BE49-F238E27FC236}">
                  <a16:creationId xmlns:a16="http://schemas.microsoft.com/office/drawing/2014/main" id="{06222EDD-BB54-CB4D-B89B-B971883812A1}"/>
                </a:ext>
              </a:extLst>
            </p:cNvPr>
            <p:cNvSpPr/>
            <p:nvPr/>
          </p:nvSpPr>
          <p:spPr>
            <a:xfrm>
              <a:off x="7298269" y="3065279"/>
              <a:ext cx="1154216" cy="640080"/>
            </a:xfrm>
            <a:prstGeom prst="roundRect">
              <a:avLst/>
            </a:prstGeom>
            <a:grpFill/>
            <a:effectLst/>
            <a:scene3d>
              <a:camera prst="orthographicFront">
                <a:rot lat="0" lon="0" rev="0"/>
              </a:camera>
              <a:lightRig rig="twoPt" dir="tl"/>
            </a:scene3d>
            <a:sp3d prstMaterial="flat"/>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81356" tIns="81356" rIns="81356" bIns="81356" numCol="1" spcCol="1270" anchor="ctr" anchorCtr="0">
              <a:noAutofit/>
            </a:bodyPr>
            <a:lstStyle/>
            <a:p>
              <a:pPr algn="ctr" defTabSz="488950">
                <a:lnSpc>
                  <a:spcPct val="90000"/>
                </a:lnSpc>
                <a:spcBef>
                  <a:spcPct val="0"/>
                </a:spcBef>
                <a:spcAft>
                  <a:spcPct val="35000"/>
                </a:spcAft>
              </a:pPr>
              <a:r>
                <a:rPr lang="en-US" sz="1200" b="1">
                  <a:solidFill>
                    <a:prstClr val="white"/>
                  </a:solidFill>
                  <a:latin typeface="+mj-lt"/>
                  <a:cs typeface="Segoe UI" panose="020B0502040204020203" pitchFamily="34" charset="0"/>
                </a:rPr>
                <a:t>Current Channel (Preview)</a:t>
              </a:r>
            </a:p>
          </p:txBody>
        </p:sp>
      </p:grpSp>
      <p:sp>
        <p:nvSpPr>
          <p:cNvPr id="24" name="TextBox 23">
            <a:extLst>
              <a:ext uri="{FF2B5EF4-FFF2-40B4-BE49-F238E27FC236}">
                <a16:creationId xmlns:a16="http://schemas.microsoft.com/office/drawing/2014/main" id="{2F330AFE-9F50-6A53-9660-99FFB49819FD}"/>
              </a:ext>
            </a:extLst>
          </p:cNvPr>
          <p:cNvSpPr txBox="1"/>
          <p:nvPr/>
        </p:nvSpPr>
        <p:spPr>
          <a:xfrm>
            <a:off x="2062255" y="3061764"/>
            <a:ext cx="3749040" cy="59521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Unscheduled</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 </a:t>
            </a: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multiple</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 releases every </a:t>
            </a: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Supported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until the next version is released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Use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to preview new features that are about to ship</a:t>
            </a:r>
          </a:p>
        </p:txBody>
      </p:sp>
      <p:sp>
        <p:nvSpPr>
          <p:cNvPr id="25" name="TextBox 24">
            <a:extLst>
              <a:ext uri="{FF2B5EF4-FFF2-40B4-BE49-F238E27FC236}">
                <a16:creationId xmlns:a16="http://schemas.microsoft.com/office/drawing/2014/main" id="{6EB3CB3F-5A74-7115-5AD7-014449D0912B}"/>
              </a:ext>
            </a:extLst>
          </p:cNvPr>
          <p:cNvSpPr txBox="1"/>
          <p:nvPr/>
        </p:nvSpPr>
        <p:spPr>
          <a:xfrm flipH="1">
            <a:off x="1772802" y="3779387"/>
            <a:ext cx="3749039" cy="340270"/>
          </a:xfrm>
          <a:prstGeom prst="roundRect">
            <a:avLst>
              <a:gd name="adj" fmla="val 50000"/>
            </a:avLst>
          </a:prstGeom>
          <a:solidFill>
            <a:srgbClr val="0078D4"/>
          </a:solidFill>
        </p:spPr>
        <p:txBody>
          <a:bodyPr wrap="square" tIns="36000" bIns="36000" rtlCol="0" anchor="ctr">
            <a:spAutoFit/>
          </a:bodyPr>
          <a:lstStyle>
            <a:defPPr>
              <a:defRPr lang="en-US"/>
            </a:defPPr>
            <a:lvl1pPr algn="ctr">
              <a:defRPr sz="1800" b="1">
                <a:gradFill>
                  <a:gsLst>
                    <a:gs pos="10000">
                      <a:schemeClr val="bg1"/>
                    </a:gs>
                    <a:gs pos="62000">
                      <a:schemeClr val="bg1"/>
                    </a:gs>
                  </a:gsLst>
                  <a:lin ang="13500000" scaled="1"/>
                </a:gradFill>
                <a:latin typeface="+mj-lt"/>
              </a:defRPr>
            </a:lvl1pPr>
          </a:lstStyle>
          <a:p>
            <a:r>
              <a:rPr lang="en-US" sz="1100"/>
              <a:t>Changes added based on feedback and quality </a:t>
            </a:r>
          </a:p>
        </p:txBody>
      </p:sp>
      <p:grpSp>
        <p:nvGrpSpPr>
          <p:cNvPr id="16" name="Group 15" descr="Production">
            <a:extLst>
              <a:ext uri="{FF2B5EF4-FFF2-40B4-BE49-F238E27FC236}">
                <a16:creationId xmlns:a16="http://schemas.microsoft.com/office/drawing/2014/main" id="{74519052-91A8-C27F-39EB-50C5627F3175}"/>
              </a:ext>
            </a:extLst>
          </p:cNvPr>
          <p:cNvGrpSpPr/>
          <p:nvPr/>
        </p:nvGrpSpPr>
        <p:grpSpPr>
          <a:xfrm>
            <a:off x="432752" y="4637661"/>
            <a:ext cx="294200" cy="1325835"/>
            <a:chOff x="347927" y="1807152"/>
            <a:chExt cx="316376" cy="1425767"/>
          </a:xfrm>
        </p:grpSpPr>
        <p:sp>
          <p:nvSpPr>
            <p:cNvPr id="17" name="Left Brace 16">
              <a:extLst>
                <a:ext uri="{FF2B5EF4-FFF2-40B4-BE49-F238E27FC236}">
                  <a16:creationId xmlns:a16="http://schemas.microsoft.com/office/drawing/2014/main" id="{6CFB81B4-6241-9BB6-E138-AEE7075DAC33}"/>
                </a:ext>
              </a:extLst>
            </p:cNvPr>
            <p:cNvSpPr/>
            <p:nvPr/>
          </p:nvSpPr>
          <p:spPr>
            <a:xfrm>
              <a:off x="473126" y="1807152"/>
              <a:ext cx="191177" cy="1425767"/>
            </a:xfrm>
            <a:prstGeom prst="leftBrace">
              <a:avLst/>
            </a:prstGeom>
            <a:ln w="9525">
              <a:solidFill>
                <a:srgbClr val="B1B3B3"/>
              </a:solidFill>
            </a:ln>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31CBEBCA-A47D-5DCD-EE1F-987594AF4B91}"/>
                </a:ext>
              </a:extLst>
            </p:cNvPr>
            <p:cNvSpPr txBox="1"/>
            <p:nvPr/>
          </p:nvSpPr>
          <p:spPr>
            <a:xfrm>
              <a:off x="347927" y="2055899"/>
              <a:ext cx="298399" cy="927005"/>
            </a:xfrm>
            <a:prstGeom prst="rect">
              <a:avLst/>
            </a:prstGeom>
            <a:solidFill>
              <a:schemeClr val="bg1"/>
            </a:solidFill>
          </p:spPr>
          <p:txBody>
            <a:bodyPr vert="vert270"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j-lt"/>
                  <a:ea typeface="+mn-ea"/>
                  <a:cs typeface="+mn-cs"/>
                </a:rPr>
                <a:t>Production</a:t>
              </a:r>
            </a:p>
          </p:txBody>
        </p:sp>
      </p:grpSp>
      <p:grpSp>
        <p:nvGrpSpPr>
          <p:cNvPr id="6" name="Group 5" descr="current channel">
            <a:extLst>
              <a:ext uri="{FF2B5EF4-FFF2-40B4-BE49-F238E27FC236}">
                <a16:creationId xmlns:a16="http://schemas.microsoft.com/office/drawing/2014/main" id="{9576E3A6-2A7E-DF41-1E38-B00E44502D1C}"/>
              </a:ext>
              <a:ext uri="{C183D7F6-B498-43B3-948B-1728B52AA6E4}">
                <adec:decorative xmlns:adec="http://schemas.microsoft.com/office/drawing/2017/decorative" val="0"/>
              </a:ext>
            </a:extLst>
          </p:cNvPr>
          <p:cNvGrpSpPr/>
          <p:nvPr/>
        </p:nvGrpSpPr>
        <p:grpSpPr>
          <a:xfrm>
            <a:off x="784752" y="4365238"/>
            <a:ext cx="1073318" cy="1174603"/>
            <a:chOff x="7298269" y="4466998"/>
            <a:chExt cx="1154216" cy="1263136"/>
          </a:xfrm>
          <a:gradFill flip="none" rotWithShape="1">
            <a:gsLst>
              <a:gs pos="0">
                <a:srgbClr val="2A446F"/>
              </a:gs>
              <a:gs pos="99000">
                <a:srgbClr val="0078D4"/>
              </a:gs>
            </a:gsLst>
            <a:lin ang="5400000" scaled="1"/>
            <a:tileRect/>
          </a:gradFill>
        </p:grpSpPr>
        <p:sp>
          <p:nvSpPr>
            <p:cNvPr id="10" name="Arrow: Down 29">
              <a:extLst>
                <a:ext uri="{FF2B5EF4-FFF2-40B4-BE49-F238E27FC236}">
                  <a16:creationId xmlns:a16="http://schemas.microsoft.com/office/drawing/2014/main" id="{964CC184-3E9A-4CAA-5DB0-34DF429B17F7}"/>
                </a:ext>
              </a:extLst>
            </p:cNvPr>
            <p:cNvSpPr/>
            <p:nvPr/>
          </p:nvSpPr>
          <p:spPr>
            <a:xfrm>
              <a:off x="7692497" y="4998614"/>
              <a:ext cx="365760" cy="731520"/>
            </a:xfrm>
            <a:prstGeom prst="downArrow">
              <a:avLst/>
            </a:prstGeom>
            <a:gradFill>
              <a:gsLst>
                <a:gs pos="0">
                  <a:srgbClr val="D9D9D6">
                    <a:alpha val="0"/>
                  </a:srgbClr>
                </a:gs>
                <a:gs pos="99000">
                  <a:srgbClr val="D9D9D6"/>
                </a:gs>
              </a:gsLst>
              <a:lin ang="5400000" scaled="1"/>
            </a:gradFill>
            <a:ln>
              <a:noFill/>
            </a:ln>
            <a:effectLst/>
            <a:scene3d>
              <a:camera prst="orthographicFront">
                <a:rot lat="0" lon="0" rev="0"/>
              </a:camera>
              <a:lightRig rig="twoPt" dir="tl"/>
            </a:scene3d>
            <a:sp3d prstMaterial="flat"/>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vert="horz"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mj-lt"/>
                <a:cs typeface="Segoe UI" panose="020B0502040204020203" pitchFamily="34" charset="0"/>
              </a:endParaRPr>
            </a:p>
          </p:txBody>
        </p:sp>
        <p:sp>
          <p:nvSpPr>
            <p:cNvPr id="11" name="Freeform: Shape 32">
              <a:extLst>
                <a:ext uri="{FF2B5EF4-FFF2-40B4-BE49-F238E27FC236}">
                  <a16:creationId xmlns:a16="http://schemas.microsoft.com/office/drawing/2014/main" id="{8F8B6BE2-599C-105A-F695-5602D36BFD49}"/>
                </a:ext>
              </a:extLst>
            </p:cNvPr>
            <p:cNvSpPr/>
            <p:nvPr/>
          </p:nvSpPr>
          <p:spPr>
            <a:xfrm>
              <a:off x="7298269" y="4466998"/>
              <a:ext cx="1154216" cy="640080"/>
            </a:xfrm>
            <a:prstGeom prst="roundRect">
              <a:avLst/>
            </a:prstGeom>
            <a:grpFill/>
            <a:effectLst/>
            <a:scene3d>
              <a:camera prst="orthographicFront">
                <a:rot lat="0" lon="0" rev="0"/>
              </a:camera>
              <a:lightRig rig="twoPt" dir="tl"/>
            </a:scene3d>
            <a:sp3d prstMaterial="flat"/>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81356" tIns="81356" rIns="81356" bIns="81356" numCol="1" spcCol="1270" anchor="ctr" anchorCtr="0">
              <a:noAutofit/>
            </a:bodyPr>
            <a:lstStyle/>
            <a:p>
              <a:pPr algn="ctr" defTabSz="488950">
                <a:lnSpc>
                  <a:spcPct val="90000"/>
                </a:lnSpc>
                <a:spcBef>
                  <a:spcPct val="0"/>
                </a:spcBef>
                <a:spcAft>
                  <a:spcPct val="35000"/>
                </a:spcAft>
              </a:pPr>
              <a:r>
                <a:rPr lang="en-US" sz="1200" b="1">
                  <a:solidFill>
                    <a:prstClr val="white"/>
                  </a:solidFill>
                  <a:latin typeface="+mj-lt"/>
                  <a:cs typeface="Segoe UI" panose="020B0502040204020203" pitchFamily="34" charset="0"/>
                </a:rPr>
                <a:t>Current Channel</a:t>
              </a:r>
            </a:p>
          </p:txBody>
        </p:sp>
      </p:grpSp>
      <p:sp>
        <p:nvSpPr>
          <p:cNvPr id="28" name="TextBox 27">
            <a:extLst>
              <a:ext uri="{FF2B5EF4-FFF2-40B4-BE49-F238E27FC236}">
                <a16:creationId xmlns:a16="http://schemas.microsoft.com/office/drawing/2014/main" id="{95A6B073-06C8-4CAA-547F-77FAA4B5D3CB}"/>
              </a:ext>
            </a:extLst>
          </p:cNvPr>
          <p:cNvSpPr txBox="1"/>
          <p:nvPr/>
        </p:nvSpPr>
        <p:spPr>
          <a:xfrm>
            <a:off x="2062255" y="4365237"/>
            <a:ext cx="3749040" cy="59521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Unscheduled</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 </a:t>
            </a: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multiple</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 releases every </a:t>
            </a: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Supported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until the next version is released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Recommended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for users that want the latest on release</a:t>
            </a:r>
          </a:p>
        </p:txBody>
      </p:sp>
      <p:sp>
        <p:nvSpPr>
          <p:cNvPr id="29" name="TextBox 28">
            <a:extLst>
              <a:ext uri="{FF2B5EF4-FFF2-40B4-BE49-F238E27FC236}">
                <a16:creationId xmlns:a16="http://schemas.microsoft.com/office/drawing/2014/main" id="{4E2B5D4D-624A-5DD8-28D5-F2316204C341}"/>
              </a:ext>
            </a:extLst>
          </p:cNvPr>
          <p:cNvSpPr txBox="1"/>
          <p:nvPr/>
        </p:nvSpPr>
        <p:spPr>
          <a:xfrm flipH="1">
            <a:off x="1772802" y="5177201"/>
            <a:ext cx="3749039" cy="340270"/>
          </a:xfrm>
          <a:prstGeom prst="roundRect">
            <a:avLst>
              <a:gd name="adj" fmla="val 50000"/>
            </a:avLst>
          </a:prstGeom>
          <a:solidFill>
            <a:srgbClr val="0078D4"/>
          </a:solidFill>
        </p:spPr>
        <p:txBody>
          <a:bodyPr wrap="square" tIns="36000" bIns="36000" rtlCol="0" anchor="ctr">
            <a:spAutoFit/>
          </a:bodyPr>
          <a:lstStyle>
            <a:defPPr>
              <a:defRPr lang="en-US"/>
            </a:defPPr>
            <a:lvl1pPr algn="ctr">
              <a:defRPr sz="1800" b="1">
                <a:gradFill>
                  <a:gsLst>
                    <a:gs pos="10000">
                      <a:schemeClr val="bg1"/>
                    </a:gs>
                    <a:gs pos="62000">
                      <a:schemeClr val="bg1"/>
                    </a:gs>
                  </a:gsLst>
                  <a:lin ang="13500000" scaled="1"/>
                </a:gradFill>
                <a:latin typeface="+mj-lt"/>
              </a:defRPr>
            </a:lvl1pPr>
          </a:lstStyle>
          <a:p>
            <a:r>
              <a:rPr lang="en-US" sz="1100"/>
              <a:t>Changes added in 4-8 weeks</a:t>
            </a:r>
          </a:p>
        </p:txBody>
      </p:sp>
      <p:sp>
        <p:nvSpPr>
          <p:cNvPr id="4" name="Freeform: Shape 21">
            <a:extLst>
              <a:ext uri="{FF2B5EF4-FFF2-40B4-BE49-F238E27FC236}">
                <a16:creationId xmlns:a16="http://schemas.microsoft.com/office/drawing/2014/main" id="{378B441E-5EA7-5066-B1D4-47697709F3B9}"/>
              </a:ext>
            </a:extLst>
          </p:cNvPr>
          <p:cNvSpPr/>
          <p:nvPr/>
        </p:nvSpPr>
        <p:spPr>
          <a:xfrm>
            <a:off x="784752" y="5677568"/>
            <a:ext cx="1073318" cy="595217"/>
          </a:xfrm>
          <a:prstGeom prst="roundRect">
            <a:avLst/>
          </a:prstGeom>
          <a:gradFill flip="none" rotWithShape="1">
            <a:gsLst>
              <a:gs pos="0">
                <a:srgbClr val="2A446F"/>
              </a:gs>
              <a:gs pos="99000">
                <a:srgbClr val="0078D4"/>
              </a:gs>
            </a:gsLst>
            <a:lin ang="5400000" scaled="1"/>
            <a:tileRect/>
          </a:gradFill>
          <a:effectLst/>
          <a:scene3d>
            <a:camera prst="orthographicFront">
              <a:rot lat="0" lon="0" rev="0"/>
            </a:camera>
            <a:lightRig rig="twoPt" dir="tl"/>
          </a:scene3d>
          <a:sp3d prstMaterial="flat"/>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81356" tIns="81356" rIns="81356" bIns="81356" numCol="1" spcCol="1270" anchor="ctr" anchorCtr="0">
            <a:noAutofit/>
          </a:bodyPr>
          <a:lstStyle/>
          <a:p>
            <a:pPr algn="ctr" defTabSz="488950">
              <a:lnSpc>
                <a:spcPct val="90000"/>
              </a:lnSpc>
              <a:spcBef>
                <a:spcPct val="0"/>
              </a:spcBef>
              <a:spcAft>
                <a:spcPct val="35000"/>
              </a:spcAft>
            </a:pPr>
            <a:r>
              <a:rPr lang="en-US" sz="1200" b="1">
                <a:solidFill>
                  <a:prstClr val="white"/>
                </a:solidFill>
                <a:latin typeface="+mj-lt"/>
                <a:cs typeface="Segoe UI" panose="020B0502040204020203" pitchFamily="34" charset="0"/>
              </a:rPr>
              <a:t>Monthly Enterprise Channel</a:t>
            </a:r>
          </a:p>
        </p:txBody>
      </p:sp>
      <p:sp>
        <p:nvSpPr>
          <p:cNvPr id="23" name="TextBox 22">
            <a:extLst>
              <a:ext uri="{FF2B5EF4-FFF2-40B4-BE49-F238E27FC236}">
                <a16:creationId xmlns:a16="http://schemas.microsoft.com/office/drawing/2014/main" id="{E8C0DD48-B75F-3C61-3943-80F22452F999}"/>
              </a:ext>
            </a:extLst>
          </p:cNvPr>
          <p:cNvSpPr txBox="1"/>
          <p:nvPr/>
        </p:nvSpPr>
        <p:spPr>
          <a:xfrm>
            <a:off x="2062255" y="5677567"/>
            <a:ext cx="3749040" cy="59521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Scheduled</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 release on </a:t>
            </a: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Patch Tuesday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Supported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for 60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Recommended </a:t>
            </a:r>
            <a:r>
              <a:rPr kumimoji="0" lang="en-US" sz="1100" b="0" i="0" u="none" strike="noStrike" kern="1200" cap="none" spc="0" normalizeH="0" baseline="0" noProof="0">
                <a:ln>
                  <a:noFill/>
                </a:ln>
                <a:gradFill>
                  <a:gsLst>
                    <a:gs pos="0">
                      <a:schemeClr val="tx1"/>
                    </a:gs>
                    <a:gs pos="99000">
                      <a:schemeClr val="tx1"/>
                    </a:gs>
                  </a:gsLst>
                  <a:lin ang="5400000" scaled="1"/>
                </a:gradFill>
                <a:effectLst/>
                <a:uLnTx/>
                <a:uFillTx/>
                <a:ea typeface="+mn-ea"/>
                <a:cs typeface="+mn-cs"/>
              </a:rPr>
              <a:t>for enterprise customers</a:t>
            </a:r>
          </a:p>
        </p:txBody>
      </p:sp>
      <p:sp>
        <p:nvSpPr>
          <p:cNvPr id="60" name="TextBox 59">
            <a:extLst>
              <a:ext uri="{FF2B5EF4-FFF2-40B4-BE49-F238E27FC236}">
                <a16:creationId xmlns:a16="http://schemas.microsoft.com/office/drawing/2014/main" id="{FB48FE9E-884D-8952-4D0B-67C9838672A3}"/>
              </a:ext>
            </a:extLst>
          </p:cNvPr>
          <p:cNvSpPr txBox="1"/>
          <p:nvPr/>
        </p:nvSpPr>
        <p:spPr>
          <a:xfrm>
            <a:off x="5904341" y="1741119"/>
            <a:ext cx="5577815" cy="582757"/>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ea typeface="+mn-ea"/>
                <a:cs typeface="+mn-cs"/>
              </a:rPr>
              <a:t>Define your user personas and leverage </a:t>
            </a:r>
            <a:r>
              <a:rPr kumimoji="0" lang="en-US" sz="1200" b="1" i="0" u="none" strike="noStrike" kern="1200" cap="none" spc="0" normalizeH="0" baseline="0" noProof="0">
                <a:ln>
                  <a:noFill/>
                </a:ln>
                <a:solidFill>
                  <a:prstClr val="black"/>
                </a:solidFill>
                <a:effectLst/>
                <a:uLnTx/>
                <a:uFillTx/>
                <a:ea typeface="+mn-ea"/>
                <a:cs typeface="+mn-cs"/>
              </a:rPr>
              <a:t>faster update channels </a:t>
            </a:r>
            <a:r>
              <a:rPr kumimoji="0" lang="en-US" sz="1200" b="0" i="0" u="none" strike="noStrike" kern="1200" cap="none" spc="0" normalizeH="0" baseline="0" noProof="0">
                <a:ln>
                  <a:noFill/>
                </a:ln>
                <a:solidFill>
                  <a:prstClr val="black"/>
                </a:solidFill>
                <a:effectLst/>
                <a:uLnTx/>
                <a:uFillTx/>
                <a:ea typeface="+mn-ea"/>
                <a:cs typeface="+mn-cs"/>
              </a:rPr>
              <a:t>to validate new features and changes </a:t>
            </a:r>
            <a:r>
              <a:rPr kumimoji="0" lang="en-US" sz="1200" b="1" i="0" u="none" strike="noStrike" kern="1200" cap="none" spc="0" normalizeH="0" baseline="0" noProof="0">
                <a:ln>
                  <a:noFill/>
                </a:ln>
                <a:solidFill>
                  <a:prstClr val="black"/>
                </a:solidFill>
                <a:effectLst/>
                <a:uLnTx/>
                <a:uFillTx/>
                <a:ea typeface="+mn-ea"/>
                <a:cs typeface="+mn-cs"/>
              </a:rPr>
              <a:t>before </a:t>
            </a:r>
            <a:r>
              <a:rPr kumimoji="0" lang="en-US" sz="1200" b="0" i="0" u="none" strike="noStrike" kern="1200" cap="none" spc="0" normalizeH="0" baseline="0" noProof="0">
                <a:ln>
                  <a:noFill/>
                </a:ln>
                <a:solidFill>
                  <a:prstClr val="black"/>
                </a:solidFill>
                <a:effectLst/>
                <a:uLnTx/>
                <a:uFillTx/>
                <a:ea typeface="+mn-ea"/>
                <a:cs typeface="+mn-cs"/>
              </a:rPr>
              <a:t>broad deployment</a:t>
            </a:r>
          </a:p>
        </p:txBody>
      </p:sp>
      <p:grpSp>
        <p:nvGrpSpPr>
          <p:cNvPr id="61" name="Group 60" descr="beta or cc (preview) - pioneers">
            <a:extLst>
              <a:ext uri="{FF2B5EF4-FFF2-40B4-BE49-F238E27FC236}">
                <a16:creationId xmlns:a16="http://schemas.microsoft.com/office/drawing/2014/main" id="{218FD4EF-6B23-B7BE-1E10-3D59D5E4F152}"/>
              </a:ext>
              <a:ext uri="{C183D7F6-B498-43B3-948B-1728B52AA6E4}">
                <adec:decorative xmlns:adec="http://schemas.microsoft.com/office/drawing/2017/decorative" val="0"/>
              </a:ext>
            </a:extLst>
          </p:cNvPr>
          <p:cNvGrpSpPr/>
          <p:nvPr/>
        </p:nvGrpSpPr>
        <p:grpSpPr>
          <a:xfrm>
            <a:off x="6061497" y="2337145"/>
            <a:ext cx="980427" cy="1008234"/>
            <a:chOff x="6198901" y="1853095"/>
            <a:chExt cx="1076867" cy="1107409"/>
          </a:xfrm>
        </p:grpSpPr>
        <p:sp>
          <p:nvSpPr>
            <p:cNvPr id="71" name="Rectangle: Diagonal Corners Snipped 7">
              <a:extLst>
                <a:ext uri="{FF2B5EF4-FFF2-40B4-BE49-F238E27FC236}">
                  <a16:creationId xmlns:a16="http://schemas.microsoft.com/office/drawing/2014/main" id="{B073B793-579C-9079-82CE-FF912FB3EE67}"/>
                </a:ext>
              </a:extLst>
            </p:cNvPr>
            <p:cNvSpPr/>
            <p:nvPr/>
          </p:nvSpPr>
          <p:spPr>
            <a:xfrm>
              <a:off x="6239810" y="2320424"/>
              <a:ext cx="1005840" cy="640080"/>
            </a:xfrm>
            <a:prstGeom prst="roundRect">
              <a:avLst/>
            </a:prstGeom>
            <a:solidFill>
              <a:srgbClr val="0078D4"/>
            </a:solidFill>
            <a:ln>
              <a:noFill/>
            </a:ln>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81356" tIns="81356" rIns="81356" bIns="81356"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Pioneers</a:t>
              </a:r>
            </a:p>
          </p:txBody>
        </p:sp>
        <p:sp>
          <p:nvSpPr>
            <p:cNvPr id="72" name="TextBox 71">
              <a:extLst>
                <a:ext uri="{FF2B5EF4-FFF2-40B4-BE49-F238E27FC236}">
                  <a16:creationId xmlns:a16="http://schemas.microsoft.com/office/drawing/2014/main" id="{4AAE41B5-6139-245F-F546-261BD8B043EC}"/>
                </a:ext>
              </a:extLst>
            </p:cNvPr>
            <p:cNvSpPr txBox="1"/>
            <p:nvPr/>
          </p:nvSpPr>
          <p:spPr>
            <a:xfrm>
              <a:off x="6198901" y="1853095"/>
              <a:ext cx="1076867" cy="457200"/>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Beta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CC (Preview)</a:t>
              </a:r>
            </a:p>
          </p:txBody>
        </p:sp>
      </p:grpSp>
      <p:grpSp>
        <p:nvGrpSpPr>
          <p:cNvPr id="62" name="Group 61" descr="current channel - early adopters">
            <a:extLst>
              <a:ext uri="{FF2B5EF4-FFF2-40B4-BE49-F238E27FC236}">
                <a16:creationId xmlns:a16="http://schemas.microsoft.com/office/drawing/2014/main" id="{D6DB9EB5-4033-161B-3F5C-0906BF6720BD}"/>
              </a:ext>
            </a:extLst>
          </p:cNvPr>
          <p:cNvGrpSpPr/>
          <p:nvPr/>
        </p:nvGrpSpPr>
        <p:grpSpPr>
          <a:xfrm>
            <a:off x="7593494" y="2337145"/>
            <a:ext cx="915761" cy="1008234"/>
            <a:chOff x="7893274" y="1853095"/>
            <a:chExt cx="1005840" cy="1107409"/>
          </a:xfrm>
        </p:grpSpPr>
        <p:sp>
          <p:nvSpPr>
            <p:cNvPr id="69" name="Rectangle: Diagonal Corners Snipped 8">
              <a:extLst>
                <a:ext uri="{FF2B5EF4-FFF2-40B4-BE49-F238E27FC236}">
                  <a16:creationId xmlns:a16="http://schemas.microsoft.com/office/drawing/2014/main" id="{3340E79D-4C86-4749-B192-ED91FBE708B8}"/>
                </a:ext>
              </a:extLst>
            </p:cNvPr>
            <p:cNvSpPr/>
            <p:nvPr/>
          </p:nvSpPr>
          <p:spPr>
            <a:xfrm>
              <a:off x="7893274" y="2320424"/>
              <a:ext cx="1005840" cy="640080"/>
            </a:xfrm>
            <a:prstGeom prst="roundRect">
              <a:avLst/>
            </a:prstGeom>
            <a:solidFill>
              <a:srgbClr val="0078D4"/>
            </a:solidFill>
            <a:ln>
              <a:noFill/>
            </a:ln>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81356" tIns="81356" rIns="81356" bIns="81356"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Early adopters</a:t>
              </a:r>
            </a:p>
          </p:txBody>
        </p:sp>
        <p:sp>
          <p:nvSpPr>
            <p:cNvPr id="70" name="TextBox 69">
              <a:extLst>
                <a:ext uri="{FF2B5EF4-FFF2-40B4-BE49-F238E27FC236}">
                  <a16:creationId xmlns:a16="http://schemas.microsoft.com/office/drawing/2014/main" id="{37FD449F-AD49-2710-9E2F-BDA46732DA90}"/>
                </a:ext>
              </a:extLst>
            </p:cNvPr>
            <p:cNvSpPr txBox="1"/>
            <p:nvPr/>
          </p:nvSpPr>
          <p:spPr>
            <a:xfrm>
              <a:off x="7893274" y="1853095"/>
              <a:ext cx="1005840" cy="457200"/>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Current Channel</a:t>
              </a:r>
            </a:p>
          </p:txBody>
        </p:sp>
      </p:grpSp>
      <p:grpSp>
        <p:nvGrpSpPr>
          <p:cNvPr id="63" name="Group 62" descr="MEC - broad userbase">
            <a:extLst>
              <a:ext uri="{FF2B5EF4-FFF2-40B4-BE49-F238E27FC236}">
                <a16:creationId xmlns:a16="http://schemas.microsoft.com/office/drawing/2014/main" id="{A8E8B6BF-050E-3B9D-D9B1-3FCB7757B491}"/>
              </a:ext>
            </a:extLst>
          </p:cNvPr>
          <p:cNvGrpSpPr/>
          <p:nvPr/>
        </p:nvGrpSpPr>
        <p:grpSpPr>
          <a:xfrm>
            <a:off x="9075462" y="2510526"/>
            <a:ext cx="915761" cy="834853"/>
            <a:chOff x="9532696" y="2043530"/>
            <a:chExt cx="1005840" cy="916974"/>
          </a:xfrm>
        </p:grpSpPr>
        <p:sp>
          <p:nvSpPr>
            <p:cNvPr id="67" name="Rectangle: Diagonal Corners Snipped 9">
              <a:extLst>
                <a:ext uri="{FF2B5EF4-FFF2-40B4-BE49-F238E27FC236}">
                  <a16:creationId xmlns:a16="http://schemas.microsoft.com/office/drawing/2014/main" id="{D394598E-2B31-84BE-2611-AE7FD64BBC7F}"/>
                </a:ext>
              </a:extLst>
            </p:cNvPr>
            <p:cNvSpPr/>
            <p:nvPr/>
          </p:nvSpPr>
          <p:spPr>
            <a:xfrm>
              <a:off x="9532696" y="2320424"/>
              <a:ext cx="1005840" cy="640080"/>
            </a:xfrm>
            <a:prstGeom prst="roundRect">
              <a:avLst/>
            </a:prstGeom>
            <a:solidFill>
              <a:srgbClr val="0078D4"/>
            </a:solidFill>
            <a:ln>
              <a:noFill/>
            </a:ln>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81356" tIns="81356" rIns="81356" bIns="81356"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Broad userbase </a:t>
              </a:r>
            </a:p>
          </p:txBody>
        </p:sp>
        <p:sp>
          <p:nvSpPr>
            <p:cNvPr id="68" name="TextBox 67">
              <a:extLst>
                <a:ext uri="{FF2B5EF4-FFF2-40B4-BE49-F238E27FC236}">
                  <a16:creationId xmlns:a16="http://schemas.microsoft.com/office/drawing/2014/main" id="{B496957D-789E-FC3C-EE0E-9EFD9A7EAF1A}"/>
                </a:ext>
              </a:extLst>
            </p:cNvPr>
            <p:cNvSpPr txBox="1"/>
            <p:nvPr/>
          </p:nvSpPr>
          <p:spPr>
            <a:xfrm>
              <a:off x="9532696" y="2043530"/>
              <a:ext cx="1005840" cy="274320"/>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MEC</a:t>
              </a:r>
            </a:p>
          </p:txBody>
        </p:sp>
      </p:grpSp>
      <p:grpSp>
        <p:nvGrpSpPr>
          <p:cNvPr id="64" name="Group 63" descr="SAEC - non-human devices">
            <a:extLst>
              <a:ext uri="{FF2B5EF4-FFF2-40B4-BE49-F238E27FC236}">
                <a16:creationId xmlns:a16="http://schemas.microsoft.com/office/drawing/2014/main" id="{FB5388E1-6512-6205-21C0-DF43B75D89FF}"/>
              </a:ext>
            </a:extLst>
          </p:cNvPr>
          <p:cNvGrpSpPr/>
          <p:nvPr/>
        </p:nvGrpSpPr>
        <p:grpSpPr>
          <a:xfrm>
            <a:off x="10557429" y="2510467"/>
            <a:ext cx="928545" cy="832569"/>
            <a:chOff x="11172118" y="2046039"/>
            <a:chExt cx="1019882" cy="914465"/>
          </a:xfrm>
        </p:grpSpPr>
        <p:sp>
          <p:nvSpPr>
            <p:cNvPr id="65" name="Rectangle: Diagonal Corners Snipped 10">
              <a:extLst>
                <a:ext uri="{FF2B5EF4-FFF2-40B4-BE49-F238E27FC236}">
                  <a16:creationId xmlns:a16="http://schemas.microsoft.com/office/drawing/2014/main" id="{007884BA-303F-A6A8-B860-B3CD2A448F06}"/>
                </a:ext>
              </a:extLst>
            </p:cNvPr>
            <p:cNvSpPr/>
            <p:nvPr/>
          </p:nvSpPr>
          <p:spPr>
            <a:xfrm>
              <a:off x="11186160" y="2320424"/>
              <a:ext cx="1005840" cy="640080"/>
            </a:xfrm>
            <a:prstGeom prst="roundRect">
              <a:avLst/>
            </a:prstGeom>
            <a:solidFill>
              <a:srgbClr val="0078D4"/>
            </a:solidFill>
            <a:ln>
              <a:noFill/>
            </a:ln>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81356" tIns="81356" rIns="81356" bIns="81356"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Non-human devices </a:t>
              </a:r>
            </a:p>
          </p:txBody>
        </p:sp>
        <p:sp>
          <p:nvSpPr>
            <p:cNvPr id="66" name="TextBox 65">
              <a:extLst>
                <a:ext uri="{FF2B5EF4-FFF2-40B4-BE49-F238E27FC236}">
                  <a16:creationId xmlns:a16="http://schemas.microsoft.com/office/drawing/2014/main" id="{D658FD41-9855-543E-D75B-2AFD1106AD52}"/>
                </a:ext>
              </a:extLst>
            </p:cNvPr>
            <p:cNvSpPr txBox="1"/>
            <p:nvPr/>
          </p:nvSpPr>
          <p:spPr>
            <a:xfrm>
              <a:off x="11172118" y="2046039"/>
              <a:ext cx="1005840" cy="274320"/>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SAEC</a:t>
              </a:r>
            </a:p>
          </p:txBody>
        </p:sp>
      </p:grpSp>
      <p:sp>
        <p:nvSpPr>
          <p:cNvPr id="57" name="Plus Sign 86">
            <a:extLst>
              <a:ext uri="{FF2B5EF4-FFF2-40B4-BE49-F238E27FC236}">
                <a16:creationId xmlns:a16="http://schemas.microsoft.com/office/drawing/2014/main" id="{2A04A713-F57A-4436-EDD7-01414492E086}"/>
              </a:ext>
              <a:ext uri="{C183D7F6-B498-43B3-948B-1728B52AA6E4}">
                <adec:decorative xmlns:adec="http://schemas.microsoft.com/office/drawing/2017/decorative" val="1"/>
              </a:ext>
            </a:extLst>
          </p:cNvPr>
          <p:cNvSpPr/>
          <p:nvPr/>
        </p:nvSpPr>
        <p:spPr>
          <a:xfrm>
            <a:off x="7168121" y="2937934"/>
            <a:ext cx="227446" cy="227446"/>
          </a:xfrm>
          <a:prstGeom prst="mathPlus">
            <a:avLst/>
          </a:prstGeom>
          <a:solidFill>
            <a:srgbClr val="8DC8E8"/>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58" name="Plus Sign 87">
            <a:extLst>
              <a:ext uri="{FF2B5EF4-FFF2-40B4-BE49-F238E27FC236}">
                <a16:creationId xmlns:a16="http://schemas.microsoft.com/office/drawing/2014/main" id="{A5D8AEF4-2D54-71F2-95B5-3C6B1A315CDF}"/>
              </a:ext>
              <a:ext uri="{C183D7F6-B498-43B3-948B-1728B52AA6E4}">
                <adec:decorative xmlns:adec="http://schemas.microsoft.com/office/drawing/2017/decorative" val="1"/>
              </a:ext>
            </a:extLst>
          </p:cNvPr>
          <p:cNvSpPr/>
          <p:nvPr/>
        </p:nvSpPr>
        <p:spPr>
          <a:xfrm>
            <a:off x="8672243" y="2937934"/>
            <a:ext cx="227446" cy="227446"/>
          </a:xfrm>
          <a:prstGeom prst="mathPlus">
            <a:avLst/>
          </a:prstGeom>
          <a:solidFill>
            <a:srgbClr val="8DC8E8"/>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59" name="Plus Sign 88">
            <a:extLst>
              <a:ext uri="{FF2B5EF4-FFF2-40B4-BE49-F238E27FC236}">
                <a16:creationId xmlns:a16="http://schemas.microsoft.com/office/drawing/2014/main" id="{0C044D9A-AD44-7977-09F7-9B4BFE6BB2C8}"/>
              </a:ext>
              <a:ext uri="{C183D7F6-B498-43B3-948B-1728B52AA6E4}">
                <adec:decorative xmlns:adec="http://schemas.microsoft.com/office/drawing/2017/decorative" val="1"/>
              </a:ext>
            </a:extLst>
          </p:cNvPr>
          <p:cNvSpPr/>
          <p:nvPr/>
        </p:nvSpPr>
        <p:spPr>
          <a:xfrm>
            <a:off x="10166995" y="2928914"/>
            <a:ext cx="227446" cy="227446"/>
          </a:xfrm>
          <a:prstGeom prst="mathPlus">
            <a:avLst/>
          </a:prstGeom>
          <a:solidFill>
            <a:srgbClr val="8DC8E8"/>
          </a:solid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38" name="TextBox 37">
            <a:extLst>
              <a:ext uri="{FF2B5EF4-FFF2-40B4-BE49-F238E27FC236}">
                <a16:creationId xmlns:a16="http://schemas.microsoft.com/office/drawing/2014/main" id="{38EB7EDD-A253-D42E-C820-7E91B9E2C497}"/>
              </a:ext>
            </a:extLst>
          </p:cNvPr>
          <p:cNvSpPr txBox="1"/>
          <p:nvPr/>
        </p:nvSpPr>
        <p:spPr>
          <a:xfrm>
            <a:off x="5947701" y="3510532"/>
            <a:ext cx="5577815" cy="803838"/>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200" b="0" i="0" u="none" strike="noStrike" kern="1200" cap="none" spc="0" normalizeH="0" baseline="0" noProof="0">
                <a:ln>
                  <a:noFill/>
                </a:ln>
                <a:solidFill>
                  <a:prstClr val="black"/>
                </a:solidFill>
                <a:effectLst/>
                <a:uLnTx/>
                <a:uFillTx/>
                <a:ea typeface="+mn-ea"/>
                <a:cs typeface="+mn-cs"/>
              </a:rPr>
              <a:t>For broad deployment, implement </a:t>
            </a:r>
            <a:r>
              <a:rPr kumimoji="0" lang="en-US" sz="1200" b="1" i="0" u="none" strike="noStrike" kern="1200" cap="none" spc="0" normalizeH="0" baseline="0" noProof="0">
                <a:ln>
                  <a:noFill/>
                </a:ln>
                <a:solidFill>
                  <a:prstClr val="black"/>
                </a:solidFill>
                <a:effectLst/>
                <a:uLnTx/>
                <a:uFillTx/>
                <a:ea typeface="+mn-ea"/>
                <a:cs typeface="+mn-cs"/>
              </a:rPr>
              <a:t>custom rollout waves</a:t>
            </a:r>
            <a:r>
              <a:rPr kumimoji="0" lang="en-US" sz="1200" b="0" i="0" u="none" strike="noStrike" kern="1200" cap="none" spc="0" normalizeH="0" baseline="0" noProof="0">
                <a:ln>
                  <a:noFill/>
                </a:ln>
                <a:solidFill>
                  <a:prstClr val="black"/>
                </a:solidFill>
                <a:effectLst/>
                <a:uLnTx/>
                <a:uFillTx/>
                <a:ea typeface="+mn-ea"/>
                <a:cs typeface="+mn-cs"/>
              </a:rPr>
              <a:t>, controlling which users go first, while giving sufficient time to pause and rollback if the need arises</a:t>
            </a:r>
          </a:p>
        </p:txBody>
      </p:sp>
      <p:sp>
        <p:nvSpPr>
          <p:cNvPr id="47" name="TextBox 46">
            <a:extLst>
              <a:ext uri="{FF2B5EF4-FFF2-40B4-BE49-F238E27FC236}">
                <a16:creationId xmlns:a16="http://schemas.microsoft.com/office/drawing/2014/main" id="{83FE9311-2646-825F-2621-430A99CAE9E8}"/>
              </a:ext>
            </a:extLst>
          </p:cNvPr>
          <p:cNvSpPr txBox="1"/>
          <p:nvPr/>
        </p:nvSpPr>
        <p:spPr>
          <a:xfrm>
            <a:off x="6179708" y="4360370"/>
            <a:ext cx="915761" cy="249752"/>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Wave 1</a:t>
            </a:r>
          </a:p>
        </p:txBody>
      </p:sp>
      <p:sp>
        <p:nvSpPr>
          <p:cNvPr id="53" name="TextBox 52">
            <a:extLst>
              <a:ext uri="{FF2B5EF4-FFF2-40B4-BE49-F238E27FC236}">
                <a16:creationId xmlns:a16="http://schemas.microsoft.com/office/drawing/2014/main" id="{77DE438B-2DA4-C620-9D49-E3B897CDD1E7}"/>
              </a:ext>
            </a:extLst>
          </p:cNvPr>
          <p:cNvSpPr txBox="1"/>
          <p:nvPr/>
        </p:nvSpPr>
        <p:spPr>
          <a:xfrm>
            <a:off x="5874607" y="4619526"/>
            <a:ext cx="1581768" cy="499505"/>
          </a:xfrm>
          <a:prstGeom prst="chevron">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spcFirstLastPara="0" vert="horz" wrap="square" lIns="81356" tIns="81356" rIns="81356" bIns="81356" numCol="1" spcCol="1270" anchor="ctr" anchorCtr="0">
            <a:noAutofit/>
          </a:bodyPr>
          <a:lstStyle>
            <a:defPPr>
              <a:defRPr lang="en-US"/>
            </a:defPPr>
            <a:lvl1pPr lvl="0" indent="0" algn="ctr" defTabSz="488950">
              <a:lnSpc>
                <a:spcPct val="90000"/>
              </a:lnSpc>
              <a:spcBef>
                <a:spcPct val="0"/>
              </a:spcBef>
              <a:spcAft>
                <a:spcPct val="35000"/>
              </a:spcAft>
              <a:buNone/>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1-10% representation</a:t>
            </a:r>
          </a:p>
        </p:txBody>
      </p:sp>
      <p:sp>
        <p:nvSpPr>
          <p:cNvPr id="48" name="TextBox 47">
            <a:extLst>
              <a:ext uri="{FF2B5EF4-FFF2-40B4-BE49-F238E27FC236}">
                <a16:creationId xmlns:a16="http://schemas.microsoft.com/office/drawing/2014/main" id="{B9C54F28-6E04-E5B9-31CE-FFE8CF144EED}"/>
              </a:ext>
            </a:extLst>
          </p:cNvPr>
          <p:cNvSpPr txBox="1"/>
          <p:nvPr/>
        </p:nvSpPr>
        <p:spPr>
          <a:xfrm>
            <a:off x="7557735" y="4360370"/>
            <a:ext cx="915761" cy="249752"/>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Wave 2</a:t>
            </a:r>
          </a:p>
        </p:txBody>
      </p:sp>
      <p:sp>
        <p:nvSpPr>
          <p:cNvPr id="52" name="TextBox 51">
            <a:extLst>
              <a:ext uri="{FF2B5EF4-FFF2-40B4-BE49-F238E27FC236}">
                <a16:creationId xmlns:a16="http://schemas.microsoft.com/office/drawing/2014/main" id="{7A4B7734-8574-81AD-6C3A-7E004538899D}"/>
              </a:ext>
            </a:extLst>
          </p:cNvPr>
          <p:cNvSpPr txBox="1"/>
          <p:nvPr/>
        </p:nvSpPr>
        <p:spPr>
          <a:xfrm>
            <a:off x="7267001" y="4619526"/>
            <a:ext cx="1581768" cy="499505"/>
          </a:xfrm>
          <a:prstGeom prst="chevron">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spcFirstLastPara="0" vert="horz" wrap="square" lIns="81356" tIns="81356" rIns="81356" bIns="81356" numCol="1" spcCol="1270" anchor="ctr" anchorCtr="0">
            <a:noAutofit/>
          </a:bodyPr>
          <a:lstStyle>
            <a:defPPr>
              <a:defRPr lang="en-US"/>
            </a:defPPr>
            <a:lvl1pPr lvl="0" indent="0" algn="ctr" defTabSz="488950">
              <a:lnSpc>
                <a:spcPct val="90000"/>
              </a:lnSpc>
              <a:spcBef>
                <a:spcPct val="0"/>
              </a:spcBef>
              <a:spcAft>
                <a:spcPct val="35000"/>
              </a:spcAft>
              <a:buNone/>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10-15% of users</a:t>
            </a:r>
          </a:p>
        </p:txBody>
      </p:sp>
      <p:sp>
        <p:nvSpPr>
          <p:cNvPr id="49" name="TextBox 48">
            <a:extLst>
              <a:ext uri="{FF2B5EF4-FFF2-40B4-BE49-F238E27FC236}">
                <a16:creationId xmlns:a16="http://schemas.microsoft.com/office/drawing/2014/main" id="{2F5DE474-0F1B-981E-E65D-BE4B902A6EFE}"/>
              </a:ext>
            </a:extLst>
          </p:cNvPr>
          <p:cNvSpPr txBox="1"/>
          <p:nvPr/>
        </p:nvSpPr>
        <p:spPr>
          <a:xfrm>
            <a:off x="8935762" y="4360370"/>
            <a:ext cx="915761" cy="249752"/>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Wave 3</a:t>
            </a:r>
          </a:p>
        </p:txBody>
      </p:sp>
      <p:sp>
        <p:nvSpPr>
          <p:cNvPr id="54" name="TextBox 53">
            <a:extLst>
              <a:ext uri="{FF2B5EF4-FFF2-40B4-BE49-F238E27FC236}">
                <a16:creationId xmlns:a16="http://schemas.microsoft.com/office/drawing/2014/main" id="{1800EE63-0748-5B75-A2A9-E5222C9410CB}"/>
              </a:ext>
            </a:extLst>
          </p:cNvPr>
          <p:cNvSpPr txBox="1"/>
          <p:nvPr/>
        </p:nvSpPr>
        <p:spPr>
          <a:xfrm>
            <a:off x="8659395" y="4619526"/>
            <a:ext cx="1581768" cy="499505"/>
          </a:xfrm>
          <a:prstGeom prst="chevron">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spcFirstLastPara="0" vert="horz" wrap="square" lIns="81356" tIns="81356" rIns="81356" bIns="81356" numCol="1" spcCol="1270" anchor="ctr" anchorCtr="0">
            <a:noAutofit/>
          </a:bodyPr>
          <a:lstStyle>
            <a:defPPr>
              <a:defRPr lang="en-US"/>
            </a:defPPr>
            <a:lvl1pPr lvl="0" indent="0" algn="ctr" defTabSz="488950">
              <a:lnSpc>
                <a:spcPct val="90000"/>
              </a:lnSpc>
              <a:spcBef>
                <a:spcPct val="0"/>
              </a:spcBef>
              <a:spcAft>
                <a:spcPct val="35000"/>
              </a:spcAft>
              <a:buNone/>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10-15% of users</a:t>
            </a:r>
          </a:p>
        </p:txBody>
      </p:sp>
      <p:sp>
        <p:nvSpPr>
          <p:cNvPr id="50" name="TextBox 49">
            <a:extLst>
              <a:ext uri="{FF2B5EF4-FFF2-40B4-BE49-F238E27FC236}">
                <a16:creationId xmlns:a16="http://schemas.microsoft.com/office/drawing/2014/main" id="{F035799D-B4F7-8CE2-8DC3-173EA3D9AEA7}"/>
              </a:ext>
            </a:extLst>
          </p:cNvPr>
          <p:cNvSpPr txBox="1"/>
          <p:nvPr/>
        </p:nvSpPr>
        <p:spPr>
          <a:xfrm>
            <a:off x="10311633" y="4360370"/>
            <a:ext cx="915761" cy="249752"/>
          </a:xfrm>
          <a:prstGeom prst="rect">
            <a:avLst/>
          </a:prstGeom>
          <a:noFill/>
          <a:ln>
            <a:noFill/>
          </a:ln>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ea typeface="+mn-ea"/>
                <a:cs typeface="+mn-cs"/>
              </a:rPr>
              <a:t>Wave 4</a:t>
            </a:r>
          </a:p>
        </p:txBody>
      </p:sp>
      <p:sp>
        <p:nvSpPr>
          <p:cNvPr id="51" name="TextBox 50">
            <a:extLst>
              <a:ext uri="{FF2B5EF4-FFF2-40B4-BE49-F238E27FC236}">
                <a16:creationId xmlns:a16="http://schemas.microsoft.com/office/drawing/2014/main" id="{21007FB1-2C9D-0E05-EA06-8E6B2FDDAF0D}"/>
              </a:ext>
            </a:extLst>
          </p:cNvPr>
          <p:cNvSpPr txBox="1"/>
          <p:nvPr/>
        </p:nvSpPr>
        <p:spPr>
          <a:xfrm>
            <a:off x="10051790" y="4619526"/>
            <a:ext cx="1581768" cy="499505"/>
          </a:xfrm>
          <a:prstGeom prst="chevron">
            <a:avLst/>
          </a:prstGeom>
          <a:solidFill>
            <a:srgbClr val="0078D4"/>
          </a:solidFill>
          <a:ln>
            <a:noFill/>
          </a:ln>
        </p:spPr>
        <p:style>
          <a:lnRef idx="0">
            <a:scrgbClr r="0" g="0" b="0"/>
          </a:lnRef>
          <a:fillRef idx="0">
            <a:scrgbClr r="0" g="0" b="0"/>
          </a:fillRef>
          <a:effectRef idx="0">
            <a:scrgbClr r="0" g="0" b="0"/>
          </a:effectRef>
          <a:fontRef idx="minor">
            <a:schemeClr val="lt1"/>
          </a:fontRef>
        </p:style>
        <p:txBody>
          <a:bodyPr spcFirstLastPara="0" vert="horz" wrap="square" lIns="81356" tIns="81356" rIns="81356" bIns="81356" numCol="1" spcCol="1270" anchor="ctr" anchorCtr="0">
            <a:noAutofit/>
          </a:bodyPr>
          <a:lstStyle>
            <a:defPPr>
              <a:defRPr lang="en-US"/>
            </a:defPPr>
            <a:lvl1pPr lvl="0" indent="0" algn="ctr" defTabSz="488950">
              <a:lnSpc>
                <a:spcPct val="90000"/>
              </a:lnSpc>
              <a:spcBef>
                <a:spcPct val="0"/>
              </a:spcBef>
              <a:spcAft>
                <a:spcPct val="35000"/>
              </a:spcAft>
              <a:buNone/>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a:ln>
                  <a:noFill/>
                </a:ln>
                <a:solidFill>
                  <a:prstClr val="white"/>
                </a:solidFill>
                <a:effectLst/>
                <a:uLnTx/>
                <a:uFillTx/>
                <a:ea typeface="+mn-ea"/>
                <a:cs typeface="+mn-cs"/>
              </a:rPr>
              <a:t>All remaining devices</a:t>
            </a:r>
          </a:p>
        </p:txBody>
      </p:sp>
      <p:sp>
        <p:nvSpPr>
          <p:cNvPr id="36" name="TextBox 35">
            <a:extLst>
              <a:ext uri="{FF2B5EF4-FFF2-40B4-BE49-F238E27FC236}">
                <a16:creationId xmlns:a16="http://schemas.microsoft.com/office/drawing/2014/main" id="{6FB680E9-B1B2-41C6-0A63-D89CD56CE82D}"/>
              </a:ext>
            </a:extLst>
          </p:cNvPr>
          <p:cNvSpPr txBox="1"/>
          <p:nvPr/>
        </p:nvSpPr>
        <p:spPr>
          <a:xfrm>
            <a:off x="5921540" y="5424187"/>
            <a:ext cx="5630135" cy="756576"/>
          </a:xfrm>
          <a:prstGeom prst="rect">
            <a:avLst/>
          </a:prstGeom>
          <a:noFill/>
        </p:spPr>
        <p:txBody>
          <a:bodyPr wrap="square">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200" b="0" i="0" u="none" strike="noStrike" kern="1200" cap="none" spc="0" normalizeH="0" baseline="0" noProof="0">
                <a:ln>
                  <a:noFill/>
                </a:ln>
                <a:solidFill>
                  <a:prstClr val="black"/>
                </a:solidFill>
                <a:effectLst/>
                <a:uLnTx/>
                <a:uFillTx/>
                <a:ea typeface="+mn-ea"/>
              </a:rPr>
              <a:t>Confidently move to a monthly update channel to take advantage of Microsoft 365 Copilot </a:t>
            </a:r>
            <a:r>
              <a:rPr lang="en-US" sz="1200">
                <a:solidFill>
                  <a:prstClr val="black"/>
                </a:solidFill>
              </a:rPr>
              <a:t>apps</a:t>
            </a:r>
            <a:r>
              <a:rPr kumimoji="0" lang="en-US" sz="1200" b="0" i="0" u="none" strike="noStrike" kern="1200" cap="none" spc="0" normalizeH="0" baseline="0" noProof="0">
                <a:ln>
                  <a:noFill/>
                </a:ln>
                <a:solidFill>
                  <a:prstClr val="black"/>
                </a:solidFill>
                <a:effectLst/>
                <a:uLnTx/>
                <a:uFillTx/>
                <a:ea typeface="+mn-ea"/>
              </a:rPr>
              <a:t> while knowing </a:t>
            </a:r>
            <a:r>
              <a:rPr kumimoji="0" lang="en-US" sz="1200" b="0" i="0" u="none" strike="noStrike" kern="1200" cap="none" spc="0" normalizeH="0" baseline="0" noProof="0">
                <a:ln>
                  <a:noFill/>
                </a:ln>
                <a:solidFill>
                  <a:srgbClr val="000000"/>
                </a:solidFill>
                <a:effectLst/>
                <a:uLnTx/>
                <a:uFillTx/>
                <a:ea typeface="+mn-ea"/>
                <a:cs typeface="Segoe UI"/>
              </a:rPr>
              <a:t>App Assure </a:t>
            </a:r>
            <a:r>
              <a:rPr kumimoji="0" lang="en-US" sz="1200" b="0" i="0" u="none" strike="noStrike" kern="1200" cap="none" spc="0" normalizeH="0" baseline="0" noProof="0">
                <a:ln>
                  <a:noFill/>
                </a:ln>
                <a:solidFill>
                  <a:prstClr val="black"/>
                </a:solidFill>
                <a:effectLst/>
                <a:uLnTx/>
                <a:uFillTx/>
                <a:ea typeface="+mn-ea"/>
              </a:rPr>
              <a:t>will help </a:t>
            </a:r>
            <a:r>
              <a:rPr kumimoji="0" lang="en-US" sz="1200" b="1" i="0" u="none" strike="noStrike" kern="1200" cap="none" spc="0" normalizeH="0" baseline="0" noProof="0">
                <a:ln>
                  <a:noFill/>
                </a:ln>
                <a:solidFill>
                  <a:prstClr val="black"/>
                </a:solidFill>
                <a:effectLst/>
                <a:uLnTx/>
                <a:uFillTx/>
                <a:ea typeface="+mn-ea"/>
              </a:rPr>
              <a:t>remediate</a:t>
            </a:r>
            <a:r>
              <a:rPr kumimoji="0" lang="en-US" sz="1200" b="0" i="0" u="none" strike="noStrike" kern="1200" cap="none" spc="0" normalizeH="0" baseline="0" noProof="0">
                <a:ln>
                  <a:noFill/>
                </a:ln>
                <a:solidFill>
                  <a:prstClr val="black"/>
                </a:solidFill>
                <a:effectLst/>
                <a:uLnTx/>
                <a:uFillTx/>
                <a:ea typeface="+mn-ea"/>
              </a:rPr>
              <a:t> any </a:t>
            </a:r>
            <a:r>
              <a:rPr kumimoji="0" lang="en-US" sz="1200" b="1" i="0" u="none" strike="noStrike" kern="1200" cap="none" spc="0" normalizeH="0" baseline="0" noProof="0">
                <a:ln>
                  <a:noFill/>
                </a:ln>
                <a:solidFill>
                  <a:prstClr val="black"/>
                </a:solidFill>
                <a:effectLst/>
                <a:uLnTx/>
                <a:uFillTx/>
                <a:ea typeface="+mn-ea"/>
              </a:rPr>
              <a:t>app compatibility </a:t>
            </a:r>
            <a:r>
              <a:rPr kumimoji="0" lang="en-US" sz="1200" b="0" i="0" u="none" strike="noStrike" kern="1200" cap="none" spc="0" normalizeH="0" baseline="0" noProof="0">
                <a:ln>
                  <a:noFill/>
                </a:ln>
                <a:solidFill>
                  <a:prstClr val="black"/>
                </a:solidFill>
                <a:effectLst/>
                <a:uLnTx/>
                <a:uFillTx/>
                <a:ea typeface="+mn-ea"/>
              </a:rPr>
              <a:t>issues: </a:t>
            </a:r>
            <a:r>
              <a:rPr kumimoji="0" lang="en-US" sz="1200" b="0" i="0" u="none" strike="noStrike" kern="1200" cap="none" spc="0" normalizeH="0" baseline="0" noProof="0">
                <a:ln>
                  <a:noFill/>
                </a:ln>
                <a:solidFill>
                  <a:prstClr val="black"/>
                </a:solidFill>
                <a:effectLst/>
                <a:uLnTx/>
                <a:uFillTx/>
                <a:ea typeface="+mn-ea"/>
                <a:hlinkClick r:id="rId3"/>
              </a:rPr>
              <a:t>http://aka.ms/AppAssure</a:t>
            </a:r>
            <a:endParaRPr kumimoji="0" lang="en-US" sz="1200" b="0" i="0" u="none" strike="noStrike" kern="1200" cap="none" spc="0" normalizeH="0" baseline="0" noProof="0">
              <a:ln>
                <a:noFill/>
              </a:ln>
              <a:solidFill>
                <a:prstClr val="black"/>
              </a:solidFill>
              <a:effectLst/>
              <a:uLnTx/>
              <a:uFillTx/>
              <a:ea typeface="+mn-ea"/>
            </a:endParaRPr>
          </a:p>
        </p:txBody>
      </p:sp>
      <p:cxnSp>
        <p:nvCxnSpPr>
          <p:cNvPr id="30" name="Straight Arrow Connector 29">
            <a:extLst>
              <a:ext uri="{FF2B5EF4-FFF2-40B4-BE49-F238E27FC236}">
                <a16:creationId xmlns:a16="http://schemas.microsoft.com/office/drawing/2014/main" id="{E138B4A9-C889-FB3D-D74B-2878383A9998}"/>
              </a:ext>
              <a:ext uri="{C183D7F6-B498-43B3-948B-1728B52AA6E4}">
                <adec:decorative xmlns:adec="http://schemas.microsoft.com/office/drawing/2017/decorative" val="1"/>
              </a:ext>
            </a:extLst>
          </p:cNvPr>
          <p:cNvCxnSpPr>
            <a:cxnSpLocks/>
          </p:cNvCxnSpPr>
          <p:nvPr/>
        </p:nvCxnSpPr>
        <p:spPr>
          <a:xfrm flipH="1">
            <a:off x="1491473" y="2636637"/>
            <a:ext cx="449087"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ADB79C1-4AA1-E95D-DB1E-C743182F3D56}"/>
              </a:ext>
              <a:ext uri="{C183D7F6-B498-43B3-948B-1728B52AA6E4}">
                <adec:decorative xmlns:adec="http://schemas.microsoft.com/office/drawing/2017/decorative" val="1"/>
              </a:ext>
            </a:extLst>
          </p:cNvPr>
          <p:cNvCxnSpPr>
            <a:cxnSpLocks/>
          </p:cNvCxnSpPr>
          <p:nvPr/>
        </p:nvCxnSpPr>
        <p:spPr>
          <a:xfrm flipH="1">
            <a:off x="1491473" y="3949522"/>
            <a:ext cx="449087"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955BFD5-579F-F05D-0379-95BA9AE1A093}"/>
              </a:ext>
              <a:ext uri="{C183D7F6-B498-43B3-948B-1728B52AA6E4}">
                <adec:decorative xmlns:adec="http://schemas.microsoft.com/office/drawing/2017/decorative" val="1"/>
              </a:ext>
            </a:extLst>
          </p:cNvPr>
          <p:cNvCxnSpPr>
            <a:cxnSpLocks/>
          </p:cNvCxnSpPr>
          <p:nvPr/>
        </p:nvCxnSpPr>
        <p:spPr>
          <a:xfrm flipH="1">
            <a:off x="1491473" y="5347336"/>
            <a:ext cx="449087" cy="0"/>
          </a:xfrm>
          <a:prstGeom prst="straightConnector1">
            <a:avLst/>
          </a:prstGeom>
          <a:ln w="19050">
            <a:solidFill>
              <a:srgbClr val="0078D4"/>
            </a:solidFill>
            <a:headEnd type="none" w="lg" len="med"/>
            <a:tailEnd type="arrow" w="lg" len="sm"/>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08832BD-4F9A-0BDC-AAFC-923530E2A809}"/>
              </a:ext>
              <a:ext uri="{C183D7F6-B498-43B3-948B-1728B52AA6E4}">
                <adec:decorative xmlns:adec="http://schemas.microsoft.com/office/drawing/2017/decorative" val="1"/>
              </a:ext>
            </a:extLst>
          </p:cNvPr>
          <p:cNvCxnSpPr/>
          <p:nvPr/>
        </p:nvCxnSpPr>
        <p:spPr>
          <a:xfrm>
            <a:off x="5745035" y="1741119"/>
            <a:ext cx="0" cy="4593420"/>
          </a:xfrm>
          <a:prstGeom prst="line">
            <a:avLst/>
          </a:prstGeom>
          <a:ln>
            <a:solidFill>
              <a:srgbClr val="D9D9D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3584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F587-A708-145C-3B91-11B77A9CACCB}"/>
              </a:ext>
            </a:extLst>
          </p:cNvPr>
          <p:cNvSpPr>
            <a:spLocks noGrp="1"/>
          </p:cNvSpPr>
          <p:nvPr>
            <p:ph type="title"/>
          </p:nvPr>
        </p:nvSpPr>
        <p:spPr>
          <a:xfrm>
            <a:off x="588261" y="585216"/>
            <a:ext cx="11011601" cy="523220"/>
          </a:xfrm>
        </p:spPr>
        <p:txBody>
          <a:bodyPr/>
          <a:lstStyle/>
          <a:p>
            <a:pPr algn="ctr"/>
            <a:r>
              <a:rPr lang="en-US" sz="3400"/>
              <a:t>Confidently use </a:t>
            </a:r>
            <a:r>
              <a:rPr lang="en-US" sz="3400">
                <a:gradFill>
                  <a:gsLst>
                    <a:gs pos="0">
                      <a:srgbClr val="0078D4"/>
                    </a:gs>
                    <a:gs pos="99000">
                      <a:srgbClr val="0078D4"/>
                    </a:gs>
                  </a:gsLst>
                  <a:lin ang="5400000" scaled="1"/>
                </a:gradFill>
              </a:rPr>
              <a:t>Microsoft 365 Copilot</a:t>
            </a:r>
            <a:r>
              <a:rPr lang="en-US" sz="3400"/>
              <a:t> with </a:t>
            </a:r>
            <a:r>
              <a:rPr lang="en-US" sz="3400">
                <a:gradFill>
                  <a:gsLst>
                    <a:gs pos="0">
                      <a:srgbClr val="0078D4"/>
                    </a:gs>
                    <a:gs pos="99000">
                      <a:srgbClr val="0078D4"/>
                    </a:gs>
                  </a:gsLst>
                  <a:lin ang="5400000" scaled="1"/>
                </a:gradFill>
              </a:rPr>
              <a:t>App Assure</a:t>
            </a:r>
          </a:p>
        </p:txBody>
      </p:sp>
      <p:pic>
        <p:nvPicPr>
          <p:cNvPr id="15" name="Picture 14">
            <a:extLst>
              <a:ext uri="{FF2B5EF4-FFF2-40B4-BE49-F238E27FC236}">
                <a16:creationId xmlns:a16="http://schemas.microsoft.com/office/drawing/2014/main" id="{69D4AD10-5C91-FAE0-86EE-AB6D2CA5893A}"/>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p:blipFill>
        <p:spPr>
          <a:xfrm>
            <a:off x="600961" y="1277613"/>
            <a:ext cx="10990078" cy="2361558"/>
          </a:xfrm>
          <a:prstGeom prst="roundRect">
            <a:avLst>
              <a:gd name="adj" fmla="val 5960"/>
            </a:avLst>
          </a:prstGeom>
        </p:spPr>
      </p:pic>
      <p:sp>
        <p:nvSpPr>
          <p:cNvPr id="17" name="Rectangle: Rounded Corners 16" descr="A person walking in a warehouse&#10;&#10;Description automatically generated with low confidence">
            <a:extLst>
              <a:ext uri="{FF2B5EF4-FFF2-40B4-BE49-F238E27FC236}">
                <a16:creationId xmlns:a16="http://schemas.microsoft.com/office/drawing/2014/main" id="{6C3E2DEA-202C-BF5A-2FDE-6CD4AD8736B9}"/>
              </a:ext>
            </a:extLst>
          </p:cNvPr>
          <p:cNvSpPr/>
          <p:nvPr/>
        </p:nvSpPr>
        <p:spPr>
          <a:xfrm>
            <a:off x="1236904" y="1858228"/>
            <a:ext cx="9718192" cy="1269980"/>
          </a:xfrm>
          <a:prstGeom prst="roundRect">
            <a:avLst>
              <a:gd name="adj" fmla="val 9973"/>
            </a:avLst>
          </a:prstGeom>
          <a:noFill/>
          <a:effectLst>
            <a:softEdge rad="63500"/>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chemeClr val="bg1"/>
                </a:solidFill>
                <a:effectLst/>
                <a:uLnTx/>
                <a:uFillTx/>
                <a:latin typeface="+mj-lt"/>
                <a:ea typeface="+mn-ea"/>
                <a:cs typeface="Segoe UI"/>
              </a:rPr>
              <a:t>Confidently move to Monthly Enterprise Channel or Current Channel to take advantage of Microsoft 365 Copilot while knowing your apps will just work. Microsoft is committed to ensuring your apps work with the latest versions of our software. If you encounter any app compatibility issues, App Assure will help remediate them at no additional cost!</a:t>
            </a:r>
          </a:p>
        </p:txBody>
      </p:sp>
      <p:sp>
        <p:nvSpPr>
          <p:cNvPr id="5" name="Rounded Rectangle 4">
            <a:extLst>
              <a:ext uri="{FF2B5EF4-FFF2-40B4-BE49-F238E27FC236}">
                <a16:creationId xmlns:a16="http://schemas.microsoft.com/office/drawing/2014/main" id="{A8ECFC50-C98F-1100-34BF-0E35FC7476CE}"/>
              </a:ext>
              <a:ext uri="{C183D7F6-B498-43B3-948B-1728B52AA6E4}">
                <adec:decorative xmlns:adec="http://schemas.microsoft.com/office/drawing/2017/decorative" val="1"/>
              </a:ext>
            </a:extLst>
          </p:cNvPr>
          <p:cNvSpPr/>
          <p:nvPr/>
        </p:nvSpPr>
        <p:spPr>
          <a:xfrm>
            <a:off x="588263" y="3843130"/>
            <a:ext cx="11002776" cy="1889615"/>
          </a:xfrm>
          <a:prstGeom prst="roundRect">
            <a:avLst>
              <a:gd name="adj" fmla="val 10699"/>
            </a:avLst>
          </a:prstGeom>
          <a:solidFill>
            <a:srgbClr val="F4F3F5"/>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6" name="Rectangle 5">
            <a:extLst>
              <a:ext uri="{FF2B5EF4-FFF2-40B4-BE49-F238E27FC236}">
                <a16:creationId xmlns:a16="http://schemas.microsoft.com/office/drawing/2014/main" id="{1B23275E-0B6D-A152-8533-6B97DBB76752}"/>
              </a:ext>
            </a:extLst>
          </p:cNvPr>
          <p:cNvSpPr/>
          <p:nvPr/>
        </p:nvSpPr>
        <p:spPr>
          <a:xfrm>
            <a:off x="1440513" y="4239836"/>
            <a:ext cx="2567092" cy="112684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i="0" u="none" strike="noStrike" kern="1200" cap="none" spc="0" normalizeH="0" baseline="0" noProof="0">
                <a:ln>
                  <a:noFill/>
                </a:ln>
                <a:solidFill>
                  <a:srgbClr val="0078D4">
                    <a:lumMod val="75000"/>
                  </a:srgbClr>
                </a:solidFill>
                <a:effectLst/>
                <a:uLnTx/>
                <a:uFillTx/>
                <a:latin typeface="+mj-lt"/>
                <a:ea typeface="Calibri" panose="020F0502020204030204" pitchFamily="34" charset="0"/>
                <a:cs typeface="Segoe UI"/>
                <a:hlinkClick r:id="rId5">
                  <a:extLst>
                    <a:ext uri="{A12FA001-AC4F-418D-AE19-62706E023703}">
                      <ahyp:hlinkClr xmlns:ahyp="http://schemas.microsoft.com/office/drawing/2018/hyperlinkcolor" val="tx"/>
                    </a:ext>
                  </a:extLst>
                </a:hlinkClick>
              </a:rPr>
              <a:t>App Assure</a:t>
            </a:r>
            <a:r>
              <a:rPr kumimoji="0" lang="en-US" sz="1600" i="0" u="none" strike="noStrike" kern="1200" cap="none" spc="0" normalizeH="0" baseline="0" noProof="0">
                <a:ln>
                  <a:noFill/>
                </a:ln>
                <a:solidFill>
                  <a:srgbClr val="0078D4">
                    <a:lumMod val="75000"/>
                  </a:srgbClr>
                </a:solidFill>
                <a:effectLst/>
                <a:uLnTx/>
                <a:uFillTx/>
                <a:latin typeface="+mj-lt"/>
                <a:ea typeface="Calibri" panose="020F0502020204030204" pitchFamily="34" charset="0"/>
                <a:cs typeface="Segoe UI"/>
              </a:rPr>
              <a:t> </a:t>
            </a:r>
            <a:r>
              <a:rPr kumimoji="0" lang="en-US" sz="1600" i="0" u="none" strike="noStrike" kern="1200" cap="none" spc="0" normalizeH="0" baseline="0" noProof="0">
                <a:ln>
                  <a:noFill/>
                </a:ln>
                <a:gradFill>
                  <a:gsLst>
                    <a:gs pos="0">
                      <a:schemeClr val="tx1"/>
                    </a:gs>
                    <a:gs pos="99000">
                      <a:schemeClr val="tx1"/>
                    </a:gs>
                  </a:gsLst>
                  <a:lin ang="5400000" scaled="1"/>
                </a:gradFill>
                <a:effectLst/>
                <a:uLnTx/>
                <a:uFillTx/>
                <a:latin typeface="+mj-lt"/>
                <a:ea typeface="+mn-lt"/>
                <a:cs typeface="Segoe UI"/>
              </a:rPr>
              <a:t>helps customers troubleshoot, root cause and resolve app compatibility issues</a:t>
            </a:r>
            <a:endParaRPr kumimoji="0" lang="en-US" sz="1600" i="0" u="none" strike="noStrike" kern="1200" cap="none" spc="0" normalizeH="0" baseline="0" noProof="0">
              <a:ln>
                <a:noFill/>
              </a:ln>
              <a:gradFill>
                <a:gsLst>
                  <a:gs pos="0">
                    <a:schemeClr val="tx1"/>
                  </a:gs>
                  <a:gs pos="99000">
                    <a:schemeClr val="tx1"/>
                  </a:gs>
                </a:gsLst>
                <a:lin ang="5400000" scaled="1"/>
              </a:gradFill>
              <a:effectLst/>
              <a:uLnTx/>
              <a:uFillTx/>
              <a:latin typeface="+mj-lt"/>
              <a:ea typeface="+mn-ea"/>
              <a:cs typeface="Segoe UI"/>
            </a:endParaRPr>
          </a:p>
        </p:txBody>
      </p:sp>
      <p:sp>
        <p:nvSpPr>
          <p:cNvPr id="7" name="Rectangle 6">
            <a:extLst>
              <a:ext uri="{FF2B5EF4-FFF2-40B4-BE49-F238E27FC236}">
                <a16:creationId xmlns:a16="http://schemas.microsoft.com/office/drawing/2014/main" id="{D6A355C9-1BF1-5EF8-8201-46D1511DF1D1}"/>
              </a:ext>
            </a:extLst>
          </p:cNvPr>
          <p:cNvSpPr/>
          <p:nvPr/>
        </p:nvSpPr>
        <p:spPr>
          <a:xfrm>
            <a:off x="5005051" y="4371570"/>
            <a:ext cx="2510232" cy="86337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a:gradFill>
                  <a:gsLst>
                    <a:gs pos="0">
                      <a:schemeClr val="tx1"/>
                    </a:gs>
                    <a:gs pos="99000">
                      <a:schemeClr val="tx1"/>
                    </a:gs>
                  </a:gsLst>
                  <a:lin ang="5400000" scaled="1"/>
                </a:gradFill>
                <a:latin typeface="+mj-lt"/>
                <a:ea typeface="+mn-lt"/>
                <a:cs typeface="Segoe UI"/>
              </a:rPr>
              <a:t>Included as part of your license, this service is at no additional cost</a:t>
            </a:r>
          </a:p>
        </p:txBody>
      </p:sp>
      <p:sp>
        <p:nvSpPr>
          <p:cNvPr id="8" name="Rectangle 7">
            <a:extLst>
              <a:ext uri="{FF2B5EF4-FFF2-40B4-BE49-F238E27FC236}">
                <a16:creationId xmlns:a16="http://schemas.microsoft.com/office/drawing/2014/main" id="{CDDAF6CF-DCDC-1F9B-A7B2-35FF89A598CF}"/>
              </a:ext>
            </a:extLst>
          </p:cNvPr>
          <p:cNvSpPr/>
          <p:nvPr/>
        </p:nvSpPr>
        <p:spPr>
          <a:xfrm>
            <a:off x="8685118" y="4239836"/>
            <a:ext cx="2510232" cy="112684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a:gradFill>
                  <a:gsLst>
                    <a:gs pos="0">
                      <a:schemeClr val="tx1"/>
                    </a:gs>
                    <a:gs pos="99000">
                      <a:schemeClr val="tx1"/>
                    </a:gs>
                  </a:gsLst>
                  <a:lin ang="5400000" scaled="1"/>
                </a:gradFill>
                <a:latin typeface="+mj-lt"/>
                <a:ea typeface="+mn-lt"/>
                <a:cs typeface="Segoe UI"/>
              </a:rPr>
              <a:t>Customers get a direct line of communication to Microsoft product engineering teams</a:t>
            </a:r>
          </a:p>
        </p:txBody>
      </p:sp>
      <p:sp>
        <p:nvSpPr>
          <p:cNvPr id="11" name="Graphic 9">
            <a:extLst>
              <a:ext uri="{FF2B5EF4-FFF2-40B4-BE49-F238E27FC236}">
                <a16:creationId xmlns:a16="http://schemas.microsoft.com/office/drawing/2014/main" id="{7BD4C0EA-3B2C-ED3F-C289-4694C4ECBE4A}"/>
              </a:ext>
              <a:ext uri="{C183D7F6-B498-43B3-948B-1728B52AA6E4}">
                <adec:decorative xmlns:adec="http://schemas.microsoft.com/office/drawing/2017/decorative" val="1"/>
              </a:ext>
            </a:extLst>
          </p:cNvPr>
          <p:cNvSpPr/>
          <p:nvPr/>
        </p:nvSpPr>
        <p:spPr>
          <a:xfrm>
            <a:off x="904603" y="4529280"/>
            <a:ext cx="438426" cy="547940"/>
          </a:xfrm>
          <a:custGeom>
            <a:avLst/>
            <a:gdLst>
              <a:gd name="connsiteX0" fmla="*/ 438426 w 438426"/>
              <a:gd name="connsiteY0" fmla="*/ 390326 h 547940"/>
              <a:gd name="connsiteX1" fmla="*/ 376800 w 438426"/>
              <a:gd name="connsiteY1" fmla="*/ 328700 h 547940"/>
              <a:gd name="connsiteX2" fmla="*/ 376772 w 438426"/>
              <a:gd name="connsiteY2" fmla="*/ 328700 h 547940"/>
              <a:gd name="connsiteX3" fmla="*/ 61654 w 438426"/>
              <a:gd name="connsiteY3" fmla="*/ 328700 h 547940"/>
              <a:gd name="connsiteX4" fmla="*/ 0 w 438426"/>
              <a:gd name="connsiteY4" fmla="*/ 390299 h 547940"/>
              <a:gd name="connsiteX5" fmla="*/ 0 w 438426"/>
              <a:gd name="connsiteY5" fmla="*/ 390353 h 547940"/>
              <a:gd name="connsiteX6" fmla="*/ 0 w 438426"/>
              <a:gd name="connsiteY6" fmla="*/ 415563 h 547940"/>
              <a:gd name="connsiteX7" fmla="*/ 13975 w 438426"/>
              <a:gd name="connsiteY7" fmla="*/ 459268 h 547940"/>
              <a:gd name="connsiteX8" fmla="*/ 219103 w 438426"/>
              <a:gd name="connsiteY8" fmla="*/ 547940 h 547940"/>
              <a:gd name="connsiteX9" fmla="*/ 424342 w 438426"/>
              <a:gd name="connsiteY9" fmla="*/ 459296 h 547940"/>
              <a:gd name="connsiteX10" fmla="*/ 438426 w 438426"/>
              <a:gd name="connsiteY10" fmla="*/ 415536 h 547940"/>
              <a:gd name="connsiteX11" fmla="*/ 438426 w 438426"/>
              <a:gd name="connsiteY11" fmla="*/ 390353 h 547940"/>
              <a:gd name="connsiteX12" fmla="*/ 356139 w 438426"/>
              <a:gd name="connsiteY12" fmla="*/ 137025 h 547940"/>
              <a:gd name="connsiteX13" fmla="*/ 219147 w 438426"/>
              <a:gd name="connsiteY13" fmla="*/ 0 h 547940"/>
              <a:gd name="connsiteX14" fmla="*/ 108839 w 438426"/>
              <a:gd name="connsiteY14" fmla="*/ 55725 h 547940"/>
              <a:gd name="connsiteX15" fmla="*/ 102701 w 438426"/>
              <a:gd name="connsiteY15" fmla="*/ 54766 h 547940"/>
              <a:gd name="connsiteX16" fmla="*/ 34252 w 438426"/>
              <a:gd name="connsiteY16" fmla="*/ 54766 h 547940"/>
              <a:gd name="connsiteX17" fmla="*/ 13701 w 438426"/>
              <a:gd name="connsiteY17" fmla="*/ 75317 h 547940"/>
              <a:gd name="connsiteX18" fmla="*/ 13701 w 438426"/>
              <a:gd name="connsiteY18" fmla="*/ 225971 h 547940"/>
              <a:gd name="connsiteX19" fmla="*/ 89000 w 438426"/>
              <a:gd name="connsiteY19" fmla="*/ 301380 h 547940"/>
              <a:gd name="connsiteX20" fmla="*/ 89055 w 438426"/>
              <a:gd name="connsiteY20" fmla="*/ 301380 h 547940"/>
              <a:gd name="connsiteX21" fmla="*/ 95906 w 438426"/>
              <a:gd name="connsiteY21" fmla="*/ 301380 h 547940"/>
              <a:gd name="connsiteX22" fmla="*/ 95906 w 438426"/>
              <a:gd name="connsiteY22" fmla="*/ 301271 h 547940"/>
              <a:gd name="connsiteX23" fmla="*/ 96180 w 438426"/>
              <a:gd name="connsiteY23" fmla="*/ 301271 h 547940"/>
              <a:gd name="connsiteX24" fmla="*/ 123569 w 438426"/>
              <a:gd name="connsiteY24" fmla="*/ 273968 h 547940"/>
              <a:gd name="connsiteX25" fmla="*/ 96265 w 438426"/>
              <a:gd name="connsiteY25" fmla="*/ 246577 h 547940"/>
              <a:gd name="connsiteX26" fmla="*/ 74642 w 438426"/>
              <a:gd name="connsiteY26" fmla="*/ 257127 h 547940"/>
              <a:gd name="connsiteX27" fmla="*/ 54803 w 438426"/>
              <a:gd name="connsiteY27" fmla="*/ 225998 h 547940"/>
              <a:gd name="connsiteX28" fmla="*/ 54803 w 438426"/>
              <a:gd name="connsiteY28" fmla="*/ 219175 h 547940"/>
              <a:gd name="connsiteX29" fmla="*/ 75300 w 438426"/>
              <a:gd name="connsiteY29" fmla="*/ 219175 h 547940"/>
              <a:gd name="connsiteX30" fmla="*/ 103249 w 438426"/>
              <a:gd name="connsiteY30" fmla="*/ 210188 h 547940"/>
              <a:gd name="connsiteX31" fmla="*/ 292225 w 438426"/>
              <a:gd name="connsiteY31" fmla="*/ 252975 h 547940"/>
              <a:gd name="connsiteX32" fmla="*/ 356139 w 438426"/>
              <a:gd name="connsiteY32" fmla="*/ 137025 h 547940"/>
              <a:gd name="connsiteX33" fmla="*/ 82123 w 438426"/>
              <a:gd name="connsiteY33" fmla="*/ 134121 h 547940"/>
              <a:gd name="connsiteX34" fmla="*/ 82123 w 438426"/>
              <a:gd name="connsiteY34" fmla="*/ 139930 h 547940"/>
              <a:gd name="connsiteX35" fmla="*/ 82123 w 438426"/>
              <a:gd name="connsiteY35" fmla="*/ 171195 h 547940"/>
              <a:gd name="connsiteX36" fmla="*/ 75272 w 438426"/>
              <a:gd name="connsiteY36" fmla="*/ 178046 h 547940"/>
              <a:gd name="connsiteX37" fmla="*/ 54803 w 438426"/>
              <a:gd name="connsiteY37" fmla="*/ 178046 h 547940"/>
              <a:gd name="connsiteX38" fmla="*/ 54803 w 438426"/>
              <a:gd name="connsiteY38" fmla="*/ 95896 h 547940"/>
              <a:gd name="connsiteX39" fmla="*/ 82150 w 438426"/>
              <a:gd name="connsiteY39" fmla="*/ 95896 h 547940"/>
              <a:gd name="connsiteX40" fmla="*/ 82150 w 438426"/>
              <a:gd name="connsiteY40" fmla="*/ 134121 h 54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8426" h="547940">
                <a:moveTo>
                  <a:pt x="438426" y="390326"/>
                </a:moveTo>
                <a:cubicBezTo>
                  <a:pt x="438426" y="356290"/>
                  <a:pt x="410835" y="328700"/>
                  <a:pt x="376800" y="328700"/>
                </a:cubicBezTo>
                <a:cubicBezTo>
                  <a:pt x="376792" y="328700"/>
                  <a:pt x="376781" y="328700"/>
                  <a:pt x="376772" y="328700"/>
                </a:cubicBezTo>
                <a:lnTo>
                  <a:pt x="61654" y="328700"/>
                </a:lnTo>
                <a:cubicBezTo>
                  <a:pt x="27618" y="328683"/>
                  <a:pt x="15" y="356263"/>
                  <a:pt x="0" y="390299"/>
                </a:cubicBezTo>
                <a:cubicBezTo>
                  <a:pt x="0" y="390318"/>
                  <a:pt x="0" y="390334"/>
                  <a:pt x="0" y="390353"/>
                </a:cubicBezTo>
                <a:lnTo>
                  <a:pt x="0" y="415563"/>
                </a:lnTo>
                <a:cubicBezTo>
                  <a:pt x="0" y="431209"/>
                  <a:pt x="4877" y="446499"/>
                  <a:pt x="13975" y="459268"/>
                </a:cubicBezTo>
                <a:cubicBezTo>
                  <a:pt x="56256" y="518566"/>
                  <a:pt x="125362" y="547940"/>
                  <a:pt x="219103" y="547940"/>
                </a:cubicBezTo>
                <a:cubicBezTo>
                  <a:pt x="312817" y="547940"/>
                  <a:pt x="382006" y="518593"/>
                  <a:pt x="424342" y="459296"/>
                </a:cubicBezTo>
                <a:cubicBezTo>
                  <a:pt x="433480" y="446532"/>
                  <a:pt x="438404" y="431234"/>
                  <a:pt x="438426" y="415536"/>
                </a:cubicBezTo>
                <a:lnTo>
                  <a:pt x="438426" y="390353"/>
                </a:lnTo>
                <a:close/>
                <a:moveTo>
                  <a:pt x="356139" y="137025"/>
                </a:moveTo>
                <a:cubicBezTo>
                  <a:pt x="356147" y="61358"/>
                  <a:pt x="294814" y="10"/>
                  <a:pt x="219147" y="0"/>
                </a:cubicBezTo>
                <a:cubicBezTo>
                  <a:pt x="175614" y="-5"/>
                  <a:pt x="134667" y="20679"/>
                  <a:pt x="108839" y="55725"/>
                </a:cubicBezTo>
                <a:cubicBezTo>
                  <a:pt x="106854" y="55096"/>
                  <a:pt x="104784" y="54773"/>
                  <a:pt x="102701" y="54766"/>
                </a:cubicBezTo>
                <a:lnTo>
                  <a:pt x="34252" y="54766"/>
                </a:lnTo>
                <a:cubicBezTo>
                  <a:pt x="22902" y="54766"/>
                  <a:pt x="13701" y="63967"/>
                  <a:pt x="13701" y="75317"/>
                </a:cubicBezTo>
                <a:lnTo>
                  <a:pt x="13701" y="225971"/>
                </a:lnTo>
                <a:cubicBezTo>
                  <a:pt x="13671" y="267589"/>
                  <a:pt x="47383" y="301350"/>
                  <a:pt x="89000" y="301380"/>
                </a:cubicBezTo>
                <a:cubicBezTo>
                  <a:pt x="89019" y="301380"/>
                  <a:pt x="89037" y="301380"/>
                  <a:pt x="89055" y="301380"/>
                </a:cubicBezTo>
                <a:lnTo>
                  <a:pt x="95906" y="301380"/>
                </a:lnTo>
                <a:lnTo>
                  <a:pt x="95906" y="301271"/>
                </a:lnTo>
                <a:lnTo>
                  <a:pt x="96180" y="301271"/>
                </a:lnTo>
                <a:cubicBezTo>
                  <a:pt x="111283" y="301295"/>
                  <a:pt x="123545" y="289069"/>
                  <a:pt x="123569" y="273968"/>
                </a:cubicBezTo>
                <a:cubicBezTo>
                  <a:pt x="123592" y="258864"/>
                  <a:pt x="111368" y="246602"/>
                  <a:pt x="96265" y="246577"/>
                </a:cubicBezTo>
                <a:cubicBezTo>
                  <a:pt x="87814" y="246563"/>
                  <a:pt x="79832" y="250457"/>
                  <a:pt x="74642" y="257127"/>
                </a:cubicBezTo>
                <a:cubicBezTo>
                  <a:pt x="62526" y="251507"/>
                  <a:pt x="54781" y="239354"/>
                  <a:pt x="54803" y="225998"/>
                </a:cubicBezTo>
                <a:lnTo>
                  <a:pt x="54803" y="219175"/>
                </a:lnTo>
                <a:lnTo>
                  <a:pt x="75300" y="219175"/>
                </a:lnTo>
                <a:cubicBezTo>
                  <a:pt x="85712" y="219175"/>
                  <a:pt x="95385" y="215832"/>
                  <a:pt x="103249" y="210188"/>
                </a:cubicBezTo>
                <a:cubicBezTo>
                  <a:pt x="143618" y="274187"/>
                  <a:pt x="228225" y="293343"/>
                  <a:pt x="292225" y="252975"/>
                </a:cubicBezTo>
                <a:cubicBezTo>
                  <a:pt x="332031" y="227867"/>
                  <a:pt x="356164" y="184087"/>
                  <a:pt x="356139" y="137025"/>
                </a:cubicBezTo>
                <a:close/>
                <a:moveTo>
                  <a:pt x="82123" y="134121"/>
                </a:moveTo>
                <a:cubicBezTo>
                  <a:pt x="82083" y="136057"/>
                  <a:pt x="82083" y="137994"/>
                  <a:pt x="82123" y="139930"/>
                </a:cubicBezTo>
                <a:lnTo>
                  <a:pt x="82123" y="171195"/>
                </a:lnTo>
                <a:cubicBezTo>
                  <a:pt x="82123" y="174979"/>
                  <a:pt x="79056" y="178046"/>
                  <a:pt x="75272" y="178046"/>
                </a:cubicBezTo>
                <a:lnTo>
                  <a:pt x="54803" y="178046"/>
                </a:lnTo>
                <a:lnTo>
                  <a:pt x="54803" y="95896"/>
                </a:lnTo>
                <a:lnTo>
                  <a:pt x="82150" y="95896"/>
                </a:lnTo>
                <a:lnTo>
                  <a:pt x="82150" y="134121"/>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 name="Graphic 11">
            <a:extLst>
              <a:ext uri="{FF2B5EF4-FFF2-40B4-BE49-F238E27FC236}">
                <a16:creationId xmlns:a16="http://schemas.microsoft.com/office/drawing/2014/main" id="{B6669D0B-D0F9-C283-BE09-74B0C5AC3967}"/>
              </a:ext>
              <a:ext uri="{C183D7F6-B498-43B3-948B-1728B52AA6E4}">
                <adec:decorative xmlns:adec="http://schemas.microsoft.com/office/drawing/2017/decorative" val="1"/>
              </a:ext>
            </a:extLst>
          </p:cNvPr>
          <p:cNvSpPr/>
          <p:nvPr/>
        </p:nvSpPr>
        <p:spPr>
          <a:xfrm>
            <a:off x="4445081" y="4556644"/>
            <a:ext cx="493229" cy="493229"/>
          </a:xfrm>
          <a:custGeom>
            <a:avLst/>
            <a:gdLst>
              <a:gd name="connsiteX0" fmla="*/ 89055 w 493229"/>
              <a:gd name="connsiteY0" fmla="*/ 0 h 493229"/>
              <a:gd name="connsiteX1" fmla="*/ 0 w 493229"/>
              <a:gd name="connsiteY1" fmla="*/ 89055 h 493229"/>
              <a:gd name="connsiteX2" fmla="*/ 0 w 493229"/>
              <a:gd name="connsiteY2" fmla="*/ 404174 h 493229"/>
              <a:gd name="connsiteX3" fmla="*/ 89055 w 493229"/>
              <a:gd name="connsiteY3" fmla="*/ 493229 h 493229"/>
              <a:gd name="connsiteX4" fmla="*/ 404174 w 493229"/>
              <a:gd name="connsiteY4" fmla="*/ 493229 h 493229"/>
              <a:gd name="connsiteX5" fmla="*/ 493229 w 493229"/>
              <a:gd name="connsiteY5" fmla="*/ 404174 h 493229"/>
              <a:gd name="connsiteX6" fmla="*/ 493229 w 493229"/>
              <a:gd name="connsiteY6" fmla="*/ 89055 h 493229"/>
              <a:gd name="connsiteX7" fmla="*/ 404174 w 493229"/>
              <a:gd name="connsiteY7" fmla="*/ 0 h 493229"/>
              <a:gd name="connsiteX8" fmla="*/ 89055 w 493229"/>
              <a:gd name="connsiteY8" fmla="*/ 0 h 493229"/>
              <a:gd name="connsiteX9" fmla="*/ 363894 w 493229"/>
              <a:gd name="connsiteY9" fmla="*/ 185783 h 493229"/>
              <a:gd name="connsiteX10" fmla="*/ 226885 w 493229"/>
              <a:gd name="connsiteY10" fmla="*/ 322791 h 493229"/>
              <a:gd name="connsiteX11" fmla="*/ 197840 w 493229"/>
              <a:gd name="connsiteY11" fmla="*/ 322791 h 493229"/>
              <a:gd name="connsiteX12" fmla="*/ 142927 w 493229"/>
              <a:gd name="connsiteY12" fmla="*/ 267878 h 493229"/>
              <a:gd name="connsiteX13" fmla="*/ 141902 w 493229"/>
              <a:gd name="connsiteY13" fmla="*/ 238833 h 493229"/>
              <a:gd name="connsiteX14" fmla="*/ 170947 w 493229"/>
              <a:gd name="connsiteY14" fmla="*/ 237808 h 493229"/>
              <a:gd name="connsiteX15" fmla="*/ 171973 w 493229"/>
              <a:gd name="connsiteY15" fmla="*/ 238833 h 493229"/>
              <a:gd name="connsiteX16" fmla="*/ 212363 w 493229"/>
              <a:gd name="connsiteY16" fmla="*/ 279195 h 493229"/>
              <a:gd name="connsiteX17" fmla="*/ 334848 w 493229"/>
              <a:gd name="connsiteY17" fmla="*/ 156710 h 493229"/>
              <a:gd name="connsiteX18" fmla="*/ 363907 w 493229"/>
              <a:gd name="connsiteY18" fmla="*/ 156219 h 493229"/>
              <a:gd name="connsiteX19" fmla="*/ 364398 w 493229"/>
              <a:gd name="connsiteY19" fmla="*/ 185278 h 493229"/>
              <a:gd name="connsiteX20" fmla="*/ 363894 w 493229"/>
              <a:gd name="connsiteY20" fmla="*/ 185783 h 4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229" h="493229">
                <a:moveTo>
                  <a:pt x="89055" y="0"/>
                </a:moveTo>
                <a:cubicBezTo>
                  <a:pt x="39871" y="0"/>
                  <a:pt x="0" y="39871"/>
                  <a:pt x="0" y="89055"/>
                </a:cubicBezTo>
                <a:lnTo>
                  <a:pt x="0" y="404174"/>
                </a:lnTo>
                <a:cubicBezTo>
                  <a:pt x="0" y="453357"/>
                  <a:pt x="39871" y="493229"/>
                  <a:pt x="89055" y="493229"/>
                </a:cubicBezTo>
                <a:lnTo>
                  <a:pt x="404174" y="493229"/>
                </a:lnTo>
                <a:cubicBezTo>
                  <a:pt x="453357" y="493229"/>
                  <a:pt x="493229" y="453357"/>
                  <a:pt x="493229" y="404174"/>
                </a:cubicBezTo>
                <a:lnTo>
                  <a:pt x="493229" y="89055"/>
                </a:lnTo>
                <a:cubicBezTo>
                  <a:pt x="493229" y="39871"/>
                  <a:pt x="453357" y="0"/>
                  <a:pt x="404174" y="0"/>
                </a:cubicBezTo>
                <a:lnTo>
                  <a:pt x="89055" y="0"/>
                </a:lnTo>
                <a:close/>
                <a:moveTo>
                  <a:pt x="363894" y="185783"/>
                </a:moveTo>
                <a:lnTo>
                  <a:pt x="226885" y="322791"/>
                </a:lnTo>
                <a:cubicBezTo>
                  <a:pt x="218862" y="330806"/>
                  <a:pt x="205863" y="330806"/>
                  <a:pt x="197840" y="322791"/>
                </a:cubicBezTo>
                <a:lnTo>
                  <a:pt x="142927" y="267878"/>
                </a:lnTo>
                <a:cubicBezTo>
                  <a:pt x="134623" y="260140"/>
                  <a:pt x="134164" y="247135"/>
                  <a:pt x="141902" y="238833"/>
                </a:cubicBezTo>
                <a:cubicBezTo>
                  <a:pt x="149639" y="230530"/>
                  <a:pt x="162643" y="230070"/>
                  <a:pt x="170947" y="237808"/>
                </a:cubicBezTo>
                <a:cubicBezTo>
                  <a:pt x="171301" y="238137"/>
                  <a:pt x="171643" y="238479"/>
                  <a:pt x="171973" y="238833"/>
                </a:cubicBezTo>
                <a:lnTo>
                  <a:pt x="212363" y="279195"/>
                </a:lnTo>
                <a:lnTo>
                  <a:pt x="334848" y="156710"/>
                </a:lnTo>
                <a:cubicBezTo>
                  <a:pt x="342737" y="148550"/>
                  <a:pt x="355747" y="148330"/>
                  <a:pt x="363907" y="156219"/>
                </a:cubicBezTo>
                <a:cubicBezTo>
                  <a:pt x="372068" y="164108"/>
                  <a:pt x="372287" y="177118"/>
                  <a:pt x="364398" y="185278"/>
                </a:cubicBezTo>
                <a:cubicBezTo>
                  <a:pt x="364233" y="185450"/>
                  <a:pt x="364063" y="185618"/>
                  <a:pt x="363894" y="185783"/>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9" name="Graphic 13">
            <a:extLst>
              <a:ext uri="{FF2B5EF4-FFF2-40B4-BE49-F238E27FC236}">
                <a16:creationId xmlns:a16="http://schemas.microsoft.com/office/drawing/2014/main" id="{99ABB679-AE25-2ED9-053A-936A20AB08C8}"/>
              </a:ext>
              <a:ext uri="{C183D7F6-B498-43B3-948B-1728B52AA6E4}">
                <adec:decorative xmlns:adec="http://schemas.microsoft.com/office/drawing/2017/decorative" val="1"/>
              </a:ext>
            </a:extLst>
          </p:cNvPr>
          <p:cNvSpPr/>
          <p:nvPr/>
        </p:nvSpPr>
        <p:spPr>
          <a:xfrm>
            <a:off x="7963948" y="4556644"/>
            <a:ext cx="549877" cy="493332"/>
          </a:xfrm>
          <a:custGeom>
            <a:avLst/>
            <a:gdLst>
              <a:gd name="connsiteX0" fmla="*/ 205572 w 549877"/>
              <a:gd name="connsiteY0" fmla="*/ 0 h 493332"/>
              <a:gd name="connsiteX1" fmla="*/ 0 w 549877"/>
              <a:gd name="connsiteY1" fmla="*/ 205452 h 493332"/>
              <a:gd name="connsiteX2" fmla="*/ 19323 w 549877"/>
              <a:gd name="connsiteY2" fmla="*/ 292512 h 493332"/>
              <a:gd name="connsiteX3" fmla="*/ 663 w 549877"/>
              <a:gd name="connsiteY3" fmla="*/ 378608 h 493332"/>
              <a:gd name="connsiteX4" fmla="*/ 22263 w 549877"/>
              <a:gd name="connsiteY4" fmla="*/ 410594 h 493332"/>
              <a:gd name="connsiteX5" fmla="*/ 32257 w 549877"/>
              <a:gd name="connsiteY5" fmla="*/ 410668 h 493332"/>
              <a:gd name="connsiteX6" fmla="*/ 120929 w 549877"/>
              <a:gd name="connsiteY6" fmla="*/ 392857 h 493332"/>
              <a:gd name="connsiteX7" fmla="*/ 392755 w 549877"/>
              <a:gd name="connsiteY7" fmla="*/ 289994 h 493332"/>
              <a:gd name="connsiteX8" fmla="*/ 289893 w 549877"/>
              <a:gd name="connsiteY8" fmla="*/ 18167 h 493332"/>
              <a:gd name="connsiteX9" fmla="*/ 205572 w 549877"/>
              <a:gd name="connsiteY9" fmla="*/ 0 h 493332"/>
              <a:gd name="connsiteX10" fmla="*/ 204531 w 549877"/>
              <a:gd name="connsiteY10" fmla="*/ 438426 h 493332"/>
              <a:gd name="connsiteX11" fmla="*/ 344279 w 549877"/>
              <a:gd name="connsiteY11" fmla="*/ 493229 h 493332"/>
              <a:gd name="connsiteX12" fmla="*/ 428895 w 549877"/>
              <a:gd name="connsiteY12" fmla="*/ 475062 h 493332"/>
              <a:gd name="connsiteX13" fmla="*/ 508716 w 549877"/>
              <a:gd name="connsiteY13" fmla="*/ 492599 h 493332"/>
              <a:gd name="connsiteX14" fmla="*/ 549079 w 549877"/>
              <a:gd name="connsiteY14" fmla="*/ 466239 h 493332"/>
              <a:gd name="connsiteX15" fmla="*/ 548915 w 549877"/>
              <a:gd name="connsiteY15" fmla="*/ 451497 h 493332"/>
              <a:gd name="connsiteX16" fmla="*/ 530528 w 549877"/>
              <a:gd name="connsiteY16" fmla="*/ 374690 h 493332"/>
              <a:gd name="connsiteX17" fmla="*/ 431203 w 549877"/>
              <a:gd name="connsiteY17" fmla="*/ 101427 h 493332"/>
              <a:gd name="connsiteX18" fmla="*/ 411495 w 549877"/>
              <a:gd name="connsiteY18" fmla="*/ 93440 h 493332"/>
              <a:gd name="connsiteX19" fmla="*/ 433417 w 549877"/>
              <a:gd name="connsiteY19" fmla="*/ 149558 h 493332"/>
              <a:gd name="connsiteX20" fmla="*/ 508689 w 549877"/>
              <a:gd name="connsiteY20" fmla="*/ 287717 h 493332"/>
              <a:gd name="connsiteX21" fmla="*/ 490467 w 549877"/>
              <a:gd name="connsiteY21" fmla="*/ 362989 h 493332"/>
              <a:gd name="connsiteX22" fmla="*/ 486905 w 549877"/>
              <a:gd name="connsiteY22" fmla="*/ 369922 h 493332"/>
              <a:gd name="connsiteX23" fmla="*/ 488823 w 549877"/>
              <a:gd name="connsiteY23" fmla="*/ 377485 h 493332"/>
              <a:gd name="connsiteX24" fmla="*/ 506415 w 549877"/>
              <a:gd name="connsiteY24" fmla="*/ 450099 h 493332"/>
              <a:gd name="connsiteX25" fmla="*/ 431334 w 549877"/>
              <a:gd name="connsiteY25" fmla="*/ 433384 h 493332"/>
              <a:gd name="connsiteX26" fmla="*/ 424100 w 549877"/>
              <a:gd name="connsiteY26" fmla="*/ 431685 h 493332"/>
              <a:gd name="connsiteX27" fmla="*/ 417442 w 549877"/>
              <a:gd name="connsiteY27" fmla="*/ 435001 h 493332"/>
              <a:gd name="connsiteX28" fmla="*/ 344279 w 549877"/>
              <a:gd name="connsiteY28" fmla="*/ 452127 h 493332"/>
              <a:gd name="connsiteX29" fmla="*/ 264267 w 549877"/>
              <a:gd name="connsiteY29" fmla="*/ 431411 h 493332"/>
              <a:gd name="connsiteX30" fmla="*/ 204531 w 549877"/>
              <a:gd name="connsiteY30" fmla="*/ 438426 h 4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9877" h="493332">
                <a:moveTo>
                  <a:pt x="205572" y="0"/>
                </a:moveTo>
                <a:cubicBezTo>
                  <a:pt x="92071" y="-33"/>
                  <a:pt x="33" y="91951"/>
                  <a:pt x="0" y="205452"/>
                </a:cubicBezTo>
                <a:cubicBezTo>
                  <a:pt x="-9" y="235536"/>
                  <a:pt x="6588" y="265256"/>
                  <a:pt x="19323" y="292512"/>
                </a:cubicBezTo>
                <a:cubicBezTo>
                  <a:pt x="12426" y="321059"/>
                  <a:pt x="6205" y="349768"/>
                  <a:pt x="663" y="378608"/>
                </a:cubicBezTo>
                <a:cubicBezTo>
                  <a:pt x="-2205" y="393405"/>
                  <a:pt x="7465" y="407728"/>
                  <a:pt x="22263" y="410594"/>
                </a:cubicBezTo>
                <a:cubicBezTo>
                  <a:pt x="25561" y="411235"/>
                  <a:pt x="28950" y="411260"/>
                  <a:pt x="32257" y="410668"/>
                </a:cubicBezTo>
                <a:cubicBezTo>
                  <a:pt x="49328" y="407654"/>
                  <a:pt x="86457" y="400804"/>
                  <a:pt x="120929" y="392857"/>
                </a:cubicBezTo>
                <a:cubicBezTo>
                  <a:pt x="224397" y="439514"/>
                  <a:pt x="346096" y="393463"/>
                  <a:pt x="392755" y="289994"/>
                </a:cubicBezTo>
                <a:cubicBezTo>
                  <a:pt x="439412" y="186526"/>
                  <a:pt x="393358" y="64825"/>
                  <a:pt x="289893" y="18167"/>
                </a:cubicBezTo>
                <a:cubicBezTo>
                  <a:pt x="263387" y="6215"/>
                  <a:pt x="234648" y="23"/>
                  <a:pt x="205572" y="0"/>
                </a:cubicBezTo>
                <a:close/>
                <a:moveTo>
                  <a:pt x="204531" y="438426"/>
                </a:moveTo>
                <a:cubicBezTo>
                  <a:pt x="242499" y="473725"/>
                  <a:pt x="292438" y="493309"/>
                  <a:pt x="344279" y="493229"/>
                </a:cubicBezTo>
                <a:cubicBezTo>
                  <a:pt x="374421" y="493229"/>
                  <a:pt x="403056" y="486735"/>
                  <a:pt x="428895" y="475062"/>
                </a:cubicBezTo>
                <a:cubicBezTo>
                  <a:pt x="457475" y="481748"/>
                  <a:pt x="488795" y="488434"/>
                  <a:pt x="508716" y="492599"/>
                </a:cubicBezTo>
                <a:cubicBezTo>
                  <a:pt x="527141" y="496465"/>
                  <a:pt x="545213" y="484664"/>
                  <a:pt x="549079" y="466239"/>
                </a:cubicBezTo>
                <a:cubicBezTo>
                  <a:pt x="550101" y="461372"/>
                  <a:pt x="550044" y="456341"/>
                  <a:pt x="548915" y="451497"/>
                </a:cubicBezTo>
                <a:cubicBezTo>
                  <a:pt x="544476" y="432233"/>
                  <a:pt x="537461" y="402311"/>
                  <a:pt x="530528" y="374690"/>
                </a:cubicBezTo>
                <a:cubicBezTo>
                  <a:pt x="578560" y="271802"/>
                  <a:pt x="534090" y="149459"/>
                  <a:pt x="431203" y="101427"/>
                </a:cubicBezTo>
                <a:cubicBezTo>
                  <a:pt x="424777" y="98426"/>
                  <a:pt x="418198" y="95760"/>
                  <a:pt x="411495" y="93440"/>
                </a:cubicBezTo>
                <a:cubicBezTo>
                  <a:pt x="421218" y="111110"/>
                  <a:pt x="428589" y="129976"/>
                  <a:pt x="433417" y="149558"/>
                </a:cubicBezTo>
                <a:cubicBezTo>
                  <a:pt x="480364" y="179819"/>
                  <a:pt x="508719" y="231862"/>
                  <a:pt x="508689" y="287717"/>
                </a:cubicBezTo>
                <a:cubicBezTo>
                  <a:pt x="508689" y="314899"/>
                  <a:pt x="502113" y="340465"/>
                  <a:pt x="490467" y="362989"/>
                </a:cubicBezTo>
                <a:lnTo>
                  <a:pt x="486905" y="369922"/>
                </a:lnTo>
                <a:lnTo>
                  <a:pt x="488823" y="377485"/>
                </a:lnTo>
                <a:cubicBezTo>
                  <a:pt x="495070" y="402009"/>
                  <a:pt x="501619" y="429548"/>
                  <a:pt x="506415" y="450099"/>
                </a:cubicBezTo>
                <a:cubicBezTo>
                  <a:pt x="485206" y="445633"/>
                  <a:pt x="456598" y="439412"/>
                  <a:pt x="431334" y="433384"/>
                </a:cubicBezTo>
                <a:lnTo>
                  <a:pt x="424100" y="431685"/>
                </a:lnTo>
                <a:lnTo>
                  <a:pt x="417442" y="435001"/>
                </a:lnTo>
                <a:cubicBezTo>
                  <a:pt x="395411" y="445961"/>
                  <a:pt x="370585" y="452127"/>
                  <a:pt x="344279" y="452127"/>
                </a:cubicBezTo>
                <a:cubicBezTo>
                  <a:pt x="316275" y="452179"/>
                  <a:pt x="288725" y="445046"/>
                  <a:pt x="264267" y="431411"/>
                </a:cubicBezTo>
                <a:cubicBezTo>
                  <a:pt x="244740" y="436316"/>
                  <a:pt x="224663" y="438675"/>
                  <a:pt x="204531" y="438426"/>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cxnSp>
        <p:nvCxnSpPr>
          <p:cNvPr id="20" name="Straight Connector 19">
            <a:extLst>
              <a:ext uri="{FF2B5EF4-FFF2-40B4-BE49-F238E27FC236}">
                <a16:creationId xmlns:a16="http://schemas.microsoft.com/office/drawing/2014/main" id="{0650FDF9-D48C-1426-0EFA-94D53FB5F6FE}"/>
              </a:ext>
              <a:ext uri="{C183D7F6-B498-43B3-948B-1728B52AA6E4}">
                <adec:decorative xmlns:adec="http://schemas.microsoft.com/office/drawing/2017/decorative" val="1"/>
              </a:ext>
            </a:extLst>
          </p:cNvPr>
          <p:cNvCxnSpPr/>
          <p:nvPr/>
        </p:nvCxnSpPr>
        <p:spPr>
          <a:xfrm>
            <a:off x="4121427" y="3858451"/>
            <a:ext cx="0" cy="188961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979007-5926-E2E1-65D8-9F1487CED8AA}"/>
              </a:ext>
              <a:ext uri="{C183D7F6-B498-43B3-948B-1728B52AA6E4}">
                <adec:decorative xmlns:adec="http://schemas.microsoft.com/office/drawing/2017/decorative" val="1"/>
              </a:ext>
            </a:extLst>
          </p:cNvPr>
          <p:cNvCxnSpPr/>
          <p:nvPr/>
        </p:nvCxnSpPr>
        <p:spPr>
          <a:xfrm>
            <a:off x="7646505" y="3858451"/>
            <a:ext cx="0" cy="188961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534FDC-4892-B064-48AF-A57330F04D75}"/>
              </a:ext>
            </a:extLst>
          </p:cNvPr>
          <p:cNvSpPr txBox="1"/>
          <p:nvPr/>
        </p:nvSpPr>
        <p:spPr>
          <a:xfrm>
            <a:off x="579438" y="5972433"/>
            <a:ext cx="11011601" cy="302955"/>
          </a:xfrm>
          <a:prstGeom prst="roundRect">
            <a:avLst>
              <a:gd name="adj" fmla="val 50000"/>
            </a:avLst>
          </a:prstGeom>
          <a:solidFill>
            <a:schemeClr val="accent2"/>
          </a:solid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a:ea typeface="+mn-ea"/>
                <a:cs typeface="+mn-cs"/>
              </a:rPr>
              <a:t>Questions?        </a:t>
            </a:r>
            <a:r>
              <a:rPr kumimoji="0" lang="en-US" sz="1400" b="0" i="0" u="none" strike="noStrike" kern="1200" cap="none" spc="0" normalizeH="0" baseline="0" noProof="0">
                <a:ln>
                  <a:noFill/>
                </a:ln>
                <a:solidFill>
                  <a:srgbClr val="FFFFFF"/>
                </a:solidFill>
                <a:effectLst/>
                <a:uLnTx/>
                <a:uFillTx/>
                <a:latin typeface="Segoe UI"/>
                <a:ea typeface="+mn-ea"/>
                <a:cs typeface="+mn-cs"/>
              </a:rPr>
              <a:t>Email: </a:t>
            </a:r>
            <a:r>
              <a:rPr kumimoji="0" lang="en-US" sz="1400" b="0" i="0" u="none" strike="noStrike" kern="1200" cap="none" spc="0" normalizeH="0" baseline="0" noProof="0">
                <a:ln>
                  <a:noFill/>
                </a:ln>
                <a:solidFill>
                  <a:srgbClr val="FFFFFF"/>
                </a:solidFill>
                <a:effectLst/>
                <a:uLnTx/>
                <a:uFillTx/>
                <a:latin typeface="Segoe UI"/>
                <a:ea typeface="+mn-ea"/>
                <a:cs typeface="+mn-cs"/>
                <a:hlinkClick r:id="rId6">
                  <a:extLst>
                    <a:ext uri="{A12FA001-AC4F-418D-AE19-62706E023703}">
                      <ahyp:hlinkClr xmlns:ahyp="http://schemas.microsoft.com/office/drawing/2018/hyperlinkcolor" val="tx"/>
                    </a:ext>
                  </a:extLst>
                </a:hlinkClick>
              </a:rPr>
              <a:t>achelp@microsoft.com</a:t>
            </a:r>
            <a:r>
              <a:rPr kumimoji="0" lang="en-US" sz="1400" b="0" i="0" u="none" strike="noStrike" kern="1200" cap="none" spc="0" normalizeH="0" baseline="0" noProof="0">
                <a:ln>
                  <a:noFill/>
                </a:ln>
                <a:solidFill>
                  <a:srgbClr val="FFFFFF"/>
                </a:solidFill>
                <a:effectLst/>
                <a:uLnTx/>
                <a:uFillTx/>
                <a:latin typeface="Segoe UI"/>
                <a:ea typeface="+mn-ea"/>
                <a:cs typeface="+mn-cs"/>
              </a:rPr>
              <a:t>    |    Submit a </a:t>
            </a:r>
            <a:r>
              <a:rPr kumimoji="0" lang="en-US" sz="1400" b="0" i="0" u="none" strike="noStrike" kern="1200" cap="none" spc="0" normalizeH="0" baseline="0" noProof="0">
                <a:ln>
                  <a:noFill/>
                </a:ln>
                <a:solidFill>
                  <a:srgbClr val="FFFFFF"/>
                </a:solidFill>
                <a:effectLst/>
                <a:uLnTx/>
                <a:uFillTx/>
                <a:latin typeface="Segoe UI"/>
                <a:ea typeface="+mn-ea"/>
                <a:cs typeface="+mn-cs"/>
                <a:hlinkClick r:id="rId7">
                  <a:extLst>
                    <a:ext uri="{A12FA001-AC4F-418D-AE19-62706E023703}">
                      <ahyp:hlinkClr xmlns:ahyp="http://schemas.microsoft.com/office/drawing/2018/hyperlinkcolor" val="tx"/>
                    </a:ext>
                  </a:extLst>
                </a:hlinkClick>
              </a:rPr>
              <a:t>Request for assistance</a:t>
            </a:r>
            <a:r>
              <a:rPr kumimoji="0" lang="en-US" sz="1400" b="0" i="0" u="none" strike="noStrike" kern="1200" cap="none" spc="0" normalizeH="0" baseline="0" noProof="0">
                <a:ln>
                  <a:noFill/>
                </a:ln>
                <a:solidFill>
                  <a:srgbClr val="FFFFFF"/>
                </a:solidFill>
                <a:effectLst/>
                <a:uLnTx/>
                <a:uFillTx/>
                <a:latin typeface="Segoe UI"/>
                <a:ea typeface="+mn-ea"/>
                <a:cs typeface="+mn-cs"/>
              </a:rPr>
              <a:t>    |    For more information visit </a:t>
            </a:r>
            <a:r>
              <a:rPr kumimoji="0" lang="en-US" sz="1400" b="0" i="0" u="none" strike="noStrike" kern="1200" cap="none" spc="0" normalizeH="0" baseline="0" noProof="0">
                <a:ln>
                  <a:noFill/>
                </a:ln>
                <a:solidFill>
                  <a:schemeClr val="bg1"/>
                </a:solidFill>
                <a:effectLst/>
                <a:uLnTx/>
                <a:uFillTx/>
                <a:latin typeface="Segoe UI"/>
                <a:ea typeface="+mn-ea"/>
                <a:hlinkClick r:id="rId8">
                  <a:extLst>
                    <a:ext uri="{A12FA001-AC4F-418D-AE19-62706E023703}">
                      <ahyp:hlinkClr xmlns:ahyp="http://schemas.microsoft.com/office/drawing/2018/hyperlinkcolor" val="tx"/>
                    </a:ext>
                  </a:extLst>
                </a:hlinkClick>
              </a:rPr>
              <a:t>aka.ms/AppAssure</a:t>
            </a:r>
            <a:endParaRPr kumimoji="0" lang="en-US" sz="1400" b="0" i="0" u="none" strike="noStrike" kern="1200" cap="none" spc="0" normalizeH="0" baseline="0" noProof="0">
              <a:ln>
                <a:noFill/>
              </a:ln>
              <a:solidFill>
                <a:schemeClr val="bg1"/>
              </a:solidFill>
              <a:effectLst/>
              <a:uLnTx/>
              <a:uFillTx/>
              <a:latin typeface="Segoe UI"/>
              <a:ea typeface="+mn-ea"/>
              <a:cs typeface="Segoe UI"/>
            </a:endParaRPr>
          </a:p>
        </p:txBody>
      </p:sp>
    </p:spTree>
    <p:extLst>
      <p:ext uri="{BB962C8B-B14F-4D97-AF65-F5344CB8AC3E}">
        <p14:creationId xmlns:p14="http://schemas.microsoft.com/office/powerpoint/2010/main" val="1759050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grpId="1" nodeType="withEffect">
                                  <p:stCondLst>
                                    <p:cond delay="200"/>
                                  </p:stCondLst>
                                  <p:childTnLst>
                                    <p:animMotion origin="layout" path="M 3.54167E-6 -7.40741E-7 L 3.54167E-6 0.03542 " pathEditMode="relative" rAng="0" ptsTypes="AA">
                                      <p:cBhvr>
                                        <p:cTn id="9" dur="700" spd="-100000" fill="hold"/>
                                        <p:tgtEl>
                                          <p:spTgt spid="4"/>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B59D-485E-2BCA-A068-B2C6BCE8631D}"/>
              </a:ext>
            </a:extLst>
          </p:cNvPr>
          <p:cNvSpPr>
            <a:spLocks noGrp="1"/>
          </p:cNvSpPr>
          <p:nvPr>
            <p:ph type="title"/>
          </p:nvPr>
        </p:nvSpPr>
        <p:spPr>
          <a:xfrm>
            <a:off x="588261" y="585216"/>
            <a:ext cx="11011601" cy="861774"/>
          </a:xfrm>
        </p:spPr>
        <p:txBody>
          <a:bodyPr/>
          <a:lstStyle/>
          <a:p>
            <a:r>
              <a:rPr lang="en-US"/>
              <a:t>Management tools for Microsoft 365 Apps</a:t>
            </a:r>
            <a:br>
              <a:rPr lang="en-US"/>
            </a:br>
            <a:r>
              <a:rPr lang="en-US" sz="2000"/>
              <a:t>Planning your update management strategy</a:t>
            </a:r>
          </a:p>
        </p:txBody>
      </p:sp>
      <p:sp>
        <p:nvSpPr>
          <p:cNvPr id="4" name="TextBox 3">
            <a:extLst>
              <a:ext uri="{FF2B5EF4-FFF2-40B4-BE49-F238E27FC236}">
                <a16:creationId xmlns:a16="http://schemas.microsoft.com/office/drawing/2014/main" id="{EEA0AC05-7B1F-9686-BE80-5E46351BFEF9}"/>
              </a:ext>
            </a:extLst>
          </p:cNvPr>
          <p:cNvSpPr txBox="1"/>
          <p:nvPr/>
        </p:nvSpPr>
        <p:spPr>
          <a:xfrm>
            <a:off x="588261" y="1632834"/>
            <a:ext cx="10420562" cy="6871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a:latin typeface="+mj-lt"/>
              </a:rPr>
              <a:t>There are multiple tools available for managing Microsoft 365 Apps</a:t>
            </a:r>
          </a:p>
          <a:p>
            <a:pPr marL="285750" indent="-285750">
              <a:spcAft>
                <a:spcPts val="600"/>
              </a:spcAft>
              <a:buFont typeface="Arial" panose="020B0604020202020204" pitchFamily="34" charset="0"/>
              <a:buChar char="•"/>
            </a:pPr>
            <a:r>
              <a:rPr lang="en-US" sz="1600">
                <a:latin typeface="+mj-lt"/>
              </a:rPr>
              <a:t>Microsoft recommends </a:t>
            </a:r>
            <a:r>
              <a:rPr lang="en-US" sz="1600">
                <a:latin typeface="+mj-lt"/>
                <a:hlinkClick r:id="rId3"/>
              </a:rPr>
              <a:t>Cloud Update</a:t>
            </a:r>
            <a:r>
              <a:rPr lang="en-US" sz="1600">
                <a:latin typeface="+mj-lt"/>
              </a:rPr>
              <a:t> for managing Microsoft 365 Apps across your organization</a:t>
            </a:r>
          </a:p>
        </p:txBody>
      </p:sp>
      <p:graphicFrame>
        <p:nvGraphicFramePr>
          <p:cNvPr id="3" name="Table 2">
            <a:extLst>
              <a:ext uri="{FF2B5EF4-FFF2-40B4-BE49-F238E27FC236}">
                <a16:creationId xmlns:a16="http://schemas.microsoft.com/office/drawing/2014/main" id="{AEEEA2C7-425B-5E14-485A-A8CC1BEB441E}"/>
              </a:ext>
            </a:extLst>
          </p:cNvPr>
          <p:cNvGraphicFramePr>
            <a:graphicFrameLocks noGrp="1"/>
          </p:cNvGraphicFramePr>
          <p:nvPr>
            <p:extLst>
              <p:ext uri="{D42A27DB-BD31-4B8C-83A1-F6EECF244321}">
                <p14:modId xmlns:p14="http://schemas.microsoft.com/office/powerpoint/2010/main" val="97592618"/>
              </p:ext>
            </p:extLst>
          </p:nvPr>
        </p:nvGraphicFramePr>
        <p:xfrm>
          <a:off x="588261" y="2534234"/>
          <a:ext cx="11011602" cy="1838960"/>
        </p:xfrm>
        <a:graphic>
          <a:graphicData uri="http://schemas.openxmlformats.org/drawingml/2006/table">
            <a:tbl>
              <a:tblPr firstRow="1" bandRow="1">
                <a:tableStyleId>{5C22544A-7EE6-4342-B048-85BDC9FD1C3A}</a:tableStyleId>
              </a:tblPr>
              <a:tblGrid>
                <a:gridCol w="2318232">
                  <a:extLst>
                    <a:ext uri="{9D8B030D-6E8A-4147-A177-3AD203B41FA5}">
                      <a16:colId xmlns:a16="http://schemas.microsoft.com/office/drawing/2014/main" val="2945523536"/>
                    </a:ext>
                  </a:extLst>
                </a:gridCol>
                <a:gridCol w="1738674">
                  <a:extLst>
                    <a:ext uri="{9D8B030D-6E8A-4147-A177-3AD203B41FA5}">
                      <a16:colId xmlns:a16="http://schemas.microsoft.com/office/drawing/2014/main" val="1116924590"/>
                    </a:ext>
                  </a:extLst>
                </a:gridCol>
                <a:gridCol w="1738674">
                  <a:extLst>
                    <a:ext uri="{9D8B030D-6E8A-4147-A177-3AD203B41FA5}">
                      <a16:colId xmlns:a16="http://schemas.microsoft.com/office/drawing/2014/main" val="873338005"/>
                    </a:ext>
                  </a:extLst>
                </a:gridCol>
                <a:gridCol w="1738674">
                  <a:extLst>
                    <a:ext uri="{9D8B030D-6E8A-4147-A177-3AD203B41FA5}">
                      <a16:colId xmlns:a16="http://schemas.microsoft.com/office/drawing/2014/main" val="244412487"/>
                    </a:ext>
                  </a:extLst>
                </a:gridCol>
                <a:gridCol w="1738674">
                  <a:extLst>
                    <a:ext uri="{9D8B030D-6E8A-4147-A177-3AD203B41FA5}">
                      <a16:colId xmlns:a16="http://schemas.microsoft.com/office/drawing/2014/main" val="4210992618"/>
                    </a:ext>
                  </a:extLst>
                </a:gridCol>
                <a:gridCol w="1738674">
                  <a:extLst>
                    <a:ext uri="{9D8B030D-6E8A-4147-A177-3AD203B41FA5}">
                      <a16:colId xmlns:a16="http://schemas.microsoft.com/office/drawing/2014/main" val="3552897139"/>
                    </a:ext>
                  </a:extLst>
                </a:gridCol>
              </a:tblGrid>
              <a:tr h="370840">
                <a:tc>
                  <a:txBody>
                    <a:bodyPr/>
                    <a:lstStyle/>
                    <a:p>
                      <a:r>
                        <a:rPr lang="en-US" sz="1600" b="0">
                          <a:gradFill>
                            <a:gsLst>
                              <a:gs pos="0">
                                <a:srgbClr val="0078D4"/>
                              </a:gs>
                              <a:gs pos="100000">
                                <a:srgbClr val="0078D4"/>
                              </a:gs>
                            </a:gsLst>
                            <a:lin ang="5400000" scaled="1"/>
                          </a:gradFill>
                          <a:latin typeface="+mj-lt"/>
                        </a:rPr>
                        <a:t>Planning</a:t>
                      </a:r>
                    </a:p>
                  </a:txBody>
                  <a:tcPr anchor="ctr">
                    <a:lnL w="12700" cmpd="sng">
                      <a:noFill/>
                    </a:lnL>
                    <a:lnR w="12700" cmpd="sng">
                      <a:noFill/>
                    </a:lnR>
                    <a:lnT w="12700" cmpd="sng">
                      <a:noFill/>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gradFill>
                            <a:gsLst>
                              <a:gs pos="0">
                                <a:srgbClr val="0078D4"/>
                              </a:gs>
                              <a:gs pos="100000">
                                <a:srgbClr val="0078D4"/>
                              </a:gs>
                            </a:gsLst>
                            <a:lin ang="5400000" scaled="1"/>
                          </a:gradFill>
                          <a:latin typeface="+mj-lt"/>
                        </a:rPr>
                        <a:t>Group Policy</a:t>
                      </a:r>
                    </a:p>
                  </a:txBody>
                  <a:tcPr anchor="ctr">
                    <a:lnL w="12700" cmpd="sng">
                      <a:noFill/>
                    </a:lnL>
                    <a:lnR w="12700" cmpd="sng">
                      <a:noFill/>
                    </a:lnR>
                    <a:lnT w="12700" cmpd="sng">
                      <a:noFill/>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gradFill>
                            <a:gsLst>
                              <a:gs pos="0">
                                <a:srgbClr val="0078D4"/>
                              </a:gs>
                              <a:gs pos="100000">
                                <a:srgbClr val="0078D4"/>
                              </a:gs>
                            </a:gsLst>
                            <a:lin ang="5400000" scaled="1"/>
                          </a:gradFill>
                          <a:latin typeface="+mj-lt"/>
                        </a:rPr>
                        <a:t>Microsoft Intune</a:t>
                      </a:r>
                    </a:p>
                  </a:txBody>
                  <a:tcPr anchor="ctr">
                    <a:lnL w="12700" cmpd="sng">
                      <a:noFill/>
                    </a:lnL>
                    <a:lnR w="12700" cmpd="sng">
                      <a:noFill/>
                    </a:lnR>
                    <a:lnT w="12700" cmpd="sng">
                      <a:noFill/>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gradFill>
                            <a:gsLst>
                              <a:gs pos="0">
                                <a:srgbClr val="0078D4"/>
                              </a:gs>
                              <a:gs pos="100000">
                                <a:srgbClr val="0078D4"/>
                              </a:gs>
                            </a:gsLst>
                            <a:lin ang="5400000" scaled="1"/>
                          </a:gradFill>
                          <a:latin typeface="+mj-lt"/>
                        </a:rPr>
                        <a:t>Windows Autopatch</a:t>
                      </a:r>
                    </a:p>
                  </a:txBody>
                  <a:tcPr anchor="ctr">
                    <a:lnL w="12700" cmpd="sng">
                      <a:noFill/>
                    </a:lnL>
                    <a:lnR w="12700" cmpd="sng">
                      <a:noFill/>
                    </a:lnR>
                    <a:lnT w="12700" cmpd="sng">
                      <a:noFill/>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gradFill>
                            <a:gsLst>
                              <a:gs pos="0">
                                <a:srgbClr val="0078D4"/>
                              </a:gs>
                              <a:gs pos="100000">
                                <a:srgbClr val="0078D4"/>
                              </a:gs>
                            </a:gsLst>
                            <a:lin ang="5400000" scaled="1"/>
                          </a:gradFill>
                          <a:latin typeface="+mj-lt"/>
                        </a:rPr>
                        <a:t>Configuration Manager</a:t>
                      </a:r>
                    </a:p>
                  </a:txBody>
                  <a:tcPr anchor="ctr">
                    <a:lnL w="12700" cmpd="sng">
                      <a:noFill/>
                    </a:lnL>
                    <a:lnR w="12700" cmpd="sng">
                      <a:noFill/>
                    </a:lnR>
                    <a:lnT w="12700" cmpd="sng">
                      <a:noFill/>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gradFill>
                            <a:gsLst>
                              <a:gs pos="0">
                                <a:srgbClr val="0078D4"/>
                              </a:gs>
                              <a:gs pos="100000">
                                <a:srgbClr val="0078D4"/>
                              </a:gs>
                            </a:gsLst>
                            <a:lin ang="5400000" scaled="1"/>
                          </a:gradFill>
                          <a:latin typeface="+mj-lt"/>
                        </a:rPr>
                        <a:t>Cloud Update</a:t>
                      </a:r>
                    </a:p>
                  </a:txBody>
                  <a:tcPr anchor="ctr">
                    <a:lnL w="12700" cmpd="sng">
                      <a:noFill/>
                    </a:lnL>
                    <a:lnR w="12700" cmpd="sng">
                      <a:noFill/>
                    </a:lnR>
                    <a:lnT w="12700" cmpd="sng">
                      <a:noFill/>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6597373"/>
                  </a:ext>
                </a:extLst>
              </a:tr>
              <a:tr h="370840">
                <a:tc>
                  <a:txBody>
                    <a:bodyPr/>
                    <a:lstStyle/>
                    <a:p>
                      <a:r>
                        <a:rPr lang="en-US" sz="1400">
                          <a:solidFill>
                            <a:schemeClr val="tx1"/>
                          </a:solidFill>
                        </a:rPr>
                        <a:t>TCO</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Medium</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Medium</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Low</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High</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Low</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459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Enterprise controls</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Lightweight</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Lightweight</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Lightweight</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rPr>
                        <a:t>Extensive</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Enterprise Ready</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ap="flat" cmpd="sng" algn="ctr">
                      <a:solidFill>
                        <a:srgbClr val="D9D9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163908"/>
                  </a:ext>
                </a:extLst>
              </a:tr>
              <a:tr h="370840">
                <a:tc>
                  <a:txBody>
                    <a:bodyPr/>
                    <a:lstStyle/>
                    <a:p>
                      <a:r>
                        <a:rPr lang="en-US" sz="1400">
                          <a:solidFill>
                            <a:schemeClr val="tx1"/>
                          </a:solidFill>
                        </a:rPr>
                        <a:t>Supported enclaves</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chemeClr val="tx1"/>
                          </a:solidFill>
                        </a:rPr>
                        <a:t>Commercial</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chemeClr val="tx1"/>
                          </a:solidFill>
                        </a:rPr>
                        <a:t>Commercial, GCC, GCC-H</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chemeClr val="tx1"/>
                          </a:solidFill>
                        </a:rPr>
                        <a:t>Commercial</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chemeClr val="tx1"/>
                          </a:solidFill>
                        </a:rPr>
                        <a:t>Commercial, GCC, GCC-H, DoD, AG</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0">
                          <a:solidFill>
                            <a:schemeClr val="tx1"/>
                          </a:solidFill>
                        </a:rPr>
                        <a:t>Commercial</a:t>
                      </a:r>
                    </a:p>
                  </a:txBody>
                  <a:tcPr anchor="ctr">
                    <a:lnL w="12700" cmpd="sng">
                      <a:noFill/>
                    </a:lnL>
                    <a:lnR w="12700" cmpd="sng">
                      <a:noFill/>
                    </a:lnR>
                    <a:lnT w="12700" cap="flat" cmpd="sng" algn="ctr">
                      <a:solidFill>
                        <a:srgbClr val="D9D9D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523444"/>
                  </a:ext>
                </a:extLst>
              </a:tr>
            </a:tbl>
          </a:graphicData>
        </a:graphic>
      </p:graphicFrame>
      <p:sp>
        <p:nvSpPr>
          <p:cNvPr id="31" name="Rounded Rectangle 30">
            <a:extLst>
              <a:ext uri="{FF2B5EF4-FFF2-40B4-BE49-F238E27FC236}">
                <a16:creationId xmlns:a16="http://schemas.microsoft.com/office/drawing/2014/main" id="{53205C57-0385-5D0F-14A9-72720F8E34D0}"/>
              </a:ext>
              <a:ext uri="{C183D7F6-B498-43B3-948B-1728B52AA6E4}">
                <adec:decorative xmlns:adec="http://schemas.microsoft.com/office/drawing/2017/decorative" val="1"/>
              </a:ext>
            </a:extLst>
          </p:cNvPr>
          <p:cNvSpPr/>
          <p:nvPr/>
        </p:nvSpPr>
        <p:spPr bwMode="auto">
          <a:xfrm>
            <a:off x="9846365" y="2517579"/>
            <a:ext cx="1753496" cy="1878868"/>
          </a:xfrm>
          <a:prstGeom prst="roundRect">
            <a:avLst>
              <a:gd name="adj" fmla="val 8623"/>
            </a:avLst>
          </a:prstGeom>
          <a:solidFill>
            <a:srgbClr val="8DC8E8">
              <a:alpha val="41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0" name="Rounded Rectangle 29">
            <a:extLst>
              <a:ext uri="{FF2B5EF4-FFF2-40B4-BE49-F238E27FC236}">
                <a16:creationId xmlns:a16="http://schemas.microsoft.com/office/drawing/2014/main" id="{E7E8286A-710D-8658-C48A-366012B2B716}"/>
              </a:ext>
              <a:ext uri="{C183D7F6-B498-43B3-948B-1728B52AA6E4}">
                <adec:decorative xmlns:adec="http://schemas.microsoft.com/office/drawing/2017/decorative" val="1"/>
              </a:ext>
            </a:extLst>
          </p:cNvPr>
          <p:cNvSpPr/>
          <p:nvPr/>
        </p:nvSpPr>
        <p:spPr bwMode="auto">
          <a:xfrm>
            <a:off x="588259" y="2517579"/>
            <a:ext cx="11011602" cy="1878868"/>
          </a:xfrm>
          <a:prstGeom prst="roundRect">
            <a:avLst>
              <a:gd name="adj" fmla="val 9613"/>
            </a:avLst>
          </a:prstGeom>
          <a:noFill/>
          <a:ln w="15875">
            <a:solidFill>
              <a:srgbClr val="B1B3B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39" name="Group 38">
            <a:extLst>
              <a:ext uri="{FF2B5EF4-FFF2-40B4-BE49-F238E27FC236}">
                <a16:creationId xmlns:a16="http://schemas.microsoft.com/office/drawing/2014/main" id="{A022EFE7-8C98-1ADC-982A-EB1818CC1AAC}"/>
              </a:ext>
              <a:ext uri="{C183D7F6-B498-43B3-948B-1728B52AA6E4}">
                <adec:decorative xmlns:adec="http://schemas.microsoft.com/office/drawing/2017/decorative" val="1"/>
              </a:ext>
            </a:extLst>
          </p:cNvPr>
          <p:cNvGrpSpPr/>
          <p:nvPr/>
        </p:nvGrpSpPr>
        <p:grpSpPr>
          <a:xfrm>
            <a:off x="588261" y="4594081"/>
            <a:ext cx="10514443" cy="1665211"/>
            <a:chOff x="588261" y="4733508"/>
            <a:chExt cx="10514443" cy="1665211"/>
          </a:xfrm>
        </p:grpSpPr>
        <p:cxnSp>
          <p:nvCxnSpPr>
            <p:cNvPr id="7" name="Straight Connector 6" descr="Process arrow">
              <a:extLst>
                <a:ext uri="{FF2B5EF4-FFF2-40B4-BE49-F238E27FC236}">
                  <a16:creationId xmlns:a16="http://schemas.microsoft.com/office/drawing/2014/main" id="{FCFCCA41-C13A-AEAC-BC53-473084E9118F}"/>
                </a:ext>
              </a:extLst>
            </p:cNvPr>
            <p:cNvCxnSpPr>
              <a:cxnSpLocks/>
            </p:cNvCxnSpPr>
            <p:nvPr/>
          </p:nvCxnSpPr>
          <p:spPr>
            <a:xfrm>
              <a:off x="3856383" y="5483601"/>
              <a:ext cx="7246321" cy="0"/>
            </a:xfrm>
            <a:prstGeom prst="line">
              <a:avLst/>
            </a:prstGeom>
            <a:ln w="25400" cap="rnd">
              <a:solidFill>
                <a:schemeClr val="tx2"/>
              </a:solidFill>
              <a:prstDash val="sysDot"/>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7E6919F-3764-652B-6B1D-DA67BAF03FA7}"/>
                </a:ext>
              </a:extLst>
            </p:cNvPr>
            <p:cNvSpPr txBox="1"/>
            <p:nvPr/>
          </p:nvSpPr>
          <p:spPr>
            <a:xfrm>
              <a:off x="9046070" y="5961615"/>
              <a:ext cx="2006244"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rPr>
                <a:t>saved per week troubleshooting updates</a:t>
              </a:r>
            </a:p>
          </p:txBody>
        </p:sp>
        <p:sp>
          <p:nvSpPr>
            <p:cNvPr id="27" name="Oval 26">
              <a:extLst>
                <a:ext uri="{FF2B5EF4-FFF2-40B4-BE49-F238E27FC236}">
                  <a16:creationId xmlns:a16="http://schemas.microsoft.com/office/drawing/2014/main" id="{771F45E7-60C0-4CBF-FDBA-EC4F70C4CDD1}"/>
                </a:ext>
              </a:extLst>
            </p:cNvPr>
            <p:cNvSpPr/>
            <p:nvPr/>
          </p:nvSpPr>
          <p:spPr bwMode="auto">
            <a:xfrm>
              <a:off x="9633529" y="5084997"/>
              <a:ext cx="835688" cy="835688"/>
            </a:xfrm>
            <a:prstGeom prst="ellipse">
              <a:avLst/>
            </a:pr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0" name="TextBox 9">
              <a:extLst>
                <a:ext uri="{FF2B5EF4-FFF2-40B4-BE49-F238E27FC236}">
                  <a16:creationId xmlns:a16="http://schemas.microsoft.com/office/drawing/2014/main" id="{3F062CA9-1C59-485B-BC23-95641F626C42}"/>
                </a:ext>
              </a:extLst>
            </p:cNvPr>
            <p:cNvSpPr txBox="1"/>
            <p:nvPr/>
          </p:nvSpPr>
          <p:spPr>
            <a:xfrm>
              <a:off x="9253655" y="4733508"/>
              <a:ext cx="1592263" cy="276999"/>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0">
                        <a:srgbClr val="0078D4"/>
                      </a:gs>
                      <a:gs pos="100000">
                        <a:srgbClr val="0078D4"/>
                      </a:gs>
                    </a:gsLst>
                    <a:lin ang="5400000" scaled="1"/>
                  </a:gradFill>
                  <a:effectLst/>
                  <a:uLnTx/>
                  <a:uFillTx/>
                  <a:latin typeface="+mj-lt"/>
                  <a:ea typeface="+mn-ea"/>
                  <a:cs typeface="+mn-cs"/>
                </a:rPr>
                <a:t>More than 6hrs</a:t>
              </a:r>
            </a:p>
          </p:txBody>
        </p:sp>
        <p:sp>
          <p:nvSpPr>
            <p:cNvPr id="11" name="TextBox 10">
              <a:extLst>
                <a:ext uri="{FF2B5EF4-FFF2-40B4-BE49-F238E27FC236}">
                  <a16:creationId xmlns:a16="http://schemas.microsoft.com/office/drawing/2014/main" id="{21821CEC-2787-D110-3ED8-274A76C0E12A}"/>
                </a:ext>
              </a:extLst>
            </p:cNvPr>
            <p:cNvSpPr txBox="1"/>
            <p:nvPr/>
          </p:nvSpPr>
          <p:spPr>
            <a:xfrm>
              <a:off x="6751112" y="5967831"/>
              <a:ext cx="18943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Segoe UI Light" panose="020B0502040204020203" pitchFamily="34" charset="0"/>
                </a:rPr>
                <a:t>install errors detected using automation</a:t>
              </a:r>
            </a:p>
          </p:txBody>
        </p:sp>
        <p:sp>
          <p:nvSpPr>
            <p:cNvPr id="23" name="Oval 22">
              <a:extLst>
                <a:ext uri="{FF2B5EF4-FFF2-40B4-BE49-F238E27FC236}">
                  <a16:creationId xmlns:a16="http://schemas.microsoft.com/office/drawing/2014/main" id="{0927981D-CC67-49B4-1A0F-01C68B574EAF}"/>
                </a:ext>
              </a:extLst>
            </p:cNvPr>
            <p:cNvSpPr/>
            <p:nvPr/>
          </p:nvSpPr>
          <p:spPr bwMode="auto">
            <a:xfrm>
              <a:off x="7242880" y="5084997"/>
              <a:ext cx="835688" cy="835688"/>
            </a:xfrm>
            <a:prstGeom prst="ellipse">
              <a:avLst/>
            </a:pr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3" name="TextBox 12">
              <a:extLst>
                <a:ext uri="{FF2B5EF4-FFF2-40B4-BE49-F238E27FC236}">
                  <a16:creationId xmlns:a16="http://schemas.microsoft.com/office/drawing/2014/main" id="{7B984164-F4C8-1C0D-07AA-5D891E11BB40}"/>
                </a:ext>
              </a:extLst>
            </p:cNvPr>
            <p:cNvSpPr txBox="1"/>
            <p:nvPr/>
          </p:nvSpPr>
          <p:spPr>
            <a:xfrm>
              <a:off x="6871737" y="4739725"/>
              <a:ext cx="1577975" cy="276999"/>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0">
                        <a:srgbClr val="0078D4"/>
                      </a:gs>
                      <a:gs pos="100000">
                        <a:srgbClr val="0078D4"/>
                      </a:gs>
                    </a:gsLst>
                    <a:lin ang="5400000" scaled="1"/>
                  </a:gradFill>
                  <a:effectLst/>
                  <a:uLnTx/>
                  <a:uFillTx/>
                  <a:latin typeface="+mj-lt"/>
                  <a:ea typeface="+mn-ea"/>
                  <a:cs typeface="+mn-cs"/>
                </a:rPr>
                <a:t>Less than 1%</a:t>
              </a:r>
            </a:p>
          </p:txBody>
        </p:sp>
        <p:sp>
          <p:nvSpPr>
            <p:cNvPr id="14" name="TextBox 13">
              <a:extLst>
                <a:ext uri="{FF2B5EF4-FFF2-40B4-BE49-F238E27FC236}">
                  <a16:creationId xmlns:a16="http://schemas.microsoft.com/office/drawing/2014/main" id="{DF7D9BA0-BE82-FCDD-46F7-E2FCC8E299DB}"/>
                </a:ext>
              </a:extLst>
            </p:cNvPr>
            <p:cNvSpPr txBox="1"/>
            <p:nvPr/>
          </p:nvSpPr>
          <p:spPr>
            <a:xfrm>
              <a:off x="4397872" y="5967832"/>
              <a:ext cx="1744404"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mn-ea"/>
                  <a:cs typeface="Segoe UI Light" panose="020B0502040204020203" pitchFamily="34" charset="0"/>
                </a:rPr>
                <a:t>apps updated at the end of </a:t>
              </a:r>
              <a:r>
                <a:rPr kumimoji="0" lang="en-US" sz="1400" b="0" i="0" u="none" strike="noStrike" kern="1200" cap="none" spc="0" normalizeH="0" baseline="0" noProof="0">
                  <a:ln>
                    <a:noFill/>
                  </a:ln>
                  <a:solidFill>
                    <a:prstClr val="black"/>
                  </a:solidFill>
                  <a:effectLst/>
                  <a:uLnTx/>
                  <a:uFillTx/>
                  <a:cs typeface="Segoe UI Light" panose="020B0502040204020203" pitchFamily="34" charset="0"/>
                </a:rPr>
                <a:t>the</a:t>
              </a:r>
              <a:r>
                <a:rPr kumimoji="0" lang="en-US" sz="1400" b="0" i="0" u="none" strike="noStrike" kern="1200" cap="none" spc="0" normalizeH="0" baseline="0" noProof="0">
                  <a:ln>
                    <a:noFill/>
                  </a:ln>
                  <a:solidFill>
                    <a:prstClr val="black"/>
                  </a:solidFill>
                  <a:effectLst/>
                  <a:uLnTx/>
                  <a:uFillTx/>
                  <a:ea typeface="+mn-ea"/>
                  <a:cs typeface="Segoe UI Light" panose="020B0502040204020203" pitchFamily="34" charset="0"/>
                </a:rPr>
                <a:t> month</a:t>
              </a:r>
            </a:p>
          </p:txBody>
        </p:sp>
        <p:sp>
          <p:nvSpPr>
            <p:cNvPr id="19" name="Oval 18">
              <a:extLst>
                <a:ext uri="{FF2B5EF4-FFF2-40B4-BE49-F238E27FC236}">
                  <a16:creationId xmlns:a16="http://schemas.microsoft.com/office/drawing/2014/main" id="{5D62639D-A750-E5E2-F971-3CFFDFB403C8}"/>
                </a:ext>
              </a:extLst>
            </p:cNvPr>
            <p:cNvSpPr/>
            <p:nvPr/>
          </p:nvSpPr>
          <p:spPr bwMode="auto">
            <a:xfrm>
              <a:off x="4852231" y="5084997"/>
              <a:ext cx="835688" cy="835688"/>
            </a:xfrm>
            <a:prstGeom prst="ellipse">
              <a:avLst/>
            </a:pr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6" name="TextBox 15">
              <a:extLst>
                <a:ext uri="{FF2B5EF4-FFF2-40B4-BE49-F238E27FC236}">
                  <a16:creationId xmlns:a16="http://schemas.microsoft.com/office/drawing/2014/main" id="{73A70294-86CF-149A-F6B8-FA03D4AB00C3}"/>
                </a:ext>
              </a:extLst>
            </p:cNvPr>
            <p:cNvSpPr txBox="1"/>
            <p:nvPr/>
          </p:nvSpPr>
          <p:spPr>
            <a:xfrm>
              <a:off x="4472355" y="4739724"/>
              <a:ext cx="1595438" cy="276999"/>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0">
                        <a:srgbClr val="0078D4"/>
                      </a:gs>
                      <a:gs pos="100000">
                        <a:srgbClr val="0078D4"/>
                      </a:gs>
                    </a:gsLst>
                    <a:lin ang="5400000" scaled="1"/>
                  </a:gradFill>
                  <a:effectLst/>
                  <a:uLnTx/>
                  <a:uFillTx/>
                  <a:latin typeface="+mj-lt"/>
                  <a:ea typeface="+mn-ea"/>
                  <a:cs typeface="+mn-cs"/>
                </a:rPr>
                <a:t>27% more</a:t>
              </a:r>
            </a:p>
          </p:txBody>
        </p:sp>
        <p:sp>
          <p:nvSpPr>
            <p:cNvPr id="29" name="TextBox 28">
              <a:extLst>
                <a:ext uri="{FF2B5EF4-FFF2-40B4-BE49-F238E27FC236}">
                  <a16:creationId xmlns:a16="http://schemas.microsoft.com/office/drawing/2014/main" id="{C8540F30-77C3-EF4D-DE6B-DE443CFA97FE}"/>
                </a:ext>
              </a:extLst>
            </p:cNvPr>
            <p:cNvSpPr txBox="1"/>
            <p:nvPr/>
          </p:nvSpPr>
          <p:spPr>
            <a:xfrm>
              <a:off x="588261" y="4799284"/>
              <a:ext cx="3237410" cy="1554480"/>
            </a:xfrm>
            <a:prstGeom prst="roundRect">
              <a:avLst>
                <a:gd name="adj" fmla="val 10699"/>
              </a:avLst>
            </a:prstGeom>
            <a:solidFill>
              <a:srgbClr val="0078D4"/>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chorCtr="0">
              <a:noAutofit/>
            </a:bodyPr>
            <a:lstStyle/>
            <a:p>
              <a:r>
                <a:rPr lang="en-US" sz="2800">
                  <a:gradFill>
                    <a:gsLst>
                      <a:gs pos="0">
                        <a:schemeClr val="bg1"/>
                      </a:gs>
                      <a:gs pos="100000">
                        <a:schemeClr val="bg1"/>
                      </a:gs>
                    </a:gsLst>
                    <a:lin ang="5400000" scaled="1"/>
                  </a:gradFill>
                  <a:latin typeface="+mj-lt"/>
                </a:rPr>
                <a:t>The benefits </a:t>
              </a:r>
            </a:p>
            <a:p>
              <a:r>
                <a:rPr lang="en-US" sz="2800">
                  <a:gradFill>
                    <a:gsLst>
                      <a:gs pos="0">
                        <a:schemeClr val="bg1"/>
                      </a:gs>
                      <a:gs pos="100000">
                        <a:schemeClr val="bg1"/>
                      </a:gs>
                    </a:gsLst>
                    <a:lin ang="5400000" scaled="1"/>
                  </a:gradFill>
                  <a:latin typeface="+mj-lt"/>
                </a:rPr>
                <a:t>of Cloud Update</a:t>
              </a:r>
            </a:p>
          </p:txBody>
        </p:sp>
        <p:pic>
          <p:nvPicPr>
            <p:cNvPr id="34" name="Graphic 33">
              <a:extLst>
                <a:ext uri="{FF2B5EF4-FFF2-40B4-BE49-F238E27FC236}">
                  <a16:creationId xmlns:a16="http://schemas.microsoft.com/office/drawing/2014/main" id="{812739B3-3C96-DA0A-3FE9-8812C1593E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3751" y="5286518"/>
              <a:ext cx="432650" cy="432648"/>
            </a:xfrm>
            <a:prstGeom prst="rect">
              <a:avLst/>
            </a:prstGeom>
          </p:spPr>
        </p:pic>
        <p:pic>
          <p:nvPicPr>
            <p:cNvPr id="36" name="Graphic 35">
              <a:extLst>
                <a:ext uri="{FF2B5EF4-FFF2-40B4-BE49-F238E27FC236}">
                  <a16:creationId xmlns:a16="http://schemas.microsoft.com/office/drawing/2014/main" id="{6717C774-92E6-5102-86DD-64B692B716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44400" y="5284629"/>
              <a:ext cx="432650" cy="432648"/>
            </a:xfrm>
            <a:prstGeom prst="rect">
              <a:avLst/>
            </a:prstGeom>
          </p:spPr>
        </p:pic>
        <p:pic>
          <p:nvPicPr>
            <p:cNvPr id="38" name="Graphic 37">
              <a:extLst>
                <a:ext uri="{FF2B5EF4-FFF2-40B4-BE49-F238E27FC236}">
                  <a16:creationId xmlns:a16="http://schemas.microsoft.com/office/drawing/2014/main" id="{8CA94C0F-44BE-A1EC-ABB9-4AAE8535AB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35049" y="5286518"/>
              <a:ext cx="432650" cy="432648"/>
            </a:xfrm>
            <a:prstGeom prst="rect">
              <a:avLst/>
            </a:prstGeom>
          </p:spPr>
        </p:pic>
      </p:grpSp>
    </p:spTree>
    <p:extLst>
      <p:ext uri="{BB962C8B-B14F-4D97-AF65-F5344CB8AC3E}">
        <p14:creationId xmlns:p14="http://schemas.microsoft.com/office/powerpoint/2010/main" val="1796506258"/>
      </p:ext>
    </p:extLst>
  </p:cSld>
  <p:clrMapOvr>
    <a:masterClrMapping/>
  </p:clrMapOvr>
  <p:transition>
    <p:fade/>
  </p:transition>
</p:sld>
</file>

<file path=ppt/theme/theme1.xml><?xml version="1.0" encoding="utf-8"?>
<a:theme xmlns:a="http://schemas.openxmlformats.org/drawingml/2006/main" name="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LIGHT MODE</Template>
  <Application>Microsoft Office PowerPoint</Application>
  <PresentationFormat>Widescreen</PresentationFormat>
  <Slides>11</Slides>
  <Notes>9</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LIGHT MODE</vt:lpstr>
      <vt:lpstr>MICROSOFT 365 COPILOT TECHNICAL READINESS Modern Management of Microsoft 365 Apps</vt:lpstr>
      <vt:lpstr>The importance of monthly update channels</vt:lpstr>
      <vt:lpstr>Microsoft 365 Apps | update channels Choosing the right update channel that best fits the needs of your organization</vt:lpstr>
      <vt:lpstr>Modern Management: Monthly Enterprise Channel</vt:lpstr>
      <vt:lpstr>Myths vs reality: semi-annual enterprise channel</vt:lpstr>
      <vt:lpstr>Making the move to monthly</vt:lpstr>
      <vt:lpstr>Best practices: moving to monthly No need to reinvent the wheel, leverage tried and true update methodologies</vt:lpstr>
      <vt:lpstr>Confidently use Microsoft 365 Copilot with App Assure</vt:lpstr>
      <vt:lpstr>Management tools for Microsoft 365 Apps Planning your update management strategy</vt:lpstr>
      <vt:lpstr>The benefits of cloud update Microsoft 365 Apps admin center (config.office.com)</vt:lpstr>
      <vt:lpstr>Next steps &amp; 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revision>2</cp:revision>
  <dcterms:created xsi:type="dcterms:W3CDTF">2025-09-14T17:17:22Z</dcterms:created>
  <dcterms:modified xsi:type="dcterms:W3CDTF">2025-09-18T21:27:57Z</dcterms:modified>
</cp:coreProperties>
</file>