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6" r:id="rId4"/>
    <p:sldMasterId id="2147484594" r:id="rId5"/>
  </p:sldMasterIdLst>
  <p:notesMasterIdLst>
    <p:notesMasterId r:id="rId52"/>
  </p:notesMasterIdLst>
  <p:sldIdLst>
    <p:sldId id="2147481815" r:id="rId6"/>
    <p:sldId id="266" r:id="rId7"/>
    <p:sldId id="2147481827" r:id="rId8"/>
    <p:sldId id="278" r:id="rId9"/>
    <p:sldId id="2147483638" r:id="rId10"/>
    <p:sldId id="2147482528" r:id="rId11"/>
    <p:sldId id="2147483647" r:id="rId12"/>
    <p:sldId id="340" r:id="rId13"/>
    <p:sldId id="258" r:id="rId14"/>
    <p:sldId id="309" r:id="rId15"/>
    <p:sldId id="310" r:id="rId16"/>
    <p:sldId id="311" r:id="rId17"/>
    <p:sldId id="256" r:id="rId18"/>
    <p:sldId id="2147483645" r:id="rId19"/>
    <p:sldId id="259" r:id="rId20"/>
    <p:sldId id="261" r:id="rId21"/>
    <p:sldId id="275" r:id="rId22"/>
    <p:sldId id="295" r:id="rId23"/>
    <p:sldId id="294" r:id="rId24"/>
    <p:sldId id="348" r:id="rId25"/>
    <p:sldId id="264" r:id="rId26"/>
    <p:sldId id="2147483642" r:id="rId27"/>
    <p:sldId id="263" r:id="rId28"/>
    <p:sldId id="260" r:id="rId29"/>
    <p:sldId id="2147483646" r:id="rId30"/>
    <p:sldId id="269" r:id="rId31"/>
    <p:sldId id="257" r:id="rId32"/>
    <p:sldId id="274" r:id="rId33"/>
    <p:sldId id="337" r:id="rId34"/>
    <p:sldId id="327" r:id="rId35"/>
    <p:sldId id="262" r:id="rId36"/>
    <p:sldId id="288" r:id="rId37"/>
    <p:sldId id="290" r:id="rId38"/>
    <p:sldId id="291" r:id="rId39"/>
    <p:sldId id="268" r:id="rId40"/>
    <p:sldId id="293" r:id="rId41"/>
    <p:sldId id="267" r:id="rId42"/>
    <p:sldId id="271" r:id="rId43"/>
    <p:sldId id="265" r:id="rId44"/>
    <p:sldId id="307" r:id="rId45"/>
    <p:sldId id="270" r:id="rId46"/>
    <p:sldId id="2147483118" r:id="rId47"/>
    <p:sldId id="273" r:id="rId48"/>
    <p:sldId id="343" r:id="rId49"/>
    <p:sldId id="2147483644" r:id="rId50"/>
    <p:sldId id="272"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update" id="{7C17A019-B9B4-4086-BE30-F8B837E71AE0}">
          <p14:sldIdLst/>
        </p14:section>
        <p14:section name="Introduction" id="{A29604FC-C805-4090-AA02-99E7CAF2CF8E}">
          <p14:sldIdLst>
            <p14:sldId id="2147481815"/>
            <p14:sldId id="266"/>
            <p14:sldId id="2147481827"/>
            <p14:sldId id="278"/>
            <p14:sldId id="2147483638"/>
            <p14:sldId id="2147482528"/>
            <p14:sldId id="2147483647"/>
            <p14:sldId id="340"/>
          </p14:sldIdLst>
        </p14:section>
        <p14:section name="Agents" id="{18202A09-C601-45D9-A239-7DB89F1306E2}">
          <p14:sldIdLst>
            <p14:sldId id="258"/>
            <p14:sldId id="309"/>
            <p14:sldId id="310"/>
            <p14:sldId id="311"/>
          </p14:sldIdLst>
        </p14:section>
        <p14:section name="Controls" id="{C222E1EA-E1F4-4328-9EF5-19410B08E280}">
          <p14:sldIdLst>
            <p14:sldId id="256"/>
            <p14:sldId id="2147483645"/>
            <p14:sldId id="259"/>
            <p14:sldId id="261"/>
            <p14:sldId id="275"/>
            <p14:sldId id="295"/>
            <p14:sldId id="294"/>
            <p14:sldId id="348"/>
            <p14:sldId id="264"/>
            <p14:sldId id="2147483642"/>
            <p14:sldId id="263"/>
            <p14:sldId id="260"/>
            <p14:sldId id="2147483646"/>
            <p14:sldId id="269"/>
            <p14:sldId id="257"/>
            <p14:sldId id="274"/>
            <p14:sldId id="337"/>
            <p14:sldId id="327"/>
            <p14:sldId id="262"/>
            <p14:sldId id="288"/>
            <p14:sldId id="290"/>
            <p14:sldId id="291"/>
            <p14:sldId id="268"/>
            <p14:sldId id="293"/>
          </p14:sldIdLst>
        </p14:section>
        <p14:section name="Reports" id="{773886AF-617E-4233-B6D3-EFAD1B9236F0}">
          <p14:sldIdLst>
            <p14:sldId id="267"/>
            <p14:sldId id="271"/>
            <p14:sldId id="265"/>
            <p14:sldId id="307"/>
            <p14:sldId id="270"/>
            <p14:sldId id="2147483118"/>
            <p14:sldId id="273"/>
            <p14:sldId id="343"/>
          </p14:sldIdLst>
        </p14:section>
        <p14:section name="Support" id="{624C3EDF-0DCE-47B3-B5D6-E75C41F9DDD9}">
          <p14:sldIdLst>
            <p14:sldId id="2147483644"/>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CB2600-BEBD-DB7B-F913-959F91FFA422}" name="Sean Fiene" initials="SF" userId="S::seanfiene@microsoft.com::4e93721e-9760-4562-ba01-623efeab82b4" providerId="AD"/>
  <p188:author id="{E7028601-0729-5D14-4BCD-4F77A1ECBBE3}" name="Penny Garrett" initials="PG" userId="S::pennygarrett@microsoft.com::1f6afa75-b535-4cc5-9f63-e5047008dd3e" providerId="AD"/>
  <p188:author id="{A3642402-5B8E-A592-F38E-F71B94356A18}" name="James Milford" initials="JM" userId="S::jamesmi@microsoft.com::e6b7b649-018c-4cdd-8aa4-b8d14341c90d" providerId="AD"/>
  <p188:author id="{5A02B80E-149C-7DFD-4E8D-3782118F40E7}" name="Alicia Peterson (NAYAMODE INC)" initials="AI" userId="S::v-petersonal@microsoft.com::f8898314-5523-4930-acf0-2b563b2b4dc9" providerId="AD"/>
  <p188:author id="{510D8F14-A022-0A99-8116-51D39974EA9F}" name="Anne Fernando" initials="AF" userId="S::anfern@microsoft.com::c02b9aa4-0131-48a6-ac5f-35d8d38dc7d1" providerId="AD"/>
  <p188:author id="{2780DA18-5CD9-17C0-5844-2C0C5A21867A}" name="Jan Aarre" initials="JA" userId="S::jana@microsoft.com::63b56a17-96a4-4d4b-9c6b-031231306ec4" providerId="AD"/>
  <p188:author id="{454A6B27-8AF8-1E4E-12DA-D22F997F42FA}" name="Mark DeRosia" initials="MD" userId="S::maderosi@microsoft.com::000a5886-e040-48a1-8abc-eec67d448b7e" providerId="AD"/>
  <p188:author id="{0531392E-A5DF-BBF0-70C7-610272F7DC87}" name="Jyoti Rathod" initials="JR" userId="S::jyrathod@microsoft.com::9b91ecaf-5f8a-4a12-a9c9-51a52c265f69" providerId="AD"/>
  <p188:author id="{6A06D234-C7D9-3E7D-DD5A-9353ABDABBD7}" name="Kristi Taylor" initials="KT" userId="S::krtaylor@microsoft.com::f3e502d2-450f-4e32-a6ef-8eb8dad24506" providerId="AD"/>
  <p188:author id="{42827239-A550-492D-1576-CE1DCACE4914}" name="Daryl Schaal (SYNAXIS CORPORATION)" initials="DS" userId="S::v-darsch@microsoft.com::a951ecaa-969a-4477-a8c9-df0dfa026182" providerId="AD"/>
  <p188:author id="{39CCD650-A9D2-AFB1-91FE-FBA52202C897}" name="Daryl Schaal" initials="DS" userId="S::daryl.schaal@piedmontconsultants.com::62dc53c3-c3a2-4d5f-a7fa-d4aca2f1d062" providerId="AD"/>
  <p188:author id="{05416B56-5B83-4973-889A-BFDAB7F422F1}" name="Efe Abugo" initials="OA" userId="S::omoefeabugo@microsoft.com::6f9643a4-064e-43fe-88b1-4f223db45fc5" providerId="AD"/>
  <p188:author id="{68A3FA66-5CCF-9292-F18D-750D7359EF5D}" name="Jack Rowbotham" initials="JR" userId="S::jarowbot@microsoft.com::f9915e8c-3839-4e13-aa68-0743ed7af00e" providerId="AD"/>
  <p188:author id="{3B0E6E6A-7116-8C5A-ACAC-2DE21A7306D0}" name="Kristie Atwood" initials="KA" userId="S::kristiea@microsoft.com::f6d27e25-0cd2-4cdb-bfef-cf0808cefdcf" providerId="AD"/>
  <p188:author id="{1892C96A-FA31-0499-9A88-B614615156B3}" name="Adam Gernon" initials="AG" userId="S::adamgernon@microsoft.com::91c4ff1b-64a2-4946-b94c-f34ab1506771" providerId="AD"/>
  <p188:author id="{94457F74-E6CE-EF2F-C65B-BD81B3CA1F7B}" name="Jed Brown" initials="JB" userId="S::brownjed@microsoft.com::c9fe78b8-cfc2-4d84-9e10-9431098ae8d0" providerId="AD"/>
  <p188:author id="{25603C7F-40F4-31AD-9CDF-58CA4F140E6A}" name="Nydia Cavazos" initials="NC" userId="S::nycavazo@microsoft.com::4f8ab957-8904-40fc-a20a-5e281671e7ca" providerId="AD"/>
  <p188:author id="{3721F385-E9B3-38CD-FBD0-33A844E33DDE}" name="Herain Oberoi" initials="HO" userId="S::herainoberoi@microsoft.com::82dce8ad-b476-4317-ad3d-e65cff7f4555" providerId="AD"/>
  <p188:author id="{18B0BF87-7E50-88B8-05F0-1A47EF3BE201}" name="Sherri Hoy" initials="SH" userId="S::sherylh@microsoft.com::17e55ae1-ae74-4e34-a6a9-b9148225f1b9" providerId="AD"/>
  <p188:author id="{1FDB258B-9A64-FFCC-3643-D260BBFB3383}" name="Olga Gordon" initials="" userId="S::ogordon@microsoft.com::102a02ab-8cd3-475b-8633-7a419b8c421c" providerId="AD"/>
  <p188:author id="{779AB196-0454-457E-8570-933D47FD9921}" name="Alexis Kinzelin" initials="AK" userId="S::aleki@microsoft.com::e9f19f77-3c43-45b4-aa40-e880244cb77c" providerId="AD"/>
  <p188:author id="{029BBA9C-7C8E-D4FC-419B-D07A082BA1CE}" name="Tina Ying" initials="TY" userId="S::juying@microsoft.com::1da9fe39-9117-4426-a723-84e692e91d64" providerId="AD"/>
  <p188:author id="{2BDABFA7-42D8-E004-E91C-93EEC5C6948A}" name="Rachel Wood" initials="RW" userId="S::racwood@microsoft.com::6d9fbd8d-5d31-411f-a256-18a03a3cc732" providerId="AD"/>
  <p188:author id="{272C96AB-DF7A-A9B8-E8D7-48AA065863EA}" name="Betsy Linares" initials="BL" userId="S::betsylinares@microsoft.com::86f1bcd2-9700-40d1-94df-cb60f6d45b45" providerId="AD"/>
  <p188:author id="{F7817CB4-C1FC-07B0-08A7-4802814EC0F0}" name="Alex Pozin" initials="AP" userId="S::alexpozin@microsoft.com::41364d21-b8fe-4f09-9e65-a310296a1330" providerId="AD"/>
  <p188:author id="{3A8526B5-0368-298F-90E8-91BD51925C6D}" name="Niranjan Deo" initials="ND" userId="S::nideo@microsoft.com::3dd48659-d0d4-4a4b-a14a-cc4202f2b8d5" providerId="AD"/>
  <p188:author id="{062BE5C4-39BA-907B-A15A-7DBF37562169}" name="Corinne Waldie" initials="CW" userId="S::cowaldie@microsoft.com::63b26dcd-a9e9-47b8-96e8-28aab6c98661" providerId="AD"/>
  <p188:author id="{1BC2F4CE-3C80-492C-D14E-EEF19A5EF333}" name="Ronil Dhruva" initials="" userId="S::ronild@microsoft.com::e86324fd-d4bb-4ee4-b1f5-923ce6ca6051" providerId="AD"/>
  <p188:author id="{7D805ED0-CC34-EC50-B643-A4209F281986}" name="Erica Toelle" initials="ET" userId="S::ericatoelle@microsoft.com::3a962892-ca66-497b-aac9-a2052a480eb5" providerId="AD"/>
  <p188:author id="{D692B6D8-FF00-2ACC-F9EE-6B79EDFE8A98}" name="Suzanna Zhuang" initials="SZ" userId="S::suzanz@microsoft.com::636c2c54-daab-484b-b682-88e556929dfe" providerId="AD"/>
  <p188:author id="{B478B7DB-3BCD-3270-C81A-711446A094EC}" name="Chris DePalma" initials="CD" userId="S::chridep@microsoft.com::fe23ebef-fd52-4b66-bbe4-8532ab693a8c" providerId="AD"/>
  <p188:author id="{B193D1ED-6FB4-9DF4-07BC-8AC89E28754F}" name="Mike Walsh" initials="MW" userId="S::mikewalsh@microsoft.com::bc8f4e96-7e26-46ac-9dfd-886fde7a4f97" providerId="AD"/>
  <p188:author id="{9EC259FE-7DCD-636E-521F-92E6FB2A4DEF}" name="Samer Baroudi" initials="" userId="S::samerbaroudi@microsoft.com::4fe9f403-e326-4d42-ae8f-f06ef9096e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613BA1"/>
    <a:srgbClr val="F4F3F5"/>
    <a:srgbClr val="1C1C1C"/>
    <a:srgbClr val="F8F8F8"/>
    <a:srgbClr val="EAEAEA"/>
    <a:srgbClr val="000000"/>
    <a:srgbClr val="FFFFFF"/>
    <a:srgbClr val="D59DFF"/>
    <a:srgbClr val="007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AABDD-51D4-20B8-A4DB-FAC49CD2DBB1}" v="4" dt="2025-10-20T22:30:56.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Peterson (NAYAMODE INC)" userId="S::v-petersonal@microsoft.com::f8898314-5523-4930-acf0-2b563b2b4dc9" providerId="AD" clId="Web-{57FAABDD-51D4-20B8-A4DB-FAC49CD2DBB1}"/>
    <pc:docChg chg="modSld">
      <pc:chgData name="Alicia Peterson (NAYAMODE INC)" userId="S::v-petersonal@microsoft.com::f8898314-5523-4930-acf0-2b563b2b4dc9" providerId="AD" clId="Web-{57FAABDD-51D4-20B8-A4DB-FAC49CD2DBB1}" dt="2025-10-20T22:30:56.144" v="3"/>
      <pc:docMkLst>
        <pc:docMk/>
      </pc:docMkLst>
      <pc:sldChg chg="modSp">
        <pc:chgData name="Alicia Peterson (NAYAMODE INC)" userId="S::v-petersonal@microsoft.com::f8898314-5523-4930-acf0-2b563b2b4dc9" providerId="AD" clId="Web-{57FAABDD-51D4-20B8-A4DB-FAC49CD2DBB1}" dt="2025-10-20T22:30:56.144" v="3"/>
        <pc:sldMkLst>
          <pc:docMk/>
          <pc:sldMk cId="1459061130" sldId="311"/>
        </pc:sldMkLst>
        <pc:picChg chg="mod">
          <ac:chgData name="Alicia Peterson (NAYAMODE INC)" userId="S::v-petersonal@microsoft.com::f8898314-5523-4930-acf0-2b563b2b4dc9" providerId="AD" clId="Web-{57FAABDD-51D4-20B8-A4DB-FAC49CD2DBB1}" dt="2025-10-20T22:30:45.831" v="2"/>
          <ac:picMkLst>
            <pc:docMk/>
            <pc:sldMk cId="1459061130" sldId="311"/>
            <ac:picMk id="3" creationId="{471A78BF-582F-E01F-6920-51C2B0871A03}"/>
          </ac:picMkLst>
        </pc:picChg>
        <pc:picChg chg="mod">
          <ac:chgData name="Alicia Peterson (NAYAMODE INC)" userId="S::v-petersonal@microsoft.com::f8898314-5523-4930-acf0-2b563b2b4dc9" providerId="AD" clId="Web-{57FAABDD-51D4-20B8-A4DB-FAC49CD2DBB1}" dt="2025-10-20T22:30:56.144" v="3"/>
          <ac:picMkLst>
            <pc:docMk/>
            <pc:sldMk cId="1459061130" sldId="311"/>
            <ac:picMk id="278" creationId="{18DE039B-3E50-B0A1-6E31-9DF4BC31A9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DB41F-0EF3-4F46-89FC-17AE2904FF42}" type="datetimeFigureOut">
              <a:rPr lang="en-AU" smtClean="0"/>
              <a:t>20/10/2025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26232-6DE1-40A5-9DEF-49D9C74AA685}" type="slidenum">
              <a:rPr lang="en-AU" smtClean="0"/>
              <a:t>‹#›</a:t>
            </a:fld>
            <a:endParaRPr lang="en-AU"/>
          </a:p>
        </p:txBody>
      </p:sp>
    </p:spTree>
    <p:extLst>
      <p:ext uri="{BB962C8B-B14F-4D97-AF65-F5344CB8AC3E}">
        <p14:creationId xmlns:p14="http://schemas.microsoft.com/office/powerpoint/2010/main" val="99114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92264-199B-517D-B4DB-03647FDBA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BC722-413D-720F-1C50-FBBC89451D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961255-E552-3C82-3514-E8C8457DB9B9}"/>
              </a:ext>
            </a:extLst>
          </p:cNvPr>
          <p:cNvSpPr>
            <a:spLocks noGrp="1"/>
          </p:cNvSpPr>
          <p:nvPr>
            <p:ph type="body" idx="1"/>
          </p:nvPr>
        </p:nvSpPr>
        <p:spPr/>
        <p:txBody>
          <a:bodyPr/>
          <a:lstStyle/>
          <a:p>
            <a:r>
              <a:rPr lang="en-US"/>
              <a:t>J</a:t>
            </a:r>
            <a:r>
              <a:rPr lang="en-US" sz="1200"/>
              <a:t>ust a few months ago, we introduced our vision and strategy for Copilot + Agents:</a:t>
            </a:r>
          </a:p>
          <a:p>
            <a:endParaRPr lang="en-US" sz="1200"/>
          </a:p>
          <a:p>
            <a:r>
              <a:rPr lang="en-US" sz="1200"/>
              <a:t>It all starts with people and human ingenuity. </a:t>
            </a:r>
          </a:p>
          <a:p>
            <a:endParaRPr lang="en-US" sz="1200"/>
          </a:p>
          <a:p>
            <a:r>
              <a:rPr lang="en-US" sz="1200" b="1"/>
              <a:t>We envision every employee having a Copilot – their trusted AI assistant. Copilot understands you and your work context, and it provides a consistent user experience to interact with AI. </a:t>
            </a:r>
          </a:p>
          <a:p>
            <a:endParaRPr lang="en-US" sz="1200" b="1"/>
          </a:p>
          <a:p>
            <a:r>
              <a:rPr lang="en-US" sz="1200" b="1"/>
              <a:t>Agents augment Copilot by adding skills and knowledge to automate tasks and business processes.</a:t>
            </a:r>
          </a:p>
          <a:p>
            <a:endParaRPr lang="en-US" sz="12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1200" b="1"/>
              <a:t>Just like everyone today has a smart phone with many apps, we envision of world in which everyone will have a Copilot with many Agents.</a:t>
            </a:r>
          </a:p>
          <a:p>
            <a:pPr algn="l" rtl="0" fontAlgn="base">
              <a:lnSpc>
                <a:spcPts val="1200"/>
              </a:lnSpc>
              <a:buNone/>
            </a:pPr>
            <a:endParaRPr lang="en-US"/>
          </a:p>
        </p:txBody>
      </p:sp>
      <p:sp>
        <p:nvSpPr>
          <p:cNvPr id="4" name="Slide Number Placeholder 3">
            <a:extLst>
              <a:ext uri="{FF2B5EF4-FFF2-40B4-BE49-F238E27FC236}">
                <a16:creationId xmlns:a16="http://schemas.microsoft.com/office/drawing/2014/main" id="{1F1A1DCB-601E-A61B-239D-AD257A0B8F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E3547-CAB1-462B-A8FF-F2E85A8C2A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070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2C01D-B233-941F-BAC7-227366285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45195-95F1-CDF9-F093-A3D92B3EF6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54ADAC0-09C1-E483-7799-65B6F8C3AD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F4D831-6779-7604-11A2-CC85190591C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335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E369B-467B-1BDD-CC23-5BC4F7759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4FE37-F8D7-1B45-02C0-8D9D97FABE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973A04-2423-DEEA-F71E-8252654717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3FA760-3664-F7F4-C20D-5C161837761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1126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B132B-790E-733C-16E8-BC03B123B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859AD-BB45-110C-3AEA-18A778AB6FA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019A6CD-4B39-EE7E-416C-94E5AA292E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9C6618-70C9-634B-B3BC-5C4FC7A52EF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2199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5012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00F61-FF76-DE9A-4174-BE9CD9CC9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7F5D8-35B0-57AF-D26E-4EEFE0EE57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B930EA-E559-240F-B693-B9EEE213E6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E1B513-63DE-16D6-D9BC-9E87D6414D2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6108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33827-BE2F-3BE4-B70E-7090B81E1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FA300-CFDF-7378-3E24-E88DD187226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6E7B57-BA97-E45E-4FBC-BC4C3A9DE5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1FD09C-D30A-5B3B-1080-BD3DB427957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8469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43282-45DD-00E1-2D05-ECBB636F2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8844C-0160-1351-23F8-F6F334D1E9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A7CF03-3FB4-D388-EA53-9A75CA5704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FDAF65-DED7-0254-678A-FFF8F18D4B1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2526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73FDF-304E-63D7-50FE-B23B3F3E2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41939-9106-1932-D2DD-DDED3130115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8265965-A66D-E256-5B53-F303BC9724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2C6CD4-7122-7DCC-340E-5ADFB7A23C8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2214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25331-568B-DAD9-38BD-DB5B57753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96A26-F6ED-3CB9-811A-064361851D1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CA318F-5443-011D-84D5-3349CB19DC77}"/>
              </a:ext>
            </a:extLst>
          </p:cNvPr>
          <p:cNvSpPr>
            <a:spLocks noGrp="1"/>
          </p:cNvSpPr>
          <p:nvPr>
            <p:ph type="body" idx="1"/>
          </p:nvPr>
        </p:nvSpPr>
        <p:spPr/>
        <p:txBody>
          <a:bodyPr/>
          <a:lstStyle/>
          <a:p>
            <a:pPr marL="0" indent="0">
              <a:spcBef>
                <a:spcPts val="1200"/>
              </a:spcBef>
              <a:buFont typeface="Arial" panose="020B0604020202020204" pitchFamily="34" charset="0"/>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7E01E5-00E3-7E23-3367-E2157640C8C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158BEA-C89E-4F38-A800-9CBFAB4BAA7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2930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EBA29-5036-8D87-2259-4F4211FA2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8DC58-1E3E-43DB-BEE3-BB34BC1CB5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21A26E-FBFA-68E5-A051-6420CB7013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248D86-125B-56F6-CE90-8B899490FAA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759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3A8BF-5825-40F3-E125-BD21AAD49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CC1EB-0921-C188-E47B-315EE8039F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D8966E-8820-4BC5-C529-431962E1D311}"/>
              </a:ext>
            </a:extLst>
          </p:cNvPr>
          <p:cNvSpPr>
            <a:spLocks noGrp="1"/>
          </p:cNvSpPr>
          <p:nvPr>
            <p:ph type="body" idx="1"/>
          </p:nvPr>
        </p:nvSpPr>
        <p:spPr/>
        <p:txBody>
          <a:bodyPr/>
          <a:lstStyle/>
          <a:p>
            <a:pPr algn="l" rtl="0" fontAlgn="base">
              <a:lnSpc>
                <a:spcPts val="1200"/>
              </a:lnSpc>
              <a:buNone/>
            </a:pPr>
            <a:r>
              <a:rPr lang="en-US" b="0" i="0">
                <a:solidFill>
                  <a:srgbClr val="000000"/>
                </a:solidFill>
                <a:effectLst/>
                <a:latin typeface="Aptos" panose="020B0004020202020204" pitchFamily="34" charset="0"/>
              </a:rPr>
              <a:t>Customers </a:t>
            </a:r>
          </a:p>
          <a:p>
            <a:pPr algn="l" rtl="0" fontAlgn="base">
              <a:lnSpc>
                <a:spcPts val="1200"/>
              </a:lnSpc>
              <a:buNone/>
            </a:pPr>
            <a:endParaRPr lang="en-US" b="0" i="0">
              <a:solidFill>
                <a:srgbClr val="000000"/>
              </a:solidFill>
              <a:effectLst/>
              <a:latin typeface="Aptos" panose="020B0004020202020204" pitchFamily="34" charset="0"/>
            </a:endParaRPr>
          </a:p>
          <a:p>
            <a:pPr algn="l" rtl="0" fontAlgn="base">
              <a:lnSpc>
                <a:spcPts val="1200"/>
              </a:lnSpc>
              <a:buFont typeface="Arial" panose="020B0604020202020204" pitchFamily="34" charset="0"/>
              <a:buChar char="•"/>
            </a:pPr>
            <a:r>
              <a:rPr lang="en-US" sz="1800" b="1" i="0">
                <a:solidFill>
                  <a:srgbClr val="000000"/>
                </a:solidFill>
                <a:effectLst/>
                <a:latin typeface="Aptos" panose="020B0004020202020204" pitchFamily="34" charset="0"/>
              </a:rPr>
              <a:t>Chat</a:t>
            </a:r>
            <a:r>
              <a:rPr lang="en-US" sz="1800" b="0" i="0">
                <a:solidFill>
                  <a:srgbClr val="000000"/>
                </a:solidFill>
                <a:effectLst/>
                <a:latin typeface="Aptos" panose="020B0004020202020204" pitchFamily="34" charset="0"/>
              </a:rPr>
              <a:t> is the default experience, and it has significant updates including better quality and performance, as well as UX improvements and interactive charts. Copilot learns how you work and understands your needs and preferences through your chats, job profile, custom instructions, and more. Memory and personalization are private just to you, and if you’re ever working with sensitive information, you can control what Copilot remembers.</a:t>
            </a:r>
          </a:p>
          <a:p>
            <a:pPr marL="0" marR="0" lvl="0" indent="0" algn="l" defTabSz="914400" rtl="0" eaLnBrk="1" fontAlgn="base" latinLnBrk="0" hangingPunct="1">
              <a:lnSpc>
                <a:spcPts val="1200"/>
              </a:lnSpc>
              <a:spcBef>
                <a:spcPts val="0"/>
              </a:spcBef>
              <a:spcAft>
                <a:spcPts val="0"/>
              </a:spcAft>
              <a:buClrTx/>
              <a:buSzTx/>
              <a:buFont typeface="Arial" panose="020B0604020202020204" pitchFamily="34" charset="0"/>
              <a:buChar char="•"/>
              <a:tabLst/>
              <a:defRPr/>
            </a:pPr>
            <a:r>
              <a:rPr lang="en-US" sz="1800" b="1" i="0">
                <a:solidFill>
                  <a:srgbClr val="000000"/>
                </a:solidFill>
                <a:effectLst/>
                <a:latin typeface="Aptos" panose="020B0004020202020204" pitchFamily="34" charset="0"/>
              </a:rPr>
              <a:t>Copilot Search </a:t>
            </a:r>
            <a:r>
              <a:rPr lang="en-US" sz="1800" b="0" i="0">
                <a:solidFill>
                  <a:srgbClr val="000000"/>
                </a:solidFill>
                <a:effectLst/>
                <a:latin typeface="Aptos" panose="020B0004020202020204" pitchFamily="34" charset="0"/>
              </a:rPr>
              <a:t>is an AI-powered enterprise search that helps you find what you need instantly with rich, context-aware answers from across your organization’s apps and data. It connects to first- and third-party apps—from ServiceNow to Google Drive, Confluence, Jira, and more—so you get fast, relevant results at work no matter where your data lives.</a:t>
            </a:r>
          </a:p>
          <a:p>
            <a:pPr marL="0" marR="0" lvl="0" indent="0" algn="l" defTabSz="914400" rtl="0" eaLnBrk="1" fontAlgn="base" latinLnBrk="0" hangingPunct="1">
              <a:lnSpc>
                <a:spcPts val="1200"/>
              </a:lnSpc>
              <a:spcBef>
                <a:spcPts val="0"/>
              </a:spcBef>
              <a:spcAft>
                <a:spcPts val="0"/>
              </a:spcAft>
              <a:buClrTx/>
              <a:buSzTx/>
              <a:buFont typeface="Arial" panose="020B0604020202020204" pitchFamily="34" charset="0"/>
              <a:buChar char="•"/>
              <a:tabLst/>
              <a:defRPr/>
            </a:pPr>
            <a:r>
              <a:rPr lang="en-US" sz="1800" b="1" i="0">
                <a:solidFill>
                  <a:srgbClr val="000000"/>
                </a:solidFill>
                <a:effectLst/>
                <a:latin typeface="Aptos" panose="020B0004020202020204" pitchFamily="34" charset="0"/>
              </a:rPr>
              <a:t>Agents </a:t>
            </a:r>
            <a:r>
              <a:rPr lang="en-US" sz="1800" b="0" i="0">
                <a:solidFill>
                  <a:srgbClr val="000000"/>
                </a:solidFill>
                <a:effectLst/>
                <a:latin typeface="Aptos" panose="020B0004020202020204" pitchFamily="34" charset="0"/>
              </a:rPr>
              <a:t>are integrated into the app, including agents that come pre-built with Microsoft 365 Copilot along with a new Agent Store to discover agents from your organization and 3</a:t>
            </a:r>
            <a:r>
              <a:rPr lang="en-US" sz="1800" b="0" i="0" baseline="30000">
                <a:solidFill>
                  <a:srgbClr val="000000"/>
                </a:solidFill>
                <a:effectLst/>
                <a:latin typeface="Aptos" panose="020B0004020202020204" pitchFamily="34" charset="0"/>
              </a:rPr>
              <a:t>rd</a:t>
            </a:r>
            <a:r>
              <a:rPr lang="en-US" sz="1800" b="0" i="0">
                <a:solidFill>
                  <a:srgbClr val="000000"/>
                </a:solidFill>
                <a:effectLst/>
                <a:latin typeface="Aptos" panose="020B0004020202020204" pitchFamily="34" charset="0"/>
              </a:rPr>
              <a:t> party agents.</a:t>
            </a:r>
          </a:p>
          <a:p>
            <a:pPr lvl="1" algn="l" rtl="0" fontAlgn="base">
              <a:lnSpc>
                <a:spcPts val="1200"/>
              </a:lnSpc>
              <a:buFont typeface="Arial" panose="020B0604020202020204" pitchFamily="34" charset="0"/>
              <a:buChar char="•"/>
            </a:pPr>
            <a:r>
              <a:rPr lang="en-US" sz="1800" b="1" i="0">
                <a:solidFill>
                  <a:srgbClr val="000000"/>
                </a:solidFill>
                <a:effectLst/>
                <a:latin typeface="Aptos" panose="020B0004020202020204" pitchFamily="34" charset="0"/>
              </a:rPr>
              <a:t>Reasoning Work Agents</a:t>
            </a:r>
            <a:r>
              <a:rPr lang="en-US" sz="1800" b="0" i="0">
                <a:solidFill>
                  <a:srgbClr val="000000"/>
                </a:solidFill>
                <a:effectLst/>
                <a:latin typeface="Aptos" panose="020B0004020202020204" pitchFamily="34" charset="0"/>
              </a:rPr>
              <a:t> like Analyst and Researcher, are pre-built agents where we customized advanced research models so they are optimized for specific work tasks and are similar to on-demand virtual employees</a:t>
            </a:r>
          </a:p>
          <a:p>
            <a:pPr lvl="1" algn="l" rtl="0" fontAlgn="base">
              <a:lnSpc>
                <a:spcPts val="1200"/>
              </a:lnSpc>
              <a:buFont typeface="Arial" panose="020B0604020202020204" pitchFamily="34" charset="0"/>
              <a:buChar char="•"/>
            </a:pPr>
            <a:r>
              <a:rPr lang="en-US" sz="1800" b="1" i="0">
                <a:solidFill>
                  <a:srgbClr val="000000"/>
                </a:solidFill>
                <a:effectLst/>
                <a:latin typeface="Aptos" panose="020B0004020202020204" pitchFamily="34" charset="0"/>
              </a:rPr>
              <a:t>Studio is the copilot agent platform, </a:t>
            </a:r>
            <a:r>
              <a:rPr lang="en-US" sz="1200" b="0" i="0" kern="1200">
                <a:solidFill>
                  <a:schemeClr val="tx1"/>
                </a:solidFill>
                <a:effectLst/>
                <a:latin typeface="+mn-lt"/>
                <a:ea typeface="+mn-ea"/>
                <a:cs typeface="+mn-cs"/>
              </a:rPr>
              <a:t>enabling IT and users to create custom agents, offering tailored workflows, data integration, and conversational experiences which can boost productivity, automation, and user engagement.</a:t>
            </a:r>
            <a:endParaRPr lang="en-US" sz="1800" b="0" i="0">
              <a:solidFill>
                <a:srgbClr val="000000"/>
              </a:solidFill>
              <a:effectLst/>
              <a:latin typeface="Aptos" panose="020B0004020202020204" pitchFamily="34" charset="0"/>
            </a:endParaRPr>
          </a:p>
          <a:p>
            <a:pPr algn="l" rtl="0" fontAlgn="base">
              <a:lnSpc>
                <a:spcPts val="1200"/>
              </a:lnSpc>
              <a:buFont typeface="Arial" panose="020B0604020202020204" pitchFamily="34" charset="0"/>
              <a:buChar char="•"/>
            </a:pPr>
            <a:r>
              <a:rPr lang="en-US" sz="1800" b="1" i="0">
                <a:solidFill>
                  <a:srgbClr val="000000"/>
                </a:solidFill>
                <a:effectLst/>
                <a:latin typeface="Aptos" panose="020B0004020202020204" pitchFamily="34" charset="0"/>
              </a:rPr>
              <a:t>Notebooks </a:t>
            </a:r>
            <a:r>
              <a:rPr lang="en-US" sz="1800" b="0" i="0">
                <a:solidFill>
                  <a:srgbClr val="000000"/>
                </a:solidFill>
                <a:effectLst/>
                <a:latin typeface="Aptos" panose="020B0004020202020204" pitchFamily="34" charset="0"/>
              </a:rPr>
              <a:t>enables unified </a:t>
            </a:r>
            <a:r>
              <a:rPr lang="en-US" sz="1200" b="0" i="0" kern="1200">
                <a:solidFill>
                  <a:schemeClr val="tx1"/>
                </a:solidFill>
                <a:effectLst/>
                <a:latin typeface="+mn-lt"/>
                <a:ea typeface="+mn-ea"/>
                <a:cs typeface="+mn-cs"/>
              </a:rPr>
              <a:t>collaboration and content across Microsoft 365 with AI-powered assistance, real-time updates, and persistent chat to help avoid duplicative efforts and keep teams aligned, </a:t>
            </a:r>
            <a:endParaRPr lang="en-US" sz="1800" b="0" i="0">
              <a:solidFill>
                <a:srgbClr val="000000"/>
              </a:solidFill>
              <a:effectLst/>
              <a:latin typeface="Aptos" panose="020B0004020202020204" pitchFamily="34" charset="0"/>
            </a:endParaRPr>
          </a:p>
          <a:p>
            <a:pPr algn="l" rtl="0" fontAlgn="base">
              <a:lnSpc>
                <a:spcPts val="1200"/>
              </a:lnSpc>
              <a:buFont typeface="Arial" panose="020B0604020202020204" pitchFamily="34" charset="0"/>
              <a:buChar char="•"/>
            </a:pPr>
            <a:r>
              <a:rPr lang="en-US" sz="1800" b="1" i="0">
                <a:solidFill>
                  <a:srgbClr val="000000"/>
                </a:solidFill>
                <a:effectLst/>
                <a:latin typeface="Aptos" panose="020B0004020202020204" pitchFamily="34" charset="0"/>
              </a:rPr>
              <a:t>Create</a:t>
            </a:r>
            <a:r>
              <a:rPr lang="en-US" sz="1800" b="0" i="0">
                <a:solidFill>
                  <a:srgbClr val="000000"/>
                </a:solidFill>
                <a:effectLst/>
                <a:latin typeface="Aptos" panose="020B0004020202020204" pitchFamily="34" charset="0"/>
              </a:rPr>
              <a:t> module based on 4.o image generation, users can create high quality images, posters, banners, and even videos. </a:t>
            </a:r>
          </a:p>
          <a:p>
            <a:pPr algn="l" rtl="0" fontAlgn="base">
              <a:lnSpc>
                <a:spcPts val="1200"/>
              </a:lnSpc>
              <a:buFont typeface="Arial" panose="020B0604020202020204" pitchFamily="34" charset="0"/>
              <a:buChar char="•"/>
            </a:pPr>
            <a:endParaRPr lang="en-US" sz="1800" b="0" i="0">
              <a:solidFill>
                <a:srgbClr val="000000"/>
              </a:solidFill>
              <a:effectLst/>
              <a:latin typeface="Aptos" panose="020B0004020202020204" pitchFamily="34" charset="0"/>
            </a:endParaRPr>
          </a:p>
          <a:p>
            <a:pPr algn="l" rtl="0" fontAlgn="base">
              <a:lnSpc>
                <a:spcPts val="1200"/>
              </a:lnSpc>
              <a:buFont typeface="Arial" panose="020B0604020202020204" pitchFamily="34" charset="0"/>
              <a:buNone/>
            </a:pPr>
            <a:r>
              <a:rPr lang="en-US" sz="1800" b="0" i="0">
                <a:solidFill>
                  <a:srgbClr val="000000"/>
                </a:solidFill>
                <a:effectLst/>
                <a:latin typeface="Aptos" panose="020B0004020202020204" pitchFamily="34" charset="0"/>
              </a:rPr>
              <a:t>Previously, customers had to purchase the different capabilities from different AI vendors. We’ve brought them altogether into a single app providing that consistent UI for AI.</a:t>
            </a:r>
          </a:p>
          <a:p>
            <a:pPr algn="l" rtl="0" fontAlgn="base">
              <a:lnSpc>
                <a:spcPts val="1200"/>
              </a:lnSpc>
              <a:buFont typeface="Arial" panose="020B0604020202020204" pitchFamily="34" charset="0"/>
              <a:buNone/>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1DD620D4-511B-2542-C37C-81C04EFB48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E3547-CAB1-462B-A8FF-F2E85A8C2A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01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5BE8C-E727-74B4-8D40-4C118564E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B9FC6-A02B-2ECF-BE5A-9FA200219AD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925332-6C3F-342E-0958-70EAC18CF0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596FA1-BA7F-32CD-A600-BA856FB8C68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4711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DDE94-2164-3C91-401D-C66136AE4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446B3-616D-218F-B5C8-53CFF30A9B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2BE0B4-4018-C9E6-6703-23C893428A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E4F077-DD57-B18B-57D8-97451CFA684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7968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36E1F-21CA-58D3-B293-EB3D86718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DCD2B-EB3A-3820-DEF3-70C30F17A5E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3C363F-4E5C-1A8D-71BE-FE4113BD33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56C810-3005-1376-BBEC-B2FB61FC987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476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33072-9040-40E7-09A7-B36C698D9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4B207-A680-90E9-7714-65608AFF1B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CDA23F-F570-1A4F-98BA-E458922B1F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6C9705-CFF0-F227-FE90-7A218A1B88C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2908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3C342-6FB8-31BD-DC1E-04961EF3A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F055B-9FC6-6524-2991-B69A4AA8905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C336D0-79E8-986C-F68E-DA4156907579}"/>
              </a:ext>
            </a:extLst>
          </p:cNvPr>
          <p:cNvSpPr>
            <a:spLocks noGrp="1"/>
          </p:cNvSpPr>
          <p:nvPr>
            <p:ph type="body" idx="1"/>
          </p:nvPr>
        </p:nvSpPr>
        <p:spPr/>
        <p:txBody>
          <a:bodyPr/>
          <a:lstStyle/>
          <a:p>
            <a:pPr algn="l"/>
            <a:r>
              <a:rPr lang="en-US" sz="900" b="0" i="0">
                <a:solidFill>
                  <a:srgbClr val="000000"/>
                </a:solidFill>
                <a:effectLst/>
                <a:highlight>
                  <a:srgbClr val="F2F2F2"/>
                </a:highlight>
                <a:latin typeface="Segoe UI" panose="020B0502040204020203" pitchFamily="34" charset="0"/>
              </a:rPr>
              <a:t>Additionally, you can use Viva Insights to better understand the ROI of your Copilot for Microsoft 365 investment. The new Microsoft Copilot Dashboard, powered by Viva Insights, providing privacy-protected insights across every stage of your AI transformation journey. The dashboard offers insights into Copilot usage metrics with organizational context and collaboration data, enabling deeper views of adoption and impact. Copilot customers will have the flexibility to filter by attributes like department, teams, or roles, understand differences between groups, and compare those same measures between users and non-users. </a:t>
            </a:r>
          </a:p>
          <a:p>
            <a:pPr algn="l"/>
            <a:endParaRPr lang="en-US" sz="1000" b="0" i="0">
              <a:solidFill>
                <a:srgbClr val="000000"/>
              </a:solidFill>
              <a:effectLst/>
              <a:highlight>
                <a:srgbClr val="F2F2F2"/>
              </a:highlight>
              <a:latin typeface="Segoe UI" panose="020B0502040204020203" pitchFamily="34" charset="0"/>
              <a:cs typeface="Segoe UI"/>
            </a:endParaRPr>
          </a:p>
          <a:p>
            <a:pPr algn="l"/>
            <a:r>
              <a:rPr lang="en-US" sz="1000" b="0" i="0">
                <a:solidFill>
                  <a:srgbClr val="000000"/>
                </a:solidFill>
                <a:effectLst/>
                <a:highlight>
                  <a:srgbClr val="F2F2F2"/>
                </a:highlight>
                <a:latin typeface="Segoe UI" panose="020B0502040204020203" pitchFamily="34" charset="0"/>
                <a:cs typeface="Segoe UI"/>
              </a:rPr>
              <a:t>The Copilot Dashboard is </a:t>
            </a:r>
            <a:r>
              <a:rPr lang="en-US" sz="900" b="0" i="0">
                <a:solidFill>
                  <a:srgbClr val="000000"/>
                </a:solidFill>
                <a:effectLst/>
                <a:highlight>
                  <a:srgbClr val="F2F2F2"/>
                </a:highlight>
                <a:latin typeface="Segoe UI" panose="020B0502040204020203" pitchFamily="34" charset="0"/>
              </a:rPr>
              <a:t>available to all Copilot for Microsoft 365 customers at no additional cost. </a:t>
            </a:r>
            <a:endParaRPr lang="en-US" sz="1000">
              <a:latin typeface="Segoe UI"/>
              <a:cs typeface="Segoe UI"/>
            </a:endParaRPr>
          </a:p>
          <a:p>
            <a:endParaRPr lang="en-US" sz="900"/>
          </a:p>
          <a:p>
            <a:endParaRPr lang="en-US" sz="900"/>
          </a:p>
        </p:txBody>
      </p:sp>
      <p:sp>
        <p:nvSpPr>
          <p:cNvPr id="4" name="Header Placeholder 3">
            <a:extLst>
              <a:ext uri="{FF2B5EF4-FFF2-40B4-BE49-F238E27FC236}">
                <a16:creationId xmlns:a16="http://schemas.microsoft.com/office/drawing/2014/main" id="{95354D3B-2A03-95E6-3D6D-56C0829FA21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02FA512-308F-65E2-A078-1EC8D6DA6D9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286860A-F3EF-8971-667B-B8757B95669C}"/>
              </a:ext>
            </a:extLst>
          </p:cNvPr>
          <p:cNvSpPr>
            <a:spLocks noGrp="1"/>
          </p:cNvSpPr>
          <p:nvPr>
            <p:ph type="dt" idx="1"/>
          </p:nvPr>
        </p:nvSpPr>
        <p:spPr/>
        <p:txBody>
          <a:bodyPr/>
          <a:lstStyle/>
          <a:p>
            <a:fld id="{386CE63F-9E7F-4C04-9D0D-FCA25A8E9E86}" type="datetime8">
              <a:rPr lang="en-US" smtClean="0"/>
              <a:pPr/>
              <a:t>10/20/2025 3:55 PM</a:t>
            </a:fld>
            <a:endParaRPr lang="en-US"/>
          </a:p>
        </p:txBody>
      </p:sp>
      <p:sp>
        <p:nvSpPr>
          <p:cNvPr id="7" name="Slide Number Placeholder 6">
            <a:extLst>
              <a:ext uri="{FF2B5EF4-FFF2-40B4-BE49-F238E27FC236}">
                <a16:creationId xmlns:a16="http://schemas.microsoft.com/office/drawing/2014/main" id="{EF3336A2-FE53-093B-F92E-A832202375B5}"/>
              </a:ext>
            </a:extLst>
          </p:cNvPr>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2089967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61C5-8F3A-FD7D-750B-326BB8AA8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80F4D-949D-2847-8D0B-D3C9E7D316C9}"/>
              </a:ext>
            </a:extLst>
          </p:cNvPr>
          <p:cNvSpPr>
            <a:spLocks noGrp="1" noRot="1" noChangeAspect="1"/>
          </p:cNvSpPr>
          <p:nvPr>
            <p:ph type="sldImg"/>
          </p:nvPr>
        </p:nvSpPr>
        <p:spPr>
          <a:xfrm>
            <a:off x="777875" y="1200150"/>
            <a:ext cx="5759450" cy="3240088"/>
          </a:xfrm>
        </p:spPr>
        <p:txBody>
          <a:bodyPr/>
          <a:lstStyle/>
          <a:p>
            <a:endParaRPr lang="en-US"/>
          </a:p>
        </p:txBody>
      </p:sp>
      <p:sp>
        <p:nvSpPr>
          <p:cNvPr id="3" name="Notes Placeholder 2">
            <a:extLst>
              <a:ext uri="{FF2B5EF4-FFF2-40B4-BE49-F238E27FC236}">
                <a16:creationId xmlns:a16="http://schemas.microsoft.com/office/drawing/2014/main" id="{D6E6BC39-F312-D11D-147C-0A3A6D6CDEB7}"/>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8EC72D8A-2A37-5FC1-32BE-448F6CB3A22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522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8CE4B-C271-1FF7-7BCB-F468146EE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D7D96-958C-9CDC-B9FC-013370207073}"/>
              </a:ext>
            </a:extLst>
          </p:cNvPr>
          <p:cNvSpPr>
            <a:spLocks noGrp="1" noRot="1" noChangeAspect="1"/>
          </p:cNvSpPr>
          <p:nvPr>
            <p:ph type="sldImg"/>
          </p:nvPr>
        </p:nvSpPr>
        <p:spPr>
          <a:xfrm>
            <a:off x="777875" y="1200150"/>
            <a:ext cx="5759450" cy="3240088"/>
          </a:xfrm>
        </p:spPr>
        <p:txBody>
          <a:bodyPr/>
          <a:lstStyle/>
          <a:p>
            <a:endParaRPr lang="en-US"/>
          </a:p>
        </p:txBody>
      </p:sp>
      <p:sp>
        <p:nvSpPr>
          <p:cNvPr id="3" name="Notes Placeholder 2">
            <a:extLst>
              <a:ext uri="{FF2B5EF4-FFF2-40B4-BE49-F238E27FC236}">
                <a16:creationId xmlns:a16="http://schemas.microsoft.com/office/drawing/2014/main" id="{8A4A4B5A-22F6-A9E4-9DDF-34B1FA3AAEDA}"/>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AA227CC3-3FF3-F6C4-ABD7-482D4F4F2B8F}"/>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190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97274-732E-D3AC-659E-E9217F279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A7FF6-D247-F1C4-9428-6142D15637A8}"/>
              </a:ext>
            </a:extLst>
          </p:cNvPr>
          <p:cNvSpPr>
            <a:spLocks noGrp="1" noRot="1" noChangeAspect="1"/>
          </p:cNvSpPr>
          <p:nvPr>
            <p:ph type="sldImg"/>
          </p:nvPr>
        </p:nvSpPr>
        <p:spPr>
          <a:xfrm>
            <a:off x="777875" y="1200150"/>
            <a:ext cx="5759450" cy="3240088"/>
          </a:xfrm>
        </p:spPr>
        <p:txBody>
          <a:bodyPr/>
          <a:lstStyle/>
          <a:p>
            <a:endParaRPr lang="en-US"/>
          </a:p>
        </p:txBody>
      </p:sp>
      <p:sp>
        <p:nvSpPr>
          <p:cNvPr id="3" name="Notes Placeholder 2">
            <a:extLst>
              <a:ext uri="{FF2B5EF4-FFF2-40B4-BE49-F238E27FC236}">
                <a16:creationId xmlns:a16="http://schemas.microsoft.com/office/drawing/2014/main" id="{AB625EC8-91AB-AE5D-6BC8-81313A0F5FE4}"/>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D4C13B64-CE3D-B6E0-990E-AAC2BCE7AA70}"/>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64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3D1FD-0835-EDFE-30A6-F03680C38D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D5693-9B39-6681-5AC9-360805B5DBF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1441B2C-34C1-4B4D-7EAD-AB09D013E2AE}"/>
              </a:ext>
            </a:extLst>
          </p:cNvPr>
          <p:cNvSpPr>
            <a:spLocks noGrp="1"/>
          </p:cNvSpPr>
          <p:nvPr>
            <p:ph type="body" idx="1"/>
          </p:nvPr>
        </p:nvSpPr>
        <p:spPr/>
        <p:txBody>
          <a:bodyPr/>
          <a:lstStyle/>
          <a:p>
            <a:r>
              <a:rPr lang="en-US">
                <a:solidFill>
                  <a:schemeClr val="tx2"/>
                </a:solidFill>
              </a:rPr>
              <a:t>Use a secure chat with web &amp;work data. Reason over open </a:t>
            </a:r>
            <a:r>
              <a:rPr lang="en-US" err="1">
                <a:solidFill>
                  <a:schemeClr val="tx2"/>
                </a:solidFill>
              </a:rPr>
              <a:t>filesand</a:t>
            </a:r>
            <a:r>
              <a:rPr lang="en-US">
                <a:solidFill>
                  <a:schemeClr val="tx2"/>
                </a:solidFill>
              </a:rPr>
              <a:t> command with </a:t>
            </a:r>
            <a:r>
              <a:rPr lang="en-US" err="1">
                <a:solidFill>
                  <a:schemeClr val="tx2"/>
                </a:solidFill>
              </a:rPr>
              <a:t>advancedapp</a:t>
            </a:r>
            <a:r>
              <a:rPr lang="en-US">
                <a:solidFill>
                  <a:schemeClr val="tx2"/>
                </a:solidFill>
              </a:rPr>
              <a:t> skills. Built-in access </a:t>
            </a:r>
            <a:r>
              <a:rPr lang="en-US" err="1">
                <a:solidFill>
                  <a:schemeClr val="tx2"/>
                </a:solidFill>
              </a:rPr>
              <a:t>toagents</a:t>
            </a:r>
            <a:r>
              <a:rPr lang="en-US">
                <a:solidFill>
                  <a:schemeClr val="tx2"/>
                </a:solidFill>
              </a:rPr>
              <a:t>, and priority access </a:t>
            </a:r>
            <a:r>
              <a:rPr lang="en-US" err="1">
                <a:solidFill>
                  <a:schemeClr val="tx2"/>
                </a:solidFill>
              </a:rPr>
              <a:t>toadvanced</a:t>
            </a:r>
            <a:r>
              <a:rPr lang="en-US">
                <a:solidFill>
                  <a:schemeClr val="tx2"/>
                </a:solidFill>
              </a:rPr>
              <a:t> reasoning AI </a:t>
            </a:r>
            <a:r>
              <a:rPr lang="en-US" err="1">
                <a:solidFill>
                  <a:schemeClr val="tx2"/>
                </a:solidFill>
              </a:rPr>
              <a:t>likeResearcher</a:t>
            </a:r>
            <a:r>
              <a:rPr lang="en-US">
                <a:solidFill>
                  <a:schemeClr val="tx2"/>
                </a:solidFill>
              </a:rPr>
              <a:t> &amp; Analyst </a:t>
            </a:r>
            <a:r>
              <a:rPr lang="en-US" err="1">
                <a:solidFill>
                  <a:schemeClr val="tx2"/>
                </a:solidFill>
              </a:rPr>
              <a:t>acrossselect</a:t>
            </a:r>
            <a:r>
              <a:rPr lang="en-US">
                <a:solidFill>
                  <a:schemeClr val="tx2"/>
                </a:solidFill>
              </a:rPr>
              <a:t> Microsoft 365 apps.</a:t>
            </a:r>
            <a:endParaRPr lang="en-US"/>
          </a:p>
        </p:txBody>
      </p:sp>
      <p:sp>
        <p:nvSpPr>
          <p:cNvPr id="4" name="Slide Number Placeholder 3">
            <a:extLst>
              <a:ext uri="{FF2B5EF4-FFF2-40B4-BE49-F238E27FC236}">
                <a16:creationId xmlns:a16="http://schemas.microsoft.com/office/drawing/2014/main" id="{CBA3A538-8276-1F77-886D-87D3D328E0C7}"/>
              </a:ext>
            </a:extLst>
          </p:cNvPr>
          <p:cNvSpPr>
            <a:spLocks noGrp="1"/>
          </p:cNvSpPr>
          <p:nvPr>
            <p:ph type="sldNum" sz="quarter" idx="5"/>
          </p:nvPr>
        </p:nvSpPr>
        <p:spPr/>
        <p:txBody>
          <a:bodyPr/>
          <a:lstStyle/>
          <a:p>
            <a:fld id="{F1781624-BC54-4363-BF42-C5F2781AA858}" type="slidenum">
              <a:rPr lang="en-US" smtClean="0"/>
              <a:t>7</a:t>
            </a:fld>
            <a:endParaRPr lang="en-US"/>
          </a:p>
        </p:txBody>
      </p:sp>
    </p:spTree>
    <p:extLst>
      <p:ext uri="{BB962C8B-B14F-4D97-AF65-F5344CB8AC3E}">
        <p14:creationId xmlns:p14="http://schemas.microsoft.com/office/powerpoint/2010/main" val="2119218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6D2B8-8E5E-6BA1-EF59-B8A8906DE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2EA75-5593-1535-A76A-78B75CA8DD5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1133901-863C-B9A5-1DCD-B274028411C4}"/>
              </a:ext>
            </a:extLst>
          </p:cNvPr>
          <p:cNvSpPr>
            <a:spLocks noGrp="1"/>
          </p:cNvSpPr>
          <p:nvPr>
            <p:ph type="body" idx="1"/>
          </p:nvPr>
        </p:nvSpPr>
        <p:spPr/>
        <p:txBody>
          <a:bodyPr/>
          <a:lstStyle/>
          <a:p>
            <a:r>
              <a:rPr lang="en-US"/>
              <a:t>We’re also bringing Copilot Chat into Microsoft 365 productivity apps. This provides a unified Copilot Chat experience across Microsoft 365, with the ability to reason over open files and persistent conversations that follow the user across applications. Copilot Chat is embedded in Word, Excel, and PowerPoint, users access to AI assistance without disrupting their workflow, which can enhance productivity and simplify everyday tasks.</a:t>
            </a:r>
          </a:p>
          <a:p>
            <a:endParaRPr lang="en-US"/>
          </a:p>
          <a:p>
            <a:pPr marL="0" indent="0" rtl="0" fontAlgn="base">
              <a:buFont typeface="Arial" panose="020B0604020202020204" pitchFamily="34" charset="0"/>
              <a:buNone/>
            </a:pPr>
            <a:r>
              <a:rPr lang="en-US"/>
              <a:t>Copilot licensed users also have access to the advanced Microsoft 365 Copilot capabilities.</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Whether that’s drafting a whitepaper in Word </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Analyzing data for you in Excel </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Creating a presentation in .ppt </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Summarizing emails in Outlook </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Or transcribing meetings in Teams and sending meeting recaps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We continue to add new capabilities to Copilot in the Microsoft 365 apps. Let’s look at a few examples...</a:t>
            </a:r>
            <a:endParaRPr lang="en-US" sz="1200" b="0" i="0" kern="1200">
              <a:solidFill>
                <a:schemeClr val="tx1"/>
              </a:solidFill>
              <a:effectLst/>
              <a:latin typeface="+mn-lt"/>
              <a:ea typeface="+mn-ea"/>
              <a:cs typeface="+mn-cs"/>
            </a:endParaRPr>
          </a:p>
          <a:p>
            <a:pPr marL="0" indent="0">
              <a:buFont typeface="Arial" panose="020B0604020202020204" pitchFamily="34" charset="0"/>
              <a:buNone/>
            </a:pPr>
            <a:endParaRPr kumimoji="0" lang="en-US" sz="1200" b="0" i="0" u="none" strike="noStrike" kern="1200" cap="none" spc="0" normalizeH="0" baseline="0" noProof="0">
              <a:ln>
                <a:noFill/>
              </a:ln>
              <a:solidFill>
                <a:srgbClr val="000000"/>
              </a:solidFill>
              <a:effectLst/>
              <a:uLnTx/>
              <a:uFillTx/>
              <a:latin typeface="Segoe Sans Display"/>
              <a:ea typeface="+mn-ea"/>
              <a:cs typeface="Segoe Sans Display"/>
            </a:endParaRP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F3DAF9A3-73F2-CC87-F6E9-5B3B0A7FA3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6732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10/20/2025 3:55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60673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B072C-BFF3-A287-6499-304477DE1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1AA50-0450-B997-4F2D-BADA02B5FE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3DFDF7-9AFA-B448-28DE-F7A70DD2A8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41D498-93A5-5BBB-C027-364C2FA14F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3D966-0B73-714A-AABC-5EE428DD18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7661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EEF0E-8BEF-75AB-4E76-512CB0137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C8E96-B133-7CCF-EC03-C4429446E04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4EEDCE-7704-7DA8-AD4B-B459A91E9C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E2B762-220C-B4D9-2CA8-9951A7E9F9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3D966-0B73-714A-AABC-5EE428DD18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259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5BDD1-CB60-AC55-610D-AD5128029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473D2-89BD-556C-989F-11F6C6E0AD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1C8981-1086-D4A9-4212-8CDA7F9CA2FE}"/>
              </a:ext>
            </a:extLst>
          </p:cNvPr>
          <p:cNvSpPr>
            <a:spLocks noGrp="1"/>
          </p:cNvSpPr>
          <p:nvPr>
            <p:ph type="body" idx="1"/>
          </p:nvPr>
        </p:nvSpPr>
        <p:spPr/>
        <p:txBody>
          <a:bodyPr/>
          <a:lstStyle/>
          <a:p>
            <a:endParaRPr lang="en-US" b="0" i="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B11531FD-71CD-96FA-A5C5-FD2024DE12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109A-251C-4663-A2F8-CF7DD7FBEC5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233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2D59B-9FA9-C88F-ECA3-2F05390D3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AAB1A-AE24-FE00-0FB1-384994B432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D842E1-18D6-2F03-12A9-F3DE3D1EE0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616710-ABC1-5E68-F91B-7509DB74749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532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7.jpe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2.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5" Type="http://schemas.openxmlformats.org/officeDocument/2006/relationships/image" Target="../media/image56.jpeg"/><Relationship Id="rId4" Type="http://schemas.openxmlformats.org/officeDocument/2006/relationships/image" Target="../media/image5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2.xml"/><Relationship Id="rId4" Type="http://schemas.openxmlformats.org/officeDocument/2006/relationships/image" Target="../media/image78.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83.svg"/><Relationship Id="rId4" Type="http://schemas.openxmlformats.org/officeDocument/2006/relationships/image" Target="../media/image8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Master" Target="../slideMasters/slideMaster2.xml"/><Relationship Id="rId4" Type="http://schemas.openxmlformats.org/officeDocument/2006/relationships/image" Target="../media/image89.sv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354922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95754496"/>
      </p:ext>
    </p:extLst>
  </p:cSld>
  <p:clrMapOvr>
    <a:masterClrMapping/>
  </p:clrMapOvr>
  <p:transition>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92443"/>
          </a:xfrm>
        </p:spPr>
        <p:txBody>
          <a:bodyPr vert="horz" wrap="square" lIns="0" tIns="0" rIns="0" bIns="0" rtlCol="0" anchor="t">
            <a:spAutoFit/>
          </a:bodyPr>
          <a:lstStyle>
            <a:lvl1pPr>
              <a:defRPr lang="en-US" sz="3200" dirty="0">
                <a:solidFill>
                  <a:schemeClr val="tx1"/>
                </a:solidFill>
              </a:defRPr>
            </a:lvl1pPr>
          </a:lstStyle>
          <a:p>
            <a:pPr marL="0" lvl="0"/>
            <a:endParaRPr lang="en-US"/>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2058826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404996"/>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957124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806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E9FCA-0F6F-7283-C5DC-3D847489FC80}"/>
              </a:ext>
              <a:ext uri="{C183D7F6-B498-43B3-948B-1728B52AA6E4}">
                <adec:decorative xmlns:adec="http://schemas.microsoft.com/office/drawing/2017/decorative" val="1"/>
              </a:ext>
            </a:extLst>
          </p:cNvPr>
          <p:cNvPicPr>
            <a:picLocks noChangeAspect="1"/>
          </p:cNvPicPr>
          <p:nvPr userDrawn="1"/>
        </p:nvPicPr>
        <p:blipFill>
          <a:blip r:embed="rId2">
            <a:alphaModFix amt="75000"/>
          </a:blip>
          <a:stretch>
            <a:fillRect/>
          </a:stretch>
        </p:blipFill>
        <p:spPr>
          <a:xfrm>
            <a:off x="6350" y="13237"/>
            <a:ext cx="12185650" cy="6861574"/>
          </a:xfrm>
          <a:prstGeom prst="rect">
            <a:avLst/>
          </a:prstGeom>
        </p:spPr>
      </p:pic>
    </p:spTree>
    <p:extLst>
      <p:ext uri="{BB962C8B-B14F-4D97-AF65-F5344CB8AC3E}">
        <p14:creationId xmlns:p14="http://schemas.microsoft.com/office/powerpoint/2010/main" val="17998124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34435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76999"/>
          </a:xfrm>
          <a:noFill/>
        </p:spPr>
        <p:txBody>
          <a:bodyPr wrap="square" lIns="0" tIns="0" rIns="0" bIns="0">
            <a:spAutoFit/>
          </a:bodyPr>
          <a:lstStyle>
            <a:lvl1pPr marL="0" indent="0">
              <a:spcBef>
                <a:spcPts val="0"/>
              </a:spcBef>
              <a:buNone/>
              <a:defRPr sz="18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330076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38433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067687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Tree>
    <p:extLst>
      <p:ext uri="{BB962C8B-B14F-4D97-AF65-F5344CB8AC3E}">
        <p14:creationId xmlns:p14="http://schemas.microsoft.com/office/powerpoint/2010/main" val="3974372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716866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828955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491288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793533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179417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505480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0532268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677628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39567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792316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8123F49-93E0-6565-D751-6118D59E7A6F}"/>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26741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27599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1">
    <p:bg>
      <p:bgPr>
        <a:solidFill>
          <a:srgbClr val="FFF9F3"/>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36C5E3-1C9B-8F43-9E7C-7124F0477707}"/>
              </a:ext>
              <a:ext uri="{C183D7F6-B498-43B3-948B-1728B52AA6E4}">
                <adec:decorative xmlns:adec="http://schemas.microsoft.com/office/drawing/2017/decorative" val="1"/>
              </a:ext>
            </a:extLst>
          </p:cNvPr>
          <p:cNvSpPr>
            <a:spLocks/>
          </p:cNvSpPr>
          <p:nvPr userDrawn="1"/>
        </p:nvSpPr>
        <p:spPr bwMode="auto">
          <a:xfrm>
            <a:off x="573126" y="1100097"/>
            <a:ext cx="11035281" cy="5451037"/>
          </a:xfrm>
          <a:prstGeom prst="roundRect">
            <a:avLst>
              <a:gd name="adj" fmla="val 3603"/>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0000"/>
              </a:solidFill>
              <a:latin typeface="Segoe UI"/>
              <a:cs typeface="Segoe UI" pitchFamily="34" charset="0"/>
            </a:endParaRPr>
          </a:p>
        </p:txBody>
      </p:sp>
      <p:pic>
        <p:nvPicPr>
          <p:cNvPr id="5" name="Picture 4">
            <a:extLst>
              <a:ext uri="{FF2B5EF4-FFF2-40B4-BE49-F238E27FC236}">
                <a16:creationId xmlns:a16="http://schemas.microsoft.com/office/drawing/2014/main" id="{3DF811F8-4A6F-396F-1DD4-FA9EBCA0734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 name="Freeform: Shape 5">
            <a:extLst>
              <a:ext uri="{FF2B5EF4-FFF2-40B4-BE49-F238E27FC236}">
                <a16:creationId xmlns:a16="http://schemas.microsoft.com/office/drawing/2014/main" id="{DB940884-550E-6BD2-C8DB-ED9A07667067}"/>
              </a:ext>
            </a:extLst>
          </p:cNvPr>
          <p:cNvSpPr>
            <a:spLocks/>
          </p:cNvSpPr>
          <p:nvPr userDrawn="1"/>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marL="0" algn="l" defTabSz="932742" rtl="0" eaLnBrk="1" latinLnBrk="0" hangingPunct="1">
              <a:lnSpc>
                <a:spcPct val="100000"/>
              </a:lnSpc>
              <a:spcBef>
                <a:spcPct val="0"/>
              </a:spcBef>
              <a:spcAft>
                <a:spcPts val="600"/>
              </a:spcAft>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8" name="Graphic 34_1">
            <a:extLst>
              <a:ext uri="{FF2B5EF4-FFF2-40B4-BE49-F238E27FC236}">
                <a16:creationId xmlns:a16="http://schemas.microsoft.com/office/drawing/2014/main" id="{E448A26F-C0C9-DB36-2CFE-F7B47B2FAA77}"/>
              </a:ext>
            </a:extLst>
          </p:cNvPr>
          <p:cNvSpPr>
            <a:spLocks/>
          </p:cNvSpPr>
          <p:nvPr userDrawn="1"/>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431A5C14-682E-DB09-57E9-1C6BC1949611}"/>
              </a:ext>
            </a:extLst>
          </p:cNvPr>
          <p:cNvSpPr>
            <a:spLocks/>
          </p:cNvSpPr>
          <p:nvPr userDrawn="1"/>
        </p:nvSpPr>
        <p:spPr bwMode="auto">
          <a:xfrm>
            <a:off x="6894513" y="1562102"/>
            <a:ext cx="4541795" cy="4838697"/>
          </a:xfrm>
          <a:prstGeom prst="roundRect">
            <a:avLst>
              <a:gd name="adj" fmla="val 2471"/>
            </a:avLst>
          </a:prstGeom>
          <a:solidFill>
            <a:schemeClr val="accent3">
              <a:lumMod val="20000"/>
              <a:lumOff val="80000"/>
              <a:alpha val="50000"/>
            </a:schemeClr>
          </a:solidFill>
          <a:ln w="63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marR="0" lvl="0" indent="-228600" algn="ctr" defTabSz="914367" fontAlgn="auto">
              <a:lnSpc>
                <a:spcPct val="100000"/>
              </a:lnSpc>
              <a:spcBef>
                <a:spcPts val="0"/>
              </a:spcBef>
              <a:spcAft>
                <a:spcPts val="200"/>
              </a:spcAft>
              <a:buClrTx/>
              <a:buSzTx/>
              <a:buFont typeface="Wingdings" panose="05000000000000000000" pitchFamily="2" charset="2"/>
              <a:buNone/>
              <a:tabLst/>
            </a:pPr>
            <a:endParaRPr kumimoji="0" lang="en-US" sz="2800" b="0" i="0" u="none" strike="noStrike" cap="none" spc="0" normalizeH="0" baseline="0">
              <a:ln>
                <a:noFill/>
              </a:ln>
              <a:solidFill>
                <a:schemeClr val="tx1"/>
              </a:solidFill>
              <a:effectLst/>
              <a:uLnTx/>
              <a:uFillTx/>
            </a:endParaRPr>
          </a:p>
        </p:txBody>
      </p:sp>
      <p:sp>
        <p:nvSpPr>
          <p:cNvPr id="29" name="Text Placeholder 2">
            <a:extLst>
              <a:ext uri="{FF2B5EF4-FFF2-40B4-BE49-F238E27FC236}">
                <a16:creationId xmlns:a16="http://schemas.microsoft.com/office/drawing/2014/main" id="{202B27A8-F8FC-857E-538F-6BFD7749E765}"/>
              </a:ext>
            </a:extLst>
          </p:cNvPr>
          <p:cNvSpPr>
            <a:spLocks noGrp="1"/>
          </p:cNvSpPr>
          <p:nvPr>
            <p:ph type="body" sz="quarter" idx="13" hasCustomPrompt="1"/>
          </p:nvPr>
        </p:nvSpPr>
        <p:spPr>
          <a:xfrm>
            <a:off x="755691" y="1660199"/>
            <a:ext cx="5921333" cy="659155"/>
          </a:xfrm>
        </p:spPr>
        <p:txBody>
          <a:bodyPr/>
          <a:lstStyle>
            <a:lvl1pPr marL="285750" indent="-285750" algn="l" defTabSz="914400" rtl="0" eaLnBrk="1" latinLnBrk="0" hangingPunct="1">
              <a:buFont typeface="Arial" panose="020B0604020202020204" pitchFamily="34" charset="0"/>
              <a:buChar char="•"/>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a:p>
            <a:pPr marL="0" marR="0" lvl="0" indent="0" algn="l" defTabSz="914367" rtl="0" eaLnBrk="1" fontAlgn="base" latinLnBrk="0" hangingPunct="1">
              <a:lnSpc>
                <a:spcPct val="100000"/>
              </a:lnSpc>
              <a:spcBef>
                <a:spcPts val="1000"/>
              </a:spcBef>
              <a:spcAft>
                <a:spcPts val="300"/>
              </a:spcAft>
              <a:buClrTx/>
              <a:buSzTx/>
              <a:buFontTx/>
              <a:buNone/>
              <a:tabLst/>
              <a:defRPr/>
            </a:pPr>
            <a:endParaRPr lang="en-US"/>
          </a:p>
        </p:txBody>
      </p:sp>
      <p:sp>
        <p:nvSpPr>
          <p:cNvPr id="30" name="Text Placeholder 2">
            <a:extLst>
              <a:ext uri="{FF2B5EF4-FFF2-40B4-BE49-F238E27FC236}">
                <a16:creationId xmlns:a16="http://schemas.microsoft.com/office/drawing/2014/main" id="{29A0E38D-0002-F6AA-D26F-06CF4A87C496}"/>
              </a:ext>
            </a:extLst>
          </p:cNvPr>
          <p:cNvSpPr>
            <a:spLocks noGrp="1"/>
          </p:cNvSpPr>
          <p:nvPr>
            <p:ph type="body" sz="quarter" idx="22" hasCustomPrompt="1"/>
          </p:nvPr>
        </p:nvSpPr>
        <p:spPr>
          <a:xfrm>
            <a:off x="755692" y="2120078"/>
            <a:ext cx="5921333" cy="215444"/>
          </a:xfrm>
        </p:spPr>
        <p:txBody>
          <a:bodyPr vert="horz" wrap="square" lIns="0" tIns="0" rIns="0" bIns="0" rtlCol="0">
            <a:noAutofit/>
          </a:bodyPr>
          <a:lstStyle>
            <a:lvl1pPr marL="0" indent="0">
              <a:buNone/>
              <a:defRPr lang="en-US" sz="1400" dirty="0"/>
            </a:lvl1pPr>
          </a:lstStyle>
          <a:p>
            <a:pPr marL="228600" lvl="0" indent="-228600">
              <a:buSzPct val="100000"/>
            </a:pPr>
            <a:r>
              <a:rPr lang="en-US"/>
              <a:t>Click to edit add text</a:t>
            </a:r>
          </a:p>
        </p:txBody>
      </p:sp>
      <p:sp>
        <p:nvSpPr>
          <p:cNvPr id="35" name="Text Placeholder 2">
            <a:extLst>
              <a:ext uri="{FF2B5EF4-FFF2-40B4-BE49-F238E27FC236}">
                <a16:creationId xmlns:a16="http://schemas.microsoft.com/office/drawing/2014/main" id="{F1027F2E-E6B7-4834-92E3-E7AC2135920B}"/>
              </a:ext>
            </a:extLst>
          </p:cNvPr>
          <p:cNvSpPr>
            <a:spLocks noGrp="1"/>
          </p:cNvSpPr>
          <p:nvPr>
            <p:ph type="body" sz="quarter" idx="24" hasCustomPrompt="1"/>
          </p:nvPr>
        </p:nvSpPr>
        <p:spPr>
          <a:xfrm>
            <a:off x="755691" y="2840023"/>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28" name="Text Placeholder 2">
            <a:extLst>
              <a:ext uri="{FF2B5EF4-FFF2-40B4-BE49-F238E27FC236}">
                <a16:creationId xmlns:a16="http://schemas.microsoft.com/office/drawing/2014/main" id="{DD9D3198-9AA0-5F80-DA12-149E3ECC6310}"/>
              </a:ext>
            </a:extLst>
          </p:cNvPr>
          <p:cNvSpPr>
            <a:spLocks noGrp="1"/>
          </p:cNvSpPr>
          <p:nvPr>
            <p:ph type="body" sz="quarter" idx="18" hasCustomPrompt="1"/>
          </p:nvPr>
        </p:nvSpPr>
        <p:spPr>
          <a:xfrm>
            <a:off x="755692" y="3299903"/>
            <a:ext cx="5921333" cy="646331"/>
          </a:xfrm>
        </p:spPr>
        <p:txBody>
          <a:bodyPr vert="horz" wrap="square" lIns="0" tIns="0" rIns="0" bIns="0" rtlCol="0">
            <a:noAutofit/>
          </a:bodyPr>
          <a:lstStyle>
            <a:lvl1pPr marL="0" indent="0">
              <a:buFont typeface="Arial" panose="020B0604020202020204" pitchFamily="34" charset="0"/>
              <a:buNone/>
              <a:defRPr lang="en-US" sz="1400" dirty="0"/>
            </a:lvl1pPr>
          </a:lstStyle>
          <a:p>
            <a:pPr marL="342900" lvl="0" indent="-342900">
              <a:buSzPct val="100000"/>
            </a:pPr>
            <a:r>
              <a:rPr lang="en-US"/>
              <a:t>Click to edit add text</a:t>
            </a:r>
          </a:p>
        </p:txBody>
      </p:sp>
      <p:sp>
        <p:nvSpPr>
          <p:cNvPr id="36" name="Text Placeholder 2">
            <a:extLst>
              <a:ext uri="{FF2B5EF4-FFF2-40B4-BE49-F238E27FC236}">
                <a16:creationId xmlns:a16="http://schemas.microsoft.com/office/drawing/2014/main" id="{03C5DC12-665A-86E5-C070-8C5F426DC93C}"/>
              </a:ext>
            </a:extLst>
          </p:cNvPr>
          <p:cNvSpPr>
            <a:spLocks noGrp="1"/>
          </p:cNvSpPr>
          <p:nvPr>
            <p:ph type="body" sz="quarter" idx="25" hasCustomPrompt="1"/>
          </p:nvPr>
        </p:nvSpPr>
        <p:spPr>
          <a:xfrm>
            <a:off x="755692" y="4450734"/>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32" name="Text Placeholder 31">
            <a:extLst>
              <a:ext uri="{FF2B5EF4-FFF2-40B4-BE49-F238E27FC236}">
                <a16:creationId xmlns:a16="http://schemas.microsoft.com/office/drawing/2014/main" id="{9D75FB69-4FEE-302B-4B45-772074E5F006}"/>
              </a:ext>
            </a:extLst>
          </p:cNvPr>
          <p:cNvSpPr>
            <a:spLocks noGrp="1"/>
          </p:cNvSpPr>
          <p:nvPr>
            <p:ph type="body" sz="quarter" idx="23"/>
          </p:nvPr>
        </p:nvSpPr>
        <p:spPr>
          <a:xfrm>
            <a:off x="755692" y="4910613"/>
            <a:ext cx="5921333" cy="1437317"/>
          </a:xfrm>
        </p:spPr>
        <p:txBody>
          <a:bodyPr>
            <a:noAutofit/>
          </a:bodyPr>
          <a:lstStyle>
            <a:lvl1pPr marL="195263" indent="-195263">
              <a:spcBef>
                <a:spcPts val="0"/>
              </a:spcBef>
              <a:spcAft>
                <a:spcPts val="600"/>
              </a:spcAft>
              <a:buSzPct val="100000"/>
              <a:buFont typeface="Arial" panose="020B0604020202020204" pitchFamily="34" charset="0"/>
              <a:buChar char="•"/>
              <a:defRPr sz="1400">
                <a:solidFill>
                  <a:schemeClr val="tx1"/>
                </a:solidFill>
              </a:defRPr>
            </a:lvl1pPr>
          </a:lstStyle>
          <a:p>
            <a:pPr lvl="0"/>
            <a:endParaRPr lang="en-US"/>
          </a:p>
        </p:txBody>
      </p:sp>
      <p:sp>
        <p:nvSpPr>
          <p:cNvPr id="7" name="Text Placeholder 6">
            <a:extLst>
              <a:ext uri="{FF2B5EF4-FFF2-40B4-BE49-F238E27FC236}">
                <a16:creationId xmlns:a16="http://schemas.microsoft.com/office/drawing/2014/main" id="{CD39A1C0-83B2-42B8-D6BA-B9E170E9B633}"/>
              </a:ext>
            </a:extLst>
          </p:cNvPr>
          <p:cNvSpPr>
            <a:spLocks noGrp="1"/>
          </p:cNvSpPr>
          <p:nvPr>
            <p:ph type="body" sz="quarter" idx="26"/>
          </p:nvPr>
        </p:nvSpPr>
        <p:spPr>
          <a:xfrm>
            <a:off x="2395536" y="2779200"/>
            <a:ext cx="3163888" cy="580159"/>
          </a:xfrm>
        </p:spPr>
        <p:txBody>
          <a:bodyPr/>
          <a:lstStyle>
            <a:lvl1pPr>
              <a:defRPr kumimoji="0" lang="en-US" sz="1600" b="0" i="0" u="none" strike="noStrike" kern="1200" cap="none" spc="0" normalizeH="0" baseline="0" dirty="0" smtClean="0">
                <a:ln>
                  <a:noFill/>
                </a:ln>
                <a:solidFill>
                  <a:schemeClr val="accent2"/>
                </a:solidFill>
                <a:effectLst/>
                <a:uLnTx/>
                <a:uFillTx/>
                <a:latin typeface="+mj-lt"/>
                <a:ea typeface="+mn-ea"/>
                <a:cs typeface="+mn-cs"/>
              </a:defRPr>
            </a:lvl1pPr>
            <a:lvl2pPr marL="0" indent="0">
              <a:defRPr/>
            </a:lvl2pPr>
            <a:lvl3pPr marL="0" indent="0">
              <a:defRPr/>
            </a:lvl3pPr>
            <a:lvl4pPr marL="0" indent="0">
              <a:defRPr/>
            </a:lvl4pPr>
            <a:lvl5pPr marL="0" indent="0">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Master text styles</a:t>
            </a:r>
          </a:p>
          <a:p>
            <a:pPr marL="228600" marR="0" lvl="0" indent="-228600" algn="l" defTabSz="932742" rtl="0" eaLnBrk="1" fontAlgn="auto" latinLnBrk="0" hangingPunct="1">
              <a:lnSpc>
                <a:spcPct val="100000"/>
              </a:lnSpc>
              <a:spcBef>
                <a:spcPct val="20000"/>
              </a:spcBef>
              <a:spcAft>
                <a:spcPts val="0"/>
              </a:spcAft>
              <a:buClrTx/>
              <a:buSzPct val="100000"/>
              <a:tabLst/>
            </a:pPr>
            <a:r>
              <a:rPr lang="en-US"/>
              <a:t>Second level</a:t>
            </a:r>
          </a:p>
        </p:txBody>
      </p:sp>
    </p:spTree>
    <p:extLst>
      <p:ext uri="{BB962C8B-B14F-4D97-AF65-F5344CB8AC3E}">
        <p14:creationId xmlns:p14="http://schemas.microsoft.com/office/powerpoint/2010/main" val="1320440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200">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651915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2455625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3194598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358544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37996672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7816111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63096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9837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1"/>
            <a:ext cx="12191998" cy="6857999"/>
          </a:xfrm>
          <a:prstGeom prst="rect">
            <a:avLst/>
          </a:prstGeom>
        </p:spPr>
      </p:pic>
      <p:sp>
        <p:nvSpPr>
          <p:cNvPr id="2" name="Rectangle 1">
            <a:extLst>
              <a:ext uri="{FF2B5EF4-FFF2-40B4-BE49-F238E27FC236}">
                <a16:creationId xmlns:a16="http://schemas.microsoft.com/office/drawing/2014/main" id="{D1865211-64D4-C70B-9C4D-A49F8FEDABB2}"/>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98985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65767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20894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62140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688854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65203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35817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332097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268376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29370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499574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911239C-96A0-8D2F-7362-97B5CA6FDC5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11062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93903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63508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76241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08786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84523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4268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41592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606359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761293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099395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5CA8489-A6A1-F0B5-19F6-A9740E2EAD2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86733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206977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82408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226887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8786405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708972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9813190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874172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4944131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3337727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7440155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
        <p:nvSpPr>
          <p:cNvPr id="2" name="Rectangle 1">
            <a:extLst>
              <a:ext uri="{FF2B5EF4-FFF2-40B4-BE49-F238E27FC236}">
                <a16:creationId xmlns:a16="http://schemas.microsoft.com/office/drawing/2014/main" id="{23690FFF-6441-3296-3242-C495BB3E7E72}"/>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1462524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282966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2941502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993066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4439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4743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4169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209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148489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199767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275130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0">
                <a:schemeClr val="accent4"/>
              </a:gs>
              <a:gs pos="100000">
                <a:schemeClr val="accent6"/>
              </a:gs>
              <a:gs pos="52000">
                <a:srgbClr val="8661C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4166630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4124240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790751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8692045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35968500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50528839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05203743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053594"/>
            <a:ext cx="4482124" cy="215444"/>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y</a:t>
            </a:r>
          </a:p>
          <a:p>
            <a:pPr defTabSz="932290" eaLnBrk="0" hangingPunct="0"/>
            <a:r>
              <a:rPr lang="en-US" sz="700" err="1">
                <a:solidFill>
                  <a:schemeClr val="tx1"/>
                </a:solidFill>
                <a:cs typeface="Segoe Sans Display" pitchFamily="2" charset="0"/>
              </a:rPr>
              <a:t>poration</a:t>
            </a:r>
            <a:r>
              <a:rPr lang="en-US" sz="700">
                <a:solidFill>
                  <a:schemeClr val="tx1"/>
                </a:solidFill>
                <a:cs typeface="Segoe Sans Display" pitchFamily="2" charset="0"/>
              </a:rPr>
              <a:t>.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3061946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3288220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1807-A01F-7A47-BFA2-2E7AC8AAB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694D91-35B0-C3B9-5DF9-0C3EB8787E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53BF-D0E2-A0AF-4CE4-D45FE589A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2FA651-C015-5F00-30EE-824D2102F8CC}"/>
              </a:ext>
            </a:extLst>
          </p:cNvPr>
          <p:cNvSpPr>
            <a:spLocks noGrp="1"/>
          </p:cNvSpPr>
          <p:nvPr>
            <p:ph type="dt" sz="half" idx="10"/>
          </p:nvPr>
        </p:nvSpPr>
        <p:spPr/>
        <p:txBody>
          <a:bodyPr/>
          <a:lstStyle/>
          <a:p>
            <a:fld id="{3B6663D2-96AB-4D67-A758-A4133BC145A4}" type="datetimeFigureOut">
              <a:rPr lang="en-US" smtClean="0"/>
              <a:t>10/20/2025</a:t>
            </a:fld>
            <a:endParaRPr lang="en-US"/>
          </a:p>
        </p:txBody>
      </p:sp>
      <p:sp>
        <p:nvSpPr>
          <p:cNvPr id="6" name="Footer Placeholder 5">
            <a:extLst>
              <a:ext uri="{FF2B5EF4-FFF2-40B4-BE49-F238E27FC236}">
                <a16:creationId xmlns:a16="http://schemas.microsoft.com/office/drawing/2014/main" id="{EADABDC3-4792-08E9-FD25-4141050F8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E73E0-FD66-0C32-6575-A446B18FE660}"/>
              </a:ext>
            </a:extLst>
          </p:cNvPr>
          <p:cNvSpPr>
            <a:spLocks noGrp="1"/>
          </p:cNvSpPr>
          <p:nvPr>
            <p:ph type="sldNum" sz="quarter" idx="12"/>
          </p:nvPr>
        </p:nvSpPr>
        <p:spPr/>
        <p:txBody>
          <a:bodyPr/>
          <a:lstStyle/>
          <a:p>
            <a:fld id="{26BB5BD5-DE12-4756-912C-604E0D4DA645}" type="slidenum">
              <a:rPr lang="en-US" smtClean="0"/>
              <a:t>‹#›</a:t>
            </a:fld>
            <a:endParaRPr lang="en-US"/>
          </a:p>
        </p:txBody>
      </p:sp>
    </p:spTree>
    <p:extLst>
      <p:ext uri="{BB962C8B-B14F-4D97-AF65-F5344CB8AC3E}">
        <p14:creationId xmlns:p14="http://schemas.microsoft.com/office/powerpoint/2010/main" val="287409180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6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hidden="1">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497189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1590960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2697936"/>
      </p:ext>
    </p:extLst>
  </p:cSld>
  <p:clrMapOvr>
    <a:masterClrMapping/>
  </p:clrMapOvr>
  <p:transition>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937398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creenshot_Connection">
    <p:bg>
      <p:bgPr>
        <a:solidFill>
          <a:srgbClr val="F2F2F2"/>
        </a:solidFill>
        <a:effectLst/>
      </p:bgPr>
    </p:bg>
    <p:spTree>
      <p:nvGrpSpPr>
        <p:cNvPr id="1" name=""/>
        <p:cNvGrpSpPr/>
        <p:nvPr/>
      </p:nvGrpSpPr>
      <p:grpSpPr>
        <a:xfrm>
          <a:off x="0" y="0"/>
          <a:ext cx="0" cy="0"/>
          <a:chOff x="0" y="0"/>
          <a:chExt cx="0" cy="0"/>
        </a:xfrm>
      </p:grpSpPr>
      <p:pic>
        <p:nvPicPr>
          <p:cNvPr id="4" name="Picture 3" descr="A close-up of a toothbrush&#10;&#10;Description automatically generated with medium confidence">
            <a:extLst>
              <a:ext uri="{FF2B5EF4-FFF2-40B4-BE49-F238E27FC236}">
                <a16:creationId xmlns:a16="http://schemas.microsoft.com/office/drawing/2014/main" id="{7CED0F08-810D-C497-36A0-8C94FBE859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6" name="Rectangle 5">
            <a:extLst>
              <a:ext uri="{FF2B5EF4-FFF2-40B4-BE49-F238E27FC236}">
                <a16:creationId xmlns:a16="http://schemas.microsoft.com/office/drawing/2014/main" id="{47C84E5E-31EE-F51E-42F7-9E99BCBE843D}"/>
              </a:ext>
            </a:extLst>
          </p:cNvPr>
          <p:cNvSpPr/>
          <p:nvPr userDrawn="1"/>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20155570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ue and green swirly circle&#10;&#10;Description automatically generated">
            <a:extLst>
              <a:ext uri="{FF2B5EF4-FFF2-40B4-BE49-F238E27FC236}">
                <a16:creationId xmlns:a16="http://schemas.microsoft.com/office/drawing/2014/main" id="{7AA92E31-36F5-44DD-DFC5-9CE435CFF9F1}"/>
              </a:ext>
            </a:extLst>
          </p:cNvPr>
          <p:cNvPicPr>
            <a:picLocks noChangeAspect="1"/>
          </p:cNvPicPr>
          <p:nvPr userDrawn="1"/>
        </p:nvPicPr>
        <p:blipFill rotWithShape="1">
          <a:blip r:embed="rId2">
            <a:alphaModFix amt="50000"/>
          </a:blip>
          <a:srcRect l="16587" t="52419" r="48439" b="27908"/>
          <a:stretch/>
        </p:blipFill>
        <p:spPr>
          <a:xfrm>
            <a:off x="0" y="0"/>
            <a:ext cx="12192000" cy="6858000"/>
          </a:xfrm>
          <a:prstGeom prst="rect">
            <a:avLst/>
          </a:prstGeom>
        </p:spPr>
      </p:pic>
      <p:sp>
        <p:nvSpPr>
          <p:cNvPr id="2" name="Title 1">
            <a:extLst>
              <a:ext uri="{FF2B5EF4-FFF2-40B4-BE49-F238E27FC236}">
                <a16:creationId xmlns:a16="http://schemas.microsoft.com/office/drawing/2014/main" id="{B2489EF0-F185-CA80-E10D-3E4A13962B8D}"/>
              </a:ext>
            </a:extLst>
          </p:cNvPr>
          <p:cNvSpPr>
            <a:spLocks noGrp="1"/>
          </p:cNvSpPr>
          <p:nvPr>
            <p:ph type="title"/>
          </p:nvPr>
        </p:nvSpPr>
        <p:spPr>
          <a:xfrm>
            <a:off x="403860" y="423816"/>
            <a:ext cx="11352392" cy="430887"/>
          </a:xfrm>
        </p:spPr>
        <p:txBody>
          <a:bodyPr vert="horz" wrap="square" lIns="0" tIns="0" rIns="0" bIns="0" rtlCol="0" anchor="t">
            <a:spAutoFit/>
          </a:bodyPr>
          <a:lstStyle>
            <a:lvl1pPr>
              <a:defRPr lang="en-IN" sz="2800" spc="-20" baseline="0"/>
            </a:lvl1pPr>
          </a:lstStyle>
          <a:p>
            <a:pPr lvl="0"/>
            <a:r>
              <a:rPr lang="en-US"/>
              <a:t>Click to edit Master title style</a:t>
            </a:r>
            <a:endParaRPr lang="en-IN"/>
          </a:p>
        </p:txBody>
      </p:sp>
      <p:sp>
        <p:nvSpPr>
          <p:cNvPr id="4" name="TextBox 3">
            <a:extLst>
              <a:ext uri="{FF2B5EF4-FFF2-40B4-BE49-F238E27FC236}">
                <a16:creationId xmlns:a16="http://schemas.microsoft.com/office/drawing/2014/main" id="{C46E3025-4DC1-BCAE-C47C-F16A40348DC6}"/>
              </a:ext>
            </a:extLst>
          </p:cNvPr>
          <p:cNvSpPr txBox="1"/>
          <p:nvPr userDrawn="1">
            <p:extLst>
              <p:ext uri="{1162E1C5-73C7-4A58-AE30-91384D911F3F}">
                <p184:classification xmlns:p184="http://schemas.microsoft.com/office/powerpoint/2018/4/main" val="ftr"/>
              </p:ext>
            </p:extLst>
          </p:nvPr>
        </p:nvSpPr>
        <p:spPr>
          <a:xfrm>
            <a:off x="40386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254672034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1.xml"/><Relationship Id="rId21" Type="http://schemas.openxmlformats.org/officeDocument/2006/relationships/slideLayout" Target="../slideLayouts/slideLayout36.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63" Type="http://schemas.openxmlformats.org/officeDocument/2006/relationships/slideLayout" Target="../slideLayouts/slideLayout78.xml"/><Relationship Id="rId68" Type="http://schemas.openxmlformats.org/officeDocument/2006/relationships/slideLayout" Target="../slideLayouts/slideLayout83.xml"/><Relationship Id="rId84" Type="http://schemas.openxmlformats.org/officeDocument/2006/relationships/image" Target="../media/image2.svg"/><Relationship Id="rId16" Type="http://schemas.openxmlformats.org/officeDocument/2006/relationships/slideLayout" Target="../slideLayouts/slideLayout31.xml"/><Relationship Id="rId11" Type="http://schemas.openxmlformats.org/officeDocument/2006/relationships/slideLayout" Target="../slideLayouts/slideLayout26.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74" Type="http://schemas.openxmlformats.org/officeDocument/2006/relationships/slideLayout" Target="../slideLayouts/slideLayout89.xml"/><Relationship Id="rId79" Type="http://schemas.openxmlformats.org/officeDocument/2006/relationships/theme" Target="../theme/theme2.xml"/><Relationship Id="rId5" Type="http://schemas.openxmlformats.org/officeDocument/2006/relationships/slideLayout" Target="../slideLayouts/slideLayout20.xml"/><Relationship Id="rId61" Type="http://schemas.openxmlformats.org/officeDocument/2006/relationships/slideLayout" Target="../slideLayouts/slideLayout76.xml"/><Relationship Id="rId82" Type="http://schemas.openxmlformats.org/officeDocument/2006/relationships/image" Target="../media/image10.emf"/><Relationship Id="rId19" Type="http://schemas.openxmlformats.org/officeDocument/2006/relationships/slideLayout" Target="../slideLayouts/slideLayout3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56" Type="http://schemas.openxmlformats.org/officeDocument/2006/relationships/slideLayout" Target="../slideLayouts/slideLayout71.xml"/><Relationship Id="rId64" Type="http://schemas.openxmlformats.org/officeDocument/2006/relationships/slideLayout" Target="../slideLayouts/slideLayout79.xml"/><Relationship Id="rId69" Type="http://schemas.openxmlformats.org/officeDocument/2006/relationships/slideLayout" Target="../slideLayouts/slideLayout84.xml"/><Relationship Id="rId77" Type="http://schemas.openxmlformats.org/officeDocument/2006/relationships/slideLayout" Target="../slideLayouts/slideLayout92.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72" Type="http://schemas.openxmlformats.org/officeDocument/2006/relationships/slideLayout" Target="../slideLayouts/slideLayout87.xml"/><Relationship Id="rId80" Type="http://schemas.openxmlformats.org/officeDocument/2006/relationships/tags" Target="../tags/tag1.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59" Type="http://schemas.openxmlformats.org/officeDocument/2006/relationships/slideLayout" Target="../slideLayouts/slideLayout74.xml"/><Relationship Id="rId67" Type="http://schemas.openxmlformats.org/officeDocument/2006/relationships/slideLayout" Target="../slideLayouts/slideLayout82.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62" Type="http://schemas.openxmlformats.org/officeDocument/2006/relationships/slideLayout" Target="../slideLayouts/slideLayout77.xml"/><Relationship Id="rId70" Type="http://schemas.openxmlformats.org/officeDocument/2006/relationships/slideLayout" Target="../slideLayouts/slideLayout85.xml"/><Relationship Id="rId75" Type="http://schemas.openxmlformats.org/officeDocument/2006/relationships/slideLayout" Target="../slideLayouts/slideLayout90.xml"/><Relationship Id="rId83"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slideLayout" Target="../slideLayouts/slideLayout7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60" Type="http://schemas.openxmlformats.org/officeDocument/2006/relationships/slideLayout" Target="../slideLayouts/slideLayout75.xml"/><Relationship Id="rId65" Type="http://schemas.openxmlformats.org/officeDocument/2006/relationships/slideLayout" Target="../slideLayouts/slideLayout80.xml"/><Relationship Id="rId73" Type="http://schemas.openxmlformats.org/officeDocument/2006/relationships/slideLayout" Target="../slideLayouts/slideLayout88.xml"/><Relationship Id="rId78" Type="http://schemas.openxmlformats.org/officeDocument/2006/relationships/slideLayout" Target="../slideLayouts/slideLayout93.xml"/><Relationship Id="rId81" Type="http://schemas.openxmlformats.org/officeDocument/2006/relationships/oleObject" Target="../embeddings/oleObject1.bin"/><Relationship Id="rId4" Type="http://schemas.openxmlformats.org/officeDocument/2006/relationships/slideLayout" Target="../slideLayouts/slideLayout19.xml"/><Relationship Id="rId9" Type="http://schemas.openxmlformats.org/officeDocument/2006/relationships/slideLayout" Target="../slideLayouts/slideLayout24.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slideLayout" Target="../slideLayouts/slideLayout54.xml"/><Relationship Id="rId34" Type="http://schemas.openxmlformats.org/officeDocument/2006/relationships/slideLayout" Target="../slideLayouts/slideLayout49.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6" Type="http://schemas.openxmlformats.org/officeDocument/2006/relationships/slideLayout" Target="../slideLayouts/slideLayout91.xml"/><Relationship Id="rId7" Type="http://schemas.openxmlformats.org/officeDocument/2006/relationships/slideLayout" Target="../slideLayouts/slideLayout22.xml"/><Relationship Id="rId71" Type="http://schemas.openxmlformats.org/officeDocument/2006/relationships/slideLayout" Target="../slideLayouts/slideLayout86.xml"/><Relationship Id="rId2" Type="http://schemas.openxmlformats.org/officeDocument/2006/relationships/slideLayout" Target="../slideLayouts/slideLayout17.xml"/><Relationship Id="rId29" Type="http://schemas.openxmlformats.org/officeDocument/2006/relationships/slideLayout" Target="../slideLayouts/slideLayout44.xml"/><Relationship Id="rId24" Type="http://schemas.openxmlformats.org/officeDocument/2006/relationships/slideLayout" Target="../slideLayouts/slideLayout39.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66"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49274" y="472440"/>
            <a:ext cx="11089218" cy="4572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49274" y="1638301"/>
            <a:ext cx="11093451"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549274" y="6341190"/>
            <a:ext cx="5480051" cy="246221"/>
          </a:xfrm>
          <a:prstGeom prst="rect">
            <a:avLst/>
          </a:prstGeom>
        </p:spPr>
        <p:txBody>
          <a:bodyPr vert="horz" wrap="square" lIns="0" tIns="45720" rIns="0" bIns="45720" rtlCol="0" anchor="ctr">
            <a:spAutoFit/>
          </a:bodyPr>
          <a:lstStyle>
            <a:lvl1pPr algn="l">
              <a:defRPr sz="1000">
                <a:solidFill>
                  <a:schemeClr val="tx1">
                    <a:lumMod val="50000"/>
                    <a:lumOff val="50000"/>
                  </a:schemeClr>
                </a:solidFill>
              </a:defRPr>
            </a:lvl1pPr>
          </a:lstStyle>
          <a:p>
            <a:pPr>
              <a:defRPr/>
            </a:pPr>
            <a:r>
              <a:rPr lang="en-US">
                <a:solidFill>
                  <a:prstClr val="black">
                    <a:lumMod val="50000"/>
                    <a:lumOff val="50000"/>
                  </a:prstClr>
                </a:solidFill>
              </a:rPr>
              <a:t>Modern Work Enablement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9904413" y="6331904"/>
            <a:ext cx="1734079" cy="246221"/>
          </a:xfrm>
          <a:prstGeom prst="rect">
            <a:avLst/>
          </a:prstGeom>
        </p:spPr>
        <p:txBody>
          <a:bodyPr vert="horz" wrap="square" lIns="0" tIns="45720" rIns="0" bIns="45720" rtlCol="0" anchor="ctr">
            <a:spAutoFit/>
          </a:bodyP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1386432131"/>
      </p:ext>
    </p:extLst>
  </p:cSld>
  <p:clrMap bg1="lt1" tx1="dk1" bg2="lt2" tx2="dk2" accent1="accent1" accent2="accent2" accent3="accent3" accent4="accent4" accent5="accent5" accent6="accent6" hlink="hlink" folHlink="folHlink"/>
  <p:sldLayoutIdLst>
    <p:sldLayoutId id="2147484572" r:id="rId1"/>
    <p:sldLayoutId id="2147484583" r:id="rId2"/>
    <p:sldLayoutId id="2147484584" r:id="rId3"/>
    <p:sldLayoutId id="2147484585" r:id="rId4"/>
    <p:sldLayoutId id="2147484586" r:id="rId5"/>
    <p:sldLayoutId id="2147484587" r:id="rId6"/>
    <p:sldLayoutId id="2147484588" r:id="rId7"/>
    <p:sldLayoutId id="2147484491" r:id="rId8"/>
    <p:sldLayoutId id="2147484486" r:id="rId9"/>
    <p:sldLayoutId id="2147484496" r:id="rId10"/>
    <p:sldLayoutId id="2147484589" r:id="rId11"/>
    <p:sldLayoutId id="2147484590" r:id="rId12"/>
    <p:sldLayoutId id="2147484591" r:id="rId13"/>
    <p:sldLayoutId id="2147484593" r:id="rId14"/>
    <p:sldLayoutId id="2147484673" r:id="rId15"/>
  </p:sldLayoutIdLst>
  <p:hf hdr="0" dt="0"/>
  <p:txStyles>
    <p:title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Segoe Sans Display" pitchFamily="2" charset="0"/>
          <a:ea typeface="+mn-ea"/>
          <a:cs typeface="Segoe Sans Display" pitchFamily="2"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Segoe Sans Display" pitchFamily="2" charset="0"/>
          <a:ea typeface="+mn-ea"/>
          <a:cs typeface="Segoe Sans Display" pitchFamily="2" charset="0"/>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46">
          <p15:clr>
            <a:srgbClr val="F26B43"/>
          </p15:clr>
        </p15:guide>
        <p15:guide id="3" pos="7334">
          <p15:clr>
            <a:srgbClr val="F26B43"/>
          </p15:clr>
        </p15:guide>
        <p15:guide id="4" orient="horz" pos="2160">
          <p15:clr>
            <a:srgbClr val="F26B43"/>
          </p15:clr>
        </p15:guide>
        <p15:guide id="5" orient="horz" pos="346">
          <p15:clr>
            <a:srgbClr val="F26B43"/>
          </p15:clr>
        </p15:guide>
        <p15:guide id="6" orient="horz" pos="3888">
          <p15:clr>
            <a:srgbClr val="F26B43"/>
          </p15:clr>
        </p15:guide>
        <p15:guide id="7" pos="3798">
          <p15:clr>
            <a:srgbClr val="5ACBF0"/>
          </p15:clr>
        </p15:guide>
        <p15:guide id="8" pos="2702">
          <p15:clr>
            <a:srgbClr val="5ACBF0"/>
          </p15:clr>
        </p15:guide>
        <p15:guide id="9" pos="2618">
          <p15:clr>
            <a:srgbClr val="5ACBF0"/>
          </p15:clr>
        </p15:guide>
        <p15:guide id="10" pos="1524">
          <p15:clr>
            <a:srgbClr val="5ACBF0"/>
          </p15:clr>
        </p15:guide>
        <p15:guide id="11" pos="1439">
          <p15:clr>
            <a:srgbClr val="5ACBF0"/>
          </p15:clr>
        </p15:guide>
        <p15:guide id="12" pos="3881">
          <p15:clr>
            <a:srgbClr val="5ACBF0"/>
          </p15:clr>
        </p15:guide>
        <p15:guide id="13" pos="4976">
          <p15:clr>
            <a:srgbClr val="5ACBF0"/>
          </p15:clr>
        </p15:guide>
        <p15:guide id="14" pos="5061">
          <p15:clr>
            <a:srgbClr val="5ACBF0"/>
          </p15:clr>
        </p15:guide>
        <p15:guide id="15" pos="6155">
          <p15:clr>
            <a:srgbClr val="5ACBF0"/>
          </p15:clr>
        </p15:guide>
        <p15:guide id="16" pos="6239">
          <p15:clr>
            <a:srgbClr val="5ACBF0"/>
          </p15:clr>
        </p15:guide>
        <p15:guide id="17" pos="2027">
          <p15:clr>
            <a:srgbClr val="FBAE40"/>
          </p15:clr>
        </p15:guide>
        <p15:guide id="18" pos="2114">
          <p15:clr>
            <a:srgbClr val="FBAE40"/>
          </p15:clr>
        </p15:guide>
        <p15:guide id="19" pos="5564">
          <p15:clr>
            <a:srgbClr val="FBAE40"/>
          </p15:clr>
        </p15:guide>
        <p15:guide id="20" pos="5652">
          <p15:clr>
            <a:srgbClr val="FBAE40"/>
          </p15:clr>
        </p15:guide>
        <p15:guide id="21" orient="horz" pos="947">
          <p15:clr>
            <a:srgbClr val="F26B43"/>
          </p15:clr>
        </p15:guide>
        <p15:guide id="22" orient="horz" pos="1032">
          <p15:clr>
            <a:srgbClr val="F26B43"/>
          </p15:clr>
        </p15:guide>
        <p15:guide id="23" orient="horz" pos="4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823B2A0-7548-F3ED-CE7D-848EF15F132C}"/>
              </a:ext>
            </a:extLst>
          </p:cNvPr>
          <p:cNvGraphicFramePr>
            <a:graphicFrameLocks noChangeAspect="1"/>
          </p:cNvGraphicFramePr>
          <p:nvPr userDrawn="1">
            <p:custDataLst>
              <p:tags r:id="rId80"/>
            </p:custDataLst>
            <p:extLst>
              <p:ext uri="{D42A27DB-BD31-4B8C-83A1-F6EECF244321}">
                <p14:modId xmlns:p14="http://schemas.microsoft.com/office/powerpoint/2010/main" val="1780299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1" imgW="532" imgH="530" progId="TCLayout.ActiveDocument.1">
                  <p:embed/>
                </p:oleObj>
              </mc:Choice>
              <mc:Fallback>
                <p:oleObj name="think-cell Slide" r:id="rId81" imgW="532" imgH="530" progId="TCLayout.ActiveDocument.1">
                  <p:embed/>
                  <p:pic>
                    <p:nvPicPr>
                      <p:cNvPr id="6" name="think-cell data - do not delete" hidden="1">
                        <a:extLst>
                          <a:ext uri="{FF2B5EF4-FFF2-40B4-BE49-F238E27FC236}">
                            <a16:creationId xmlns:a16="http://schemas.microsoft.com/office/drawing/2014/main" id="{4823B2A0-7548-F3ED-CE7D-848EF15F132C}"/>
                          </a:ext>
                        </a:extLst>
                      </p:cNvPr>
                      <p:cNvPicPr/>
                      <p:nvPr/>
                    </p:nvPicPr>
                    <p:blipFill>
                      <a:blip r:embed="rId8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3">
            <a:extLst>
              <a:ext uri="{96DAC541-7B7A-43D3-8B79-37D633B846F1}">
                <asvg:svgBlip xmlns:asvg="http://schemas.microsoft.com/office/drawing/2016/SVG/main" r:embed="rId8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097871896"/>
      </p:ext>
    </p:extLst>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 id="2147484606" r:id="rId12"/>
    <p:sldLayoutId id="2147484607" r:id="rId13"/>
    <p:sldLayoutId id="2147484608" r:id="rId14"/>
    <p:sldLayoutId id="2147484609" r:id="rId15"/>
    <p:sldLayoutId id="2147484610" r:id="rId16"/>
    <p:sldLayoutId id="2147484611" r:id="rId17"/>
    <p:sldLayoutId id="2147484612" r:id="rId18"/>
    <p:sldLayoutId id="2147484613" r:id="rId19"/>
    <p:sldLayoutId id="2147484614" r:id="rId20"/>
    <p:sldLayoutId id="2147484615" r:id="rId21"/>
    <p:sldLayoutId id="2147484616" r:id="rId22"/>
    <p:sldLayoutId id="2147484617" r:id="rId23"/>
    <p:sldLayoutId id="2147484618" r:id="rId24"/>
    <p:sldLayoutId id="2147484619" r:id="rId25"/>
    <p:sldLayoutId id="2147484620" r:id="rId26"/>
    <p:sldLayoutId id="2147484621" r:id="rId27"/>
    <p:sldLayoutId id="2147484622" r:id="rId28"/>
    <p:sldLayoutId id="2147484623" r:id="rId29"/>
    <p:sldLayoutId id="2147484624" r:id="rId30"/>
    <p:sldLayoutId id="2147484625" r:id="rId31"/>
    <p:sldLayoutId id="2147484626" r:id="rId32"/>
    <p:sldLayoutId id="2147484627" r:id="rId33"/>
    <p:sldLayoutId id="2147484628" r:id="rId34"/>
    <p:sldLayoutId id="2147484629" r:id="rId35"/>
    <p:sldLayoutId id="2147484630" r:id="rId36"/>
    <p:sldLayoutId id="2147484631" r:id="rId37"/>
    <p:sldLayoutId id="2147484632" r:id="rId38"/>
    <p:sldLayoutId id="2147484633" r:id="rId39"/>
    <p:sldLayoutId id="2147484634" r:id="rId40"/>
    <p:sldLayoutId id="2147484635" r:id="rId41"/>
    <p:sldLayoutId id="2147484636" r:id="rId42"/>
    <p:sldLayoutId id="2147484637" r:id="rId43"/>
    <p:sldLayoutId id="2147484638" r:id="rId44"/>
    <p:sldLayoutId id="2147484639" r:id="rId45"/>
    <p:sldLayoutId id="2147484640" r:id="rId46"/>
    <p:sldLayoutId id="2147484641" r:id="rId47"/>
    <p:sldLayoutId id="2147484642" r:id="rId48"/>
    <p:sldLayoutId id="2147484643" r:id="rId49"/>
    <p:sldLayoutId id="2147484644" r:id="rId50"/>
    <p:sldLayoutId id="2147484645" r:id="rId51"/>
    <p:sldLayoutId id="2147484646" r:id="rId52"/>
    <p:sldLayoutId id="2147484647" r:id="rId53"/>
    <p:sldLayoutId id="2147484648" r:id="rId54"/>
    <p:sldLayoutId id="2147484649" r:id="rId55"/>
    <p:sldLayoutId id="2147484650" r:id="rId56"/>
    <p:sldLayoutId id="2147484651" r:id="rId57"/>
    <p:sldLayoutId id="2147484652" r:id="rId58"/>
    <p:sldLayoutId id="2147484653" r:id="rId59"/>
    <p:sldLayoutId id="2147484654" r:id="rId60"/>
    <p:sldLayoutId id="2147484655" r:id="rId61"/>
    <p:sldLayoutId id="2147484656" r:id="rId62"/>
    <p:sldLayoutId id="2147484657" r:id="rId63"/>
    <p:sldLayoutId id="2147484658" r:id="rId64"/>
    <p:sldLayoutId id="2147484659" r:id="rId65"/>
    <p:sldLayoutId id="2147484660" r:id="rId66"/>
    <p:sldLayoutId id="2147484661" r:id="rId67"/>
    <p:sldLayoutId id="2147484662" r:id="rId68"/>
    <p:sldLayoutId id="2147484663" r:id="rId69"/>
    <p:sldLayoutId id="2147484664" r:id="rId70"/>
    <p:sldLayoutId id="2147484665" r:id="rId71"/>
    <p:sldLayoutId id="2147484666" r:id="rId72"/>
    <p:sldLayoutId id="2147484667" r:id="rId73"/>
    <p:sldLayoutId id="2147484668" r:id="rId74"/>
    <p:sldLayoutId id="2147484669" r:id="rId75"/>
    <p:sldLayoutId id="2147484670" r:id="rId76"/>
    <p:sldLayoutId id="2147484671" r:id="rId77"/>
    <p:sldLayoutId id="2147484672" r:id="rId78"/>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pos="7512">
          <p15:clr>
            <a:srgbClr val="E9713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2.xml"/><Relationship Id="rId5" Type="http://schemas.openxmlformats.org/officeDocument/2006/relationships/image" Target="../media/image10.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18.xml"/><Relationship Id="rId3" Type="http://schemas.openxmlformats.org/officeDocument/2006/relationships/slide" Target="slide16.xml"/><Relationship Id="rId7" Type="http://schemas.openxmlformats.org/officeDocument/2006/relationships/slide" Target="slide36.xml"/><Relationship Id="rId12" Type="http://schemas.openxmlformats.org/officeDocument/2006/relationships/hyperlink" Target="https://learn.microsoft.com/sharepoint/restricted-access-control"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slide" Target="slide20.xml"/><Relationship Id="rId11" Type="http://schemas.openxmlformats.org/officeDocument/2006/relationships/hyperlink" Target="https://learn.microsoft.com/sharepoint/manage-access-agents-in-sharepoint" TargetMode="External"/><Relationship Id="rId5" Type="http://schemas.openxmlformats.org/officeDocument/2006/relationships/slide" Target="slide27.xml"/><Relationship Id="rId10" Type="http://schemas.openxmlformats.org/officeDocument/2006/relationships/slide" Target="slide30.xml"/><Relationship Id="rId4" Type="http://schemas.openxmlformats.org/officeDocument/2006/relationships/slide" Target="slide19.xml"/><Relationship Id="rId9" Type="http://schemas.openxmlformats.org/officeDocument/2006/relationships/slide" Target="slide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learn.microsoft.com/copilot/microsoft-365/pin-copilot"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07.png"/><Relationship Id="rId4" Type="http://schemas.openxmlformats.org/officeDocument/2006/relationships/hyperlink" Target="http://admin.microsoft.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learn.microsoft.com/microsoft-365/admin/manage/manage-copilot-agents-integrated-apps?view=o365-worldwide#publish-agents"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08.png"/><Relationship Id="rId4" Type="http://schemas.openxmlformats.org/officeDocument/2006/relationships/hyperlink" Target="http://admin.microsoft.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earn.microsoft.com/microsoft-365/admin/manage/manage-copilot-agents-integrated-apps?view=o365-worldwide#enable-or-disable-copilot-extensibility"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slide" Target="slide45.xml"/><Relationship Id="rId5" Type="http://schemas.openxmlformats.org/officeDocument/2006/relationships/slide" Target="slide37.xml"/><Relationship Id="rId4"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hyperlink" Target="https://learn.microsoft.com/microsoft-copilot-studio/admin-sharing-controls-limits"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microsoft.com/microsoft-copilot-studio/requirements-licensing?tabs=web"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11.png"/><Relationship Id="rId4" Type="http://schemas.openxmlformats.org/officeDocument/2006/relationships/hyperlink" Target="https://admin.cloud.microsof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learn.microsoft.com/sharepoint/sharepoint-agents-azure-billing"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learn.microsoft.com/sharepoint/sharepoint-agents-azure-billing"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learn.microsoft.com/en-us/power-platform/admin/manage-copilot-studio-messages-capacity?tabs=new"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119.sv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119.svg"/><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power-platform/admin/manage-copilot-studio-messages-capacity?tabs=new"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png"/></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learn.microsoft.com/training/courses/MS-4017" TargetMode="External"/><Relationship Id="rId2" Type="http://schemas.openxmlformats.org/officeDocument/2006/relationships/hyperlink" Target="https://learn.microsoft.com/training/paths/prepare-security-compliance-support-microsoft-365-copilot/" TargetMode="External"/><Relationship Id="rId1" Type="http://schemas.openxmlformats.org/officeDocument/2006/relationships/slideLayout" Target="../slideLayouts/slideLayout11.xml"/><Relationship Id="rId5" Type="http://schemas.openxmlformats.org/officeDocument/2006/relationships/hyperlink" Target="https://learn.microsoft.com/en-us/microsoft-copilot-studio/security-and-governance" TargetMode="External"/><Relationship Id="rId4" Type="http://schemas.openxmlformats.org/officeDocument/2006/relationships/hyperlink" Target="https://learn.microsoft.com/en-us/microsoft-365/admin/manage/manage-copilot-agents-integrated-apps?view=o365-worldwid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1.sv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D0F5-AA0B-EC0F-9E3D-B696D4599A5F}"/>
              </a:ext>
            </a:extLst>
          </p:cNvPr>
          <p:cNvSpPr>
            <a:spLocks noGrp="1"/>
          </p:cNvSpPr>
          <p:nvPr>
            <p:ph type="title"/>
          </p:nvPr>
        </p:nvSpPr>
        <p:spPr>
          <a:xfrm>
            <a:off x="569912" y="2892167"/>
            <a:ext cx="5714774" cy="1107996"/>
          </a:xfrm>
        </p:spPr>
        <p:txBody>
          <a:bodyPr/>
          <a:lstStyle/>
          <a:p>
            <a:r>
              <a:rPr lang="en-US"/>
              <a:t>Copilot agents IT set up and controls</a:t>
            </a:r>
          </a:p>
        </p:txBody>
      </p:sp>
      <p:sp>
        <p:nvSpPr>
          <p:cNvPr id="11" name="Text Placeholder 10">
            <a:extLst>
              <a:ext uri="{FF2B5EF4-FFF2-40B4-BE49-F238E27FC236}">
                <a16:creationId xmlns:a16="http://schemas.microsoft.com/office/drawing/2014/main" id="{4E891C02-2DB3-D69D-864F-1E0CB21AA46E}"/>
              </a:ext>
            </a:extLst>
          </p:cNvPr>
          <p:cNvSpPr>
            <a:spLocks noGrp="1"/>
          </p:cNvSpPr>
          <p:nvPr>
            <p:ph type="body" sz="quarter" idx="13"/>
          </p:nvPr>
        </p:nvSpPr>
        <p:spPr>
          <a:xfrm>
            <a:off x="582042" y="6446520"/>
            <a:ext cx="1645920" cy="138499"/>
          </a:xfrm>
        </p:spPr>
        <p:txBody>
          <a:bodyPr vert="horz" wrap="square" lIns="0" tIns="0" rIns="0" bIns="0" rtlCol="0" anchor="t">
            <a:spAutoFit/>
          </a:bodyPr>
          <a:lstStyle/>
          <a:p>
            <a:r>
              <a:rPr lang="en-US">
                <a:cs typeface="Segoe UI"/>
              </a:rPr>
              <a:t>Sept 2025</a:t>
            </a:r>
            <a:endParaRPr lang="en-US"/>
          </a:p>
        </p:txBody>
      </p:sp>
    </p:spTree>
    <p:extLst>
      <p:ext uri="{BB962C8B-B14F-4D97-AF65-F5344CB8AC3E}">
        <p14:creationId xmlns:p14="http://schemas.microsoft.com/office/powerpoint/2010/main" val="1217351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289E25-531E-9535-7753-5FC3741D1AD2}"/>
              </a:ext>
              <a:ext uri="{C183D7F6-B498-43B3-948B-1728B52AA6E4}">
                <adec:decorative xmlns:adec="http://schemas.microsoft.com/office/drawing/2017/decorative" val="1"/>
              </a:ext>
            </a:extLst>
          </p:cNvPr>
          <p:cNvSpPr>
            <a:spLocks/>
          </p:cNvSpPr>
          <p:nvPr/>
        </p:nvSpPr>
        <p:spPr bwMode="auto">
          <a:xfrm>
            <a:off x="587375" y="1131887"/>
            <a:ext cx="11018520" cy="5127625"/>
          </a:xfrm>
          <a:prstGeom prst="roundRect">
            <a:avLst>
              <a:gd name="adj" fmla="val 2937"/>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0" name="Rectangle: Rounded Corners 43">
            <a:extLst>
              <a:ext uri="{FF2B5EF4-FFF2-40B4-BE49-F238E27FC236}">
                <a16:creationId xmlns:a16="http://schemas.microsoft.com/office/drawing/2014/main" id="{39AF62DB-59CF-3E3E-E747-2DA6866E4208}"/>
              </a:ext>
              <a:ext uri="{C183D7F6-B498-43B3-948B-1728B52AA6E4}">
                <adec:decorative xmlns:adec="http://schemas.microsoft.com/office/drawing/2017/decorative" val="1"/>
              </a:ext>
            </a:extLst>
          </p:cNvPr>
          <p:cNvSpPr>
            <a:spLocks/>
          </p:cNvSpPr>
          <p:nvPr/>
        </p:nvSpPr>
        <p:spPr bwMode="auto">
          <a:xfrm>
            <a:off x="727492" y="128505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1" name="Rectangle: Rounded Corners 43">
            <a:extLst>
              <a:ext uri="{FF2B5EF4-FFF2-40B4-BE49-F238E27FC236}">
                <a16:creationId xmlns:a16="http://schemas.microsoft.com/office/drawing/2014/main" id="{92C55B9B-C3DD-4F3C-4EE0-8445C7F430A7}"/>
              </a:ext>
              <a:ext uri="{C183D7F6-B498-43B3-948B-1728B52AA6E4}">
                <adec:decorative xmlns:adec="http://schemas.microsoft.com/office/drawing/2017/decorative" val="1"/>
              </a:ext>
            </a:extLst>
          </p:cNvPr>
          <p:cNvSpPr>
            <a:spLocks/>
          </p:cNvSpPr>
          <p:nvPr/>
        </p:nvSpPr>
        <p:spPr bwMode="auto">
          <a:xfrm>
            <a:off x="4353202" y="128505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2" name="Rectangle: Rounded Corners 43">
            <a:extLst>
              <a:ext uri="{FF2B5EF4-FFF2-40B4-BE49-F238E27FC236}">
                <a16:creationId xmlns:a16="http://schemas.microsoft.com/office/drawing/2014/main" id="{A0E9E02C-F4C6-C9B7-D63C-409E55301633}"/>
              </a:ext>
              <a:ext uri="{C183D7F6-B498-43B3-948B-1728B52AA6E4}">
                <adec:decorative xmlns:adec="http://schemas.microsoft.com/office/drawing/2017/decorative" val="1"/>
              </a:ext>
            </a:extLst>
          </p:cNvPr>
          <p:cNvSpPr>
            <a:spLocks/>
          </p:cNvSpPr>
          <p:nvPr/>
        </p:nvSpPr>
        <p:spPr bwMode="auto">
          <a:xfrm>
            <a:off x="7978913" y="128505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graphicFrame>
        <p:nvGraphicFramePr>
          <p:cNvPr id="13" name="think-cell data - do not delete" hidden="1">
            <a:extLst>
              <a:ext uri="{FF2B5EF4-FFF2-40B4-BE49-F238E27FC236}">
                <a16:creationId xmlns:a16="http://schemas.microsoft.com/office/drawing/2014/main" id="{E2789554-65E9-8E62-6FAE-8AB43E14694F}"/>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3" name="think-cell data - do not delete" hidden="1">
                        <a:extLst>
                          <a:ext uri="{FF2B5EF4-FFF2-40B4-BE49-F238E27FC236}">
                            <a16:creationId xmlns:a16="http://schemas.microsoft.com/office/drawing/2014/main" id="{E2789554-65E9-8E62-6FAE-8AB43E14694F}"/>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88" name="Straight Connector 87">
            <a:extLst>
              <a:ext uri="{FF2B5EF4-FFF2-40B4-BE49-F238E27FC236}">
                <a16:creationId xmlns:a16="http://schemas.microsoft.com/office/drawing/2014/main" id="{E0F56A9B-6567-A664-1FF8-FF307B4C3BFC}"/>
              </a:ext>
              <a:ext uri="{C183D7F6-B498-43B3-948B-1728B52AA6E4}">
                <adec:decorative xmlns:adec="http://schemas.microsoft.com/office/drawing/2017/decorative" val="1"/>
              </a:ext>
            </a:extLst>
          </p:cNvPr>
          <p:cNvCxnSpPr>
            <a:cxnSpLocks/>
          </p:cNvCxnSpPr>
          <p:nvPr/>
        </p:nvCxnSpPr>
        <p:spPr>
          <a:xfrm>
            <a:off x="4587787" y="331011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768C84D-7CE2-37FA-E6E2-31C025CAE891}"/>
              </a:ext>
              <a:ext uri="{C183D7F6-B498-43B3-948B-1728B52AA6E4}">
                <adec:decorative xmlns:adec="http://schemas.microsoft.com/office/drawing/2017/decorative" val="1"/>
              </a:ext>
            </a:extLst>
          </p:cNvPr>
          <p:cNvCxnSpPr>
            <a:cxnSpLocks/>
          </p:cNvCxnSpPr>
          <p:nvPr/>
        </p:nvCxnSpPr>
        <p:spPr>
          <a:xfrm>
            <a:off x="962077" y="331011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BF1AB44-7D1C-41A8-FA88-A4ABF561A455}"/>
              </a:ext>
              <a:ext uri="{C183D7F6-B498-43B3-948B-1728B52AA6E4}">
                <adec:decorative xmlns:adec="http://schemas.microsoft.com/office/drawing/2017/decorative" val="1"/>
              </a:ext>
            </a:extLst>
          </p:cNvPr>
          <p:cNvCxnSpPr>
            <a:cxnSpLocks/>
          </p:cNvCxnSpPr>
          <p:nvPr/>
        </p:nvCxnSpPr>
        <p:spPr>
          <a:xfrm>
            <a:off x="962077" y="436645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00D80FC-03E1-2286-F6DE-EBEC2314462B}"/>
              </a:ext>
              <a:ext uri="{C183D7F6-B498-43B3-948B-1728B52AA6E4}">
                <adec:decorative xmlns:adec="http://schemas.microsoft.com/office/drawing/2017/decorative" val="1"/>
              </a:ext>
            </a:extLst>
          </p:cNvPr>
          <p:cNvCxnSpPr>
            <a:cxnSpLocks/>
          </p:cNvCxnSpPr>
          <p:nvPr/>
        </p:nvCxnSpPr>
        <p:spPr>
          <a:xfrm>
            <a:off x="4587787" y="436645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8F3B01-B0BE-7D6B-325B-F258B63F8071}"/>
              </a:ext>
              <a:ext uri="{C183D7F6-B498-43B3-948B-1728B52AA6E4}">
                <adec:decorative xmlns:adec="http://schemas.microsoft.com/office/drawing/2017/decorative" val="1"/>
              </a:ext>
            </a:extLst>
          </p:cNvPr>
          <p:cNvCxnSpPr>
            <a:cxnSpLocks/>
          </p:cNvCxnSpPr>
          <p:nvPr/>
        </p:nvCxnSpPr>
        <p:spPr>
          <a:xfrm>
            <a:off x="8213498" y="436645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491F56F-52F2-9C47-9CA2-43C67F5227C0}"/>
              </a:ext>
              <a:ext uri="{C183D7F6-B498-43B3-948B-1728B52AA6E4}">
                <adec:decorative xmlns:adec="http://schemas.microsoft.com/office/drawing/2017/decorative" val="1"/>
              </a:ext>
            </a:extLst>
          </p:cNvPr>
          <p:cNvCxnSpPr>
            <a:cxnSpLocks/>
          </p:cNvCxnSpPr>
          <p:nvPr/>
        </p:nvCxnSpPr>
        <p:spPr>
          <a:xfrm>
            <a:off x="8213498" y="331011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0" name="Graphic 65">
            <a:extLst>
              <a:ext uri="{FF2B5EF4-FFF2-40B4-BE49-F238E27FC236}">
                <a16:creationId xmlns:a16="http://schemas.microsoft.com/office/drawing/2014/main" id="{39C3D2E1-2B5F-86C2-FCB3-C498F9A84ED5}"/>
              </a:ext>
              <a:ext uri="{C183D7F6-B498-43B3-948B-1728B52AA6E4}">
                <adec:decorative xmlns:adec="http://schemas.microsoft.com/office/drawing/2017/decorative" val="1"/>
              </a:ext>
            </a:extLst>
          </p:cNvPr>
          <p:cNvSpPr/>
          <p:nvPr/>
        </p:nvSpPr>
        <p:spPr>
          <a:xfrm>
            <a:off x="2290245" y="1491260"/>
            <a:ext cx="360086" cy="360084"/>
          </a:xfrm>
          <a:custGeom>
            <a:avLst/>
            <a:gdLst>
              <a:gd name="connsiteX0" fmla="*/ 249767 w 294807"/>
              <a:gd name="connsiteY0" fmla="*/ 0 h 294806"/>
              <a:gd name="connsiteX1" fmla="*/ 294807 w 294807"/>
              <a:gd name="connsiteY1" fmla="*/ 45040 h 294806"/>
              <a:gd name="connsiteX2" fmla="*/ 294807 w 294807"/>
              <a:gd name="connsiteY2" fmla="*/ 249767 h 294806"/>
              <a:gd name="connsiteX3" fmla="*/ 249767 w 294807"/>
              <a:gd name="connsiteY3" fmla="*/ 294807 h 294806"/>
              <a:gd name="connsiteX4" fmla="*/ 45040 w 294807"/>
              <a:gd name="connsiteY4" fmla="*/ 294807 h 294806"/>
              <a:gd name="connsiteX5" fmla="*/ 0 w 294807"/>
              <a:gd name="connsiteY5" fmla="*/ 249767 h 294806"/>
              <a:gd name="connsiteX6" fmla="*/ 0 w 294807"/>
              <a:gd name="connsiteY6" fmla="*/ 45040 h 294806"/>
              <a:gd name="connsiteX7" fmla="*/ 45040 w 294807"/>
              <a:gd name="connsiteY7" fmla="*/ 0 h 294806"/>
              <a:gd name="connsiteX8" fmla="*/ 249767 w 294807"/>
              <a:gd name="connsiteY8" fmla="*/ 0 h 294806"/>
              <a:gd name="connsiteX9" fmla="*/ 77796 w 294807"/>
              <a:gd name="connsiteY9" fmla="*/ 98318 h 294806"/>
              <a:gd name="connsiteX10" fmla="*/ 65513 w 294807"/>
              <a:gd name="connsiteY10" fmla="*/ 110536 h 294806"/>
              <a:gd name="connsiteX11" fmla="*/ 65513 w 294807"/>
              <a:gd name="connsiteY11" fmla="*/ 110553 h 294806"/>
              <a:gd name="connsiteX12" fmla="*/ 65513 w 294807"/>
              <a:gd name="connsiteY12" fmla="*/ 217125 h 294806"/>
              <a:gd name="connsiteX13" fmla="*/ 77796 w 294807"/>
              <a:gd name="connsiteY13" fmla="*/ 229343 h 294806"/>
              <a:gd name="connsiteX14" fmla="*/ 90080 w 294807"/>
              <a:gd name="connsiteY14" fmla="*/ 217125 h 294806"/>
              <a:gd name="connsiteX15" fmla="*/ 90080 w 294807"/>
              <a:gd name="connsiteY15" fmla="*/ 110553 h 294806"/>
              <a:gd name="connsiteX16" fmla="*/ 77813 w 294807"/>
              <a:gd name="connsiteY16" fmla="*/ 98318 h 294806"/>
              <a:gd name="connsiteX17" fmla="*/ 77796 w 294807"/>
              <a:gd name="connsiteY17" fmla="*/ 98318 h 294806"/>
              <a:gd name="connsiteX18" fmla="*/ 217011 w 294807"/>
              <a:gd name="connsiteY18" fmla="*/ 65562 h 294806"/>
              <a:gd name="connsiteX19" fmla="*/ 204727 w 294807"/>
              <a:gd name="connsiteY19" fmla="*/ 77516 h 294806"/>
              <a:gd name="connsiteX20" fmla="*/ 204727 w 294807"/>
              <a:gd name="connsiteY20" fmla="*/ 77518 h 294806"/>
              <a:gd name="connsiteX21" fmla="*/ 204727 w 294807"/>
              <a:gd name="connsiteY21" fmla="*/ 217404 h 294806"/>
              <a:gd name="connsiteX22" fmla="*/ 217011 w 294807"/>
              <a:gd name="connsiteY22" fmla="*/ 229360 h 294806"/>
              <a:gd name="connsiteX23" fmla="*/ 229294 w 294807"/>
              <a:gd name="connsiteY23" fmla="*/ 217405 h 294806"/>
              <a:gd name="connsiteX24" fmla="*/ 229294 w 294807"/>
              <a:gd name="connsiteY24" fmla="*/ 217404 h 294806"/>
              <a:gd name="connsiteX25" fmla="*/ 229294 w 294807"/>
              <a:gd name="connsiteY25" fmla="*/ 77518 h 294806"/>
              <a:gd name="connsiteX26" fmla="*/ 217012 w 294807"/>
              <a:gd name="connsiteY26" fmla="*/ 65562 h 294806"/>
              <a:gd name="connsiteX27" fmla="*/ 217011 w 294807"/>
              <a:gd name="connsiteY27" fmla="*/ 65562 h 294806"/>
              <a:gd name="connsiteX28" fmla="*/ 146994 w 294807"/>
              <a:gd name="connsiteY28" fmla="*/ 147404 h 294806"/>
              <a:gd name="connsiteX29" fmla="*/ 135120 w 294807"/>
              <a:gd name="connsiteY29" fmla="*/ 159425 h 294806"/>
              <a:gd name="connsiteX30" fmla="*/ 135693 w 294807"/>
              <a:gd name="connsiteY30" fmla="*/ 217518 h 294806"/>
              <a:gd name="connsiteX31" fmla="*/ 147811 w 294807"/>
              <a:gd name="connsiteY31" fmla="*/ 229311 h 294806"/>
              <a:gd name="connsiteX32" fmla="*/ 147813 w 294807"/>
              <a:gd name="connsiteY32" fmla="*/ 229311 h 294806"/>
              <a:gd name="connsiteX33" fmla="*/ 159687 w 294807"/>
              <a:gd name="connsiteY33" fmla="*/ 217289 h 294806"/>
              <a:gd name="connsiteX34" fmla="*/ 159114 w 294807"/>
              <a:gd name="connsiteY34" fmla="*/ 159179 h 294806"/>
              <a:gd name="connsiteX35" fmla="*/ 146994 w 294807"/>
              <a:gd name="connsiteY35" fmla="*/ 147404 h 29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4807" h="294806">
                <a:moveTo>
                  <a:pt x="249767" y="0"/>
                </a:moveTo>
                <a:cubicBezTo>
                  <a:pt x="274642" y="0"/>
                  <a:pt x="294807" y="20165"/>
                  <a:pt x="294807" y="45040"/>
                </a:cubicBezTo>
                <a:lnTo>
                  <a:pt x="294807" y="249767"/>
                </a:lnTo>
                <a:cubicBezTo>
                  <a:pt x="294807" y="274642"/>
                  <a:pt x="274642" y="294807"/>
                  <a:pt x="249767" y="294807"/>
                </a:cubicBezTo>
                <a:lnTo>
                  <a:pt x="45040" y="294807"/>
                </a:lnTo>
                <a:cubicBezTo>
                  <a:pt x="20165" y="294807"/>
                  <a:pt x="0" y="274642"/>
                  <a:pt x="0" y="249767"/>
                </a:cubicBezTo>
                <a:lnTo>
                  <a:pt x="0" y="45040"/>
                </a:lnTo>
                <a:cubicBezTo>
                  <a:pt x="0" y="20165"/>
                  <a:pt x="20165" y="0"/>
                  <a:pt x="45040" y="0"/>
                </a:cubicBezTo>
                <a:lnTo>
                  <a:pt x="249767" y="0"/>
                </a:lnTo>
                <a:close/>
                <a:moveTo>
                  <a:pt x="77796" y="98318"/>
                </a:moveTo>
                <a:cubicBezTo>
                  <a:pt x="71030" y="98300"/>
                  <a:pt x="65531" y="103770"/>
                  <a:pt x="65513" y="110536"/>
                </a:cubicBezTo>
                <a:cubicBezTo>
                  <a:pt x="65513" y="110542"/>
                  <a:pt x="65513" y="110547"/>
                  <a:pt x="65513" y="110553"/>
                </a:cubicBezTo>
                <a:lnTo>
                  <a:pt x="65513" y="217125"/>
                </a:lnTo>
                <a:cubicBezTo>
                  <a:pt x="65513" y="223873"/>
                  <a:pt x="71016" y="229343"/>
                  <a:pt x="77796" y="229343"/>
                </a:cubicBezTo>
                <a:cubicBezTo>
                  <a:pt x="84577" y="229343"/>
                  <a:pt x="90080" y="223873"/>
                  <a:pt x="90080" y="217125"/>
                </a:cubicBezTo>
                <a:lnTo>
                  <a:pt x="90080" y="110553"/>
                </a:lnTo>
                <a:cubicBezTo>
                  <a:pt x="90071" y="103787"/>
                  <a:pt x="84579" y="98309"/>
                  <a:pt x="77813" y="98318"/>
                </a:cubicBezTo>
                <a:cubicBezTo>
                  <a:pt x="77807" y="98318"/>
                  <a:pt x="77802" y="98318"/>
                  <a:pt x="77796" y="98318"/>
                </a:cubicBezTo>
                <a:close/>
                <a:moveTo>
                  <a:pt x="217011" y="65562"/>
                </a:moveTo>
                <a:cubicBezTo>
                  <a:pt x="210317" y="65471"/>
                  <a:pt x="204819" y="70823"/>
                  <a:pt x="204727" y="77516"/>
                </a:cubicBezTo>
                <a:cubicBezTo>
                  <a:pt x="204727" y="77516"/>
                  <a:pt x="204727" y="77517"/>
                  <a:pt x="204727" y="77518"/>
                </a:cubicBezTo>
                <a:lnTo>
                  <a:pt x="204727" y="217404"/>
                </a:lnTo>
                <a:cubicBezTo>
                  <a:pt x="204727" y="224004"/>
                  <a:pt x="210230" y="229360"/>
                  <a:pt x="217011" y="229360"/>
                </a:cubicBezTo>
                <a:cubicBezTo>
                  <a:pt x="223704" y="229452"/>
                  <a:pt x="229203" y="224099"/>
                  <a:pt x="229294" y="217405"/>
                </a:cubicBezTo>
                <a:cubicBezTo>
                  <a:pt x="229294" y="217405"/>
                  <a:pt x="229294" y="217404"/>
                  <a:pt x="229294" y="217404"/>
                </a:cubicBezTo>
                <a:lnTo>
                  <a:pt x="229294" y="77518"/>
                </a:lnTo>
                <a:cubicBezTo>
                  <a:pt x="229204" y="70825"/>
                  <a:pt x="223706" y="65472"/>
                  <a:pt x="217012" y="65562"/>
                </a:cubicBezTo>
                <a:cubicBezTo>
                  <a:pt x="217012" y="65562"/>
                  <a:pt x="217011" y="65562"/>
                  <a:pt x="217011" y="65562"/>
                </a:cubicBezTo>
                <a:close/>
                <a:moveTo>
                  <a:pt x="146994" y="147404"/>
                </a:moveTo>
                <a:cubicBezTo>
                  <a:pt x="140397" y="147449"/>
                  <a:pt x="135084" y="152828"/>
                  <a:pt x="135120" y="159425"/>
                </a:cubicBezTo>
                <a:lnTo>
                  <a:pt x="135693" y="217518"/>
                </a:lnTo>
                <a:cubicBezTo>
                  <a:pt x="135783" y="224120"/>
                  <a:pt x="141208" y="229401"/>
                  <a:pt x="147811" y="229311"/>
                </a:cubicBezTo>
                <a:cubicBezTo>
                  <a:pt x="147811" y="229311"/>
                  <a:pt x="147813" y="229311"/>
                  <a:pt x="147813" y="229311"/>
                </a:cubicBezTo>
                <a:cubicBezTo>
                  <a:pt x="154410" y="229265"/>
                  <a:pt x="159723" y="223886"/>
                  <a:pt x="159687" y="217289"/>
                </a:cubicBezTo>
                <a:lnTo>
                  <a:pt x="159114" y="159179"/>
                </a:lnTo>
                <a:cubicBezTo>
                  <a:pt x="159016" y="152582"/>
                  <a:pt x="153591" y="147312"/>
                  <a:pt x="146994" y="147404"/>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sp>
        <p:nvSpPr>
          <p:cNvPr id="103" name="Graphic 69">
            <a:extLst>
              <a:ext uri="{FF2B5EF4-FFF2-40B4-BE49-F238E27FC236}">
                <a16:creationId xmlns:a16="http://schemas.microsoft.com/office/drawing/2014/main" id="{316BD2B4-F23E-218A-85DC-CC84CDEEC964}"/>
              </a:ext>
              <a:ext uri="{C183D7F6-B498-43B3-948B-1728B52AA6E4}">
                <adec:decorative xmlns:adec="http://schemas.microsoft.com/office/drawing/2017/decorative" val="1"/>
              </a:ext>
            </a:extLst>
          </p:cNvPr>
          <p:cNvSpPr/>
          <p:nvPr/>
        </p:nvSpPr>
        <p:spPr>
          <a:xfrm>
            <a:off x="5920611" y="1510450"/>
            <a:ext cx="350774" cy="348828"/>
          </a:xfrm>
          <a:custGeom>
            <a:avLst/>
            <a:gdLst>
              <a:gd name="connsiteX0" fmla="*/ 232137 w 404766"/>
              <a:gd name="connsiteY0" fmla="*/ 59861 h 402521"/>
              <a:gd name="connsiteX1" fmla="*/ 330549 w 404766"/>
              <a:gd name="connsiteY1" fmla="*/ 158253 h 402521"/>
              <a:gd name="connsiteX2" fmla="*/ 311842 w 404766"/>
              <a:gd name="connsiteY2" fmla="*/ 176959 h 402521"/>
              <a:gd name="connsiteX3" fmla="*/ 175416 w 404766"/>
              <a:gd name="connsiteY3" fmla="*/ 292449 h 402521"/>
              <a:gd name="connsiteX4" fmla="*/ 175416 w 404766"/>
              <a:gd name="connsiteY4" fmla="*/ 313386 h 402521"/>
              <a:gd name="connsiteX5" fmla="*/ 137303 w 404766"/>
              <a:gd name="connsiteY5" fmla="*/ 351498 h 402521"/>
              <a:gd name="connsiteX6" fmla="*/ 117858 w 404766"/>
              <a:gd name="connsiteY6" fmla="*/ 362776 h 402521"/>
              <a:gd name="connsiteX7" fmla="*/ 18397 w 404766"/>
              <a:gd name="connsiteY7" fmla="*/ 389902 h 402521"/>
              <a:gd name="connsiteX8" fmla="*/ 507 w 404766"/>
              <a:gd name="connsiteY8" fmla="*/ 379639 h 402521"/>
              <a:gd name="connsiteX9" fmla="*/ 507 w 404766"/>
              <a:gd name="connsiteY9" fmla="*/ 372013 h 402521"/>
              <a:gd name="connsiteX10" fmla="*/ 27614 w 404766"/>
              <a:gd name="connsiteY10" fmla="*/ 272532 h 402521"/>
              <a:gd name="connsiteX11" fmla="*/ 38892 w 404766"/>
              <a:gd name="connsiteY11" fmla="*/ 253086 h 402521"/>
              <a:gd name="connsiteX12" fmla="*/ 232137 w 404766"/>
              <a:gd name="connsiteY12" fmla="*/ 59861 h 402521"/>
              <a:gd name="connsiteX13" fmla="*/ 370022 w 404766"/>
              <a:gd name="connsiteY13" fmla="*/ 20387 h 402521"/>
              <a:gd name="connsiteX14" fmla="*/ 370022 w 404766"/>
              <a:gd name="connsiteY14" fmla="*/ 118779 h 402521"/>
              <a:gd name="connsiteX15" fmla="*/ 351160 w 404766"/>
              <a:gd name="connsiteY15" fmla="*/ 137641 h 402521"/>
              <a:gd name="connsiteX16" fmla="*/ 252749 w 404766"/>
              <a:gd name="connsiteY16" fmla="*/ 39249 h 402521"/>
              <a:gd name="connsiteX17" fmla="*/ 271611 w 404766"/>
              <a:gd name="connsiteY17" fmla="*/ 20387 h 402521"/>
              <a:gd name="connsiteX18" fmla="*/ 370005 w 404766"/>
              <a:gd name="connsiteY18" fmla="*/ 20369 h 402521"/>
              <a:gd name="connsiteX19" fmla="*/ 370022 w 404766"/>
              <a:gd name="connsiteY19" fmla="*/ 20387 h 402521"/>
              <a:gd name="connsiteX20" fmla="*/ 238748 w 404766"/>
              <a:gd name="connsiteY20" fmla="*/ 234361 h 402521"/>
              <a:gd name="connsiteX21" fmla="*/ 212190 w 404766"/>
              <a:gd name="connsiteY21" fmla="*/ 282522 h 402521"/>
              <a:gd name="connsiteX22" fmla="*/ 210728 w 404766"/>
              <a:gd name="connsiteY22" fmla="*/ 282915 h 402521"/>
              <a:gd name="connsiteX23" fmla="*/ 199372 w 404766"/>
              <a:gd name="connsiteY23" fmla="*/ 285715 h 402521"/>
              <a:gd name="connsiteX24" fmla="*/ 199489 w 404766"/>
              <a:gd name="connsiteY24" fmla="*/ 320853 h 402521"/>
              <a:gd name="connsiteX25" fmla="*/ 209989 w 404766"/>
              <a:gd name="connsiteY25" fmla="*/ 323380 h 402521"/>
              <a:gd name="connsiteX26" fmla="*/ 238690 w 404766"/>
              <a:gd name="connsiteY26" fmla="*/ 370296 h 402521"/>
              <a:gd name="connsiteX27" fmla="*/ 238184 w 404766"/>
              <a:gd name="connsiteY27" fmla="*/ 372188 h 402521"/>
              <a:gd name="connsiteX28" fmla="*/ 234548 w 404766"/>
              <a:gd name="connsiteY28" fmla="*/ 384477 h 402521"/>
              <a:gd name="connsiteX29" fmla="*/ 263405 w 404766"/>
              <a:gd name="connsiteY29" fmla="*/ 402386 h 402521"/>
              <a:gd name="connsiteX30" fmla="*/ 273011 w 404766"/>
              <a:gd name="connsiteY30" fmla="*/ 392313 h 402521"/>
              <a:gd name="connsiteX31" fmla="*/ 327992 w 404766"/>
              <a:gd name="connsiteY31" fmla="*/ 390923 h 402521"/>
              <a:gd name="connsiteX32" fmla="*/ 329382 w 404766"/>
              <a:gd name="connsiteY32" fmla="*/ 392313 h 402521"/>
              <a:gd name="connsiteX33" fmla="*/ 339066 w 404766"/>
              <a:gd name="connsiteY33" fmla="*/ 402522 h 402521"/>
              <a:gd name="connsiteX34" fmla="*/ 367903 w 404766"/>
              <a:gd name="connsiteY34" fmla="*/ 384769 h 402521"/>
              <a:gd name="connsiteX35" fmla="*/ 364053 w 404766"/>
              <a:gd name="connsiteY35" fmla="*/ 371429 h 402521"/>
              <a:gd name="connsiteX36" fmla="*/ 390640 w 404766"/>
              <a:gd name="connsiteY36" fmla="*/ 323283 h 402521"/>
              <a:gd name="connsiteX37" fmla="*/ 392092 w 404766"/>
              <a:gd name="connsiteY37" fmla="*/ 322894 h 402521"/>
              <a:gd name="connsiteX38" fmla="*/ 403429 w 404766"/>
              <a:gd name="connsiteY38" fmla="*/ 320094 h 402521"/>
              <a:gd name="connsiteX39" fmla="*/ 403312 w 404766"/>
              <a:gd name="connsiteY39" fmla="*/ 284937 h 402521"/>
              <a:gd name="connsiteX40" fmla="*/ 392812 w 404766"/>
              <a:gd name="connsiteY40" fmla="*/ 282410 h 402521"/>
              <a:gd name="connsiteX41" fmla="*/ 364111 w 404766"/>
              <a:gd name="connsiteY41" fmla="*/ 235494 h 402521"/>
              <a:gd name="connsiteX42" fmla="*/ 364616 w 404766"/>
              <a:gd name="connsiteY42" fmla="*/ 233602 h 402521"/>
              <a:gd name="connsiteX43" fmla="*/ 368253 w 404766"/>
              <a:gd name="connsiteY43" fmla="*/ 221352 h 402521"/>
              <a:gd name="connsiteX44" fmla="*/ 339396 w 404766"/>
              <a:gd name="connsiteY44" fmla="*/ 203404 h 402521"/>
              <a:gd name="connsiteX45" fmla="*/ 329810 w 404766"/>
              <a:gd name="connsiteY45" fmla="*/ 213496 h 402521"/>
              <a:gd name="connsiteX46" fmla="*/ 274829 w 404766"/>
              <a:gd name="connsiteY46" fmla="*/ 214906 h 402521"/>
              <a:gd name="connsiteX47" fmla="*/ 273419 w 404766"/>
              <a:gd name="connsiteY47" fmla="*/ 213496 h 402521"/>
              <a:gd name="connsiteX48" fmla="*/ 263735 w 404766"/>
              <a:gd name="connsiteY48" fmla="*/ 203288 h 402521"/>
              <a:gd name="connsiteX49" fmla="*/ 234898 w 404766"/>
              <a:gd name="connsiteY49" fmla="*/ 221021 h 402521"/>
              <a:gd name="connsiteX50" fmla="*/ 238748 w 404766"/>
              <a:gd name="connsiteY50" fmla="*/ 234361 h 402521"/>
              <a:gd name="connsiteX51" fmla="*/ 301381 w 404766"/>
              <a:gd name="connsiteY51" fmla="*/ 332092 h 402521"/>
              <a:gd name="connsiteX52" fmla="*/ 273186 w 404766"/>
              <a:gd name="connsiteY52" fmla="*/ 302924 h 402521"/>
              <a:gd name="connsiteX53" fmla="*/ 301381 w 404766"/>
              <a:gd name="connsiteY53" fmla="*/ 273757 h 402521"/>
              <a:gd name="connsiteX54" fmla="*/ 329576 w 404766"/>
              <a:gd name="connsiteY54" fmla="*/ 302924 h 402521"/>
              <a:gd name="connsiteX55" fmla="*/ 301381 w 404766"/>
              <a:gd name="connsiteY55" fmla="*/ 332092 h 40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4766" h="402521">
                <a:moveTo>
                  <a:pt x="232137" y="59861"/>
                </a:moveTo>
                <a:lnTo>
                  <a:pt x="330549" y="158253"/>
                </a:lnTo>
                <a:lnTo>
                  <a:pt x="311842" y="176959"/>
                </a:lnTo>
                <a:cubicBezTo>
                  <a:pt x="242278" y="171178"/>
                  <a:pt x="181197" y="222884"/>
                  <a:pt x="175416" y="292449"/>
                </a:cubicBezTo>
                <a:cubicBezTo>
                  <a:pt x="174836" y="299416"/>
                  <a:pt x="174836" y="306418"/>
                  <a:pt x="175416" y="313386"/>
                </a:cubicBezTo>
                <a:lnTo>
                  <a:pt x="137303" y="351498"/>
                </a:lnTo>
                <a:cubicBezTo>
                  <a:pt x="131915" y="356886"/>
                  <a:pt x="125212" y="360775"/>
                  <a:pt x="117858" y="362776"/>
                </a:cubicBezTo>
                <a:lnTo>
                  <a:pt x="18397" y="389902"/>
                </a:lnTo>
                <a:cubicBezTo>
                  <a:pt x="10622" y="392008"/>
                  <a:pt x="2613" y="387413"/>
                  <a:pt x="507" y="379639"/>
                </a:cubicBezTo>
                <a:cubicBezTo>
                  <a:pt x="-169" y="377142"/>
                  <a:pt x="-169" y="374509"/>
                  <a:pt x="507" y="372013"/>
                </a:cubicBezTo>
                <a:lnTo>
                  <a:pt x="27614" y="272532"/>
                </a:lnTo>
                <a:cubicBezTo>
                  <a:pt x="29615" y="265177"/>
                  <a:pt x="33503" y="258475"/>
                  <a:pt x="38892" y="253086"/>
                </a:cubicBezTo>
                <a:lnTo>
                  <a:pt x="232137" y="59861"/>
                </a:lnTo>
                <a:close/>
                <a:moveTo>
                  <a:pt x="370022" y="20387"/>
                </a:moveTo>
                <a:cubicBezTo>
                  <a:pt x="397181" y="47562"/>
                  <a:pt x="397181" y="91604"/>
                  <a:pt x="370022" y="118779"/>
                </a:cubicBezTo>
                <a:lnTo>
                  <a:pt x="351160" y="137641"/>
                </a:lnTo>
                <a:lnTo>
                  <a:pt x="252749" y="39249"/>
                </a:lnTo>
                <a:lnTo>
                  <a:pt x="271611" y="20387"/>
                </a:lnTo>
                <a:cubicBezTo>
                  <a:pt x="298775" y="-6789"/>
                  <a:pt x="342828" y="-6797"/>
                  <a:pt x="370005" y="20369"/>
                </a:cubicBezTo>
                <a:cubicBezTo>
                  <a:pt x="370010" y="20375"/>
                  <a:pt x="370016" y="20381"/>
                  <a:pt x="370022" y="20387"/>
                </a:cubicBezTo>
                <a:close/>
                <a:moveTo>
                  <a:pt x="238748" y="234361"/>
                </a:moveTo>
                <a:cubicBezTo>
                  <a:pt x="244714" y="254994"/>
                  <a:pt x="232823" y="276557"/>
                  <a:pt x="212190" y="282522"/>
                </a:cubicBezTo>
                <a:cubicBezTo>
                  <a:pt x="211706" y="282662"/>
                  <a:pt x="211218" y="282795"/>
                  <a:pt x="210728" y="282915"/>
                </a:cubicBezTo>
                <a:lnTo>
                  <a:pt x="199372" y="285715"/>
                </a:lnTo>
                <a:cubicBezTo>
                  <a:pt x="197552" y="297361"/>
                  <a:pt x="197591" y="309220"/>
                  <a:pt x="199489" y="320853"/>
                </a:cubicBezTo>
                <a:lnTo>
                  <a:pt x="209989" y="323380"/>
                </a:lnTo>
                <a:cubicBezTo>
                  <a:pt x="230871" y="328411"/>
                  <a:pt x="243720" y="349415"/>
                  <a:pt x="238690" y="370296"/>
                </a:cubicBezTo>
                <a:cubicBezTo>
                  <a:pt x="238538" y="370931"/>
                  <a:pt x="238369" y="371561"/>
                  <a:pt x="238184" y="372188"/>
                </a:cubicBezTo>
                <a:lnTo>
                  <a:pt x="234548" y="384477"/>
                </a:lnTo>
                <a:cubicBezTo>
                  <a:pt x="243104" y="391983"/>
                  <a:pt x="252827" y="398069"/>
                  <a:pt x="263405" y="402386"/>
                </a:cubicBezTo>
                <a:lnTo>
                  <a:pt x="273011" y="392313"/>
                </a:lnTo>
                <a:cubicBezTo>
                  <a:pt x="287810" y="376747"/>
                  <a:pt x="312426" y="376125"/>
                  <a:pt x="327992" y="390923"/>
                </a:cubicBezTo>
                <a:cubicBezTo>
                  <a:pt x="328466" y="391374"/>
                  <a:pt x="328931" y="391839"/>
                  <a:pt x="329382" y="392313"/>
                </a:cubicBezTo>
                <a:lnTo>
                  <a:pt x="339066" y="402522"/>
                </a:lnTo>
                <a:cubicBezTo>
                  <a:pt x="349595" y="398240"/>
                  <a:pt x="359339" y="392241"/>
                  <a:pt x="367903" y="384769"/>
                </a:cubicBezTo>
                <a:lnTo>
                  <a:pt x="364053" y="371429"/>
                </a:lnTo>
                <a:cubicBezTo>
                  <a:pt x="358098" y="350792"/>
                  <a:pt x="370003" y="329237"/>
                  <a:pt x="390640" y="323283"/>
                </a:cubicBezTo>
                <a:cubicBezTo>
                  <a:pt x="391122" y="323145"/>
                  <a:pt x="391606" y="323015"/>
                  <a:pt x="392092" y="322894"/>
                </a:cubicBezTo>
                <a:lnTo>
                  <a:pt x="403429" y="320094"/>
                </a:lnTo>
                <a:cubicBezTo>
                  <a:pt x="405251" y="308443"/>
                  <a:pt x="405212" y="296575"/>
                  <a:pt x="403312" y="284937"/>
                </a:cubicBezTo>
                <a:lnTo>
                  <a:pt x="392812" y="282410"/>
                </a:lnTo>
                <a:cubicBezTo>
                  <a:pt x="371930" y="277379"/>
                  <a:pt x="359080" y="256375"/>
                  <a:pt x="364111" y="235494"/>
                </a:cubicBezTo>
                <a:cubicBezTo>
                  <a:pt x="364263" y="234859"/>
                  <a:pt x="364432" y="234229"/>
                  <a:pt x="364616" y="233602"/>
                </a:cubicBezTo>
                <a:lnTo>
                  <a:pt x="368253" y="221352"/>
                </a:lnTo>
                <a:cubicBezTo>
                  <a:pt x="359697" y="213807"/>
                  <a:pt x="349945" y="207742"/>
                  <a:pt x="339396" y="203404"/>
                </a:cubicBezTo>
                <a:lnTo>
                  <a:pt x="329810" y="213496"/>
                </a:lnTo>
                <a:cubicBezTo>
                  <a:pt x="315016" y="229068"/>
                  <a:pt x="290400" y="229700"/>
                  <a:pt x="274829" y="214906"/>
                </a:cubicBezTo>
                <a:cubicBezTo>
                  <a:pt x="274347" y="214449"/>
                  <a:pt x="273876" y="213978"/>
                  <a:pt x="273419" y="213496"/>
                </a:cubicBezTo>
                <a:lnTo>
                  <a:pt x="263735" y="203288"/>
                </a:lnTo>
                <a:cubicBezTo>
                  <a:pt x="253157" y="207565"/>
                  <a:pt x="243435" y="213593"/>
                  <a:pt x="234898" y="221021"/>
                </a:cubicBezTo>
                <a:lnTo>
                  <a:pt x="238748" y="234361"/>
                </a:lnTo>
                <a:close/>
                <a:moveTo>
                  <a:pt x="301381" y="332092"/>
                </a:moveTo>
                <a:cubicBezTo>
                  <a:pt x="285825" y="332092"/>
                  <a:pt x="273186" y="319025"/>
                  <a:pt x="273186" y="302924"/>
                </a:cubicBezTo>
                <a:cubicBezTo>
                  <a:pt x="273186" y="286804"/>
                  <a:pt x="285825" y="273757"/>
                  <a:pt x="301381" y="273757"/>
                </a:cubicBezTo>
                <a:cubicBezTo>
                  <a:pt x="316937" y="273757"/>
                  <a:pt x="329576" y="286804"/>
                  <a:pt x="329576" y="302924"/>
                </a:cubicBezTo>
                <a:cubicBezTo>
                  <a:pt x="329576" y="319025"/>
                  <a:pt x="316937" y="332092"/>
                  <a:pt x="301381" y="332092"/>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nvGrpSpPr>
          <p:cNvPr id="106" name="Group 105">
            <a:extLst>
              <a:ext uri="{FF2B5EF4-FFF2-40B4-BE49-F238E27FC236}">
                <a16:creationId xmlns:a16="http://schemas.microsoft.com/office/drawing/2014/main" id="{99DF25DD-F847-862F-B6EC-368F83AF088C}"/>
              </a:ext>
              <a:ext uri="{C183D7F6-B498-43B3-948B-1728B52AA6E4}">
                <adec:decorative xmlns:adec="http://schemas.microsoft.com/office/drawing/2017/decorative" val="1"/>
              </a:ext>
            </a:extLst>
          </p:cNvPr>
          <p:cNvGrpSpPr/>
          <p:nvPr/>
        </p:nvGrpSpPr>
        <p:grpSpPr>
          <a:xfrm>
            <a:off x="9521123" y="1479645"/>
            <a:ext cx="401173" cy="401173"/>
            <a:chOff x="9525301" y="2407512"/>
            <a:chExt cx="401173" cy="401173"/>
          </a:xfrm>
          <a:gradFill>
            <a:gsLst>
              <a:gs pos="0">
                <a:srgbClr val="CA5BCD"/>
              </a:gs>
              <a:gs pos="100000">
                <a:srgbClr val="0070C0"/>
              </a:gs>
            </a:gsLst>
            <a:lin ang="2700000" scaled="1"/>
          </a:gradFill>
        </p:grpSpPr>
        <p:sp>
          <p:nvSpPr>
            <p:cNvPr id="107" name="Freeform: Shape 106">
              <a:extLst>
                <a:ext uri="{FF2B5EF4-FFF2-40B4-BE49-F238E27FC236}">
                  <a16:creationId xmlns:a16="http://schemas.microsoft.com/office/drawing/2014/main" id="{468FDD84-22A3-C8BF-E6F0-A87B6AC294BC}"/>
                </a:ext>
              </a:extLst>
            </p:cNvPr>
            <p:cNvSpPr/>
            <p:nvPr/>
          </p:nvSpPr>
          <p:spPr>
            <a:xfrm>
              <a:off x="9525301" y="2407512"/>
              <a:ext cx="401173" cy="401173"/>
            </a:xfrm>
            <a:custGeom>
              <a:avLst/>
              <a:gdLst>
                <a:gd name="connsiteX0" fmla="*/ 0 w 401173"/>
                <a:gd name="connsiteY0" fmla="*/ 16716 h 401173"/>
                <a:gd name="connsiteX1" fmla="*/ 16716 w 401173"/>
                <a:gd name="connsiteY1" fmla="*/ 0 h 401173"/>
                <a:gd name="connsiteX2" fmla="*/ 33431 w 401173"/>
                <a:gd name="connsiteY2" fmla="*/ 16716 h 401173"/>
                <a:gd name="connsiteX3" fmla="*/ 33431 w 401173"/>
                <a:gd name="connsiteY3" fmla="*/ 367742 h 401173"/>
                <a:gd name="connsiteX4" fmla="*/ 384458 w 401173"/>
                <a:gd name="connsiteY4" fmla="*/ 367742 h 401173"/>
                <a:gd name="connsiteX5" fmla="*/ 401174 w 401173"/>
                <a:gd name="connsiteY5" fmla="*/ 384458 h 401173"/>
                <a:gd name="connsiteX6" fmla="*/ 384458 w 401173"/>
                <a:gd name="connsiteY6" fmla="*/ 401174 h 401173"/>
                <a:gd name="connsiteX7" fmla="*/ 16716 w 401173"/>
                <a:gd name="connsiteY7" fmla="*/ 401174 h 401173"/>
                <a:gd name="connsiteX8" fmla="*/ 0 w 401173"/>
                <a:gd name="connsiteY8" fmla="*/ 384458 h 401173"/>
                <a:gd name="connsiteX9" fmla="*/ 0 w 401173"/>
                <a:gd name="connsiteY9" fmla="*/ 16716 h 40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73" h="401173">
                  <a:moveTo>
                    <a:pt x="0" y="16716"/>
                  </a:moveTo>
                  <a:cubicBezTo>
                    <a:pt x="0" y="7484"/>
                    <a:pt x="7484" y="0"/>
                    <a:pt x="16716" y="0"/>
                  </a:cubicBezTo>
                  <a:cubicBezTo>
                    <a:pt x="25947" y="0"/>
                    <a:pt x="33431" y="7484"/>
                    <a:pt x="33431" y="16716"/>
                  </a:cubicBezTo>
                  <a:lnTo>
                    <a:pt x="33431" y="367742"/>
                  </a:lnTo>
                  <a:lnTo>
                    <a:pt x="384458" y="367742"/>
                  </a:lnTo>
                  <a:cubicBezTo>
                    <a:pt x="393689" y="367742"/>
                    <a:pt x="401174" y="375227"/>
                    <a:pt x="401174" y="384458"/>
                  </a:cubicBezTo>
                  <a:cubicBezTo>
                    <a:pt x="401174" y="393689"/>
                    <a:pt x="393689" y="401174"/>
                    <a:pt x="384458" y="401174"/>
                  </a:cubicBezTo>
                  <a:lnTo>
                    <a:pt x="16716" y="401174"/>
                  </a:lnTo>
                  <a:cubicBezTo>
                    <a:pt x="7484" y="401174"/>
                    <a:pt x="0" y="393689"/>
                    <a:pt x="0" y="384458"/>
                  </a:cubicBezTo>
                  <a:lnTo>
                    <a:pt x="0" y="16716"/>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sp>
          <p:nvSpPr>
            <p:cNvPr id="108" name="Freeform: Shape 107">
              <a:extLst>
                <a:ext uri="{FF2B5EF4-FFF2-40B4-BE49-F238E27FC236}">
                  <a16:creationId xmlns:a16="http://schemas.microsoft.com/office/drawing/2014/main" id="{D04B33A3-4799-D6B2-5A6D-1252CF928179}"/>
                </a:ext>
              </a:extLst>
            </p:cNvPr>
            <p:cNvSpPr/>
            <p:nvPr/>
          </p:nvSpPr>
          <p:spPr>
            <a:xfrm>
              <a:off x="9581019" y="2474374"/>
              <a:ext cx="312023" cy="278592"/>
            </a:xfrm>
            <a:custGeom>
              <a:avLst/>
              <a:gdLst>
                <a:gd name="connsiteX0" fmla="*/ 312024 w 312023"/>
                <a:gd name="connsiteY0" fmla="*/ 16716 h 278592"/>
                <a:gd name="connsiteX1" fmla="*/ 295308 w 312023"/>
                <a:gd name="connsiteY1" fmla="*/ 0 h 278592"/>
                <a:gd name="connsiteX2" fmla="*/ 285279 w 312023"/>
                <a:gd name="connsiteY2" fmla="*/ 3343 h 278592"/>
                <a:gd name="connsiteX3" fmla="*/ 160469 w 312023"/>
                <a:gd name="connsiteY3" fmla="*/ 96950 h 278592"/>
                <a:gd name="connsiteX4" fmla="*/ 75331 w 312023"/>
                <a:gd name="connsiteY4" fmla="*/ 46893 h 278592"/>
                <a:gd name="connsiteX5" fmla="*/ 59396 w 312023"/>
                <a:gd name="connsiteY5" fmla="*/ 46336 h 278592"/>
                <a:gd name="connsiteX6" fmla="*/ 0 w 312023"/>
                <a:gd name="connsiteY6" fmla="*/ 76022 h 278592"/>
                <a:gd name="connsiteX7" fmla="*/ 0 w 312023"/>
                <a:gd name="connsiteY7" fmla="*/ 278593 h 278592"/>
                <a:gd name="connsiteX8" fmla="*/ 312024 w 312023"/>
                <a:gd name="connsiteY8" fmla="*/ 278593 h 278592"/>
                <a:gd name="connsiteX9" fmla="*/ 312024 w 312023"/>
                <a:gd name="connsiteY9" fmla="*/ 16716 h 27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023" h="278592">
                  <a:moveTo>
                    <a:pt x="312024" y="16716"/>
                  </a:moveTo>
                  <a:cubicBezTo>
                    <a:pt x="312024" y="7484"/>
                    <a:pt x="304540" y="0"/>
                    <a:pt x="295308" y="0"/>
                  </a:cubicBezTo>
                  <a:cubicBezTo>
                    <a:pt x="291691" y="0"/>
                    <a:pt x="288172" y="1173"/>
                    <a:pt x="285279" y="3343"/>
                  </a:cubicBezTo>
                  <a:lnTo>
                    <a:pt x="160469" y="96950"/>
                  </a:lnTo>
                  <a:lnTo>
                    <a:pt x="75331" y="46893"/>
                  </a:lnTo>
                  <a:cubicBezTo>
                    <a:pt x="70456" y="44022"/>
                    <a:pt x="64460" y="43813"/>
                    <a:pt x="59396" y="46336"/>
                  </a:cubicBezTo>
                  <a:lnTo>
                    <a:pt x="0" y="76022"/>
                  </a:lnTo>
                  <a:lnTo>
                    <a:pt x="0" y="278593"/>
                  </a:lnTo>
                  <a:lnTo>
                    <a:pt x="312024" y="278593"/>
                  </a:lnTo>
                  <a:lnTo>
                    <a:pt x="312024" y="16716"/>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109" name="Rectangle: Rounded Corners 108">
            <a:extLst>
              <a:ext uri="{FF2B5EF4-FFF2-40B4-BE49-F238E27FC236}">
                <a16:creationId xmlns:a16="http://schemas.microsoft.com/office/drawing/2014/main" id="{1684BB09-4CBE-54FA-1FCF-15C397C8674E}"/>
              </a:ext>
              <a:ext uri="{C183D7F6-B498-43B3-948B-1728B52AA6E4}">
                <adec:decorative xmlns:adec="http://schemas.microsoft.com/office/drawing/2017/decorative" val="1"/>
              </a:ext>
            </a:extLst>
          </p:cNvPr>
          <p:cNvSpPr/>
          <p:nvPr/>
        </p:nvSpPr>
        <p:spPr bwMode="auto">
          <a:xfrm>
            <a:off x="2013088" y="202587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err="1">
              <a:solidFill>
                <a:srgbClr val="FFFFFF"/>
              </a:solidFill>
              <a:latin typeface="Segoe UI Semibold" panose="020B0502040204020203" pitchFamily="34" charset="0"/>
              <a:cs typeface="Segoe UI Semibold" panose="020B0502040204020203" pitchFamily="34" charset="0"/>
            </a:endParaRPr>
          </a:p>
        </p:txBody>
      </p:sp>
      <p:sp>
        <p:nvSpPr>
          <p:cNvPr id="110" name="Rectangle: Rounded Corners 109">
            <a:extLst>
              <a:ext uri="{FF2B5EF4-FFF2-40B4-BE49-F238E27FC236}">
                <a16:creationId xmlns:a16="http://schemas.microsoft.com/office/drawing/2014/main" id="{EE308694-BE7F-25F0-F5ED-03DA59CDE15C}"/>
              </a:ext>
              <a:ext uri="{C183D7F6-B498-43B3-948B-1728B52AA6E4}">
                <adec:decorative xmlns:adec="http://schemas.microsoft.com/office/drawing/2017/decorative" val="1"/>
              </a:ext>
            </a:extLst>
          </p:cNvPr>
          <p:cNvSpPr/>
          <p:nvPr/>
        </p:nvSpPr>
        <p:spPr bwMode="auto">
          <a:xfrm>
            <a:off x="5638798" y="202587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err="1">
              <a:solidFill>
                <a:srgbClr val="FFFFFF"/>
              </a:solidFill>
              <a:latin typeface="Segoe UI Semibold" panose="020B0502040204020203" pitchFamily="34" charset="0"/>
              <a:cs typeface="Segoe UI Semibold" panose="020B0502040204020203" pitchFamily="34" charset="0"/>
            </a:endParaRPr>
          </a:p>
        </p:txBody>
      </p:sp>
      <p:sp>
        <p:nvSpPr>
          <p:cNvPr id="111" name="Rectangle: Rounded Corners 110">
            <a:extLst>
              <a:ext uri="{FF2B5EF4-FFF2-40B4-BE49-F238E27FC236}">
                <a16:creationId xmlns:a16="http://schemas.microsoft.com/office/drawing/2014/main" id="{B3D3FFD4-CF5C-C172-D3C9-C548B4DA01EE}"/>
              </a:ext>
              <a:ext uri="{C183D7F6-B498-43B3-948B-1728B52AA6E4}">
                <adec:decorative xmlns:adec="http://schemas.microsoft.com/office/drawing/2017/decorative" val="1"/>
              </a:ext>
            </a:extLst>
          </p:cNvPr>
          <p:cNvSpPr/>
          <p:nvPr/>
        </p:nvSpPr>
        <p:spPr bwMode="auto">
          <a:xfrm>
            <a:off x="9264510" y="202587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err="1">
              <a:solidFill>
                <a:srgbClr val="FFFFFF"/>
              </a:solidFill>
              <a:latin typeface="Segoe UI Semibold" panose="020B0502040204020203" pitchFamily="34" charset="0"/>
              <a:cs typeface="Segoe UI Semibold" panose="020B0502040204020203" pitchFamily="34" charset="0"/>
            </a:endParaRPr>
          </a:p>
        </p:txBody>
      </p:sp>
      <p:sp>
        <p:nvSpPr>
          <p:cNvPr id="11" name="Title 10">
            <a:extLst>
              <a:ext uri="{FF2B5EF4-FFF2-40B4-BE49-F238E27FC236}">
                <a16:creationId xmlns:a16="http://schemas.microsoft.com/office/drawing/2014/main" id="{7824FBFC-3716-5E58-475B-E86AF6371A11}"/>
              </a:ext>
            </a:extLst>
          </p:cNvPr>
          <p:cNvSpPr>
            <a:spLocks noGrp="1"/>
          </p:cNvSpPr>
          <p:nvPr>
            <p:ph type="title"/>
          </p:nvPr>
        </p:nvSpPr>
        <p:spPr/>
        <p:txBody>
          <a:bodyPr vert="horz">
            <a:normAutofit/>
          </a:bodyPr>
          <a:lstStyle/>
          <a:p>
            <a:r>
              <a:rPr lang="en-US">
                <a:ea typeface="+mj-ea"/>
                <a:cs typeface="+mj-cs"/>
              </a:rPr>
              <a:t>Agents run on a secure and trusted platform</a:t>
            </a:r>
          </a:p>
        </p:txBody>
      </p:sp>
      <p:sp>
        <p:nvSpPr>
          <p:cNvPr id="95" name="TextBox 94">
            <a:extLst>
              <a:ext uri="{FF2B5EF4-FFF2-40B4-BE49-F238E27FC236}">
                <a16:creationId xmlns:a16="http://schemas.microsoft.com/office/drawing/2014/main" id="{A9C93ADB-D763-9487-802A-B68266545696}"/>
              </a:ext>
            </a:extLst>
          </p:cNvPr>
          <p:cNvSpPr txBox="1">
            <a:spLocks noChangeAspect="1"/>
          </p:cNvSpPr>
          <p:nvPr/>
        </p:nvSpPr>
        <p:spPr>
          <a:xfrm>
            <a:off x="961252" y="2208751"/>
            <a:ext cx="301807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Data security</a:t>
            </a:r>
          </a:p>
        </p:txBody>
      </p:sp>
      <p:sp>
        <p:nvSpPr>
          <p:cNvPr id="63" name="Rectangle 62">
            <a:extLst>
              <a:ext uri="{FF2B5EF4-FFF2-40B4-BE49-F238E27FC236}">
                <a16:creationId xmlns:a16="http://schemas.microsoft.com/office/drawing/2014/main" id="{B560498B-1185-0515-B324-F6AA0142DCE4}"/>
              </a:ext>
            </a:extLst>
          </p:cNvPr>
          <p:cNvSpPr>
            <a:spLocks noChangeAspect="1"/>
          </p:cNvSpPr>
          <p:nvPr/>
        </p:nvSpPr>
        <p:spPr bwMode="auto">
          <a:xfrm>
            <a:off x="727492" y="2633481"/>
            <a:ext cx="3485593" cy="52275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Leverage sensitivity label inheritance and </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data loss prevention policies</a:t>
            </a:r>
          </a:p>
        </p:txBody>
      </p:sp>
      <p:sp>
        <p:nvSpPr>
          <p:cNvPr id="64" name="Rectangle 63">
            <a:extLst>
              <a:ext uri="{FF2B5EF4-FFF2-40B4-BE49-F238E27FC236}">
                <a16:creationId xmlns:a16="http://schemas.microsoft.com/office/drawing/2014/main" id="{FAAFCD8E-BD68-FC3E-8990-403D8FFA43E9}"/>
              </a:ext>
            </a:extLst>
          </p:cNvPr>
          <p:cNvSpPr>
            <a:spLocks noChangeAspect="1"/>
          </p:cNvSpPr>
          <p:nvPr/>
        </p:nvSpPr>
        <p:spPr bwMode="auto">
          <a:xfrm>
            <a:off x="727492" y="346398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Intelligent grounding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respects your permissions</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and security controls </a:t>
            </a:r>
          </a:p>
        </p:txBody>
      </p:sp>
      <p:sp>
        <p:nvSpPr>
          <p:cNvPr id="65" name="Rectangle 64">
            <a:extLst>
              <a:ext uri="{FF2B5EF4-FFF2-40B4-BE49-F238E27FC236}">
                <a16:creationId xmlns:a16="http://schemas.microsoft.com/office/drawing/2014/main" id="{9D2C1240-3168-5217-7BD0-1816A0F91376}"/>
              </a:ext>
              <a:ext uri="{C183D7F6-B498-43B3-948B-1728B52AA6E4}">
                <adec:decorative xmlns:adec="http://schemas.microsoft.com/office/drawing/2017/decorative" val="0"/>
              </a:ext>
            </a:extLst>
          </p:cNvPr>
          <p:cNvSpPr>
            <a:spLocks noChangeAspect="1"/>
          </p:cNvSpPr>
          <p:nvPr/>
        </p:nvSpPr>
        <p:spPr bwMode="auto">
          <a:xfrm>
            <a:off x="727492" y="4520332"/>
            <a:ext cx="3485593" cy="6064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algn="ctr" defTabSz="932472" fontAlgn="base">
              <a:spcBef>
                <a:spcPct val="0"/>
              </a:spcBef>
              <a:spcAft>
                <a:spcPct val="0"/>
              </a:spcAft>
              <a:defRPr/>
            </a:pPr>
            <a:r>
              <a:rPr lang="en-US" sz="1600">
                <a:solidFill>
                  <a:srgbClr val="000000"/>
                </a:solidFill>
                <a:latin typeface="Segoe UI"/>
              </a:rPr>
              <a:t>Comprehensive visibility into user, data, and agent risks</a:t>
            </a:r>
          </a:p>
        </p:txBody>
      </p:sp>
      <p:sp>
        <p:nvSpPr>
          <p:cNvPr id="96" name="TextBox 95">
            <a:extLst>
              <a:ext uri="{FF2B5EF4-FFF2-40B4-BE49-F238E27FC236}">
                <a16:creationId xmlns:a16="http://schemas.microsoft.com/office/drawing/2014/main" id="{B952584C-E741-02A5-9DC6-57D24DF839C9}"/>
              </a:ext>
            </a:extLst>
          </p:cNvPr>
          <p:cNvSpPr txBox="1">
            <a:spLocks noChangeAspect="1"/>
          </p:cNvSpPr>
          <p:nvPr/>
        </p:nvSpPr>
        <p:spPr>
          <a:xfrm>
            <a:off x="4586962" y="2208751"/>
            <a:ext cx="301807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Access &amp; cost controls</a:t>
            </a:r>
          </a:p>
        </p:txBody>
      </p:sp>
      <p:sp>
        <p:nvSpPr>
          <p:cNvPr id="66" name="Rectangle 65">
            <a:extLst>
              <a:ext uri="{FF2B5EF4-FFF2-40B4-BE49-F238E27FC236}">
                <a16:creationId xmlns:a16="http://schemas.microsoft.com/office/drawing/2014/main" id="{7B9F1292-3AC9-CFAF-8879-BF05DF10D2CD}"/>
              </a:ext>
            </a:extLst>
          </p:cNvPr>
          <p:cNvSpPr>
            <a:spLocks noChangeAspect="1"/>
          </p:cNvSpPr>
          <p:nvPr/>
        </p:nvSpPr>
        <p:spPr bwMode="auto">
          <a:xfrm>
            <a:off x="4353202" y="263348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Control agent lifecycle, availability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and access</a:t>
            </a:r>
          </a:p>
        </p:txBody>
      </p:sp>
      <p:sp>
        <p:nvSpPr>
          <p:cNvPr id="69" name="Rectangle 68">
            <a:extLst>
              <a:ext uri="{FF2B5EF4-FFF2-40B4-BE49-F238E27FC236}">
                <a16:creationId xmlns:a16="http://schemas.microsoft.com/office/drawing/2014/main" id="{8A51F5C8-6009-2EE7-4026-BC0884EF03EC}"/>
              </a:ext>
            </a:extLst>
          </p:cNvPr>
          <p:cNvSpPr>
            <a:spLocks noChangeAspect="1"/>
          </p:cNvSpPr>
          <p:nvPr/>
        </p:nvSpPr>
        <p:spPr bwMode="auto">
          <a:xfrm>
            <a:off x="4353202" y="346398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Control who can create and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share of agents</a:t>
            </a:r>
          </a:p>
        </p:txBody>
      </p:sp>
      <p:sp>
        <p:nvSpPr>
          <p:cNvPr id="70" name="Rectangle 69">
            <a:extLst>
              <a:ext uri="{FF2B5EF4-FFF2-40B4-BE49-F238E27FC236}">
                <a16:creationId xmlns:a16="http://schemas.microsoft.com/office/drawing/2014/main" id="{2B3015DE-EC03-6BFD-772D-56212CE299CC}"/>
              </a:ext>
              <a:ext uri="{C183D7F6-B498-43B3-948B-1728B52AA6E4}">
                <adec:decorative xmlns:adec="http://schemas.microsoft.com/office/drawing/2017/decorative" val="0"/>
              </a:ext>
            </a:extLst>
          </p:cNvPr>
          <p:cNvSpPr>
            <a:spLocks noChangeAspect="1"/>
          </p:cNvSpPr>
          <p:nvPr/>
        </p:nvSpPr>
        <p:spPr bwMode="auto">
          <a:xfrm>
            <a:off x="4353202" y="4520332"/>
            <a:ext cx="3485593" cy="58477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Track and manage agent costs</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and operational insights</a:t>
            </a:r>
          </a:p>
        </p:txBody>
      </p:sp>
      <p:sp>
        <p:nvSpPr>
          <p:cNvPr id="97" name="TextBox 96">
            <a:extLst>
              <a:ext uri="{FF2B5EF4-FFF2-40B4-BE49-F238E27FC236}">
                <a16:creationId xmlns:a16="http://schemas.microsoft.com/office/drawing/2014/main" id="{7917B74E-6D3C-494C-C424-1593D44FDC96}"/>
              </a:ext>
            </a:extLst>
          </p:cNvPr>
          <p:cNvSpPr txBox="1">
            <a:spLocks noChangeAspect="1"/>
          </p:cNvSpPr>
          <p:nvPr/>
        </p:nvSpPr>
        <p:spPr>
          <a:xfrm>
            <a:off x="8212674" y="2208751"/>
            <a:ext cx="301807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Measurement &amp; reporting</a:t>
            </a:r>
          </a:p>
        </p:txBody>
      </p:sp>
      <p:sp>
        <p:nvSpPr>
          <p:cNvPr id="73" name="Rectangle 72">
            <a:extLst>
              <a:ext uri="{FF2B5EF4-FFF2-40B4-BE49-F238E27FC236}">
                <a16:creationId xmlns:a16="http://schemas.microsoft.com/office/drawing/2014/main" id="{1DC05076-5869-F95A-48BC-E1CB9E64C2B6}"/>
              </a:ext>
            </a:extLst>
          </p:cNvPr>
          <p:cNvSpPr>
            <a:spLocks noChangeAspect="1"/>
          </p:cNvSpPr>
          <p:nvPr/>
        </p:nvSpPr>
        <p:spPr bwMode="auto">
          <a:xfrm>
            <a:off x="7978913" y="263348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View core usage telemetry and track license utilization</a:t>
            </a:r>
          </a:p>
        </p:txBody>
      </p:sp>
      <p:sp>
        <p:nvSpPr>
          <p:cNvPr id="74" name="Rectangle 73">
            <a:extLst>
              <a:ext uri="{FF2B5EF4-FFF2-40B4-BE49-F238E27FC236}">
                <a16:creationId xmlns:a16="http://schemas.microsoft.com/office/drawing/2014/main" id="{5EBD107E-B1BE-1CAF-874D-10E7E7EF18E7}"/>
              </a:ext>
            </a:extLst>
          </p:cNvPr>
          <p:cNvSpPr>
            <a:spLocks noChangeAspect="1"/>
          </p:cNvSpPr>
          <p:nvPr/>
        </p:nvSpPr>
        <p:spPr bwMode="auto">
          <a:xfrm>
            <a:off x="7978913" y="346398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Track improvements in user productivity and compare impact across groups</a:t>
            </a:r>
          </a:p>
        </p:txBody>
      </p:sp>
      <p:sp>
        <p:nvSpPr>
          <p:cNvPr id="75" name="Rectangle 74">
            <a:extLst>
              <a:ext uri="{FF2B5EF4-FFF2-40B4-BE49-F238E27FC236}">
                <a16:creationId xmlns:a16="http://schemas.microsoft.com/office/drawing/2014/main" id="{8CAD86B7-F5E6-DD1E-3873-D8C2CE7F86D9}"/>
              </a:ext>
              <a:ext uri="{C183D7F6-B498-43B3-948B-1728B52AA6E4}">
                <adec:decorative xmlns:adec="http://schemas.microsoft.com/office/drawing/2017/decorative" val="0"/>
              </a:ext>
            </a:extLst>
          </p:cNvPr>
          <p:cNvSpPr>
            <a:spLocks noChangeAspect="1"/>
          </p:cNvSpPr>
          <p:nvPr/>
        </p:nvSpPr>
        <p:spPr bwMode="auto">
          <a:xfrm>
            <a:off x="7978913" y="4520332"/>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Analyze Copilot &amp; agents impact to business outcomes</a:t>
            </a:r>
          </a:p>
        </p:txBody>
      </p:sp>
      <p:sp>
        <p:nvSpPr>
          <p:cNvPr id="80" name="Round Same Side Corner Rectangle 17">
            <a:extLst>
              <a:ext uri="{FF2B5EF4-FFF2-40B4-BE49-F238E27FC236}">
                <a16:creationId xmlns:a16="http://schemas.microsoft.com/office/drawing/2014/main" id="{E6DC4DF8-D40A-01F5-2C45-81EB923A61E5}"/>
              </a:ext>
            </a:extLst>
          </p:cNvPr>
          <p:cNvSpPr>
            <a:spLocks/>
          </p:cNvSpPr>
          <p:nvPr/>
        </p:nvSpPr>
        <p:spPr bwMode="auto">
          <a:xfrm rot="10800000" flipH="1" flipV="1">
            <a:off x="696468" y="5417774"/>
            <a:ext cx="10799062" cy="708839"/>
          </a:xfrm>
          <a:prstGeom prst="roundRect">
            <a:avLst>
              <a:gd name="adj" fmla="val 15676"/>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w="3175">
                  <a:noFill/>
                </a:ln>
                <a:solidFill>
                  <a:prstClr val="white"/>
                </a:solidFill>
                <a:effectLst/>
                <a:uLnTx/>
                <a:uFillTx/>
                <a:latin typeface="Segoe UI Semibold"/>
                <a:ea typeface="+mn-ea"/>
                <a:cs typeface="+mn-cs"/>
              </a:rPr>
              <a:t>Agent interactions stay in the Microsoft 365 and Azure Service Boundary and </a:t>
            </a:r>
            <a:br>
              <a:rPr kumimoji="0" lang="en-US" sz="1800" b="0" i="0" u="none" strike="noStrike" kern="1200" cap="none" spc="0" normalizeH="0" baseline="0" noProof="0">
                <a:ln w="3175">
                  <a:noFill/>
                </a:ln>
                <a:solidFill>
                  <a:prstClr val="white"/>
                </a:solidFill>
                <a:effectLst/>
                <a:uLnTx/>
                <a:uFillTx/>
                <a:latin typeface="Segoe UI Semibold"/>
                <a:ea typeface="+mn-ea"/>
                <a:cs typeface="+mn-cs"/>
              </a:rPr>
            </a:br>
            <a:r>
              <a:rPr kumimoji="0" lang="en-US" sz="1800" b="0" i="0" u="none" strike="noStrike" kern="1200" cap="none" spc="0" normalizeH="0" baseline="0" noProof="0">
                <a:ln w="3175">
                  <a:noFill/>
                </a:ln>
                <a:solidFill>
                  <a:prstClr val="white"/>
                </a:solidFill>
                <a:effectLst/>
                <a:uLnTx/>
                <a:uFillTx/>
                <a:latin typeface="Segoe UI Semibold"/>
                <a:ea typeface="+mn-ea"/>
                <a:cs typeface="+mn-cs"/>
              </a:rPr>
              <a:t>your Microsoft 365 commitments and security, governance, compliance, and privacy policies apply</a:t>
            </a:r>
          </a:p>
        </p:txBody>
      </p:sp>
    </p:spTree>
    <p:extLst>
      <p:ext uri="{BB962C8B-B14F-4D97-AF65-F5344CB8AC3E}">
        <p14:creationId xmlns:p14="http://schemas.microsoft.com/office/powerpoint/2010/main" val="3608639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F7DD3-E20D-0B19-CFB6-37FAD5F70C1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854A77B-918B-ACBF-743B-FFEDE99BB3DD}"/>
              </a:ext>
              <a:ext uri="{C183D7F6-B498-43B3-948B-1728B52AA6E4}">
                <adec:decorative xmlns:adec="http://schemas.microsoft.com/office/drawing/2017/decorative" val="1"/>
              </a:ext>
            </a:extLst>
          </p:cNvPr>
          <p:cNvSpPr txBox="1">
            <a:spLocks/>
          </p:cNvSpPr>
          <p:nvPr/>
        </p:nvSpPr>
        <p:spPr>
          <a:xfrm>
            <a:off x="630425" y="155693"/>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4400" b="1" i="0" u="none" strike="noStrike" kern="1200" cap="none" spc="-50" normalizeH="0" baseline="0" noProof="0">
              <a:ln w="3175">
                <a:noFill/>
              </a:ln>
              <a:solidFill>
                <a:srgbClr val="FFFFFF"/>
              </a:solidFill>
              <a:effectLst/>
              <a:uLnTx/>
              <a:uFillTx/>
              <a:latin typeface="Segoe UI" panose="020B0502040204020203" pitchFamily="34" charset="0"/>
              <a:ea typeface="+mn-ea"/>
              <a:cs typeface="Segoe UI" pitchFamily="34" charset="0"/>
            </a:endParaRPr>
          </a:p>
        </p:txBody>
      </p:sp>
      <p:sp>
        <p:nvSpPr>
          <p:cNvPr id="7" name="Rectangle: Rounded Corners 6">
            <a:extLst>
              <a:ext uri="{FF2B5EF4-FFF2-40B4-BE49-F238E27FC236}">
                <a16:creationId xmlns:a16="http://schemas.microsoft.com/office/drawing/2014/main" id="{E0F287E5-3957-49DA-D3AC-87428713E911}"/>
              </a:ext>
              <a:ext uri="{C183D7F6-B498-43B3-948B-1728B52AA6E4}">
                <adec:decorative xmlns:adec="http://schemas.microsoft.com/office/drawing/2017/decorative" val="1"/>
              </a:ext>
            </a:extLst>
          </p:cNvPr>
          <p:cNvSpPr>
            <a:spLocks/>
          </p:cNvSpPr>
          <p:nvPr/>
        </p:nvSpPr>
        <p:spPr bwMode="auto">
          <a:xfrm>
            <a:off x="274320" y="1471612"/>
            <a:ext cx="11643360" cy="4797426"/>
          </a:xfrm>
          <a:prstGeom prst="roundRect">
            <a:avLst>
              <a:gd name="adj" fmla="val 3061"/>
            </a:avLst>
          </a:prstGeom>
          <a:solidFill>
            <a:schemeClr val="bg1"/>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11" name="Rectangle: Rounded Corners 10">
            <a:extLst>
              <a:ext uri="{FF2B5EF4-FFF2-40B4-BE49-F238E27FC236}">
                <a16:creationId xmlns:a16="http://schemas.microsoft.com/office/drawing/2014/main" id="{1F68FB10-0C0C-A985-15AF-0BC7469564EB}"/>
              </a:ext>
              <a:ext uri="{C183D7F6-B498-43B3-948B-1728B52AA6E4}">
                <adec:decorative xmlns:adec="http://schemas.microsoft.com/office/drawing/2017/decorative" val="1"/>
              </a:ext>
            </a:extLst>
          </p:cNvPr>
          <p:cNvSpPr/>
          <p:nvPr/>
        </p:nvSpPr>
        <p:spPr bwMode="auto">
          <a:xfrm>
            <a:off x="575220" y="1885405"/>
            <a:ext cx="11049399" cy="52322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1280160" tIns="68580" rIns="137160" bIns="68580" numCol="1" spcCol="0" rtlCol="0" fromWordArt="0" anchor="ctr" anchorCtr="0" forceAA="0" compatLnSpc="1">
            <a:prstTxWarp prst="textNoShape">
              <a:avLst/>
            </a:prstTxWarp>
            <a:noAutofit/>
          </a:bodyPr>
          <a:lstStyle/>
          <a:p>
            <a:pPr defTabSz="1371600">
              <a:spcBef>
                <a:spcPts val="600"/>
              </a:spcBef>
            </a:pPr>
            <a:endParaRPr lang="en-US" sz="4000" err="1">
              <a:solidFill>
                <a:schemeClr val="bg1"/>
              </a:solidFill>
              <a:latin typeface="Segoe Sans Display Semibold" pitchFamily="2" charset="0"/>
              <a:cs typeface="Segoe Sans Display Semibold" pitchFamily="2" charset="0"/>
            </a:endParaRPr>
          </a:p>
        </p:txBody>
      </p:sp>
      <p:grpSp>
        <p:nvGrpSpPr>
          <p:cNvPr id="25" name="Group 24">
            <a:extLst>
              <a:ext uri="{FF2B5EF4-FFF2-40B4-BE49-F238E27FC236}">
                <a16:creationId xmlns:a16="http://schemas.microsoft.com/office/drawing/2014/main" id="{4577096F-E379-56E7-BEB1-C00BC6F77C1E}"/>
              </a:ext>
              <a:ext uri="{C183D7F6-B498-43B3-948B-1728B52AA6E4}">
                <adec:decorative xmlns:adec="http://schemas.microsoft.com/office/drawing/2017/decorative" val="1"/>
              </a:ext>
            </a:extLst>
          </p:cNvPr>
          <p:cNvGrpSpPr>
            <a:grpSpLocks/>
          </p:cNvGrpSpPr>
          <p:nvPr/>
        </p:nvGrpSpPr>
        <p:grpSpPr>
          <a:xfrm flipH="1">
            <a:off x="644209" y="5039145"/>
            <a:ext cx="365760" cy="365760"/>
            <a:chOff x="11191361" y="-22002"/>
            <a:chExt cx="365760" cy="365760"/>
          </a:xfrm>
        </p:grpSpPr>
        <p:sp>
          <p:nvSpPr>
            <p:cNvPr id="26" name="Freeform: Shape 115">
              <a:extLst>
                <a:ext uri="{FF2B5EF4-FFF2-40B4-BE49-F238E27FC236}">
                  <a16:creationId xmlns:a16="http://schemas.microsoft.com/office/drawing/2014/main" id="{E49D020D-8808-282B-EF55-2D23A92281DF}"/>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 name="Graphic 16">
              <a:extLst>
                <a:ext uri="{FF2B5EF4-FFF2-40B4-BE49-F238E27FC236}">
                  <a16:creationId xmlns:a16="http://schemas.microsoft.com/office/drawing/2014/main" id="{F56BAA79-AE56-09F3-7BD8-91E6FF9F559C}"/>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28" name="Group 27">
            <a:extLst>
              <a:ext uri="{FF2B5EF4-FFF2-40B4-BE49-F238E27FC236}">
                <a16:creationId xmlns:a16="http://schemas.microsoft.com/office/drawing/2014/main" id="{816136E0-06E1-D55B-B0F6-B84C0304C3A0}"/>
              </a:ext>
              <a:ext uri="{C183D7F6-B498-43B3-948B-1728B52AA6E4}">
                <adec:decorative xmlns:adec="http://schemas.microsoft.com/office/drawing/2017/decorative" val="1"/>
              </a:ext>
            </a:extLst>
          </p:cNvPr>
          <p:cNvGrpSpPr>
            <a:grpSpLocks/>
          </p:cNvGrpSpPr>
          <p:nvPr/>
        </p:nvGrpSpPr>
        <p:grpSpPr>
          <a:xfrm>
            <a:off x="11191361" y="5039145"/>
            <a:ext cx="365760" cy="365760"/>
            <a:chOff x="11191361" y="-22002"/>
            <a:chExt cx="365760" cy="365760"/>
          </a:xfrm>
        </p:grpSpPr>
        <p:sp>
          <p:nvSpPr>
            <p:cNvPr id="29" name="Freeform: Shape 115">
              <a:extLst>
                <a:ext uri="{FF2B5EF4-FFF2-40B4-BE49-F238E27FC236}">
                  <a16:creationId xmlns:a16="http://schemas.microsoft.com/office/drawing/2014/main" id="{DA608BEF-3BFE-3F77-7D4B-4FCA9BE5B215}"/>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0" name="Graphic 16">
              <a:extLst>
                <a:ext uri="{FF2B5EF4-FFF2-40B4-BE49-F238E27FC236}">
                  <a16:creationId xmlns:a16="http://schemas.microsoft.com/office/drawing/2014/main" id="{882F96EF-6D84-F682-41A0-EC8AA34D655A}"/>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31" name="Group 30">
            <a:extLst>
              <a:ext uri="{FF2B5EF4-FFF2-40B4-BE49-F238E27FC236}">
                <a16:creationId xmlns:a16="http://schemas.microsoft.com/office/drawing/2014/main" id="{FE7C789E-F4EB-94FC-8F5F-61F9893560D1}"/>
              </a:ext>
              <a:ext uri="{C183D7F6-B498-43B3-948B-1728B52AA6E4}">
                <adec:decorative xmlns:adec="http://schemas.microsoft.com/office/drawing/2017/decorative" val="1"/>
              </a:ext>
            </a:extLst>
          </p:cNvPr>
          <p:cNvGrpSpPr>
            <a:grpSpLocks/>
          </p:cNvGrpSpPr>
          <p:nvPr/>
        </p:nvGrpSpPr>
        <p:grpSpPr>
          <a:xfrm>
            <a:off x="2857500" y="1738087"/>
            <a:ext cx="796686" cy="796680"/>
            <a:chOff x="2884588" y="3574780"/>
            <a:chExt cx="796686" cy="796680"/>
          </a:xfrm>
        </p:grpSpPr>
        <p:sp>
          <p:nvSpPr>
            <p:cNvPr id="32" name="Oval 31">
              <a:extLst>
                <a:ext uri="{FF2B5EF4-FFF2-40B4-BE49-F238E27FC236}">
                  <a16:creationId xmlns:a16="http://schemas.microsoft.com/office/drawing/2014/main" id="{878B22FA-79DF-5F7C-2CF3-AB3B59BBF62A}"/>
                </a:ext>
              </a:extLst>
            </p:cNvPr>
            <p:cNvSpPr/>
            <p:nvPr/>
          </p:nvSpPr>
          <p:spPr bwMode="auto">
            <a:xfrm>
              <a:off x="2884588" y="3574780"/>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Graphic 71" descr="Icon of a chat bubble">
              <a:extLst>
                <a:ext uri="{FF2B5EF4-FFF2-40B4-BE49-F238E27FC236}">
                  <a16:creationId xmlns:a16="http://schemas.microsoft.com/office/drawing/2014/main" id="{9903770E-7E11-F9E8-6B89-35101FD3C218}"/>
                </a:ext>
              </a:extLst>
            </p:cNvPr>
            <p:cNvSpPr>
              <a:spLocks/>
            </p:cNvSpPr>
            <p:nvPr/>
          </p:nvSpPr>
          <p:spPr>
            <a:xfrm>
              <a:off x="3068192" y="3780421"/>
              <a:ext cx="429478" cy="385398"/>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34" name="Group 33">
            <a:extLst>
              <a:ext uri="{FF2B5EF4-FFF2-40B4-BE49-F238E27FC236}">
                <a16:creationId xmlns:a16="http://schemas.microsoft.com/office/drawing/2014/main" id="{EEA0C5CE-D7A3-BDED-BEB4-B5425C805BC1}"/>
              </a:ext>
              <a:ext uri="{C183D7F6-B498-43B3-948B-1728B52AA6E4}">
                <adec:decorative xmlns:adec="http://schemas.microsoft.com/office/drawing/2017/decorative" val="1"/>
              </a:ext>
            </a:extLst>
          </p:cNvPr>
          <p:cNvGrpSpPr>
            <a:grpSpLocks/>
          </p:cNvGrpSpPr>
          <p:nvPr/>
        </p:nvGrpSpPr>
        <p:grpSpPr>
          <a:xfrm>
            <a:off x="5689600" y="1725387"/>
            <a:ext cx="796686" cy="796680"/>
            <a:chOff x="5714058" y="3560056"/>
            <a:chExt cx="796686" cy="796680"/>
          </a:xfrm>
        </p:grpSpPr>
        <p:sp>
          <p:nvSpPr>
            <p:cNvPr id="35" name="Oval 34">
              <a:extLst>
                <a:ext uri="{FF2B5EF4-FFF2-40B4-BE49-F238E27FC236}">
                  <a16:creationId xmlns:a16="http://schemas.microsoft.com/office/drawing/2014/main" id="{A692AFB0-C84C-6B1E-EF74-09657125C56D}"/>
                </a:ext>
              </a:extLst>
            </p:cNvPr>
            <p:cNvSpPr/>
            <p:nvPr/>
          </p:nvSpPr>
          <p:spPr bwMode="auto">
            <a:xfrm>
              <a:off x="5714058" y="3560056"/>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6" name="Graphic 7" descr="Icon of 5 nodes connected to a central circle with lines">
              <a:extLst>
                <a:ext uri="{FF2B5EF4-FFF2-40B4-BE49-F238E27FC236}">
                  <a16:creationId xmlns:a16="http://schemas.microsoft.com/office/drawing/2014/main" id="{D7CCD6D0-0DF6-297A-8431-8F4A60A7C69D}"/>
                </a:ext>
              </a:extLst>
            </p:cNvPr>
            <p:cNvSpPr/>
            <p:nvPr/>
          </p:nvSpPr>
          <p:spPr>
            <a:xfrm>
              <a:off x="5883422" y="3729288"/>
              <a:ext cx="457960" cy="458218"/>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5"/>
                    <a:pt x="134838" y="47455"/>
                    <a:pt x="133231" y="47119"/>
                  </a:cubicBezTo>
                  <a:lnTo>
                    <a:pt x="121039" y="67293"/>
                  </a:lnTo>
                  <a:cubicBezTo>
                    <a:pt x="128889" y="74499"/>
                    <a:pt x="133355" y="84670"/>
                    <a:pt x="133345" y="95325"/>
                  </a:cubicBezTo>
                  <a:lnTo>
                    <a:pt x="133345" y="95878"/>
                  </a:lnTo>
                  <a:lnTo>
                    <a:pt x="145689" y="98364"/>
                  </a:lnTo>
                  <a:cubicBezTo>
                    <a:pt x="151900" y="86771"/>
                    <a:pt x="166332" y="82407"/>
                    <a:pt x="177924" y="88618"/>
                  </a:cubicBezTo>
                  <a:cubicBezTo>
                    <a:pt x="189517" y="94828"/>
                    <a:pt x="193880" y="109260"/>
                    <a:pt x="187670" y="120853"/>
                  </a:cubicBezTo>
                  <a:cubicBezTo>
                    <a:pt x="181460" y="132445"/>
                    <a:pt x="167028" y="136808"/>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3" y="179960"/>
                    <a:pt x="132174" y="190613"/>
                    <a:pt x="119023" y="190604"/>
                  </a:cubicBezTo>
                  <a:cubicBezTo>
                    <a:pt x="105872" y="190594"/>
                    <a:pt x="95218" y="179925"/>
                    <a:pt x="95228" y="166774"/>
                  </a:cubicBezTo>
                  <a:cubicBezTo>
                    <a:pt x="95234"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2"/>
                    <a:pt x="152" y="131333"/>
                  </a:cubicBezTo>
                  <a:cubicBezTo>
                    <a:pt x="-1322" y="118264"/>
                    <a:pt x="8078" y="106476"/>
                    <a:pt x="21146" y="105002"/>
                  </a:cubicBezTo>
                  <a:cubicBezTo>
                    <a:pt x="28876" y="104130"/>
                    <a:pt x="36545" y="107089"/>
                    <a:pt x="41686" y="112927"/>
                  </a:cubicBezTo>
                  <a:lnTo>
                    <a:pt x="58393" y="105041"/>
                  </a:lnTo>
                  <a:cubicBezTo>
                    <a:pt x="55274"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7" y="17155"/>
                    <a:pt x="69748" y="29375"/>
                  </a:cubicBezTo>
                  <a:cubicBezTo>
                    <a:pt x="72622" y="36602"/>
                    <a:pt x="71786" y="44777"/>
                    <a:pt x="67508" y="51272"/>
                  </a:cubicBezTo>
                  <a:lnTo>
                    <a:pt x="76871" y="61940"/>
                  </a:lnTo>
                  <a:cubicBezTo>
                    <a:pt x="82498" y="58838"/>
                    <a:pt x="88820" y="57215"/>
                    <a:pt x="95245" y="57225"/>
                  </a:cubicBezTo>
                  <a:cubicBezTo>
                    <a:pt x="100055" y="57225"/>
                    <a:pt x="104675" y="58120"/>
                    <a:pt x="108904" y="59749"/>
                  </a:cubicBezTo>
                  <a:lnTo>
                    <a:pt x="120762" y="40128"/>
                  </a:lnTo>
                  <a:cubicBezTo>
                    <a:pt x="111752" y="30548"/>
                    <a:pt x="112213" y="15478"/>
                    <a:pt x="121792" y="6468"/>
                  </a:cubicBezTo>
                  <a:cubicBezTo>
                    <a:pt x="131371" y="-2543"/>
                    <a:pt x="146442" y="-2082"/>
                    <a:pt x="155453" y="7497"/>
                  </a:cubicBezTo>
                  <a:cubicBezTo>
                    <a:pt x="159606" y="11914"/>
                    <a:pt x="161920" y="17748"/>
                    <a:pt x="161920" y="23811"/>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37" name="Group 36">
            <a:extLst>
              <a:ext uri="{FF2B5EF4-FFF2-40B4-BE49-F238E27FC236}">
                <a16:creationId xmlns:a16="http://schemas.microsoft.com/office/drawing/2014/main" id="{2FDAE93A-315D-1EDC-F94E-9B4BEC0A61B8}"/>
              </a:ext>
              <a:ext uri="{C183D7F6-B498-43B3-948B-1728B52AA6E4}">
                <adec:decorative xmlns:adec="http://schemas.microsoft.com/office/drawing/2017/decorative" val="1"/>
              </a:ext>
            </a:extLst>
          </p:cNvPr>
          <p:cNvGrpSpPr>
            <a:grpSpLocks/>
          </p:cNvGrpSpPr>
          <p:nvPr/>
        </p:nvGrpSpPr>
        <p:grpSpPr>
          <a:xfrm>
            <a:off x="8521700" y="1725387"/>
            <a:ext cx="796686" cy="796680"/>
            <a:chOff x="8542099" y="3559244"/>
            <a:chExt cx="796686" cy="796680"/>
          </a:xfrm>
        </p:grpSpPr>
        <p:sp>
          <p:nvSpPr>
            <p:cNvPr id="38" name="Oval 37">
              <a:extLst>
                <a:ext uri="{FF2B5EF4-FFF2-40B4-BE49-F238E27FC236}">
                  <a16:creationId xmlns:a16="http://schemas.microsoft.com/office/drawing/2014/main" id="{2EA5BC6D-3F4B-221B-5B5C-251FC3261F54}"/>
                </a:ext>
              </a:extLst>
            </p:cNvPr>
            <p:cNvSpPr/>
            <p:nvPr/>
          </p:nvSpPr>
          <p:spPr bwMode="auto">
            <a:xfrm>
              <a:off x="8542099" y="3559244"/>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Graphic 25" descr="Icon of a conveyor belt">
              <a:extLst>
                <a:ext uri="{FF2B5EF4-FFF2-40B4-BE49-F238E27FC236}">
                  <a16:creationId xmlns:a16="http://schemas.microsoft.com/office/drawing/2014/main" id="{E2C8EE97-755A-86D0-B2D0-199A17E25340}"/>
                </a:ext>
              </a:extLst>
            </p:cNvPr>
            <p:cNvSpPr>
              <a:spLocks/>
            </p:cNvSpPr>
            <p:nvPr/>
          </p:nvSpPr>
          <p:spPr>
            <a:xfrm>
              <a:off x="8757072" y="3801720"/>
              <a:ext cx="366742" cy="311728"/>
            </a:xfrm>
            <a:custGeom>
              <a:avLst/>
              <a:gdLst>
                <a:gd name="connsiteX0" fmla="*/ 23813 w 190500"/>
                <a:gd name="connsiteY0" fmla="*/ 16669 h 161925"/>
                <a:gd name="connsiteX1" fmla="*/ 40481 w 190500"/>
                <a:gd name="connsiteY1" fmla="*/ 0 h 161925"/>
                <a:gd name="connsiteX2" fmla="*/ 64294 w 190500"/>
                <a:gd name="connsiteY2" fmla="*/ 0 h 161925"/>
                <a:gd name="connsiteX3" fmla="*/ 80963 w 190500"/>
                <a:gd name="connsiteY3" fmla="*/ 16669 h 161925"/>
                <a:gd name="connsiteX4" fmla="*/ 80963 w 190500"/>
                <a:gd name="connsiteY4" fmla="*/ 40481 h 161925"/>
                <a:gd name="connsiteX5" fmla="*/ 64294 w 190500"/>
                <a:gd name="connsiteY5" fmla="*/ 57150 h 161925"/>
                <a:gd name="connsiteX6" fmla="*/ 40481 w 190500"/>
                <a:gd name="connsiteY6" fmla="*/ 57150 h 161925"/>
                <a:gd name="connsiteX7" fmla="*/ 23813 w 190500"/>
                <a:gd name="connsiteY7" fmla="*/ 40481 h 161925"/>
                <a:gd name="connsiteX8" fmla="*/ 23813 w 190500"/>
                <a:gd name="connsiteY8" fmla="*/ 16669 h 161925"/>
                <a:gd name="connsiteX9" fmla="*/ 126206 w 190500"/>
                <a:gd name="connsiteY9" fmla="*/ 0 h 161925"/>
                <a:gd name="connsiteX10" fmla="*/ 109538 w 190500"/>
                <a:gd name="connsiteY10" fmla="*/ 16669 h 161925"/>
                <a:gd name="connsiteX11" fmla="*/ 109538 w 190500"/>
                <a:gd name="connsiteY11" fmla="*/ 40481 h 161925"/>
                <a:gd name="connsiteX12" fmla="*/ 126206 w 190500"/>
                <a:gd name="connsiteY12" fmla="*/ 57150 h 161925"/>
                <a:gd name="connsiteX13" fmla="*/ 150019 w 190500"/>
                <a:gd name="connsiteY13" fmla="*/ 57150 h 161925"/>
                <a:gd name="connsiteX14" fmla="*/ 166688 w 190500"/>
                <a:gd name="connsiteY14" fmla="*/ 40481 h 161925"/>
                <a:gd name="connsiteX15" fmla="*/ 166688 w 190500"/>
                <a:gd name="connsiteY15" fmla="*/ 16669 h 161925"/>
                <a:gd name="connsiteX16" fmla="*/ 150019 w 190500"/>
                <a:gd name="connsiteY16" fmla="*/ 0 h 161925"/>
                <a:gd name="connsiteX17" fmla="*/ 126206 w 190500"/>
                <a:gd name="connsiteY17" fmla="*/ 0 h 161925"/>
                <a:gd name="connsiteX18" fmla="*/ 123825 w 190500"/>
                <a:gd name="connsiteY18" fmla="*/ 16669 h 161925"/>
                <a:gd name="connsiteX19" fmla="*/ 126206 w 190500"/>
                <a:gd name="connsiteY19" fmla="*/ 14288 h 161925"/>
                <a:gd name="connsiteX20" fmla="*/ 150019 w 190500"/>
                <a:gd name="connsiteY20" fmla="*/ 14288 h 161925"/>
                <a:gd name="connsiteX21" fmla="*/ 152400 w 190500"/>
                <a:gd name="connsiteY21" fmla="*/ 16669 h 161925"/>
                <a:gd name="connsiteX22" fmla="*/ 152400 w 190500"/>
                <a:gd name="connsiteY22" fmla="*/ 40481 h 161925"/>
                <a:gd name="connsiteX23" fmla="*/ 150019 w 190500"/>
                <a:gd name="connsiteY23" fmla="*/ 42863 h 161925"/>
                <a:gd name="connsiteX24" fmla="*/ 126206 w 190500"/>
                <a:gd name="connsiteY24" fmla="*/ 42863 h 161925"/>
                <a:gd name="connsiteX25" fmla="*/ 123825 w 190500"/>
                <a:gd name="connsiteY25" fmla="*/ 40481 h 161925"/>
                <a:gd name="connsiteX26" fmla="*/ 123825 w 190500"/>
                <a:gd name="connsiteY26" fmla="*/ 16669 h 161925"/>
                <a:gd name="connsiteX27" fmla="*/ 0 w 190500"/>
                <a:gd name="connsiteY27" fmla="*/ 119063 h 161925"/>
                <a:gd name="connsiteX28" fmla="*/ 42863 w 190500"/>
                <a:gd name="connsiteY28" fmla="*/ 76200 h 161925"/>
                <a:gd name="connsiteX29" fmla="*/ 147638 w 190500"/>
                <a:gd name="connsiteY29" fmla="*/ 76200 h 161925"/>
                <a:gd name="connsiteX30" fmla="*/ 190500 w 190500"/>
                <a:gd name="connsiteY30" fmla="*/ 119063 h 161925"/>
                <a:gd name="connsiteX31" fmla="*/ 147638 w 190500"/>
                <a:gd name="connsiteY31" fmla="*/ 161925 h 161925"/>
                <a:gd name="connsiteX32" fmla="*/ 42863 w 190500"/>
                <a:gd name="connsiteY32" fmla="*/ 161925 h 161925"/>
                <a:gd name="connsiteX33" fmla="*/ 0 w 190500"/>
                <a:gd name="connsiteY33" fmla="*/ 119063 h 161925"/>
                <a:gd name="connsiteX34" fmla="*/ 61913 w 190500"/>
                <a:gd name="connsiteY34" fmla="*/ 119063 h 161925"/>
                <a:gd name="connsiteX35" fmla="*/ 47625 w 190500"/>
                <a:gd name="connsiteY35" fmla="*/ 104775 h 161925"/>
                <a:gd name="connsiteX36" fmla="*/ 33338 w 190500"/>
                <a:gd name="connsiteY36" fmla="*/ 119063 h 161925"/>
                <a:gd name="connsiteX37" fmla="*/ 47625 w 190500"/>
                <a:gd name="connsiteY37" fmla="*/ 133350 h 161925"/>
                <a:gd name="connsiteX38" fmla="*/ 61913 w 190500"/>
                <a:gd name="connsiteY38" fmla="*/ 119063 h 161925"/>
                <a:gd name="connsiteX39" fmla="*/ 109538 w 190500"/>
                <a:gd name="connsiteY39" fmla="*/ 119063 h 161925"/>
                <a:gd name="connsiteX40" fmla="*/ 95250 w 190500"/>
                <a:gd name="connsiteY40" fmla="*/ 104775 h 161925"/>
                <a:gd name="connsiteX41" fmla="*/ 80963 w 190500"/>
                <a:gd name="connsiteY41" fmla="*/ 119063 h 161925"/>
                <a:gd name="connsiteX42" fmla="*/ 95250 w 190500"/>
                <a:gd name="connsiteY42" fmla="*/ 133350 h 161925"/>
                <a:gd name="connsiteX43" fmla="*/ 109538 w 190500"/>
                <a:gd name="connsiteY43" fmla="*/ 119063 h 161925"/>
                <a:gd name="connsiteX44" fmla="*/ 142875 w 190500"/>
                <a:gd name="connsiteY44" fmla="*/ 133350 h 161925"/>
                <a:gd name="connsiteX45" fmla="*/ 157163 w 190500"/>
                <a:gd name="connsiteY45" fmla="*/ 119063 h 161925"/>
                <a:gd name="connsiteX46" fmla="*/ 142875 w 190500"/>
                <a:gd name="connsiteY46" fmla="*/ 104775 h 161925"/>
                <a:gd name="connsiteX47" fmla="*/ 128588 w 190500"/>
                <a:gd name="connsiteY47" fmla="*/ 119063 h 161925"/>
                <a:gd name="connsiteX48" fmla="*/ 142875 w 190500"/>
                <a:gd name="connsiteY48" fmla="*/ 1333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0500" h="161925">
                  <a:moveTo>
                    <a:pt x="23813" y="16669"/>
                  </a:moveTo>
                  <a:cubicBezTo>
                    <a:pt x="23813" y="7468"/>
                    <a:pt x="31280" y="0"/>
                    <a:pt x="40481" y="0"/>
                  </a:cubicBezTo>
                  <a:lnTo>
                    <a:pt x="64294" y="0"/>
                  </a:lnTo>
                  <a:cubicBezTo>
                    <a:pt x="73495" y="0"/>
                    <a:pt x="80963" y="7468"/>
                    <a:pt x="80963" y="16669"/>
                  </a:cubicBezTo>
                  <a:lnTo>
                    <a:pt x="80963" y="40481"/>
                  </a:lnTo>
                  <a:cubicBezTo>
                    <a:pt x="80963" y="49687"/>
                    <a:pt x="73500" y="57150"/>
                    <a:pt x="64294" y="57150"/>
                  </a:cubicBezTo>
                  <a:lnTo>
                    <a:pt x="40481" y="57150"/>
                  </a:lnTo>
                  <a:cubicBezTo>
                    <a:pt x="31275" y="57150"/>
                    <a:pt x="23813" y="49687"/>
                    <a:pt x="23813" y="40481"/>
                  </a:cubicBezTo>
                  <a:lnTo>
                    <a:pt x="23813" y="16669"/>
                  </a:lnTo>
                  <a:close/>
                  <a:moveTo>
                    <a:pt x="126206" y="0"/>
                  </a:moveTo>
                  <a:cubicBezTo>
                    <a:pt x="117000" y="0"/>
                    <a:pt x="109538" y="7463"/>
                    <a:pt x="109538" y="16669"/>
                  </a:cubicBezTo>
                  <a:lnTo>
                    <a:pt x="109538" y="40481"/>
                  </a:lnTo>
                  <a:cubicBezTo>
                    <a:pt x="109538" y="49682"/>
                    <a:pt x="117005" y="57150"/>
                    <a:pt x="126206" y="57150"/>
                  </a:cubicBezTo>
                  <a:lnTo>
                    <a:pt x="150019" y="57150"/>
                  </a:lnTo>
                  <a:cubicBezTo>
                    <a:pt x="159225" y="57150"/>
                    <a:pt x="166688" y="49687"/>
                    <a:pt x="166688" y="40481"/>
                  </a:cubicBezTo>
                  <a:lnTo>
                    <a:pt x="166688" y="16669"/>
                  </a:lnTo>
                  <a:cubicBezTo>
                    <a:pt x="166688" y="7463"/>
                    <a:pt x="159225" y="0"/>
                    <a:pt x="150019" y="0"/>
                  </a:cubicBezTo>
                  <a:lnTo>
                    <a:pt x="126206" y="0"/>
                  </a:lnTo>
                  <a:close/>
                  <a:moveTo>
                    <a:pt x="123825" y="16669"/>
                  </a:moveTo>
                  <a:cubicBezTo>
                    <a:pt x="123825" y="15354"/>
                    <a:pt x="124891" y="14288"/>
                    <a:pt x="126206" y="14288"/>
                  </a:cubicBezTo>
                  <a:lnTo>
                    <a:pt x="150019" y="14288"/>
                  </a:lnTo>
                  <a:cubicBezTo>
                    <a:pt x="151334" y="14288"/>
                    <a:pt x="152400" y="15354"/>
                    <a:pt x="152400" y="16669"/>
                  </a:cubicBezTo>
                  <a:lnTo>
                    <a:pt x="152400" y="40481"/>
                  </a:lnTo>
                  <a:cubicBezTo>
                    <a:pt x="152400" y="41796"/>
                    <a:pt x="151334" y="42863"/>
                    <a:pt x="150019" y="42863"/>
                  </a:cubicBezTo>
                  <a:lnTo>
                    <a:pt x="126206" y="42863"/>
                  </a:lnTo>
                  <a:cubicBezTo>
                    <a:pt x="124891" y="42863"/>
                    <a:pt x="123825" y="41796"/>
                    <a:pt x="123825" y="40481"/>
                  </a:cubicBezTo>
                  <a:lnTo>
                    <a:pt x="123825" y="16669"/>
                  </a:lnTo>
                  <a:close/>
                  <a:moveTo>
                    <a:pt x="0" y="119063"/>
                  </a:moveTo>
                  <a:cubicBezTo>
                    <a:pt x="0" y="95390"/>
                    <a:pt x="19190" y="76200"/>
                    <a:pt x="42863" y="76200"/>
                  </a:cubicBezTo>
                  <a:lnTo>
                    <a:pt x="147638" y="76200"/>
                  </a:lnTo>
                  <a:cubicBezTo>
                    <a:pt x="171310" y="76200"/>
                    <a:pt x="190500" y="95390"/>
                    <a:pt x="190500" y="119063"/>
                  </a:cubicBezTo>
                  <a:cubicBezTo>
                    <a:pt x="190500" y="142735"/>
                    <a:pt x="171310" y="161925"/>
                    <a:pt x="147638" y="161925"/>
                  </a:cubicBezTo>
                  <a:lnTo>
                    <a:pt x="42863" y="161925"/>
                  </a:lnTo>
                  <a:cubicBezTo>
                    <a:pt x="19190" y="161925"/>
                    <a:pt x="0" y="142735"/>
                    <a:pt x="0" y="119063"/>
                  </a:cubicBezTo>
                  <a:close/>
                  <a:moveTo>
                    <a:pt x="61913" y="119063"/>
                  </a:moveTo>
                  <a:cubicBezTo>
                    <a:pt x="61913" y="111172"/>
                    <a:pt x="55516" y="104775"/>
                    <a:pt x="47625" y="104775"/>
                  </a:cubicBezTo>
                  <a:cubicBezTo>
                    <a:pt x="39734" y="104775"/>
                    <a:pt x="33338" y="111172"/>
                    <a:pt x="33338" y="119063"/>
                  </a:cubicBezTo>
                  <a:cubicBezTo>
                    <a:pt x="33338" y="126953"/>
                    <a:pt x="39734" y="133350"/>
                    <a:pt x="47625" y="133350"/>
                  </a:cubicBezTo>
                  <a:cubicBezTo>
                    <a:pt x="55516" y="133350"/>
                    <a:pt x="61913" y="126953"/>
                    <a:pt x="61913" y="119063"/>
                  </a:cubicBezTo>
                  <a:close/>
                  <a:moveTo>
                    <a:pt x="109538" y="119063"/>
                  </a:moveTo>
                  <a:cubicBezTo>
                    <a:pt x="109538" y="111172"/>
                    <a:pt x="103141" y="104775"/>
                    <a:pt x="95250" y="104775"/>
                  </a:cubicBezTo>
                  <a:cubicBezTo>
                    <a:pt x="87359" y="104775"/>
                    <a:pt x="80963" y="111172"/>
                    <a:pt x="80963" y="119063"/>
                  </a:cubicBezTo>
                  <a:cubicBezTo>
                    <a:pt x="80963" y="126953"/>
                    <a:pt x="87359" y="133350"/>
                    <a:pt x="95250" y="133350"/>
                  </a:cubicBezTo>
                  <a:cubicBezTo>
                    <a:pt x="103141" y="133350"/>
                    <a:pt x="109538" y="126953"/>
                    <a:pt x="109538" y="119063"/>
                  </a:cubicBezTo>
                  <a:close/>
                  <a:moveTo>
                    <a:pt x="142875" y="133350"/>
                  </a:moveTo>
                  <a:cubicBezTo>
                    <a:pt x="150766" y="133350"/>
                    <a:pt x="157163" y="126953"/>
                    <a:pt x="157163" y="119063"/>
                  </a:cubicBezTo>
                  <a:cubicBezTo>
                    <a:pt x="157163" y="111172"/>
                    <a:pt x="150766" y="104775"/>
                    <a:pt x="142875" y="104775"/>
                  </a:cubicBezTo>
                  <a:cubicBezTo>
                    <a:pt x="134985" y="104775"/>
                    <a:pt x="128588" y="111172"/>
                    <a:pt x="128588" y="119063"/>
                  </a:cubicBezTo>
                  <a:cubicBezTo>
                    <a:pt x="128588" y="126953"/>
                    <a:pt x="134985" y="133350"/>
                    <a:pt x="142875" y="133350"/>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6" name="Title 5">
            <a:extLst>
              <a:ext uri="{FF2B5EF4-FFF2-40B4-BE49-F238E27FC236}">
                <a16:creationId xmlns:a16="http://schemas.microsoft.com/office/drawing/2014/main" id="{94251C3F-C9E5-2A92-3B54-BEAA868A5116}"/>
              </a:ext>
            </a:extLst>
          </p:cNvPr>
          <p:cNvSpPr>
            <a:spLocks noGrp="1"/>
          </p:cNvSpPr>
          <p:nvPr>
            <p:ph type="title"/>
          </p:nvPr>
        </p:nvSpPr>
        <p:spPr/>
        <p:txBody>
          <a:bodyPr>
            <a:normAutofit fontScale="90000"/>
          </a:bodyPr>
          <a:lstStyle/>
          <a:p>
            <a:r>
              <a:rPr lang="en-US">
                <a:ea typeface="+mj-ea"/>
                <a:cs typeface="+mj-cs"/>
              </a:rPr>
              <a:t>Spectrum of agents</a:t>
            </a:r>
            <a:br>
              <a:rPr lang="en-US">
                <a:ea typeface="+mj-ea"/>
                <a:cs typeface="+mj-cs"/>
              </a:rPr>
            </a:br>
            <a:endParaRPr lang="en-US">
              <a:ea typeface="+mj-ea"/>
              <a:cs typeface="+mj-cs"/>
            </a:endParaRPr>
          </a:p>
        </p:txBody>
      </p:sp>
      <p:sp>
        <p:nvSpPr>
          <p:cNvPr id="15" name="TextBox 14">
            <a:extLst>
              <a:ext uri="{FF2B5EF4-FFF2-40B4-BE49-F238E27FC236}">
                <a16:creationId xmlns:a16="http://schemas.microsoft.com/office/drawing/2014/main" id="{9E23F0A9-1262-CA28-8782-7A4CEC33AB52}"/>
              </a:ext>
            </a:extLst>
          </p:cNvPr>
          <p:cNvSpPr txBox="1"/>
          <p:nvPr/>
        </p:nvSpPr>
        <p:spPr>
          <a:xfrm>
            <a:off x="775462" y="2039293"/>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Simple</a:t>
            </a:r>
          </a:p>
        </p:txBody>
      </p:sp>
      <p:sp>
        <p:nvSpPr>
          <p:cNvPr id="18" name="TextBox 17">
            <a:extLst>
              <a:ext uri="{FF2B5EF4-FFF2-40B4-BE49-F238E27FC236}">
                <a16:creationId xmlns:a16="http://schemas.microsoft.com/office/drawing/2014/main" id="{5E1D9F10-BB22-1897-82E7-9765407E1C6D}"/>
              </a:ext>
            </a:extLst>
          </p:cNvPr>
          <p:cNvSpPr txBox="1">
            <a:spLocks/>
          </p:cNvSpPr>
          <p:nvPr/>
        </p:nvSpPr>
        <p:spPr>
          <a:xfrm>
            <a:off x="2208863" y="2683570"/>
            <a:ext cx="2115334" cy="1292662"/>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Retrieval</a:t>
            </a:r>
            <a:endParaRPr kumimoji="0" lang="en-US" sz="800" b="0" i="0" u="none" strike="noStrike" kern="1200" cap="none" spc="0" normalizeH="0" baseline="0" noProof="0">
              <a:ln>
                <a:noFill/>
              </a:ln>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Retrieve information </a:t>
            </a:r>
            <a:r>
              <a:rPr kumimoji="0" lang="en-US" sz="1400" b="0" i="0" u="none" strike="noStrike" kern="1200" cap="none" spc="0" normalizeH="0" baseline="0" noProof="0">
                <a:ln>
                  <a:noFill/>
                </a:ln>
                <a:solidFill>
                  <a:srgbClr val="000000"/>
                </a:solidFill>
                <a:effectLst/>
                <a:uLnTx/>
                <a:uFillTx/>
                <a:latin typeface="Segoe UI"/>
                <a:ea typeface="+mn-ea"/>
                <a:cs typeface="+mn-cs"/>
              </a:rPr>
              <a:t>from grounding data, reason, summarize, and answer user questions</a:t>
            </a:r>
          </a:p>
        </p:txBody>
      </p:sp>
      <p:sp>
        <p:nvSpPr>
          <p:cNvPr id="19" name="Rectangle: Rounded Corners 18">
            <a:extLst>
              <a:ext uri="{FF2B5EF4-FFF2-40B4-BE49-F238E27FC236}">
                <a16:creationId xmlns:a16="http://schemas.microsoft.com/office/drawing/2014/main" id="{627056D1-D6F5-8872-A2DA-D99C4C83D3D1}"/>
              </a:ext>
              <a:ext uri="{C183D7F6-B498-43B3-948B-1728B52AA6E4}">
                <adec:decorative xmlns:adec="http://schemas.microsoft.com/office/drawing/2017/decorative" val="0"/>
              </a:ext>
            </a:extLst>
          </p:cNvPr>
          <p:cNvSpPr/>
          <p:nvPr/>
        </p:nvSpPr>
        <p:spPr bwMode="auto">
          <a:xfrm>
            <a:off x="2471556" y="4273646"/>
            <a:ext cx="1581709" cy="337578"/>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mn-cs"/>
              </a:rPr>
              <a:t>Generally available</a:t>
            </a:r>
          </a:p>
        </p:txBody>
      </p:sp>
      <p:sp>
        <p:nvSpPr>
          <p:cNvPr id="20" name="TextBox 19">
            <a:extLst>
              <a:ext uri="{FF2B5EF4-FFF2-40B4-BE49-F238E27FC236}">
                <a16:creationId xmlns:a16="http://schemas.microsoft.com/office/drawing/2014/main" id="{EA63E362-53F2-20D5-3C7E-4502CF376BD7}"/>
              </a:ext>
            </a:extLst>
          </p:cNvPr>
          <p:cNvSpPr txBox="1">
            <a:spLocks/>
          </p:cNvSpPr>
          <p:nvPr/>
        </p:nvSpPr>
        <p:spPr>
          <a:xfrm>
            <a:off x="5038334" y="2683570"/>
            <a:ext cx="2115334" cy="129266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Task</a:t>
            </a:r>
            <a:endParaRPr kumimoji="0" lang="en-US" sz="800" b="0" i="0" u="none" strike="noStrike" kern="1200" cap="none" spc="0" normalizeH="0" baseline="0" noProof="0">
              <a:ln>
                <a:noFill/>
              </a:ln>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Take actions when asked, </a:t>
            </a:r>
            <a:r>
              <a:rPr kumimoji="0" lang="en-US" sz="1400" b="0" i="0" u="none" strike="noStrike" kern="1200" cap="none" spc="0" normalizeH="0" baseline="0" noProof="0">
                <a:ln>
                  <a:noFill/>
                </a:ln>
                <a:solidFill>
                  <a:srgbClr val="000000"/>
                </a:solidFill>
                <a:effectLst/>
                <a:uLnTx/>
                <a:uFillTx/>
                <a:latin typeface="Segoe UI"/>
                <a:ea typeface="+mn-ea"/>
                <a:cs typeface="+mn-cs"/>
              </a:rPr>
              <a:t>automate workflows, and replace repetitive tasks</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for users</a:t>
            </a:r>
          </a:p>
        </p:txBody>
      </p:sp>
      <p:sp>
        <p:nvSpPr>
          <p:cNvPr id="21" name="Rectangle: Rounded Corners 20">
            <a:extLst>
              <a:ext uri="{FF2B5EF4-FFF2-40B4-BE49-F238E27FC236}">
                <a16:creationId xmlns:a16="http://schemas.microsoft.com/office/drawing/2014/main" id="{82F0FA1A-7CCA-CF30-86BC-5A1035C36F40}"/>
              </a:ext>
              <a:ext uri="{C183D7F6-B498-43B3-948B-1728B52AA6E4}">
                <adec:decorative xmlns:adec="http://schemas.microsoft.com/office/drawing/2017/decorative" val="0"/>
              </a:ext>
            </a:extLst>
          </p:cNvPr>
          <p:cNvSpPr/>
          <p:nvPr/>
        </p:nvSpPr>
        <p:spPr bwMode="auto">
          <a:xfrm>
            <a:off x="5303656" y="4270850"/>
            <a:ext cx="1581709" cy="337578"/>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mn-cs"/>
              </a:rPr>
              <a:t>Generally available</a:t>
            </a:r>
          </a:p>
        </p:txBody>
      </p:sp>
      <p:sp>
        <p:nvSpPr>
          <p:cNvPr id="22" name="TextBox 21">
            <a:extLst>
              <a:ext uri="{FF2B5EF4-FFF2-40B4-BE49-F238E27FC236}">
                <a16:creationId xmlns:a16="http://schemas.microsoft.com/office/drawing/2014/main" id="{9380094E-781B-2CFC-20A7-3018CC78AFBC}"/>
              </a:ext>
            </a:extLst>
          </p:cNvPr>
          <p:cNvSpPr txBox="1">
            <a:spLocks/>
          </p:cNvSpPr>
          <p:nvPr/>
        </p:nvSpPr>
        <p:spPr>
          <a:xfrm>
            <a:off x="7868507" y="2683570"/>
            <a:ext cx="2115334" cy="129266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Autonomous</a:t>
            </a:r>
            <a:endParaRPr kumimoji="0" lang="en-US" sz="800" b="0" i="0" u="none" strike="noStrike" kern="1200" cap="none" spc="0" normalizeH="0" baseline="0" noProof="0">
              <a:ln>
                <a:noFill/>
              </a:ln>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Operate independently, </a:t>
            </a:r>
            <a:r>
              <a:rPr kumimoji="0" lang="en-US" sz="1400" b="0" i="0" u="none" strike="noStrike" kern="1200" cap="none" spc="0" normalizeH="0" baseline="0" noProof="0">
                <a:ln>
                  <a:noFill/>
                </a:ln>
                <a:solidFill>
                  <a:srgbClr val="000000"/>
                </a:solidFill>
                <a:effectLst/>
                <a:uLnTx/>
                <a:uFillTx/>
                <a:latin typeface="Segoe UI"/>
                <a:ea typeface="+mn-ea"/>
                <a:cs typeface="+mn-cs"/>
              </a:rPr>
              <a:t>dynamically plan, orchestrate other agents, learn and escalate</a:t>
            </a:r>
          </a:p>
        </p:txBody>
      </p:sp>
      <p:sp>
        <p:nvSpPr>
          <p:cNvPr id="23" name="Rectangle: Rounded Corners 22">
            <a:extLst>
              <a:ext uri="{FF2B5EF4-FFF2-40B4-BE49-F238E27FC236}">
                <a16:creationId xmlns:a16="http://schemas.microsoft.com/office/drawing/2014/main" id="{D05F0779-32D9-ACD7-6487-D9DF488A6837}"/>
              </a:ext>
              <a:ext uri="{C183D7F6-B498-43B3-948B-1728B52AA6E4}">
                <adec:decorative xmlns:adec="http://schemas.microsoft.com/office/drawing/2017/decorative" val="0"/>
              </a:ext>
            </a:extLst>
          </p:cNvPr>
          <p:cNvSpPr/>
          <p:nvPr/>
        </p:nvSpPr>
        <p:spPr bwMode="auto">
          <a:xfrm>
            <a:off x="8135050" y="4274797"/>
            <a:ext cx="1581709" cy="337578"/>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no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mn-cs"/>
              </a:rPr>
              <a:t>Generally Available</a:t>
            </a:r>
          </a:p>
        </p:txBody>
      </p:sp>
      <p:sp>
        <p:nvSpPr>
          <p:cNvPr id="17" name="TextBox 16">
            <a:extLst>
              <a:ext uri="{FF2B5EF4-FFF2-40B4-BE49-F238E27FC236}">
                <a16:creationId xmlns:a16="http://schemas.microsoft.com/office/drawing/2014/main" id="{19D964FC-70BE-5276-A9D9-88B0A6432BB1}"/>
              </a:ext>
            </a:extLst>
          </p:cNvPr>
          <p:cNvSpPr txBox="1"/>
          <p:nvPr/>
        </p:nvSpPr>
        <p:spPr>
          <a:xfrm>
            <a:off x="10183129" y="2039293"/>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Advanced</a:t>
            </a:r>
          </a:p>
        </p:txBody>
      </p:sp>
      <p:sp>
        <p:nvSpPr>
          <p:cNvPr id="24" name="Rectangle: Rounded Corners 23">
            <a:extLst>
              <a:ext uri="{FF2B5EF4-FFF2-40B4-BE49-F238E27FC236}">
                <a16:creationId xmlns:a16="http://schemas.microsoft.com/office/drawing/2014/main" id="{48053546-3E4C-E4D3-2D85-E29815331BFE}"/>
              </a:ext>
            </a:extLst>
          </p:cNvPr>
          <p:cNvSpPr>
            <a:spLocks/>
          </p:cNvSpPr>
          <p:nvPr/>
        </p:nvSpPr>
        <p:spPr bwMode="auto">
          <a:xfrm>
            <a:off x="575220" y="4983990"/>
            <a:ext cx="11049399" cy="476071"/>
          </a:xfrm>
          <a:prstGeom prst="roundRect">
            <a:avLst>
              <a:gd name="adj" fmla="val 50000"/>
            </a:avLst>
          </a:prstGeom>
          <a:noFill/>
          <a:ln w="1270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Agents vary in levels of complexity and capabilities depending on your need</a:t>
            </a:r>
            <a:endParaRPr kumimoji="0" lang="en-IN" sz="1600" b="0" i="0" u="none" strike="noStrike" kern="1200" cap="none" spc="0" normalizeH="0" baseline="0" noProof="0">
              <a:ln>
                <a:noFill/>
              </a:ln>
              <a:solidFill>
                <a:srgbClr val="000000"/>
              </a:solidFill>
              <a:effectLst/>
              <a:uLnTx/>
              <a:uFillTx/>
              <a:latin typeface="Segoe UI Semibold"/>
              <a:ea typeface="+mn-ea"/>
              <a:cs typeface="+mn-cs"/>
            </a:endParaRPr>
          </a:p>
        </p:txBody>
      </p:sp>
    </p:spTree>
    <p:extLst>
      <p:ext uri="{BB962C8B-B14F-4D97-AF65-F5344CB8AC3E}">
        <p14:creationId xmlns:p14="http://schemas.microsoft.com/office/powerpoint/2010/main" val="333451325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9F4D6-C115-10D6-65D8-B064CA644625}"/>
            </a:ext>
          </a:extLst>
        </p:cNvPr>
        <p:cNvGrpSpPr/>
        <p:nvPr/>
      </p:nvGrpSpPr>
      <p:grpSpPr>
        <a:xfrm>
          <a:off x="0" y="0"/>
          <a:ext cx="0" cy="0"/>
          <a:chOff x="0" y="0"/>
          <a:chExt cx="0" cy="0"/>
        </a:xfrm>
      </p:grpSpPr>
      <p:sp>
        <p:nvSpPr>
          <p:cNvPr id="257" name="Rectangle: Rounded Corners 256">
            <a:extLst>
              <a:ext uri="{FF2B5EF4-FFF2-40B4-BE49-F238E27FC236}">
                <a16:creationId xmlns:a16="http://schemas.microsoft.com/office/drawing/2014/main" id="{9E05F9CF-2675-9BE6-869E-C3BDB7CB6CC3}"/>
              </a:ext>
              <a:ext uri="{C183D7F6-B498-43B3-948B-1728B52AA6E4}">
                <adec:decorative xmlns:adec="http://schemas.microsoft.com/office/drawing/2017/decorative" val="1"/>
              </a:ext>
            </a:extLst>
          </p:cNvPr>
          <p:cNvSpPr/>
          <p:nvPr/>
        </p:nvSpPr>
        <p:spPr bwMode="auto">
          <a:xfrm>
            <a:off x="575220" y="1914433"/>
            <a:ext cx="11049399" cy="52322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1280160" tIns="68580" rIns="137160" bIns="68580" numCol="1" spcCol="0" rtlCol="0" fromWordArt="0" anchor="ctr" anchorCtr="0" forceAA="0" compatLnSpc="1">
            <a:prstTxWarp prst="textNoShape">
              <a:avLst/>
            </a:prstTxWarp>
            <a:noAutofit/>
          </a:bodyPr>
          <a:lstStyle/>
          <a:p>
            <a:pPr defTabSz="1371600">
              <a:spcBef>
                <a:spcPts val="600"/>
              </a:spcBef>
            </a:pPr>
            <a:endParaRPr lang="en-US" sz="4000" err="1">
              <a:solidFill>
                <a:schemeClr val="bg1"/>
              </a:solidFill>
              <a:latin typeface="Segoe Sans Display Semibold" pitchFamily="2" charset="0"/>
              <a:cs typeface="Segoe Sans Display Semibold" pitchFamily="2" charset="0"/>
            </a:endParaRPr>
          </a:p>
        </p:txBody>
      </p:sp>
      <p:sp>
        <p:nvSpPr>
          <p:cNvPr id="263" name="Oval 262">
            <a:extLst>
              <a:ext uri="{FF2B5EF4-FFF2-40B4-BE49-F238E27FC236}">
                <a16:creationId xmlns:a16="http://schemas.microsoft.com/office/drawing/2014/main" id="{B87B1EE4-2598-16E0-5C85-76823504F290}"/>
              </a:ext>
              <a:ext uri="{C183D7F6-B498-43B3-948B-1728B52AA6E4}">
                <adec:decorative xmlns:adec="http://schemas.microsoft.com/office/drawing/2017/decorative" val="1"/>
              </a:ext>
            </a:extLst>
          </p:cNvPr>
          <p:cNvSpPr/>
          <p:nvPr/>
        </p:nvSpPr>
        <p:spPr bwMode="auto">
          <a:xfrm>
            <a:off x="2402751" y="1767115"/>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6" name="Oval 265">
            <a:extLst>
              <a:ext uri="{FF2B5EF4-FFF2-40B4-BE49-F238E27FC236}">
                <a16:creationId xmlns:a16="http://schemas.microsoft.com/office/drawing/2014/main" id="{FA840289-2368-A04B-C45A-90F852B6C4F5}"/>
              </a:ext>
              <a:ext uri="{C183D7F6-B498-43B3-948B-1728B52AA6E4}">
                <adec:decorative xmlns:adec="http://schemas.microsoft.com/office/drawing/2017/decorative" val="1"/>
              </a:ext>
            </a:extLst>
          </p:cNvPr>
          <p:cNvSpPr/>
          <p:nvPr/>
        </p:nvSpPr>
        <p:spPr bwMode="auto">
          <a:xfrm>
            <a:off x="5701576" y="1754415"/>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9" name="Oval 268">
            <a:extLst>
              <a:ext uri="{FF2B5EF4-FFF2-40B4-BE49-F238E27FC236}">
                <a16:creationId xmlns:a16="http://schemas.microsoft.com/office/drawing/2014/main" id="{FA04435B-7915-5B38-6CD8-C8788D2F53CD}"/>
              </a:ext>
              <a:ext uri="{C183D7F6-B498-43B3-948B-1728B52AA6E4}">
                <adec:decorative xmlns:adec="http://schemas.microsoft.com/office/drawing/2017/decorative" val="1"/>
              </a:ext>
            </a:extLst>
          </p:cNvPr>
          <p:cNvSpPr/>
          <p:nvPr/>
        </p:nvSpPr>
        <p:spPr bwMode="auto">
          <a:xfrm>
            <a:off x="9000401" y="1754415"/>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Title 51">
            <a:extLst>
              <a:ext uri="{FF2B5EF4-FFF2-40B4-BE49-F238E27FC236}">
                <a16:creationId xmlns:a16="http://schemas.microsoft.com/office/drawing/2014/main" id="{976A0337-DEF0-31A1-2FD9-772BBC195624}"/>
              </a:ext>
            </a:extLst>
          </p:cNvPr>
          <p:cNvSpPr>
            <a:spLocks noGrp="1"/>
          </p:cNvSpPr>
          <p:nvPr>
            <p:ph type="title"/>
          </p:nvPr>
        </p:nvSpPr>
        <p:spPr/>
        <p:txBody>
          <a:bodyPr anchor="t"/>
          <a:lstStyle/>
          <a:p>
            <a:r>
              <a:rPr lang="en-US">
                <a:ea typeface="+mj-ea"/>
                <a:cs typeface="+mj-cs"/>
              </a:rPr>
              <a:t>Tools to create agents</a:t>
            </a:r>
          </a:p>
        </p:txBody>
      </p:sp>
      <p:sp>
        <p:nvSpPr>
          <p:cNvPr id="274" name="TextBox 273">
            <a:extLst>
              <a:ext uri="{FF2B5EF4-FFF2-40B4-BE49-F238E27FC236}">
                <a16:creationId xmlns:a16="http://schemas.microsoft.com/office/drawing/2014/main" id="{CAC8F54A-1C77-AECF-234F-122DCB80E68B}"/>
              </a:ext>
            </a:extLst>
          </p:cNvPr>
          <p:cNvSpPr txBox="1"/>
          <p:nvPr/>
        </p:nvSpPr>
        <p:spPr>
          <a:xfrm>
            <a:off x="775462" y="2068321"/>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Simple</a:t>
            </a:r>
          </a:p>
        </p:txBody>
      </p:sp>
      <p:sp>
        <p:nvSpPr>
          <p:cNvPr id="259" name="TextBox 258">
            <a:extLst>
              <a:ext uri="{FF2B5EF4-FFF2-40B4-BE49-F238E27FC236}">
                <a16:creationId xmlns:a16="http://schemas.microsoft.com/office/drawing/2014/main" id="{743916CC-2EAF-C5B5-CD46-C3102F3FEC37}"/>
              </a:ext>
            </a:extLst>
          </p:cNvPr>
          <p:cNvSpPr txBox="1">
            <a:spLocks/>
          </p:cNvSpPr>
          <p:nvPr/>
        </p:nvSpPr>
        <p:spPr>
          <a:xfrm>
            <a:off x="1743427" y="2712598"/>
            <a:ext cx="2115334" cy="276999"/>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Copilot Studio lite</a:t>
            </a:r>
          </a:p>
        </p:txBody>
      </p:sp>
      <p:sp>
        <p:nvSpPr>
          <p:cNvPr id="279" name="Rectangle: Rounded Corners 278">
            <a:extLst>
              <a:ext uri="{FF2B5EF4-FFF2-40B4-BE49-F238E27FC236}">
                <a16:creationId xmlns:a16="http://schemas.microsoft.com/office/drawing/2014/main" id="{6A1DF09B-88BE-A11F-1643-A62D2F5747F5}"/>
              </a:ext>
            </a:extLst>
          </p:cNvPr>
          <p:cNvSpPr/>
          <p:nvPr/>
        </p:nvSpPr>
        <p:spPr bwMode="auto">
          <a:xfrm>
            <a:off x="2102162" y="3045730"/>
            <a:ext cx="1397863" cy="259006"/>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mn-cs"/>
              </a:rPr>
              <a:t>For users</a:t>
            </a:r>
          </a:p>
        </p:txBody>
      </p:sp>
      <p:sp>
        <p:nvSpPr>
          <p:cNvPr id="288" name="TextBox 287">
            <a:extLst>
              <a:ext uri="{FF2B5EF4-FFF2-40B4-BE49-F238E27FC236}">
                <a16:creationId xmlns:a16="http://schemas.microsoft.com/office/drawing/2014/main" id="{25B2F922-4D7A-A6B0-B02F-92711ABCE416}"/>
              </a:ext>
            </a:extLst>
          </p:cNvPr>
          <p:cNvSpPr txBox="1"/>
          <p:nvPr/>
        </p:nvSpPr>
        <p:spPr>
          <a:xfrm>
            <a:off x="1658912" y="3400679"/>
            <a:ext cx="2284364" cy="1846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mn-cs"/>
              </a:rPr>
              <a:t>Declarative agents*</a:t>
            </a:r>
          </a:p>
        </p:txBody>
      </p:sp>
      <p:pic>
        <p:nvPicPr>
          <p:cNvPr id="278" name="Graphic 277">
            <a:extLst>
              <a:ext uri="{FF2B5EF4-FFF2-40B4-BE49-F238E27FC236}">
                <a16:creationId xmlns:a16="http://schemas.microsoft.com/office/drawing/2014/main" id="{18DE039B-3E50-B0A1-6E31-9DF4BC31A9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39567" y="1892155"/>
            <a:ext cx="496752" cy="521199"/>
          </a:xfrm>
          <a:prstGeom prst="rect">
            <a:avLst/>
          </a:prstGeom>
          <a:effectLst/>
        </p:spPr>
      </p:pic>
      <p:sp>
        <p:nvSpPr>
          <p:cNvPr id="260" name="TextBox 259">
            <a:extLst>
              <a:ext uri="{FF2B5EF4-FFF2-40B4-BE49-F238E27FC236}">
                <a16:creationId xmlns:a16="http://schemas.microsoft.com/office/drawing/2014/main" id="{3F4DB04C-1FC8-E0F6-C723-775EEAA4E6AA}"/>
              </a:ext>
            </a:extLst>
          </p:cNvPr>
          <p:cNvSpPr txBox="1">
            <a:spLocks/>
          </p:cNvSpPr>
          <p:nvPr/>
        </p:nvSpPr>
        <p:spPr>
          <a:xfrm>
            <a:off x="5038334" y="2712598"/>
            <a:ext cx="2115334"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Copilot Studio</a:t>
            </a:r>
          </a:p>
        </p:txBody>
      </p:sp>
      <p:sp>
        <p:nvSpPr>
          <p:cNvPr id="286" name="Rectangle: Rounded Corners 285">
            <a:extLst>
              <a:ext uri="{FF2B5EF4-FFF2-40B4-BE49-F238E27FC236}">
                <a16:creationId xmlns:a16="http://schemas.microsoft.com/office/drawing/2014/main" id="{260B63D8-09EF-C283-567C-52EAE296B345}"/>
              </a:ext>
            </a:extLst>
          </p:cNvPr>
          <p:cNvSpPr/>
          <p:nvPr/>
        </p:nvSpPr>
        <p:spPr bwMode="auto">
          <a:xfrm>
            <a:off x="5379604" y="3041635"/>
            <a:ext cx="1432793" cy="259006"/>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mn-cs"/>
              </a:rPr>
              <a:t>For makers</a:t>
            </a:r>
          </a:p>
        </p:txBody>
      </p:sp>
      <p:sp>
        <p:nvSpPr>
          <p:cNvPr id="289" name="TextBox 288">
            <a:extLst>
              <a:ext uri="{FF2B5EF4-FFF2-40B4-BE49-F238E27FC236}">
                <a16:creationId xmlns:a16="http://schemas.microsoft.com/office/drawing/2014/main" id="{174ED219-9990-0339-4644-4AC75D4F5631}"/>
              </a:ext>
            </a:extLst>
          </p:cNvPr>
          <p:cNvSpPr txBox="1"/>
          <p:nvPr/>
        </p:nvSpPr>
        <p:spPr>
          <a:xfrm>
            <a:off x="4761734" y="3400679"/>
            <a:ext cx="2668534" cy="1846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mn-cs"/>
              </a:rPr>
              <a:t>Declarative or custom-engine agents*</a:t>
            </a:r>
          </a:p>
        </p:txBody>
      </p:sp>
      <p:pic>
        <p:nvPicPr>
          <p:cNvPr id="276" name="Picture 275" descr="Azure logo">
            <a:extLst>
              <a:ext uri="{FF2B5EF4-FFF2-40B4-BE49-F238E27FC236}">
                <a16:creationId xmlns:a16="http://schemas.microsoft.com/office/drawing/2014/main" id="{699EDD1E-9C91-2C82-8642-E5691EA416E2}"/>
              </a:ext>
            </a:extLst>
          </p:cNvPr>
          <p:cNvPicPr>
            <a:picLocks noChangeAspect="1"/>
          </p:cNvPicPr>
          <p:nvPr/>
        </p:nvPicPr>
        <p:blipFill>
          <a:blip r:embed="rId4"/>
          <a:stretch>
            <a:fillRect/>
          </a:stretch>
        </p:blipFill>
        <p:spPr>
          <a:xfrm>
            <a:off x="9157657" y="1911667"/>
            <a:ext cx="482176" cy="482176"/>
          </a:xfrm>
          <a:prstGeom prst="rect">
            <a:avLst/>
          </a:prstGeom>
          <a:ln w="7441" cap="flat">
            <a:noFill/>
            <a:prstDash val="solid"/>
            <a:miter/>
          </a:ln>
          <a:effectLst/>
        </p:spPr>
      </p:pic>
      <p:sp>
        <p:nvSpPr>
          <p:cNvPr id="261" name="TextBox 260">
            <a:extLst>
              <a:ext uri="{FF2B5EF4-FFF2-40B4-BE49-F238E27FC236}">
                <a16:creationId xmlns:a16="http://schemas.microsoft.com/office/drawing/2014/main" id="{72FA34B7-16CD-5442-9754-F01274479E2B}"/>
              </a:ext>
            </a:extLst>
          </p:cNvPr>
          <p:cNvSpPr txBox="1">
            <a:spLocks/>
          </p:cNvSpPr>
          <p:nvPr/>
        </p:nvSpPr>
        <p:spPr>
          <a:xfrm>
            <a:off x="7986381" y="2712598"/>
            <a:ext cx="2824726"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Copilot Studio + Azure AI</a:t>
            </a:r>
          </a:p>
        </p:txBody>
      </p:sp>
      <p:sp>
        <p:nvSpPr>
          <p:cNvPr id="285" name="Rectangle: Rounded Corners 284">
            <a:extLst>
              <a:ext uri="{FF2B5EF4-FFF2-40B4-BE49-F238E27FC236}">
                <a16:creationId xmlns:a16="http://schemas.microsoft.com/office/drawing/2014/main" id="{04FAB873-7716-3621-A05C-FBD09DD9E2BF}"/>
              </a:ext>
            </a:extLst>
          </p:cNvPr>
          <p:cNvSpPr/>
          <p:nvPr/>
        </p:nvSpPr>
        <p:spPr bwMode="auto">
          <a:xfrm>
            <a:off x="8699812" y="3040357"/>
            <a:ext cx="1397863" cy="259006"/>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mn-cs"/>
              </a:rPr>
              <a:t>For developers</a:t>
            </a:r>
          </a:p>
        </p:txBody>
      </p:sp>
      <p:sp>
        <p:nvSpPr>
          <p:cNvPr id="290" name="TextBox 289">
            <a:extLst>
              <a:ext uri="{FF2B5EF4-FFF2-40B4-BE49-F238E27FC236}">
                <a16:creationId xmlns:a16="http://schemas.microsoft.com/office/drawing/2014/main" id="{15A7D0F2-D996-759F-A88E-49CA54D7E6A9}"/>
              </a:ext>
            </a:extLst>
          </p:cNvPr>
          <p:cNvSpPr txBox="1"/>
          <p:nvPr/>
        </p:nvSpPr>
        <p:spPr>
          <a:xfrm>
            <a:off x="8064477" y="3400679"/>
            <a:ext cx="2668534" cy="1846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mn-cs"/>
              </a:rPr>
              <a:t>Custom-engine agents*</a:t>
            </a:r>
          </a:p>
        </p:txBody>
      </p:sp>
      <p:sp>
        <p:nvSpPr>
          <p:cNvPr id="275" name="TextBox 274">
            <a:extLst>
              <a:ext uri="{FF2B5EF4-FFF2-40B4-BE49-F238E27FC236}">
                <a16:creationId xmlns:a16="http://schemas.microsoft.com/office/drawing/2014/main" id="{49627859-070A-9587-2AFB-6A0ED0BD74C3}"/>
              </a:ext>
            </a:extLst>
          </p:cNvPr>
          <p:cNvSpPr txBox="1"/>
          <p:nvPr/>
        </p:nvSpPr>
        <p:spPr>
          <a:xfrm>
            <a:off x="10183129" y="2068321"/>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Advanced</a:t>
            </a:r>
          </a:p>
        </p:txBody>
      </p:sp>
      <p:sp>
        <p:nvSpPr>
          <p:cNvPr id="291" name="TextBox 290">
            <a:extLst>
              <a:ext uri="{FF2B5EF4-FFF2-40B4-BE49-F238E27FC236}">
                <a16:creationId xmlns:a16="http://schemas.microsoft.com/office/drawing/2014/main" id="{AD620A78-4F5E-E4D5-E35A-4B6CAE0EF4D7}"/>
              </a:ext>
            </a:extLst>
          </p:cNvPr>
          <p:cNvSpPr txBox="1"/>
          <p:nvPr/>
        </p:nvSpPr>
        <p:spPr>
          <a:xfrm>
            <a:off x="574471" y="3832418"/>
            <a:ext cx="910506" cy="215444"/>
          </a:xfrm>
          <a:prstGeom prst="rect">
            <a:avLst/>
          </a:prstGeom>
          <a:noFill/>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Knowledge</a:t>
            </a:r>
          </a:p>
        </p:txBody>
      </p:sp>
      <p:cxnSp>
        <p:nvCxnSpPr>
          <p:cNvPr id="294" name="Straight Arrow Connector 293" descr="A bi-directional arrow spanning from Agent Builder to Copilot Studio + Azure AI">
            <a:extLst>
              <a:ext uri="{FF2B5EF4-FFF2-40B4-BE49-F238E27FC236}">
                <a16:creationId xmlns:a16="http://schemas.microsoft.com/office/drawing/2014/main" id="{F73B23ED-CC89-D7AB-19DF-5DA6CE9EC386}"/>
              </a:ext>
              <a:ext uri="{C183D7F6-B498-43B3-948B-1728B52AA6E4}">
                <adec:decorative xmlns:adec="http://schemas.microsoft.com/office/drawing/2017/decorative" val="0"/>
              </a:ext>
            </a:extLst>
          </p:cNvPr>
          <p:cNvCxnSpPr>
            <a:cxnSpLocks/>
          </p:cNvCxnSpPr>
          <p:nvPr/>
        </p:nvCxnSpPr>
        <p:spPr>
          <a:xfrm flipH="1">
            <a:off x="1711156" y="3940140"/>
            <a:ext cx="9420564" cy="0"/>
          </a:xfrm>
          <a:prstGeom prst="straightConnector1">
            <a:avLst/>
          </a:prstGeom>
          <a:ln w="19050">
            <a:solidFill>
              <a:schemeClr val="bg1">
                <a:lumMod val="75000"/>
              </a:schemeClr>
            </a:solidFill>
            <a:prstDash val="solid"/>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298" name="TextBox 297">
            <a:extLst>
              <a:ext uri="{FF2B5EF4-FFF2-40B4-BE49-F238E27FC236}">
                <a16:creationId xmlns:a16="http://schemas.microsoft.com/office/drawing/2014/main" id="{FD82088A-C1B8-DE5C-054E-23676402548C}"/>
              </a:ext>
            </a:extLst>
          </p:cNvPr>
          <p:cNvSpPr txBox="1"/>
          <p:nvPr/>
        </p:nvSpPr>
        <p:spPr>
          <a:xfrm>
            <a:off x="2102162" y="3855501"/>
            <a:ext cx="2020746" cy="169277"/>
          </a:xfrm>
          <a:prstGeom prst="rect">
            <a:avLst/>
          </a:prstGeom>
          <a:solidFill>
            <a:schemeClr val="bg1"/>
          </a:solidFill>
        </p:spPr>
        <p:txBody>
          <a:bodyPr wrap="square" lIns="45720" tIns="0" rIns="4572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Microsoft Graph &amp; connectors</a:t>
            </a:r>
          </a:p>
        </p:txBody>
      </p:sp>
      <p:sp>
        <p:nvSpPr>
          <p:cNvPr id="301" name="TextBox 300">
            <a:extLst>
              <a:ext uri="{FF2B5EF4-FFF2-40B4-BE49-F238E27FC236}">
                <a16:creationId xmlns:a16="http://schemas.microsoft.com/office/drawing/2014/main" id="{1E59188C-5B66-0151-9F15-4759290E478F}"/>
              </a:ext>
            </a:extLst>
          </p:cNvPr>
          <p:cNvSpPr txBox="1"/>
          <p:nvPr/>
        </p:nvSpPr>
        <p:spPr>
          <a:xfrm>
            <a:off x="9009460" y="3855501"/>
            <a:ext cx="1696939" cy="169277"/>
          </a:xfrm>
          <a:prstGeom prst="rect">
            <a:avLst/>
          </a:prstGeom>
          <a:solidFill>
            <a:schemeClr val="bg1"/>
          </a:solidFill>
        </p:spPr>
        <p:txBody>
          <a:bodyPr wrap="none" lIns="45720" tIns="0" rIns="4572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Custom RAG on any data</a:t>
            </a:r>
          </a:p>
        </p:txBody>
      </p:sp>
      <p:sp>
        <p:nvSpPr>
          <p:cNvPr id="292" name="TextBox 291">
            <a:extLst>
              <a:ext uri="{FF2B5EF4-FFF2-40B4-BE49-F238E27FC236}">
                <a16:creationId xmlns:a16="http://schemas.microsoft.com/office/drawing/2014/main" id="{4B4B75E4-1428-F5C0-FEDD-9DCC0A341B8F}"/>
              </a:ext>
            </a:extLst>
          </p:cNvPr>
          <p:cNvSpPr txBox="1"/>
          <p:nvPr/>
        </p:nvSpPr>
        <p:spPr>
          <a:xfrm>
            <a:off x="880645" y="4156666"/>
            <a:ext cx="604332" cy="215444"/>
          </a:xfrm>
          <a:prstGeom prst="rect">
            <a:avLst/>
          </a:prstGeom>
          <a:noFill/>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Actions</a:t>
            </a:r>
          </a:p>
        </p:txBody>
      </p:sp>
      <p:cxnSp>
        <p:nvCxnSpPr>
          <p:cNvPr id="295" name="Straight Arrow Connector 294" descr="A bi-directional arrow spanning from Agent Builder to Copilot Studio + Azure AI">
            <a:extLst>
              <a:ext uri="{FF2B5EF4-FFF2-40B4-BE49-F238E27FC236}">
                <a16:creationId xmlns:a16="http://schemas.microsoft.com/office/drawing/2014/main" id="{8411AABD-7989-7A2D-02FC-FE2929FE4D43}"/>
              </a:ext>
              <a:ext uri="{C183D7F6-B498-43B3-948B-1728B52AA6E4}">
                <adec:decorative xmlns:adec="http://schemas.microsoft.com/office/drawing/2017/decorative" val="0"/>
              </a:ext>
            </a:extLst>
          </p:cNvPr>
          <p:cNvCxnSpPr>
            <a:cxnSpLocks/>
          </p:cNvCxnSpPr>
          <p:nvPr/>
        </p:nvCxnSpPr>
        <p:spPr>
          <a:xfrm flipH="1">
            <a:off x="1711156" y="4264388"/>
            <a:ext cx="9420564" cy="0"/>
          </a:xfrm>
          <a:prstGeom prst="straightConnector1">
            <a:avLst/>
          </a:prstGeom>
          <a:ln w="19050">
            <a:solidFill>
              <a:schemeClr val="bg1">
                <a:lumMod val="75000"/>
              </a:schemeClr>
            </a:solidFill>
            <a:prstDash val="solid"/>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299" name="TextBox 298">
            <a:extLst>
              <a:ext uri="{FF2B5EF4-FFF2-40B4-BE49-F238E27FC236}">
                <a16:creationId xmlns:a16="http://schemas.microsoft.com/office/drawing/2014/main" id="{FC6D71F5-88CE-999F-A45D-20B07E0B55B5}"/>
              </a:ext>
            </a:extLst>
          </p:cNvPr>
          <p:cNvSpPr txBox="1"/>
          <p:nvPr/>
        </p:nvSpPr>
        <p:spPr>
          <a:xfrm>
            <a:off x="2102162" y="4179750"/>
            <a:ext cx="982385" cy="169277"/>
          </a:xfrm>
          <a:prstGeom prst="rect">
            <a:avLst/>
          </a:prstGeom>
          <a:solidFill>
            <a:schemeClr val="bg1"/>
          </a:solidFill>
        </p:spPr>
        <p:txBody>
          <a:bodyPr wrap="square" lIns="45720" tIns="0" rIns="4572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Retrieval only</a:t>
            </a:r>
          </a:p>
        </p:txBody>
      </p:sp>
      <p:sp>
        <p:nvSpPr>
          <p:cNvPr id="302" name="TextBox 301">
            <a:extLst>
              <a:ext uri="{FF2B5EF4-FFF2-40B4-BE49-F238E27FC236}">
                <a16:creationId xmlns:a16="http://schemas.microsoft.com/office/drawing/2014/main" id="{2DA76EE1-7C04-7BE5-8F37-1ECD233A9C89}"/>
              </a:ext>
            </a:extLst>
          </p:cNvPr>
          <p:cNvSpPr txBox="1"/>
          <p:nvPr/>
        </p:nvSpPr>
        <p:spPr>
          <a:xfrm>
            <a:off x="9360517" y="4179750"/>
            <a:ext cx="1345882" cy="169277"/>
          </a:xfrm>
          <a:prstGeom prst="rect">
            <a:avLst/>
          </a:prstGeom>
          <a:solidFill>
            <a:schemeClr val="bg1"/>
          </a:solidFill>
        </p:spPr>
        <p:txBody>
          <a:bodyPr wrap="square" lIns="45720" tIns="0" rIns="4572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Task / autonomous</a:t>
            </a:r>
          </a:p>
        </p:txBody>
      </p:sp>
      <p:sp>
        <p:nvSpPr>
          <p:cNvPr id="293" name="TextBox 292">
            <a:extLst>
              <a:ext uri="{FF2B5EF4-FFF2-40B4-BE49-F238E27FC236}">
                <a16:creationId xmlns:a16="http://schemas.microsoft.com/office/drawing/2014/main" id="{A55B0860-44F6-82E3-FCDF-FEB0E1E513FA}"/>
              </a:ext>
            </a:extLst>
          </p:cNvPr>
          <p:cNvSpPr txBox="1"/>
          <p:nvPr/>
        </p:nvSpPr>
        <p:spPr>
          <a:xfrm>
            <a:off x="747596" y="4480914"/>
            <a:ext cx="737381" cy="215444"/>
          </a:xfrm>
          <a:prstGeom prst="rect">
            <a:avLst/>
          </a:prstGeom>
          <a:noFill/>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Channels</a:t>
            </a:r>
          </a:p>
        </p:txBody>
      </p:sp>
      <p:cxnSp>
        <p:nvCxnSpPr>
          <p:cNvPr id="296" name="Straight Arrow Connector 295" descr="A bi-directional arrow spanning from Agent Builder to Copilot Studio + Azure AI">
            <a:extLst>
              <a:ext uri="{FF2B5EF4-FFF2-40B4-BE49-F238E27FC236}">
                <a16:creationId xmlns:a16="http://schemas.microsoft.com/office/drawing/2014/main" id="{0954AEAE-FDCC-264B-23F9-8ACC6FDF1BF4}"/>
              </a:ext>
              <a:ext uri="{C183D7F6-B498-43B3-948B-1728B52AA6E4}">
                <adec:decorative xmlns:adec="http://schemas.microsoft.com/office/drawing/2017/decorative" val="0"/>
              </a:ext>
            </a:extLst>
          </p:cNvPr>
          <p:cNvCxnSpPr>
            <a:cxnSpLocks/>
          </p:cNvCxnSpPr>
          <p:nvPr/>
        </p:nvCxnSpPr>
        <p:spPr>
          <a:xfrm flipH="1">
            <a:off x="1711156" y="4588636"/>
            <a:ext cx="9420564" cy="0"/>
          </a:xfrm>
          <a:prstGeom prst="straightConnector1">
            <a:avLst/>
          </a:prstGeom>
          <a:ln w="19050">
            <a:solidFill>
              <a:schemeClr val="bg1">
                <a:lumMod val="75000"/>
              </a:schemeClr>
            </a:solidFill>
            <a:prstDash val="solid"/>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300" name="TextBox 299">
            <a:extLst>
              <a:ext uri="{FF2B5EF4-FFF2-40B4-BE49-F238E27FC236}">
                <a16:creationId xmlns:a16="http://schemas.microsoft.com/office/drawing/2014/main" id="{FDF6CEED-578F-4E7F-B2E2-0FF66C5BFF7C}"/>
              </a:ext>
            </a:extLst>
          </p:cNvPr>
          <p:cNvSpPr txBox="1"/>
          <p:nvPr/>
        </p:nvSpPr>
        <p:spPr>
          <a:xfrm>
            <a:off x="2102162" y="4503998"/>
            <a:ext cx="1318631" cy="169277"/>
          </a:xfrm>
          <a:prstGeom prst="rect">
            <a:avLst/>
          </a:prstGeom>
          <a:solidFill>
            <a:schemeClr val="bg1"/>
          </a:solidFill>
        </p:spPr>
        <p:txBody>
          <a:bodyPr wrap="square" lIns="45720" tIns="0" rIns="4572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Microsoft 365 only</a:t>
            </a:r>
          </a:p>
        </p:txBody>
      </p:sp>
      <p:sp>
        <p:nvSpPr>
          <p:cNvPr id="303" name="TextBox 302">
            <a:extLst>
              <a:ext uri="{FF2B5EF4-FFF2-40B4-BE49-F238E27FC236}">
                <a16:creationId xmlns:a16="http://schemas.microsoft.com/office/drawing/2014/main" id="{1B5CBF4D-15F7-3A0C-04E8-44B9DC4E0325}"/>
              </a:ext>
            </a:extLst>
          </p:cNvPr>
          <p:cNvSpPr txBox="1"/>
          <p:nvPr/>
        </p:nvSpPr>
        <p:spPr>
          <a:xfrm>
            <a:off x="8233606" y="4503998"/>
            <a:ext cx="2472793" cy="169277"/>
          </a:xfrm>
          <a:prstGeom prst="rect">
            <a:avLst/>
          </a:prstGeom>
          <a:solidFill>
            <a:schemeClr val="bg1"/>
          </a:solidFill>
        </p:spPr>
        <p:txBody>
          <a:bodyPr wrap="none" lIns="45720" tIns="0" rIns="4572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Multiple internal &amp; external channels</a:t>
            </a:r>
          </a:p>
        </p:txBody>
      </p:sp>
      <p:sp>
        <p:nvSpPr>
          <p:cNvPr id="258" name="TextBox 257">
            <a:extLst>
              <a:ext uri="{FF2B5EF4-FFF2-40B4-BE49-F238E27FC236}">
                <a16:creationId xmlns:a16="http://schemas.microsoft.com/office/drawing/2014/main" id="{5D546939-7A21-EC25-EF72-71E1D0A1D797}"/>
              </a:ext>
            </a:extLst>
          </p:cNvPr>
          <p:cNvSpPr txBox="1"/>
          <p:nvPr/>
        </p:nvSpPr>
        <p:spPr>
          <a:xfrm>
            <a:off x="584200" y="5814180"/>
            <a:ext cx="10774325"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 Declarative = prompts handled by Microsoft 365 Copilot; Custom-engine = prompts handled by custom AI engine (i.e., orchestrator and foundation models)</a:t>
            </a:r>
          </a:p>
        </p:txBody>
      </p:sp>
      <p:pic>
        <p:nvPicPr>
          <p:cNvPr id="3" name="Graphic 2">
            <a:extLst>
              <a:ext uri="{FF2B5EF4-FFF2-40B4-BE49-F238E27FC236}">
                <a16:creationId xmlns:a16="http://schemas.microsoft.com/office/drawing/2014/main" id="{471A78BF-582F-E01F-6920-51C2B0871A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42943" y="1900186"/>
            <a:ext cx="496752" cy="521199"/>
          </a:xfrm>
          <a:prstGeom prst="rect">
            <a:avLst/>
          </a:prstGeom>
          <a:effectLst/>
        </p:spPr>
      </p:pic>
    </p:spTree>
    <p:extLst>
      <p:ext uri="{BB962C8B-B14F-4D97-AF65-F5344CB8AC3E}">
        <p14:creationId xmlns:p14="http://schemas.microsoft.com/office/powerpoint/2010/main" val="1459061130"/>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E7884-69FD-CCE7-A7CF-5C1F6E96D1C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863E11-B013-2E71-0445-0F46BBE36BD5}"/>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Agent management </a:t>
            </a:r>
            <a:b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b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controls</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3400551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1735A-69A1-0705-5B94-9B87D95AE1C5}"/>
            </a:ext>
          </a:extLst>
        </p:cNvPr>
        <p:cNvGrpSpPr/>
        <p:nvPr/>
      </p:nvGrpSpPr>
      <p:grpSpPr>
        <a:xfrm>
          <a:off x="0" y="0"/>
          <a:ext cx="0" cy="0"/>
          <a:chOff x="0" y="0"/>
          <a:chExt cx="0" cy="0"/>
        </a:xfrm>
      </p:grpSpPr>
      <p:sp>
        <p:nvSpPr>
          <p:cNvPr id="42" name="Rectangle: Rounded Corners 33">
            <a:extLst>
              <a:ext uri="{FF2B5EF4-FFF2-40B4-BE49-F238E27FC236}">
                <a16:creationId xmlns:a16="http://schemas.microsoft.com/office/drawing/2014/main" id="{F479AF65-4515-582A-A891-6E8E4244BEDD}"/>
              </a:ext>
              <a:ext uri="{C183D7F6-B498-43B3-948B-1728B52AA6E4}">
                <adec:decorative xmlns:adec="http://schemas.microsoft.com/office/drawing/2017/decorative" val="1"/>
              </a:ext>
            </a:extLst>
          </p:cNvPr>
          <p:cNvSpPr>
            <a:spLocks/>
          </p:cNvSpPr>
          <p:nvPr/>
        </p:nvSpPr>
        <p:spPr bwMode="auto">
          <a:xfrm>
            <a:off x="971550" y="1519732"/>
            <a:ext cx="2718417" cy="5071568"/>
          </a:xfrm>
          <a:prstGeom prst="roundRect">
            <a:avLst>
              <a:gd name="adj" fmla="val 2503"/>
            </a:avLst>
          </a:prstGeom>
          <a:solidFill>
            <a:schemeClr val="bg1"/>
          </a:solid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4" name="Rectangle: Rounded Corners 33">
            <a:extLst>
              <a:ext uri="{FF2B5EF4-FFF2-40B4-BE49-F238E27FC236}">
                <a16:creationId xmlns:a16="http://schemas.microsoft.com/office/drawing/2014/main" id="{54A8D359-9CAE-C089-4C6E-2810D34E29C4}"/>
              </a:ext>
              <a:ext uri="{C183D7F6-B498-43B3-948B-1728B52AA6E4}">
                <adec:decorative xmlns:adec="http://schemas.microsoft.com/office/drawing/2017/decorative" val="1"/>
              </a:ext>
            </a:extLst>
          </p:cNvPr>
          <p:cNvSpPr>
            <a:spLocks/>
          </p:cNvSpPr>
          <p:nvPr/>
        </p:nvSpPr>
        <p:spPr bwMode="auto">
          <a:xfrm>
            <a:off x="3896589" y="1519732"/>
            <a:ext cx="7992349" cy="5071568"/>
          </a:xfrm>
          <a:prstGeom prst="roundRect">
            <a:avLst>
              <a:gd name="adj" fmla="val 931"/>
            </a:avLst>
          </a:prstGeom>
          <a:solidFill>
            <a:schemeClr val="bg1"/>
          </a:solid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68" name="Straight Connector 67">
            <a:extLst>
              <a:ext uri="{FF2B5EF4-FFF2-40B4-BE49-F238E27FC236}">
                <a16:creationId xmlns:a16="http://schemas.microsoft.com/office/drawing/2014/main" id="{DA3705FB-2C25-AD9D-210E-C7E9F2F950B1}"/>
              </a:ext>
              <a:ext uri="{C183D7F6-B498-43B3-948B-1728B52AA6E4}">
                <adec:decorative xmlns:adec="http://schemas.microsoft.com/office/drawing/2017/decorative" val="1"/>
              </a:ext>
            </a:extLst>
          </p:cNvPr>
          <p:cNvCxnSpPr>
            <a:cxnSpLocks/>
          </p:cNvCxnSpPr>
          <p:nvPr/>
        </p:nvCxnSpPr>
        <p:spPr>
          <a:xfrm>
            <a:off x="1061992" y="4523174"/>
            <a:ext cx="25155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4B85E0C-B519-3C7D-D6C7-AB41E7C3E8F0}"/>
              </a:ext>
              <a:ext uri="{C183D7F6-B498-43B3-948B-1728B52AA6E4}">
                <adec:decorative xmlns:adec="http://schemas.microsoft.com/office/drawing/2017/decorative" val="1"/>
              </a:ext>
            </a:extLst>
          </p:cNvPr>
          <p:cNvCxnSpPr>
            <a:cxnSpLocks/>
          </p:cNvCxnSpPr>
          <p:nvPr/>
        </p:nvCxnSpPr>
        <p:spPr>
          <a:xfrm>
            <a:off x="1066909" y="5570600"/>
            <a:ext cx="251059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6" name="Rectangle: Rounded Corners 75">
            <a:extLst>
              <a:ext uri="{FF2B5EF4-FFF2-40B4-BE49-F238E27FC236}">
                <a16:creationId xmlns:a16="http://schemas.microsoft.com/office/drawing/2014/main" id="{9BFB3297-859E-1D2A-1E05-A8200EFC9E95}"/>
              </a:ext>
              <a:ext uri="{C183D7F6-B498-43B3-948B-1728B52AA6E4}">
                <adec:decorative xmlns:adec="http://schemas.microsoft.com/office/drawing/2017/decorative" val="1"/>
              </a:ext>
            </a:extLst>
          </p:cNvPr>
          <p:cNvSpPr/>
          <p:nvPr/>
        </p:nvSpPr>
        <p:spPr bwMode="auto">
          <a:xfrm>
            <a:off x="1165843" y="2145440"/>
            <a:ext cx="64008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80" name="Rectangle: Rounded Corners 79">
            <a:extLst>
              <a:ext uri="{FF2B5EF4-FFF2-40B4-BE49-F238E27FC236}">
                <a16:creationId xmlns:a16="http://schemas.microsoft.com/office/drawing/2014/main" id="{C41BF063-F045-4BA3-3851-816A43755F58}"/>
              </a:ext>
              <a:ext uri="{C183D7F6-B498-43B3-948B-1728B52AA6E4}">
                <adec:decorative xmlns:adec="http://schemas.microsoft.com/office/drawing/2017/decorative" val="1"/>
              </a:ext>
            </a:extLst>
          </p:cNvPr>
          <p:cNvSpPr/>
          <p:nvPr/>
        </p:nvSpPr>
        <p:spPr bwMode="auto">
          <a:xfrm>
            <a:off x="4095496" y="2145440"/>
            <a:ext cx="64008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81" name="Rectangle: Rounded Corners 80">
            <a:extLst>
              <a:ext uri="{FF2B5EF4-FFF2-40B4-BE49-F238E27FC236}">
                <a16:creationId xmlns:a16="http://schemas.microsoft.com/office/drawing/2014/main" id="{D9978550-9339-683E-50A6-B14F6407B0A9}"/>
              </a:ext>
              <a:ext uri="{C183D7F6-B498-43B3-948B-1728B52AA6E4}">
                <adec:decorative xmlns:adec="http://schemas.microsoft.com/office/drawing/2017/decorative" val="1"/>
              </a:ext>
            </a:extLst>
          </p:cNvPr>
          <p:cNvSpPr/>
          <p:nvPr/>
        </p:nvSpPr>
        <p:spPr bwMode="auto">
          <a:xfrm>
            <a:off x="6702670" y="2145440"/>
            <a:ext cx="64008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82" name="Rectangle: Rounded Corners 81">
            <a:extLst>
              <a:ext uri="{FF2B5EF4-FFF2-40B4-BE49-F238E27FC236}">
                <a16:creationId xmlns:a16="http://schemas.microsoft.com/office/drawing/2014/main" id="{A2FD89FF-214A-1D0C-DB0A-7306B2661085}"/>
              </a:ext>
              <a:ext uri="{C183D7F6-B498-43B3-948B-1728B52AA6E4}">
                <adec:decorative xmlns:adec="http://schemas.microsoft.com/office/drawing/2017/decorative" val="1"/>
              </a:ext>
            </a:extLst>
          </p:cNvPr>
          <p:cNvSpPr/>
          <p:nvPr/>
        </p:nvSpPr>
        <p:spPr bwMode="auto">
          <a:xfrm>
            <a:off x="9309845" y="2145440"/>
            <a:ext cx="64008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cxnSp>
        <p:nvCxnSpPr>
          <p:cNvPr id="95" name="Straight Connector 94">
            <a:extLst>
              <a:ext uri="{FF2B5EF4-FFF2-40B4-BE49-F238E27FC236}">
                <a16:creationId xmlns:a16="http://schemas.microsoft.com/office/drawing/2014/main" id="{011F480C-A765-2847-EA7B-366D248A325B}"/>
              </a:ext>
              <a:ext uri="{C183D7F6-B498-43B3-948B-1728B52AA6E4}">
                <adec:decorative xmlns:adec="http://schemas.microsoft.com/office/drawing/2017/decorative" val="1"/>
              </a:ext>
            </a:extLst>
          </p:cNvPr>
          <p:cNvCxnSpPr>
            <a:cxnSpLocks/>
          </p:cNvCxnSpPr>
          <p:nvPr/>
        </p:nvCxnSpPr>
        <p:spPr>
          <a:xfrm>
            <a:off x="3985958" y="4532699"/>
            <a:ext cx="251780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CE2B603-A149-AD3A-DA2D-7994F2D12F7F}"/>
              </a:ext>
              <a:ext uri="{C183D7F6-B498-43B3-948B-1728B52AA6E4}">
                <adec:decorative xmlns:adec="http://schemas.microsoft.com/office/drawing/2017/decorative" val="1"/>
              </a:ext>
            </a:extLst>
          </p:cNvPr>
          <p:cNvCxnSpPr>
            <a:cxnSpLocks/>
          </p:cNvCxnSpPr>
          <p:nvPr/>
        </p:nvCxnSpPr>
        <p:spPr>
          <a:xfrm>
            <a:off x="3985958" y="5570600"/>
            <a:ext cx="25128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8BF7B6C-7D9F-4A6B-58E0-3135B8E9CA1D}"/>
              </a:ext>
              <a:ext uri="{C183D7F6-B498-43B3-948B-1728B52AA6E4}">
                <adec:decorative xmlns:adec="http://schemas.microsoft.com/office/drawing/2017/decorative" val="1"/>
              </a:ext>
            </a:extLst>
          </p:cNvPr>
          <p:cNvCxnSpPr>
            <a:cxnSpLocks/>
          </p:cNvCxnSpPr>
          <p:nvPr/>
        </p:nvCxnSpPr>
        <p:spPr>
          <a:xfrm>
            <a:off x="6593132" y="4532699"/>
            <a:ext cx="251780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9ACAF7D-C0DE-8218-6688-2B5EC1545BE2}"/>
              </a:ext>
              <a:ext uri="{C183D7F6-B498-43B3-948B-1728B52AA6E4}">
                <adec:decorative xmlns:adec="http://schemas.microsoft.com/office/drawing/2017/decorative" val="1"/>
              </a:ext>
            </a:extLst>
          </p:cNvPr>
          <p:cNvCxnSpPr>
            <a:cxnSpLocks/>
          </p:cNvCxnSpPr>
          <p:nvPr/>
        </p:nvCxnSpPr>
        <p:spPr>
          <a:xfrm>
            <a:off x="6593132" y="5570600"/>
            <a:ext cx="25128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F3E28B1-5736-64B9-0C54-CC70A0C6E97F}"/>
              </a:ext>
              <a:ext uri="{C183D7F6-B498-43B3-948B-1728B52AA6E4}">
                <adec:decorative xmlns:adec="http://schemas.microsoft.com/office/drawing/2017/decorative" val="1"/>
              </a:ext>
            </a:extLst>
          </p:cNvPr>
          <p:cNvCxnSpPr>
            <a:cxnSpLocks/>
          </p:cNvCxnSpPr>
          <p:nvPr/>
        </p:nvCxnSpPr>
        <p:spPr>
          <a:xfrm>
            <a:off x="9200307" y="4532699"/>
            <a:ext cx="25992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3CC120E-2AD1-DF77-1832-DD1E5C9E80BB}"/>
              </a:ext>
              <a:ext uri="{C183D7F6-B498-43B3-948B-1728B52AA6E4}">
                <adec:decorative xmlns:adec="http://schemas.microsoft.com/office/drawing/2017/decorative" val="1"/>
              </a:ext>
            </a:extLst>
          </p:cNvPr>
          <p:cNvCxnSpPr>
            <a:cxnSpLocks/>
          </p:cNvCxnSpPr>
          <p:nvPr/>
        </p:nvCxnSpPr>
        <p:spPr>
          <a:xfrm>
            <a:off x="9200307" y="5570600"/>
            <a:ext cx="25941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70AC096-5C5E-DEE9-EF3B-0B62C8C8D651}"/>
              </a:ext>
              <a:ext uri="{C183D7F6-B498-43B3-948B-1728B52AA6E4}">
                <adec:decorative xmlns:adec="http://schemas.microsoft.com/office/drawing/2017/decorative" val="1"/>
              </a:ext>
            </a:extLst>
          </p:cNvPr>
          <p:cNvCxnSpPr>
            <a:cxnSpLocks/>
          </p:cNvCxnSpPr>
          <p:nvPr/>
        </p:nvCxnSpPr>
        <p:spPr>
          <a:xfrm>
            <a:off x="1042942" y="3313499"/>
            <a:ext cx="25155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FF5BCB8-2979-D6AC-923E-E1C7FCF45D92}"/>
              </a:ext>
              <a:ext uri="{C183D7F6-B498-43B3-948B-1728B52AA6E4}">
                <adec:decorative xmlns:adec="http://schemas.microsoft.com/office/drawing/2017/decorative" val="1"/>
              </a:ext>
            </a:extLst>
          </p:cNvPr>
          <p:cNvCxnSpPr>
            <a:cxnSpLocks/>
          </p:cNvCxnSpPr>
          <p:nvPr/>
        </p:nvCxnSpPr>
        <p:spPr>
          <a:xfrm>
            <a:off x="3966908" y="3323024"/>
            <a:ext cx="251780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D03B63-9E07-EB04-8F11-8CE3EF4A0CE0}"/>
              </a:ext>
              <a:ext uri="{C183D7F6-B498-43B3-948B-1728B52AA6E4}">
                <adec:decorative xmlns:adec="http://schemas.microsoft.com/office/drawing/2017/decorative" val="1"/>
              </a:ext>
            </a:extLst>
          </p:cNvPr>
          <p:cNvCxnSpPr>
            <a:cxnSpLocks/>
          </p:cNvCxnSpPr>
          <p:nvPr/>
        </p:nvCxnSpPr>
        <p:spPr>
          <a:xfrm>
            <a:off x="6574082" y="3323024"/>
            <a:ext cx="251780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0DC4EA-DB47-2BD3-4B6E-19859A93F78D}"/>
              </a:ext>
              <a:ext uri="{C183D7F6-B498-43B3-948B-1728B52AA6E4}">
                <adec:decorative xmlns:adec="http://schemas.microsoft.com/office/drawing/2017/decorative" val="1"/>
              </a:ext>
            </a:extLst>
          </p:cNvPr>
          <p:cNvCxnSpPr>
            <a:cxnSpLocks/>
          </p:cNvCxnSpPr>
          <p:nvPr/>
        </p:nvCxnSpPr>
        <p:spPr>
          <a:xfrm>
            <a:off x="9181257" y="3323024"/>
            <a:ext cx="25992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itle 34">
            <a:extLst>
              <a:ext uri="{FF2B5EF4-FFF2-40B4-BE49-F238E27FC236}">
                <a16:creationId xmlns:a16="http://schemas.microsoft.com/office/drawing/2014/main" id="{23414A09-4AA6-01AD-8888-35750E92A551}"/>
              </a:ext>
            </a:extLst>
          </p:cNvPr>
          <p:cNvSpPr>
            <a:spLocks noGrp="1"/>
          </p:cNvSpPr>
          <p:nvPr>
            <p:ph type="title"/>
          </p:nvPr>
        </p:nvSpPr>
        <p:spPr/>
        <p:txBody>
          <a:bodyPr>
            <a:noAutofit/>
          </a:bodyPr>
          <a:lstStyle/>
          <a:p>
            <a:r>
              <a:rPr lang="en-US">
                <a:ea typeface="+mj-ea"/>
                <a:cs typeface="+mj-cs"/>
              </a:rPr>
              <a:t>Agent access and cost controls</a:t>
            </a:r>
          </a:p>
        </p:txBody>
      </p:sp>
      <p:sp>
        <p:nvSpPr>
          <p:cNvPr id="46" name="Rectangle 45">
            <a:extLst>
              <a:ext uri="{FF2B5EF4-FFF2-40B4-BE49-F238E27FC236}">
                <a16:creationId xmlns:a16="http://schemas.microsoft.com/office/drawing/2014/main" id="{7C85FEC6-DE60-B95D-5037-26AAF6CE0ABC}"/>
              </a:ext>
            </a:extLst>
          </p:cNvPr>
          <p:cNvSpPr>
            <a:spLocks/>
          </p:cNvSpPr>
          <p:nvPr/>
        </p:nvSpPr>
        <p:spPr>
          <a:xfrm>
            <a:off x="971550" y="1044240"/>
            <a:ext cx="2718417" cy="369332"/>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kumimoji="0" lang="en-US" sz="1200" b="0" i="1" u="none" strike="noStrike" kern="1200" cap="none" spc="0" normalizeH="0" baseline="0" noProof="0">
                <a:ln w="3175">
                  <a:noFill/>
                </a:ln>
                <a:solidFill>
                  <a:srgbClr val="0078D4"/>
                </a:solidFill>
                <a:effectLst/>
                <a:uLnTx/>
                <a:uFillTx/>
                <a:latin typeface="Segoe UI Semibold"/>
                <a:ea typeface="+mn-ea"/>
                <a:cs typeface="+mn-cs"/>
              </a:rPr>
              <a:t>Tenant-wide distribution &amp; access, including 3P agents</a:t>
            </a:r>
            <a:endParaRPr kumimoji="0" lang="en-US" sz="1050" b="0" i="1" u="none" strike="noStrike" kern="0" cap="none" spc="0" normalizeH="0" baseline="0" noProof="0">
              <a:ln>
                <a:noFill/>
              </a:ln>
              <a:solidFill>
                <a:srgbClr val="0078D4"/>
              </a:solidFill>
              <a:effectLst/>
              <a:uLnTx/>
              <a:uFillTx/>
              <a:latin typeface="Segoe UI Semibold"/>
              <a:ea typeface="+mn-ea"/>
              <a:cs typeface="+mn-cs"/>
            </a:endParaRPr>
          </a:p>
        </p:txBody>
      </p:sp>
      <p:sp>
        <p:nvSpPr>
          <p:cNvPr id="72" name="Rectangle 71">
            <a:extLst>
              <a:ext uri="{FF2B5EF4-FFF2-40B4-BE49-F238E27FC236}">
                <a16:creationId xmlns:a16="http://schemas.microsoft.com/office/drawing/2014/main" id="{E884A9A3-3247-B605-1119-4B46E4A538CA}"/>
              </a:ext>
            </a:extLst>
          </p:cNvPr>
          <p:cNvSpPr>
            <a:spLocks/>
          </p:cNvSpPr>
          <p:nvPr/>
        </p:nvSpPr>
        <p:spPr>
          <a:xfrm>
            <a:off x="1182544" y="1731446"/>
            <a:ext cx="1240724" cy="276999"/>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effectLst/>
                <a:uLnTx/>
                <a:uFillTx/>
                <a:latin typeface="Segoe UI Semibold"/>
                <a:ea typeface="+mn-ea"/>
                <a:cs typeface="+mn-cs"/>
              </a:rPr>
              <a:t>IT managed</a:t>
            </a:r>
          </a:p>
        </p:txBody>
      </p:sp>
      <p:sp>
        <p:nvSpPr>
          <p:cNvPr id="67" name="Rectangle: Top Corners Rounded 66">
            <a:extLst>
              <a:ext uri="{FF2B5EF4-FFF2-40B4-BE49-F238E27FC236}">
                <a16:creationId xmlns:a16="http://schemas.microsoft.com/office/drawing/2014/main" id="{0A1E98E8-925E-5176-E16F-8F2FAAF1B676}"/>
              </a:ext>
            </a:extLst>
          </p:cNvPr>
          <p:cNvSpPr/>
          <p:nvPr/>
        </p:nvSpPr>
        <p:spPr bwMode="auto">
          <a:xfrm rot="16200000">
            <a:off x="315194" y="2554340"/>
            <a:ext cx="914400" cy="398311"/>
          </a:xfrm>
          <a:prstGeom prst="round2SameRect">
            <a:avLst>
              <a:gd name="adj1" fmla="val 20253"/>
              <a:gd name="adj2" fmla="val 0"/>
            </a:avLst>
          </a:prstGeom>
          <a:solidFill>
            <a:schemeClr val="accent4"/>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23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Creation</a:t>
            </a:r>
          </a:p>
        </p:txBody>
      </p:sp>
      <p:sp>
        <p:nvSpPr>
          <p:cNvPr id="83" name="Rectangle 82">
            <a:extLst>
              <a:ext uri="{FF2B5EF4-FFF2-40B4-BE49-F238E27FC236}">
                <a16:creationId xmlns:a16="http://schemas.microsoft.com/office/drawing/2014/main" id="{ABFEA0A9-D999-158C-9FD3-C954F03A15BC}"/>
              </a:ext>
            </a:extLst>
          </p:cNvPr>
          <p:cNvSpPr>
            <a:spLocks/>
          </p:cNvSpPr>
          <p:nvPr/>
        </p:nvSpPr>
        <p:spPr>
          <a:xfrm>
            <a:off x="1146805" y="3398949"/>
            <a:ext cx="2417752" cy="1261884"/>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4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Microsoft 365 admin center</a:t>
            </a:r>
          </a:p>
          <a:p>
            <a:pPr marL="0" marR="0" lvl="0" indent="0" algn="l" defTabSz="932472" rtl="0" eaLnBrk="1" fontAlgn="base" latinLnBrk="0" hangingPunct="1">
              <a:lnSpc>
                <a:spcPct val="100000"/>
              </a:lnSpc>
              <a:spcBef>
                <a:spcPts val="4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hlinkClick r:id="rId3" action="ppaction://hlinksldjump"/>
              </a:rPr>
              <a:t>Pin Copilot Chat</a:t>
            </a:r>
            <a:endParaRPr lang="en-US" sz="1200">
              <a:solidFill>
                <a:srgbClr val="000000"/>
              </a:solidFill>
              <a:latin typeface="Segoe UI"/>
            </a:endParaRPr>
          </a:p>
          <a:p>
            <a:pPr marL="0" marR="0" lvl="0" indent="0" algn="l" defTabSz="932472" rtl="0" eaLnBrk="1" fontAlgn="base" latinLnBrk="0" hangingPunct="1">
              <a:lnSpc>
                <a:spcPct val="100000"/>
              </a:lnSpc>
              <a:spcBef>
                <a:spcPts val="40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n-ea"/>
                <a:cs typeface="+mn-cs"/>
                <a:hlinkClick r:id="rId4" action="ppaction://hlinksldjump"/>
              </a:rPr>
              <a:t>Control availability of agents</a:t>
            </a:r>
            <a:r>
              <a:rPr kumimoji="0" lang="en-US" sz="1200" b="0" i="0" u="none" strike="noStrike" kern="0" cap="none" spc="0" normalizeH="0" baseline="0" noProof="0">
                <a:ln>
                  <a:noFill/>
                </a:ln>
                <a:solidFill>
                  <a:srgbClr val="000000"/>
                </a:solidFill>
                <a:effectLst/>
                <a:uLnTx/>
                <a:uFillTx/>
                <a:latin typeface="Segoe UI"/>
                <a:ea typeface="+mn-ea"/>
                <a:cs typeface="+mn-cs"/>
              </a:rPr>
              <a:t>*</a:t>
            </a:r>
            <a:r>
              <a:rPr lang="en-US" sz="1200" kern="0">
                <a:solidFill>
                  <a:srgbClr val="000000"/>
                </a:solidFill>
                <a:latin typeface="Segoe UI"/>
              </a:rPr>
              <a:t> -</a:t>
            </a:r>
            <a:r>
              <a:rPr kumimoji="0" lang="en-US" sz="1200" b="0" i="0" u="none" strike="noStrike" kern="0" cap="none" spc="0" normalizeH="0" baseline="0" noProof="0">
                <a:ln>
                  <a:noFill/>
                </a:ln>
                <a:solidFill>
                  <a:prstClr val="black"/>
                </a:solidFill>
                <a:effectLst/>
                <a:uLnTx/>
                <a:uFillTx/>
                <a:latin typeface="Segoe UI"/>
                <a:ea typeface="+mn-ea"/>
                <a:cs typeface="+mn-cs"/>
              </a:rPr>
              <a:t>enable or disable agents, deploy or remove individual agents</a:t>
            </a:r>
            <a:endParaRPr lang="en-US" sz="1200" b="0" i="0" u="none" strike="noStrike" kern="0" cap="none" spc="0" normalizeH="0" baseline="0" noProof="0">
              <a:ln>
                <a:noFill/>
              </a:ln>
              <a:solidFill>
                <a:prstClr val="black"/>
              </a:solidFill>
              <a:effectLst/>
              <a:uLnTx/>
              <a:uFillTx/>
              <a:latin typeface="Segoe UI"/>
              <a:cs typeface="Segoe UI"/>
            </a:endParaRPr>
          </a:p>
          <a:p>
            <a:pPr defTabSz="932472">
              <a:spcBef>
                <a:spcPts val="400"/>
              </a:spcBef>
              <a:spcAft>
                <a:spcPct val="0"/>
              </a:spcAft>
              <a:defRPr/>
            </a:pPr>
            <a:endParaRPr lang="en-US" sz="1200" kern="0">
              <a:solidFill>
                <a:srgbClr val="000000"/>
              </a:solidFill>
              <a:latin typeface="Segoe UI"/>
              <a:cs typeface="Segoe UI"/>
            </a:endParaRPr>
          </a:p>
        </p:txBody>
      </p:sp>
      <p:sp>
        <p:nvSpPr>
          <p:cNvPr id="5" name="Rectangle: Top Corners Rounded 4">
            <a:extLst>
              <a:ext uri="{FF2B5EF4-FFF2-40B4-BE49-F238E27FC236}">
                <a16:creationId xmlns:a16="http://schemas.microsoft.com/office/drawing/2014/main" id="{E5C51BDA-C547-4548-DC87-44422266636D}"/>
              </a:ext>
            </a:extLst>
          </p:cNvPr>
          <p:cNvSpPr/>
          <p:nvPr/>
        </p:nvSpPr>
        <p:spPr bwMode="auto">
          <a:xfrm rot="16200000">
            <a:off x="305670" y="3702429"/>
            <a:ext cx="914400" cy="398311"/>
          </a:xfrm>
          <a:prstGeom prst="round2SameRect">
            <a:avLst>
              <a:gd name="adj1" fmla="val 20253"/>
              <a:gd name="adj2" fmla="val 0"/>
            </a:avLst>
          </a:prstGeom>
          <a:solidFill>
            <a:schemeClr val="accent4"/>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23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Use</a:t>
            </a:r>
          </a:p>
        </p:txBody>
      </p:sp>
      <p:sp>
        <p:nvSpPr>
          <p:cNvPr id="78" name="Rectangle: Top Corners Rounded 77">
            <a:extLst>
              <a:ext uri="{FF2B5EF4-FFF2-40B4-BE49-F238E27FC236}">
                <a16:creationId xmlns:a16="http://schemas.microsoft.com/office/drawing/2014/main" id="{2BBD9890-2CB3-F1E5-A5EB-659922661232}"/>
              </a:ext>
            </a:extLst>
          </p:cNvPr>
          <p:cNvSpPr/>
          <p:nvPr/>
        </p:nvSpPr>
        <p:spPr bwMode="auto">
          <a:xfrm rot="16200000">
            <a:off x="315195" y="4854954"/>
            <a:ext cx="914400" cy="398311"/>
          </a:xfrm>
          <a:prstGeom prst="round2SameRect">
            <a:avLst>
              <a:gd name="adj1" fmla="val 20253"/>
              <a:gd name="adj2" fmla="val 0"/>
            </a:avLst>
          </a:prstGeom>
          <a:solidFill>
            <a:schemeClr val="accent4"/>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23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Sharing</a:t>
            </a:r>
          </a:p>
        </p:txBody>
      </p:sp>
      <p:sp>
        <p:nvSpPr>
          <p:cNvPr id="79" name="Rectangle: Top Corners Rounded 78">
            <a:extLst>
              <a:ext uri="{FF2B5EF4-FFF2-40B4-BE49-F238E27FC236}">
                <a16:creationId xmlns:a16="http://schemas.microsoft.com/office/drawing/2014/main" id="{8ECDFA04-BB7E-163B-BB49-2420A3809CF3}"/>
              </a:ext>
            </a:extLst>
          </p:cNvPr>
          <p:cNvSpPr/>
          <p:nvPr/>
        </p:nvSpPr>
        <p:spPr bwMode="auto">
          <a:xfrm rot="16200000">
            <a:off x="315194" y="5901185"/>
            <a:ext cx="914400" cy="398311"/>
          </a:xfrm>
          <a:prstGeom prst="round2SameRect">
            <a:avLst>
              <a:gd name="adj1" fmla="val 20253"/>
              <a:gd name="adj2" fmla="val 0"/>
            </a:avLst>
          </a:prstGeom>
          <a:solidFill>
            <a:schemeClr val="accent4"/>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23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Costs</a:t>
            </a:r>
          </a:p>
        </p:txBody>
      </p:sp>
      <p:sp>
        <p:nvSpPr>
          <p:cNvPr id="18" name="Rectangle 17">
            <a:extLst>
              <a:ext uri="{FF2B5EF4-FFF2-40B4-BE49-F238E27FC236}">
                <a16:creationId xmlns:a16="http://schemas.microsoft.com/office/drawing/2014/main" id="{76465CF2-8173-B4F2-7A17-BB20AFE93BBF}"/>
              </a:ext>
            </a:extLst>
          </p:cNvPr>
          <p:cNvSpPr>
            <a:spLocks/>
          </p:cNvSpPr>
          <p:nvPr/>
        </p:nvSpPr>
        <p:spPr>
          <a:xfrm>
            <a:off x="1160837" y="5935312"/>
            <a:ext cx="2416662" cy="369332"/>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lang="en-US" sz="1200" b="1" kern="0">
                <a:solidFill>
                  <a:srgbClr val="000000"/>
                </a:solidFill>
                <a:latin typeface="Segoe UI"/>
              </a:rPr>
              <a:t>Azure portal</a:t>
            </a:r>
          </a:p>
          <a:p>
            <a:pPr marL="0" marR="0" lvl="0" indent="0" algn="l" defTabSz="932472" rtl="0" eaLnBrk="1" fontAlgn="base" latinLnBrk="0" hangingPunct="1">
              <a:lnSpc>
                <a:spcPct val="100000"/>
              </a:lnSpc>
              <a:spcBef>
                <a:spcPts val="0"/>
              </a:spcBef>
              <a:spcAft>
                <a:spcPct val="0"/>
              </a:spcAft>
              <a:buClrTx/>
              <a:buSzTx/>
              <a:buFontTx/>
              <a:buNone/>
              <a:tabLst/>
              <a:defRPr/>
            </a:pPr>
            <a:r>
              <a:rPr lang="en-US" sz="1200" kern="0">
                <a:solidFill>
                  <a:srgbClr val="000000"/>
                </a:solidFill>
                <a:latin typeface="Segoe UI"/>
                <a:hlinkClick r:id="" action="ppaction://noaction"/>
              </a:rPr>
              <a:t>Control and track costs</a:t>
            </a:r>
            <a:endParaRPr lang="en-US" sz="1200" kern="0">
              <a:solidFill>
                <a:srgbClr val="000000"/>
              </a:solidFill>
              <a:latin typeface="Segoe UI"/>
            </a:endParaRPr>
          </a:p>
        </p:txBody>
      </p:sp>
      <p:sp>
        <p:nvSpPr>
          <p:cNvPr id="47" name="Rectangle 46">
            <a:extLst>
              <a:ext uri="{FF2B5EF4-FFF2-40B4-BE49-F238E27FC236}">
                <a16:creationId xmlns:a16="http://schemas.microsoft.com/office/drawing/2014/main" id="{9AD27379-EDE5-932A-5217-9281B6439067}"/>
              </a:ext>
            </a:extLst>
          </p:cNvPr>
          <p:cNvSpPr>
            <a:spLocks/>
          </p:cNvSpPr>
          <p:nvPr/>
        </p:nvSpPr>
        <p:spPr>
          <a:xfrm>
            <a:off x="3896589" y="1213517"/>
            <a:ext cx="6985904" cy="184666"/>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kumimoji="0" lang="en-US" sz="1200" b="0" i="1" u="none" strike="noStrike" kern="1200" cap="none" spc="0" normalizeH="0" baseline="0" noProof="0">
                <a:ln w="3175">
                  <a:noFill/>
                </a:ln>
                <a:solidFill>
                  <a:srgbClr val="0078D4"/>
                </a:solidFill>
                <a:effectLst/>
                <a:uLnTx/>
                <a:uFillTx/>
                <a:latin typeface="Segoe UI Semibold"/>
                <a:ea typeface="+mn-ea"/>
                <a:cs typeface="+mn-cs"/>
              </a:rPr>
              <a:t>Controls for user and maker created agents in the tenant</a:t>
            </a:r>
            <a:endParaRPr kumimoji="0" lang="en-US" sz="1050" b="0" i="1" u="none" strike="noStrike" kern="0" cap="none" spc="0" normalizeH="0" baseline="0" noProof="0">
              <a:ln>
                <a:noFill/>
              </a:ln>
              <a:solidFill>
                <a:srgbClr val="0078D4"/>
              </a:solidFill>
              <a:effectLst/>
              <a:uLnTx/>
              <a:uFillTx/>
              <a:latin typeface="Segoe UI Semibold"/>
              <a:ea typeface="+mn-ea"/>
              <a:cs typeface="+mn-cs"/>
            </a:endParaRPr>
          </a:p>
        </p:txBody>
      </p:sp>
      <p:sp>
        <p:nvSpPr>
          <p:cNvPr id="73" name="Rectangle 72">
            <a:extLst>
              <a:ext uri="{FF2B5EF4-FFF2-40B4-BE49-F238E27FC236}">
                <a16:creationId xmlns:a16="http://schemas.microsoft.com/office/drawing/2014/main" id="{918D02B1-A3C4-2D5D-9F88-6E7163C316D6}"/>
              </a:ext>
            </a:extLst>
          </p:cNvPr>
          <p:cNvSpPr>
            <a:spLocks/>
          </p:cNvSpPr>
          <p:nvPr/>
        </p:nvSpPr>
        <p:spPr>
          <a:xfrm>
            <a:off x="4095496" y="1730780"/>
            <a:ext cx="1957267" cy="276999"/>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effectLst/>
                <a:uLnTx/>
                <a:uFillTx/>
                <a:latin typeface="Segoe UI Semibold"/>
                <a:ea typeface="+mn-ea"/>
                <a:cs typeface="+mn-cs"/>
              </a:rPr>
              <a:t>Copilot Studio lite</a:t>
            </a:r>
          </a:p>
        </p:txBody>
      </p:sp>
      <p:sp>
        <p:nvSpPr>
          <p:cNvPr id="84" name="Rectangle 83">
            <a:extLst>
              <a:ext uri="{FF2B5EF4-FFF2-40B4-BE49-F238E27FC236}">
                <a16:creationId xmlns:a16="http://schemas.microsoft.com/office/drawing/2014/main" id="{994332A3-86A7-6FE4-838D-1E90607ABF70}"/>
              </a:ext>
            </a:extLst>
          </p:cNvPr>
          <p:cNvSpPr>
            <a:spLocks/>
          </p:cNvSpPr>
          <p:nvPr/>
        </p:nvSpPr>
        <p:spPr>
          <a:xfrm>
            <a:off x="4095495" y="2280518"/>
            <a:ext cx="2403345" cy="923330"/>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lang="en-US" sz="1200" b="1" kern="0">
                <a:solidFill>
                  <a:srgbClr val="000000"/>
                </a:solidFill>
                <a:latin typeface="Segoe UI"/>
              </a:rPr>
              <a:t>Microsoft 365 admin center</a:t>
            </a:r>
          </a:p>
          <a:p>
            <a:pPr marL="0" marR="0" lvl="0" indent="0" algn="l" defTabSz="932472" rtl="0" eaLnBrk="1" fontAlgn="base" latinLnBrk="0" hangingPunct="1">
              <a:lnSpc>
                <a:spcPct val="100000"/>
              </a:lnSpc>
              <a:spcBef>
                <a:spcPts val="0"/>
              </a:spcBef>
              <a:spcAft>
                <a:spcPct val="0"/>
              </a:spcAft>
              <a:buClrTx/>
              <a:buSzTx/>
              <a:buFontTx/>
              <a:buNone/>
              <a:tabLst/>
              <a:defRPr/>
            </a:pPr>
            <a:r>
              <a:rPr lang="en-US" sz="1200" kern="0">
                <a:solidFill>
                  <a:srgbClr val="000000"/>
                </a:solidFill>
                <a:latin typeface="Segoe UI"/>
              </a:rPr>
              <a:t>Assign M365 Copilot license</a:t>
            </a:r>
          </a:p>
          <a:p>
            <a:pPr marL="0" marR="0" lvl="0" indent="0" algn="l" defTabSz="932472" rtl="0" eaLnBrk="1" fontAlgn="base" latinLnBrk="0" hangingPunct="1">
              <a:lnSpc>
                <a:spcPct val="100000"/>
              </a:lnSpc>
              <a:spcBef>
                <a:spcPts val="0"/>
              </a:spcBef>
              <a:spcAft>
                <a:spcPct val="0"/>
              </a:spcAft>
              <a:buClrTx/>
              <a:buSzTx/>
              <a:buFontTx/>
              <a:buNone/>
              <a:tabLst/>
              <a:defRPr/>
            </a:pPr>
            <a:r>
              <a:rPr kumimoji="0" lang="en-US" sz="1200" b="1" i="0" u="none" strike="sngStrike" kern="0" cap="none" spc="0" normalizeH="0" baseline="0" noProof="0">
                <a:ln>
                  <a:noFill/>
                </a:ln>
                <a:solidFill>
                  <a:srgbClr val="000000"/>
                </a:solidFill>
                <a:effectLst/>
                <a:uLnTx/>
                <a:uFillTx/>
                <a:latin typeface="Segoe UI"/>
                <a:ea typeface="+mn-ea"/>
                <a:cs typeface="+mn-cs"/>
              </a:rPr>
              <a:t>Power Platform admin center</a:t>
            </a:r>
          </a:p>
          <a:p>
            <a:pPr marL="0" marR="0" lvl="0" indent="0" algn="l" defTabSz="932472"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n-ea"/>
                <a:cs typeface="+mn-cs"/>
                <a:hlinkClick r:id="rId5" action="ppaction://hlinksldjump"/>
              </a:rPr>
              <a:t>Configure pay-as-you-go plan</a:t>
            </a:r>
            <a:r>
              <a:rPr kumimoji="0" lang="en-US" sz="1200" b="0" i="0" u="none" strike="noStrike" kern="0" cap="none" spc="0" normalizeH="0" baseline="0" noProof="0">
                <a:ln>
                  <a:noFill/>
                </a:ln>
                <a:solidFill>
                  <a:srgbClr val="000000"/>
                </a:solidFill>
                <a:effectLst/>
                <a:uLnTx/>
                <a:uFillTx/>
                <a:latin typeface="Segoe UI"/>
                <a:ea typeface="+mn-ea"/>
                <a:cs typeface="+mn-cs"/>
              </a:rPr>
              <a:t> or prepaid message capacity</a:t>
            </a:r>
          </a:p>
        </p:txBody>
      </p:sp>
      <p:sp>
        <p:nvSpPr>
          <p:cNvPr id="87" name="TextBox 86">
            <a:extLst>
              <a:ext uri="{FF2B5EF4-FFF2-40B4-BE49-F238E27FC236}">
                <a16:creationId xmlns:a16="http://schemas.microsoft.com/office/drawing/2014/main" id="{E23DF3FC-C3F6-0EDC-9C0B-F9C54D7AFB96}"/>
              </a:ext>
            </a:extLst>
          </p:cNvPr>
          <p:cNvSpPr txBox="1"/>
          <p:nvPr/>
        </p:nvSpPr>
        <p:spPr>
          <a:xfrm>
            <a:off x="4082179" y="4737306"/>
            <a:ext cx="2222436" cy="738664"/>
          </a:xfrm>
          <a:prstGeom prst="rect">
            <a:avLst/>
          </a:prstGeom>
          <a:noFill/>
        </p:spPr>
        <p:txBody>
          <a:bodyPr wrap="square" lIns="0" tIns="0" rIns="0" bIns="0" anchor="t">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a:ea typeface="+mn-ea"/>
                <a:cs typeface="+mn-cs"/>
              </a:rPr>
              <a:t>Power Platform admin center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kern="1200">
                <a:solidFill>
                  <a:schemeClr val="dk1"/>
                </a:solidFill>
                <a:latin typeface="+mn-lt"/>
                <a:ea typeface="+mn-ea"/>
                <a:cs typeface="+mn-cs"/>
                <a:hlinkClick r:id="rId6" action="ppaction://hlinksldjump"/>
              </a:rPr>
              <a:t>Use “Manage sharing”</a:t>
            </a:r>
            <a:r>
              <a:rPr lang="en-US" sz="1200" kern="1200">
                <a:solidFill>
                  <a:schemeClr val="dk1"/>
                </a:solidFill>
                <a:latin typeface="+mn-lt"/>
                <a:ea typeface="+mn-ea"/>
                <a:cs typeface="+mn-cs"/>
              </a:rPr>
              <a:t> to limit how broadly agents can be shared</a:t>
            </a:r>
          </a:p>
        </p:txBody>
      </p:sp>
      <p:sp>
        <p:nvSpPr>
          <p:cNvPr id="3" name="Rectangle 2">
            <a:extLst>
              <a:ext uri="{FF2B5EF4-FFF2-40B4-BE49-F238E27FC236}">
                <a16:creationId xmlns:a16="http://schemas.microsoft.com/office/drawing/2014/main" id="{BA733CB7-3D49-739C-B6FC-D6B08D55A385}"/>
              </a:ext>
            </a:extLst>
          </p:cNvPr>
          <p:cNvSpPr>
            <a:spLocks/>
          </p:cNvSpPr>
          <p:nvPr/>
        </p:nvSpPr>
        <p:spPr>
          <a:xfrm>
            <a:off x="4095496" y="5935312"/>
            <a:ext cx="2416662" cy="369332"/>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lang="en-US" sz="1200" b="1" kern="0">
                <a:solidFill>
                  <a:srgbClr val="000000"/>
                </a:solidFill>
                <a:latin typeface="Segoe UI"/>
              </a:rPr>
              <a:t>Power Platform admin center</a:t>
            </a:r>
          </a:p>
          <a:p>
            <a:pPr marL="0" marR="0" lvl="0" indent="0" algn="l" defTabSz="932472" rtl="0" eaLnBrk="1" fontAlgn="base" latinLnBrk="0" hangingPunct="1">
              <a:lnSpc>
                <a:spcPct val="100000"/>
              </a:lnSpc>
              <a:spcBef>
                <a:spcPts val="0"/>
              </a:spcBef>
              <a:spcAft>
                <a:spcPct val="0"/>
              </a:spcAft>
              <a:buClrTx/>
              <a:buSzTx/>
              <a:buFontTx/>
              <a:buNone/>
              <a:tabLst/>
              <a:defRPr/>
            </a:pPr>
            <a:r>
              <a:rPr lang="en-US" sz="1200" kern="0">
                <a:solidFill>
                  <a:srgbClr val="000000"/>
                </a:solidFill>
                <a:latin typeface="Segoe UI"/>
                <a:hlinkClick r:id="rId7" action="ppaction://hlinksldjump"/>
              </a:rPr>
              <a:t>Manage and track costs</a:t>
            </a:r>
            <a:endParaRPr lang="en-US" sz="1200" kern="0">
              <a:solidFill>
                <a:srgbClr val="000000"/>
              </a:solidFill>
              <a:latin typeface="Segoe UI"/>
            </a:endParaRPr>
          </a:p>
        </p:txBody>
      </p:sp>
      <p:sp>
        <p:nvSpPr>
          <p:cNvPr id="74" name="Rectangle 73">
            <a:extLst>
              <a:ext uri="{FF2B5EF4-FFF2-40B4-BE49-F238E27FC236}">
                <a16:creationId xmlns:a16="http://schemas.microsoft.com/office/drawing/2014/main" id="{AC060339-687D-9C0E-A030-E1F718A7D3D2}"/>
              </a:ext>
            </a:extLst>
          </p:cNvPr>
          <p:cNvSpPr>
            <a:spLocks/>
          </p:cNvSpPr>
          <p:nvPr/>
        </p:nvSpPr>
        <p:spPr>
          <a:xfrm>
            <a:off x="6702670" y="1730779"/>
            <a:ext cx="1501758" cy="276999"/>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effectLst/>
                <a:uLnTx/>
                <a:uFillTx/>
                <a:latin typeface="Segoe UI Semibold"/>
                <a:ea typeface="+mn-ea"/>
                <a:cs typeface="+mn-cs"/>
              </a:rPr>
              <a:t>Copilot Studio</a:t>
            </a:r>
          </a:p>
        </p:txBody>
      </p:sp>
      <p:sp>
        <p:nvSpPr>
          <p:cNvPr id="85" name="Rectangle 84">
            <a:extLst>
              <a:ext uri="{FF2B5EF4-FFF2-40B4-BE49-F238E27FC236}">
                <a16:creationId xmlns:a16="http://schemas.microsoft.com/office/drawing/2014/main" id="{185CCC33-57BA-2704-FC95-8128E2FE9222}"/>
              </a:ext>
            </a:extLst>
          </p:cNvPr>
          <p:cNvSpPr>
            <a:spLocks/>
          </p:cNvSpPr>
          <p:nvPr/>
        </p:nvSpPr>
        <p:spPr>
          <a:xfrm>
            <a:off x="6689353" y="2270693"/>
            <a:ext cx="2222436" cy="923330"/>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lang="en-US" sz="1200" b="1" kern="0">
                <a:solidFill>
                  <a:srgbClr val="000000"/>
                </a:solidFill>
                <a:latin typeface="Segoe UI"/>
              </a:rPr>
              <a:t>Microsoft 365 admin center</a:t>
            </a:r>
          </a:p>
          <a:p>
            <a:pPr marL="0" marR="0" lvl="0" indent="0" algn="l" defTabSz="932472" rtl="0" eaLnBrk="1" fontAlgn="base" latinLnBrk="0" hangingPunct="1">
              <a:lnSpc>
                <a:spcPct val="100000"/>
              </a:lnSpc>
              <a:spcBef>
                <a:spcPts val="0"/>
              </a:spcBef>
              <a:spcAft>
                <a:spcPct val="0"/>
              </a:spcAft>
              <a:buClrTx/>
              <a:buSzTx/>
              <a:buFontTx/>
              <a:buNone/>
              <a:tabLst/>
              <a:defRPr/>
            </a:pPr>
            <a:r>
              <a:rPr lang="en-US" sz="1200" kern="0">
                <a:solidFill>
                  <a:srgbClr val="000000"/>
                </a:solidFill>
                <a:latin typeface="Segoe UI"/>
                <a:hlinkClick r:id="rId8" action="ppaction://hlinksldjump"/>
              </a:rPr>
              <a:t>Assign Copilot Studio license</a:t>
            </a:r>
            <a:endParaRPr lang="en-US" sz="1200" kern="0">
              <a:solidFill>
                <a:srgbClr val="000000"/>
              </a:solidFill>
              <a:latin typeface="Segoe UI"/>
            </a:endParaRPr>
          </a:p>
          <a:p>
            <a:pPr marL="0" marR="0" lvl="0" indent="0" algn="l" defTabSz="932472"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a:ea typeface="+mn-ea"/>
                <a:cs typeface="+mn-cs"/>
              </a:rPr>
              <a:t>Power Platform admin center</a:t>
            </a:r>
          </a:p>
          <a:p>
            <a:pPr marL="0" marR="0" lvl="0" indent="0" algn="l" defTabSz="932472"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n-ea"/>
                <a:cs typeface="+mn-cs"/>
                <a:hlinkClick r:id="rId9" action="ppaction://hlinksldjump"/>
              </a:rPr>
              <a:t>Control access to Copilot Studio </a:t>
            </a:r>
            <a:r>
              <a:rPr kumimoji="0" lang="en-US" sz="1200" b="0" i="0" u="none" strike="noStrike" kern="0" cap="none" spc="0" normalizeH="0" baseline="0" noProof="0">
                <a:ln>
                  <a:noFill/>
                </a:ln>
                <a:solidFill>
                  <a:srgbClr val="000000"/>
                </a:solidFill>
                <a:effectLst/>
                <a:uLnTx/>
                <a:uFillTx/>
                <a:latin typeface="Segoe UI"/>
                <a:ea typeface="+mn-ea"/>
                <a:cs typeface="+mn-cs"/>
              </a:rPr>
              <a:t>based on Security Groups</a:t>
            </a:r>
          </a:p>
        </p:txBody>
      </p:sp>
      <p:sp>
        <p:nvSpPr>
          <p:cNvPr id="88" name="Rectangle 87">
            <a:extLst>
              <a:ext uri="{FF2B5EF4-FFF2-40B4-BE49-F238E27FC236}">
                <a16:creationId xmlns:a16="http://schemas.microsoft.com/office/drawing/2014/main" id="{96A50910-2D17-AFD6-7F16-F4425F86CE22}"/>
              </a:ext>
            </a:extLst>
          </p:cNvPr>
          <p:cNvSpPr>
            <a:spLocks/>
          </p:cNvSpPr>
          <p:nvPr/>
        </p:nvSpPr>
        <p:spPr>
          <a:xfrm>
            <a:off x="6689353" y="4737306"/>
            <a:ext cx="2222436" cy="738664"/>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Aft>
                <a:spcPct val="0"/>
              </a:spcAft>
              <a:defRPr/>
            </a:pPr>
            <a:r>
              <a:rPr lang="en-US" sz="1200" b="1" kern="0">
                <a:solidFill>
                  <a:srgbClr val="000000"/>
                </a:solidFill>
                <a:latin typeface="Segoe UI"/>
              </a:rPr>
              <a:t>Power Platform admin center</a:t>
            </a:r>
          </a:p>
          <a:p>
            <a:pPr defTabSz="914400">
              <a:spcAft>
                <a:spcPts val="600"/>
              </a:spcAft>
              <a:defRPr/>
            </a:pPr>
            <a:r>
              <a:rPr lang="en-US" sz="1200" kern="1200">
                <a:solidFill>
                  <a:schemeClr val="dk1"/>
                </a:solidFill>
                <a:latin typeface="+mn-lt"/>
                <a:ea typeface="+mn-ea"/>
                <a:cs typeface="+mn-cs"/>
                <a:hlinkClick r:id="rId6" action="ppaction://hlinksldjump"/>
              </a:rPr>
              <a:t>Use “Manage sharing”</a:t>
            </a:r>
            <a:r>
              <a:rPr lang="en-US" sz="1200" kern="1200">
                <a:solidFill>
                  <a:schemeClr val="dk1"/>
                </a:solidFill>
                <a:latin typeface="+mn-lt"/>
                <a:ea typeface="+mn-ea"/>
                <a:cs typeface="+mn-cs"/>
              </a:rPr>
              <a:t> to limit how broadly agents can be shared</a:t>
            </a:r>
            <a:endParaRPr lang="en-US" sz="1200" kern="1200">
              <a:solidFill>
                <a:schemeClr val="dk1"/>
              </a:solidFill>
              <a:latin typeface="+mn-lt"/>
              <a:cs typeface="Segoe UI"/>
            </a:endParaRPr>
          </a:p>
        </p:txBody>
      </p:sp>
      <p:sp>
        <p:nvSpPr>
          <p:cNvPr id="2" name="Rectangle 1">
            <a:extLst>
              <a:ext uri="{FF2B5EF4-FFF2-40B4-BE49-F238E27FC236}">
                <a16:creationId xmlns:a16="http://schemas.microsoft.com/office/drawing/2014/main" id="{AB503819-7AAC-6293-E256-FC0363B069F6}"/>
              </a:ext>
            </a:extLst>
          </p:cNvPr>
          <p:cNvSpPr>
            <a:spLocks/>
          </p:cNvSpPr>
          <p:nvPr/>
        </p:nvSpPr>
        <p:spPr>
          <a:xfrm>
            <a:off x="6689353" y="5935312"/>
            <a:ext cx="2416662" cy="369332"/>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lang="en-US" sz="1200" b="1" kern="0">
                <a:solidFill>
                  <a:srgbClr val="000000"/>
                </a:solidFill>
                <a:latin typeface="Segoe UI"/>
              </a:rPr>
              <a:t>Power Platform admin center</a:t>
            </a:r>
          </a:p>
          <a:p>
            <a:pPr marL="0" marR="0" lvl="0" indent="0" algn="l" defTabSz="932472" rtl="0" eaLnBrk="1" fontAlgn="base" latinLnBrk="0" hangingPunct="1">
              <a:lnSpc>
                <a:spcPct val="100000"/>
              </a:lnSpc>
              <a:spcBef>
                <a:spcPts val="0"/>
              </a:spcBef>
              <a:spcAft>
                <a:spcPct val="0"/>
              </a:spcAft>
              <a:buClrTx/>
              <a:buSzTx/>
              <a:buFontTx/>
              <a:buNone/>
              <a:tabLst/>
              <a:defRPr/>
            </a:pPr>
            <a:r>
              <a:rPr lang="en-US" sz="1200" kern="0">
                <a:solidFill>
                  <a:srgbClr val="000000"/>
                </a:solidFill>
                <a:latin typeface="Segoe UI"/>
                <a:hlinkClick r:id="rId7" action="ppaction://hlinksldjump"/>
              </a:rPr>
              <a:t>Manage and track costs</a:t>
            </a:r>
            <a:endParaRPr lang="en-US" sz="1200" kern="0">
              <a:solidFill>
                <a:srgbClr val="000000"/>
              </a:solidFill>
              <a:latin typeface="Segoe UI"/>
            </a:endParaRPr>
          </a:p>
        </p:txBody>
      </p:sp>
      <p:sp>
        <p:nvSpPr>
          <p:cNvPr id="75" name="Rectangle 74">
            <a:extLst>
              <a:ext uri="{FF2B5EF4-FFF2-40B4-BE49-F238E27FC236}">
                <a16:creationId xmlns:a16="http://schemas.microsoft.com/office/drawing/2014/main" id="{73C623C2-4F3C-566D-2E88-46FDDD47FDD1}"/>
              </a:ext>
            </a:extLst>
          </p:cNvPr>
          <p:cNvSpPr>
            <a:spLocks/>
          </p:cNvSpPr>
          <p:nvPr/>
        </p:nvSpPr>
        <p:spPr>
          <a:xfrm>
            <a:off x="9309845" y="1730780"/>
            <a:ext cx="1129925" cy="276999"/>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effectLst/>
                <a:uLnTx/>
                <a:uFillTx/>
                <a:latin typeface="Segoe UI Semibold"/>
                <a:ea typeface="+mn-ea"/>
                <a:cs typeface="+mn-cs"/>
              </a:rPr>
              <a:t>SharePoint</a:t>
            </a:r>
          </a:p>
        </p:txBody>
      </p:sp>
      <p:sp>
        <p:nvSpPr>
          <p:cNvPr id="4" name="Rectangle 3">
            <a:extLst>
              <a:ext uri="{FF2B5EF4-FFF2-40B4-BE49-F238E27FC236}">
                <a16:creationId xmlns:a16="http://schemas.microsoft.com/office/drawing/2014/main" id="{3881386A-BC9A-BE2D-9A65-504300441FFF}"/>
              </a:ext>
            </a:extLst>
          </p:cNvPr>
          <p:cNvSpPr>
            <a:spLocks/>
          </p:cNvSpPr>
          <p:nvPr/>
        </p:nvSpPr>
        <p:spPr>
          <a:xfrm>
            <a:off x="9309845" y="2261232"/>
            <a:ext cx="2403345" cy="923330"/>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lang="en-US" sz="1200" b="1" kern="0">
                <a:solidFill>
                  <a:srgbClr val="000000"/>
                </a:solidFill>
                <a:latin typeface="Segoe UI"/>
              </a:rPr>
              <a:t>Microsoft 365 admin center</a:t>
            </a:r>
          </a:p>
          <a:p>
            <a:pPr marL="0" marR="0" lvl="0" indent="0" algn="l" defTabSz="932472" rtl="0" eaLnBrk="1" fontAlgn="base" latinLnBrk="0" hangingPunct="1">
              <a:lnSpc>
                <a:spcPct val="100000"/>
              </a:lnSpc>
              <a:spcBef>
                <a:spcPts val="0"/>
              </a:spcBef>
              <a:spcAft>
                <a:spcPct val="0"/>
              </a:spcAft>
              <a:buClrTx/>
              <a:buSzTx/>
              <a:buFontTx/>
              <a:buNone/>
              <a:tabLst/>
              <a:defRPr/>
            </a:pPr>
            <a:r>
              <a:rPr lang="en-US" sz="1200" kern="0">
                <a:solidFill>
                  <a:srgbClr val="000000"/>
                </a:solidFill>
                <a:latin typeface="Segoe UI"/>
              </a:rPr>
              <a:t>Assign M365 Copilot license</a:t>
            </a:r>
          </a:p>
          <a:p>
            <a:pPr marL="0" marR="0" lvl="0" indent="0" algn="l" defTabSz="932472"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a:ea typeface="+mn-ea"/>
                <a:cs typeface="+mn-cs"/>
              </a:rPr>
              <a:t>Microsoft 365 admin center</a:t>
            </a:r>
          </a:p>
          <a:p>
            <a:pPr marL="0" marR="0" lvl="0" indent="0" algn="l" defTabSz="932472"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n-ea"/>
                <a:cs typeface="+mn-cs"/>
                <a:hlinkClick r:id="rId10" action="ppaction://hlinksldjump"/>
              </a:rPr>
              <a:t>Configure pay-as-you-go plan</a:t>
            </a:r>
            <a:r>
              <a:rPr kumimoji="0" lang="en-US" sz="1200" b="0" i="0" u="none" strike="noStrike" kern="0" cap="none" spc="0" normalizeH="0" baseline="0" noProof="0">
                <a:ln>
                  <a:noFill/>
                </a:ln>
                <a:solidFill>
                  <a:srgbClr val="000000"/>
                </a:solidFill>
                <a:effectLst/>
                <a:uLnTx/>
                <a:uFillTx/>
                <a:latin typeface="Segoe UI"/>
                <a:ea typeface="+mn-ea"/>
                <a:cs typeface="+mn-cs"/>
              </a:rPr>
              <a:t> or prepaid message capacity</a:t>
            </a:r>
          </a:p>
        </p:txBody>
      </p:sp>
      <p:sp>
        <p:nvSpPr>
          <p:cNvPr id="15" name="Rectangle 14">
            <a:extLst>
              <a:ext uri="{FF2B5EF4-FFF2-40B4-BE49-F238E27FC236}">
                <a16:creationId xmlns:a16="http://schemas.microsoft.com/office/drawing/2014/main" id="{F4B02C75-01F5-A906-226D-A512302259F7}"/>
              </a:ext>
            </a:extLst>
          </p:cNvPr>
          <p:cNvSpPr>
            <a:spLocks/>
          </p:cNvSpPr>
          <p:nvPr/>
        </p:nvSpPr>
        <p:spPr>
          <a:xfrm>
            <a:off x="9290794" y="3386322"/>
            <a:ext cx="2403345" cy="553998"/>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a:ea typeface="+mn-ea"/>
                <a:cs typeface="+mn-cs"/>
              </a:rPr>
              <a:t>SharePoint Online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a:latin typeface="+mn-lt"/>
                <a:ea typeface="+mn-ea"/>
                <a:cs typeface="+mn-cs"/>
                <a:hlinkClick r:id="rId11"/>
              </a:rPr>
              <a:t>Use file permissions on the agent file to control who can access</a:t>
            </a:r>
            <a:endParaRPr lang="en-US" sz="1200">
              <a:latin typeface="+mn-lt"/>
              <a:ea typeface="+mn-ea"/>
              <a:cs typeface="+mn-cs"/>
            </a:endParaRPr>
          </a:p>
        </p:txBody>
      </p:sp>
      <p:sp>
        <p:nvSpPr>
          <p:cNvPr id="89" name="Rectangle 88">
            <a:extLst>
              <a:ext uri="{FF2B5EF4-FFF2-40B4-BE49-F238E27FC236}">
                <a16:creationId xmlns:a16="http://schemas.microsoft.com/office/drawing/2014/main" id="{13CAAC33-7A53-3AA5-C7E0-1CFEBB2E6C16}"/>
              </a:ext>
            </a:extLst>
          </p:cNvPr>
          <p:cNvSpPr>
            <a:spLocks/>
          </p:cNvSpPr>
          <p:nvPr/>
        </p:nvSpPr>
        <p:spPr>
          <a:xfrm>
            <a:off x="9289677" y="4737306"/>
            <a:ext cx="2592410" cy="369332"/>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lang="en-US" sz="1200" b="1" kern="0">
                <a:solidFill>
                  <a:srgbClr val="000000"/>
                </a:solidFill>
                <a:latin typeface="Segoe UI"/>
              </a:rPr>
              <a:t>SharePoint </a:t>
            </a:r>
            <a:r>
              <a:rPr kumimoji="0" lang="en-US" sz="1200" b="1" i="0" u="none" strike="noStrike" kern="0" cap="none" spc="0" normalizeH="0" baseline="0" noProof="0">
                <a:ln>
                  <a:noFill/>
                </a:ln>
                <a:solidFill>
                  <a:srgbClr val="000000"/>
                </a:solidFill>
                <a:effectLst/>
                <a:uLnTx/>
                <a:uFillTx/>
                <a:latin typeface="Segoe UI"/>
                <a:ea typeface="+mn-ea"/>
                <a:cs typeface="+mn-cs"/>
              </a:rPr>
              <a:t>Advanced Management</a:t>
            </a:r>
          </a:p>
          <a:p>
            <a:pPr marL="0" marR="0" lvl="0" indent="0" algn="l" defTabSz="932472"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n-ea"/>
                <a:cs typeface="+mn-cs"/>
                <a:hlinkClick r:id="rId12"/>
              </a:rPr>
              <a:t>Restricted access control</a:t>
            </a:r>
            <a:endParaRPr kumimoji="0" lang="en-US" sz="1200" b="0" i="0" u="none" strike="noStrike" kern="0" cap="none" spc="0" normalizeH="0" baseline="0" noProof="0">
              <a:ln>
                <a:noFill/>
              </a:ln>
              <a:solidFill>
                <a:srgbClr val="000000"/>
              </a:solidFill>
              <a:effectLst/>
              <a:uLnTx/>
              <a:uFillTx/>
              <a:latin typeface="Segoe UI"/>
              <a:ea typeface="+mn-ea"/>
              <a:cs typeface="+mn-cs"/>
            </a:endParaRPr>
          </a:p>
        </p:txBody>
      </p:sp>
      <p:sp>
        <p:nvSpPr>
          <p:cNvPr id="91" name="Rectangle 90">
            <a:extLst>
              <a:ext uri="{FF2B5EF4-FFF2-40B4-BE49-F238E27FC236}">
                <a16:creationId xmlns:a16="http://schemas.microsoft.com/office/drawing/2014/main" id="{19C132CE-B96A-5BF2-7E3E-A00D6AD3F91F}"/>
              </a:ext>
            </a:extLst>
          </p:cNvPr>
          <p:cNvSpPr>
            <a:spLocks/>
          </p:cNvSpPr>
          <p:nvPr/>
        </p:nvSpPr>
        <p:spPr>
          <a:xfrm>
            <a:off x="9298374" y="5935312"/>
            <a:ext cx="2416662" cy="369332"/>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lang="en-US" sz="1200" b="1" kern="0">
                <a:solidFill>
                  <a:srgbClr val="000000"/>
                </a:solidFill>
                <a:latin typeface="Segoe UI"/>
              </a:rPr>
              <a:t>Azure portal</a:t>
            </a:r>
          </a:p>
          <a:p>
            <a:pPr marL="0" marR="0" lvl="0" indent="0" algn="l" defTabSz="932472" rtl="0" eaLnBrk="1" fontAlgn="base" latinLnBrk="0" hangingPunct="1">
              <a:lnSpc>
                <a:spcPct val="100000"/>
              </a:lnSpc>
              <a:spcBef>
                <a:spcPts val="0"/>
              </a:spcBef>
              <a:spcAft>
                <a:spcPct val="0"/>
              </a:spcAft>
              <a:buClrTx/>
              <a:buSzTx/>
              <a:buFontTx/>
              <a:buNone/>
              <a:tabLst/>
              <a:defRPr/>
            </a:pPr>
            <a:r>
              <a:rPr lang="en-US" sz="1200" kern="0">
                <a:solidFill>
                  <a:srgbClr val="000000"/>
                </a:solidFill>
                <a:latin typeface="Segoe UI"/>
                <a:hlinkClick r:id="" action="ppaction://noaction"/>
              </a:rPr>
              <a:t>Control and track costs</a:t>
            </a:r>
            <a:endParaRPr lang="en-US" sz="1200" kern="0">
              <a:solidFill>
                <a:srgbClr val="000000"/>
              </a:solidFill>
              <a:latin typeface="Segoe UI"/>
            </a:endParaRPr>
          </a:p>
        </p:txBody>
      </p:sp>
      <p:sp>
        <p:nvSpPr>
          <p:cNvPr id="7" name="TextBox 6">
            <a:extLst>
              <a:ext uri="{FF2B5EF4-FFF2-40B4-BE49-F238E27FC236}">
                <a16:creationId xmlns:a16="http://schemas.microsoft.com/office/drawing/2014/main" id="{56255C76-C4D9-FB92-D69B-724744BC04BA}"/>
              </a:ext>
            </a:extLst>
          </p:cNvPr>
          <p:cNvSpPr txBox="1"/>
          <p:nvPr/>
        </p:nvSpPr>
        <p:spPr>
          <a:xfrm>
            <a:off x="7637489" y="6591300"/>
            <a:ext cx="4244598" cy="261610"/>
          </a:xfrm>
          <a:prstGeom prst="rect">
            <a:avLst/>
          </a:prstGeom>
          <a:noFill/>
        </p:spPr>
        <p:txBody>
          <a:bodyPr wrap="square" lIns="91440" tIns="45720" rIns="91440" bIns="45720" rtlCol="0" anchor="t">
            <a:spAutoFit/>
          </a:bodyPr>
          <a:lstStyle/>
          <a:p>
            <a:r>
              <a:rPr lang="en-US" sz="1100"/>
              <a:t>* Applies to Copilot Studio lite and Copilot Studio</a:t>
            </a:r>
          </a:p>
        </p:txBody>
      </p:sp>
      <p:sp>
        <p:nvSpPr>
          <p:cNvPr id="10" name="Rectangle 9">
            <a:extLst>
              <a:ext uri="{FF2B5EF4-FFF2-40B4-BE49-F238E27FC236}">
                <a16:creationId xmlns:a16="http://schemas.microsoft.com/office/drawing/2014/main" id="{07811301-8BCB-5531-D2DC-FEED91691445}"/>
              </a:ext>
            </a:extLst>
          </p:cNvPr>
          <p:cNvSpPr>
            <a:spLocks/>
          </p:cNvSpPr>
          <p:nvPr/>
        </p:nvSpPr>
        <p:spPr>
          <a:xfrm>
            <a:off x="4085453" y="3408454"/>
            <a:ext cx="2417752" cy="656590"/>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4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Microsoft 365 admin center</a:t>
            </a:r>
          </a:p>
          <a:p>
            <a:pPr marL="0" marR="0" lvl="0" indent="0" algn="l" defTabSz="932472" rtl="0" eaLnBrk="1" fontAlgn="base" latinLnBrk="0" hangingPunct="1">
              <a:lnSpc>
                <a:spcPct val="100000"/>
              </a:lnSpc>
              <a:spcBef>
                <a:spcPts val="4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See IT managed options</a:t>
            </a:r>
            <a:endParaRPr lang="en-US" sz="1200" b="0" i="0" u="none" strike="noStrike" kern="0" cap="none" spc="0" normalizeH="0" baseline="0" noProof="0">
              <a:ln>
                <a:noFill/>
              </a:ln>
              <a:solidFill>
                <a:srgbClr val="000000"/>
              </a:solidFill>
              <a:effectLst/>
              <a:uLnTx/>
              <a:uFillTx/>
              <a:latin typeface="Segoe UI"/>
              <a:cs typeface="Segoe UI"/>
            </a:endParaRPr>
          </a:p>
          <a:p>
            <a:pPr defTabSz="932472">
              <a:spcBef>
                <a:spcPts val="400"/>
              </a:spcBef>
              <a:spcAft>
                <a:spcPct val="0"/>
              </a:spcAft>
              <a:defRPr/>
            </a:pPr>
            <a:endParaRPr lang="en-US" sz="1200" kern="0">
              <a:solidFill>
                <a:srgbClr val="000000"/>
              </a:solidFill>
              <a:latin typeface="Segoe UI"/>
              <a:cs typeface="Segoe UI"/>
            </a:endParaRPr>
          </a:p>
        </p:txBody>
      </p:sp>
      <p:sp>
        <p:nvSpPr>
          <p:cNvPr id="17" name="Rectangle 16">
            <a:extLst>
              <a:ext uri="{FF2B5EF4-FFF2-40B4-BE49-F238E27FC236}">
                <a16:creationId xmlns:a16="http://schemas.microsoft.com/office/drawing/2014/main" id="{29D79B36-8149-77B5-04CB-9F8B6D317B9F}"/>
              </a:ext>
            </a:extLst>
          </p:cNvPr>
          <p:cNvSpPr>
            <a:spLocks/>
          </p:cNvSpPr>
          <p:nvPr/>
        </p:nvSpPr>
        <p:spPr>
          <a:xfrm>
            <a:off x="6688263" y="3384678"/>
            <a:ext cx="2417752" cy="656590"/>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4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Microsoft 365 </a:t>
            </a:r>
            <a:r>
              <a:rPr lang="en-US" sz="1200" b="1">
                <a:solidFill>
                  <a:srgbClr val="000000"/>
                </a:solidFill>
                <a:latin typeface="Segoe UI"/>
              </a:rPr>
              <a:t>a</a:t>
            </a:r>
            <a:r>
              <a:rPr kumimoji="0" lang="en-US" sz="1200" b="1" i="0" u="none" strike="noStrike" kern="1200" cap="none" spc="0" normalizeH="0" baseline="0" noProof="0" err="1">
                <a:ln>
                  <a:noFill/>
                </a:ln>
                <a:solidFill>
                  <a:srgbClr val="000000"/>
                </a:solidFill>
                <a:effectLst/>
                <a:uLnTx/>
                <a:uFillTx/>
                <a:latin typeface="Segoe UI"/>
                <a:ea typeface="+mn-ea"/>
                <a:cs typeface="+mn-cs"/>
              </a:rPr>
              <a:t>dmin</a:t>
            </a:r>
            <a:r>
              <a:rPr kumimoji="0" lang="en-US" sz="1200" b="1" i="0" u="none" strike="noStrike" kern="1200" cap="none" spc="0" normalizeH="0" baseline="0" noProof="0">
                <a:ln>
                  <a:noFill/>
                </a:ln>
                <a:solidFill>
                  <a:srgbClr val="000000"/>
                </a:solidFill>
                <a:effectLst/>
                <a:uLnTx/>
                <a:uFillTx/>
                <a:latin typeface="Segoe UI"/>
                <a:ea typeface="+mn-ea"/>
                <a:cs typeface="+mn-cs"/>
              </a:rPr>
              <a:t> </a:t>
            </a:r>
            <a:r>
              <a:rPr lang="en-US" sz="1200" b="1">
                <a:solidFill>
                  <a:srgbClr val="000000"/>
                </a:solidFill>
                <a:latin typeface="Segoe UI"/>
              </a:rPr>
              <a:t>c</a:t>
            </a:r>
            <a:r>
              <a:rPr kumimoji="0" lang="en-US" sz="1200" b="1" i="0" u="none" strike="noStrike" kern="1200" cap="none" spc="0" normalizeH="0" baseline="0" noProof="0">
                <a:ln>
                  <a:noFill/>
                </a:ln>
                <a:solidFill>
                  <a:srgbClr val="000000"/>
                </a:solidFill>
                <a:effectLst/>
                <a:uLnTx/>
                <a:uFillTx/>
                <a:latin typeface="Segoe UI"/>
                <a:ea typeface="+mn-ea"/>
                <a:cs typeface="+mn-cs"/>
              </a:rPr>
              <a:t>enter</a:t>
            </a:r>
          </a:p>
          <a:p>
            <a:pPr marL="0" marR="0" lvl="0" indent="0" algn="l" defTabSz="932472" rtl="0" eaLnBrk="1" fontAlgn="base" latinLnBrk="0" hangingPunct="1">
              <a:lnSpc>
                <a:spcPct val="100000"/>
              </a:lnSpc>
              <a:spcBef>
                <a:spcPts val="4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See IT managed options</a:t>
            </a:r>
            <a:endParaRPr lang="en-US" sz="1200" b="0" i="0" u="none" strike="noStrike" kern="0" cap="none" spc="0" normalizeH="0" baseline="0" noProof="0">
              <a:ln>
                <a:noFill/>
              </a:ln>
              <a:solidFill>
                <a:srgbClr val="000000"/>
              </a:solidFill>
              <a:effectLst/>
              <a:uLnTx/>
              <a:uFillTx/>
              <a:latin typeface="Segoe UI"/>
              <a:cs typeface="Segoe UI"/>
            </a:endParaRPr>
          </a:p>
          <a:p>
            <a:pPr defTabSz="932472">
              <a:spcBef>
                <a:spcPts val="400"/>
              </a:spcBef>
              <a:spcAft>
                <a:spcPct val="0"/>
              </a:spcAft>
              <a:defRPr/>
            </a:pPr>
            <a:endParaRPr lang="en-US" sz="1200" kern="0">
              <a:solidFill>
                <a:srgbClr val="000000"/>
              </a:solidFill>
              <a:latin typeface="Segoe UI"/>
              <a:cs typeface="Segoe UI"/>
            </a:endParaRPr>
          </a:p>
        </p:txBody>
      </p:sp>
      <p:sp>
        <p:nvSpPr>
          <p:cNvPr id="8" name="Rectangle 7">
            <a:extLst>
              <a:ext uri="{FF2B5EF4-FFF2-40B4-BE49-F238E27FC236}">
                <a16:creationId xmlns:a16="http://schemas.microsoft.com/office/drawing/2014/main" id="{63C4671C-9834-5ECC-B741-D92EFEDFFC89}"/>
              </a:ext>
            </a:extLst>
          </p:cNvPr>
          <p:cNvSpPr>
            <a:spLocks/>
          </p:cNvSpPr>
          <p:nvPr/>
        </p:nvSpPr>
        <p:spPr>
          <a:xfrm>
            <a:off x="1155464" y="2290585"/>
            <a:ext cx="2417752" cy="656590"/>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4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Microsoft 365 admin center</a:t>
            </a:r>
          </a:p>
          <a:p>
            <a:pPr defTabSz="932472" fontAlgn="base">
              <a:spcBef>
                <a:spcPts val="400"/>
              </a:spcBef>
              <a:spcAft>
                <a:spcPct val="0"/>
              </a:spcAft>
              <a:defRPr/>
            </a:pPr>
            <a:r>
              <a:rPr lang="en-US" sz="1200" kern="0">
                <a:solidFill>
                  <a:schemeClr val="accent2"/>
                </a:solidFill>
                <a:latin typeface="Segoe UI"/>
                <a:hlinkClick r:id="rId13" action="ppaction://hlinksldjump">
                  <a:extLst>
                    <a:ext uri="{A12FA001-AC4F-418D-AE19-62706E023703}">
                      <ahyp:hlinkClr xmlns:ahyp="http://schemas.microsoft.com/office/drawing/2018/hyperlinkcolor" val="tx"/>
                    </a:ext>
                  </a:extLst>
                </a:hlinkClick>
              </a:rPr>
              <a:t>Control age</a:t>
            </a:r>
            <a:r>
              <a:rPr lang="en-US" sz="1200" kern="0">
                <a:solidFill>
                  <a:srgbClr val="8661C5"/>
                </a:solidFill>
                <a:latin typeface="Segoe UI"/>
                <a:hlinkClick r:id="" action="ppaction://noaction">
                  <a:extLst>
                    <a:ext uri="{A12FA001-AC4F-418D-AE19-62706E023703}">
                      <ahyp:hlinkClr xmlns:ahyp="http://schemas.microsoft.com/office/drawing/2018/hyperlinkcolor" val="tx"/>
                    </a:ext>
                  </a:extLst>
                </a:hlinkClick>
              </a:rPr>
              <a:t>nt creation</a:t>
            </a:r>
            <a:r>
              <a:rPr kumimoji="0" lang="en-US" sz="1200" b="0" i="0" u="none" strike="noStrike" kern="0" cap="none" spc="0" normalizeH="0" baseline="0" noProof="0">
                <a:ln>
                  <a:noFill/>
                </a:ln>
                <a:solidFill>
                  <a:srgbClr val="000000"/>
                </a:solidFill>
                <a:effectLst/>
                <a:uLnTx/>
                <a:uFillTx/>
                <a:latin typeface="Segoe UI"/>
                <a:ea typeface="+mn-ea"/>
                <a:cs typeface="+mn-cs"/>
              </a:rPr>
              <a:t>*</a:t>
            </a:r>
            <a:r>
              <a:rPr lang="en-US" sz="1200" kern="0">
                <a:solidFill>
                  <a:srgbClr val="000000"/>
                </a:solidFill>
                <a:latin typeface="Segoe UI"/>
              </a:rPr>
              <a:t> -</a:t>
            </a:r>
            <a:endParaRPr lang="en-US" sz="1200" kern="0">
              <a:solidFill>
                <a:prstClr val="black"/>
              </a:solidFill>
              <a:latin typeface="Segoe UI"/>
            </a:endParaRPr>
          </a:p>
          <a:p>
            <a:pPr defTabSz="932472" fontAlgn="base">
              <a:spcBef>
                <a:spcPts val="400"/>
              </a:spcBef>
              <a:spcAft>
                <a:spcPct val="0"/>
              </a:spcAft>
              <a:defRPr/>
            </a:pPr>
            <a:endParaRPr lang="en-US" sz="1200" b="0" i="0" u="none" strike="noStrike" kern="0" cap="none" spc="0" normalizeH="0" baseline="0" noProof="0">
              <a:ln>
                <a:noFill/>
              </a:ln>
              <a:solidFill>
                <a:prstClr val="black"/>
              </a:solidFill>
              <a:effectLst/>
              <a:uLnTx/>
              <a:uFillTx/>
              <a:latin typeface="Segoe UI"/>
              <a:cs typeface="Segoe UI"/>
            </a:endParaRPr>
          </a:p>
        </p:txBody>
      </p:sp>
      <p:sp>
        <p:nvSpPr>
          <p:cNvPr id="9" name="Rectangle 8">
            <a:extLst>
              <a:ext uri="{FF2B5EF4-FFF2-40B4-BE49-F238E27FC236}">
                <a16:creationId xmlns:a16="http://schemas.microsoft.com/office/drawing/2014/main" id="{9A6528AD-B259-3609-AE3A-038DADE70F1E}"/>
              </a:ext>
            </a:extLst>
          </p:cNvPr>
          <p:cNvSpPr>
            <a:spLocks/>
          </p:cNvSpPr>
          <p:nvPr/>
        </p:nvSpPr>
        <p:spPr>
          <a:xfrm>
            <a:off x="1138145" y="4654516"/>
            <a:ext cx="2417752" cy="656590"/>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4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Microsoft 365 admin center</a:t>
            </a:r>
          </a:p>
          <a:p>
            <a:pPr defTabSz="932472" fontAlgn="base">
              <a:spcBef>
                <a:spcPts val="400"/>
              </a:spcBef>
              <a:spcAft>
                <a:spcPct val="0"/>
              </a:spcAft>
              <a:defRPr/>
            </a:pPr>
            <a:r>
              <a:rPr lang="en-US" sz="1200" kern="0">
                <a:solidFill>
                  <a:schemeClr val="accent2"/>
                </a:solidFill>
                <a:latin typeface="Segoe UI"/>
                <a:hlinkClick r:id="rId4" action="ppaction://hlinksldjump">
                  <a:extLst>
                    <a:ext uri="{A12FA001-AC4F-418D-AE19-62706E023703}">
                      <ahyp:hlinkClr xmlns:ahyp="http://schemas.microsoft.com/office/drawing/2018/hyperlinkcolor" val="tx"/>
                    </a:ext>
                  </a:extLst>
                </a:hlinkClick>
              </a:rPr>
              <a:t>Control agent </a:t>
            </a:r>
            <a:r>
              <a:rPr lang="en-US" sz="1200" kern="0">
                <a:solidFill>
                  <a:schemeClr val="accent2"/>
                </a:solidFill>
                <a:latin typeface="Segoe UI"/>
                <a:hlinkClick r:id="" action="ppaction://noaction">
                  <a:extLst>
                    <a:ext uri="{A12FA001-AC4F-418D-AE19-62706E023703}">
                      <ahyp:hlinkClr xmlns:ahyp="http://schemas.microsoft.com/office/drawing/2018/hyperlinkcolor" val="tx"/>
                    </a:ext>
                  </a:extLst>
                </a:hlinkClick>
              </a:rPr>
              <a:t>s</a:t>
            </a:r>
            <a:r>
              <a:rPr lang="en-US" sz="1200" kern="0">
                <a:solidFill>
                  <a:srgbClr val="8661C5"/>
                </a:solidFill>
                <a:latin typeface="Segoe UI"/>
                <a:hlinkClick r:id="" action="ppaction://noaction">
                  <a:extLst>
                    <a:ext uri="{A12FA001-AC4F-418D-AE19-62706E023703}">
                      <ahyp:hlinkClr xmlns:ahyp="http://schemas.microsoft.com/office/drawing/2018/hyperlinkcolor" val="tx"/>
                    </a:ext>
                  </a:extLst>
                </a:hlinkClick>
              </a:rPr>
              <a:t>haring</a:t>
            </a:r>
            <a:r>
              <a:rPr kumimoji="0" lang="en-US" sz="1200" b="0" i="0" u="none" strike="noStrike" kern="0" cap="none" spc="0" normalizeH="0" baseline="0" noProof="0">
                <a:ln>
                  <a:noFill/>
                </a:ln>
                <a:solidFill>
                  <a:srgbClr val="000000"/>
                </a:solidFill>
                <a:effectLst/>
                <a:uLnTx/>
                <a:uFillTx/>
                <a:latin typeface="Segoe UI"/>
                <a:ea typeface="+mn-ea"/>
                <a:cs typeface="+mn-cs"/>
              </a:rPr>
              <a:t>*</a:t>
            </a:r>
            <a:r>
              <a:rPr lang="en-US" sz="1200" kern="0">
                <a:solidFill>
                  <a:srgbClr val="000000"/>
                </a:solidFill>
                <a:latin typeface="Segoe UI"/>
              </a:rPr>
              <a:t> -</a:t>
            </a:r>
            <a:endParaRPr lang="en-US" sz="1200" kern="0">
              <a:solidFill>
                <a:prstClr val="black"/>
              </a:solidFill>
              <a:latin typeface="Segoe UI"/>
            </a:endParaRPr>
          </a:p>
          <a:p>
            <a:pPr defTabSz="932472">
              <a:spcBef>
                <a:spcPts val="400"/>
              </a:spcBef>
              <a:spcAft>
                <a:spcPct val="0"/>
              </a:spcAft>
              <a:defRPr/>
            </a:pPr>
            <a:endParaRPr lang="en-US" sz="1200" kern="0">
              <a:solidFill>
                <a:srgbClr val="000000"/>
              </a:solidFill>
              <a:latin typeface="Segoe UI"/>
              <a:cs typeface="Segoe UI"/>
            </a:endParaRPr>
          </a:p>
        </p:txBody>
      </p:sp>
    </p:spTree>
    <p:extLst>
      <p:ext uri="{BB962C8B-B14F-4D97-AF65-F5344CB8AC3E}">
        <p14:creationId xmlns:p14="http://schemas.microsoft.com/office/powerpoint/2010/main" val="325764719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2B7D6-16C4-6F39-5838-A054F18F14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8DD509-F1E2-6F20-D8F9-5A648E35B267}"/>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Pin Copilot Chat to </a:t>
            </a:r>
            <a:b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b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Microsoft 365 apps</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1494034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364A8-CC26-930E-1858-DBDFF9627B24}"/>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C1B6484-E1C4-4C6C-B8C4-5B4947412A01}"/>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itle 1">
            <a:extLst>
              <a:ext uri="{FF2B5EF4-FFF2-40B4-BE49-F238E27FC236}">
                <a16:creationId xmlns:a16="http://schemas.microsoft.com/office/drawing/2014/main" id="{F3825AC2-AF1A-40B3-ECAB-368049B6609A}"/>
              </a:ext>
            </a:extLst>
          </p:cNvPr>
          <p:cNvSpPr>
            <a:spLocks noGrp="1"/>
          </p:cNvSpPr>
          <p:nvPr>
            <p:ph type="title"/>
          </p:nvPr>
        </p:nvSpPr>
        <p:spPr/>
        <p:txBody>
          <a:bodyPr>
            <a:noAutofit/>
          </a:bodyPr>
          <a:lstStyle/>
          <a:p>
            <a:r>
              <a:rPr lang="en-US">
                <a:latin typeface="Segoe Sans Display Semibold"/>
                <a:cs typeface="Segoe Sans Display Semibold"/>
              </a:rPr>
              <a:t>Pin Copilot Chat in Microsoft 365 apps</a:t>
            </a:r>
            <a:br>
              <a:rPr lang="en-US">
                <a:cs typeface="+mj-cs"/>
              </a:rPr>
            </a:br>
            <a:r>
              <a:rPr lang="en-US" sz="1600">
                <a:latin typeface="Segoe Sans Display Semibold"/>
                <a:cs typeface="Segoe Sans Display Semibold"/>
                <a:hlinkClick r:id="rId3"/>
              </a:rPr>
              <a:t>Pin Microsoft 365 Copilot Chat</a:t>
            </a:r>
            <a:endParaRPr lang="en-US" sz="1600">
              <a:latin typeface="Segoe Sans Display Semibold"/>
              <a:cs typeface="Segoe Sans Display Semibold"/>
            </a:endParaRPr>
          </a:p>
        </p:txBody>
      </p:sp>
      <p:sp>
        <p:nvSpPr>
          <p:cNvPr id="8" name="TextBox 7">
            <a:extLst>
              <a:ext uri="{FF2B5EF4-FFF2-40B4-BE49-F238E27FC236}">
                <a16:creationId xmlns:a16="http://schemas.microsoft.com/office/drawing/2014/main" id="{5B378EF8-B4FE-E390-4BE2-DC7F8319292A}"/>
              </a:ext>
            </a:extLst>
          </p:cNvPr>
          <p:cNvSpPr txBox="1"/>
          <p:nvPr/>
        </p:nvSpPr>
        <p:spPr>
          <a:xfrm>
            <a:off x="587375" y="2625112"/>
            <a:ext cx="4102171" cy="2785378"/>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Enable access to Copilot Chat from Microsoft 365 apps like Outlook, Teams, Word, Excel, PowerPoint and more.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Pinning Copilot Chat ensures it is always visible in the navigation bar and ribbon, allowing everyone to instantly access context-aware AI capabilities without switching apps.</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As a global administrators or AI administrator, you can access this setting in the </a:t>
            </a:r>
            <a:r>
              <a:rPr kumimoji="0" lang="en-US" sz="1100" b="0" i="0" u="none" strike="noStrike" kern="1200" cap="none" spc="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Microsoft 365 admin center</a:t>
            </a:r>
            <a:r>
              <a:rPr kumimoji="0" lang="en-US" sz="1100" b="0" i="0" u="none" strike="noStrike" kern="1200" cap="none" spc="0" normalizeH="0" baseline="0" noProof="0">
                <a:ln>
                  <a:noFill/>
                </a:ln>
                <a:solidFill>
                  <a:srgbClr val="0078D4"/>
                </a:solidFill>
                <a:effectLst/>
                <a:uLnTx/>
                <a:uFillTx/>
                <a:latin typeface="Segoe UI"/>
                <a:ea typeface="+mn-ea"/>
                <a:cs typeface="+mn-cs"/>
              </a:rPr>
              <a:t> </a:t>
            </a:r>
            <a:r>
              <a:rPr kumimoji="0" lang="en-US" sz="1100" b="0" i="0" u="none" strike="noStrike" kern="1200" cap="none" spc="0" normalizeH="0" baseline="0" noProof="0">
                <a:ln>
                  <a:noFill/>
                </a:ln>
                <a:solidFill>
                  <a:srgbClr val="000000"/>
                </a:solidFill>
                <a:effectLst/>
                <a:uLnTx/>
                <a:uFillTx/>
                <a:latin typeface="Segoe UI"/>
                <a:ea typeface="+mn-ea"/>
                <a:cs typeface="+mn-cs"/>
              </a:rPr>
              <a:t>by navigating to </a:t>
            </a:r>
          </a:p>
          <a:p>
            <a:pPr marL="228600" marR="0" lvl="0" indent="-1524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&gt; Settings &gt; User access &gt; Pin Microsoft 365 Copilot Chat. </a:t>
            </a:r>
          </a:p>
          <a:p>
            <a:pPr marL="228600" marR="0" lvl="0" indent="-1524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Select </a:t>
            </a:r>
            <a:r>
              <a:rPr kumimoji="0" lang="en-US" sz="1000" b="0" i="0" u="none" strike="noStrike" kern="1200" cap="none" spc="0" normalizeH="0" baseline="0" noProof="0">
                <a:ln>
                  <a:noFill/>
                </a:ln>
                <a:solidFill>
                  <a:srgbClr val="000000"/>
                </a:solidFill>
                <a:effectLst/>
                <a:uLnTx/>
                <a:uFillTx/>
                <a:latin typeface="Segoe UI Semibold"/>
                <a:ea typeface="+mn-ea"/>
                <a:cs typeface="+mn-cs"/>
              </a:rPr>
              <a:t>Pin Microsoft Copilot (recommended by Microsoft). </a:t>
            </a:r>
          </a:p>
          <a:p>
            <a:pPr marL="76200">
              <a:spcAft>
                <a:spcPts val="600"/>
              </a:spcAft>
              <a:defRPr/>
            </a:pPr>
            <a:endParaRPr lang="en-US" sz="1100">
              <a:solidFill>
                <a:srgbClr val="000000"/>
              </a:solidFill>
              <a:latin typeface="Segoe UI Semibold"/>
            </a:endParaRPr>
          </a:p>
          <a:p>
            <a:pPr marL="76200">
              <a:spcAft>
                <a:spcPts val="600"/>
              </a:spcAft>
              <a:defRPr/>
            </a:pPr>
            <a:r>
              <a:rPr lang="en-US" sz="1100" i="1">
                <a:solidFill>
                  <a:srgbClr val="000000"/>
                </a:solidFill>
              </a:rPr>
              <a:t>Optionally, pin Copilot Chat for specific groups or users in the Microsoft 365 Apps admin center</a:t>
            </a:r>
          </a:p>
          <a:p>
            <a:pPr marL="76200" marR="0" lvl="0" algn="l" defTabSz="457200" rtl="0" eaLnBrk="1" fontAlgn="auto" latinLnBrk="0" hangingPunct="1">
              <a:lnSpc>
                <a:spcPct val="100000"/>
              </a:lnSpc>
              <a:spcBef>
                <a:spcPts val="0"/>
              </a:spcBef>
              <a:spcAft>
                <a:spcPts val="600"/>
              </a:spcAft>
              <a:buClrTx/>
              <a:buSzTx/>
              <a:tabLst/>
              <a:defRPr/>
            </a:pPr>
            <a:endParaRPr kumimoji="0" lang="en-US" sz="11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Rectangle: Rounded Corners 6">
            <a:extLst>
              <a:ext uri="{FF2B5EF4-FFF2-40B4-BE49-F238E27FC236}">
                <a16:creationId xmlns:a16="http://schemas.microsoft.com/office/drawing/2014/main" id="{2491AFFC-0595-8C6D-437B-90B461D8E77F}"/>
              </a:ext>
              <a:ext uri="{C183D7F6-B498-43B3-948B-1728B52AA6E4}">
                <adec:decorative xmlns:adec="http://schemas.microsoft.com/office/drawing/2017/decorative" val="1"/>
              </a:ext>
            </a:extLst>
          </p:cNvPr>
          <p:cNvSpPr>
            <a:spLocks/>
          </p:cNvSpPr>
          <p:nvPr/>
        </p:nvSpPr>
        <p:spPr bwMode="auto">
          <a:xfrm>
            <a:off x="4898351" y="1511708"/>
            <a:ext cx="7108989" cy="3981365"/>
          </a:xfrm>
          <a:prstGeom prst="roundRect">
            <a:avLst>
              <a:gd name="adj" fmla="val 3208"/>
            </a:avLst>
          </a:prstGeom>
          <a:blipFill>
            <a:blip r:embed="rId5"/>
            <a:stretch>
              <a:fillRect/>
            </a:stretch>
          </a:blip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 name="Group 3">
            <a:extLst>
              <a:ext uri="{FF2B5EF4-FFF2-40B4-BE49-F238E27FC236}">
                <a16:creationId xmlns:a16="http://schemas.microsoft.com/office/drawing/2014/main" id="{30A62BEF-B4A3-675C-9E94-F05D8BA392C1}"/>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6" name="Oval 5">
              <a:extLst>
                <a:ext uri="{FF2B5EF4-FFF2-40B4-BE49-F238E27FC236}">
                  <a16:creationId xmlns:a16="http://schemas.microsoft.com/office/drawing/2014/main" id="{0A1AE0E0-2FCE-80B1-631D-A7AEFCA97F03}"/>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Graphic 80" descr="Icon of a lightbulb">
              <a:extLst>
                <a:ext uri="{FF2B5EF4-FFF2-40B4-BE49-F238E27FC236}">
                  <a16:creationId xmlns:a16="http://schemas.microsoft.com/office/drawing/2014/main" id="{0A511196-E9EF-4465-4EEB-10DAE7769CCD}"/>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0" name="Rectangle: Rounded Corners 9">
            <a:extLst>
              <a:ext uri="{FF2B5EF4-FFF2-40B4-BE49-F238E27FC236}">
                <a16:creationId xmlns:a16="http://schemas.microsoft.com/office/drawing/2014/main" id="{8F7A5CC4-6DAE-F0A2-DC80-068721BBD5A9}"/>
              </a:ext>
              <a:ext uri="{C183D7F6-B498-43B3-948B-1728B52AA6E4}">
                <adec:decorative xmlns:adec="http://schemas.microsoft.com/office/drawing/2017/decorative" val="0"/>
              </a:ext>
            </a:extLst>
          </p:cNvPr>
          <p:cNvSpPr/>
          <p:nvPr/>
        </p:nvSpPr>
        <p:spPr bwMode="auto">
          <a:xfrm>
            <a:off x="7743825" y="91440"/>
            <a:ext cx="4346170"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Microsoft 365 admin center</a:t>
            </a:r>
          </a:p>
        </p:txBody>
      </p:sp>
    </p:spTree>
    <p:extLst>
      <p:ext uri="{BB962C8B-B14F-4D97-AF65-F5344CB8AC3E}">
        <p14:creationId xmlns:p14="http://schemas.microsoft.com/office/powerpoint/2010/main" val="4290283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10"/>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ED82-3C86-6F97-F7F2-395843EC9D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C15C7F-169F-EAD0-C107-999BA795C44F}"/>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Manage agents</a:t>
            </a:r>
            <a:b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br>
            <a:endParaRPr kumimoji="0" lang="en-US" sz="18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4164618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BEC29-DE40-F078-23E1-D66BD208E09B}"/>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0C29030-A29F-77FE-2087-89E6E5AD013F}"/>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6" name="Group 5">
            <a:extLst>
              <a:ext uri="{FF2B5EF4-FFF2-40B4-BE49-F238E27FC236}">
                <a16:creationId xmlns:a16="http://schemas.microsoft.com/office/drawing/2014/main" id="{DCB6D5B6-86F5-D754-8CCD-0010A101EF78}"/>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7" name="Oval 6">
              <a:extLst>
                <a:ext uri="{FF2B5EF4-FFF2-40B4-BE49-F238E27FC236}">
                  <a16:creationId xmlns:a16="http://schemas.microsoft.com/office/drawing/2014/main" id="{0DC52D74-443E-6BFD-C127-0E6F0DC5A50B}"/>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Graphic 80" descr="Icon of a lightbulb">
              <a:extLst>
                <a:ext uri="{FF2B5EF4-FFF2-40B4-BE49-F238E27FC236}">
                  <a16:creationId xmlns:a16="http://schemas.microsoft.com/office/drawing/2014/main" id="{07B32F5B-4385-2734-B128-787164B16839}"/>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AE70414A-5621-3BC2-21CA-E576175DF5D0}"/>
              </a:ext>
            </a:extLst>
          </p:cNvPr>
          <p:cNvSpPr>
            <a:spLocks noGrp="1"/>
          </p:cNvSpPr>
          <p:nvPr>
            <p:ph type="title"/>
          </p:nvPr>
        </p:nvSpPr>
        <p:spPr>
          <a:xfrm>
            <a:off x="587374" y="457200"/>
            <a:ext cx="11320608" cy="492125"/>
          </a:xfrm>
        </p:spPr>
        <p:txBody>
          <a:bodyPr>
            <a:noAutofit/>
          </a:bodyPr>
          <a:lstStyle/>
          <a:p>
            <a:r>
              <a:rPr lang="en-US" sz="3000">
                <a:ea typeface="+mj-ea"/>
                <a:cs typeface="+mj-cs"/>
              </a:rPr>
              <a:t>Manage who can create and use agents</a:t>
            </a:r>
            <a:br>
              <a:rPr lang="en-US" sz="3000">
                <a:ea typeface="+mj-ea"/>
                <a:cs typeface="+mj-cs"/>
              </a:rPr>
            </a:br>
            <a:r>
              <a:rPr lang="en-US" sz="1600">
                <a:hlinkClick r:id="rId3"/>
              </a:rPr>
              <a:t>Control how your users can create and use agents in M365 Copilot</a:t>
            </a:r>
            <a:br>
              <a:rPr lang="en-US" sz="3000">
                <a:ea typeface="+mj-ea"/>
                <a:cs typeface="+mj-cs"/>
              </a:rPr>
            </a:br>
            <a:endParaRPr lang="en-US" sz="3000">
              <a:ea typeface="+mj-ea"/>
              <a:cs typeface="+mj-cs"/>
            </a:endParaRPr>
          </a:p>
        </p:txBody>
      </p:sp>
      <p:sp>
        <p:nvSpPr>
          <p:cNvPr id="9" name="Rectangle: Rounded Corners 8">
            <a:extLst>
              <a:ext uri="{FF2B5EF4-FFF2-40B4-BE49-F238E27FC236}">
                <a16:creationId xmlns:a16="http://schemas.microsoft.com/office/drawing/2014/main" id="{6E9F2FC1-97DD-AFE8-01EF-019CAB379A57}"/>
              </a:ext>
              <a:ext uri="{C183D7F6-B498-43B3-948B-1728B52AA6E4}">
                <adec:decorative xmlns:adec="http://schemas.microsoft.com/office/drawing/2017/decorative" val="0"/>
              </a:ext>
            </a:extLst>
          </p:cNvPr>
          <p:cNvSpPr/>
          <p:nvPr/>
        </p:nvSpPr>
        <p:spPr bwMode="auto">
          <a:xfrm>
            <a:off x="7743825" y="91440"/>
            <a:ext cx="4346170"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Microsoft 365 admin center</a:t>
            </a:r>
          </a:p>
        </p:txBody>
      </p:sp>
      <p:sp>
        <p:nvSpPr>
          <p:cNvPr id="19" name="TextBox 18">
            <a:extLst>
              <a:ext uri="{FF2B5EF4-FFF2-40B4-BE49-F238E27FC236}">
                <a16:creationId xmlns:a16="http://schemas.microsoft.com/office/drawing/2014/main" id="{4738B2DD-2ABB-A66B-FA94-D78D3649AA44}"/>
              </a:ext>
            </a:extLst>
          </p:cNvPr>
          <p:cNvSpPr txBox="1"/>
          <p:nvPr/>
        </p:nvSpPr>
        <p:spPr>
          <a:xfrm>
            <a:off x="587375" y="2625112"/>
            <a:ext cx="4102171" cy="2446824"/>
          </a:xfrm>
          <a:prstGeom prst="rect">
            <a:avLst/>
          </a:prstGeom>
          <a:noFill/>
        </p:spPr>
        <p:txBody>
          <a:bodyPr wrap="square" lIns="0" tIns="0" rIns="0" bIns="0" anchor="t">
            <a:spAutoFit/>
          </a:bodyPr>
          <a:lstStyle/>
          <a:p>
            <a:pPr lvl="0">
              <a:spcAft>
                <a:spcPts val="800"/>
              </a:spcAft>
              <a:defRPr/>
            </a:pPr>
            <a:r>
              <a:rPr lang="en-US" sz="1100">
                <a:solidFill>
                  <a:srgbClr val="000000"/>
                </a:solidFill>
              </a:rPr>
              <a:t>AI admins can manage who can create and use agents* in M365 Copilot Chat</a:t>
            </a:r>
          </a:p>
          <a:p>
            <a:pPr lvl="0">
              <a:spcAft>
                <a:spcPts val="800"/>
              </a:spcAft>
              <a:defRPr/>
            </a:pPr>
            <a:r>
              <a:rPr lang="en-US" sz="1100">
                <a:solidFill>
                  <a:srgbClr val="000000"/>
                </a:solidFill>
              </a:rPr>
              <a:t>Options to enable agents for all users, no users, or specific users and groups</a:t>
            </a:r>
          </a:p>
          <a:p>
            <a:pPr lvl="0">
              <a:spcAft>
                <a:spcPts val="800"/>
              </a:spcAft>
              <a:defRPr/>
            </a:pPr>
            <a:r>
              <a:rPr lang="en-US" sz="1100">
                <a:solidFill>
                  <a:srgbClr val="000000"/>
                </a:solidFill>
              </a:rPr>
              <a:t>Enable agents by type e.g. created by Microsoft, external publishers, built by your organization</a:t>
            </a:r>
          </a:p>
          <a:p>
            <a:pPr lvl="0">
              <a:spcBef>
                <a:spcPts val="600"/>
              </a:spcBef>
              <a:spcAft>
                <a:spcPts val="600"/>
              </a:spcAft>
              <a:defRPr/>
            </a:pPr>
            <a:r>
              <a:rPr lang="en-US" sz="1100">
                <a:solidFill>
                  <a:srgbClr val="000000"/>
                </a:solidFill>
              </a:rPr>
              <a:t>As a global administrators or AI administrator, you can access this setting in the </a:t>
            </a:r>
            <a:r>
              <a:rPr lang="en-US" sz="1100">
                <a:solidFill>
                  <a:srgbClr val="0078D4"/>
                </a:solidFill>
                <a:hlinkClick r:id="rId4">
                  <a:extLst>
                    <a:ext uri="{A12FA001-AC4F-418D-AE19-62706E023703}">
                      <ahyp:hlinkClr xmlns:ahyp="http://schemas.microsoft.com/office/drawing/2018/hyperlinkcolor" val="tx"/>
                    </a:ext>
                  </a:extLst>
                </a:hlinkClick>
              </a:rPr>
              <a:t>Microsoft 365 admin center</a:t>
            </a:r>
            <a:r>
              <a:rPr lang="en-US" sz="1100">
                <a:solidFill>
                  <a:srgbClr val="0078D4"/>
                </a:solidFill>
              </a:rPr>
              <a:t> </a:t>
            </a:r>
            <a:r>
              <a:rPr lang="en-US" sz="1100">
                <a:solidFill>
                  <a:srgbClr val="000000"/>
                </a:solidFill>
              </a:rPr>
              <a:t>by navigating to </a:t>
            </a:r>
          </a:p>
          <a:p>
            <a:pPr marL="228600" lvl="0" indent="-152400">
              <a:spcAft>
                <a:spcPts val="600"/>
              </a:spcAft>
              <a:buFont typeface="Arial" panose="020B0604020202020204" pitchFamily="34" charset="0"/>
              <a:buChar char="•"/>
              <a:defRPr/>
            </a:pPr>
            <a:r>
              <a:rPr lang="en-US" sz="1000">
                <a:solidFill>
                  <a:srgbClr val="000000"/>
                </a:solidFill>
                <a:latin typeface="Segoe UI Semibold"/>
              </a:rPr>
              <a:t>Copilot &gt; Settings &gt; User access &gt; Pin Microsoft 365 Copilot Chat. </a:t>
            </a:r>
          </a:p>
          <a:p>
            <a:pPr marL="228600" lvl="0" indent="-152400">
              <a:spcAft>
                <a:spcPts val="600"/>
              </a:spcAft>
              <a:buFont typeface="Arial" panose="020B0604020202020204" pitchFamily="34" charset="0"/>
              <a:buChar char="•"/>
              <a:defRPr/>
            </a:pPr>
            <a:r>
              <a:rPr lang="en-US" sz="1000">
                <a:solidFill>
                  <a:srgbClr val="000000"/>
                </a:solidFill>
              </a:rPr>
              <a:t>Select </a:t>
            </a:r>
            <a:r>
              <a:rPr lang="en-US" sz="1000">
                <a:solidFill>
                  <a:srgbClr val="000000"/>
                </a:solidFill>
                <a:latin typeface="Segoe UI Semibold"/>
              </a:rPr>
              <a:t>Pin Microsoft Copilot (recommended by Microsoft). </a:t>
            </a:r>
          </a:p>
          <a:p>
            <a:pPr lvl="0">
              <a:spcAft>
                <a:spcPts val="800"/>
              </a:spcAft>
              <a:defRPr/>
            </a:pPr>
            <a:endParaRPr lang="en-US" sz="1100">
              <a:solidFill>
                <a:srgbClr val="000000"/>
              </a:solidFill>
            </a:endParaRPr>
          </a:p>
        </p:txBody>
      </p:sp>
      <p:sp>
        <p:nvSpPr>
          <p:cNvPr id="3" name="TextBox 2">
            <a:extLst>
              <a:ext uri="{FF2B5EF4-FFF2-40B4-BE49-F238E27FC236}">
                <a16:creationId xmlns:a16="http://schemas.microsoft.com/office/drawing/2014/main" id="{E789F205-BEF6-549E-6D25-EE1AE52D13B6}"/>
              </a:ext>
            </a:extLst>
          </p:cNvPr>
          <p:cNvSpPr txBox="1"/>
          <p:nvPr/>
        </p:nvSpPr>
        <p:spPr>
          <a:xfrm>
            <a:off x="587374" y="5194166"/>
            <a:ext cx="2698854" cy="153888"/>
          </a:xfrm>
          <a:prstGeom prst="rect">
            <a:avLst/>
          </a:prstGeom>
          <a:noFill/>
        </p:spPr>
        <p:txBody>
          <a:bodyPr wrap="square" lIns="0" tIns="0" rIns="0" bIns="0" rtlCol="0">
            <a:spAutoFit/>
          </a:bodyPr>
          <a:lstStyle/>
          <a:p>
            <a:pPr algn="r"/>
            <a:r>
              <a:rPr lang="en-US" sz="1000" i="1"/>
              <a:t>*This control doesn’t govern SharePoint agents</a:t>
            </a:r>
          </a:p>
        </p:txBody>
      </p:sp>
      <p:sp>
        <p:nvSpPr>
          <p:cNvPr id="23" name="Rectangle: Rounded Corners 22">
            <a:extLst>
              <a:ext uri="{FF2B5EF4-FFF2-40B4-BE49-F238E27FC236}">
                <a16:creationId xmlns:a16="http://schemas.microsoft.com/office/drawing/2014/main" id="{6223402C-934D-BFD7-0B10-39D1DFF74C61}"/>
              </a:ext>
              <a:ext uri="{C183D7F6-B498-43B3-948B-1728B52AA6E4}">
                <adec:decorative xmlns:adec="http://schemas.microsoft.com/office/drawing/2017/decorative" val="1"/>
              </a:ext>
            </a:extLst>
          </p:cNvPr>
          <p:cNvSpPr>
            <a:spLocks/>
          </p:cNvSpPr>
          <p:nvPr/>
        </p:nvSpPr>
        <p:spPr bwMode="auto">
          <a:xfrm>
            <a:off x="4898351" y="1511708"/>
            <a:ext cx="7084939" cy="4048308"/>
          </a:xfrm>
          <a:prstGeom prst="roundRect">
            <a:avLst>
              <a:gd name="adj" fmla="val 3725"/>
            </a:avLst>
          </a:prstGeom>
          <a:blipFill>
            <a:blip r:embed="rId5"/>
            <a:stretch>
              <a:fillRect/>
            </a:stretch>
          </a:blip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243351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9"/>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AB620-BA5D-985F-2AAE-38035F971F93}"/>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BFB2D7A-A1E6-4DAC-8596-2829BE9B0C88}"/>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4" name="Group 3">
            <a:extLst>
              <a:ext uri="{FF2B5EF4-FFF2-40B4-BE49-F238E27FC236}">
                <a16:creationId xmlns:a16="http://schemas.microsoft.com/office/drawing/2014/main" id="{28FD5EA0-00CE-EEB9-D4BD-EAF839F19BF2}"/>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5" name="Oval 4">
              <a:extLst>
                <a:ext uri="{FF2B5EF4-FFF2-40B4-BE49-F238E27FC236}">
                  <a16:creationId xmlns:a16="http://schemas.microsoft.com/office/drawing/2014/main" id="{5BCBB306-05D0-3B1E-6F9B-D33C6FE16AC9}"/>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Graphic 80" descr="Icon of a lightbulb">
              <a:extLst>
                <a:ext uri="{FF2B5EF4-FFF2-40B4-BE49-F238E27FC236}">
                  <a16:creationId xmlns:a16="http://schemas.microsoft.com/office/drawing/2014/main" id="{A332679B-03CA-88B7-EFBB-10FC4C74D19A}"/>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4CD8C89D-356F-1E71-5EFA-6C838EBC4DDB}"/>
              </a:ext>
            </a:extLst>
          </p:cNvPr>
          <p:cNvSpPr>
            <a:spLocks noGrp="1"/>
          </p:cNvSpPr>
          <p:nvPr>
            <p:ph type="title"/>
          </p:nvPr>
        </p:nvSpPr>
        <p:spPr>
          <a:xfrm>
            <a:off x="587375" y="457200"/>
            <a:ext cx="10603634" cy="492125"/>
          </a:xfrm>
        </p:spPr>
        <p:txBody>
          <a:bodyPr>
            <a:noAutofit/>
          </a:bodyPr>
          <a:lstStyle/>
          <a:p>
            <a:r>
              <a:rPr lang="en-US" sz="3000">
                <a:ea typeface="+mj-ea"/>
                <a:cs typeface="+mj-cs"/>
              </a:rPr>
              <a:t>Central management of agents in Microsoft 365</a:t>
            </a:r>
            <a:br>
              <a:rPr lang="en-US" sz="3000">
                <a:ea typeface="+mj-ea"/>
                <a:cs typeface="+mj-cs"/>
              </a:rPr>
            </a:br>
            <a:r>
              <a:rPr lang="en-US" sz="1600">
                <a:ea typeface="+mj-ea"/>
                <a:cs typeface="+mj-cs"/>
                <a:hlinkClick r:id="rId3"/>
              </a:rPr>
              <a:t>Manage agents</a:t>
            </a:r>
            <a:endParaRPr lang="en-US" sz="1600">
              <a:ea typeface="+mj-ea"/>
              <a:cs typeface="+mj-cs"/>
            </a:endParaRPr>
          </a:p>
        </p:txBody>
      </p:sp>
      <p:sp>
        <p:nvSpPr>
          <p:cNvPr id="8" name="Rectangle: Rounded Corners 7">
            <a:extLst>
              <a:ext uri="{FF2B5EF4-FFF2-40B4-BE49-F238E27FC236}">
                <a16:creationId xmlns:a16="http://schemas.microsoft.com/office/drawing/2014/main" id="{E556BF3A-7487-F59B-E31E-86ED2626DC26}"/>
              </a:ext>
              <a:ext uri="{C183D7F6-B498-43B3-948B-1728B52AA6E4}">
                <adec:decorative xmlns:adec="http://schemas.microsoft.com/office/drawing/2017/decorative" val="0"/>
              </a:ext>
            </a:extLst>
          </p:cNvPr>
          <p:cNvSpPr/>
          <p:nvPr/>
        </p:nvSpPr>
        <p:spPr bwMode="auto">
          <a:xfrm>
            <a:off x="7820025" y="91440"/>
            <a:ext cx="4269970"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Microsoft 365 admin center</a:t>
            </a:r>
          </a:p>
        </p:txBody>
      </p:sp>
      <p:sp>
        <p:nvSpPr>
          <p:cNvPr id="21" name="TextBox 20">
            <a:extLst>
              <a:ext uri="{FF2B5EF4-FFF2-40B4-BE49-F238E27FC236}">
                <a16:creationId xmlns:a16="http://schemas.microsoft.com/office/drawing/2014/main" id="{9089231D-381F-1906-FB40-67D263D5481C}"/>
              </a:ext>
            </a:extLst>
          </p:cNvPr>
          <p:cNvSpPr txBox="1"/>
          <p:nvPr/>
        </p:nvSpPr>
        <p:spPr>
          <a:xfrm>
            <a:off x="587376" y="2625112"/>
            <a:ext cx="3928354" cy="2313454"/>
          </a:xfrm>
          <a:prstGeom prst="rect">
            <a:avLst/>
          </a:prstGeom>
          <a:noFill/>
        </p:spPr>
        <p:txBody>
          <a:bodyPr wrap="square" lIns="0" tIns="0" rIns="0" bIns="0" anchor="t">
            <a:spAutoFit/>
          </a:bodyPr>
          <a:lstStyle/>
          <a:p>
            <a:pPr defTabSz="914367">
              <a:spcBef>
                <a:spcPts val="1200"/>
              </a:spcBef>
              <a:spcAft>
                <a:spcPts val="1000"/>
              </a:spcAft>
              <a:defRPr/>
            </a:pPr>
            <a:r>
              <a:rPr lang="en-US" sz="1100">
                <a:solidFill>
                  <a:srgbClr val="3A3A3A"/>
                </a:solidFill>
              </a:rPr>
              <a:t>Agent inventory - rich agent metadata, capabilities, data sources, custom actions, certification details and more</a:t>
            </a:r>
          </a:p>
          <a:p>
            <a:pPr defTabSz="914367">
              <a:spcBef>
                <a:spcPts val="1200"/>
              </a:spcBef>
              <a:spcAft>
                <a:spcPts val="1000"/>
              </a:spcAft>
              <a:defRPr/>
            </a:pPr>
            <a:r>
              <a:rPr lang="en-US" sz="1100">
                <a:solidFill>
                  <a:srgbClr val="3A3A3A"/>
                </a:solidFill>
              </a:rPr>
              <a:t>Deploy and block agents, review and approve requested agents</a:t>
            </a:r>
          </a:p>
          <a:p>
            <a:pPr defTabSz="914367">
              <a:spcBef>
                <a:spcPts val="1200"/>
              </a:spcBef>
              <a:spcAft>
                <a:spcPts val="1000"/>
              </a:spcAft>
              <a:defRPr/>
            </a:pPr>
            <a:r>
              <a:rPr lang="en-US" sz="1100">
                <a:solidFill>
                  <a:srgbClr val="3A3A3A"/>
                </a:solidFill>
              </a:rPr>
              <a:t>Manage per-agent user access by individual users or groups</a:t>
            </a:r>
          </a:p>
          <a:p>
            <a:pPr lvl="0" defTabSz="914367">
              <a:spcBef>
                <a:spcPts val="1200"/>
              </a:spcBef>
              <a:spcAft>
                <a:spcPts val="1000"/>
              </a:spcAft>
              <a:defRPr/>
            </a:pPr>
            <a:r>
              <a:rPr lang="en-US" sz="1100">
                <a:solidFill>
                  <a:srgbClr val="3A3A3A"/>
                </a:solidFill>
              </a:rPr>
              <a:t>Pin high-value agents for all users in the organization or function-specific agents for specific groups</a:t>
            </a:r>
          </a:p>
          <a:p>
            <a:pPr defTabSz="914367">
              <a:spcBef>
                <a:spcPts val="1200"/>
              </a:spcBef>
              <a:spcAft>
                <a:spcPts val="1000"/>
              </a:spcAft>
              <a:defRPr/>
            </a:pPr>
            <a:endParaRPr lang="en-US" sz="1100">
              <a:solidFill>
                <a:srgbClr val="3A3A3A"/>
              </a:solidFill>
            </a:endParaRPr>
          </a:p>
        </p:txBody>
      </p:sp>
      <p:sp>
        <p:nvSpPr>
          <p:cNvPr id="23" name="Rectangle: Rounded Corners 22">
            <a:extLst>
              <a:ext uri="{FF2B5EF4-FFF2-40B4-BE49-F238E27FC236}">
                <a16:creationId xmlns:a16="http://schemas.microsoft.com/office/drawing/2014/main" id="{93891E21-548B-942C-2402-C73838E2E223}"/>
              </a:ext>
              <a:ext uri="{C183D7F6-B498-43B3-948B-1728B52AA6E4}">
                <adec:decorative xmlns:adec="http://schemas.microsoft.com/office/drawing/2017/decorative" val="1"/>
              </a:ext>
            </a:extLst>
          </p:cNvPr>
          <p:cNvSpPr>
            <a:spLocks/>
          </p:cNvSpPr>
          <p:nvPr/>
        </p:nvSpPr>
        <p:spPr bwMode="auto">
          <a:xfrm>
            <a:off x="4832620" y="1616985"/>
            <a:ext cx="7037176" cy="3831049"/>
          </a:xfrm>
          <a:prstGeom prst="roundRect">
            <a:avLst>
              <a:gd name="adj" fmla="val 3725"/>
            </a:avLst>
          </a:prstGeom>
          <a:blipFill>
            <a:blip r:embed="rId4"/>
            <a:stretch>
              <a:fillRect/>
            </a:stretch>
          </a:blip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306146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8"/>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BD23-802A-EBC3-1CBF-CA85ACBCB244}"/>
              </a:ext>
            </a:extLst>
          </p:cNvPr>
          <p:cNvSpPr>
            <a:spLocks noGrp="1"/>
          </p:cNvSpPr>
          <p:nvPr>
            <p:ph type="title"/>
          </p:nvPr>
        </p:nvSpPr>
        <p:spPr>
          <a:xfrm>
            <a:off x="587375" y="3192416"/>
            <a:ext cx="1827810" cy="886397"/>
          </a:xfrm>
        </p:spPr>
        <p:txBody>
          <a:bodyPr/>
          <a:lstStyle/>
          <a:p>
            <a:r>
              <a:rPr lang="en-GB">
                <a:ea typeface="+mj-ea"/>
                <a:cs typeface="+mj-cs"/>
              </a:rPr>
              <a:t>Contents</a:t>
            </a:r>
            <a:endParaRPr lang="en-AU">
              <a:ea typeface="+mj-ea"/>
              <a:cs typeface="+mj-cs"/>
            </a:endParaRPr>
          </a:p>
        </p:txBody>
      </p:sp>
      <p:sp>
        <p:nvSpPr>
          <p:cNvPr id="13" name="Rectangle 12">
            <a:extLst>
              <a:ext uri="{FF2B5EF4-FFF2-40B4-BE49-F238E27FC236}">
                <a16:creationId xmlns:a16="http://schemas.microsoft.com/office/drawing/2014/main" id="{F8B35FEE-052F-5A7B-1DA2-870032D74843}"/>
              </a:ext>
              <a:ext uri="{C183D7F6-B498-43B3-948B-1728B52AA6E4}">
                <adec:decorative xmlns:adec="http://schemas.microsoft.com/office/drawing/2017/decorative" val="0"/>
              </a:ext>
            </a:extLst>
          </p:cNvPr>
          <p:cNvSpPr>
            <a:spLocks/>
          </p:cNvSpPr>
          <p:nvPr/>
        </p:nvSpPr>
        <p:spPr bwMode="auto">
          <a:xfrm>
            <a:off x="3652520" y="1363600"/>
            <a:ext cx="7682230" cy="369332"/>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w="3175">
                  <a:noFill/>
                </a:ln>
                <a:solidFill>
                  <a:srgbClr val="000000"/>
                </a:solidFill>
                <a:effectLst/>
                <a:uLnTx/>
                <a:uFillTx/>
                <a:latin typeface="Segoe UI"/>
                <a:ea typeface="+mn-ea"/>
                <a:cs typeface="+mn-cs"/>
                <a:hlinkClick r:id="rId2" action="ppaction://hlinksldjump"/>
              </a:rPr>
              <a:t>Introduction to Copilot</a:t>
            </a:r>
            <a:endParaRPr kumimoji="0" lang="en-US" sz="2400" b="0" i="0" u="none" strike="noStrike" kern="0" cap="none" spc="0" normalizeH="0" baseline="0" noProof="0">
              <a:ln w="3175">
                <a:noFill/>
              </a:ln>
              <a:solidFill>
                <a:srgbClr val="000000"/>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33BA25A1-08F1-814C-B95F-78EA1C86238E}"/>
              </a:ext>
              <a:ext uri="{C183D7F6-B498-43B3-948B-1728B52AA6E4}">
                <adec:decorative xmlns:adec="http://schemas.microsoft.com/office/drawing/2017/decorative" val="0"/>
              </a:ext>
            </a:extLst>
          </p:cNvPr>
          <p:cNvSpPr>
            <a:spLocks/>
          </p:cNvSpPr>
          <p:nvPr/>
        </p:nvSpPr>
        <p:spPr bwMode="auto">
          <a:xfrm>
            <a:off x="3652520" y="2311338"/>
            <a:ext cx="7682230" cy="369332"/>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w="3175">
                  <a:noFill/>
                </a:ln>
                <a:solidFill>
                  <a:srgbClr val="000000"/>
                </a:solidFill>
                <a:effectLst/>
                <a:uLnTx/>
                <a:uFillTx/>
                <a:latin typeface="Segoe UI"/>
                <a:ea typeface="+mn-ea"/>
                <a:cs typeface="+mn-cs"/>
                <a:hlinkClick r:id="rId3" action="ppaction://hlinksldjump"/>
              </a:rPr>
              <a:t>Agents in Copilot</a:t>
            </a:r>
            <a:endParaRPr kumimoji="0" lang="en-US" sz="2400" b="0" i="0" u="none" strike="noStrike" kern="0" cap="none" spc="0" normalizeH="0" baseline="0" noProof="0">
              <a:ln w="3175">
                <a:noFill/>
              </a:ln>
              <a:solidFill>
                <a:srgbClr val="000000"/>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5AA1F954-EA8E-A6F7-3630-5C85A24BE9FD}"/>
              </a:ext>
              <a:ext uri="{C183D7F6-B498-43B3-948B-1728B52AA6E4}">
                <adec:decorative xmlns:adec="http://schemas.microsoft.com/office/drawing/2017/decorative" val="0"/>
              </a:ext>
            </a:extLst>
          </p:cNvPr>
          <p:cNvSpPr>
            <a:spLocks/>
          </p:cNvSpPr>
          <p:nvPr/>
        </p:nvSpPr>
        <p:spPr bwMode="auto">
          <a:xfrm>
            <a:off x="3652520" y="3259076"/>
            <a:ext cx="7682230" cy="369332"/>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ct val="0"/>
              </a:spcAft>
              <a:buClrTx/>
              <a:buSzTx/>
              <a:buFontTx/>
              <a:buNone/>
              <a:tabLst/>
              <a:defRPr/>
            </a:pPr>
            <a:r>
              <a:rPr kumimoji="0" lang="en-GB" sz="2400" b="0" i="0" u="none" strike="noStrike" kern="0" cap="none" spc="0" normalizeH="0" baseline="0" noProof="0">
                <a:ln w="3175">
                  <a:noFill/>
                </a:ln>
                <a:solidFill>
                  <a:srgbClr val="000000"/>
                </a:solidFill>
                <a:effectLst/>
                <a:uLnTx/>
                <a:uFillTx/>
                <a:latin typeface="Segoe UI"/>
                <a:ea typeface="+mn-ea"/>
                <a:cs typeface="+mn-cs"/>
                <a:hlinkClick r:id="rId4" action="ppaction://hlinksldjump"/>
              </a:rPr>
              <a:t>Agent management controls</a:t>
            </a:r>
            <a:endParaRPr kumimoji="0" lang="en-AU" sz="2400" b="0" i="0" u="none" strike="noStrike" kern="0" cap="none" spc="0" normalizeH="0" baseline="0" noProof="0">
              <a:ln w="3175">
                <a:noFill/>
              </a:ln>
              <a:solidFill>
                <a:srgbClr val="000000"/>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53AF83F1-9811-6514-3401-9CA97ACAC0E6}"/>
              </a:ext>
              <a:ext uri="{C183D7F6-B498-43B3-948B-1728B52AA6E4}">
                <adec:decorative xmlns:adec="http://schemas.microsoft.com/office/drawing/2017/decorative" val="0"/>
              </a:ext>
            </a:extLst>
          </p:cNvPr>
          <p:cNvSpPr>
            <a:spLocks/>
          </p:cNvSpPr>
          <p:nvPr/>
        </p:nvSpPr>
        <p:spPr bwMode="auto">
          <a:xfrm>
            <a:off x="3652520" y="4206814"/>
            <a:ext cx="7682230" cy="369332"/>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ct val="0"/>
              </a:spcAft>
              <a:buClrTx/>
              <a:buSzTx/>
              <a:buFontTx/>
              <a:buNone/>
              <a:tabLst/>
              <a:defRPr/>
            </a:pPr>
            <a:r>
              <a:rPr kumimoji="0" lang="en-GB" sz="2400" b="0" i="0" u="none" strike="noStrike" kern="0" cap="none" spc="0" normalizeH="0" baseline="0" noProof="0">
                <a:ln w="3175">
                  <a:noFill/>
                </a:ln>
                <a:solidFill>
                  <a:srgbClr val="000000"/>
                </a:solidFill>
                <a:effectLst/>
                <a:uLnTx/>
                <a:uFillTx/>
                <a:latin typeface="Segoe UI"/>
                <a:ea typeface="+mn-ea"/>
                <a:cs typeface="+mn-cs"/>
                <a:hlinkClick r:id="rId5" action="ppaction://hlinksldjump"/>
              </a:rPr>
              <a:t>Usage</a:t>
            </a:r>
            <a:r>
              <a:rPr kumimoji="0" lang="en-GB" sz="2400" b="0" i="0" u="none" strike="noStrike" kern="0" cap="none" spc="0" normalizeH="0" noProof="0">
                <a:ln w="3175">
                  <a:noFill/>
                </a:ln>
                <a:solidFill>
                  <a:srgbClr val="000000"/>
                </a:solidFill>
                <a:effectLst/>
                <a:uLnTx/>
                <a:uFillTx/>
                <a:latin typeface="Segoe UI"/>
                <a:ea typeface="+mn-ea"/>
                <a:cs typeface="+mn-cs"/>
                <a:hlinkClick r:id="rId5" action="ppaction://hlinksldjump"/>
              </a:rPr>
              <a:t> and value r</a:t>
            </a:r>
            <a:r>
              <a:rPr kumimoji="0" lang="en-GB" sz="2400" b="0" i="0" u="none" strike="noStrike" kern="0" cap="none" spc="0" normalizeH="0" baseline="0" noProof="0">
                <a:ln w="3175">
                  <a:noFill/>
                </a:ln>
                <a:solidFill>
                  <a:srgbClr val="000000"/>
                </a:solidFill>
                <a:effectLst/>
                <a:uLnTx/>
                <a:uFillTx/>
                <a:latin typeface="Segoe UI"/>
                <a:ea typeface="+mn-ea"/>
                <a:cs typeface="+mn-cs"/>
                <a:hlinkClick r:id="rId5" action="ppaction://hlinksldjump"/>
              </a:rPr>
              <a:t>eports</a:t>
            </a:r>
            <a:endParaRPr kumimoji="0" lang="en-GB" sz="2400" b="0" i="0" u="none" strike="noStrike" kern="0" cap="none" spc="0" normalizeH="0" baseline="0" noProof="0">
              <a:ln w="3175">
                <a:noFill/>
              </a:ln>
              <a:solidFill>
                <a:srgbClr val="000000"/>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41055B90-041D-DB79-7CCB-868EC7E19179}"/>
              </a:ext>
              <a:ext uri="{C183D7F6-B498-43B3-948B-1728B52AA6E4}">
                <adec:decorative xmlns:adec="http://schemas.microsoft.com/office/drawing/2017/decorative" val="0"/>
              </a:ext>
            </a:extLst>
          </p:cNvPr>
          <p:cNvSpPr>
            <a:spLocks/>
          </p:cNvSpPr>
          <p:nvPr/>
        </p:nvSpPr>
        <p:spPr bwMode="auto">
          <a:xfrm>
            <a:off x="3652520" y="5154552"/>
            <a:ext cx="7682230" cy="369332"/>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w="3175">
                  <a:noFill/>
                </a:ln>
                <a:solidFill>
                  <a:srgbClr val="000000"/>
                </a:solidFill>
                <a:effectLst/>
                <a:uLnTx/>
                <a:uFillTx/>
                <a:latin typeface="Segoe UI"/>
                <a:ea typeface="+mn-ea"/>
                <a:cs typeface="+mn-cs"/>
                <a:hlinkClick r:id="rId6" action="ppaction://hlinksldjump"/>
              </a:rPr>
              <a:t>FAQ</a:t>
            </a:r>
            <a:endParaRPr kumimoji="0" lang="en-US" sz="2400" b="0" i="0" u="none" strike="noStrike" kern="0" cap="none" spc="0" normalizeH="0" baseline="0" noProof="0">
              <a:ln w="3175">
                <a:noFill/>
              </a:ln>
              <a:solidFill>
                <a:srgbClr val="000000"/>
              </a:solidFill>
              <a:effectLst/>
              <a:uLnTx/>
              <a:uFillTx/>
              <a:latin typeface="Segoe UI"/>
              <a:ea typeface="+mn-ea"/>
              <a:cs typeface="+mn-cs"/>
            </a:endParaRPr>
          </a:p>
        </p:txBody>
      </p:sp>
      <p:sp>
        <p:nvSpPr>
          <p:cNvPr id="25" name="Freeform: Shape 33">
            <a:extLst>
              <a:ext uri="{FF2B5EF4-FFF2-40B4-BE49-F238E27FC236}">
                <a16:creationId xmlns:a16="http://schemas.microsoft.com/office/drawing/2014/main" id="{89760466-749F-03BC-7524-DCDEF831D4C1}"/>
              </a:ext>
              <a:ext uri="{C183D7F6-B498-43B3-948B-1728B52AA6E4}">
                <adec:decorative xmlns:adec="http://schemas.microsoft.com/office/drawing/2017/decorative" val="1"/>
              </a:ext>
            </a:extLst>
          </p:cNvPr>
          <p:cNvSpPr>
            <a:spLocks/>
          </p:cNvSpPr>
          <p:nvPr/>
        </p:nvSpPr>
        <p:spPr bwMode="auto">
          <a:xfrm>
            <a:off x="2869310" y="2191267"/>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solidFill>
                  <a:schemeClr val="tx1"/>
                </a:solidFill>
                <a:effectLst/>
                <a:uLnTx/>
                <a:uFillTx/>
                <a:latin typeface="Segoe UI Semibold"/>
                <a:ea typeface="+mn-ea"/>
                <a:cs typeface="+mn-cs"/>
              </a:rPr>
              <a:t>2</a:t>
            </a:r>
          </a:p>
        </p:txBody>
      </p:sp>
      <p:sp>
        <p:nvSpPr>
          <p:cNvPr id="27" name="Freeform: Shape 33">
            <a:extLst>
              <a:ext uri="{FF2B5EF4-FFF2-40B4-BE49-F238E27FC236}">
                <a16:creationId xmlns:a16="http://schemas.microsoft.com/office/drawing/2014/main" id="{E774B6F7-5FAA-6DA0-C938-92560EE08FD6}"/>
              </a:ext>
              <a:ext uri="{C183D7F6-B498-43B3-948B-1728B52AA6E4}">
                <adec:decorative xmlns:adec="http://schemas.microsoft.com/office/drawing/2017/decorative" val="1"/>
              </a:ext>
            </a:extLst>
          </p:cNvPr>
          <p:cNvSpPr>
            <a:spLocks/>
          </p:cNvSpPr>
          <p:nvPr/>
        </p:nvSpPr>
        <p:spPr bwMode="auto">
          <a:xfrm>
            <a:off x="2869310" y="3139005"/>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solidFill>
                  <a:schemeClr val="tx1"/>
                </a:solidFill>
                <a:effectLst/>
                <a:uLnTx/>
                <a:uFillTx/>
                <a:latin typeface="Segoe UI Semibold"/>
                <a:ea typeface="+mn-ea"/>
                <a:cs typeface="+mn-cs"/>
              </a:rPr>
              <a:t>3</a:t>
            </a:r>
          </a:p>
        </p:txBody>
      </p:sp>
      <p:sp>
        <p:nvSpPr>
          <p:cNvPr id="29" name="Freeform: Shape 33">
            <a:extLst>
              <a:ext uri="{FF2B5EF4-FFF2-40B4-BE49-F238E27FC236}">
                <a16:creationId xmlns:a16="http://schemas.microsoft.com/office/drawing/2014/main" id="{A3F78579-F3ED-AC60-2E32-9A4A148274D4}"/>
              </a:ext>
              <a:ext uri="{C183D7F6-B498-43B3-948B-1728B52AA6E4}">
                <adec:decorative xmlns:adec="http://schemas.microsoft.com/office/drawing/2017/decorative" val="1"/>
              </a:ext>
            </a:extLst>
          </p:cNvPr>
          <p:cNvSpPr>
            <a:spLocks/>
          </p:cNvSpPr>
          <p:nvPr/>
        </p:nvSpPr>
        <p:spPr bwMode="auto">
          <a:xfrm>
            <a:off x="2869310" y="4086743"/>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solidFill>
                  <a:schemeClr val="tx1"/>
                </a:solidFill>
                <a:effectLst/>
                <a:uLnTx/>
                <a:uFillTx/>
                <a:latin typeface="Segoe UI Semibold"/>
                <a:ea typeface="+mn-ea"/>
                <a:cs typeface="+mn-cs"/>
              </a:rPr>
              <a:t>4</a:t>
            </a:r>
          </a:p>
        </p:txBody>
      </p:sp>
      <p:sp>
        <p:nvSpPr>
          <p:cNvPr id="31" name="Freeform: Shape 33">
            <a:extLst>
              <a:ext uri="{FF2B5EF4-FFF2-40B4-BE49-F238E27FC236}">
                <a16:creationId xmlns:a16="http://schemas.microsoft.com/office/drawing/2014/main" id="{9C7110F3-184A-AE50-9A0A-AEE129357856}"/>
              </a:ext>
              <a:ext uri="{C183D7F6-B498-43B3-948B-1728B52AA6E4}">
                <adec:decorative xmlns:adec="http://schemas.microsoft.com/office/drawing/2017/decorative" val="1"/>
              </a:ext>
            </a:extLst>
          </p:cNvPr>
          <p:cNvSpPr>
            <a:spLocks/>
          </p:cNvSpPr>
          <p:nvPr/>
        </p:nvSpPr>
        <p:spPr bwMode="auto">
          <a:xfrm>
            <a:off x="2869310" y="5034481"/>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solidFill>
                  <a:schemeClr val="tx1"/>
                </a:solidFill>
                <a:effectLst/>
                <a:uLnTx/>
                <a:uFillTx/>
                <a:latin typeface="Segoe UI Semibold"/>
                <a:ea typeface="+mn-ea"/>
                <a:cs typeface="+mn-cs"/>
              </a:rPr>
              <a:t>5</a:t>
            </a:r>
          </a:p>
        </p:txBody>
      </p:sp>
      <p:cxnSp>
        <p:nvCxnSpPr>
          <p:cNvPr id="36" name="Straight Connector 35">
            <a:extLst>
              <a:ext uri="{FF2B5EF4-FFF2-40B4-BE49-F238E27FC236}">
                <a16:creationId xmlns:a16="http://schemas.microsoft.com/office/drawing/2014/main" id="{E064443A-B6D9-CC71-981A-B40B07CE4ED5}"/>
              </a:ext>
              <a:ext uri="{C183D7F6-B498-43B3-948B-1728B52AA6E4}">
                <adec:decorative xmlns:adec="http://schemas.microsoft.com/office/drawing/2017/decorative" val="1"/>
              </a:ext>
            </a:extLst>
          </p:cNvPr>
          <p:cNvCxnSpPr>
            <a:cxnSpLocks/>
          </p:cNvCxnSpPr>
          <p:nvPr/>
        </p:nvCxnSpPr>
        <p:spPr>
          <a:xfrm>
            <a:off x="3652520" y="3917611"/>
            <a:ext cx="768223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5E5BFC7-8E45-2ED9-A59B-8F1C55FC7FBA}"/>
              </a:ext>
              <a:ext uri="{C183D7F6-B498-43B3-948B-1728B52AA6E4}">
                <adec:decorative xmlns:adec="http://schemas.microsoft.com/office/drawing/2017/decorative" val="1"/>
              </a:ext>
            </a:extLst>
          </p:cNvPr>
          <p:cNvCxnSpPr>
            <a:cxnSpLocks/>
          </p:cNvCxnSpPr>
          <p:nvPr/>
        </p:nvCxnSpPr>
        <p:spPr>
          <a:xfrm>
            <a:off x="3652520" y="2969873"/>
            <a:ext cx="768223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1D5C542-7298-5E44-9B5C-939F15D118CF}"/>
              </a:ext>
              <a:ext uri="{C183D7F6-B498-43B3-948B-1728B52AA6E4}">
                <adec:decorative xmlns:adec="http://schemas.microsoft.com/office/drawing/2017/decorative" val="1"/>
              </a:ext>
            </a:extLst>
          </p:cNvPr>
          <p:cNvCxnSpPr>
            <a:cxnSpLocks/>
          </p:cNvCxnSpPr>
          <p:nvPr/>
        </p:nvCxnSpPr>
        <p:spPr>
          <a:xfrm>
            <a:off x="3652520" y="2022135"/>
            <a:ext cx="768223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5D8B1AC-C9E9-4234-FC53-810C60DDD32E}"/>
              </a:ext>
              <a:ext uri="{C183D7F6-B498-43B3-948B-1728B52AA6E4}">
                <adec:decorative xmlns:adec="http://schemas.microsoft.com/office/drawing/2017/decorative" val="1"/>
              </a:ext>
            </a:extLst>
          </p:cNvPr>
          <p:cNvCxnSpPr>
            <a:cxnSpLocks/>
          </p:cNvCxnSpPr>
          <p:nvPr/>
        </p:nvCxnSpPr>
        <p:spPr>
          <a:xfrm>
            <a:off x="3652520" y="4865349"/>
            <a:ext cx="768223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Freeform: Shape 33">
            <a:extLst>
              <a:ext uri="{FF2B5EF4-FFF2-40B4-BE49-F238E27FC236}">
                <a16:creationId xmlns:a16="http://schemas.microsoft.com/office/drawing/2014/main" id="{D6D90C18-61BE-BF5D-83DA-00BF0B0C8B63}"/>
              </a:ext>
              <a:ext uri="{C183D7F6-B498-43B3-948B-1728B52AA6E4}">
                <adec:decorative xmlns:adec="http://schemas.microsoft.com/office/drawing/2017/decorative" val="1"/>
              </a:ext>
            </a:extLst>
          </p:cNvPr>
          <p:cNvSpPr>
            <a:spLocks/>
          </p:cNvSpPr>
          <p:nvPr/>
        </p:nvSpPr>
        <p:spPr bwMode="auto">
          <a:xfrm>
            <a:off x="2869310" y="1243529"/>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solidFill>
                  <a:schemeClr val="tx1"/>
                </a:solidFill>
                <a:effectLst/>
                <a:uLnTx/>
                <a:uFillTx/>
                <a:latin typeface="Segoe UI Semibold"/>
                <a:ea typeface="+mn-ea"/>
                <a:cs typeface="+mn-cs"/>
              </a:rPr>
              <a:t>1</a:t>
            </a:r>
          </a:p>
        </p:txBody>
      </p:sp>
    </p:spTree>
    <p:extLst>
      <p:ext uri="{BB962C8B-B14F-4D97-AF65-F5344CB8AC3E}">
        <p14:creationId xmlns:p14="http://schemas.microsoft.com/office/powerpoint/2010/main" val="4053779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13"/>
                                        </p:tgtEl>
                                        <p:attrNameLst>
                                          <p:attrName>ppt_x</p:attrName>
                                          <p:attrName>ppt_y</p:attrName>
                                        </p:attrNameLst>
                                      </p:cBhvr>
                                      <p:rCtr x="0" y="1736"/>
                                    </p:animMotion>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250"/>
                                        <p:tgtEl>
                                          <p:spTgt spid="38"/>
                                        </p:tgtEl>
                                      </p:cBhvr>
                                    </p:animEffect>
                                  </p:childTnLst>
                                </p:cTn>
                              </p:par>
                              <p:par>
                                <p:cTn id="13" presetID="42" presetClass="path" presetSubtype="0" decel="100000" fill="hold" nodeType="withEffect">
                                  <p:stCondLst>
                                    <p:cond delay="0"/>
                                  </p:stCondLst>
                                  <p:childTnLst>
                                    <p:animMotion origin="layout" path="M -3.75E-6 -0.03472 L -3.75E-6 1.85185E-6 " pathEditMode="relative" rAng="0" ptsTypes="AA">
                                      <p:cBhvr>
                                        <p:cTn id="14" dur="500" fill="hold"/>
                                        <p:tgtEl>
                                          <p:spTgt spid="38"/>
                                        </p:tgtEl>
                                        <p:attrNameLst>
                                          <p:attrName>ppt_x</p:attrName>
                                          <p:attrName>ppt_y</p:attrName>
                                        </p:attrNameLst>
                                      </p:cBhvr>
                                      <p:rCtr x="0" y="1736"/>
                                    </p:animMotion>
                                  </p:childTnLst>
                                </p:cTn>
                              </p:par>
                              <p:par>
                                <p:cTn id="15" presetID="10"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par>
                                <p:cTn id="18" presetID="42" presetClass="path" presetSubtype="0" decel="100000" fill="hold" grpId="1" nodeType="withEffect">
                                  <p:stCondLst>
                                    <p:cond delay="0"/>
                                  </p:stCondLst>
                                  <p:childTnLst>
                                    <p:animMotion origin="layout" path="M -3.75E-6 -0.03472 L -3.75E-6 1.85185E-6 " pathEditMode="relative" rAng="0" ptsTypes="AA">
                                      <p:cBhvr>
                                        <p:cTn id="19" dur="500" fill="hold"/>
                                        <p:tgtEl>
                                          <p:spTgt spid="40"/>
                                        </p:tgtEl>
                                        <p:attrNameLst>
                                          <p:attrName>ppt_x</p:attrName>
                                          <p:attrName>ppt_y</p:attrName>
                                        </p:attrNameLst>
                                      </p:cBhvr>
                                      <p:rCtr x="0" y="1736"/>
                                    </p:animMotion>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par>
                                <p:cTn id="24" presetID="42" presetClass="path" presetSubtype="0" decel="100000" fill="hold" grpId="1" nodeType="withEffect">
                                  <p:stCondLst>
                                    <p:cond delay="0"/>
                                  </p:stCondLst>
                                  <p:childTnLst>
                                    <p:animMotion origin="layout" path="M -3.75E-6 -0.03472 L -3.75E-6 1.85185E-6 " pathEditMode="relative" rAng="0" ptsTypes="AA">
                                      <p:cBhvr>
                                        <p:cTn id="25" dur="500" fill="hold"/>
                                        <p:tgtEl>
                                          <p:spTgt spid="20"/>
                                        </p:tgtEl>
                                        <p:attrNameLst>
                                          <p:attrName>ppt_x</p:attrName>
                                          <p:attrName>ppt_y</p:attrName>
                                        </p:attrNameLst>
                                      </p:cBhvr>
                                      <p:rCtr x="0" y="1736"/>
                                    </p:animMotion>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50"/>
                                        <p:tgtEl>
                                          <p:spTgt spid="25"/>
                                        </p:tgtEl>
                                      </p:cBhvr>
                                    </p:animEffect>
                                  </p:childTnLst>
                                </p:cTn>
                              </p:par>
                              <p:par>
                                <p:cTn id="29" presetID="42" presetClass="path" presetSubtype="0" decel="100000" fill="hold" grpId="1" nodeType="withEffect">
                                  <p:stCondLst>
                                    <p:cond delay="0"/>
                                  </p:stCondLst>
                                  <p:childTnLst>
                                    <p:animMotion origin="layout" path="M -3.75E-6 -0.03472 L -3.75E-6 1.85185E-6 " pathEditMode="relative" rAng="0" ptsTypes="AA">
                                      <p:cBhvr>
                                        <p:cTn id="30" dur="500" fill="hold"/>
                                        <p:tgtEl>
                                          <p:spTgt spid="25"/>
                                        </p:tgtEl>
                                        <p:attrNameLst>
                                          <p:attrName>ppt_x</p:attrName>
                                          <p:attrName>ppt_y</p:attrName>
                                        </p:attrNameLst>
                                      </p:cBhvr>
                                      <p:rCtr x="0" y="1736"/>
                                    </p:animMotion>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250"/>
                                        <p:tgtEl>
                                          <p:spTgt spid="37"/>
                                        </p:tgtEl>
                                      </p:cBhvr>
                                    </p:animEffect>
                                  </p:childTnLst>
                                </p:cTn>
                              </p:par>
                              <p:par>
                                <p:cTn id="34" presetID="42" presetClass="path" presetSubtype="0" decel="100000" fill="hold" nodeType="withEffect">
                                  <p:stCondLst>
                                    <p:cond delay="0"/>
                                  </p:stCondLst>
                                  <p:childTnLst>
                                    <p:animMotion origin="layout" path="M -3.75E-6 -0.03472 L -3.75E-6 1.85185E-6 " pathEditMode="relative" rAng="0" ptsTypes="AA">
                                      <p:cBhvr>
                                        <p:cTn id="35" dur="500" fill="hold"/>
                                        <p:tgtEl>
                                          <p:spTgt spid="37"/>
                                        </p:tgtEl>
                                        <p:attrNameLst>
                                          <p:attrName>ppt_x</p:attrName>
                                          <p:attrName>ppt_y</p:attrName>
                                        </p:attrNameLst>
                                      </p:cBhvr>
                                      <p:rCtr x="0" y="1736"/>
                                    </p:animMotion>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par>
                                <p:cTn id="40" presetID="42" presetClass="path" presetSubtype="0" decel="100000" fill="hold" grpId="1" nodeType="withEffect">
                                  <p:stCondLst>
                                    <p:cond delay="0"/>
                                  </p:stCondLst>
                                  <p:childTnLst>
                                    <p:animMotion origin="layout" path="M -3.75E-6 -0.03472 L -3.75E-6 1.85185E-6 " pathEditMode="relative" rAng="0" ptsTypes="AA">
                                      <p:cBhvr>
                                        <p:cTn id="41" dur="500" fill="hold"/>
                                        <p:tgtEl>
                                          <p:spTgt spid="21"/>
                                        </p:tgtEl>
                                        <p:attrNameLst>
                                          <p:attrName>ppt_x</p:attrName>
                                          <p:attrName>ppt_y</p:attrName>
                                        </p:attrNameLst>
                                      </p:cBhvr>
                                      <p:rCtr x="0" y="1736"/>
                                    </p:animMotion>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250"/>
                                        <p:tgtEl>
                                          <p:spTgt spid="27"/>
                                        </p:tgtEl>
                                      </p:cBhvr>
                                    </p:animEffect>
                                  </p:childTnLst>
                                </p:cTn>
                              </p:par>
                              <p:par>
                                <p:cTn id="45" presetID="42" presetClass="path" presetSubtype="0" decel="100000" fill="hold" grpId="1" nodeType="withEffect">
                                  <p:stCondLst>
                                    <p:cond delay="0"/>
                                  </p:stCondLst>
                                  <p:childTnLst>
                                    <p:animMotion origin="layout" path="M -3.75E-6 -0.03472 L -3.75E-6 1.85185E-6 " pathEditMode="relative" rAng="0" ptsTypes="AA">
                                      <p:cBhvr>
                                        <p:cTn id="46" dur="500" fill="hold"/>
                                        <p:tgtEl>
                                          <p:spTgt spid="27"/>
                                        </p:tgtEl>
                                        <p:attrNameLst>
                                          <p:attrName>ppt_x</p:attrName>
                                          <p:attrName>ppt_y</p:attrName>
                                        </p:attrNameLst>
                                      </p:cBhvr>
                                      <p:rCtr x="0" y="1736"/>
                                    </p:animMotion>
                                  </p:childTnLst>
                                </p:cTn>
                              </p:par>
                              <p:par>
                                <p:cTn id="47" presetID="10"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250"/>
                                        <p:tgtEl>
                                          <p:spTgt spid="36"/>
                                        </p:tgtEl>
                                      </p:cBhvr>
                                    </p:animEffect>
                                  </p:childTnLst>
                                </p:cTn>
                              </p:par>
                              <p:par>
                                <p:cTn id="50" presetID="42" presetClass="path" presetSubtype="0" decel="100000" fill="hold" nodeType="withEffect">
                                  <p:stCondLst>
                                    <p:cond delay="0"/>
                                  </p:stCondLst>
                                  <p:childTnLst>
                                    <p:animMotion origin="layout" path="M -3.75E-6 -0.03472 L -3.75E-6 1.85185E-6 " pathEditMode="relative" rAng="0" ptsTypes="AA">
                                      <p:cBhvr>
                                        <p:cTn id="51" dur="500" fill="hold"/>
                                        <p:tgtEl>
                                          <p:spTgt spid="36"/>
                                        </p:tgtEl>
                                        <p:attrNameLst>
                                          <p:attrName>ppt_x</p:attrName>
                                          <p:attrName>ppt_y</p:attrName>
                                        </p:attrNameLst>
                                      </p:cBhvr>
                                      <p:rCtr x="0" y="1736"/>
                                    </p:animMotion>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childTnLst>
                                </p:cTn>
                              </p:par>
                              <p:par>
                                <p:cTn id="56" presetID="42" presetClass="path" presetSubtype="0" decel="100000" fill="hold" grpId="1" nodeType="withEffect">
                                  <p:stCondLst>
                                    <p:cond delay="0"/>
                                  </p:stCondLst>
                                  <p:childTnLst>
                                    <p:animMotion origin="layout" path="M -3.75E-6 -0.03472 L -3.75E-6 1.85185E-6 " pathEditMode="relative" rAng="0" ptsTypes="AA">
                                      <p:cBhvr>
                                        <p:cTn id="57" dur="500" fill="hold"/>
                                        <p:tgtEl>
                                          <p:spTgt spid="22"/>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250"/>
                                        <p:tgtEl>
                                          <p:spTgt spid="29"/>
                                        </p:tgtEl>
                                      </p:cBhvr>
                                    </p:animEffect>
                                  </p:childTnLst>
                                </p:cTn>
                              </p:par>
                              <p:par>
                                <p:cTn id="61" presetID="42" presetClass="path" presetSubtype="0" decel="100000" fill="hold" grpId="1" nodeType="withEffect">
                                  <p:stCondLst>
                                    <p:cond delay="0"/>
                                  </p:stCondLst>
                                  <p:childTnLst>
                                    <p:animMotion origin="layout" path="M -3.75E-6 -0.03472 L -3.75E-6 1.85185E-6 " pathEditMode="relative" rAng="0" ptsTypes="AA">
                                      <p:cBhvr>
                                        <p:cTn id="62" dur="500" fill="hold"/>
                                        <p:tgtEl>
                                          <p:spTgt spid="29"/>
                                        </p:tgtEl>
                                        <p:attrNameLst>
                                          <p:attrName>ppt_x</p:attrName>
                                          <p:attrName>ppt_y</p:attrName>
                                        </p:attrNameLst>
                                      </p:cBhvr>
                                      <p:rCtr x="0" y="1736"/>
                                    </p:animMotion>
                                  </p:childTnLst>
                                </p:cTn>
                              </p:par>
                              <p:par>
                                <p:cTn id="63" presetID="10"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250"/>
                                        <p:tgtEl>
                                          <p:spTgt spid="39"/>
                                        </p:tgtEl>
                                      </p:cBhvr>
                                    </p:animEffect>
                                  </p:childTnLst>
                                </p:cTn>
                              </p:par>
                              <p:par>
                                <p:cTn id="66" presetID="42" presetClass="path" presetSubtype="0" decel="100000" fill="hold" nodeType="withEffect">
                                  <p:stCondLst>
                                    <p:cond delay="0"/>
                                  </p:stCondLst>
                                  <p:childTnLst>
                                    <p:animMotion origin="layout" path="M -3.75E-6 -0.03472 L -3.75E-6 1.85185E-6 " pathEditMode="relative" rAng="0" ptsTypes="AA">
                                      <p:cBhvr>
                                        <p:cTn id="67" dur="500" fill="hold"/>
                                        <p:tgtEl>
                                          <p:spTgt spid="39"/>
                                        </p:tgtEl>
                                        <p:attrNameLst>
                                          <p:attrName>ppt_x</p:attrName>
                                          <p:attrName>ppt_y</p:attrName>
                                        </p:attrNameLst>
                                      </p:cBhvr>
                                      <p:rCtr x="0" y="1736"/>
                                    </p:animMotion>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250"/>
                                        <p:tgtEl>
                                          <p:spTgt spid="23"/>
                                        </p:tgtEl>
                                      </p:cBhvr>
                                    </p:animEffect>
                                  </p:childTnLst>
                                </p:cTn>
                              </p:par>
                              <p:par>
                                <p:cTn id="72" presetID="42" presetClass="path" presetSubtype="0" decel="100000" fill="hold" grpId="1" nodeType="withEffect">
                                  <p:stCondLst>
                                    <p:cond delay="0"/>
                                  </p:stCondLst>
                                  <p:childTnLst>
                                    <p:animMotion origin="layout" path="M -3.75E-6 -0.03472 L -3.75E-6 1.85185E-6 " pathEditMode="relative" rAng="0" ptsTypes="AA">
                                      <p:cBhvr>
                                        <p:cTn id="73" dur="500" fill="hold"/>
                                        <p:tgtEl>
                                          <p:spTgt spid="23"/>
                                        </p:tgtEl>
                                        <p:attrNameLst>
                                          <p:attrName>ppt_x</p:attrName>
                                          <p:attrName>ppt_y</p:attrName>
                                        </p:attrNameLst>
                                      </p:cBhvr>
                                      <p:rCtr x="0" y="1736"/>
                                    </p:animMotion>
                                  </p:childTnLst>
                                </p:cTn>
                              </p:par>
                              <p:par>
                                <p:cTn id="74" presetID="10"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250"/>
                                        <p:tgtEl>
                                          <p:spTgt spid="31"/>
                                        </p:tgtEl>
                                      </p:cBhvr>
                                    </p:animEffect>
                                  </p:childTnLst>
                                </p:cTn>
                              </p:par>
                              <p:par>
                                <p:cTn id="77" presetID="42" presetClass="path" presetSubtype="0" decel="100000" fill="hold" grpId="1" nodeType="withEffect">
                                  <p:stCondLst>
                                    <p:cond delay="0"/>
                                  </p:stCondLst>
                                  <p:childTnLst>
                                    <p:animMotion origin="layout" path="M -3.75E-6 -0.03472 L -3.75E-6 1.85185E-6 " pathEditMode="relative" rAng="0" ptsTypes="AA">
                                      <p:cBhvr>
                                        <p:cTn id="78" dur="500" fill="hold"/>
                                        <p:tgtEl>
                                          <p:spTgt spid="3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0" grpId="0"/>
      <p:bldP spid="20" grpId="1"/>
      <p:bldP spid="21" grpId="0"/>
      <p:bldP spid="21" grpId="1"/>
      <p:bldP spid="22" grpId="0"/>
      <p:bldP spid="22" grpId="1"/>
      <p:bldP spid="23" grpId="0"/>
      <p:bldP spid="23" grpId="1"/>
      <p:bldP spid="25" grpId="0" animBg="1"/>
      <p:bldP spid="25" grpId="1" animBg="1"/>
      <p:bldP spid="27" grpId="0" animBg="1"/>
      <p:bldP spid="27" grpId="1" animBg="1"/>
      <p:bldP spid="29" grpId="0" animBg="1"/>
      <p:bldP spid="29" grpId="1" animBg="1"/>
      <p:bldP spid="31" grpId="0" animBg="1"/>
      <p:bldP spid="31" grpId="1" animBg="1"/>
      <p:bldP spid="40" grpId="0" animBg="1"/>
      <p:bldP spid="4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08E58-64BB-B213-76C2-18E69376FCB0}"/>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D2EAC1-78E2-1C09-45E1-BE4FD9DC7063}"/>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5" name="Group 4">
            <a:extLst>
              <a:ext uri="{FF2B5EF4-FFF2-40B4-BE49-F238E27FC236}">
                <a16:creationId xmlns:a16="http://schemas.microsoft.com/office/drawing/2014/main" id="{F1EB88B6-BBFD-9EAB-470B-5D4206FF3C6C}"/>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6" name="Oval 5">
              <a:extLst>
                <a:ext uri="{FF2B5EF4-FFF2-40B4-BE49-F238E27FC236}">
                  <a16:creationId xmlns:a16="http://schemas.microsoft.com/office/drawing/2014/main" id="{0EE94E8A-42CF-AB31-E752-FC3F3FE82843}"/>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Graphic 80" descr="Icon of a lightbulb">
              <a:extLst>
                <a:ext uri="{FF2B5EF4-FFF2-40B4-BE49-F238E27FC236}">
                  <a16:creationId xmlns:a16="http://schemas.microsoft.com/office/drawing/2014/main" id="{806BB6B6-917B-6807-43F3-4EEA4A42722E}"/>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2" name="Rectangle: Rounded Corners 21">
            <a:extLst>
              <a:ext uri="{FF2B5EF4-FFF2-40B4-BE49-F238E27FC236}">
                <a16:creationId xmlns:a16="http://schemas.microsoft.com/office/drawing/2014/main" id="{B22774A6-366F-4D27-688E-520A99141A9C}"/>
              </a:ext>
              <a:ext uri="{C183D7F6-B498-43B3-948B-1728B52AA6E4}">
                <adec:decorative xmlns:adec="http://schemas.microsoft.com/office/drawing/2017/decorative" val="1"/>
              </a:ext>
            </a:extLst>
          </p:cNvPr>
          <p:cNvSpPr>
            <a:spLocks/>
          </p:cNvSpPr>
          <p:nvPr/>
        </p:nvSpPr>
        <p:spPr bwMode="auto">
          <a:xfrm>
            <a:off x="4898351" y="1511708"/>
            <a:ext cx="7084939" cy="4346166"/>
          </a:xfrm>
          <a:prstGeom prst="roundRect">
            <a:avLst>
              <a:gd name="adj" fmla="val 3725"/>
            </a:avLst>
          </a:prstGeom>
          <a:solidFill>
            <a:schemeClr val="bg1"/>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633B3D5D-73D5-A1EA-7FBF-59037343F0BC}"/>
              </a:ext>
            </a:extLst>
          </p:cNvPr>
          <p:cNvSpPr>
            <a:spLocks noGrp="1"/>
          </p:cNvSpPr>
          <p:nvPr>
            <p:ph type="title"/>
          </p:nvPr>
        </p:nvSpPr>
        <p:spPr>
          <a:xfrm>
            <a:off x="587375" y="457200"/>
            <a:ext cx="6965950" cy="492125"/>
          </a:xfrm>
        </p:spPr>
        <p:txBody>
          <a:bodyPr>
            <a:noAutofit/>
          </a:bodyPr>
          <a:lstStyle/>
          <a:p>
            <a:r>
              <a:rPr lang="en-US" sz="3000">
                <a:ea typeface="+mj-ea"/>
                <a:cs typeface="+mj-cs"/>
              </a:rPr>
              <a:t>Control permissions and limit sharing</a:t>
            </a:r>
            <a:br>
              <a:rPr lang="en-US" sz="3000">
                <a:ea typeface="+mj-ea"/>
                <a:cs typeface="+mj-cs"/>
              </a:rPr>
            </a:br>
            <a:r>
              <a:rPr lang="en-US" sz="1600">
                <a:hlinkClick r:id="rId3"/>
              </a:rPr>
              <a:t>Control how agents are shared</a:t>
            </a:r>
            <a:endParaRPr lang="en-US" sz="3000">
              <a:ea typeface="+mj-ea"/>
              <a:cs typeface="+mj-cs"/>
            </a:endParaRPr>
          </a:p>
        </p:txBody>
      </p:sp>
      <p:sp>
        <p:nvSpPr>
          <p:cNvPr id="8" name="Rectangle: Rounded Corners 7">
            <a:extLst>
              <a:ext uri="{FF2B5EF4-FFF2-40B4-BE49-F238E27FC236}">
                <a16:creationId xmlns:a16="http://schemas.microsoft.com/office/drawing/2014/main" id="{A1E0A5CF-E8C4-35AF-3821-25CFE10BDA57}"/>
              </a:ext>
              <a:ext uri="{C183D7F6-B498-43B3-948B-1728B52AA6E4}">
                <adec:decorative xmlns:adec="http://schemas.microsoft.com/office/drawing/2017/decorative" val="0"/>
              </a:ext>
            </a:extLst>
          </p:cNvPr>
          <p:cNvSpPr/>
          <p:nvPr/>
        </p:nvSpPr>
        <p:spPr bwMode="auto">
          <a:xfrm>
            <a:off x="7486650" y="91440"/>
            <a:ext cx="4603345"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Power Platform admin center</a:t>
            </a:r>
          </a:p>
        </p:txBody>
      </p:sp>
      <p:sp>
        <p:nvSpPr>
          <p:cNvPr id="21" name="TextBox 20">
            <a:extLst>
              <a:ext uri="{FF2B5EF4-FFF2-40B4-BE49-F238E27FC236}">
                <a16:creationId xmlns:a16="http://schemas.microsoft.com/office/drawing/2014/main" id="{8FAEB133-5414-AB8A-0732-43A1420E52C2}"/>
              </a:ext>
            </a:extLst>
          </p:cNvPr>
          <p:cNvSpPr txBox="1"/>
          <p:nvPr/>
        </p:nvSpPr>
        <p:spPr>
          <a:xfrm>
            <a:off x="587375" y="2625112"/>
            <a:ext cx="4102171" cy="249299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lang="en-US" b="0" i="0">
                <a:solidFill>
                  <a:srgbClr val="161616"/>
                </a:solidFill>
                <a:effectLst/>
                <a:latin typeface="Segoe UI" panose="020B0502040204020203" pitchFamily="34" charset="0"/>
              </a:rPr>
              <a:t>In Managed Environments, admins can limit how broadly users can share agents. To configure these rules, select a Managed Environment from the environments list in the Power Platform admin center. Then, select </a:t>
            </a:r>
            <a:r>
              <a:rPr lang="en-US" b="1" i="0">
                <a:solidFill>
                  <a:srgbClr val="161616"/>
                </a:solidFill>
                <a:effectLst/>
                <a:latin typeface="Segoe UI" panose="020B0502040204020203" pitchFamily="34" charset="0"/>
              </a:rPr>
              <a:t>Edit Managed Environments</a:t>
            </a:r>
            <a:r>
              <a:rPr lang="en-US" b="0" i="0">
                <a:solidFill>
                  <a:srgbClr val="161616"/>
                </a:solidFill>
                <a:effectLst/>
                <a:latin typeface="Segoe UI" panose="020B0502040204020203" pitchFamily="34" charset="0"/>
              </a:rPr>
              <a:t> in the command bar. The sharing rules are located in the </a:t>
            </a:r>
            <a:r>
              <a:rPr lang="en-US" b="1" i="0">
                <a:solidFill>
                  <a:srgbClr val="161616"/>
                </a:solidFill>
                <a:effectLst/>
                <a:latin typeface="Segoe UI" panose="020B0502040204020203" pitchFamily="34" charset="0"/>
              </a:rPr>
              <a:t>Manage sharing</a:t>
            </a:r>
            <a:r>
              <a:rPr lang="en-US" b="0" i="0">
                <a:solidFill>
                  <a:srgbClr val="161616"/>
                </a:solidFill>
                <a:effectLst/>
                <a:latin typeface="Segoe UI" panose="020B0502040204020203" pitchFamily="34" charset="0"/>
              </a:rPr>
              <a:t> section.</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D0652D1A-187D-ECED-66F1-8D287B29C9AB}"/>
              </a:ext>
              <a:ext uri="{C183D7F6-B498-43B3-948B-1728B52AA6E4}">
                <adec:decorative xmlns:adec="http://schemas.microsoft.com/office/drawing/2017/decorative" val="1"/>
              </a:ext>
            </a:extLst>
          </p:cNvPr>
          <p:cNvGrpSpPr>
            <a:grpSpLocks noChangeAspect="1"/>
          </p:cNvGrpSpPr>
          <p:nvPr/>
        </p:nvGrpSpPr>
        <p:grpSpPr>
          <a:xfrm>
            <a:off x="4820811" y="1484564"/>
            <a:ext cx="6108294" cy="4373310"/>
            <a:chOff x="5276921" y="1760290"/>
            <a:chExt cx="4926013" cy="3526841"/>
          </a:xfrm>
        </p:grpSpPr>
        <p:pic>
          <p:nvPicPr>
            <p:cNvPr id="2050" name="Picture 2" descr="Screenshot of an Edit Environment Management settings screen, with Limit sharing highlighted.">
              <a:extLst>
                <a:ext uri="{FF2B5EF4-FFF2-40B4-BE49-F238E27FC236}">
                  <a16:creationId xmlns:a16="http://schemas.microsoft.com/office/drawing/2014/main" id="{3CA2494D-00AB-7FD9-2A1B-5926ED59AC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704"/>
            <a:stretch/>
          </p:blipFill>
          <p:spPr bwMode="auto">
            <a:xfrm>
              <a:off x="5276921" y="1769230"/>
              <a:ext cx="4926013" cy="351790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5307713A-05A0-6E88-AD06-4AB1EF0E48C3}"/>
                </a:ext>
                <a:ext uri="{C183D7F6-B498-43B3-948B-1728B52AA6E4}">
                  <adec:decorative xmlns:adec="http://schemas.microsoft.com/office/drawing/2017/decorative" val="1"/>
                </a:ext>
              </a:extLst>
            </p:cNvPr>
            <p:cNvSpPr>
              <a:spLocks/>
            </p:cNvSpPr>
            <p:nvPr/>
          </p:nvSpPr>
          <p:spPr bwMode="auto">
            <a:xfrm>
              <a:off x="5276921" y="1760290"/>
              <a:ext cx="4926013" cy="3517898"/>
            </a:xfrm>
            <a:prstGeom prst="roundRect">
              <a:avLst>
                <a:gd name="adj" fmla="val 3725"/>
              </a:avLst>
            </a:prstGeom>
            <a:no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Tree>
    <p:extLst>
      <p:ext uri="{BB962C8B-B14F-4D97-AF65-F5344CB8AC3E}">
        <p14:creationId xmlns:p14="http://schemas.microsoft.com/office/powerpoint/2010/main" val="2212045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8"/>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13783-2B80-27A0-D74E-BAA76C18C2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866103-67A3-2320-F702-F28D02EFF3FE}"/>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Manage access to </a:t>
            </a:r>
            <a:b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b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Copilot Studio</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240415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B5E03-F650-38F2-CE6F-4EA21840A58C}"/>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B357CFF-09AA-8F1A-2190-DC0CDE5A7B21}"/>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5" name="Group 4">
            <a:extLst>
              <a:ext uri="{FF2B5EF4-FFF2-40B4-BE49-F238E27FC236}">
                <a16:creationId xmlns:a16="http://schemas.microsoft.com/office/drawing/2014/main" id="{25F24572-1E42-21B4-0E67-E5C5F5FBA661}"/>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6" name="Oval 5">
              <a:extLst>
                <a:ext uri="{FF2B5EF4-FFF2-40B4-BE49-F238E27FC236}">
                  <a16:creationId xmlns:a16="http://schemas.microsoft.com/office/drawing/2014/main" id="{F00ECEA7-CB29-D6D7-78F6-9DC6B6C4906A}"/>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Graphic 80" descr="Icon of a lightbulb">
              <a:extLst>
                <a:ext uri="{FF2B5EF4-FFF2-40B4-BE49-F238E27FC236}">
                  <a16:creationId xmlns:a16="http://schemas.microsoft.com/office/drawing/2014/main" id="{949DBFDA-0D00-759A-C946-02C63A53E712}"/>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9" name="Rectangle: Rounded Corners 18">
            <a:extLst>
              <a:ext uri="{FF2B5EF4-FFF2-40B4-BE49-F238E27FC236}">
                <a16:creationId xmlns:a16="http://schemas.microsoft.com/office/drawing/2014/main" id="{71ACA048-4B6E-E1E9-6FDB-CD0F78974E40}"/>
              </a:ext>
              <a:ext uri="{C183D7F6-B498-43B3-948B-1728B52AA6E4}">
                <adec:decorative xmlns:adec="http://schemas.microsoft.com/office/drawing/2017/decorative" val="1"/>
              </a:ext>
            </a:extLst>
          </p:cNvPr>
          <p:cNvSpPr>
            <a:spLocks/>
          </p:cNvSpPr>
          <p:nvPr/>
        </p:nvSpPr>
        <p:spPr bwMode="auto">
          <a:xfrm>
            <a:off x="4898351" y="1511708"/>
            <a:ext cx="7084939" cy="4048308"/>
          </a:xfrm>
          <a:prstGeom prst="roundRect">
            <a:avLst>
              <a:gd name="adj" fmla="val 3725"/>
            </a:avLst>
          </a:prstGeom>
          <a:no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53D1AEE9-BC4F-1D00-1FA6-19A14B09F507}"/>
              </a:ext>
            </a:extLst>
          </p:cNvPr>
          <p:cNvSpPr>
            <a:spLocks noGrp="1"/>
          </p:cNvSpPr>
          <p:nvPr>
            <p:ph type="title"/>
          </p:nvPr>
        </p:nvSpPr>
        <p:spPr/>
        <p:txBody>
          <a:bodyPr>
            <a:noAutofit/>
          </a:bodyPr>
          <a:lstStyle/>
          <a:p>
            <a:r>
              <a:rPr lang="en-US">
                <a:ea typeface="+mj-ea"/>
                <a:cs typeface="+mj-cs"/>
              </a:rPr>
              <a:t>Set access permissions for Copilot Studio authors (option 1)</a:t>
            </a:r>
            <a:r>
              <a:rPr lang="en-US">
                <a:hlinkClick r:id="rId3"/>
              </a:rPr>
              <a:t> </a:t>
            </a:r>
            <a:r>
              <a:rPr lang="en-US" sz="1600">
                <a:hlinkClick r:id="rId3"/>
              </a:rPr>
              <a:t>Assign user licenses and manage access</a:t>
            </a:r>
            <a:endParaRPr lang="en-US" sz="1600">
              <a:ea typeface="+mj-ea"/>
              <a:cs typeface="+mj-cs"/>
            </a:endParaRPr>
          </a:p>
        </p:txBody>
      </p:sp>
      <p:sp>
        <p:nvSpPr>
          <p:cNvPr id="8" name="Rectangle: Rounded Corners 7">
            <a:extLst>
              <a:ext uri="{FF2B5EF4-FFF2-40B4-BE49-F238E27FC236}">
                <a16:creationId xmlns:a16="http://schemas.microsoft.com/office/drawing/2014/main" id="{28715417-B115-9C7A-CAA0-03757B31174F}"/>
              </a:ext>
              <a:ext uri="{C183D7F6-B498-43B3-948B-1728B52AA6E4}">
                <adec:decorative xmlns:adec="http://schemas.microsoft.com/office/drawing/2017/decorative" val="0"/>
              </a:ext>
            </a:extLst>
          </p:cNvPr>
          <p:cNvSpPr/>
          <p:nvPr/>
        </p:nvSpPr>
        <p:spPr bwMode="auto">
          <a:xfrm>
            <a:off x="7381875" y="91440"/>
            <a:ext cx="4708120"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Microsoft 365 admin center</a:t>
            </a:r>
          </a:p>
        </p:txBody>
      </p:sp>
      <p:sp>
        <p:nvSpPr>
          <p:cNvPr id="24" name="TextBox 23">
            <a:extLst>
              <a:ext uri="{FF2B5EF4-FFF2-40B4-BE49-F238E27FC236}">
                <a16:creationId xmlns:a16="http://schemas.microsoft.com/office/drawing/2014/main" id="{7C5FDBFC-DF10-A5D2-925F-F9A2EE7C6D15}"/>
              </a:ext>
            </a:extLst>
          </p:cNvPr>
          <p:cNvSpPr txBox="1"/>
          <p:nvPr/>
        </p:nvSpPr>
        <p:spPr>
          <a:xfrm>
            <a:off x="587375" y="2625112"/>
            <a:ext cx="4137025" cy="1723549"/>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For individual users who will need to create and manage agents, you will need:</a:t>
            </a:r>
          </a:p>
          <a:p>
            <a:pPr marL="285750" marR="0" lvl="0" indent="-2286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 Copilot Studio tenant license for your organization, and</a:t>
            </a:r>
          </a:p>
          <a:p>
            <a:pPr marL="285750" marR="0" lvl="0" indent="-2286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 Copilot Studio User License for individual users who need access to create and manage agents.</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Studio licenses can be acquired through the </a:t>
            </a:r>
            <a:r>
              <a:rPr kumimoji="0" lang="en-US" sz="1400" b="0" i="0" u="none" strike="noStrike" kern="1200" cap="none" spc="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Microsoft 365 admin center</a:t>
            </a:r>
            <a:r>
              <a:rPr kumimoji="0" lang="en-US" sz="1400" b="0" i="0" u="none" strike="noStrike" kern="1200" cap="none" spc="0" normalizeH="0" baseline="0" noProof="0">
                <a:ln>
                  <a:noFill/>
                </a:ln>
                <a:solidFill>
                  <a:srgbClr val="000000"/>
                </a:solidFill>
                <a:effectLst/>
                <a:uLnTx/>
                <a:uFillTx/>
                <a:latin typeface="Segoe UI"/>
                <a:ea typeface="+mn-ea"/>
                <a:cs typeface="+mn-cs"/>
              </a:rPr>
              <a:t>. </a:t>
            </a:r>
          </a:p>
        </p:txBody>
      </p:sp>
      <p:pic>
        <p:nvPicPr>
          <p:cNvPr id="4" name="Picture 3" descr="A screenshot of a computer">
            <a:extLst>
              <a:ext uri="{FF2B5EF4-FFF2-40B4-BE49-F238E27FC236}">
                <a16:creationId xmlns:a16="http://schemas.microsoft.com/office/drawing/2014/main" id="{728988E0-791C-DCE0-A290-42EA4EB17AA1}"/>
              </a:ext>
            </a:extLst>
          </p:cNvPr>
          <p:cNvPicPr>
            <a:picLocks/>
          </p:cNvPicPr>
          <p:nvPr/>
        </p:nvPicPr>
        <p:blipFill rotWithShape="1">
          <a:blip r:embed="rId5">
            <a:extLst>
              <a:ext uri="{28A0092B-C50C-407E-A947-70E740481C1C}">
                <a14:useLocalDpi xmlns:a14="http://schemas.microsoft.com/office/drawing/2010/main" val="0"/>
              </a:ext>
            </a:extLst>
          </a:blip>
          <a:srcRect l="-645" r="645"/>
          <a:stretch/>
        </p:blipFill>
        <p:spPr>
          <a:xfrm>
            <a:off x="4898344" y="1544029"/>
            <a:ext cx="7084940" cy="3983664"/>
          </a:xfrm>
          <a:prstGeom prst="rect">
            <a:avLst/>
          </a:prstGeom>
        </p:spPr>
      </p:pic>
    </p:spTree>
    <p:extLst>
      <p:ext uri="{BB962C8B-B14F-4D97-AF65-F5344CB8AC3E}">
        <p14:creationId xmlns:p14="http://schemas.microsoft.com/office/powerpoint/2010/main" val="1281327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8"/>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47AB7-C0C8-E262-9999-13EBAC8E6E0D}"/>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E42C875-3C57-FD4D-F84F-926DEFDE3882}"/>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5" name="Group 4">
            <a:extLst>
              <a:ext uri="{FF2B5EF4-FFF2-40B4-BE49-F238E27FC236}">
                <a16:creationId xmlns:a16="http://schemas.microsoft.com/office/drawing/2014/main" id="{ED6E8CB6-B485-4B9A-B39F-AAC623A6F6F5}"/>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8" name="Oval 7">
              <a:extLst>
                <a:ext uri="{FF2B5EF4-FFF2-40B4-BE49-F238E27FC236}">
                  <a16:creationId xmlns:a16="http://schemas.microsoft.com/office/drawing/2014/main" id="{B9ED10E5-183A-7C04-0C19-FFB09727BB84}"/>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Graphic 80" descr="Icon of a lightbulb">
              <a:extLst>
                <a:ext uri="{FF2B5EF4-FFF2-40B4-BE49-F238E27FC236}">
                  <a16:creationId xmlns:a16="http://schemas.microsoft.com/office/drawing/2014/main" id="{2CAF03C8-1020-6B7E-7961-65A27F3A4C87}"/>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643952C2-6EAB-C09A-EAED-9BA2D5983BFB}"/>
              </a:ext>
            </a:extLst>
          </p:cNvPr>
          <p:cNvSpPr>
            <a:spLocks noGrp="1"/>
          </p:cNvSpPr>
          <p:nvPr>
            <p:ph type="title"/>
          </p:nvPr>
        </p:nvSpPr>
        <p:spPr/>
        <p:txBody>
          <a:bodyPr>
            <a:noAutofit/>
          </a:bodyPr>
          <a:lstStyle/>
          <a:p>
            <a:r>
              <a:rPr lang="en-US">
                <a:ea typeface="+mj-ea"/>
                <a:cs typeface="+mj-cs"/>
              </a:rPr>
              <a:t>Set access permissions for Copilot Studio authors (option 2)</a:t>
            </a:r>
          </a:p>
        </p:txBody>
      </p:sp>
      <p:sp>
        <p:nvSpPr>
          <p:cNvPr id="12" name="Rectangle: Rounded Corners 11">
            <a:extLst>
              <a:ext uri="{FF2B5EF4-FFF2-40B4-BE49-F238E27FC236}">
                <a16:creationId xmlns:a16="http://schemas.microsoft.com/office/drawing/2014/main" id="{280D9195-AD9C-328B-7BE4-3AB9F55E9934}"/>
              </a:ext>
              <a:ext uri="{C183D7F6-B498-43B3-948B-1728B52AA6E4}">
                <adec:decorative xmlns:adec="http://schemas.microsoft.com/office/drawing/2017/decorative" val="0"/>
              </a:ext>
            </a:extLst>
          </p:cNvPr>
          <p:cNvSpPr/>
          <p:nvPr/>
        </p:nvSpPr>
        <p:spPr bwMode="auto">
          <a:xfrm>
            <a:off x="7267575" y="91440"/>
            <a:ext cx="4822420"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Power Platform admin center</a:t>
            </a:r>
          </a:p>
        </p:txBody>
      </p:sp>
      <p:sp>
        <p:nvSpPr>
          <p:cNvPr id="19" name="TextBox 18">
            <a:extLst>
              <a:ext uri="{FF2B5EF4-FFF2-40B4-BE49-F238E27FC236}">
                <a16:creationId xmlns:a16="http://schemas.microsoft.com/office/drawing/2014/main" id="{C3E2B52F-AC05-DB5A-3338-E4BE55162801}"/>
              </a:ext>
            </a:extLst>
          </p:cNvPr>
          <p:cNvSpPr txBox="1"/>
          <p:nvPr/>
        </p:nvSpPr>
        <p:spPr>
          <a:xfrm>
            <a:off x="587375" y="2625112"/>
            <a:ext cx="4102171" cy="23596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In the Power Platform admin center, you can set permissions for Copilot Studio authors.</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By default, all users in your Microsoft Entra tenant will have Copilot Studio authoring access.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If you need to restrict authoring access, under </a:t>
            </a:r>
            <a:r>
              <a:rPr kumimoji="0" lang="en-US" sz="1400" b="0" i="0" u="none" strike="noStrike" kern="1200" cap="none" spc="0" normalizeH="0" baseline="0" noProof="0">
                <a:ln>
                  <a:noFill/>
                </a:ln>
                <a:solidFill>
                  <a:srgbClr val="000000"/>
                </a:solidFill>
                <a:effectLst/>
                <a:uLnTx/>
                <a:uFillTx/>
                <a:latin typeface="Segoe UI Semibold"/>
                <a:ea typeface="+mn-ea"/>
                <a:cs typeface="Segoe UI"/>
              </a:rPr>
              <a:t>Manage &gt; Tenant settings &gt; Copilot Studio authors (preview)</a:t>
            </a:r>
            <a:r>
              <a:rPr kumimoji="0" lang="en-US" sz="1400" b="0" i="0" u="none" strike="noStrike" kern="1200" cap="none" spc="0" normalizeH="0" baseline="0" noProof="0">
                <a:ln>
                  <a:noFill/>
                </a:ln>
                <a:solidFill>
                  <a:srgbClr val="000000"/>
                </a:solidFill>
                <a:effectLst/>
                <a:uLnTx/>
                <a:uFillTx/>
                <a:latin typeface="Segoe UI"/>
                <a:ea typeface="+mn-ea"/>
                <a:cs typeface="+mn-cs"/>
              </a:rPr>
              <a:t>, you can change the default permissions and choose a different Security Group.</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This will restrict authoring access to only members in that group.</a:t>
            </a:r>
          </a:p>
        </p:txBody>
      </p:sp>
      <p:pic>
        <p:nvPicPr>
          <p:cNvPr id="4" name="Picture 3" descr="Screenshot of Copilot Studio authors access permissions screen.">
            <a:extLst>
              <a:ext uri="{FF2B5EF4-FFF2-40B4-BE49-F238E27FC236}">
                <a16:creationId xmlns:a16="http://schemas.microsoft.com/office/drawing/2014/main" id="{A6B150F6-4F32-F8FA-653C-6AD5BA70B714}"/>
              </a:ext>
            </a:extLst>
          </p:cNvPr>
          <p:cNvPicPr>
            <a:picLocks/>
          </p:cNvPicPr>
          <p:nvPr/>
        </p:nvPicPr>
        <p:blipFill rotWithShape="1">
          <a:blip r:embed="rId3">
            <a:extLst>
              <a:ext uri="{28A0092B-C50C-407E-A947-70E740481C1C}">
                <a14:useLocalDpi xmlns:a14="http://schemas.microsoft.com/office/drawing/2010/main" val="0"/>
              </a:ext>
            </a:extLst>
          </a:blip>
          <a:srcRect/>
          <a:stretch/>
        </p:blipFill>
        <p:spPr>
          <a:xfrm>
            <a:off x="4898345" y="1544029"/>
            <a:ext cx="7084940" cy="3983664"/>
          </a:xfrm>
          <a:prstGeom prst="rect">
            <a:avLst/>
          </a:prstGeom>
        </p:spPr>
      </p:pic>
      <p:sp>
        <p:nvSpPr>
          <p:cNvPr id="23" name="Rectangle: Rounded Corners 22">
            <a:extLst>
              <a:ext uri="{FF2B5EF4-FFF2-40B4-BE49-F238E27FC236}">
                <a16:creationId xmlns:a16="http://schemas.microsoft.com/office/drawing/2014/main" id="{5C7CDE12-2D70-E1D9-7F12-5611AF334B13}"/>
              </a:ext>
              <a:ext uri="{C183D7F6-B498-43B3-948B-1728B52AA6E4}">
                <adec:decorative xmlns:adec="http://schemas.microsoft.com/office/drawing/2017/decorative" val="1"/>
              </a:ext>
            </a:extLst>
          </p:cNvPr>
          <p:cNvSpPr>
            <a:spLocks/>
          </p:cNvSpPr>
          <p:nvPr/>
        </p:nvSpPr>
        <p:spPr bwMode="auto">
          <a:xfrm>
            <a:off x="4898351" y="1511708"/>
            <a:ext cx="7084939" cy="4048308"/>
          </a:xfrm>
          <a:prstGeom prst="roundRect">
            <a:avLst>
              <a:gd name="adj" fmla="val 3725"/>
            </a:avLst>
          </a:prstGeom>
          <a:no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175904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1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F8E7-F04B-D2FE-BBE7-567637C741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A186B6-756B-16DD-D4D6-3A45CA7AD8B2}"/>
              </a:ext>
            </a:extLst>
          </p:cNvPr>
          <p:cNvSpPr txBox="1">
            <a:spLocks noGrp="1"/>
          </p:cNvSpPr>
          <p:nvPr>
            <p:ph type="title" idx="4294967295"/>
          </p:nvPr>
        </p:nvSpPr>
        <p:spPr>
          <a:xfrm>
            <a:off x="569911" y="2769057"/>
            <a:ext cx="7628515"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Create and manage pay-as-you-go billing plan for Copilot agents</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1119856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46F4F-4EF6-BA88-2F60-2B04834B33DD}"/>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7EE9F4DF-6F0B-BC65-1F19-C62612705711}"/>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20" name="Group 19">
            <a:extLst>
              <a:ext uri="{FF2B5EF4-FFF2-40B4-BE49-F238E27FC236}">
                <a16:creationId xmlns:a16="http://schemas.microsoft.com/office/drawing/2014/main" id="{2DE72425-7566-FD42-0F9B-27DB6C9B7B49}"/>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21" name="Oval 20">
              <a:extLst>
                <a:ext uri="{FF2B5EF4-FFF2-40B4-BE49-F238E27FC236}">
                  <a16:creationId xmlns:a16="http://schemas.microsoft.com/office/drawing/2014/main" id="{04FE4644-B293-F5A8-ED2B-053298FE158A}"/>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2" name="Graphic 80" descr="Icon of a lightbulb">
              <a:extLst>
                <a:ext uri="{FF2B5EF4-FFF2-40B4-BE49-F238E27FC236}">
                  <a16:creationId xmlns:a16="http://schemas.microsoft.com/office/drawing/2014/main" id="{30A55735-571A-53A7-1BD9-58F1CC535611}"/>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3A4D72B3-5442-CF1B-A6CC-545A82B02EB8}"/>
              </a:ext>
            </a:extLst>
          </p:cNvPr>
          <p:cNvSpPr>
            <a:spLocks noGrp="1"/>
          </p:cNvSpPr>
          <p:nvPr>
            <p:ph type="title"/>
          </p:nvPr>
        </p:nvSpPr>
        <p:spPr/>
        <p:txBody>
          <a:bodyPr>
            <a:noAutofit/>
          </a:bodyPr>
          <a:lstStyle/>
          <a:p>
            <a:r>
              <a:rPr lang="en-US">
                <a:cs typeface="+mj-cs"/>
              </a:rPr>
              <a:t>Enable pay-as-you-go billing for Microsoft 365 Copilot Chat</a:t>
            </a:r>
            <a:endParaRPr lang="en-US">
              <a:ea typeface="+mj-ea"/>
              <a:cs typeface="+mj-cs"/>
            </a:endParaRPr>
          </a:p>
        </p:txBody>
      </p:sp>
      <p:sp>
        <p:nvSpPr>
          <p:cNvPr id="3" name="Rectangle: Rounded Corners 2">
            <a:extLst>
              <a:ext uri="{FF2B5EF4-FFF2-40B4-BE49-F238E27FC236}">
                <a16:creationId xmlns:a16="http://schemas.microsoft.com/office/drawing/2014/main" id="{46C8AB1D-943F-0968-83A0-155388263436}"/>
              </a:ext>
              <a:ext uri="{C183D7F6-B498-43B3-948B-1728B52AA6E4}">
                <adec:decorative xmlns:adec="http://schemas.microsoft.com/office/drawing/2017/decorative" val="0"/>
              </a:ext>
            </a:extLst>
          </p:cNvPr>
          <p:cNvSpPr/>
          <p:nvPr/>
        </p:nvSpPr>
        <p:spPr bwMode="auto">
          <a:xfrm>
            <a:off x="7600950" y="91440"/>
            <a:ext cx="4489045"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Microsoft 365 admin center</a:t>
            </a:r>
          </a:p>
        </p:txBody>
      </p:sp>
      <p:sp>
        <p:nvSpPr>
          <p:cNvPr id="15" name="TextBox 14">
            <a:extLst>
              <a:ext uri="{FF2B5EF4-FFF2-40B4-BE49-F238E27FC236}">
                <a16:creationId xmlns:a16="http://schemas.microsoft.com/office/drawing/2014/main" id="{8554914F-8762-5B15-F6EB-96B972861807}"/>
              </a:ext>
            </a:extLst>
          </p:cNvPr>
          <p:cNvSpPr txBox="1"/>
          <p:nvPr/>
        </p:nvSpPr>
        <p:spPr>
          <a:xfrm>
            <a:off x="587375" y="2625112"/>
            <a:ext cx="4102171" cy="1661993"/>
          </a:xfrm>
          <a:prstGeom prst="rect">
            <a:avLst/>
          </a:prstGeom>
          <a:noFill/>
        </p:spPr>
        <p:txBody>
          <a:bodyPr wrap="square" lIns="0" tIns="0" rIns="0" bIns="0" anchor="t">
            <a:spAutoFit/>
          </a:bodyPr>
          <a:lstStyle/>
          <a:p>
            <a:pPr lvl="0" defTabSz="914367">
              <a:spcBef>
                <a:spcPts val="1200"/>
              </a:spcBef>
              <a:spcAft>
                <a:spcPts val="1000"/>
              </a:spcAft>
              <a:defRPr/>
            </a:pPr>
            <a:r>
              <a:rPr lang="en-US" sz="1050">
                <a:solidFill>
                  <a:srgbClr val="3A3A3A"/>
                </a:solidFill>
              </a:rPr>
              <a:t>Create billing policies scoped to defined users and groups, and associated Azure subscription</a:t>
            </a:r>
          </a:p>
          <a:p>
            <a:pPr lvl="0" defTabSz="914367">
              <a:spcBef>
                <a:spcPts val="1200"/>
              </a:spcBef>
              <a:spcAft>
                <a:spcPts val="1000"/>
              </a:spcAft>
              <a:defRPr/>
            </a:pPr>
            <a:r>
              <a:rPr lang="en-US" sz="1050">
                <a:solidFill>
                  <a:srgbClr val="3A3A3A"/>
                </a:solidFill>
              </a:rPr>
              <a:t>Enables departmental billing and cross charges</a:t>
            </a:r>
          </a:p>
          <a:p>
            <a:pPr lvl="0" defTabSz="914367">
              <a:spcBef>
                <a:spcPts val="1200"/>
              </a:spcBef>
              <a:spcAft>
                <a:spcPts val="1000"/>
              </a:spcAft>
              <a:defRPr/>
            </a:pPr>
            <a:r>
              <a:rPr lang="en-US" sz="1050">
                <a:solidFill>
                  <a:srgbClr val="3A3A3A"/>
                </a:solidFill>
              </a:rPr>
              <a:t>Supports agent management decisions with group-level usage and cost insight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Rounded Corners 18">
            <a:extLst>
              <a:ext uri="{FF2B5EF4-FFF2-40B4-BE49-F238E27FC236}">
                <a16:creationId xmlns:a16="http://schemas.microsoft.com/office/drawing/2014/main" id="{4FD8D964-3954-088C-620F-BAB424E8618F}"/>
              </a:ext>
              <a:ext uri="{C183D7F6-B498-43B3-948B-1728B52AA6E4}">
                <adec:decorative xmlns:adec="http://schemas.microsoft.com/office/drawing/2017/decorative" val="1"/>
              </a:ext>
            </a:extLst>
          </p:cNvPr>
          <p:cNvSpPr>
            <a:spLocks/>
          </p:cNvSpPr>
          <p:nvPr/>
        </p:nvSpPr>
        <p:spPr bwMode="auto">
          <a:xfrm>
            <a:off x="4898351" y="1928670"/>
            <a:ext cx="7084939" cy="3495385"/>
          </a:xfrm>
          <a:prstGeom prst="roundRect">
            <a:avLst>
              <a:gd name="adj" fmla="val 3725"/>
            </a:avLst>
          </a:prstGeom>
          <a:blipFill>
            <a:blip r:embed="rId3"/>
            <a:stretch>
              <a:fillRect/>
            </a:stretch>
          </a:blip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136272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517FA-A15C-7311-4D14-A88651F8BBB4}"/>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C1695AF-C7E1-0F5C-B889-F240BBDE91CF}"/>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20" name="Group 19">
            <a:extLst>
              <a:ext uri="{FF2B5EF4-FFF2-40B4-BE49-F238E27FC236}">
                <a16:creationId xmlns:a16="http://schemas.microsoft.com/office/drawing/2014/main" id="{3F7ADC7A-FFB0-2AA8-4434-24EDC43EC2D9}"/>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21" name="Oval 20">
              <a:extLst>
                <a:ext uri="{FF2B5EF4-FFF2-40B4-BE49-F238E27FC236}">
                  <a16:creationId xmlns:a16="http://schemas.microsoft.com/office/drawing/2014/main" id="{A5B51726-B9C8-FF5C-65C3-3949C85C4535}"/>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2" name="Graphic 80" descr="Icon of a lightbulb">
              <a:extLst>
                <a:ext uri="{FF2B5EF4-FFF2-40B4-BE49-F238E27FC236}">
                  <a16:creationId xmlns:a16="http://schemas.microsoft.com/office/drawing/2014/main" id="{66BE1DBB-2CFB-A4F1-9650-CDEA25BBC503}"/>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C1FA47E2-C25D-19BE-4CF9-0AB42195AF1B}"/>
              </a:ext>
            </a:extLst>
          </p:cNvPr>
          <p:cNvSpPr>
            <a:spLocks noGrp="1"/>
          </p:cNvSpPr>
          <p:nvPr>
            <p:ph type="title"/>
          </p:nvPr>
        </p:nvSpPr>
        <p:spPr/>
        <p:txBody>
          <a:bodyPr>
            <a:noAutofit/>
          </a:bodyPr>
          <a:lstStyle/>
          <a:p>
            <a:r>
              <a:rPr lang="en-US">
                <a:ea typeface="+mj-ea"/>
                <a:cs typeface="+mj-cs"/>
              </a:rPr>
              <a:t>Configure Copilot agent consumption meter</a:t>
            </a:r>
          </a:p>
        </p:txBody>
      </p:sp>
      <p:sp>
        <p:nvSpPr>
          <p:cNvPr id="3" name="Rectangle: Rounded Corners 2">
            <a:extLst>
              <a:ext uri="{FF2B5EF4-FFF2-40B4-BE49-F238E27FC236}">
                <a16:creationId xmlns:a16="http://schemas.microsoft.com/office/drawing/2014/main" id="{3E573E7E-50E3-06B3-97BF-9C9B063F57BE}"/>
              </a:ext>
              <a:ext uri="{C183D7F6-B498-43B3-948B-1728B52AA6E4}">
                <adec:decorative xmlns:adec="http://schemas.microsoft.com/office/drawing/2017/decorative" val="0"/>
              </a:ext>
            </a:extLst>
          </p:cNvPr>
          <p:cNvSpPr/>
          <p:nvPr/>
        </p:nvSpPr>
        <p:spPr bwMode="auto">
          <a:xfrm>
            <a:off x="7600950" y="91440"/>
            <a:ext cx="4489045"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Microsoft 365 admin center</a:t>
            </a:r>
          </a:p>
        </p:txBody>
      </p:sp>
      <p:sp>
        <p:nvSpPr>
          <p:cNvPr id="15" name="TextBox 14">
            <a:extLst>
              <a:ext uri="{FF2B5EF4-FFF2-40B4-BE49-F238E27FC236}">
                <a16:creationId xmlns:a16="http://schemas.microsoft.com/office/drawing/2014/main" id="{84C626AB-22AE-47E0-7C70-27C593F3C235}"/>
              </a:ext>
            </a:extLst>
          </p:cNvPr>
          <p:cNvSpPr txBox="1"/>
          <p:nvPr/>
        </p:nvSpPr>
        <p:spPr>
          <a:xfrm>
            <a:off x="587375" y="2625112"/>
            <a:ext cx="4102171" cy="1231106"/>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800"/>
              </a:spcAft>
              <a:buClrTx/>
              <a:buSzTx/>
              <a:buFontTx/>
              <a:buNone/>
              <a:tabLst/>
              <a:defRPr/>
            </a:pPr>
            <a:r>
              <a:rPr lang="en-US" sz="2000">
                <a:solidFill>
                  <a:srgbClr val="161616"/>
                </a:solidFill>
                <a:latin typeface="Segoe UI"/>
              </a:rPr>
              <a:t>After setting up pay-as-you-go billing you will see the link to the Cost Management page under the Pay-as-you-go services tab</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Rounded Corners 18">
            <a:extLst>
              <a:ext uri="{FF2B5EF4-FFF2-40B4-BE49-F238E27FC236}">
                <a16:creationId xmlns:a16="http://schemas.microsoft.com/office/drawing/2014/main" id="{9EB8C5EA-AAF3-802C-1F46-939FEDD61A2A}"/>
              </a:ext>
              <a:ext uri="{C183D7F6-B498-43B3-948B-1728B52AA6E4}">
                <adec:decorative xmlns:adec="http://schemas.microsoft.com/office/drawing/2017/decorative" val="1"/>
              </a:ext>
            </a:extLst>
          </p:cNvPr>
          <p:cNvSpPr>
            <a:spLocks/>
          </p:cNvSpPr>
          <p:nvPr/>
        </p:nvSpPr>
        <p:spPr bwMode="auto">
          <a:xfrm>
            <a:off x="4898352" y="1928670"/>
            <a:ext cx="6905722" cy="3992550"/>
          </a:xfrm>
          <a:prstGeom prst="roundRect">
            <a:avLst>
              <a:gd name="adj" fmla="val 3725"/>
            </a:avLst>
          </a:prstGeom>
          <a:blipFill>
            <a:blip r:embed="rId3"/>
            <a:stretch>
              <a:fillRect/>
            </a:stretch>
          </a:blip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Rectangle: Rounded Corners 3" descr="Red rectangle encircling the &quot;Manage costs&quot; button in the screenshot.">
            <a:extLst>
              <a:ext uri="{FF2B5EF4-FFF2-40B4-BE49-F238E27FC236}">
                <a16:creationId xmlns:a16="http://schemas.microsoft.com/office/drawing/2014/main" id="{52B351FB-F82E-6EF1-78C1-8A161A05D6EE}"/>
              </a:ext>
            </a:extLst>
          </p:cNvPr>
          <p:cNvSpPr/>
          <p:nvPr/>
        </p:nvSpPr>
        <p:spPr>
          <a:xfrm>
            <a:off x="5923351" y="3050131"/>
            <a:ext cx="772392" cy="27616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22729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AE1C9-4450-E7DC-D8C5-E27003D81489}"/>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D58F435-26BE-0E80-D0F2-7A61FE61E36A}"/>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20" name="Group 19">
            <a:extLst>
              <a:ext uri="{FF2B5EF4-FFF2-40B4-BE49-F238E27FC236}">
                <a16:creationId xmlns:a16="http://schemas.microsoft.com/office/drawing/2014/main" id="{518D0E13-5DE8-00A6-202A-7861EF69D548}"/>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21" name="Oval 20">
              <a:extLst>
                <a:ext uri="{FF2B5EF4-FFF2-40B4-BE49-F238E27FC236}">
                  <a16:creationId xmlns:a16="http://schemas.microsoft.com/office/drawing/2014/main" id="{65F9699D-D960-D100-7BBE-3E670D526EFD}"/>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2" name="Graphic 80" descr="Icon of a lightbulb">
              <a:extLst>
                <a:ext uri="{FF2B5EF4-FFF2-40B4-BE49-F238E27FC236}">
                  <a16:creationId xmlns:a16="http://schemas.microsoft.com/office/drawing/2014/main" id="{EB35875F-7675-F379-BA6E-26B72C9C3B52}"/>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4BE8B6AA-93A3-54B4-8C38-907DDEF00D61}"/>
              </a:ext>
            </a:extLst>
          </p:cNvPr>
          <p:cNvSpPr>
            <a:spLocks noGrp="1"/>
          </p:cNvSpPr>
          <p:nvPr>
            <p:ph type="title"/>
          </p:nvPr>
        </p:nvSpPr>
        <p:spPr/>
        <p:txBody>
          <a:bodyPr>
            <a:noAutofit/>
          </a:bodyPr>
          <a:lstStyle/>
          <a:p>
            <a:r>
              <a:rPr lang="en-US">
                <a:ea typeface="+mj-ea"/>
                <a:cs typeface="+mj-cs"/>
              </a:rPr>
              <a:t>Configure Copilot agent consumption meter</a:t>
            </a:r>
          </a:p>
        </p:txBody>
      </p:sp>
      <p:sp>
        <p:nvSpPr>
          <p:cNvPr id="3" name="Rectangle: Rounded Corners 2">
            <a:extLst>
              <a:ext uri="{FF2B5EF4-FFF2-40B4-BE49-F238E27FC236}">
                <a16:creationId xmlns:a16="http://schemas.microsoft.com/office/drawing/2014/main" id="{E815BC5A-4352-35E5-2061-B9EA1DC2C553}"/>
              </a:ext>
              <a:ext uri="{C183D7F6-B498-43B3-948B-1728B52AA6E4}">
                <adec:decorative xmlns:adec="http://schemas.microsoft.com/office/drawing/2017/decorative" val="0"/>
              </a:ext>
            </a:extLst>
          </p:cNvPr>
          <p:cNvSpPr/>
          <p:nvPr/>
        </p:nvSpPr>
        <p:spPr bwMode="auto">
          <a:xfrm>
            <a:off x="7600950" y="91440"/>
            <a:ext cx="4489045"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Microsoft 365 admin center</a:t>
            </a:r>
          </a:p>
        </p:txBody>
      </p:sp>
      <p:sp>
        <p:nvSpPr>
          <p:cNvPr id="15" name="TextBox 14">
            <a:extLst>
              <a:ext uri="{FF2B5EF4-FFF2-40B4-BE49-F238E27FC236}">
                <a16:creationId xmlns:a16="http://schemas.microsoft.com/office/drawing/2014/main" id="{8065F312-BE08-5A32-56A7-44A61DE30004}"/>
              </a:ext>
            </a:extLst>
          </p:cNvPr>
          <p:cNvSpPr txBox="1"/>
          <p:nvPr/>
        </p:nvSpPr>
        <p:spPr>
          <a:xfrm>
            <a:off x="587375" y="2625112"/>
            <a:ext cx="4102171" cy="1231106"/>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161616"/>
                </a:solidFill>
                <a:effectLst/>
                <a:uLnTx/>
                <a:uFillTx/>
                <a:latin typeface="Segoe UI"/>
                <a:ea typeface="+mn-ea"/>
                <a:cs typeface="+mn-cs"/>
              </a:rPr>
              <a:t>Expand the Microsoft 365 Copilot section of the Cost Management tab to view Copilot Studio charges by region</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Rounded Corners 18">
            <a:extLst>
              <a:ext uri="{FF2B5EF4-FFF2-40B4-BE49-F238E27FC236}">
                <a16:creationId xmlns:a16="http://schemas.microsoft.com/office/drawing/2014/main" id="{5782F295-DF75-219C-47C9-98E6D1C12652}"/>
              </a:ext>
              <a:ext uri="{C183D7F6-B498-43B3-948B-1728B52AA6E4}">
                <adec:decorative xmlns:adec="http://schemas.microsoft.com/office/drawing/2017/decorative" val="1"/>
              </a:ext>
            </a:extLst>
          </p:cNvPr>
          <p:cNvSpPr>
            <a:spLocks/>
          </p:cNvSpPr>
          <p:nvPr/>
        </p:nvSpPr>
        <p:spPr bwMode="auto">
          <a:xfrm>
            <a:off x="4898351" y="1928670"/>
            <a:ext cx="7084939" cy="3554637"/>
          </a:xfrm>
          <a:prstGeom prst="roundRect">
            <a:avLst>
              <a:gd name="adj" fmla="val 3725"/>
            </a:avLst>
          </a:prstGeom>
          <a:blipFill>
            <a:blip r:embed="rId3"/>
            <a:stretch>
              <a:fillRect/>
            </a:stretch>
          </a:blip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77E28851-1230-7EDD-413A-A7862D99315A}"/>
              </a:ext>
              <a:ext uri="{C183D7F6-B498-43B3-948B-1728B52AA6E4}">
                <adec:decorative xmlns:adec="http://schemas.microsoft.com/office/drawing/2017/decorative" val="1"/>
              </a:ext>
            </a:extLst>
          </p:cNvPr>
          <p:cNvSpPr/>
          <p:nvPr/>
        </p:nvSpPr>
        <p:spPr>
          <a:xfrm>
            <a:off x="5924417" y="4511326"/>
            <a:ext cx="5974772" cy="74355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69445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393E0-6F83-79C8-766F-0C2446B5FB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35E951-D5EB-6140-810A-FCE8030774A0}"/>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Create pay-as-you-go </a:t>
            </a:r>
            <a:b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b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billing plan for SharePoint agents</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2057309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1BC9-0344-6258-7A42-EA18EEBAD2D4}"/>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D33D587-C308-3A10-ED83-71D40AF0A437}"/>
              </a:ext>
              <a:ext uri="{C183D7F6-B498-43B3-948B-1728B52AA6E4}">
                <adec:decorative xmlns:adec="http://schemas.microsoft.com/office/drawing/2017/decorative" val="1"/>
              </a:ext>
            </a:extLst>
          </p:cNvPr>
          <p:cNvSpPr>
            <a:spLocks/>
          </p:cNvSpPr>
          <p:nvPr/>
        </p:nvSpPr>
        <p:spPr bwMode="auto">
          <a:xfrm>
            <a:off x="1009650" y="3192289"/>
            <a:ext cx="10172700" cy="2546147"/>
          </a:xfrm>
          <a:prstGeom prst="roundRect">
            <a:avLst>
              <a:gd name="adj" fmla="val 5462"/>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endParaRPr>
          </a:p>
        </p:txBody>
      </p:sp>
      <p:sp>
        <p:nvSpPr>
          <p:cNvPr id="8" name="Title 7">
            <a:extLst>
              <a:ext uri="{FF2B5EF4-FFF2-40B4-BE49-F238E27FC236}">
                <a16:creationId xmlns:a16="http://schemas.microsoft.com/office/drawing/2014/main" id="{3A32BF9F-8BF8-96DD-4FC1-3960FFBEDA50}"/>
              </a:ext>
            </a:extLst>
          </p:cNvPr>
          <p:cNvSpPr>
            <a:spLocks noGrp="1"/>
          </p:cNvSpPr>
          <p:nvPr>
            <p:ph type="title"/>
          </p:nvPr>
        </p:nvSpPr>
        <p:spPr>
          <a:xfrm>
            <a:off x="586740" y="457200"/>
            <a:ext cx="11018520" cy="443198"/>
          </a:xfrm>
        </p:spPr>
        <p:txBody>
          <a:bodyPr/>
          <a:lstStyle/>
          <a:p>
            <a:r>
              <a:rPr lang="en-US">
                <a:ea typeface="+mj-ea"/>
                <a:cs typeface="+mj-cs"/>
              </a:rPr>
              <a:t>SharePoint agent licensing options</a:t>
            </a:r>
            <a:endParaRPr lang="en-IN">
              <a:ea typeface="+mj-ea"/>
              <a:cs typeface="+mj-cs"/>
            </a:endParaRPr>
          </a:p>
        </p:txBody>
      </p:sp>
      <p:sp>
        <p:nvSpPr>
          <p:cNvPr id="44" name="Rectangle: Rounded Corners 43">
            <a:extLst>
              <a:ext uri="{FF2B5EF4-FFF2-40B4-BE49-F238E27FC236}">
                <a16:creationId xmlns:a16="http://schemas.microsoft.com/office/drawing/2014/main" id="{08519D7B-7F18-0FEF-C8FA-1B489BDF2741}"/>
              </a:ext>
              <a:ext uri="{C183D7F6-B498-43B3-948B-1728B52AA6E4}">
                <adec:decorative xmlns:adec="http://schemas.microsoft.com/office/drawing/2017/decorative" val="0"/>
              </a:ext>
            </a:extLst>
          </p:cNvPr>
          <p:cNvSpPr/>
          <p:nvPr/>
        </p:nvSpPr>
        <p:spPr bwMode="auto">
          <a:xfrm>
            <a:off x="4068040" y="1657073"/>
            <a:ext cx="4055920" cy="649188"/>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SharePoint agents</a:t>
            </a:r>
          </a:p>
        </p:txBody>
      </p:sp>
      <p:cxnSp>
        <p:nvCxnSpPr>
          <p:cNvPr id="22" name="Connector: Elbow 21" descr="Arrow pointing to">
            <a:extLst>
              <a:ext uri="{FF2B5EF4-FFF2-40B4-BE49-F238E27FC236}">
                <a16:creationId xmlns:a16="http://schemas.microsoft.com/office/drawing/2014/main" id="{D2012E09-8109-C723-0F4B-62E6627BB29F}"/>
              </a:ext>
              <a:ext uri="{C183D7F6-B498-43B3-948B-1728B52AA6E4}">
                <adec:decorative xmlns:adec="http://schemas.microsoft.com/office/drawing/2017/decorative" val="0"/>
              </a:ext>
            </a:extLst>
          </p:cNvPr>
          <p:cNvCxnSpPr>
            <a:stCxn id="44" idx="2"/>
            <a:endCxn id="7" idx="0"/>
          </p:cNvCxnSpPr>
          <p:nvPr/>
        </p:nvCxnSpPr>
        <p:spPr>
          <a:xfrm rot="5400000">
            <a:off x="4274538" y="1655411"/>
            <a:ext cx="1170612" cy="2472312"/>
          </a:xfrm>
          <a:prstGeom prst="bentConnector3">
            <a:avLst>
              <a:gd name="adj1" fmla="val 50000"/>
            </a:avLst>
          </a:prstGeom>
          <a:noFill/>
          <a:ln w="12700" cap="rnd">
            <a:gradFill flip="none" rotWithShape="1">
              <a:gsLst>
                <a:gs pos="0">
                  <a:srgbClr val="C03BC4"/>
                </a:gs>
                <a:gs pos="100000">
                  <a:srgbClr val="0078D4"/>
                </a:gs>
              </a:gsLst>
              <a:lin ang="0" scaled="1"/>
              <a:tileRect/>
            </a:gradFill>
            <a:headEnd type="oval" w="med" len="med"/>
            <a:tailEnd type="arrow" w="lg" len="med"/>
          </a:ln>
          <a:effectLst/>
        </p:spPr>
        <p:style>
          <a:lnRef idx="1">
            <a:schemeClr val="accent2"/>
          </a:lnRef>
          <a:fillRef idx="3">
            <a:schemeClr val="accent2"/>
          </a:fillRef>
          <a:effectRef idx="2">
            <a:schemeClr val="accent2"/>
          </a:effectRef>
          <a:fontRef idx="minor">
            <a:schemeClr val="lt1"/>
          </a:fontRef>
        </p:style>
      </p:cxnSp>
      <p:sp>
        <p:nvSpPr>
          <p:cNvPr id="7" name="Rectangle: Rounded Corners 43">
            <a:extLst>
              <a:ext uri="{FF2B5EF4-FFF2-40B4-BE49-F238E27FC236}">
                <a16:creationId xmlns:a16="http://schemas.microsoft.com/office/drawing/2014/main" id="{416B8798-9677-A44E-2F48-94C7EDB94009}"/>
              </a:ext>
              <a:ext uri="{C183D7F6-B498-43B3-948B-1728B52AA6E4}">
                <adec:decorative xmlns:adec="http://schemas.microsoft.com/office/drawing/2017/decorative" val="0"/>
              </a:ext>
            </a:extLst>
          </p:cNvPr>
          <p:cNvSpPr>
            <a:spLocks/>
          </p:cNvSpPr>
          <p:nvPr/>
        </p:nvSpPr>
        <p:spPr bwMode="auto">
          <a:xfrm>
            <a:off x="1293113" y="3476873"/>
            <a:ext cx="4661149" cy="1976979"/>
          </a:xfrm>
          <a:prstGeom prst="roundRect">
            <a:avLst>
              <a:gd name="adj" fmla="val 5000"/>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a:ln w="3175">
                  <a:noFill/>
                </a:ln>
                <a:solidFill>
                  <a:schemeClr val="accent4"/>
                </a:solidFill>
                <a:effectLst/>
                <a:uLnTx/>
                <a:uFillTx/>
                <a:latin typeface="Segoe UI Semibold"/>
                <a:ea typeface="+mn-ea"/>
                <a:cs typeface="+mn-cs"/>
              </a:rPr>
              <a:t>Microsoft 365 Copilot license</a:t>
            </a:r>
          </a:p>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rgbClr val="000000"/>
                </a:solidFill>
                <a:effectLst/>
                <a:uLnTx/>
                <a:uFillTx/>
                <a:latin typeface="Segoe UI Semibold"/>
                <a:ea typeface="+mn-ea"/>
                <a:cs typeface="+mn-cs"/>
              </a:rPr>
              <a:t>Unlimited usage of SharePoint</a:t>
            </a:r>
            <a:r>
              <a:rPr kumimoji="0" lang="en-US" sz="1800" b="0" i="0" u="none" strike="noStrike" kern="1200" cap="none" spc="0" normalizeH="0" noProof="0">
                <a:ln w="3175">
                  <a:noFill/>
                </a:ln>
                <a:solidFill>
                  <a:srgbClr val="000000"/>
                </a:solidFill>
                <a:effectLst/>
                <a:uLnTx/>
                <a:uFillTx/>
                <a:latin typeface="Segoe UI Semibold"/>
                <a:ea typeface="+mn-ea"/>
                <a:cs typeface="+mn-cs"/>
              </a:rPr>
              <a:t> agents</a:t>
            </a:r>
            <a:endParaRPr kumimoji="0" lang="en-US" sz="1800" b="0" i="0" u="none" strike="noStrike" kern="1200" cap="none" spc="0" normalizeH="0" baseline="0" noProof="0">
              <a:ln w="3175">
                <a:noFill/>
              </a:ln>
              <a:solidFill>
                <a:srgbClr val="000000"/>
              </a:solidFill>
              <a:effectLst/>
              <a:uLnTx/>
              <a:uFillTx/>
              <a:latin typeface="Segoe UI"/>
              <a:ea typeface="+mn-ea"/>
              <a:cs typeface="+mn-cs"/>
            </a:endParaRPr>
          </a:p>
        </p:txBody>
      </p:sp>
      <p:cxnSp>
        <p:nvCxnSpPr>
          <p:cNvPr id="23" name="Connector: Elbow 22" descr="Arrow pointing to">
            <a:extLst>
              <a:ext uri="{FF2B5EF4-FFF2-40B4-BE49-F238E27FC236}">
                <a16:creationId xmlns:a16="http://schemas.microsoft.com/office/drawing/2014/main" id="{97322CCB-B7DA-BF53-7355-3251921CDB33}"/>
              </a:ext>
              <a:ext uri="{C183D7F6-B498-43B3-948B-1728B52AA6E4}">
                <adec:decorative xmlns:adec="http://schemas.microsoft.com/office/drawing/2017/decorative" val="0"/>
              </a:ext>
            </a:extLst>
          </p:cNvPr>
          <p:cNvCxnSpPr>
            <a:cxnSpLocks/>
            <a:stCxn id="44" idx="2"/>
            <a:endCxn id="10" idx="0"/>
          </p:cNvCxnSpPr>
          <p:nvPr/>
        </p:nvCxnSpPr>
        <p:spPr>
          <a:xfrm rot="16200000" flipH="1">
            <a:off x="6746563" y="1655698"/>
            <a:ext cx="1170612" cy="2471738"/>
          </a:xfrm>
          <a:prstGeom prst="bentConnector3">
            <a:avLst>
              <a:gd name="adj1" fmla="val 50000"/>
            </a:avLst>
          </a:prstGeom>
          <a:noFill/>
          <a:ln w="12700" cap="rnd">
            <a:gradFill flip="none" rotWithShape="1">
              <a:gsLst>
                <a:gs pos="0">
                  <a:srgbClr val="C03BC4"/>
                </a:gs>
                <a:gs pos="100000">
                  <a:srgbClr val="0078D4"/>
                </a:gs>
              </a:gsLst>
              <a:lin ang="0" scaled="1"/>
              <a:tileRect/>
            </a:gradFill>
            <a:headEnd type="oval" w="med" len="med"/>
            <a:tailEnd type="arrow" w="lg" len="med"/>
          </a:ln>
          <a:effectLst/>
        </p:spPr>
        <p:style>
          <a:lnRef idx="1">
            <a:schemeClr val="accent2"/>
          </a:lnRef>
          <a:fillRef idx="3">
            <a:schemeClr val="accent2"/>
          </a:fillRef>
          <a:effectRef idx="2">
            <a:schemeClr val="accent2"/>
          </a:effectRef>
          <a:fontRef idx="minor">
            <a:schemeClr val="lt1"/>
          </a:fontRef>
        </p:style>
      </p:cxnSp>
      <p:sp>
        <p:nvSpPr>
          <p:cNvPr id="10" name="Rectangle: Rounded Corners 43">
            <a:extLst>
              <a:ext uri="{FF2B5EF4-FFF2-40B4-BE49-F238E27FC236}">
                <a16:creationId xmlns:a16="http://schemas.microsoft.com/office/drawing/2014/main" id="{C1F701CA-0EA9-DDDF-360C-3C005686ACFE}"/>
              </a:ext>
              <a:ext uri="{C183D7F6-B498-43B3-948B-1728B52AA6E4}">
                <adec:decorative xmlns:adec="http://schemas.microsoft.com/office/drawing/2017/decorative" val="0"/>
              </a:ext>
            </a:extLst>
          </p:cNvPr>
          <p:cNvSpPr>
            <a:spLocks/>
          </p:cNvSpPr>
          <p:nvPr/>
        </p:nvSpPr>
        <p:spPr bwMode="auto">
          <a:xfrm>
            <a:off x="6096001" y="3476873"/>
            <a:ext cx="4943474" cy="1976979"/>
          </a:xfrm>
          <a:prstGeom prst="roundRect">
            <a:avLst>
              <a:gd name="adj" fmla="val 5000"/>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a:ln w="3175">
                  <a:noFill/>
                </a:ln>
                <a:solidFill>
                  <a:schemeClr val="accent4"/>
                </a:solidFill>
                <a:effectLst/>
                <a:uLnTx/>
                <a:uFillTx/>
                <a:latin typeface="Segoe UI Semibold"/>
                <a:ea typeface="+mn-ea"/>
                <a:cs typeface="+mn-cs"/>
              </a:rPr>
              <a:t>Pay-as-you-go</a:t>
            </a:r>
          </a:p>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rgbClr val="000000"/>
                </a:solidFill>
                <a:effectLst/>
                <a:uLnTx/>
                <a:uFillTx/>
                <a:latin typeface="Segoe UI Semibold"/>
                <a:ea typeface="+mn-ea"/>
                <a:cs typeface="+mn-cs"/>
              </a:rPr>
              <a:t>Pay-as-you-go with Azure subscription </a:t>
            </a:r>
            <a:br>
              <a:rPr kumimoji="0" lang="en-US" sz="1800" b="0" i="0" u="none" strike="noStrike" kern="1200" cap="none" spc="0" normalizeH="0" baseline="0" noProof="0">
                <a:ln w="3175">
                  <a:noFill/>
                </a:ln>
                <a:solidFill>
                  <a:srgbClr val="000000"/>
                </a:solidFill>
                <a:effectLst/>
                <a:uLnTx/>
                <a:uFillTx/>
                <a:latin typeface="Segoe UI Semibold"/>
                <a:ea typeface="+mn-ea"/>
                <a:cs typeface="+mn-cs"/>
              </a:rPr>
            </a:br>
            <a:r>
              <a:rPr kumimoji="0" lang="en-US" sz="1800" b="0" i="0" u="none" strike="noStrike" kern="1200" cap="none" spc="0" normalizeH="0" baseline="0" noProof="0">
                <a:ln w="3175">
                  <a:noFill/>
                </a:ln>
                <a:solidFill>
                  <a:srgbClr val="000000"/>
                </a:solidFill>
                <a:effectLst/>
                <a:uLnTx/>
                <a:uFillTx/>
                <a:latin typeface="Segoe UI"/>
                <a:ea typeface="+mn-ea"/>
                <a:cs typeface="+mn-cs"/>
              </a:rPr>
              <a:t>for all other tenant</a:t>
            </a:r>
            <a:r>
              <a:rPr kumimoji="0" lang="en-US" sz="1800" b="0" i="0" u="none" strike="noStrike" kern="1200" cap="none" spc="0" normalizeH="0" noProof="0">
                <a:ln w="3175">
                  <a:noFill/>
                </a:ln>
                <a:solidFill>
                  <a:srgbClr val="000000"/>
                </a:solidFill>
                <a:effectLst/>
                <a:uLnTx/>
                <a:uFillTx/>
                <a:latin typeface="Segoe UI"/>
                <a:ea typeface="+mn-ea"/>
                <a:cs typeface="+mn-cs"/>
              </a:rPr>
              <a:t> users</a:t>
            </a:r>
            <a:endParaRPr kumimoji="0" lang="en-US" sz="1800" b="0" i="0" u="none" strike="noStrike" kern="1200" cap="none" spc="0" normalizeH="0" baseline="0" noProof="0">
              <a:ln w="3175">
                <a:noFill/>
              </a:ln>
              <a:solidFill>
                <a:srgbClr val="000000"/>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F22A5F12-D63C-E7A7-0FB2-73FC17BD5D7C}"/>
              </a:ext>
            </a:extLst>
          </p:cNvPr>
          <p:cNvSpPr txBox="1"/>
          <p:nvPr/>
        </p:nvSpPr>
        <p:spPr>
          <a:xfrm>
            <a:off x="584200" y="6378487"/>
            <a:ext cx="10774325" cy="184666"/>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hlinkClick r:id="rId3"/>
              </a:rPr>
              <a:t>https://learn.microsoft.com/sharepoint/sharepoint-agents-azure-billing</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66667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50"/>
                                        <p:tgtEl>
                                          <p:spTgt spid="44"/>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44"/>
                                        </p:tgtEl>
                                        <p:attrNameLst>
                                          <p:attrName>ppt_x</p:attrName>
                                          <p:attrName>ppt_y</p:attrName>
                                        </p:attrNameLst>
                                      </p:cBhvr>
                                      <p:rCtr x="0" y="1736"/>
                                    </p:animMotion>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250"/>
                                        <p:tgtEl>
                                          <p:spTgt spid="22"/>
                                        </p:tgtEl>
                                      </p:cBhvr>
                                    </p:animEffect>
                                  </p:childTnLst>
                                </p:cTn>
                              </p:par>
                              <p:par>
                                <p:cTn id="14" presetID="22" presetClass="entr" presetSubtype="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250"/>
                                        <p:tgtEl>
                                          <p:spTgt spid="23"/>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par>
                                <p:cTn id="21" presetID="42" presetClass="path" presetSubtype="0" decel="100000" fill="hold" grpId="1" nodeType="withEffect">
                                  <p:stCondLst>
                                    <p:cond delay="0"/>
                                  </p:stCondLst>
                                  <p:childTnLst>
                                    <p:animMotion origin="layout" path="M 0 -0.03472 L 0 -1.11111E-6 " pathEditMode="relative" rAng="0" ptsTypes="AA">
                                      <p:cBhvr>
                                        <p:cTn id="22" dur="500" fill="hold"/>
                                        <p:tgtEl>
                                          <p:spTgt spid="11"/>
                                        </p:tgtEl>
                                        <p:attrNameLst>
                                          <p:attrName>ppt_x</p:attrName>
                                          <p:attrName>ppt_y</p:attrName>
                                        </p:attrNameLst>
                                      </p:cBhvr>
                                      <p:rCtr x="0" y="1736"/>
                                    </p:animMotion>
                                  </p:childTnLst>
                                </p:cTn>
                              </p:par>
                            </p:childTnLst>
                          </p:cTn>
                        </p:par>
                        <p:par>
                          <p:cTn id="23" fill="hold">
                            <p:stCondLst>
                              <p:cond delay="125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42" presetClass="path" presetSubtype="0" decel="100000" fill="hold" grpId="1" nodeType="withEffect">
                                  <p:stCondLst>
                                    <p:cond delay="0"/>
                                  </p:stCondLst>
                                  <p:childTnLst>
                                    <p:animMotion origin="layout" path="M -4.16667E-6 -0.03472 L -4.16667E-6 2.22222E-6 " pathEditMode="relative" rAng="0" ptsTypes="AA">
                                      <p:cBhvr>
                                        <p:cTn id="28" dur="500" fill="hold"/>
                                        <p:tgtEl>
                                          <p:spTgt spid="7"/>
                                        </p:tgtEl>
                                        <p:attrNameLst>
                                          <p:attrName>ppt_x</p:attrName>
                                          <p:attrName>ppt_y</p:attrName>
                                        </p:attrNameLst>
                                      </p:cBhvr>
                                      <p:rCtr x="0" y="1736"/>
                                    </p:animMotion>
                                  </p:childTnLst>
                                </p:cTn>
                              </p:par>
                              <p:par>
                                <p:cTn id="29" presetID="10" presetClass="entr" presetSubtype="0" fill="hold" grpId="0" nodeType="withEffect">
                                  <p:stCondLst>
                                    <p:cond delay="1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42" presetClass="path" presetSubtype="0" decel="100000" fill="hold" grpId="1" nodeType="withEffect">
                                  <p:stCondLst>
                                    <p:cond delay="150"/>
                                  </p:stCondLst>
                                  <p:childTnLst>
                                    <p:animMotion origin="layout" path="M 4.16667E-6 -0.03472 L 4.16667E-6 2.22222E-6 " pathEditMode="relative" rAng="0" ptsTypes="AA">
                                      <p:cBhvr>
                                        <p:cTn id="33" dur="500" fill="hold"/>
                                        <p:tgtEl>
                                          <p:spTgt spid="10"/>
                                        </p:tgtEl>
                                        <p:attrNameLst>
                                          <p:attrName>ppt_x</p:attrName>
                                          <p:attrName>ppt_y</p:attrName>
                                        </p:attrNameLst>
                                      </p:cBhvr>
                                      <p:rCtr x="0" y="1736"/>
                                    </p:animMotion>
                                  </p:childTnLst>
                                </p:cTn>
                              </p:par>
                            </p:childTnLst>
                          </p:cTn>
                        </p:par>
                        <p:par>
                          <p:cTn id="34" fill="hold">
                            <p:stCondLst>
                              <p:cond delay="190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44" grpId="0" animBg="1"/>
      <p:bldP spid="44" grpId="1" animBg="1"/>
      <p:bldP spid="7" grpId="0" animBg="1"/>
      <p:bldP spid="7" grpId="1" animBg="1"/>
      <p:bldP spid="10" grpId="0" animBg="1"/>
      <p:bldP spid="10" grpId="1" animBg="1"/>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EFE4C-09D6-0123-0A1B-EC374AC2CD10}"/>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Introduction to Microsoft 365 Copilot</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1891820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83387-90E6-6418-F1D2-A3DD6F7B79D9}"/>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C0368DE-185C-0AF0-0F64-438388775E44}"/>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5" name="Group 4">
            <a:extLst>
              <a:ext uri="{FF2B5EF4-FFF2-40B4-BE49-F238E27FC236}">
                <a16:creationId xmlns:a16="http://schemas.microsoft.com/office/drawing/2014/main" id="{6463FCFB-BA8D-3C3A-37FD-FB3FD1AD1685}"/>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7" name="Oval 6">
              <a:extLst>
                <a:ext uri="{FF2B5EF4-FFF2-40B4-BE49-F238E27FC236}">
                  <a16:creationId xmlns:a16="http://schemas.microsoft.com/office/drawing/2014/main" id="{BE04D781-95C5-9591-71D0-EEABE3CEAC20}"/>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Graphic 80" descr="Icon of a lightbulb">
              <a:extLst>
                <a:ext uri="{FF2B5EF4-FFF2-40B4-BE49-F238E27FC236}">
                  <a16:creationId xmlns:a16="http://schemas.microsoft.com/office/drawing/2014/main" id="{DC037F71-E042-9551-5F14-3CDC0AA51B28}"/>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DEF18A9B-B3D3-B275-EAFD-B69836CB62B1}"/>
              </a:ext>
            </a:extLst>
          </p:cNvPr>
          <p:cNvSpPr>
            <a:spLocks noGrp="1"/>
          </p:cNvSpPr>
          <p:nvPr>
            <p:ph type="title"/>
          </p:nvPr>
        </p:nvSpPr>
        <p:spPr/>
        <p:txBody>
          <a:bodyPr>
            <a:noAutofit/>
          </a:bodyPr>
          <a:lstStyle/>
          <a:p>
            <a:r>
              <a:rPr lang="en-US">
                <a:ea typeface="+mj-ea"/>
                <a:cs typeface="+mj-cs"/>
              </a:rPr>
              <a:t>Setup PAYG for SharePoint agents in Microsoft 365 admin center</a:t>
            </a:r>
            <a:br>
              <a:rPr lang="en-US">
                <a:ea typeface="+mj-ea"/>
                <a:cs typeface="+mj-cs"/>
              </a:rPr>
            </a:br>
            <a:r>
              <a:rPr lang="en-US" sz="1600">
                <a:hlinkClick r:id="rId3"/>
              </a:rPr>
              <a:t>Set up SharePoint agents for pay-as-you-go billing</a:t>
            </a:r>
            <a:endParaRPr lang="en-US" sz="1600">
              <a:ea typeface="+mj-ea"/>
              <a:cs typeface="+mj-cs"/>
            </a:endParaRPr>
          </a:p>
        </p:txBody>
      </p:sp>
      <p:sp>
        <p:nvSpPr>
          <p:cNvPr id="17" name="TextBox 16">
            <a:extLst>
              <a:ext uri="{FF2B5EF4-FFF2-40B4-BE49-F238E27FC236}">
                <a16:creationId xmlns:a16="http://schemas.microsoft.com/office/drawing/2014/main" id="{DB6F34AA-CD44-17E3-0E45-3A3CC05750B1}"/>
              </a:ext>
            </a:extLst>
          </p:cNvPr>
          <p:cNvSpPr txBox="1"/>
          <p:nvPr/>
        </p:nvSpPr>
        <p:spPr>
          <a:xfrm>
            <a:off x="586740" y="2512222"/>
            <a:ext cx="4102171" cy="2077492"/>
          </a:xfrm>
          <a:prstGeom prst="rect">
            <a:avLst/>
          </a:prstGeom>
          <a:noFill/>
        </p:spPr>
        <p:txBody>
          <a:bodyPr wrap="square" lIns="0" tIns="0" rIns="0" bIns="0" anchor="t">
            <a:spAutoFit/>
          </a:bodyPr>
          <a:lstStyle/>
          <a:p>
            <a:pPr algn="l">
              <a:spcBef>
                <a:spcPts val="1200"/>
              </a:spcBef>
              <a:spcAft>
                <a:spcPts val="1200"/>
              </a:spcAft>
            </a:pPr>
            <a:r>
              <a:rPr lang="en-US" b="0" i="0">
                <a:solidFill>
                  <a:srgbClr val="161616"/>
                </a:solidFill>
                <a:effectLst/>
                <a:latin typeface="Segoe UI" panose="020B0502040204020203" pitchFamily="34" charset="0"/>
              </a:rPr>
              <a:t>In the Microsoft 365 admin center</a:t>
            </a:r>
            <a:r>
              <a:rPr lang="en-US">
                <a:solidFill>
                  <a:srgbClr val="161616"/>
                </a:solidFill>
                <a:latin typeface="Segoe UI" panose="020B0502040204020203" pitchFamily="34" charset="0"/>
              </a:rPr>
              <a:t>:</a:t>
            </a:r>
            <a:endParaRPr lang="en-US" b="0" i="0">
              <a:solidFill>
                <a:srgbClr val="161616"/>
              </a:solidFill>
              <a:effectLst/>
              <a:latin typeface="Segoe UI" panose="020B0502040204020203" pitchFamily="34" charset="0"/>
            </a:endParaRPr>
          </a:p>
          <a:p>
            <a:pPr marL="228600" indent="-228600" algn="l">
              <a:spcBef>
                <a:spcPts val="600"/>
              </a:spcBef>
              <a:spcAft>
                <a:spcPts val="600"/>
              </a:spcAft>
              <a:buFont typeface="+mj-lt"/>
              <a:buAutoNum type="arabicPeriod"/>
            </a:pPr>
            <a:r>
              <a:rPr lang="en-US" sz="1200" b="0" i="0">
                <a:solidFill>
                  <a:srgbClr val="161616"/>
                </a:solidFill>
                <a:effectLst/>
                <a:latin typeface="Segoe UI" panose="020B0502040204020203" pitchFamily="34" charset="0"/>
              </a:rPr>
              <a:t>Select Billing &amp; usage</a:t>
            </a:r>
          </a:p>
          <a:p>
            <a:pPr marL="228600" indent="-228600" algn="l">
              <a:spcBef>
                <a:spcPts val="600"/>
              </a:spcBef>
              <a:spcAft>
                <a:spcPts val="600"/>
              </a:spcAft>
              <a:buFont typeface="+mj-lt"/>
              <a:buAutoNum type="arabicPeriod"/>
            </a:pPr>
            <a:r>
              <a:rPr lang="en-US" sz="1200" b="0" i="0">
                <a:solidFill>
                  <a:srgbClr val="161616"/>
                </a:solidFill>
                <a:effectLst/>
                <a:latin typeface="Segoe UI" panose="020B0502040204020203" pitchFamily="34" charset="0"/>
              </a:rPr>
              <a:t>On the </a:t>
            </a:r>
            <a:r>
              <a:rPr lang="en-US" sz="1200" b="1" i="0">
                <a:solidFill>
                  <a:srgbClr val="161616"/>
                </a:solidFill>
                <a:effectLst/>
                <a:latin typeface="Segoe UI" panose="020B0502040204020203" pitchFamily="34" charset="0"/>
              </a:rPr>
              <a:t>Pay-as-you-go services</a:t>
            </a:r>
            <a:r>
              <a:rPr lang="en-US" sz="1200" b="0" i="0">
                <a:solidFill>
                  <a:srgbClr val="161616"/>
                </a:solidFill>
                <a:effectLst/>
                <a:latin typeface="Segoe UI" panose="020B0502040204020203" pitchFamily="34" charset="0"/>
              </a:rPr>
              <a:t> page, under </a:t>
            </a:r>
            <a:r>
              <a:rPr lang="en-US" sz="1200" b="1" i="0">
                <a:solidFill>
                  <a:srgbClr val="161616"/>
                </a:solidFill>
                <a:effectLst/>
                <a:latin typeface="Segoe UI" panose="020B0502040204020203" pitchFamily="34" charset="0"/>
              </a:rPr>
              <a:t>Billing</a:t>
            </a:r>
            <a:r>
              <a:rPr lang="en-US" sz="1200" b="0" i="0">
                <a:solidFill>
                  <a:srgbClr val="161616"/>
                </a:solidFill>
                <a:effectLst/>
                <a:latin typeface="Segoe UI" panose="020B0502040204020203" pitchFamily="34" charset="0"/>
              </a:rPr>
              <a:t>, select</a:t>
            </a:r>
            <a:r>
              <a:rPr lang="en-US" sz="1200" b="1" i="0">
                <a:solidFill>
                  <a:srgbClr val="161616"/>
                </a:solidFill>
                <a:effectLst/>
                <a:latin typeface="Segoe UI" panose="020B0502040204020203" pitchFamily="34" charset="0"/>
              </a:rPr>
              <a:t> SharePoint agents</a:t>
            </a:r>
            <a:r>
              <a:rPr lang="en-US" sz="1200" b="0" i="0">
                <a:solidFill>
                  <a:srgbClr val="161616"/>
                </a:solidFill>
                <a:effectLst/>
                <a:latin typeface="Segoe UI" panose="020B0502040204020203" pitchFamily="34" charset="0"/>
              </a:rPr>
              <a:t>.</a:t>
            </a:r>
          </a:p>
          <a:p>
            <a:pPr marL="228600" indent="-228600" algn="l">
              <a:spcBef>
                <a:spcPts val="600"/>
              </a:spcBef>
              <a:spcAft>
                <a:spcPts val="600"/>
              </a:spcAft>
              <a:buFont typeface="+mj-lt"/>
              <a:buAutoNum type="arabicPeriod"/>
            </a:pPr>
            <a:r>
              <a:rPr lang="en-US" sz="1200">
                <a:solidFill>
                  <a:srgbClr val="161616"/>
                </a:solidFill>
                <a:latin typeface="Segoe UI" panose="020B0502040204020203" pitchFamily="34" charset="0"/>
              </a:rPr>
              <a:t>Connect the billing policies for which you would like to enable SharePoint agents</a:t>
            </a:r>
            <a:endParaRPr lang="en-US" sz="1200" b="0" i="0">
              <a:solidFill>
                <a:srgbClr val="161616"/>
              </a:solidFill>
              <a:effectLst/>
              <a:latin typeface="Segoe UI" panose="020B0502040204020203" pitchFamily="34" charset="0"/>
            </a:endParaRPr>
          </a:p>
          <a:p>
            <a:pPr marL="228600" indent="-228600" algn="l">
              <a:spcBef>
                <a:spcPts val="600"/>
              </a:spcBef>
              <a:spcAft>
                <a:spcPts val="600"/>
              </a:spcAft>
              <a:buFont typeface="+mj-lt"/>
              <a:buAutoNum type="arabicPeriod"/>
            </a:pPr>
            <a:r>
              <a:rPr lang="en-US" sz="1200" b="0" i="0">
                <a:solidFill>
                  <a:srgbClr val="161616"/>
                </a:solidFill>
                <a:effectLst/>
                <a:latin typeface="Segoe UI" panose="020B0502040204020203" pitchFamily="34" charset="0"/>
              </a:rPr>
              <a:t>Select </a:t>
            </a:r>
            <a:r>
              <a:rPr lang="en-US" sz="1200" b="1" i="0">
                <a:solidFill>
                  <a:srgbClr val="161616"/>
                </a:solidFill>
                <a:effectLst/>
                <a:latin typeface="Segoe UI" panose="020B0502040204020203" pitchFamily="34" charset="0"/>
              </a:rPr>
              <a:t>Save</a:t>
            </a:r>
            <a:r>
              <a:rPr lang="en-US" sz="1200" b="0" i="0">
                <a:solidFill>
                  <a:srgbClr val="161616"/>
                </a:solidFill>
                <a:effectLst/>
                <a:latin typeface="Segoe UI" panose="020B0502040204020203" pitchFamily="34" charset="0"/>
              </a:rPr>
              <a:t>.</a:t>
            </a:r>
          </a:p>
        </p:txBody>
      </p:sp>
      <p:sp>
        <p:nvSpPr>
          <p:cNvPr id="20" name="Rectangle: Rounded Corners 19">
            <a:extLst>
              <a:ext uri="{FF2B5EF4-FFF2-40B4-BE49-F238E27FC236}">
                <a16:creationId xmlns:a16="http://schemas.microsoft.com/office/drawing/2014/main" id="{1E32EAFD-1389-4778-BEE0-6AFA0A5F836A}"/>
              </a:ext>
              <a:ext uri="{C183D7F6-B498-43B3-948B-1728B52AA6E4}">
                <adec:decorative xmlns:adec="http://schemas.microsoft.com/office/drawing/2017/decorative" val="1"/>
              </a:ext>
            </a:extLst>
          </p:cNvPr>
          <p:cNvSpPr>
            <a:spLocks/>
          </p:cNvSpPr>
          <p:nvPr/>
        </p:nvSpPr>
        <p:spPr bwMode="auto">
          <a:xfrm>
            <a:off x="5020264" y="2078162"/>
            <a:ext cx="6317017" cy="3350517"/>
          </a:xfrm>
          <a:prstGeom prst="roundRect">
            <a:avLst>
              <a:gd name="adj" fmla="val 3725"/>
            </a:avLst>
          </a:prstGeom>
          <a:blipFill>
            <a:blip r:embed="rId4"/>
            <a:stretch>
              <a:fillRect/>
            </a:stretch>
          </a:blip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718CB998-B1B7-C7BF-B13C-B6756FF0BBB8}"/>
              </a:ext>
              <a:ext uri="{C183D7F6-B498-43B3-948B-1728B52AA6E4}">
                <adec:decorative xmlns:adec="http://schemas.microsoft.com/office/drawing/2017/decorative" val="1"/>
              </a:ext>
            </a:extLst>
          </p:cNvPr>
          <p:cNvSpPr/>
          <p:nvPr/>
        </p:nvSpPr>
        <p:spPr>
          <a:xfrm>
            <a:off x="5815712" y="3530691"/>
            <a:ext cx="3066117" cy="20364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188237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BEAE-226C-0015-942D-FFF933CAC6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2EB7B33-7384-B7D5-A128-BD78A02AD92D}"/>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Manage Copilot Studio prepaid message capacity</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3544578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FCB52-4A57-A75C-6079-BD8BD148009C}"/>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161941D-65D4-391D-E09D-3229471132EA}"/>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5" name="Group 4">
            <a:extLst>
              <a:ext uri="{FF2B5EF4-FFF2-40B4-BE49-F238E27FC236}">
                <a16:creationId xmlns:a16="http://schemas.microsoft.com/office/drawing/2014/main" id="{9294FF2A-D740-BD4A-89DD-6DBBC95784FE}"/>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8" name="Oval 7">
              <a:extLst>
                <a:ext uri="{FF2B5EF4-FFF2-40B4-BE49-F238E27FC236}">
                  <a16:creationId xmlns:a16="http://schemas.microsoft.com/office/drawing/2014/main" id="{EF8A9FD1-02FC-5F05-7118-6B66CB2A0C1E}"/>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Graphic 80" descr="Icon of a lightbulb">
              <a:extLst>
                <a:ext uri="{FF2B5EF4-FFF2-40B4-BE49-F238E27FC236}">
                  <a16:creationId xmlns:a16="http://schemas.microsoft.com/office/drawing/2014/main" id="{94F7FE3A-87A7-8EAA-23B0-7C4C20A3C4B9}"/>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2D5E3DEA-3EF5-ECCF-FD40-EC9D8E4C62ED}"/>
              </a:ext>
            </a:extLst>
          </p:cNvPr>
          <p:cNvSpPr>
            <a:spLocks noGrp="1"/>
          </p:cNvSpPr>
          <p:nvPr>
            <p:ph type="title"/>
          </p:nvPr>
        </p:nvSpPr>
        <p:spPr>
          <a:xfrm>
            <a:off x="586740" y="457200"/>
            <a:ext cx="11018520" cy="982416"/>
          </a:xfrm>
        </p:spPr>
        <p:txBody>
          <a:bodyPr>
            <a:noAutofit/>
          </a:bodyPr>
          <a:lstStyle/>
          <a:p>
            <a:r>
              <a:rPr lang="en-US">
                <a:ea typeface="+mj-ea"/>
                <a:cs typeface="+mj-cs"/>
              </a:rPr>
              <a:t>Configuring prepaid message capacity – Step 1</a:t>
            </a:r>
            <a:br>
              <a:rPr lang="en-US" sz="1600">
                <a:ea typeface="+mj-ea"/>
                <a:cs typeface="+mj-cs"/>
              </a:rPr>
            </a:br>
            <a:r>
              <a:rPr lang="en-US" sz="1600">
                <a:hlinkClick r:id="rId3"/>
              </a:rPr>
              <a:t>Manage Copilot Studio credits and capacity</a:t>
            </a:r>
            <a:endParaRPr lang="en-US">
              <a:ea typeface="+mj-ea"/>
              <a:cs typeface="+mj-cs"/>
            </a:endParaRPr>
          </a:p>
        </p:txBody>
      </p:sp>
      <p:sp>
        <p:nvSpPr>
          <p:cNvPr id="10" name="Rectangle: Rounded Corners 9">
            <a:extLst>
              <a:ext uri="{FF2B5EF4-FFF2-40B4-BE49-F238E27FC236}">
                <a16:creationId xmlns:a16="http://schemas.microsoft.com/office/drawing/2014/main" id="{55B8AA0E-00CD-DBEC-1A92-EF86600B2A06}"/>
              </a:ext>
              <a:ext uri="{C183D7F6-B498-43B3-948B-1728B52AA6E4}">
                <adec:decorative xmlns:adec="http://schemas.microsoft.com/office/drawing/2017/decorative" val="0"/>
              </a:ext>
            </a:extLst>
          </p:cNvPr>
          <p:cNvSpPr/>
          <p:nvPr/>
        </p:nvSpPr>
        <p:spPr bwMode="auto">
          <a:xfrm>
            <a:off x="7600950" y="91440"/>
            <a:ext cx="4489045"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Power Platform admin center</a:t>
            </a:r>
          </a:p>
        </p:txBody>
      </p:sp>
      <p:sp>
        <p:nvSpPr>
          <p:cNvPr id="22" name="TextBox 21">
            <a:extLst>
              <a:ext uri="{FF2B5EF4-FFF2-40B4-BE49-F238E27FC236}">
                <a16:creationId xmlns:a16="http://schemas.microsoft.com/office/drawing/2014/main" id="{DB42D583-26BB-EB4C-0AE4-4E0375507266}"/>
              </a:ext>
            </a:extLst>
          </p:cNvPr>
          <p:cNvSpPr txBox="1"/>
          <p:nvPr/>
        </p:nvSpPr>
        <p:spPr>
          <a:xfrm>
            <a:off x="587375" y="2625112"/>
            <a:ext cx="4102171" cy="2205732"/>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161616"/>
                </a:solidFill>
                <a:effectLst/>
                <a:uLnTx/>
                <a:uFillTx/>
                <a:latin typeface="Segoe UI"/>
                <a:ea typeface="+mn-ea"/>
                <a:cs typeface="+mn-cs"/>
              </a:rPr>
              <a:t>To manage prepaid message capacity:</a:t>
            </a:r>
          </a:p>
          <a:p>
            <a:pPr marL="400050" marR="0" lvl="0" indent="-285750" algn="l" defTabSz="914367" rtl="0" eaLnBrk="1" fontAlgn="auto" latinLnBrk="0" hangingPunct="1">
              <a:lnSpc>
                <a:spcPct val="100000"/>
              </a:lnSpc>
              <a:spcBef>
                <a:spcPts val="0"/>
              </a:spcBef>
              <a:spcAft>
                <a:spcPts val="800"/>
              </a:spcAft>
              <a:buClrTx/>
              <a:buSzTx/>
              <a:buFont typeface="+mj-lt"/>
              <a:buAutoNum type="arabicPeriod"/>
              <a:tabLst/>
              <a:defRPr/>
            </a:pPr>
            <a:r>
              <a:rPr kumimoji="0" lang="en-US" sz="1800" b="0" i="0" u="none" strike="noStrike" kern="1200" cap="none" spc="0" normalizeH="0" baseline="0" noProof="0">
                <a:ln>
                  <a:noFill/>
                </a:ln>
                <a:solidFill>
                  <a:srgbClr val="161616"/>
                </a:solidFill>
                <a:effectLst/>
                <a:uLnTx/>
                <a:uFillTx/>
                <a:latin typeface="Segoe UI"/>
                <a:ea typeface="+mn-ea"/>
                <a:cs typeface="+mn-cs"/>
              </a:rPr>
              <a:t>In the </a:t>
            </a:r>
            <a:r>
              <a:rPr kumimoji="0" lang="en-US" sz="1800" b="0" i="0" u="none" strike="noStrike" kern="1200" cap="none" spc="0" normalizeH="0" baseline="0" noProof="0">
                <a:ln>
                  <a:noFill/>
                </a:ln>
                <a:solidFill>
                  <a:srgbClr val="161616"/>
                </a:solidFill>
                <a:effectLst/>
                <a:uLnTx/>
                <a:uFillTx/>
                <a:latin typeface="Segoe UI Semibold"/>
                <a:ea typeface="+mn-ea"/>
                <a:cs typeface="+mn-cs"/>
              </a:rPr>
              <a:t>Licensing</a:t>
            </a:r>
            <a:r>
              <a:rPr kumimoji="0" lang="en-US" sz="1800" b="0" i="0" u="none" strike="noStrike" kern="1200" cap="none" spc="0" normalizeH="0" baseline="0" noProof="0">
                <a:ln>
                  <a:noFill/>
                </a:ln>
                <a:solidFill>
                  <a:srgbClr val="161616"/>
                </a:solidFill>
                <a:effectLst/>
                <a:uLnTx/>
                <a:uFillTx/>
                <a:latin typeface="Segoe UI"/>
                <a:ea typeface="+mn-ea"/>
                <a:cs typeface="+mn-cs"/>
              </a:rPr>
              <a:t> pane, under </a:t>
            </a:r>
            <a:r>
              <a:rPr kumimoji="0" lang="en-US" sz="1800" b="0" i="0" u="none" strike="noStrike" kern="1200" cap="none" spc="0" normalizeH="0" baseline="0" noProof="0">
                <a:ln>
                  <a:noFill/>
                </a:ln>
                <a:solidFill>
                  <a:srgbClr val="161616"/>
                </a:solidFill>
                <a:effectLst/>
                <a:uLnTx/>
                <a:uFillTx/>
                <a:latin typeface="Segoe UI Semibold"/>
                <a:ea typeface="+mn-ea"/>
                <a:cs typeface="+mn-cs"/>
              </a:rPr>
              <a:t>Products</a:t>
            </a:r>
            <a:r>
              <a:rPr kumimoji="0" lang="en-US" sz="1800" b="0" i="0" u="none" strike="noStrike" kern="1200" cap="none" spc="0" normalizeH="0" baseline="0" noProof="0">
                <a:ln>
                  <a:noFill/>
                </a:ln>
                <a:solidFill>
                  <a:srgbClr val="161616"/>
                </a:solidFill>
                <a:effectLst/>
                <a:uLnTx/>
                <a:uFillTx/>
                <a:latin typeface="Segoe UI"/>
                <a:ea typeface="+mn-ea"/>
                <a:cs typeface="+mn-cs"/>
              </a:rPr>
              <a:t>, select </a:t>
            </a:r>
            <a:r>
              <a:rPr kumimoji="0" lang="en-US" sz="1800" b="0" i="0" u="none" strike="noStrike" kern="1200" cap="none" spc="0" normalizeH="0" baseline="0" noProof="0">
                <a:ln>
                  <a:noFill/>
                </a:ln>
                <a:solidFill>
                  <a:srgbClr val="161616"/>
                </a:solidFill>
                <a:effectLst/>
                <a:uLnTx/>
                <a:uFillTx/>
                <a:latin typeface="Segoe UI Semibold"/>
                <a:ea typeface="+mn-ea"/>
                <a:cs typeface="+mn-cs"/>
              </a:rPr>
              <a:t>Copilot Studio.</a:t>
            </a:r>
          </a:p>
          <a:p>
            <a:pPr marL="400050" marR="0" lvl="0" indent="-285750" algn="l" defTabSz="914367" rtl="0" eaLnBrk="1" fontAlgn="auto" latinLnBrk="0" hangingPunct="1">
              <a:lnSpc>
                <a:spcPct val="100000"/>
              </a:lnSpc>
              <a:spcBef>
                <a:spcPts val="0"/>
              </a:spcBef>
              <a:spcAft>
                <a:spcPts val="800"/>
              </a:spcAft>
              <a:buClrTx/>
              <a:buSzTx/>
              <a:buFont typeface="+mj-lt"/>
              <a:buAutoNum type="arabicPeriod"/>
              <a:tabLst/>
              <a:defRPr/>
            </a:pPr>
            <a:r>
              <a:rPr kumimoji="0" lang="en-US" sz="1800" b="0" i="0" u="none" strike="noStrike" kern="1200" cap="none" spc="0" normalizeH="0" baseline="0" noProof="0">
                <a:ln>
                  <a:noFill/>
                </a:ln>
                <a:solidFill>
                  <a:srgbClr val="161616"/>
                </a:solidFill>
                <a:effectLst/>
                <a:uLnTx/>
                <a:uFillTx/>
                <a:latin typeface="Segoe UI"/>
                <a:ea typeface="+mn-ea"/>
                <a:cs typeface="+mn-cs"/>
              </a:rPr>
              <a:t>From the </a:t>
            </a:r>
            <a:r>
              <a:rPr kumimoji="0" lang="en-US" sz="1800" b="0" i="0" u="none" strike="noStrike" kern="1200" cap="none" spc="0" normalizeH="0" baseline="0" noProof="0">
                <a:ln>
                  <a:noFill/>
                </a:ln>
                <a:solidFill>
                  <a:srgbClr val="161616"/>
                </a:solidFill>
                <a:effectLst/>
                <a:uLnTx/>
                <a:uFillTx/>
                <a:latin typeface="Segoe UI Semibold"/>
                <a:ea typeface="+mn-ea"/>
                <a:cs typeface="+mn-cs"/>
              </a:rPr>
              <a:t>Summary tab</a:t>
            </a:r>
            <a:r>
              <a:rPr kumimoji="0" lang="en-US" sz="1800" b="0" i="0" u="none" strike="noStrike" kern="1200" cap="none" spc="0" normalizeH="0" baseline="0" noProof="0">
                <a:ln>
                  <a:noFill/>
                </a:ln>
                <a:solidFill>
                  <a:srgbClr val="161616"/>
                </a:solidFill>
                <a:effectLst/>
                <a:uLnTx/>
                <a:uFillTx/>
                <a:latin typeface="Segoe UI"/>
                <a:ea typeface="+mn-ea"/>
                <a:cs typeface="+mn-cs"/>
              </a:rPr>
              <a:t>, select </a:t>
            </a:r>
            <a:r>
              <a:rPr kumimoji="0" lang="en-US" sz="1800" b="0" i="0" u="none" strike="noStrike" kern="1200" cap="none" spc="0" normalizeH="0" baseline="0" noProof="0">
                <a:ln>
                  <a:noFill/>
                </a:ln>
                <a:solidFill>
                  <a:srgbClr val="161616"/>
                </a:solidFill>
                <a:effectLst/>
                <a:uLnTx/>
                <a:uFillTx/>
                <a:latin typeface="Segoe UI Semibold"/>
                <a:ea typeface="+mn-ea"/>
                <a:cs typeface="+mn-cs"/>
              </a:rPr>
              <a:t>Manage capacity </a:t>
            </a:r>
            <a:r>
              <a:rPr kumimoji="0" lang="en-US" sz="1800" b="0" i="0" u="none" strike="noStrike" kern="1200" cap="none" spc="0" normalizeH="0" baseline="0" noProof="0">
                <a:ln>
                  <a:noFill/>
                </a:ln>
                <a:solidFill>
                  <a:srgbClr val="161616"/>
                </a:solidFill>
                <a:effectLst/>
                <a:uLnTx/>
                <a:uFillTx/>
                <a:latin typeface="Segoe UI"/>
                <a:ea typeface="+mn-ea"/>
                <a:cs typeface="+mn-cs"/>
              </a:rPr>
              <a:t>from the Prepaid capacity card.</a:t>
            </a:r>
          </a:p>
        </p:txBody>
      </p:sp>
      <p:grpSp>
        <p:nvGrpSpPr>
          <p:cNvPr id="23" name="Group 22" descr="A screenshot of Power Platform admin center">
            <a:extLst>
              <a:ext uri="{FF2B5EF4-FFF2-40B4-BE49-F238E27FC236}">
                <a16:creationId xmlns:a16="http://schemas.microsoft.com/office/drawing/2014/main" id="{E1F74DB4-29E9-F7E3-535D-0C51F586C2F4}"/>
              </a:ext>
              <a:ext uri="{C183D7F6-B498-43B3-948B-1728B52AA6E4}">
                <adec:decorative xmlns:adec="http://schemas.microsoft.com/office/drawing/2017/decorative" val="0"/>
              </a:ext>
            </a:extLst>
          </p:cNvPr>
          <p:cNvGrpSpPr>
            <a:grpSpLocks/>
          </p:cNvGrpSpPr>
          <p:nvPr/>
        </p:nvGrpSpPr>
        <p:grpSpPr>
          <a:xfrm>
            <a:off x="4898346" y="1544029"/>
            <a:ext cx="7084940" cy="3983664"/>
            <a:chOff x="5435355" y="7812624"/>
            <a:chExt cx="6293021" cy="3534436"/>
          </a:xfrm>
        </p:grpSpPr>
        <p:pic>
          <p:nvPicPr>
            <p:cNvPr id="3" name="Picture 2" descr="Image of Copilot Studio license administration page">
              <a:extLst>
                <a:ext uri="{FF2B5EF4-FFF2-40B4-BE49-F238E27FC236}">
                  <a16:creationId xmlns:a16="http://schemas.microsoft.com/office/drawing/2014/main" id="{813B094C-44BB-91A0-9447-B288B778F1DA}"/>
                </a:ext>
              </a:extLst>
            </p:cNvPr>
            <p:cNvPicPr>
              <a:picLocks noChangeAspect="1"/>
            </p:cNvPicPr>
            <p:nvPr/>
          </p:nvPicPr>
          <p:blipFill rotWithShape="1">
            <a:blip r:embed="rId4">
              <a:extLst>
                <a:ext uri="{28A0092B-C50C-407E-A947-70E740481C1C}">
                  <a14:useLocalDpi xmlns:a14="http://schemas.microsoft.com/office/drawing/2010/main" val="0"/>
                </a:ext>
              </a:extLst>
            </a:blip>
            <a:srcRect l="56" r="56"/>
            <a:stretch/>
          </p:blipFill>
          <p:spPr>
            <a:xfrm>
              <a:off x="5435355" y="7812624"/>
              <a:ext cx="6293021" cy="3534436"/>
            </a:xfrm>
            <a:prstGeom prst="rect">
              <a:avLst/>
            </a:prstGeom>
          </p:spPr>
        </p:pic>
        <p:pic>
          <p:nvPicPr>
            <p:cNvPr id="7" name="Graphic 6" descr="Cursor with solid fill">
              <a:extLst>
                <a:ext uri="{FF2B5EF4-FFF2-40B4-BE49-F238E27FC236}">
                  <a16:creationId xmlns:a16="http://schemas.microsoft.com/office/drawing/2014/main" id="{359E264B-B946-179F-1A67-F011C614E0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7757" y="10880109"/>
              <a:ext cx="251012" cy="251012"/>
            </a:xfrm>
            <a:prstGeom prst="rect">
              <a:avLst/>
            </a:prstGeom>
          </p:spPr>
        </p:pic>
      </p:grpSp>
      <p:sp>
        <p:nvSpPr>
          <p:cNvPr id="17" name="Rectangle: Rounded Corners 16">
            <a:extLst>
              <a:ext uri="{FF2B5EF4-FFF2-40B4-BE49-F238E27FC236}">
                <a16:creationId xmlns:a16="http://schemas.microsoft.com/office/drawing/2014/main" id="{766831B3-58D0-1DE4-FA9C-32B5AE746687}"/>
              </a:ext>
              <a:ext uri="{C183D7F6-B498-43B3-948B-1728B52AA6E4}">
                <adec:decorative xmlns:adec="http://schemas.microsoft.com/office/drawing/2017/decorative" val="1"/>
              </a:ext>
            </a:extLst>
          </p:cNvPr>
          <p:cNvSpPr>
            <a:spLocks/>
          </p:cNvSpPr>
          <p:nvPr/>
        </p:nvSpPr>
        <p:spPr bwMode="auto">
          <a:xfrm>
            <a:off x="4898351" y="1511708"/>
            <a:ext cx="7084939" cy="4048308"/>
          </a:xfrm>
          <a:prstGeom prst="roundRect">
            <a:avLst>
              <a:gd name="adj" fmla="val 3725"/>
            </a:avLst>
          </a:prstGeom>
          <a:no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231279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10"/>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1F6A6-13A3-6EC7-8C1B-8EC1CA5C1F2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966AB30-D5E5-3CC6-66EE-18B391479CBF}"/>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8" name="Group 7">
            <a:extLst>
              <a:ext uri="{FF2B5EF4-FFF2-40B4-BE49-F238E27FC236}">
                <a16:creationId xmlns:a16="http://schemas.microsoft.com/office/drawing/2014/main" id="{30FEB64D-F2DB-74A9-457E-6A58DE347F61}"/>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9" name="Oval 8">
              <a:extLst>
                <a:ext uri="{FF2B5EF4-FFF2-40B4-BE49-F238E27FC236}">
                  <a16:creationId xmlns:a16="http://schemas.microsoft.com/office/drawing/2014/main" id="{2C5DBC0E-78E4-110D-E4E3-09C17BED10AE}"/>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Graphic 80" descr="Icon of a lightbulb">
              <a:extLst>
                <a:ext uri="{FF2B5EF4-FFF2-40B4-BE49-F238E27FC236}">
                  <a16:creationId xmlns:a16="http://schemas.microsoft.com/office/drawing/2014/main" id="{CF7A62BD-D104-0DA6-DA68-3D1B6D3CDB0D}"/>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EFC8F4C8-E964-E8E0-326F-ABA139875B85}"/>
              </a:ext>
            </a:extLst>
          </p:cNvPr>
          <p:cNvSpPr>
            <a:spLocks noGrp="1"/>
          </p:cNvSpPr>
          <p:nvPr>
            <p:ph type="title"/>
          </p:nvPr>
        </p:nvSpPr>
        <p:spPr/>
        <p:txBody>
          <a:bodyPr>
            <a:noAutofit/>
          </a:bodyPr>
          <a:lstStyle/>
          <a:p>
            <a:r>
              <a:rPr lang="en-US">
                <a:ea typeface="+mj-ea"/>
                <a:cs typeface="+mj-cs"/>
              </a:rPr>
              <a:t>Configuring prepaid message capacity – Step 2</a:t>
            </a:r>
          </a:p>
        </p:txBody>
      </p:sp>
      <p:sp>
        <p:nvSpPr>
          <p:cNvPr id="11" name="Rectangle: Rounded Corners 10">
            <a:extLst>
              <a:ext uri="{FF2B5EF4-FFF2-40B4-BE49-F238E27FC236}">
                <a16:creationId xmlns:a16="http://schemas.microsoft.com/office/drawing/2014/main" id="{08CA869B-4D57-23EC-4B2A-41D233B67EF6}"/>
              </a:ext>
              <a:ext uri="{C183D7F6-B498-43B3-948B-1728B52AA6E4}">
                <adec:decorative xmlns:adec="http://schemas.microsoft.com/office/drawing/2017/decorative" val="0"/>
              </a:ext>
            </a:extLst>
          </p:cNvPr>
          <p:cNvSpPr/>
          <p:nvPr/>
        </p:nvSpPr>
        <p:spPr bwMode="auto">
          <a:xfrm>
            <a:off x="7534275" y="91440"/>
            <a:ext cx="4555720"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Power Platform admin center</a:t>
            </a:r>
          </a:p>
        </p:txBody>
      </p:sp>
      <p:sp>
        <p:nvSpPr>
          <p:cNvPr id="21" name="TextBox 20">
            <a:extLst>
              <a:ext uri="{FF2B5EF4-FFF2-40B4-BE49-F238E27FC236}">
                <a16:creationId xmlns:a16="http://schemas.microsoft.com/office/drawing/2014/main" id="{911AEDAC-B121-E02D-C581-3AE982513061}"/>
              </a:ext>
            </a:extLst>
          </p:cNvPr>
          <p:cNvSpPr txBox="1"/>
          <p:nvPr/>
        </p:nvSpPr>
        <p:spPr>
          <a:xfrm>
            <a:off x="587375" y="2625112"/>
            <a:ext cx="4102171" cy="615553"/>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161616"/>
                </a:solidFill>
                <a:effectLst/>
                <a:uLnTx/>
                <a:uFillTx/>
                <a:latin typeface="Segoe UI"/>
                <a:ea typeface="+mn-ea"/>
                <a:cs typeface="+mn-cs"/>
              </a:rPr>
              <a:t>Select the Microsoft 365 Copilot Chat environment.</a:t>
            </a:r>
          </a:p>
        </p:txBody>
      </p:sp>
      <p:grpSp>
        <p:nvGrpSpPr>
          <p:cNvPr id="23" name="Group 22" descr="A screenshot of Manage capacity">
            <a:extLst>
              <a:ext uri="{FF2B5EF4-FFF2-40B4-BE49-F238E27FC236}">
                <a16:creationId xmlns:a16="http://schemas.microsoft.com/office/drawing/2014/main" id="{D4FA350B-8E2C-396C-0FED-B74AD0CBD3C7}"/>
              </a:ext>
              <a:ext uri="{C183D7F6-B498-43B3-948B-1728B52AA6E4}">
                <adec:decorative xmlns:adec="http://schemas.microsoft.com/office/drawing/2017/decorative" val="0"/>
              </a:ext>
            </a:extLst>
          </p:cNvPr>
          <p:cNvGrpSpPr>
            <a:grpSpLocks/>
          </p:cNvGrpSpPr>
          <p:nvPr/>
        </p:nvGrpSpPr>
        <p:grpSpPr>
          <a:xfrm>
            <a:off x="4898345" y="1544029"/>
            <a:ext cx="7084940" cy="3983664"/>
            <a:chOff x="5060593" y="7584024"/>
            <a:chExt cx="6285989" cy="3534436"/>
          </a:xfrm>
        </p:grpSpPr>
        <p:pic>
          <p:nvPicPr>
            <p:cNvPr id="3" name="Picture 2" descr="Image of capacity management screen">
              <a:extLst>
                <a:ext uri="{FF2B5EF4-FFF2-40B4-BE49-F238E27FC236}">
                  <a16:creationId xmlns:a16="http://schemas.microsoft.com/office/drawing/2014/main" id="{F244FE25-7772-7623-00A0-DC198B1B61A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60593" y="7584024"/>
              <a:ext cx="6285989" cy="3534436"/>
            </a:xfrm>
            <a:prstGeom prst="rect">
              <a:avLst/>
            </a:prstGeom>
          </p:spPr>
        </p:pic>
        <p:pic>
          <p:nvPicPr>
            <p:cNvPr id="7" name="Graphic 6" descr="Cursor with solid fill">
              <a:extLst>
                <a:ext uri="{FF2B5EF4-FFF2-40B4-BE49-F238E27FC236}">
                  <a16:creationId xmlns:a16="http://schemas.microsoft.com/office/drawing/2014/main" id="{26AA9FCB-74B0-4346-CC37-9A0A1E5A54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6579" y="8737545"/>
              <a:ext cx="251012" cy="251012"/>
            </a:xfrm>
            <a:prstGeom prst="rect">
              <a:avLst/>
            </a:prstGeom>
          </p:spPr>
        </p:pic>
      </p:grpSp>
      <p:sp>
        <p:nvSpPr>
          <p:cNvPr id="15" name="Rectangle: Rounded Corners 14">
            <a:extLst>
              <a:ext uri="{FF2B5EF4-FFF2-40B4-BE49-F238E27FC236}">
                <a16:creationId xmlns:a16="http://schemas.microsoft.com/office/drawing/2014/main" id="{81D2AB16-F77E-9D80-8E0C-90F334C95B87}"/>
              </a:ext>
              <a:ext uri="{C183D7F6-B498-43B3-948B-1728B52AA6E4}">
                <adec:decorative xmlns:adec="http://schemas.microsoft.com/office/drawing/2017/decorative" val="1"/>
              </a:ext>
            </a:extLst>
          </p:cNvPr>
          <p:cNvSpPr>
            <a:spLocks/>
          </p:cNvSpPr>
          <p:nvPr/>
        </p:nvSpPr>
        <p:spPr bwMode="auto">
          <a:xfrm>
            <a:off x="4898351" y="1511708"/>
            <a:ext cx="7084939" cy="4048308"/>
          </a:xfrm>
          <a:prstGeom prst="roundRect">
            <a:avLst>
              <a:gd name="adj" fmla="val 3725"/>
            </a:avLst>
          </a:prstGeom>
          <a:no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678648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1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B3673-2F98-BEFB-BDC2-885C49DD7085}"/>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BAB1599-873D-21D4-9817-CBBC9BBC58A0}"/>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8" name="Group 7">
            <a:extLst>
              <a:ext uri="{FF2B5EF4-FFF2-40B4-BE49-F238E27FC236}">
                <a16:creationId xmlns:a16="http://schemas.microsoft.com/office/drawing/2014/main" id="{825DD631-3A6E-2006-9FA2-22E53800BF73}"/>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9" name="Oval 8">
              <a:extLst>
                <a:ext uri="{FF2B5EF4-FFF2-40B4-BE49-F238E27FC236}">
                  <a16:creationId xmlns:a16="http://schemas.microsoft.com/office/drawing/2014/main" id="{94762865-98EC-5D84-1139-4EEB95BFAD9B}"/>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Graphic 80" descr="Icon of a lightbulb">
              <a:extLst>
                <a:ext uri="{FF2B5EF4-FFF2-40B4-BE49-F238E27FC236}">
                  <a16:creationId xmlns:a16="http://schemas.microsoft.com/office/drawing/2014/main" id="{87F7EF18-2B3B-09D7-7E99-71FDD92F82F4}"/>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D4967331-32AD-712B-08F8-F81AC6F7D56B}"/>
              </a:ext>
            </a:extLst>
          </p:cNvPr>
          <p:cNvSpPr>
            <a:spLocks noGrp="1"/>
          </p:cNvSpPr>
          <p:nvPr>
            <p:ph type="title"/>
          </p:nvPr>
        </p:nvSpPr>
        <p:spPr/>
        <p:txBody>
          <a:bodyPr>
            <a:noAutofit/>
          </a:bodyPr>
          <a:lstStyle/>
          <a:p>
            <a:r>
              <a:rPr lang="en-US">
                <a:ea typeface="+mj-ea"/>
                <a:cs typeface="+mj-cs"/>
              </a:rPr>
              <a:t>Configuring prepaid message capacity – Step 3</a:t>
            </a:r>
          </a:p>
        </p:txBody>
      </p:sp>
      <p:sp>
        <p:nvSpPr>
          <p:cNvPr id="11" name="Rectangle: Rounded Corners 10">
            <a:extLst>
              <a:ext uri="{FF2B5EF4-FFF2-40B4-BE49-F238E27FC236}">
                <a16:creationId xmlns:a16="http://schemas.microsoft.com/office/drawing/2014/main" id="{A64EFF53-B4EB-A293-017C-2C5C774A6F67}"/>
              </a:ext>
              <a:ext uri="{C183D7F6-B498-43B3-948B-1728B52AA6E4}">
                <adec:decorative xmlns:adec="http://schemas.microsoft.com/office/drawing/2017/decorative" val="0"/>
              </a:ext>
            </a:extLst>
          </p:cNvPr>
          <p:cNvSpPr/>
          <p:nvPr/>
        </p:nvSpPr>
        <p:spPr bwMode="auto">
          <a:xfrm>
            <a:off x="7572375" y="91440"/>
            <a:ext cx="4517620"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Power Platform admin center</a:t>
            </a:r>
          </a:p>
        </p:txBody>
      </p:sp>
      <p:sp>
        <p:nvSpPr>
          <p:cNvPr id="21" name="TextBox 20">
            <a:extLst>
              <a:ext uri="{FF2B5EF4-FFF2-40B4-BE49-F238E27FC236}">
                <a16:creationId xmlns:a16="http://schemas.microsoft.com/office/drawing/2014/main" id="{32A17D84-C896-6B72-E2FB-CBF06BFAA062}"/>
              </a:ext>
            </a:extLst>
          </p:cNvPr>
          <p:cNvSpPr txBox="1"/>
          <p:nvPr/>
        </p:nvSpPr>
        <p:spPr>
          <a:xfrm>
            <a:off x="587375" y="2625112"/>
            <a:ext cx="4102171" cy="1231106"/>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61616"/>
                </a:solidFill>
                <a:effectLst/>
                <a:uLnTx/>
                <a:uFillTx/>
                <a:latin typeface="Segoe UI"/>
                <a:ea typeface="+mn-ea"/>
                <a:cs typeface="+mn-cs"/>
              </a:rPr>
              <a:t>Allocate the desired number of messages available for agents in Copilot Chat, configure capacity overages preferences and </a:t>
            </a:r>
            <a:r>
              <a:rPr kumimoji="0" lang="en-US" sz="2000" b="0" i="0" u="none" strike="noStrike" kern="1200" cap="none" spc="0" normalizeH="0" baseline="0" noProof="0">
                <a:ln>
                  <a:noFill/>
                </a:ln>
                <a:solidFill>
                  <a:srgbClr val="161616"/>
                </a:solidFill>
                <a:effectLst/>
                <a:uLnTx/>
                <a:uFillTx/>
                <a:latin typeface="Segoe UI Semibold"/>
                <a:ea typeface="+mn-ea"/>
                <a:cs typeface="+mn-cs"/>
              </a:rPr>
              <a:t>Save.</a:t>
            </a: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grpSp>
        <p:nvGrpSpPr>
          <p:cNvPr id="23" name="Group 22" descr="A screenshot of manage capacity">
            <a:extLst>
              <a:ext uri="{FF2B5EF4-FFF2-40B4-BE49-F238E27FC236}">
                <a16:creationId xmlns:a16="http://schemas.microsoft.com/office/drawing/2014/main" id="{2E8C46C1-ABDC-FBC3-64E3-599B5A4E6F62}"/>
              </a:ext>
              <a:ext uri="{C183D7F6-B498-43B3-948B-1728B52AA6E4}">
                <adec:decorative xmlns:adec="http://schemas.microsoft.com/office/drawing/2017/decorative" val="0"/>
              </a:ext>
            </a:extLst>
          </p:cNvPr>
          <p:cNvGrpSpPr>
            <a:grpSpLocks/>
          </p:cNvGrpSpPr>
          <p:nvPr/>
        </p:nvGrpSpPr>
        <p:grpSpPr>
          <a:xfrm>
            <a:off x="4898344" y="1544029"/>
            <a:ext cx="7084940" cy="3983664"/>
            <a:chOff x="5365392" y="7888824"/>
            <a:chExt cx="6285989" cy="3534436"/>
          </a:xfrm>
        </p:grpSpPr>
        <p:pic>
          <p:nvPicPr>
            <p:cNvPr id="3" name="Picture 2" descr="Image of capacity management screen">
              <a:extLst>
                <a:ext uri="{FF2B5EF4-FFF2-40B4-BE49-F238E27FC236}">
                  <a16:creationId xmlns:a16="http://schemas.microsoft.com/office/drawing/2014/main" id="{B1735BEE-775A-523B-6C8B-3F09B6DA33F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65392" y="7888824"/>
              <a:ext cx="6285989" cy="3534436"/>
            </a:xfrm>
            <a:prstGeom prst="rect">
              <a:avLst/>
            </a:prstGeom>
          </p:spPr>
        </p:pic>
        <p:pic>
          <p:nvPicPr>
            <p:cNvPr id="7" name="Graphic 6" descr="Cursor with solid fill">
              <a:extLst>
                <a:ext uri="{FF2B5EF4-FFF2-40B4-BE49-F238E27FC236}">
                  <a16:creationId xmlns:a16="http://schemas.microsoft.com/office/drawing/2014/main" id="{49F32778-B447-BE68-016D-352D3BF75E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9648" y="8947779"/>
              <a:ext cx="251012" cy="251012"/>
            </a:xfrm>
            <a:prstGeom prst="rect">
              <a:avLst/>
            </a:prstGeom>
          </p:spPr>
        </p:pic>
      </p:grpSp>
      <p:sp>
        <p:nvSpPr>
          <p:cNvPr id="15" name="Rectangle: Rounded Corners 14">
            <a:extLst>
              <a:ext uri="{FF2B5EF4-FFF2-40B4-BE49-F238E27FC236}">
                <a16:creationId xmlns:a16="http://schemas.microsoft.com/office/drawing/2014/main" id="{C786C569-5073-1580-2E19-A5C610D36407}"/>
              </a:ext>
              <a:ext uri="{C183D7F6-B498-43B3-948B-1728B52AA6E4}">
                <adec:decorative xmlns:adec="http://schemas.microsoft.com/office/drawing/2017/decorative" val="1"/>
              </a:ext>
            </a:extLst>
          </p:cNvPr>
          <p:cNvSpPr>
            <a:spLocks/>
          </p:cNvSpPr>
          <p:nvPr/>
        </p:nvSpPr>
        <p:spPr bwMode="auto">
          <a:xfrm>
            <a:off x="4898351" y="1511708"/>
            <a:ext cx="7084939" cy="4048308"/>
          </a:xfrm>
          <a:prstGeom prst="roundRect">
            <a:avLst>
              <a:gd name="adj" fmla="val 3725"/>
            </a:avLst>
          </a:prstGeom>
          <a:no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520558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1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FFBD1-6E3B-A99F-317C-9DE36F3BAB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69C57C-D4C3-C300-96F2-6296377E8A33}"/>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View message consumption</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13896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5123A-32F4-445E-8520-2C801C99467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B20E6B-E72F-8F51-3D2B-E2635906681D}"/>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5" name="Group 4">
            <a:extLst>
              <a:ext uri="{FF2B5EF4-FFF2-40B4-BE49-F238E27FC236}">
                <a16:creationId xmlns:a16="http://schemas.microsoft.com/office/drawing/2014/main" id="{D62EDE61-882F-A03C-7871-312900D87448}"/>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8" name="Oval 7">
              <a:extLst>
                <a:ext uri="{FF2B5EF4-FFF2-40B4-BE49-F238E27FC236}">
                  <a16:creationId xmlns:a16="http://schemas.microsoft.com/office/drawing/2014/main" id="{D8FCA770-76E1-AA70-9606-CD2FBE4B5CFD}"/>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Graphic 80" descr="Icon of a lightbulb">
              <a:extLst>
                <a:ext uri="{FF2B5EF4-FFF2-40B4-BE49-F238E27FC236}">
                  <a16:creationId xmlns:a16="http://schemas.microsoft.com/office/drawing/2014/main" id="{EB89CB4B-3A53-6698-247C-C156B121925E}"/>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DA124860-0A47-EF81-ADCC-252BDA60F13A}"/>
              </a:ext>
            </a:extLst>
          </p:cNvPr>
          <p:cNvSpPr>
            <a:spLocks noGrp="1"/>
          </p:cNvSpPr>
          <p:nvPr>
            <p:ph type="title"/>
          </p:nvPr>
        </p:nvSpPr>
        <p:spPr/>
        <p:txBody>
          <a:bodyPr>
            <a:noAutofit/>
          </a:bodyPr>
          <a:lstStyle/>
          <a:p>
            <a:r>
              <a:rPr lang="en-US">
                <a:ea typeface="+mj-ea"/>
                <a:cs typeface="+mj-cs"/>
              </a:rPr>
              <a:t>Review message capacity and consumption</a:t>
            </a:r>
            <a:br>
              <a:rPr lang="en-US">
                <a:ea typeface="+mj-ea"/>
                <a:cs typeface="+mj-cs"/>
              </a:rPr>
            </a:br>
            <a:r>
              <a:rPr lang="en-US" sz="1600">
                <a:hlinkClick r:id="rId3"/>
              </a:rPr>
              <a:t>Manage Copilot Studio messages and capacity</a:t>
            </a:r>
            <a:endParaRPr lang="en-US" sz="1600">
              <a:ea typeface="+mj-ea"/>
              <a:cs typeface="+mj-cs"/>
            </a:endParaRPr>
          </a:p>
        </p:txBody>
      </p:sp>
      <p:sp>
        <p:nvSpPr>
          <p:cNvPr id="10" name="Rectangle: Rounded Corners 9">
            <a:extLst>
              <a:ext uri="{FF2B5EF4-FFF2-40B4-BE49-F238E27FC236}">
                <a16:creationId xmlns:a16="http://schemas.microsoft.com/office/drawing/2014/main" id="{32130278-72CF-FFFD-0F68-B4B673923055}"/>
              </a:ext>
              <a:ext uri="{C183D7F6-B498-43B3-948B-1728B52AA6E4}">
                <adec:decorative xmlns:adec="http://schemas.microsoft.com/office/drawing/2017/decorative" val="0"/>
              </a:ext>
            </a:extLst>
          </p:cNvPr>
          <p:cNvSpPr/>
          <p:nvPr/>
        </p:nvSpPr>
        <p:spPr bwMode="auto">
          <a:xfrm>
            <a:off x="7581900" y="91440"/>
            <a:ext cx="4508095" cy="36576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w="3175">
                  <a:noFill/>
                </a:ln>
                <a:solidFill>
                  <a:srgbClr val="FFFFFF"/>
                </a:solidFill>
                <a:effectLst/>
                <a:uLnTx/>
                <a:uFillTx/>
                <a:latin typeface="Segoe UI Semibold"/>
                <a:ea typeface="+mn-ea"/>
                <a:cs typeface="+mn-cs"/>
              </a:rPr>
              <a:t>Power Platform admin center</a:t>
            </a:r>
          </a:p>
        </p:txBody>
      </p:sp>
      <p:sp>
        <p:nvSpPr>
          <p:cNvPr id="17" name="TextBox 16">
            <a:extLst>
              <a:ext uri="{FF2B5EF4-FFF2-40B4-BE49-F238E27FC236}">
                <a16:creationId xmlns:a16="http://schemas.microsoft.com/office/drawing/2014/main" id="{CF2DE79F-CF44-97F2-0235-6DAD81791627}"/>
              </a:ext>
            </a:extLst>
          </p:cNvPr>
          <p:cNvSpPr txBox="1"/>
          <p:nvPr/>
        </p:nvSpPr>
        <p:spPr>
          <a:xfrm>
            <a:off x="586740" y="2625112"/>
            <a:ext cx="4102171" cy="1661993"/>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You can monitor usage from the Licensing pane, under Products, and Copilot Studio, where you are provided with details in the Messages capacity tab for both prepaid as well as pay-as-you-go consumption for the current month.</a:t>
            </a:r>
          </a:p>
        </p:txBody>
      </p:sp>
      <p:grpSp>
        <p:nvGrpSpPr>
          <p:cNvPr id="21" name="Group 20" descr="A screenshot of Power Platform admin center">
            <a:extLst>
              <a:ext uri="{FF2B5EF4-FFF2-40B4-BE49-F238E27FC236}">
                <a16:creationId xmlns:a16="http://schemas.microsoft.com/office/drawing/2014/main" id="{2FF325B6-5DFA-10D2-91EF-144404E7B2F6}"/>
              </a:ext>
              <a:ext uri="{C183D7F6-B498-43B3-948B-1728B52AA6E4}">
                <adec:decorative xmlns:adec="http://schemas.microsoft.com/office/drawing/2017/decorative" val="0"/>
              </a:ext>
            </a:extLst>
          </p:cNvPr>
          <p:cNvGrpSpPr>
            <a:grpSpLocks/>
          </p:cNvGrpSpPr>
          <p:nvPr/>
        </p:nvGrpSpPr>
        <p:grpSpPr>
          <a:xfrm>
            <a:off x="4898344" y="1544029"/>
            <a:ext cx="7084940" cy="3983664"/>
            <a:chOff x="5623134" y="7611076"/>
            <a:chExt cx="6293021" cy="3538390"/>
          </a:xfrm>
        </p:grpSpPr>
        <p:pic>
          <p:nvPicPr>
            <p:cNvPr id="3" name="Picture 2" descr="Image of Copilot Studio message capacity screen">
              <a:extLst>
                <a:ext uri="{FF2B5EF4-FFF2-40B4-BE49-F238E27FC236}">
                  <a16:creationId xmlns:a16="http://schemas.microsoft.com/office/drawing/2014/main" id="{DD8360F9-9B71-204D-993D-648E6D826D6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623134" y="7611076"/>
              <a:ext cx="6293021" cy="3538390"/>
            </a:xfrm>
            <a:prstGeom prst="rect">
              <a:avLst/>
            </a:prstGeom>
          </p:spPr>
        </p:pic>
        <p:pic>
          <p:nvPicPr>
            <p:cNvPr id="7" name="Graphic 6" descr="Cursor with solid fill">
              <a:extLst>
                <a:ext uri="{FF2B5EF4-FFF2-40B4-BE49-F238E27FC236}">
                  <a16:creationId xmlns:a16="http://schemas.microsoft.com/office/drawing/2014/main" id="{4C5D4615-F027-C5D3-BFF8-0562560896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24712" y="10366773"/>
              <a:ext cx="251012" cy="251012"/>
            </a:xfrm>
            <a:prstGeom prst="rect">
              <a:avLst/>
            </a:prstGeom>
          </p:spPr>
        </p:pic>
      </p:grpSp>
      <p:sp>
        <p:nvSpPr>
          <p:cNvPr id="20" name="Rectangle: Rounded Corners 19">
            <a:extLst>
              <a:ext uri="{FF2B5EF4-FFF2-40B4-BE49-F238E27FC236}">
                <a16:creationId xmlns:a16="http://schemas.microsoft.com/office/drawing/2014/main" id="{2B5D726A-BC51-74E7-8837-2106C856701B}"/>
              </a:ext>
              <a:ext uri="{C183D7F6-B498-43B3-948B-1728B52AA6E4}">
                <adec:decorative xmlns:adec="http://schemas.microsoft.com/office/drawing/2017/decorative" val="1"/>
              </a:ext>
            </a:extLst>
          </p:cNvPr>
          <p:cNvSpPr>
            <a:spLocks/>
          </p:cNvSpPr>
          <p:nvPr/>
        </p:nvSpPr>
        <p:spPr bwMode="auto">
          <a:xfrm>
            <a:off x="4898351" y="1511708"/>
            <a:ext cx="7084939" cy="4048308"/>
          </a:xfrm>
          <a:prstGeom prst="roundRect">
            <a:avLst>
              <a:gd name="adj" fmla="val 3725"/>
            </a:avLst>
          </a:prstGeom>
          <a:no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842852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10"/>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4812C-6448-5409-043D-0D6FA5D4B95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7D1FDD03-B18C-8BE7-1756-19D885E99F65}"/>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Reports &amp;</a:t>
            </a:r>
            <a:b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b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analytics</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77503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86CFC-EB23-5790-3800-36783560176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E8C91F5F-89DD-E32C-5B5D-192B412A6B06}"/>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32742" rtl="0" eaLnBrk="1" fontAlgn="base" latinLnBrk="0" hangingPunct="1">
              <a:lnSpc>
                <a:spcPct val="100000"/>
              </a:lnSpc>
              <a:spcBef>
                <a:spcPct val="0"/>
              </a:spcBef>
              <a:spcAft>
                <a:spcPts val="0"/>
              </a:spcAft>
              <a:buClrTx/>
              <a:buSzTx/>
              <a:buFontTx/>
              <a:buNone/>
              <a:tabLst>
                <a:tab pos="1371655" algn="l"/>
              </a:tabLst>
              <a:defRPr/>
            </a:pPr>
            <a:r>
              <a:rPr kumimoji="0" lang="en-US" sz="4400" b="0" i="0" u="none" strike="noStrike" kern="1200" cap="none" spc="0" normalizeH="0" baseline="0" noProof="0">
                <a:ln w="3175">
                  <a:noFill/>
                </a:ln>
                <a:solidFill>
                  <a:schemeClr val="tx1"/>
                </a:solidFill>
                <a:effectLst/>
                <a:uLnTx/>
                <a:uFillTx/>
                <a:latin typeface="Segoe UI Semibold"/>
                <a:ea typeface="+mn-ea"/>
                <a:cs typeface="+mn-cs"/>
              </a:rPr>
              <a:t>Copilot </a:t>
            </a:r>
            <a:r>
              <a:rPr kumimoji="0" lang="en-US" sz="4200" b="1" i="0" u="none" strike="noStrike" kern="1200" cap="none" spc="-70" normalizeH="0" baseline="0" noProof="0">
                <a:ln w="3175">
                  <a:noFill/>
                </a:ln>
                <a:solidFill>
                  <a:schemeClr val="tx1"/>
                </a:solidFill>
                <a:effectLst/>
                <a:uLnTx/>
                <a:uFillTx/>
                <a:latin typeface="Segoe UI Semibold"/>
                <a:ea typeface="+mj-ea"/>
                <a:cs typeface="Segoe Sans Display Semibold" pitchFamily="2" charset="0"/>
              </a:rPr>
              <a:t>Analytics</a:t>
            </a:r>
            <a:r>
              <a:rPr kumimoji="0" lang="en-US" sz="4400" b="0" i="0" u="none" strike="noStrike" kern="1200" cap="none" spc="0" normalizeH="0" baseline="0" noProof="0">
                <a:ln w="3175">
                  <a:noFill/>
                </a:ln>
                <a:solidFill>
                  <a:schemeClr val="tx1"/>
                </a:solidFill>
                <a:effectLst/>
                <a:uLnTx/>
                <a:uFillTx/>
                <a:latin typeface="Segoe UI Semibold"/>
                <a:ea typeface="+mn-ea"/>
                <a:cs typeface="+mn-cs"/>
              </a:rPr>
              <a:t> in Microsoft 365 </a:t>
            </a:r>
            <a:br>
              <a:rPr kumimoji="0" lang="en-US" sz="4400" b="0" i="0" u="none" strike="noStrike" kern="1200" cap="none" spc="0" normalizeH="0" baseline="0" noProof="0">
                <a:ln w="3175">
                  <a:noFill/>
                </a:ln>
                <a:solidFill>
                  <a:schemeClr val="tx1"/>
                </a:solidFill>
                <a:effectLst/>
                <a:uLnTx/>
                <a:uFillTx/>
                <a:latin typeface="Segoe UI Semibold"/>
                <a:ea typeface="+mj-ea"/>
                <a:cs typeface="Segoe Sans Display Semibold" pitchFamily="2" charset="0"/>
              </a:rPr>
            </a:br>
            <a:r>
              <a:rPr kumimoji="0" lang="en-US" sz="4400" b="0" i="0" u="none" strike="noStrike" kern="1200" cap="none" spc="0" normalizeH="0" baseline="0" noProof="0">
                <a:ln w="3175">
                  <a:noFill/>
                </a:ln>
                <a:solidFill>
                  <a:schemeClr val="tx1"/>
                </a:solidFill>
                <a:effectLst/>
                <a:uLnTx/>
                <a:uFillTx/>
                <a:latin typeface="Segoe UI Semibold"/>
                <a:ea typeface="+mn-ea"/>
                <a:cs typeface="+mn-cs"/>
              </a:rPr>
              <a:t>admin center</a:t>
            </a:r>
          </a:p>
        </p:txBody>
      </p:sp>
    </p:spTree>
    <p:extLst>
      <p:ext uri="{BB962C8B-B14F-4D97-AF65-F5344CB8AC3E}">
        <p14:creationId xmlns:p14="http://schemas.microsoft.com/office/powerpoint/2010/main" val="3275281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9D46C-4E5C-FCD5-6472-EE1FF0E9DB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CE5617-945C-96FF-CBE7-2DD2552CE484}"/>
              </a:ext>
            </a:extLst>
          </p:cNvPr>
          <p:cNvSpPr txBox="1"/>
          <p:nvPr/>
        </p:nvSpPr>
        <p:spPr>
          <a:xfrm>
            <a:off x="550799" y="2331638"/>
            <a:ext cx="4486070" cy="3385542"/>
          </a:xfrm>
          <a:prstGeom prst="rect">
            <a:avLst/>
          </a:prstGeom>
          <a:noFill/>
        </p:spPr>
        <p:txBody>
          <a:bodyPr wrap="square" lIns="0" tIns="0" rIns="0" bIns="0" rtlCol="0" anchor="t">
            <a:spAutoFit/>
          </a:bodyPr>
          <a:lstStyle/>
          <a:p>
            <a:pPr marL="285750" marR="0" lvl="0" indent="-28575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lt"/>
                <a:cs typeface="Segoe Sans Display"/>
              </a:rPr>
              <a:t>For IT users and administrators, the Microsoft 365 admin center offers robust reporting, covering readiness, usage and adoption of M365 Copilot, Copilot Chat, and agents.</a:t>
            </a:r>
          </a:p>
          <a:p>
            <a:pPr marL="285750" marR="0" lvl="0" indent="-28575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lt"/>
                <a:cs typeface="Segoe Sans Display"/>
              </a:rPr>
              <a:t>The Microsoft 365 admin center helps </a:t>
            </a: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IT pros to understand and drive Copilot usage and adoption, through reporting and messaging tools</a:t>
            </a:r>
          </a:p>
          <a:p>
            <a:pPr marL="285750" marR="0" lvl="0" indent="-28575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This usage-level visibility into individual readiness and adoption allows admins to inform and optimize license assignment</a:t>
            </a:r>
          </a:p>
          <a:p>
            <a:pPr marL="285750" marR="0" lvl="0" indent="-28575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4" name="Title 35">
            <a:extLst>
              <a:ext uri="{FF2B5EF4-FFF2-40B4-BE49-F238E27FC236}">
                <a16:creationId xmlns:a16="http://schemas.microsoft.com/office/drawing/2014/main" id="{11088F45-26B7-868B-DB7E-A3DBCC0C647A}"/>
              </a:ext>
            </a:extLst>
          </p:cNvPr>
          <p:cNvSpPr txBox="1">
            <a:spLocks noGrp="1"/>
          </p:cNvSpPr>
          <p:nvPr>
            <p:ph type="title" idx="4294967295"/>
          </p:nvPr>
        </p:nvSpPr>
        <p:spPr>
          <a:xfrm>
            <a:off x="675390" y="1023865"/>
            <a:ext cx="5559217"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b="0" i="0" u="none" strike="noStrike" kern="1200" cap="none" spc="-80" normalizeH="0" baseline="0" noProof="0">
                <a:ln>
                  <a:noFill/>
                </a:ln>
                <a:solidFill>
                  <a:schemeClr val="tx1"/>
                </a:solidFill>
                <a:effectLst/>
                <a:uLnTx/>
                <a:uFillTx/>
                <a:latin typeface="Segoe Sans Display Semibold" pitchFamily="2" charset="0"/>
                <a:ea typeface="+mn-ea"/>
                <a:cs typeface="Segoe Sans Display Semibold" pitchFamily="2" charset="0"/>
              </a:rPr>
              <a:t>Microsoft 365 </a:t>
            </a:r>
            <a:br>
              <a:rPr kumimoji="0" lang="en-US" sz="3200" b="0" i="0" u="none" strike="noStrike" kern="1200" cap="none" spc="-80" normalizeH="0" baseline="0" noProof="0">
                <a:ln>
                  <a:noFill/>
                </a:ln>
                <a:solidFill>
                  <a:schemeClr val="tx1"/>
                </a:solidFill>
                <a:effectLst/>
                <a:uLnTx/>
                <a:uFillTx/>
                <a:latin typeface="Segoe Sans Display Semibold" pitchFamily="2" charset="0"/>
                <a:ea typeface="+mn-ea"/>
                <a:cs typeface="Segoe Sans Display Semibold" pitchFamily="2" charset="0"/>
              </a:rPr>
            </a:br>
            <a:r>
              <a:rPr kumimoji="0" lang="en-US" sz="3200" b="0" i="0" u="none" strike="noStrike" kern="1200" cap="none" spc="-80" normalizeH="0" baseline="0" noProof="0">
                <a:ln>
                  <a:noFill/>
                </a:ln>
                <a:solidFill>
                  <a:schemeClr val="tx1"/>
                </a:solidFill>
                <a:effectLst/>
                <a:uLnTx/>
                <a:uFillTx/>
                <a:latin typeface="Segoe Sans Display Semibold" pitchFamily="2" charset="0"/>
                <a:ea typeface="+mn-ea"/>
                <a:cs typeface="Segoe Sans Display Semibold" pitchFamily="2" charset="0"/>
              </a:rPr>
              <a:t>admin center</a:t>
            </a:r>
          </a:p>
        </p:txBody>
      </p:sp>
      <p:pic>
        <p:nvPicPr>
          <p:cNvPr id="6" name="Picture 5" descr="A screenshot of a computer using M365 admin center">
            <a:extLst>
              <a:ext uri="{FF2B5EF4-FFF2-40B4-BE49-F238E27FC236}">
                <a16:creationId xmlns:a16="http://schemas.microsoft.com/office/drawing/2014/main" id="{814F1A81-936B-F19E-F95B-0D6A9377F55F}"/>
              </a:ext>
            </a:extLst>
          </p:cNvPr>
          <p:cNvPicPr>
            <a:picLocks noChangeAspect="1" noChangeArrowheads="1"/>
          </p:cNvPicPr>
          <p:nvPr/>
        </p:nvPicPr>
        <p:blipFill rotWithShape="1">
          <a:blip r:embed="rId3"/>
          <a:srcRect l="450" r="220"/>
          <a:stretch/>
        </p:blipFill>
        <p:spPr bwMode="auto">
          <a:xfrm>
            <a:off x="5739931" y="1618488"/>
            <a:ext cx="5806422" cy="3253036"/>
          </a:xfrm>
          <a:prstGeom prst="rect">
            <a:avLst/>
          </a:prstGeom>
          <a:ln w="76200">
            <a:solidFill>
              <a:srgbClr val="FFFFFF"/>
            </a:solidFill>
          </a:ln>
          <a:effectLst>
            <a:outerShdw blurRad="292100" dist="38100" dir="2700000" algn="tl" rotWithShape="0">
              <a:srgbClr val="333333">
                <a:alpha val="30000"/>
              </a:srgbClr>
            </a:outerShdw>
          </a:effectLst>
          <a:extLst>
            <a:ext uri="{909E8E84-426E-40DD-AFC4-6F175D3DCCD1}">
              <a14:hiddenFill xmlns:a14="http://schemas.microsoft.com/office/drawing/2010/main">
                <a:solidFill>
                  <a:srgbClr val="FFFFFF"/>
                </a:solidFill>
              </a14:hiddenFill>
            </a:ext>
          </a:extLst>
        </p:spPr>
      </p:pic>
      <p:sp>
        <p:nvSpPr>
          <p:cNvPr id="2" name="Rounded Rectangle 12">
            <a:extLst>
              <a:ext uri="{FF2B5EF4-FFF2-40B4-BE49-F238E27FC236}">
                <a16:creationId xmlns:a16="http://schemas.microsoft.com/office/drawing/2014/main" id="{F2EB1CD2-A6A5-0276-1391-189953053CC8}"/>
              </a:ext>
              <a:ext uri="{C183D7F6-B498-43B3-948B-1728B52AA6E4}">
                <adec:decorative xmlns:adec="http://schemas.microsoft.com/office/drawing/2017/decorative" val="1"/>
              </a:ext>
            </a:extLst>
          </p:cNvPr>
          <p:cNvSpPr/>
          <p:nvPr/>
        </p:nvSpPr>
        <p:spPr bwMode="auto">
          <a:xfrm>
            <a:off x="-1500660" y="213238"/>
            <a:ext cx="6069843"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TextBox 4">
            <a:extLst>
              <a:ext uri="{FF2B5EF4-FFF2-40B4-BE49-F238E27FC236}">
                <a16:creationId xmlns:a16="http://schemas.microsoft.com/office/drawing/2014/main" id="{6C2AD262-0D3F-911A-6002-DB011C3E29AF}"/>
              </a:ext>
            </a:extLst>
          </p:cNvPr>
          <p:cNvSpPr txBox="1"/>
          <p:nvPr/>
        </p:nvSpPr>
        <p:spPr>
          <a:xfrm>
            <a:off x="635229" y="405069"/>
            <a:ext cx="493289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Microsoft 365 admin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Tree>
    <p:extLst>
      <p:ext uri="{BB962C8B-B14F-4D97-AF65-F5344CB8AC3E}">
        <p14:creationId xmlns:p14="http://schemas.microsoft.com/office/powerpoint/2010/main" val="113171904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7F39F-FF36-1465-9057-97A19555976C}"/>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D90E5931-1CDB-FE5A-4719-B3687BB9E6E9}"/>
              </a:ext>
              <a:ext uri="{C183D7F6-B498-43B3-948B-1728B52AA6E4}">
                <adec:decorative xmlns:adec="http://schemas.microsoft.com/office/drawing/2017/decorative" val="1"/>
              </a:ext>
            </a:extLst>
          </p:cNvPr>
          <p:cNvSpPr/>
          <p:nvPr/>
        </p:nvSpPr>
        <p:spPr bwMode="auto">
          <a:xfrm>
            <a:off x="609600" y="524377"/>
            <a:ext cx="10972800" cy="5809246"/>
          </a:xfrm>
          <a:prstGeom prst="roundRect">
            <a:avLst>
              <a:gd name="adj" fmla="val 5369"/>
            </a:avLst>
          </a:prstGeom>
          <a:solidFill>
            <a:schemeClr val="bg1">
              <a:lumMod val="95000"/>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1" name="Title 100">
            <a:extLst>
              <a:ext uri="{FF2B5EF4-FFF2-40B4-BE49-F238E27FC236}">
                <a16:creationId xmlns:a16="http://schemas.microsoft.com/office/drawing/2014/main" id="{9DB8BBDC-4DD7-499A-464A-F1B2428B1707}"/>
              </a:ext>
              <a:ext uri="{C183D7F6-B498-43B3-948B-1728B52AA6E4}">
                <adec:decorative xmlns:adec="http://schemas.microsoft.com/office/drawing/2017/decorative" val="0"/>
              </a:ext>
            </a:extLst>
          </p:cNvPr>
          <p:cNvSpPr>
            <a:spLocks noGrp="1"/>
          </p:cNvSpPr>
          <p:nvPr>
            <p:ph type="title" idx="4294967295"/>
          </p:nvPr>
        </p:nvSpPr>
        <p:spPr bwMode="auto">
          <a:xfrm>
            <a:off x="4146246" y="5530855"/>
            <a:ext cx="6567487" cy="361950"/>
          </a:xfrm>
          <a:prstGeom prst="roundRect">
            <a:avLst>
              <a:gd name="adj" fmla="val 50000"/>
            </a:avLst>
          </a:prstGeom>
          <a:solidFill>
            <a:srgbClr val="FFFFFF"/>
          </a:solidFill>
          <a:ln w="19050" cap="flat" cmpd="sng" algn="ctr">
            <a:noFill/>
            <a:prstDash val="solid"/>
            <a:headEnd type="none" w="med" len="med"/>
            <a:tailEnd type="none" w="med" len="med"/>
          </a:ln>
          <a:effectLst>
            <a:outerShdw blurRad="139700" dist="38100" dir="5400000" algn="ctr" rotWithShape="0">
              <a:srgbClr val="000000">
                <a:alpha val="15000"/>
              </a:srgbClr>
            </a:outerShdw>
          </a:effectLst>
          <a:scene3d>
            <a:camera prst="orthographicFront">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1257" tIns="209006" rIns="261257" bIns="209006" numCol="1" spcCol="0" rtlCol="0" fromWordArt="0" anchor="ctr" anchorCtr="0" forceAA="0" compatLnSpc="1">
            <a:prstTxWarp prst="textNoShape">
              <a:avLst/>
            </a:prstTxWarp>
            <a:noAutofit/>
          </a:bodyPr>
          <a:lstStyle/>
          <a:p>
            <a:pPr marL="0" marR="0" lvl="0" indent="0" algn="ctr" defTabSz="133213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Segoe Sans Display Semibold" pitchFamily="2" charset="0"/>
                <a:ea typeface="+mn-ea"/>
                <a:cs typeface="Segoe Sans Display Semibold" pitchFamily="2" charset="0"/>
              </a:rPr>
              <a:t>Copilot Control System</a:t>
            </a:r>
          </a:p>
        </p:txBody>
      </p:sp>
      <p:pic>
        <p:nvPicPr>
          <p:cNvPr id="42" name="Picture 41" descr="Picture of an employee&#10;">
            <a:extLst>
              <a:ext uri="{FF2B5EF4-FFF2-40B4-BE49-F238E27FC236}">
                <a16:creationId xmlns:a16="http://schemas.microsoft.com/office/drawing/2014/main" id="{0D03C1A4-1B6D-6E9B-B3E6-943E5A94BEC3}"/>
              </a:ext>
              <a:ext uri="{C183D7F6-B498-43B3-948B-1728B52AA6E4}">
                <adec:decorative xmlns:adec="http://schemas.microsoft.com/office/drawing/2017/decorative" val="0"/>
              </a:ext>
            </a:extLst>
          </p:cNvPr>
          <p:cNvPicPr>
            <a:picLocks noChangeAspect="1"/>
          </p:cNvPicPr>
          <p:nvPr/>
        </p:nvPicPr>
        <p:blipFill rotWithShape="1">
          <a:blip r:embed="rId3"/>
          <a:srcRect l="7986" t="12923" r="24479" b="42054"/>
          <a:stretch/>
        </p:blipFill>
        <p:spPr>
          <a:xfrm>
            <a:off x="1513236" y="2444554"/>
            <a:ext cx="1404947" cy="1404945"/>
          </a:xfrm>
          <a:prstGeom prst="ellipse">
            <a:avLst/>
          </a:prstGeom>
          <a:solidFill>
            <a:srgbClr val="F4F3F5"/>
          </a:solidFill>
          <a:ln w="14684" cap="flat">
            <a:noFill/>
            <a:prstDash val="solid"/>
            <a:miter/>
          </a:ln>
          <a:effectLst>
            <a:outerShdw blurRad="127000" algn="ctr" rotWithShape="0">
              <a:srgbClr val="454142">
                <a:alpha val="30000"/>
              </a:srgbClr>
            </a:outerShdw>
          </a:effectLst>
        </p:spPr>
      </p:pic>
      <p:sp>
        <p:nvSpPr>
          <p:cNvPr id="41" name="Rounded Rectangle 62">
            <a:extLst>
              <a:ext uri="{FF2B5EF4-FFF2-40B4-BE49-F238E27FC236}">
                <a16:creationId xmlns:a16="http://schemas.microsoft.com/office/drawing/2014/main" id="{11D0FAD5-2DCC-1C82-94FE-C4656EF480E0}"/>
              </a:ext>
              <a:ext uri="{C183D7F6-B498-43B3-948B-1728B52AA6E4}">
                <adec:decorative xmlns:adec="http://schemas.microsoft.com/office/drawing/2017/decorative" val="1"/>
              </a:ext>
            </a:extLst>
          </p:cNvPr>
          <p:cNvSpPr/>
          <p:nvPr/>
        </p:nvSpPr>
        <p:spPr bwMode="auto">
          <a:xfrm>
            <a:off x="4384301" y="984674"/>
            <a:ext cx="1382988" cy="276999"/>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821996" fontAlgn="base">
              <a:spcBef>
                <a:spcPct val="0"/>
              </a:spcBef>
              <a:spcAft>
                <a:spcPct val="0"/>
              </a:spcAft>
              <a:tabLst>
                <a:tab pos="920076" algn="l"/>
              </a:tabLst>
              <a:defRPr/>
            </a:pPr>
            <a:r>
              <a:rPr lang="en-US" b="1" kern="0">
                <a:gradFill>
                  <a:gsLst>
                    <a:gs pos="88073">
                      <a:srgbClr val="000000"/>
                    </a:gs>
                    <a:gs pos="68807">
                      <a:srgbClr val="000000"/>
                    </a:gs>
                  </a:gsLst>
                  <a:lin ang="5400000" scaled="1"/>
                </a:gradFill>
                <a:latin typeface="Segoe Sans Display Semibold" pitchFamily="2" charset="0"/>
                <a:cs typeface="Segoe Sans Display Semibold" pitchFamily="2" charset="0"/>
              </a:rPr>
              <a:t>Copilot</a:t>
            </a:r>
          </a:p>
        </p:txBody>
      </p:sp>
      <p:grpSp>
        <p:nvGrpSpPr>
          <p:cNvPr id="3" name="!!NetworkLines" descr="Network lines">
            <a:extLst>
              <a:ext uri="{FF2B5EF4-FFF2-40B4-BE49-F238E27FC236}">
                <a16:creationId xmlns:a16="http://schemas.microsoft.com/office/drawing/2014/main" id="{54C9DE12-D744-D25A-4803-54DC65D88F0E}"/>
              </a:ext>
              <a:ext uri="{C183D7F6-B498-43B3-948B-1728B52AA6E4}">
                <adec:decorative xmlns:adec="http://schemas.microsoft.com/office/drawing/2017/decorative" val="0"/>
              </a:ext>
            </a:extLst>
          </p:cNvPr>
          <p:cNvGrpSpPr/>
          <p:nvPr/>
        </p:nvGrpSpPr>
        <p:grpSpPr>
          <a:xfrm>
            <a:off x="5285129" y="1870781"/>
            <a:ext cx="5078281" cy="2963083"/>
            <a:chOff x="26278919" y="7127751"/>
            <a:chExt cx="11858730" cy="6919351"/>
          </a:xfrm>
        </p:grpSpPr>
        <p:sp>
          <p:nvSpPr>
            <p:cNvPr id="4" name="Freeform: Shape 4">
              <a:extLst>
                <a:ext uri="{FF2B5EF4-FFF2-40B4-BE49-F238E27FC236}">
                  <a16:creationId xmlns:a16="http://schemas.microsoft.com/office/drawing/2014/main" id="{53B65649-2EF3-81A8-AE33-1B6E3D4ADC0B}"/>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5" name="Freeform: Shape 5">
              <a:extLst>
                <a:ext uri="{FF2B5EF4-FFF2-40B4-BE49-F238E27FC236}">
                  <a16:creationId xmlns:a16="http://schemas.microsoft.com/office/drawing/2014/main" id="{BF60006F-2099-3AFB-AE9F-5420A53DFBF8}"/>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6" name="Freeform: Shape 6">
              <a:extLst>
                <a:ext uri="{FF2B5EF4-FFF2-40B4-BE49-F238E27FC236}">
                  <a16:creationId xmlns:a16="http://schemas.microsoft.com/office/drawing/2014/main" id="{0420EE40-19CD-6EC7-3E83-CFAA20BDD154}"/>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7" name="Freeform: Shape 7">
              <a:extLst>
                <a:ext uri="{FF2B5EF4-FFF2-40B4-BE49-F238E27FC236}">
                  <a16:creationId xmlns:a16="http://schemas.microsoft.com/office/drawing/2014/main" id="{F0267FE9-A8BC-BE2C-59A7-522FE52E6BDD}"/>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8" name="Freeform: Shape 10">
              <a:extLst>
                <a:ext uri="{FF2B5EF4-FFF2-40B4-BE49-F238E27FC236}">
                  <a16:creationId xmlns:a16="http://schemas.microsoft.com/office/drawing/2014/main" id="{02E6CACE-9D70-2054-1E25-342A8F350E81}"/>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27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9" name="Freeform: Shape 11">
              <a:extLst>
                <a:ext uri="{FF2B5EF4-FFF2-40B4-BE49-F238E27FC236}">
                  <a16:creationId xmlns:a16="http://schemas.microsoft.com/office/drawing/2014/main" id="{496D738D-E063-DBF3-7604-3A488A90BAD1}"/>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27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10" name="Freeform: Shape 12">
              <a:extLst>
                <a:ext uri="{FF2B5EF4-FFF2-40B4-BE49-F238E27FC236}">
                  <a16:creationId xmlns:a16="http://schemas.microsoft.com/office/drawing/2014/main" id="{8F758EF7-50CA-C8F9-30A2-148A17222C67}"/>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11" name="Freeform: Shape 17">
              <a:extLst>
                <a:ext uri="{FF2B5EF4-FFF2-40B4-BE49-F238E27FC236}">
                  <a16:creationId xmlns:a16="http://schemas.microsoft.com/office/drawing/2014/main" id="{A3459903-1D51-50A8-43AE-52D869D6D9BD}"/>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12" name="Freeform: Shape 21">
              <a:extLst>
                <a:ext uri="{FF2B5EF4-FFF2-40B4-BE49-F238E27FC236}">
                  <a16:creationId xmlns:a16="http://schemas.microsoft.com/office/drawing/2014/main" id="{091D597E-DD5C-8171-EE10-17416779D5F3}"/>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27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13" name="Freeform: Shape 22">
              <a:extLst>
                <a:ext uri="{FF2B5EF4-FFF2-40B4-BE49-F238E27FC236}">
                  <a16:creationId xmlns:a16="http://schemas.microsoft.com/office/drawing/2014/main" id="{E1FAA1AF-BF19-97F5-36A2-CD6441214B99}"/>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14" name="Freeform: Shape 23">
              <a:extLst>
                <a:ext uri="{FF2B5EF4-FFF2-40B4-BE49-F238E27FC236}">
                  <a16:creationId xmlns:a16="http://schemas.microsoft.com/office/drawing/2014/main" id="{0BE363A4-3593-8D7F-0A17-7E32A51B4967}"/>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15" name="Freeform: Shape 24">
              <a:extLst>
                <a:ext uri="{FF2B5EF4-FFF2-40B4-BE49-F238E27FC236}">
                  <a16:creationId xmlns:a16="http://schemas.microsoft.com/office/drawing/2014/main" id="{62733E39-4649-D795-DBF4-2E63E7A8F6D6}"/>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18" name="Freeform: Shape 25">
              <a:extLst>
                <a:ext uri="{FF2B5EF4-FFF2-40B4-BE49-F238E27FC236}">
                  <a16:creationId xmlns:a16="http://schemas.microsoft.com/office/drawing/2014/main" id="{0A3B7704-0388-ED5E-14AE-626972F673C0}"/>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19" name="Freeform: Shape 26">
              <a:extLst>
                <a:ext uri="{FF2B5EF4-FFF2-40B4-BE49-F238E27FC236}">
                  <a16:creationId xmlns:a16="http://schemas.microsoft.com/office/drawing/2014/main" id="{F99F78B9-7856-096E-4A2B-14A152CB5C05}"/>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20" name="Freeform: Shape 27">
              <a:extLst>
                <a:ext uri="{FF2B5EF4-FFF2-40B4-BE49-F238E27FC236}">
                  <a16:creationId xmlns:a16="http://schemas.microsoft.com/office/drawing/2014/main" id="{FE170824-D903-E69D-3F30-285DC19D8E39}"/>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21" name="Freeform: Shape 28">
              <a:extLst>
                <a:ext uri="{FF2B5EF4-FFF2-40B4-BE49-F238E27FC236}">
                  <a16:creationId xmlns:a16="http://schemas.microsoft.com/office/drawing/2014/main" id="{EF1CADF3-452A-8618-F77D-A753950913C6}"/>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25" name="Freeform: Shape 29">
              <a:extLst>
                <a:ext uri="{FF2B5EF4-FFF2-40B4-BE49-F238E27FC236}">
                  <a16:creationId xmlns:a16="http://schemas.microsoft.com/office/drawing/2014/main" id="{CD2E5F38-79FD-D60E-F8FF-D92E96FD5F06}"/>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29" name="Freeform: Shape 30">
              <a:extLst>
                <a:ext uri="{FF2B5EF4-FFF2-40B4-BE49-F238E27FC236}">
                  <a16:creationId xmlns:a16="http://schemas.microsoft.com/office/drawing/2014/main" id="{95D34284-C4C5-FC5D-ADE8-A9819488C815}"/>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30" name="Freeform: Shape 31">
              <a:extLst>
                <a:ext uri="{FF2B5EF4-FFF2-40B4-BE49-F238E27FC236}">
                  <a16:creationId xmlns:a16="http://schemas.microsoft.com/office/drawing/2014/main" id="{EFCADAC7-F0A0-6F04-2628-6CC4EC474623}"/>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27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31" name="Freeform: Shape 32">
              <a:extLst>
                <a:ext uri="{FF2B5EF4-FFF2-40B4-BE49-F238E27FC236}">
                  <a16:creationId xmlns:a16="http://schemas.microsoft.com/office/drawing/2014/main" id="{0697A107-E287-C2EF-7AA7-70E277CE4819}"/>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33" name="Freeform: Shape 33">
              <a:extLst>
                <a:ext uri="{FF2B5EF4-FFF2-40B4-BE49-F238E27FC236}">
                  <a16:creationId xmlns:a16="http://schemas.microsoft.com/office/drawing/2014/main" id="{7AF3E4AF-48F6-CF9B-5137-FAEC1774A237}"/>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27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34" name="Freeform: Shape 34">
              <a:extLst>
                <a:ext uri="{FF2B5EF4-FFF2-40B4-BE49-F238E27FC236}">
                  <a16:creationId xmlns:a16="http://schemas.microsoft.com/office/drawing/2014/main" id="{EF8CC2DA-401B-9E96-865A-84933E1BFA8A}"/>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36" name="Freeform: Shape 35">
              <a:extLst>
                <a:ext uri="{FF2B5EF4-FFF2-40B4-BE49-F238E27FC236}">
                  <a16:creationId xmlns:a16="http://schemas.microsoft.com/office/drawing/2014/main" id="{FA09A922-7DC2-D9BD-C226-0824594EED27}"/>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37" name="Freeform: Shape 36">
              <a:extLst>
                <a:ext uri="{FF2B5EF4-FFF2-40B4-BE49-F238E27FC236}">
                  <a16:creationId xmlns:a16="http://schemas.microsoft.com/office/drawing/2014/main" id="{63684A25-25B9-40A5-FC76-41B85B3B56EA}"/>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27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39" name="Freeform: Shape 37">
              <a:extLst>
                <a:ext uri="{FF2B5EF4-FFF2-40B4-BE49-F238E27FC236}">
                  <a16:creationId xmlns:a16="http://schemas.microsoft.com/office/drawing/2014/main" id="{59B19FD7-8A09-54C8-B88C-D1AC8DA0CACE}"/>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27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sp>
          <p:nvSpPr>
            <p:cNvPr id="40" name="Freeform: Shape 38">
              <a:extLst>
                <a:ext uri="{FF2B5EF4-FFF2-40B4-BE49-F238E27FC236}">
                  <a16:creationId xmlns:a16="http://schemas.microsoft.com/office/drawing/2014/main" id="{84900D26-C324-BD42-5AD2-0A5A609ADEBC}"/>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27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endParaRPr lang="en-US" sz="1400"/>
            </a:p>
          </p:txBody>
        </p:sp>
      </p:grpSp>
      <p:grpSp>
        <p:nvGrpSpPr>
          <p:cNvPr id="43" name="!!arrows" descr="Arrows pointing back and forth from an employee to Copilot and Agents">
            <a:extLst>
              <a:ext uri="{FF2B5EF4-FFF2-40B4-BE49-F238E27FC236}">
                <a16:creationId xmlns:a16="http://schemas.microsoft.com/office/drawing/2014/main" id="{044C345A-534C-D2F6-57FA-4173A5726570}"/>
              </a:ext>
              <a:ext uri="{C183D7F6-B498-43B3-948B-1728B52AA6E4}">
                <adec:decorative xmlns:adec="http://schemas.microsoft.com/office/drawing/2017/decorative" val="0"/>
              </a:ext>
            </a:extLst>
          </p:cNvPr>
          <p:cNvGrpSpPr/>
          <p:nvPr/>
        </p:nvGrpSpPr>
        <p:grpSpPr>
          <a:xfrm>
            <a:off x="3097664" y="2941729"/>
            <a:ext cx="912229" cy="410596"/>
            <a:chOff x="16892579" y="9293170"/>
            <a:chExt cx="2067576" cy="930619"/>
          </a:xfrm>
        </p:grpSpPr>
        <p:grpSp>
          <p:nvGrpSpPr>
            <p:cNvPr id="44" name="Group 43">
              <a:extLst>
                <a:ext uri="{FF2B5EF4-FFF2-40B4-BE49-F238E27FC236}">
                  <a16:creationId xmlns:a16="http://schemas.microsoft.com/office/drawing/2014/main" id="{3514EA02-3A01-8E8B-E35E-C821FFCFF45E}"/>
                </a:ext>
              </a:extLst>
            </p:cNvPr>
            <p:cNvGrpSpPr/>
            <p:nvPr/>
          </p:nvGrpSpPr>
          <p:grpSpPr>
            <a:xfrm>
              <a:off x="16892579" y="9293170"/>
              <a:ext cx="1691199" cy="463291"/>
              <a:chOff x="16892579" y="9293170"/>
              <a:chExt cx="1691199" cy="463291"/>
            </a:xfrm>
          </p:grpSpPr>
          <p:grpSp>
            <p:nvGrpSpPr>
              <p:cNvPr id="52" name="Group 51">
                <a:extLst>
                  <a:ext uri="{FF2B5EF4-FFF2-40B4-BE49-F238E27FC236}">
                    <a16:creationId xmlns:a16="http://schemas.microsoft.com/office/drawing/2014/main" id="{F60AB8A4-5F96-98D2-452D-8C3189B76E79}"/>
                  </a:ext>
                </a:extLst>
              </p:cNvPr>
              <p:cNvGrpSpPr>
                <a:grpSpLocks noChangeAspect="1"/>
              </p:cNvGrpSpPr>
              <p:nvPr/>
            </p:nvGrpSpPr>
            <p:grpSpPr>
              <a:xfrm rot="16200000" flipH="1">
                <a:off x="16758939" y="9426810"/>
                <a:ext cx="463291" cy="196011"/>
                <a:chOff x="24942308" y="2917288"/>
                <a:chExt cx="1321816" cy="559246"/>
              </a:xfrm>
            </p:grpSpPr>
            <p:cxnSp>
              <p:nvCxnSpPr>
                <p:cNvPr id="54" name="Straight Connector 53">
                  <a:extLst>
                    <a:ext uri="{FF2B5EF4-FFF2-40B4-BE49-F238E27FC236}">
                      <a16:creationId xmlns:a16="http://schemas.microsoft.com/office/drawing/2014/main" id="{A27F94AB-992E-8D43-1629-67CA7F40D1CB}"/>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ln w="19050" cap="rnd">
                  <a:solidFill>
                    <a:srgbClr val="45414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3CD9214-E11A-6327-7B58-2D8E43BA7264}"/>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ln w="19050" cap="rnd">
                  <a:solidFill>
                    <a:srgbClr val="45414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19410DE0-CDBF-C12E-FEC3-5CCD4B96DB39}"/>
                  </a:ext>
                  <a:ext uri="{C183D7F6-B498-43B3-948B-1728B52AA6E4}">
                    <adec:decorative xmlns:adec="http://schemas.microsoft.com/office/drawing/2017/decorative" val="1"/>
                  </a:ext>
                </a:extLst>
              </p:cNvPr>
              <p:cNvCxnSpPr>
                <a:cxnSpLocks/>
              </p:cNvCxnSpPr>
              <p:nvPr/>
            </p:nvCxnSpPr>
            <p:spPr>
              <a:xfrm>
                <a:off x="16907819" y="9524781"/>
                <a:ext cx="1675959" cy="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84CC2250-32E8-1F6D-5F9E-11F84FDC6D63}"/>
                </a:ext>
              </a:extLst>
            </p:cNvPr>
            <p:cNvGrpSpPr/>
            <p:nvPr/>
          </p:nvGrpSpPr>
          <p:grpSpPr>
            <a:xfrm rot="10800000">
              <a:off x="17266223" y="9760498"/>
              <a:ext cx="1693932" cy="463291"/>
              <a:chOff x="17683464" y="9293171"/>
              <a:chExt cx="1693932" cy="463291"/>
            </a:xfrm>
          </p:grpSpPr>
          <p:grpSp>
            <p:nvGrpSpPr>
              <p:cNvPr id="46" name="Group 45">
                <a:extLst>
                  <a:ext uri="{FF2B5EF4-FFF2-40B4-BE49-F238E27FC236}">
                    <a16:creationId xmlns:a16="http://schemas.microsoft.com/office/drawing/2014/main" id="{FC09F8A5-A4AF-8D4A-2040-71E57D60D345}"/>
                  </a:ext>
                </a:extLst>
              </p:cNvPr>
              <p:cNvGrpSpPr>
                <a:grpSpLocks noChangeAspect="1"/>
              </p:cNvGrpSpPr>
              <p:nvPr/>
            </p:nvGrpSpPr>
            <p:grpSpPr>
              <a:xfrm rot="16200000" flipH="1">
                <a:off x="17549824" y="9426811"/>
                <a:ext cx="463291" cy="196011"/>
                <a:chOff x="24942308" y="5173771"/>
                <a:chExt cx="1321816" cy="559244"/>
              </a:xfrm>
            </p:grpSpPr>
            <p:cxnSp>
              <p:nvCxnSpPr>
                <p:cNvPr id="48" name="Straight Connector 47">
                  <a:extLst>
                    <a:ext uri="{FF2B5EF4-FFF2-40B4-BE49-F238E27FC236}">
                      <a16:creationId xmlns:a16="http://schemas.microsoft.com/office/drawing/2014/main" id="{E95A410F-C846-330F-C4F6-956C9F272370}"/>
                    </a:ext>
                    <a:ext uri="{C183D7F6-B498-43B3-948B-1728B52AA6E4}">
                      <adec:decorative xmlns:adec="http://schemas.microsoft.com/office/drawing/2017/decorative" val="1"/>
                    </a:ext>
                  </a:extLst>
                </p:cNvPr>
                <p:cNvCxnSpPr>
                  <a:cxnSpLocks/>
                </p:cNvCxnSpPr>
                <p:nvPr/>
              </p:nvCxnSpPr>
              <p:spPr>
                <a:xfrm rot="10800000">
                  <a:off x="25603204" y="5173771"/>
                  <a:ext cx="660920" cy="559237"/>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A6FC994-3A52-54C9-92CE-C456A25095F2}"/>
                    </a:ext>
                    <a:ext uri="{C183D7F6-B498-43B3-948B-1728B52AA6E4}">
                      <adec:decorative xmlns:adec="http://schemas.microsoft.com/office/drawing/2017/decorative" val="1"/>
                    </a:ext>
                  </a:extLst>
                </p:cNvPr>
                <p:cNvCxnSpPr>
                  <a:cxnSpLocks/>
                </p:cNvCxnSpPr>
                <p:nvPr/>
              </p:nvCxnSpPr>
              <p:spPr>
                <a:xfrm rot="10800000" flipH="1">
                  <a:off x="24942308" y="5173771"/>
                  <a:ext cx="660920" cy="559244"/>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9A9457EE-6FE9-3D07-7C1B-F3B36F0B2863}"/>
                  </a:ext>
                  <a:ext uri="{C183D7F6-B498-43B3-948B-1728B52AA6E4}">
                    <adec:decorative xmlns:adec="http://schemas.microsoft.com/office/drawing/2017/decorative" val="1"/>
                  </a:ext>
                </a:extLst>
              </p:cNvPr>
              <p:cNvCxnSpPr>
                <a:cxnSpLocks/>
              </p:cNvCxnSpPr>
              <p:nvPr/>
            </p:nvCxnSpPr>
            <p:spPr>
              <a:xfrm rot="10800000" flipH="1">
                <a:off x="17698693" y="9524781"/>
                <a:ext cx="1678703" cy="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sp>
        <p:nvSpPr>
          <p:cNvPr id="57" name="TextBox 56">
            <a:extLst>
              <a:ext uri="{FF2B5EF4-FFF2-40B4-BE49-F238E27FC236}">
                <a16:creationId xmlns:a16="http://schemas.microsoft.com/office/drawing/2014/main" id="{80F037EB-8CEA-AE8B-B594-10AA91F4C9C1}"/>
              </a:ext>
              <a:ext uri="{C183D7F6-B498-43B3-948B-1728B52AA6E4}">
                <adec:decorative xmlns:adec="http://schemas.microsoft.com/office/drawing/2017/decorative" val="1"/>
              </a:ext>
            </a:extLst>
          </p:cNvPr>
          <p:cNvSpPr txBox="1"/>
          <p:nvPr/>
        </p:nvSpPr>
        <p:spPr>
          <a:xfrm>
            <a:off x="7539967" y="984674"/>
            <a:ext cx="1194500" cy="276999"/>
          </a:xfrm>
          <a:prstGeom prst="rect">
            <a:avLst/>
          </a:prstGeom>
          <a:noFill/>
        </p:spPr>
        <p:txBody>
          <a:bodyPr wrap="square" lIns="0" tIns="0" rIns="0" bIns="0" rtlCol="0">
            <a:spAutoFit/>
          </a:bodyPr>
          <a:lstStyle/>
          <a:p>
            <a:pPr algn="ctr" defTabSz="821996" fontAlgn="base">
              <a:spcBef>
                <a:spcPct val="0"/>
              </a:spcBef>
              <a:spcAft>
                <a:spcPct val="0"/>
              </a:spcAft>
              <a:tabLst>
                <a:tab pos="920076" algn="l"/>
              </a:tabLst>
              <a:defRPr/>
            </a:pPr>
            <a:r>
              <a:rPr lang="en-CA" b="1" kern="0">
                <a:gradFill>
                  <a:gsLst>
                    <a:gs pos="88073">
                      <a:srgbClr val="000000"/>
                    </a:gs>
                    <a:gs pos="68807">
                      <a:srgbClr val="000000"/>
                    </a:gs>
                  </a:gsLst>
                  <a:lin ang="5400000" scaled="1"/>
                </a:gradFill>
                <a:latin typeface="Segoe Sans Display Semibold" pitchFamily="2" charset="0"/>
                <a:cs typeface="Segoe Sans Display Semibold" pitchFamily="2" charset="0"/>
              </a:rPr>
              <a:t>Agents</a:t>
            </a:r>
          </a:p>
        </p:txBody>
      </p:sp>
      <p:sp>
        <p:nvSpPr>
          <p:cNvPr id="58" name="!!CopilotBox">
            <a:extLst>
              <a:ext uri="{FF2B5EF4-FFF2-40B4-BE49-F238E27FC236}">
                <a16:creationId xmlns:a16="http://schemas.microsoft.com/office/drawing/2014/main" id="{8430A501-6024-F76C-3873-F7278EA4C502}"/>
              </a:ext>
              <a:ext uri="{C183D7F6-B498-43B3-948B-1728B52AA6E4}">
                <adec:decorative xmlns:adec="http://schemas.microsoft.com/office/drawing/2017/decorative" val="1"/>
              </a:ext>
            </a:extLst>
          </p:cNvPr>
          <p:cNvSpPr>
            <a:spLocks noChangeAspect="1"/>
          </p:cNvSpPr>
          <p:nvPr/>
        </p:nvSpPr>
        <p:spPr bwMode="auto">
          <a:xfrm>
            <a:off x="3948992" y="2063066"/>
            <a:ext cx="2436167" cy="2436168"/>
          </a:xfrm>
          <a:prstGeom prst="roundRect">
            <a:avLst>
              <a:gd name="adj" fmla="val 14499"/>
            </a:avLst>
          </a:prstGeom>
          <a:gradFill flip="none" rotWithShape="1">
            <a:gsLst>
              <a:gs pos="0">
                <a:schemeClr val="bg1">
                  <a:lumMod val="85000"/>
                  <a:alpha val="85000"/>
                </a:schemeClr>
              </a:gs>
              <a:gs pos="80000">
                <a:schemeClr val="bg1">
                  <a:alpha val="85000"/>
                </a:schemeClr>
              </a:gs>
            </a:gsLst>
            <a:path path="circle">
              <a:fillToRect l="100000" t="100000"/>
            </a:path>
            <a:tileRect r="-100000" b="-100000"/>
          </a:gradFill>
          <a:ln w="19050">
            <a:noFill/>
            <a:headEnd type="none" w="med" len="med"/>
            <a:tailEnd type="none" w="med" len="med"/>
          </a:ln>
          <a:effectLst/>
          <a:scene3d>
            <a:camera prst="orthographicFront">
              <a:rot lat="600000" lon="18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1257" tIns="209006" rIns="261257" bIns="209006" numCol="1" spcCol="0" rtlCol="0" fromWordArt="0" anchor="t" anchorCtr="0" forceAA="0" compatLnSpc="1">
            <a:prstTxWarp prst="textNoShape">
              <a:avLst/>
            </a:prstTxWarp>
            <a:noAutofit/>
          </a:bodyPr>
          <a:lstStyle/>
          <a:p>
            <a:pPr defTabSz="1332133" fontAlgn="base">
              <a:spcBef>
                <a:spcPct val="0"/>
              </a:spcBef>
              <a:spcAft>
                <a:spcPct val="0"/>
              </a:spcAft>
            </a:pPr>
            <a:endParaRPr lang="en-US" sz="2857">
              <a:noFill/>
              <a:latin typeface="Segoe UI Variable Display Semib" pitchFamily="2" charset="0"/>
              <a:cs typeface="Segoe UI" pitchFamily="34" charset="0"/>
            </a:endParaRPr>
          </a:p>
        </p:txBody>
      </p:sp>
      <p:pic>
        <p:nvPicPr>
          <p:cNvPr id="59" name="!!CopilotLogo" descr="M365 Copilot icon">
            <a:extLst>
              <a:ext uri="{FF2B5EF4-FFF2-40B4-BE49-F238E27FC236}">
                <a16:creationId xmlns:a16="http://schemas.microsoft.com/office/drawing/2014/main" id="{685D9918-005F-B0D7-5F91-B1AEBE2BEB6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426319" y="2566275"/>
            <a:ext cx="1477311" cy="1497462"/>
          </a:xfrm>
          <a:prstGeom prst="rect">
            <a:avLst/>
          </a:prstGeom>
          <a:scene3d>
            <a:camera prst="orthographicFront">
              <a:rot lat="600000" lon="1800000" rev="0"/>
            </a:camera>
            <a:lightRig rig="threePt" dir="t"/>
          </a:scene3d>
        </p:spPr>
      </p:pic>
      <p:grpSp>
        <p:nvGrpSpPr>
          <p:cNvPr id="60" name="!!A6" descr="Agent icon">
            <a:extLst>
              <a:ext uri="{FF2B5EF4-FFF2-40B4-BE49-F238E27FC236}">
                <a16:creationId xmlns:a16="http://schemas.microsoft.com/office/drawing/2014/main" id="{F90A4050-B569-8791-CBC2-B55AA4C2050D}"/>
              </a:ext>
            </a:extLst>
          </p:cNvPr>
          <p:cNvGrpSpPr/>
          <p:nvPr/>
        </p:nvGrpSpPr>
        <p:grpSpPr>
          <a:xfrm>
            <a:off x="10044573" y="2967008"/>
            <a:ext cx="637666" cy="636488"/>
            <a:chOff x="2030507" y="945566"/>
            <a:chExt cx="598606" cy="597502"/>
          </a:xfrm>
        </p:grpSpPr>
        <p:sp>
          <p:nvSpPr>
            <p:cNvPr id="61" name="box 1">
              <a:extLst>
                <a:ext uri="{FF2B5EF4-FFF2-40B4-BE49-F238E27FC236}">
                  <a16:creationId xmlns:a16="http://schemas.microsoft.com/office/drawing/2014/main" id="{3412B303-F1CE-E83B-8D7A-7FAF99BA783F}"/>
                </a:ext>
                <a:ext uri="{C183D7F6-B498-43B3-948B-1728B52AA6E4}">
                  <adec:decorative xmlns:adec="http://schemas.microsoft.com/office/drawing/2017/decorative" val="1"/>
                </a:ext>
              </a:extLst>
            </p:cNvPr>
            <p:cNvSpPr txBox="1"/>
            <p:nvPr/>
          </p:nvSpPr>
          <p:spPr>
            <a:xfrm>
              <a:off x="2030507" y="945566"/>
              <a:ext cx="598606" cy="597502"/>
            </a:xfrm>
            <a:prstGeom prst="roundRect">
              <a:avLst>
                <a:gd name="adj" fmla="val 15769"/>
              </a:avLst>
            </a:prstGeom>
            <a:solidFill>
              <a:srgbClr val="FFFFFF"/>
            </a:solidFill>
            <a:effectLst>
              <a:outerShdw blurRad="139700" dist="38100" dir="5400000" algn="t" rotWithShape="0">
                <a:prstClr val="black">
                  <a:alpha val="40000"/>
                </a:prstClr>
              </a:outerShdw>
            </a:effectLst>
          </p:spPr>
          <p:txBody>
            <a:bodyPr wrap="square" lIns="2419200" tIns="0" rIns="0" bIns="0" rtlCol="0" anchor="ctr" anchorCtr="0">
              <a:noAutofit/>
            </a:bodyPr>
            <a:lstStyle>
              <a:defPPr>
                <a:defRPr lang="en-US"/>
              </a:defPPr>
              <a:lvl1pPr marR="0" lvl="0" indent="0" defTabSz="3277091" fontAlgn="auto">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uLnTx/>
                  <a:uFillTx/>
                  <a:latin typeface="Segoe UI"/>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endParaRPr lang="en-US"/>
            </a:p>
          </p:txBody>
        </p:sp>
        <p:pic>
          <p:nvPicPr>
            <p:cNvPr id="62" name="Graphic 61">
              <a:extLst>
                <a:ext uri="{FF2B5EF4-FFF2-40B4-BE49-F238E27FC236}">
                  <a16:creationId xmlns:a16="http://schemas.microsoft.com/office/drawing/2014/main" id="{F0963171-0A05-797B-A378-6536E05803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8576" y="1043083"/>
              <a:ext cx="402468" cy="402468"/>
            </a:xfrm>
            <a:prstGeom prst="rect">
              <a:avLst/>
            </a:prstGeom>
          </p:spPr>
        </p:pic>
      </p:grpSp>
      <p:grpSp>
        <p:nvGrpSpPr>
          <p:cNvPr id="63" name="!!A3" descr="Agent icon">
            <a:extLst>
              <a:ext uri="{FF2B5EF4-FFF2-40B4-BE49-F238E27FC236}">
                <a16:creationId xmlns:a16="http://schemas.microsoft.com/office/drawing/2014/main" id="{BA37498E-5F4B-CFFE-1A11-B62777CD92DF}"/>
              </a:ext>
            </a:extLst>
          </p:cNvPr>
          <p:cNvGrpSpPr/>
          <p:nvPr/>
        </p:nvGrpSpPr>
        <p:grpSpPr>
          <a:xfrm>
            <a:off x="9021410" y="1719321"/>
            <a:ext cx="519291" cy="519291"/>
            <a:chOff x="2030507" y="945566"/>
            <a:chExt cx="598606" cy="597502"/>
          </a:xfrm>
        </p:grpSpPr>
        <p:sp>
          <p:nvSpPr>
            <p:cNvPr id="64" name="box 1">
              <a:extLst>
                <a:ext uri="{FF2B5EF4-FFF2-40B4-BE49-F238E27FC236}">
                  <a16:creationId xmlns:a16="http://schemas.microsoft.com/office/drawing/2014/main" id="{09166D84-1C08-505D-83CD-DB28E30D6623}"/>
                </a:ext>
                <a:ext uri="{C183D7F6-B498-43B3-948B-1728B52AA6E4}">
                  <adec:decorative xmlns:adec="http://schemas.microsoft.com/office/drawing/2017/decorative" val="1"/>
                </a:ext>
              </a:extLst>
            </p:cNvPr>
            <p:cNvSpPr txBox="1"/>
            <p:nvPr/>
          </p:nvSpPr>
          <p:spPr>
            <a:xfrm>
              <a:off x="2030507" y="945566"/>
              <a:ext cx="598606" cy="597502"/>
            </a:xfrm>
            <a:prstGeom prst="roundRect">
              <a:avLst>
                <a:gd name="adj" fmla="val 15769"/>
              </a:avLst>
            </a:prstGeom>
            <a:solidFill>
              <a:srgbClr val="FFFFFF"/>
            </a:solidFill>
            <a:effectLst>
              <a:outerShdw blurRad="139700" dist="38100" dir="5400000" algn="t" rotWithShape="0">
                <a:prstClr val="black">
                  <a:alpha val="40000"/>
                </a:prstClr>
              </a:outerShdw>
            </a:effectLst>
          </p:spPr>
          <p:txBody>
            <a:bodyPr wrap="square" lIns="2419200" tIns="0" rIns="0" bIns="0" rtlCol="0" anchor="ctr" anchorCtr="0">
              <a:noAutofit/>
            </a:bodyPr>
            <a:lstStyle>
              <a:defPPr>
                <a:defRPr lang="en-US"/>
              </a:defPPr>
              <a:lvl1pPr marR="0" lvl="0" indent="0" defTabSz="3277091" fontAlgn="auto">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uLnTx/>
                  <a:uFillTx/>
                  <a:latin typeface="Segoe UI"/>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endParaRPr lang="en-US"/>
            </a:p>
          </p:txBody>
        </p:sp>
        <p:pic>
          <p:nvPicPr>
            <p:cNvPr id="65" name="Graphic 64">
              <a:extLst>
                <a:ext uri="{FF2B5EF4-FFF2-40B4-BE49-F238E27FC236}">
                  <a16:creationId xmlns:a16="http://schemas.microsoft.com/office/drawing/2014/main" id="{4DDD134A-0D06-1E8E-617A-A983F61D24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8576" y="1043083"/>
              <a:ext cx="402468" cy="402468"/>
            </a:xfrm>
            <a:prstGeom prst="rect">
              <a:avLst/>
            </a:prstGeom>
          </p:spPr>
        </p:pic>
      </p:grpSp>
      <p:grpSp>
        <p:nvGrpSpPr>
          <p:cNvPr id="66" name="!!A2" descr="Agent icon">
            <a:extLst>
              <a:ext uri="{FF2B5EF4-FFF2-40B4-BE49-F238E27FC236}">
                <a16:creationId xmlns:a16="http://schemas.microsoft.com/office/drawing/2014/main" id="{6A0713C1-7782-A7D9-5D3C-5265907401BB}"/>
              </a:ext>
            </a:extLst>
          </p:cNvPr>
          <p:cNvGrpSpPr/>
          <p:nvPr/>
        </p:nvGrpSpPr>
        <p:grpSpPr>
          <a:xfrm>
            <a:off x="6894031" y="1626014"/>
            <a:ext cx="519291" cy="519291"/>
            <a:chOff x="2030507" y="945566"/>
            <a:chExt cx="598606" cy="597502"/>
          </a:xfrm>
        </p:grpSpPr>
        <p:sp>
          <p:nvSpPr>
            <p:cNvPr id="68" name="box 1">
              <a:extLst>
                <a:ext uri="{FF2B5EF4-FFF2-40B4-BE49-F238E27FC236}">
                  <a16:creationId xmlns:a16="http://schemas.microsoft.com/office/drawing/2014/main" id="{03DEAF26-3385-82F1-6982-D0D48507C40E}"/>
                </a:ext>
                <a:ext uri="{C183D7F6-B498-43B3-948B-1728B52AA6E4}">
                  <adec:decorative xmlns:adec="http://schemas.microsoft.com/office/drawing/2017/decorative" val="1"/>
                </a:ext>
              </a:extLst>
            </p:cNvPr>
            <p:cNvSpPr txBox="1"/>
            <p:nvPr/>
          </p:nvSpPr>
          <p:spPr>
            <a:xfrm>
              <a:off x="2030507" y="945566"/>
              <a:ext cx="598606" cy="597502"/>
            </a:xfrm>
            <a:prstGeom prst="roundRect">
              <a:avLst>
                <a:gd name="adj" fmla="val 15769"/>
              </a:avLst>
            </a:prstGeom>
            <a:solidFill>
              <a:srgbClr val="FFFFFF"/>
            </a:solidFill>
            <a:effectLst>
              <a:outerShdw blurRad="139700" dist="38100" dir="5400000" algn="t" rotWithShape="0">
                <a:prstClr val="black">
                  <a:alpha val="40000"/>
                </a:prstClr>
              </a:outerShdw>
            </a:effectLst>
          </p:spPr>
          <p:txBody>
            <a:bodyPr wrap="square" lIns="2419200" tIns="0" rIns="0" bIns="0" rtlCol="0" anchor="ctr" anchorCtr="0">
              <a:noAutofit/>
            </a:bodyPr>
            <a:lstStyle>
              <a:defPPr>
                <a:defRPr lang="en-US"/>
              </a:defPPr>
              <a:lvl1pPr marR="0" lvl="0" indent="0" defTabSz="3277091" fontAlgn="auto">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uLnTx/>
                  <a:uFillTx/>
                  <a:latin typeface="Segoe UI"/>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endParaRPr lang="en-US"/>
            </a:p>
          </p:txBody>
        </p:sp>
        <p:pic>
          <p:nvPicPr>
            <p:cNvPr id="69" name="Graphic 68">
              <a:extLst>
                <a:ext uri="{FF2B5EF4-FFF2-40B4-BE49-F238E27FC236}">
                  <a16:creationId xmlns:a16="http://schemas.microsoft.com/office/drawing/2014/main" id="{B2D4E46F-5DD8-71FA-6780-5D57D6B3CB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8576" y="1043083"/>
              <a:ext cx="402468" cy="402468"/>
            </a:xfrm>
            <a:prstGeom prst="rect">
              <a:avLst/>
            </a:prstGeom>
          </p:spPr>
        </p:pic>
      </p:grpSp>
      <p:grpSp>
        <p:nvGrpSpPr>
          <p:cNvPr id="73" name="!!A4" descr="Agent icon">
            <a:extLst>
              <a:ext uri="{FF2B5EF4-FFF2-40B4-BE49-F238E27FC236}">
                <a16:creationId xmlns:a16="http://schemas.microsoft.com/office/drawing/2014/main" id="{5F433FA3-F2DA-51AC-797B-C25220B73134}"/>
              </a:ext>
            </a:extLst>
          </p:cNvPr>
          <p:cNvGrpSpPr/>
          <p:nvPr/>
        </p:nvGrpSpPr>
        <p:grpSpPr>
          <a:xfrm>
            <a:off x="7977714" y="2429780"/>
            <a:ext cx="367336" cy="367336"/>
            <a:chOff x="2030507" y="945566"/>
            <a:chExt cx="598606" cy="597502"/>
          </a:xfrm>
        </p:grpSpPr>
        <p:sp>
          <p:nvSpPr>
            <p:cNvPr id="77" name="box 1">
              <a:extLst>
                <a:ext uri="{FF2B5EF4-FFF2-40B4-BE49-F238E27FC236}">
                  <a16:creationId xmlns:a16="http://schemas.microsoft.com/office/drawing/2014/main" id="{BD416BCB-51D9-BB55-3B92-7258BA30DD9A}"/>
                </a:ext>
                <a:ext uri="{C183D7F6-B498-43B3-948B-1728B52AA6E4}">
                  <adec:decorative xmlns:adec="http://schemas.microsoft.com/office/drawing/2017/decorative" val="1"/>
                </a:ext>
              </a:extLst>
            </p:cNvPr>
            <p:cNvSpPr txBox="1"/>
            <p:nvPr/>
          </p:nvSpPr>
          <p:spPr>
            <a:xfrm>
              <a:off x="2030507" y="945566"/>
              <a:ext cx="598606" cy="597502"/>
            </a:xfrm>
            <a:prstGeom prst="roundRect">
              <a:avLst>
                <a:gd name="adj" fmla="val 15769"/>
              </a:avLst>
            </a:prstGeom>
            <a:solidFill>
              <a:srgbClr val="FFFFFF"/>
            </a:solidFill>
            <a:effectLst>
              <a:outerShdw blurRad="139700" dist="38100" dir="5400000" algn="t" rotWithShape="0">
                <a:prstClr val="black">
                  <a:alpha val="40000"/>
                </a:prstClr>
              </a:outerShdw>
            </a:effectLst>
          </p:spPr>
          <p:txBody>
            <a:bodyPr wrap="square" lIns="2419200" tIns="0" rIns="0" bIns="0" rtlCol="0" anchor="ctr" anchorCtr="0">
              <a:noAutofit/>
            </a:bodyPr>
            <a:lstStyle>
              <a:defPPr>
                <a:defRPr lang="en-US"/>
              </a:defPPr>
              <a:lvl1pPr marR="0" lvl="0" indent="0" defTabSz="3277091" fontAlgn="auto">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uLnTx/>
                  <a:uFillTx/>
                  <a:latin typeface="Segoe UI"/>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endParaRPr lang="en-US"/>
            </a:p>
          </p:txBody>
        </p:sp>
        <p:pic>
          <p:nvPicPr>
            <p:cNvPr id="78" name="Graphic 77">
              <a:extLst>
                <a:ext uri="{FF2B5EF4-FFF2-40B4-BE49-F238E27FC236}">
                  <a16:creationId xmlns:a16="http://schemas.microsoft.com/office/drawing/2014/main" id="{286664BA-0B7F-482E-952A-B5D9DC05D0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8576" y="1043083"/>
              <a:ext cx="402468" cy="402468"/>
            </a:xfrm>
            <a:prstGeom prst="rect">
              <a:avLst/>
            </a:prstGeom>
          </p:spPr>
        </p:pic>
      </p:grpSp>
      <p:grpSp>
        <p:nvGrpSpPr>
          <p:cNvPr id="79" name="!!A5" descr="Agent icon">
            <a:extLst>
              <a:ext uri="{FF2B5EF4-FFF2-40B4-BE49-F238E27FC236}">
                <a16:creationId xmlns:a16="http://schemas.microsoft.com/office/drawing/2014/main" id="{434307F9-CE1C-7A68-9171-A1EDB04FE9EE}"/>
              </a:ext>
            </a:extLst>
          </p:cNvPr>
          <p:cNvGrpSpPr/>
          <p:nvPr/>
        </p:nvGrpSpPr>
        <p:grpSpPr>
          <a:xfrm>
            <a:off x="8836131" y="3493470"/>
            <a:ext cx="367336" cy="367336"/>
            <a:chOff x="2030507" y="945566"/>
            <a:chExt cx="598606" cy="597502"/>
          </a:xfrm>
        </p:grpSpPr>
        <p:sp>
          <p:nvSpPr>
            <p:cNvPr id="80" name="box 1">
              <a:extLst>
                <a:ext uri="{FF2B5EF4-FFF2-40B4-BE49-F238E27FC236}">
                  <a16:creationId xmlns:a16="http://schemas.microsoft.com/office/drawing/2014/main" id="{0FD86DB3-36A9-0769-9888-BAFD3E084E9A}"/>
                </a:ext>
                <a:ext uri="{C183D7F6-B498-43B3-948B-1728B52AA6E4}">
                  <adec:decorative xmlns:adec="http://schemas.microsoft.com/office/drawing/2017/decorative" val="1"/>
                </a:ext>
              </a:extLst>
            </p:cNvPr>
            <p:cNvSpPr txBox="1"/>
            <p:nvPr/>
          </p:nvSpPr>
          <p:spPr>
            <a:xfrm>
              <a:off x="2030507" y="945566"/>
              <a:ext cx="598606" cy="597502"/>
            </a:xfrm>
            <a:prstGeom prst="roundRect">
              <a:avLst>
                <a:gd name="adj" fmla="val 15769"/>
              </a:avLst>
            </a:prstGeom>
            <a:solidFill>
              <a:srgbClr val="FFFFFF"/>
            </a:solidFill>
            <a:effectLst>
              <a:outerShdw blurRad="139700" dist="38100" dir="5400000" algn="t" rotWithShape="0">
                <a:prstClr val="black">
                  <a:alpha val="40000"/>
                </a:prstClr>
              </a:outerShdw>
            </a:effectLst>
          </p:spPr>
          <p:txBody>
            <a:bodyPr wrap="square" lIns="2419200" tIns="0" rIns="0" bIns="0" rtlCol="0" anchor="ctr" anchorCtr="0">
              <a:noAutofit/>
            </a:bodyPr>
            <a:lstStyle>
              <a:defPPr>
                <a:defRPr lang="en-US"/>
              </a:defPPr>
              <a:lvl1pPr marR="0" lvl="0" indent="0" defTabSz="3277091" fontAlgn="auto">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uLnTx/>
                  <a:uFillTx/>
                  <a:latin typeface="Segoe UI"/>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endParaRPr lang="en-US"/>
            </a:p>
          </p:txBody>
        </p:sp>
        <p:pic>
          <p:nvPicPr>
            <p:cNvPr id="81" name="Graphic 80">
              <a:extLst>
                <a:ext uri="{FF2B5EF4-FFF2-40B4-BE49-F238E27FC236}">
                  <a16:creationId xmlns:a16="http://schemas.microsoft.com/office/drawing/2014/main" id="{B7EBC725-6DC2-63C1-89A1-13FF73AF7E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8576" y="1043083"/>
              <a:ext cx="402468" cy="402468"/>
            </a:xfrm>
            <a:prstGeom prst="rect">
              <a:avLst/>
            </a:prstGeom>
          </p:spPr>
        </p:pic>
      </p:grpSp>
      <p:grpSp>
        <p:nvGrpSpPr>
          <p:cNvPr id="82" name="!!A9" descr="Agent icon">
            <a:extLst>
              <a:ext uri="{FF2B5EF4-FFF2-40B4-BE49-F238E27FC236}">
                <a16:creationId xmlns:a16="http://schemas.microsoft.com/office/drawing/2014/main" id="{6B65E6F6-86BE-244F-304D-6E6607B756A0}"/>
              </a:ext>
            </a:extLst>
          </p:cNvPr>
          <p:cNvGrpSpPr/>
          <p:nvPr/>
        </p:nvGrpSpPr>
        <p:grpSpPr>
          <a:xfrm>
            <a:off x="9451952" y="4445193"/>
            <a:ext cx="367336" cy="367336"/>
            <a:chOff x="2030507" y="945566"/>
            <a:chExt cx="598606" cy="597502"/>
          </a:xfrm>
        </p:grpSpPr>
        <p:sp>
          <p:nvSpPr>
            <p:cNvPr id="83" name="box 1">
              <a:extLst>
                <a:ext uri="{FF2B5EF4-FFF2-40B4-BE49-F238E27FC236}">
                  <a16:creationId xmlns:a16="http://schemas.microsoft.com/office/drawing/2014/main" id="{0BA85264-CF8A-10E7-6DF5-54B3DB7C4152}"/>
                </a:ext>
                <a:ext uri="{C183D7F6-B498-43B3-948B-1728B52AA6E4}">
                  <adec:decorative xmlns:adec="http://schemas.microsoft.com/office/drawing/2017/decorative" val="1"/>
                </a:ext>
              </a:extLst>
            </p:cNvPr>
            <p:cNvSpPr txBox="1"/>
            <p:nvPr/>
          </p:nvSpPr>
          <p:spPr>
            <a:xfrm>
              <a:off x="2030507" y="945566"/>
              <a:ext cx="598606" cy="597502"/>
            </a:xfrm>
            <a:prstGeom prst="roundRect">
              <a:avLst>
                <a:gd name="adj" fmla="val 15769"/>
              </a:avLst>
            </a:prstGeom>
            <a:solidFill>
              <a:srgbClr val="FFFFFF"/>
            </a:solidFill>
            <a:effectLst>
              <a:outerShdw blurRad="139700" dist="38100" dir="5400000" algn="t" rotWithShape="0">
                <a:prstClr val="black">
                  <a:alpha val="40000"/>
                </a:prstClr>
              </a:outerShdw>
            </a:effectLst>
          </p:spPr>
          <p:txBody>
            <a:bodyPr wrap="square" lIns="2419200" tIns="0" rIns="0" bIns="0" rtlCol="0" anchor="ctr" anchorCtr="0">
              <a:noAutofit/>
            </a:bodyPr>
            <a:lstStyle>
              <a:defPPr>
                <a:defRPr lang="en-US"/>
              </a:defPPr>
              <a:lvl1pPr marR="0" lvl="0" indent="0" defTabSz="3277091" fontAlgn="auto">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uLnTx/>
                  <a:uFillTx/>
                  <a:latin typeface="Segoe UI"/>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endParaRPr lang="en-US"/>
            </a:p>
          </p:txBody>
        </p:sp>
        <p:pic>
          <p:nvPicPr>
            <p:cNvPr id="84" name="Graphic 83">
              <a:extLst>
                <a:ext uri="{FF2B5EF4-FFF2-40B4-BE49-F238E27FC236}">
                  <a16:creationId xmlns:a16="http://schemas.microsoft.com/office/drawing/2014/main" id="{F3395445-DD1A-26A8-2AD0-89A5E47654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8576" y="1043083"/>
              <a:ext cx="402468" cy="402468"/>
            </a:xfrm>
            <a:prstGeom prst="rect">
              <a:avLst/>
            </a:prstGeom>
          </p:spPr>
        </p:pic>
      </p:grpSp>
      <p:grpSp>
        <p:nvGrpSpPr>
          <p:cNvPr id="85" name="!!A8" descr="Agent icon">
            <a:extLst>
              <a:ext uri="{FF2B5EF4-FFF2-40B4-BE49-F238E27FC236}">
                <a16:creationId xmlns:a16="http://schemas.microsoft.com/office/drawing/2014/main" id="{FE370361-88B2-0E87-470C-1E1BA36EB74B}"/>
              </a:ext>
            </a:extLst>
          </p:cNvPr>
          <p:cNvGrpSpPr/>
          <p:nvPr/>
        </p:nvGrpSpPr>
        <p:grpSpPr>
          <a:xfrm>
            <a:off x="7976383" y="4574489"/>
            <a:ext cx="519291" cy="519291"/>
            <a:chOff x="2030507" y="945566"/>
            <a:chExt cx="598606" cy="597502"/>
          </a:xfrm>
        </p:grpSpPr>
        <p:sp>
          <p:nvSpPr>
            <p:cNvPr id="87" name="box 1">
              <a:extLst>
                <a:ext uri="{FF2B5EF4-FFF2-40B4-BE49-F238E27FC236}">
                  <a16:creationId xmlns:a16="http://schemas.microsoft.com/office/drawing/2014/main" id="{98CEF0E9-F8F2-3CBC-70C7-C056EDD0F9E5}"/>
                </a:ext>
                <a:ext uri="{C183D7F6-B498-43B3-948B-1728B52AA6E4}">
                  <adec:decorative xmlns:adec="http://schemas.microsoft.com/office/drawing/2017/decorative" val="1"/>
                </a:ext>
              </a:extLst>
            </p:cNvPr>
            <p:cNvSpPr txBox="1"/>
            <p:nvPr/>
          </p:nvSpPr>
          <p:spPr>
            <a:xfrm>
              <a:off x="2030507" y="945566"/>
              <a:ext cx="598606" cy="597502"/>
            </a:xfrm>
            <a:prstGeom prst="roundRect">
              <a:avLst>
                <a:gd name="adj" fmla="val 15769"/>
              </a:avLst>
            </a:prstGeom>
            <a:solidFill>
              <a:srgbClr val="FFFFFF"/>
            </a:solidFill>
            <a:effectLst>
              <a:outerShdw blurRad="139700" dist="38100" dir="5400000" algn="t" rotWithShape="0">
                <a:prstClr val="black">
                  <a:alpha val="40000"/>
                </a:prstClr>
              </a:outerShdw>
            </a:effectLst>
          </p:spPr>
          <p:txBody>
            <a:bodyPr wrap="square" lIns="2419200" tIns="0" rIns="0" bIns="0" rtlCol="0" anchor="ctr" anchorCtr="0">
              <a:noAutofit/>
            </a:bodyPr>
            <a:lstStyle>
              <a:defPPr>
                <a:defRPr lang="en-US"/>
              </a:defPPr>
              <a:lvl1pPr marR="0" lvl="0" indent="0" defTabSz="3277091" fontAlgn="auto">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uLnTx/>
                  <a:uFillTx/>
                  <a:latin typeface="Segoe UI"/>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endParaRPr lang="en-US"/>
            </a:p>
          </p:txBody>
        </p:sp>
        <p:pic>
          <p:nvPicPr>
            <p:cNvPr id="88" name="Graphic 87">
              <a:extLst>
                <a:ext uri="{FF2B5EF4-FFF2-40B4-BE49-F238E27FC236}">
                  <a16:creationId xmlns:a16="http://schemas.microsoft.com/office/drawing/2014/main" id="{7013FF7F-842B-4947-7DDF-465DBD84F1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8576" y="1043083"/>
              <a:ext cx="402468" cy="402468"/>
            </a:xfrm>
            <a:prstGeom prst="rect">
              <a:avLst/>
            </a:prstGeom>
          </p:spPr>
        </p:pic>
      </p:grpSp>
      <p:grpSp>
        <p:nvGrpSpPr>
          <p:cNvPr id="89" name="!!A7" descr="Agent icon">
            <a:extLst>
              <a:ext uri="{FF2B5EF4-FFF2-40B4-BE49-F238E27FC236}">
                <a16:creationId xmlns:a16="http://schemas.microsoft.com/office/drawing/2014/main" id="{32CC3CB6-DC86-FBA3-7674-1C0FA5544A2D}"/>
              </a:ext>
            </a:extLst>
          </p:cNvPr>
          <p:cNvGrpSpPr/>
          <p:nvPr/>
        </p:nvGrpSpPr>
        <p:grpSpPr>
          <a:xfrm>
            <a:off x="6708752" y="4594483"/>
            <a:ext cx="367336" cy="367336"/>
            <a:chOff x="2030507" y="945566"/>
            <a:chExt cx="598606" cy="597502"/>
          </a:xfrm>
        </p:grpSpPr>
        <p:sp>
          <p:nvSpPr>
            <p:cNvPr id="93" name="box 1">
              <a:extLst>
                <a:ext uri="{FF2B5EF4-FFF2-40B4-BE49-F238E27FC236}">
                  <a16:creationId xmlns:a16="http://schemas.microsoft.com/office/drawing/2014/main" id="{8762794C-8E67-D431-FB3B-AFAE27F197D7}"/>
                </a:ext>
                <a:ext uri="{C183D7F6-B498-43B3-948B-1728B52AA6E4}">
                  <adec:decorative xmlns:adec="http://schemas.microsoft.com/office/drawing/2017/decorative" val="1"/>
                </a:ext>
              </a:extLst>
            </p:cNvPr>
            <p:cNvSpPr txBox="1"/>
            <p:nvPr/>
          </p:nvSpPr>
          <p:spPr>
            <a:xfrm>
              <a:off x="2030507" y="945566"/>
              <a:ext cx="598606" cy="597502"/>
            </a:xfrm>
            <a:prstGeom prst="roundRect">
              <a:avLst>
                <a:gd name="adj" fmla="val 15769"/>
              </a:avLst>
            </a:prstGeom>
            <a:solidFill>
              <a:srgbClr val="FFFFFF"/>
            </a:solidFill>
            <a:effectLst>
              <a:outerShdw blurRad="139700" dist="38100" dir="5400000" algn="t" rotWithShape="0">
                <a:prstClr val="black">
                  <a:alpha val="40000"/>
                </a:prstClr>
              </a:outerShdw>
            </a:effectLst>
          </p:spPr>
          <p:txBody>
            <a:bodyPr wrap="square" lIns="2419200" tIns="0" rIns="0" bIns="0" rtlCol="0" anchor="ctr" anchorCtr="0">
              <a:noAutofit/>
            </a:bodyPr>
            <a:lstStyle>
              <a:defPPr>
                <a:defRPr lang="en-US"/>
              </a:defPPr>
              <a:lvl1pPr marR="0" lvl="0" indent="0" defTabSz="3277091" fontAlgn="auto">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uLnTx/>
                  <a:uFillTx/>
                  <a:latin typeface="Segoe UI"/>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endParaRPr lang="en-US"/>
            </a:p>
          </p:txBody>
        </p:sp>
        <p:pic>
          <p:nvPicPr>
            <p:cNvPr id="94" name="Graphic 93">
              <a:extLst>
                <a:ext uri="{FF2B5EF4-FFF2-40B4-BE49-F238E27FC236}">
                  <a16:creationId xmlns:a16="http://schemas.microsoft.com/office/drawing/2014/main" id="{9D977401-FBBB-3782-2837-AFF30CEDC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8576" y="1043083"/>
              <a:ext cx="402468" cy="402468"/>
            </a:xfrm>
            <a:prstGeom prst="rect">
              <a:avLst/>
            </a:prstGeom>
          </p:spPr>
        </p:pic>
      </p:grpSp>
      <p:grpSp>
        <p:nvGrpSpPr>
          <p:cNvPr id="95" name="!!A1" descr="Agent icon">
            <a:extLst>
              <a:ext uri="{FF2B5EF4-FFF2-40B4-BE49-F238E27FC236}">
                <a16:creationId xmlns:a16="http://schemas.microsoft.com/office/drawing/2014/main" id="{7E6DF630-DF3A-EDC9-8861-740F7491F684}"/>
              </a:ext>
            </a:extLst>
          </p:cNvPr>
          <p:cNvGrpSpPr/>
          <p:nvPr/>
        </p:nvGrpSpPr>
        <p:grpSpPr>
          <a:xfrm>
            <a:off x="6690751" y="3139567"/>
            <a:ext cx="739239" cy="739239"/>
            <a:chOff x="2030507" y="945566"/>
            <a:chExt cx="598606" cy="597502"/>
          </a:xfrm>
        </p:grpSpPr>
        <p:sp>
          <p:nvSpPr>
            <p:cNvPr id="96" name="box 1">
              <a:extLst>
                <a:ext uri="{FF2B5EF4-FFF2-40B4-BE49-F238E27FC236}">
                  <a16:creationId xmlns:a16="http://schemas.microsoft.com/office/drawing/2014/main" id="{43BFF124-C981-610D-2603-E9C65ECD795A}"/>
                </a:ext>
                <a:ext uri="{C183D7F6-B498-43B3-948B-1728B52AA6E4}">
                  <adec:decorative xmlns:adec="http://schemas.microsoft.com/office/drawing/2017/decorative" val="1"/>
                </a:ext>
              </a:extLst>
            </p:cNvPr>
            <p:cNvSpPr txBox="1"/>
            <p:nvPr/>
          </p:nvSpPr>
          <p:spPr>
            <a:xfrm>
              <a:off x="2030507" y="945566"/>
              <a:ext cx="598606" cy="597502"/>
            </a:xfrm>
            <a:prstGeom prst="roundRect">
              <a:avLst>
                <a:gd name="adj" fmla="val 15769"/>
              </a:avLst>
            </a:prstGeom>
            <a:solidFill>
              <a:srgbClr val="FFFFFF"/>
            </a:solidFill>
            <a:effectLst>
              <a:outerShdw blurRad="139700" dist="38100" dir="5400000" algn="t" rotWithShape="0">
                <a:prstClr val="black">
                  <a:alpha val="40000"/>
                </a:prstClr>
              </a:outerShdw>
            </a:effectLst>
          </p:spPr>
          <p:txBody>
            <a:bodyPr wrap="square" lIns="2419200" tIns="0" rIns="0" bIns="0" rtlCol="0" anchor="ctr" anchorCtr="0">
              <a:noAutofit/>
            </a:bodyPr>
            <a:lstStyle>
              <a:defPPr>
                <a:defRPr lang="en-US"/>
              </a:defPPr>
              <a:lvl1pPr marR="0" lvl="0" indent="0" defTabSz="3277091" fontAlgn="auto">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uLnTx/>
                  <a:uFillTx/>
                  <a:latin typeface="Segoe UI"/>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endParaRPr lang="en-US"/>
            </a:p>
          </p:txBody>
        </p:sp>
        <p:pic>
          <p:nvPicPr>
            <p:cNvPr id="97" name="Graphic 96">
              <a:extLst>
                <a:ext uri="{FF2B5EF4-FFF2-40B4-BE49-F238E27FC236}">
                  <a16:creationId xmlns:a16="http://schemas.microsoft.com/office/drawing/2014/main" id="{754D4AD0-E327-279A-9768-A04C8541F5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8576" y="1043083"/>
              <a:ext cx="402468" cy="402468"/>
            </a:xfrm>
            <a:prstGeom prst="rect">
              <a:avLst/>
            </a:prstGeom>
          </p:spPr>
        </p:pic>
      </p:grpSp>
      <p:sp>
        <p:nvSpPr>
          <p:cNvPr id="98" name="!! Box">
            <a:extLst>
              <a:ext uri="{FF2B5EF4-FFF2-40B4-BE49-F238E27FC236}">
                <a16:creationId xmlns:a16="http://schemas.microsoft.com/office/drawing/2014/main" id="{AB2FCCB9-E2F9-6894-5880-4F84ABB7E8CC}"/>
              </a:ext>
              <a:ext uri="{C183D7F6-B498-43B3-948B-1728B52AA6E4}">
                <adec:decorative xmlns:adec="http://schemas.microsoft.com/office/drawing/2017/decorative" val="1"/>
              </a:ext>
            </a:extLst>
          </p:cNvPr>
          <p:cNvSpPr/>
          <p:nvPr/>
        </p:nvSpPr>
        <p:spPr bwMode="auto">
          <a:xfrm>
            <a:off x="5613907" y="1804073"/>
            <a:ext cx="4864101" cy="3407167"/>
          </a:xfrm>
          <a:prstGeom prst="roundRect">
            <a:avLst>
              <a:gd name="adj" fmla="val 3611"/>
            </a:avLst>
          </a:prstGeom>
          <a:noFill/>
          <a:ln w="25400" cap="rnd" cmpd="sng" algn="ctr">
            <a:noFill/>
            <a:prstDash val="solid"/>
            <a:headEnd type="none" w="lg" len="sm"/>
            <a:tailEnd type="none" w="lg" len="sm"/>
          </a:ln>
          <a:effectLst/>
        </p:spPr>
        <p:txBody>
          <a:bodyPr rot="0" spcFirstLastPara="0" vertOverflow="overflow" horzOverflow="overflow" vert="horz" wrap="square" lIns="455049" tIns="364040" rIns="455049" bIns="364040" numCol="1" spcCol="0" rtlCol="0" fromWordArt="0" anchor="t" anchorCtr="0" forceAA="0" compatLnSpc="1">
            <a:prstTxWarp prst="textNoShape">
              <a:avLst/>
            </a:prstTxWarp>
            <a:noAutofit/>
          </a:bodyPr>
          <a:lstStyle>
            <a:defPPr>
              <a:defRPr lang="en-US"/>
            </a:defPPr>
            <a:lvl1pPr marL="0" algn="l" defTabSz="3277091" rtl="0" eaLnBrk="1" latinLnBrk="0" hangingPunct="1">
              <a:defRPr sz="6326" kern="1200">
                <a:solidFill>
                  <a:schemeClr val="tx1"/>
                </a:solidFill>
                <a:latin typeface="+mn-lt"/>
                <a:ea typeface="+mn-ea"/>
                <a:cs typeface="+mn-cs"/>
              </a:defRPr>
            </a:lvl1pPr>
            <a:lvl2pPr marL="1638544" algn="l" defTabSz="3277091" rtl="0" eaLnBrk="1" latinLnBrk="0" hangingPunct="1">
              <a:defRPr sz="6326" kern="1200">
                <a:solidFill>
                  <a:schemeClr val="tx1"/>
                </a:solidFill>
                <a:latin typeface="+mn-lt"/>
                <a:ea typeface="+mn-ea"/>
                <a:cs typeface="+mn-cs"/>
              </a:defRPr>
            </a:lvl2pPr>
            <a:lvl3pPr marL="3277091" algn="l" defTabSz="3277091" rtl="0" eaLnBrk="1" latinLnBrk="0" hangingPunct="1">
              <a:defRPr sz="6326" kern="1200">
                <a:solidFill>
                  <a:schemeClr val="tx1"/>
                </a:solidFill>
                <a:latin typeface="+mn-lt"/>
                <a:ea typeface="+mn-ea"/>
                <a:cs typeface="+mn-cs"/>
              </a:defRPr>
            </a:lvl3pPr>
            <a:lvl4pPr marL="4915635" algn="l" defTabSz="3277091" rtl="0" eaLnBrk="1" latinLnBrk="0" hangingPunct="1">
              <a:defRPr sz="6326" kern="1200">
                <a:solidFill>
                  <a:schemeClr val="tx1"/>
                </a:solidFill>
                <a:latin typeface="+mn-lt"/>
                <a:ea typeface="+mn-ea"/>
                <a:cs typeface="+mn-cs"/>
              </a:defRPr>
            </a:lvl4pPr>
            <a:lvl5pPr marL="6554183" algn="l" defTabSz="3277091" rtl="0" eaLnBrk="1" latinLnBrk="0" hangingPunct="1">
              <a:defRPr sz="6326" kern="1200">
                <a:solidFill>
                  <a:schemeClr val="tx1"/>
                </a:solidFill>
                <a:latin typeface="+mn-lt"/>
                <a:ea typeface="+mn-ea"/>
                <a:cs typeface="+mn-cs"/>
              </a:defRPr>
            </a:lvl5pPr>
            <a:lvl6pPr marL="8192730" algn="l" defTabSz="3277091" rtl="0" eaLnBrk="1" latinLnBrk="0" hangingPunct="1">
              <a:defRPr sz="6326" kern="1200">
                <a:solidFill>
                  <a:schemeClr val="tx1"/>
                </a:solidFill>
                <a:latin typeface="+mn-lt"/>
                <a:ea typeface="+mn-ea"/>
                <a:cs typeface="+mn-cs"/>
              </a:defRPr>
            </a:lvl6pPr>
            <a:lvl7pPr marL="9831274" algn="l" defTabSz="3277091" rtl="0" eaLnBrk="1" latinLnBrk="0" hangingPunct="1">
              <a:defRPr sz="6326" kern="1200">
                <a:solidFill>
                  <a:schemeClr val="tx1"/>
                </a:solidFill>
                <a:latin typeface="+mn-lt"/>
                <a:ea typeface="+mn-ea"/>
                <a:cs typeface="+mn-cs"/>
              </a:defRPr>
            </a:lvl7pPr>
            <a:lvl8pPr marL="11469818" algn="l" defTabSz="3277091" rtl="0" eaLnBrk="1" latinLnBrk="0" hangingPunct="1">
              <a:defRPr sz="6326" kern="1200">
                <a:solidFill>
                  <a:schemeClr val="tx1"/>
                </a:solidFill>
                <a:latin typeface="+mn-lt"/>
                <a:ea typeface="+mn-ea"/>
                <a:cs typeface="+mn-cs"/>
              </a:defRPr>
            </a:lvl8pPr>
            <a:lvl9pPr marL="13108369" algn="l" defTabSz="3277091" rtl="0" eaLnBrk="1" latinLnBrk="0" hangingPunct="1">
              <a:defRPr sz="6326" kern="1200">
                <a:solidFill>
                  <a:schemeClr val="tx1"/>
                </a:solidFill>
                <a:latin typeface="+mn-lt"/>
                <a:ea typeface="+mn-ea"/>
                <a:cs typeface="+mn-cs"/>
              </a:defRPr>
            </a:lvl9pPr>
          </a:lstStyle>
          <a:p>
            <a:pPr marL="0" marR="0" lvl="0" indent="0" algn="l" defTabSz="2320245" rtl="0" eaLnBrk="1" fontAlgn="base" latinLnBrk="0" hangingPunct="1">
              <a:lnSpc>
                <a:spcPct val="100000"/>
              </a:lnSpc>
              <a:spcBef>
                <a:spcPct val="0"/>
              </a:spcBef>
              <a:spcAft>
                <a:spcPct val="0"/>
              </a:spcAft>
              <a:buClrTx/>
              <a:buSzTx/>
              <a:buFontTx/>
              <a:buNone/>
              <a:tabLst/>
              <a:defRPr/>
            </a:pPr>
            <a:endParaRPr kumimoji="0" lang="en-US" sz="700" b="1" i="0" u="none" strike="noStrike" kern="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UI" pitchFamily="34" charset="0"/>
            </a:endParaRPr>
          </a:p>
        </p:txBody>
      </p:sp>
    </p:spTree>
    <p:extLst>
      <p:ext uri="{BB962C8B-B14F-4D97-AF65-F5344CB8AC3E}">
        <p14:creationId xmlns:p14="http://schemas.microsoft.com/office/powerpoint/2010/main" val="704552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par>
                                <p:cTn id="29" presetID="10" presetClass="entr" presetSubtype="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500"/>
                                        <p:tgtEl>
                                          <p:spTgt spid="95"/>
                                        </p:tgtEl>
                                      </p:cBhvr>
                                    </p:animEffect>
                                  </p:childTnLst>
                                </p:cTn>
                              </p:par>
                              <p:par>
                                <p:cTn id="32" presetID="10" presetClass="entr" presetSubtype="0"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500"/>
                                        <p:tgtEl>
                                          <p:spTgt spid="73"/>
                                        </p:tgtEl>
                                      </p:cBhvr>
                                    </p:animEffect>
                                  </p:childTnLst>
                                </p:cTn>
                              </p:par>
                              <p:par>
                                <p:cTn id="35" presetID="10"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par>
                                <p:cTn id="38" presetID="10" presetClass="entr" presetSubtype="0" fill="hold" nodeType="with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500"/>
                                        <p:tgtEl>
                                          <p:spTgt spid="82"/>
                                        </p:tgtEl>
                                      </p:cBhvr>
                                    </p:animEffect>
                                  </p:childTnLst>
                                </p:cTn>
                              </p:par>
                              <p:par>
                                <p:cTn id="41" presetID="10" presetClass="entr" presetSubtype="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500"/>
                                        <p:tgtEl>
                                          <p:spTgt spid="85"/>
                                        </p:tgtEl>
                                      </p:cBhvr>
                                    </p:animEffect>
                                  </p:childTnLst>
                                </p:cTn>
                              </p:par>
                              <p:par>
                                <p:cTn id="44" presetID="10" presetClass="entr" presetSubtype="0" fill="hold"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01"/>
                                        </p:tgtEl>
                                        <p:attrNameLst>
                                          <p:attrName>style.visibility</p:attrName>
                                        </p:attrNameLst>
                                      </p:cBhvr>
                                      <p:to>
                                        <p:strVal val="visible"/>
                                      </p:to>
                                    </p:set>
                                    <p:animEffect transition="in" filter="fade">
                                      <p:cBhvr>
                                        <p:cTn id="49" dur="500"/>
                                        <p:tgtEl>
                                          <p:spTgt spid="101"/>
                                        </p:tgtEl>
                                      </p:cBhvr>
                                    </p:animEffect>
                                  </p:childTnLst>
                                </p:cTn>
                              </p:par>
                              <p:par>
                                <p:cTn id="50" presetID="42" presetClass="path" presetSubtype="0" decel="100000" fill="hold" grpId="1" nodeType="withEffect">
                                  <p:stCondLst>
                                    <p:cond delay="750"/>
                                  </p:stCondLst>
                                  <p:childTnLst>
                                    <p:animMotion origin="layout" path="M 5E-6 3.33333E-6 L 5E-6 0.03541 " pathEditMode="relative" rAng="0" ptsTypes="AA">
                                      <p:cBhvr>
                                        <p:cTn id="51" dur="700" spd="-100000" fill="hold"/>
                                        <p:tgtEl>
                                          <p:spTgt spid="10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1" grpId="1" animBg="1"/>
      <p:bldP spid="41" grpId="0"/>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62B7D-B97C-B325-DA71-D241E6F3E04D}"/>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DFB6A918-3772-06FE-3B2C-8695EE89A7F0}"/>
              </a:ext>
              <a:ext uri="{C183D7F6-B498-43B3-948B-1728B52AA6E4}">
                <adec:decorative xmlns:adec="http://schemas.microsoft.com/office/drawing/2017/decorative" val="1"/>
              </a:ext>
            </a:extLst>
          </p:cNvPr>
          <p:cNvSpPr/>
          <p:nvPr/>
        </p:nvSpPr>
        <p:spPr bwMode="auto">
          <a:xfrm>
            <a:off x="-1374895" y="393287"/>
            <a:ext cx="7592815"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E624FD95-2408-395D-9F10-56D8D3BFCA37}"/>
              </a:ext>
            </a:extLst>
          </p:cNvPr>
          <p:cNvSpPr txBox="1">
            <a:spLocks noGrp="1"/>
          </p:cNvSpPr>
          <p:nvPr>
            <p:ph type="title" idx="4294967295"/>
          </p:nvPr>
        </p:nvSpPr>
        <p:spPr>
          <a:xfrm>
            <a:off x="587376" y="1340557"/>
            <a:ext cx="4545633" cy="13295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Usage reports for M365 Copilot and license planning</a:t>
            </a:r>
          </a:p>
        </p:txBody>
      </p:sp>
      <p:sp>
        <p:nvSpPr>
          <p:cNvPr id="14" name="TextBox 13">
            <a:extLst>
              <a:ext uri="{FF2B5EF4-FFF2-40B4-BE49-F238E27FC236}">
                <a16:creationId xmlns:a16="http://schemas.microsoft.com/office/drawing/2014/main" id="{ECD63CDB-7117-B219-F371-EDF545510B8E}"/>
              </a:ext>
            </a:extLst>
          </p:cNvPr>
          <p:cNvSpPr txBox="1"/>
          <p:nvPr/>
        </p:nvSpPr>
        <p:spPr>
          <a:xfrm>
            <a:off x="494387" y="572890"/>
            <a:ext cx="581061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Copilot Control System – Microsoft 365 Copilot usage report</a:t>
            </a:r>
          </a:p>
        </p:txBody>
      </p:sp>
      <p:sp>
        <p:nvSpPr>
          <p:cNvPr id="7" name="TextBox 6">
            <a:extLst>
              <a:ext uri="{FF2B5EF4-FFF2-40B4-BE49-F238E27FC236}">
                <a16:creationId xmlns:a16="http://schemas.microsoft.com/office/drawing/2014/main" id="{C523F3A6-D809-25F3-6673-EC0FD11A7AE4}"/>
              </a:ext>
            </a:extLst>
          </p:cNvPr>
          <p:cNvSpPr txBox="1"/>
          <p:nvPr/>
        </p:nvSpPr>
        <p:spPr>
          <a:xfrm>
            <a:off x="585215" y="2639616"/>
            <a:ext cx="3552833" cy="2811026"/>
          </a:xfrm>
          <a:prstGeom prst="rect">
            <a:avLst/>
          </a:prstGeom>
          <a:noFill/>
        </p:spPr>
        <p:txBody>
          <a:bodyPr wrap="square" lIns="0" tIns="45720" rIns="91440" bIns="45720" anchor="t">
            <a:spAutoFit/>
          </a:bodyPr>
          <a:lstStyle/>
          <a:p>
            <a:pPr defTabSz="914367">
              <a:spcBef>
                <a:spcPts val="1200"/>
              </a:spcBef>
              <a:spcAft>
                <a:spcPts val="1000"/>
              </a:spcAft>
              <a:defRPr/>
            </a:pPr>
            <a:r>
              <a:rPr lang="en-US" sz="1400">
                <a:solidFill>
                  <a:srgbClr val="3A3A3A"/>
                </a:solidFill>
              </a:rPr>
              <a:t>Review license planning and usage insights to right-size your license strategy and maximize adoption for M365 Copilot</a:t>
            </a:r>
          </a:p>
          <a:p>
            <a:pPr defTabSz="914367">
              <a:spcBef>
                <a:spcPts val="1200"/>
              </a:spcBef>
              <a:spcAft>
                <a:spcPts val="1000"/>
              </a:spcAft>
              <a:defRPr/>
            </a:pPr>
            <a:r>
              <a:rPr lang="en-US" sz="1400">
                <a:solidFill>
                  <a:srgbClr val="3A3A3A"/>
                </a:solidFill>
              </a:rPr>
              <a:t>Technical eligibility information, assigned and available licenses, suggested candidates for M365 Copilot licenses based on Microsoft 365 app usage</a:t>
            </a:r>
          </a:p>
          <a:p>
            <a:pPr defTabSz="914367">
              <a:spcBef>
                <a:spcPts val="1200"/>
              </a:spcBef>
              <a:spcAft>
                <a:spcPts val="1000"/>
              </a:spcAft>
              <a:defRPr/>
            </a:pPr>
            <a:r>
              <a:rPr lang="en-US" sz="1400">
                <a:solidFill>
                  <a:srgbClr val="3A3A3A"/>
                </a:solidFill>
              </a:rPr>
              <a:t>Usage insights including total enabled and active users, in aggregate and per app with user-level last activity dates</a:t>
            </a:r>
          </a:p>
        </p:txBody>
      </p:sp>
      <p:sp>
        <p:nvSpPr>
          <p:cNvPr id="15" name="TextBox 14">
            <a:extLst>
              <a:ext uri="{FF2B5EF4-FFF2-40B4-BE49-F238E27FC236}">
                <a16:creationId xmlns:a16="http://schemas.microsoft.com/office/drawing/2014/main" id="{41A1A910-069A-97D5-1866-B8BD7D0DF756}"/>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4" name="Picture 3" descr="M365 copilot usgae report ">
            <a:extLst>
              <a:ext uri="{FF2B5EF4-FFF2-40B4-BE49-F238E27FC236}">
                <a16:creationId xmlns:a16="http://schemas.microsoft.com/office/drawing/2014/main" id="{CE6A5A20-6CCC-98BC-4DD6-2F661763C800}"/>
              </a:ext>
            </a:extLst>
          </p:cNvPr>
          <p:cNvPicPr>
            <a:picLocks noChangeAspect="1"/>
          </p:cNvPicPr>
          <p:nvPr/>
        </p:nvPicPr>
        <p:blipFill>
          <a:blip r:embed="rId3">
            <a:extLst>
              <a:ext uri="{28A0092B-C50C-407E-A947-70E740481C1C}">
                <a14:useLocalDpi xmlns:a14="http://schemas.microsoft.com/office/drawing/2010/main" val="0"/>
              </a:ext>
            </a:extLst>
          </a:blip>
          <a:srcRect t="3466" b="3466"/>
          <a:stretch/>
        </p:blipFill>
        <p:spPr>
          <a:xfrm>
            <a:off x="5072305" y="1239615"/>
            <a:ext cx="5348514" cy="2800001"/>
          </a:xfrm>
          <a:prstGeom prst="rect">
            <a:avLst/>
          </a:prstGeom>
          <a:ln w="28575">
            <a:solidFill>
              <a:schemeClr val="tx1"/>
            </a:solidFill>
          </a:ln>
          <a:effectLst>
            <a:outerShdw blurRad="50800" dist="38100" dir="2700000" algn="tl" rotWithShape="0">
              <a:prstClr val="black">
                <a:alpha val="40000"/>
              </a:prstClr>
            </a:outerShdw>
          </a:effectLst>
        </p:spPr>
      </p:pic>
      <p:pic>
        <p:nvPicPr>
          <p:cNvPr id="17" name="Picture 16" descr="M365 Copilot usgae report">
            <a:extLst>
              <a:ext uri="{FF2B5EF4-FFF2-40B4-BE49-F238E27FC236}">
                <a16:creationId xmlns:a16="http://schemas.microsoft.com/office/drawing/2014/main" id="{007F81C8-9E61-C44A-C6A5-D8E4A9C38505}"/>
              </a:ext>
            </a:extLst>
          </p:cNvPr>
          <p:cNvPicPr>
            <a:picLocks noChangeAspect="1"/>
          </p:cNvPicPr>
          <p:nvPr/>
        </p:nvPicPr>
        <p:blipFill>
          <a:blip r:embed="rId4">
            <a:extLst>
              <a:ext uri="{28A0092B-C50C-407E-A947-70E740481C1C}">
                <a14:useLocalDpi xmlns:a14="http://schemas.microsoft.com/office/drawing/2010/main" val="0"/>
              </a:ext>
            </a:extLst>
          </a:blip>
          <a:srcRect t="3466" b="3466"/>
          <a:stretch/>
        </p:blipFill>
        <p:spPr>
          <a:xfrm>
            <a:off x="6666961" y="3272252"/>
            <a:ext cx="5348514" cy="2800001"/>
          </a:xfrm>
          <a:prstGeom prst="rect">
            <a:avLst/>
          </a:prstGeom>
          <a:ln w="28575">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9C49718-240C-F8F9-0C45-E4604C35D622}"/>
              </a:ext>
            </a:extLst>
          </p:cNvPr>
          <p:cNvSpPr txBox="1"/>
          <p:nvPr/>
        </p:nvSpPr>
        <p:spPr>
          <a:xfrm>
            <a:off x="585215" y="6143784"/>
            <a:ext cx="4135639" cy="369332"/>
          </a:xfrm>
          <a:prstGeom prst="rect">
            <a:avLst/>
          </a:prstGeom>
          <a:noFill/>
        </p:spPr>
        <p:txBody>
          <a:bodyPr wrap="square" lIns="0" tIns="0" rIns="0" bIns="0" rtlCol="0">
            <a:spAutoFit/>
          </a:bodyPr>
          <a:lstStyle/>
          <a:p>
            <a:pPr algn="l"/>
            <a:r>
              <a:rPr lang="en-US" sz="1200" b="1"/>
              <a:t>Generally Available</a:t>
            </a:r>
          </a:p>
          <a:p>
            <a:pPr algn="l"/>
            <a:endParaRPr lang="en-US" sz="1200"/>
          </a:p>
        </p:txBody>
      </p:sp>
    </p:spTree>
    <p:extLst>
      <p:ext uri="{BB962C8B-B14F-4D97-AF65-F5344CB8AC3E}">
        <p14:creationId xmlns:p14="http://schemas.microsoft.com/office/powerpoint/2010/main" val="1724796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5449B-47CF-932F-7C40-8AEF4454C1CB}"/>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CCD2B044-B085-DC6E-2622-03E905B583C3}"/>
              </a:ext>
              <a:ext uri="{C183D7F6-B498-43B3-948B-1728B52AA6E4}">
                <adec:decorative xmlns:adec="http://schemas.microsoft.com/office/drawing/2017/decorative" val="1"/>
              </a:ext>
            </a:extLst>
          </p:cNvPr>
          <p:cNvSpPr/>
          <p:nvPr/>
        </p:nvSpPr>
        <p:spPr bwMode="auto">
          <a:xfrm>
            <a:off x="-1374894" y="393287"/>
            <a:ext cx="702610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5FE3F236-FDDC-EB2F-B605-5DF86EEA1305}"/>
              </a:ext>
            </a:extLst>
          </p:cNvPr>
          <p:cNvSpPr txBox="1">
            <a:spLocks noGrp="1"/>
          </p:cNvSpPr>
          <p:nvPr>
            <p:ph type="title" idx="4294967295"/>
          </p:nvPr>
        </p:nvSpPr>
        <p:spPr>
          <a:xfrm>
            <a:off x="587376" y="1340557"/>
            <a:ext cx="3550672"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Track usage of Copilot Chat</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0A0F3462-A6A4-9221-8C26-27306DA277E4}"/>
              </a:ext>
            </a:extLst>
          </p:cNvPr>
          <p:cNvSpPr txBox="1"/>
          <p:nvPr/>
        </p:nvSpPr>
        <p:spPr>
          <a:xfrm>
            <a:off x="494386" y="572890"/>
            <a:ext cx="5235853" cy="246221"/>
          </a:xfrm>
          <a:prstGeom prst="rect">
            <a:avLst/>
          </a:prstGeom>
          <a:noFill/>
        </p:spPr>
        <p:txBody>
          <a:bodyPr wrap="square" lIns="0" tIns="0" rIns="0" bIns="0" rtlCol="0">
            <a:spAutoFit/>
          </a:bodyPr>
          <a:lstStyle/>
          <a:p>
            <a:pPr lvl="0" defTabSz="914400">
              <a:defRPr/>
            </a:pPr>
            <a:r>
              <a:rPr lang="en-US" sz="1600">
                <a:solidFill>
                  <a:srgbClr val="FFFFFF"/>
                </a:solidFill>
                <a:latin typeface="Segoe UI Semibold"/>
              </a:rPr>
              <a:t>Copilot Control System</a:t>
            </a:r>
            <a:r>
              <a:rPr kumimoji="0" lang="en-US" sz="1600" b="0" i="0" u="none" strike="noStrike" kern="1200" cap="none" spc="0" normalizeH="0" baseline="0" noProof="0">
                <a:ln>
                  <a:noFill/>
                </a:ln>
                <a:solidFill>
                  <a:srgbClr val="FFFFFF"/>
                </a:solidFill>
                <a:effectLst/>
                <a:uLnTx/>
                <a:uFillTx/>
                <a:latin typeface="Segoe UI Semibold"/>
                <a:ea typeface="+mn-ea"/>
                <a:cs typeface="+mn-cs"/>
              </a:rPr>
              <a:t> – Copilot Chat usage report</a:t>
            </a:r>
          </a:p>
        </p:txBody>
      </p:sp>
      <p:sp>
        <p:nvSpPr>
          <p:cNvPr id="7" name="TextBox 6">
            <a:extLst>
              <a:ext uri="{FF2B5EF4-FFF2-40B4-BE49-F238E27FC236}">
                <a16:creationId xmlns:a16="http://schemas.microsoft.com/office/drawing/2014/main" id="{D68050A9-B20B-7F9A-16A7-3931F303EF58}"/>
              </a:ext>
            </a:extLst>
          </p:cNvPr>
          <p:cNvSpPr txBox="1"/>
          <p:nvPr/>
        </p:nvSpPr>
        <p:spPr>
          <a:xfrm>
            <a:off x="585215" y="2639616"/>
            <a:ext cx="3552833" cy="2811026"/>
          </a:xfrm>
          <a:prstGeom prst="rect">
            <a:avLst/>
          </a:prstGeom>
          <a:noFill/>
        </p:spPr>
        <p:txBody>
          <a:bodyPr wrap="square" lIns="0" tIns="45720" rIns="91440" bIns="45720" anchor="t">
            <a:spAutoFit/>
          </a:bodyPr>
          <a:lstStyle/>
          <a:p>
            <a:pPr marL="0" marR="0" lvl="0" indent="0" algn="l" defTabSz="914367" rtl="0" eaLnBrk="1" fontAlgn="auto" latinLnBrk="0" hangingPunct="1">
              <a:lnSpc>
                <a:spcPct val="100000"/>
              </a:lnSpc>
              <a:spcBef>
                <a:spcPts val="1200"/>
              </a:spcBef>
              <a:spcAft>
                <a:spcPts val="1000"/>
              </a:spcAft>
              <a:buClrTx/>
              <a:buSzTx/>
              <a:buFontTx/>
              <a:buNone/>
              <a:tabLst/>
              <a:defRPr/>
            </a:pPr>
            <a:r>
              <a:rPr kumimoji="0" lang="en-US" sz="1400" b="0" i="0" u="none" strike="noStrike" kern="1200" cap="none" spc="0" normalizeH="0" baseline="0" noProof="0">
                <a:ln>
                  <a:noFill/>
                </a:ln>
                <a:solidFill>
                  <a:srgbClr val="3A3A3A"/>
                </a:solidFill>
                <a:effectLst/>
                <a:uLnTx/>
                <a:uFillTx/>
                <a:latin typeface="Segoe UI"/>
                <a:ea typeface="+mn-ea"/>
                <a:cs typeface="+mn-cs"/>
              </a:rPr>
              <a:t>Understand Copilot Chat adoption patterns and support M365 Copilot licensing decisions with detailed usage metrics in totals and at the user level.</a:t>
            </a:r>
          </a:p>
          <a:p>
            <a:pPr marL="0" marR="0" lvl="0" indent="0" algn="l" defTabSz="914367" rtl="0" eaLnBrk="1" fontAlgn="auto" latinLnBrk="0" hangingPunct="1">
              <a:lnSpc>
                <a:spcPct val="100000"/>
              </a:lnSpc>
              <a:spcBef>
                <a:spcPts val="1200"/>
              </a:spcBef>
              <a:spcAft>
                <a:spcPts val="1000"/>
              </a:spcAft>
              <a:buClrTx/>
              <a:buSzTx/>
              <a:buFontTx/>
              <a:buNone/>
              <a:tabLst/>
              <a:defRPr/>
            </a:pPr>
            <a:r>
              <a:rPr kumimoji="0" lang="en-US" sz="1400" b="0" i="0" u="none" strike="noStrike" kern="1200" cap="none" spc="0" normalizeH="0" baseline="0" noProof="0">
                <a:ln>
                  <a:noFill/>
                </a:ln>
                <a:solidFill>
                  <a:srgbClr val="3A3A3A"/>
                </a:solidFill>
                <a:effectLst/>
                <a:uLnTx/>
                <a:uFillTx/>
                <a:latin typeface="Segoe UI"/>
                <a:ea typeface="+mn-ea"/>
                <a:cs typeface="+mn-cs"/>
              </a:rPr>
              <a:t>Review total active users, average daily active users, prompts submitted and usage by app entry-point e.g. M365 Copilot app, Microsoft Teams, Outlook, </a:t>
            </a:r>
            <a:r>
              <a:rPr kumimoji="0" lang="en-US" sz="1400" b="0" i="0" u="none" strike="noStrike" kern="1200" cap="none" spc="0" normalizeH="0" baseline="0" noProof="0" err="1">
                <a:ln>
                  <a:noFill/>
                </a:ln>
                <a:solidFill>
                  <a:srgbClr val="3A3A3A"/>
                </a:solidFill>
                <a:effectLst/>
                <a:uLnTx/>
                <a:uFillTx/>
                <a:latin typeface="Segoe UI"/>
                <a:ea typeface="+mn-ea"/>
                <a:cs typeface="+mn-cs"/>
              </a:rPr>
              <a:t>copilot.cloud.microsoft</a:t>
            </a:r>
            <a:r>
              <a:rPr kumimoji="0" lang="en-US" sz="1400" b="0" i="0" u="none" strike="noStrike" kern="1200" cap="none" spc="0" normalizeH="0" baseline="0" noProof="0">
                <a:ln>
                  <a:noFill/>
                </a:ln>
                <a:solidFill>
                  <a:srgbClr val="3A3A3A"/>
                </a:solidFill>
                <a:effectLst/>
                <a:uLnTx/>
                <a:uFillTx/>
                <a:latin typeface="Segoe UI"/>
                <a:ea typeface="+mn-ea"/>
                <a:cs typeface="+mn-cs"/>
              </a:rPr>
              <a:t>.</a:t>
            </a:r>
          </a:p>
          <a:p>
            <a:pPr marL="0" marR="0" lvl="0" indent="0" algn="l" defTabSz="914367" rtl="0" eaLnBrk="1" fontAlgn="auto" latinLnBrk="0" hangingPunct="1">
              <a:lnSpc>
                <a:spcPct val="100000"/>
              </a:lnSpc>
              <a:spcBef>
                <a:spcPts val="1200"/>
              </a:spcBef>
              <a:spcAft>
                <a:spcPts val="1000"/>
              </a:spcAft>
              <a:buClrTx/>
              <a:buSzTx/>
              <a:buFontTx/>
              <a:buNone/>
              <a:tabLst/>
              <a:defRPr/>
            </a:pPr>
            <a:endParaRPr kumimoji="0" lang="en-US" sz="1400" b="0" i="0" u="none" strike="noStrike" kern="1200" cap="none" spc="0" normalizeH="0" baseline="0" noProof="0">
              <a:ln>
                <a:noFill/>
              </a:ln>
              <a:solidFill>
                <a:srgbClr val="3A3A3A"/>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60BF1F0D-7921-7F44-BAE0-60A6F19E83E9}"/>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5" name="Picture 4" descr="M365 Copilot usage report screenshot">
            <a:extLst>
              <a:ext uri="{FF2B5EF4-FFF2-40B4-BE49-F238E27FC236}">
                <a16:creationId xmlns:a16="http://schemas.microsoft.com/office/drawing/2014/main" id="{C9F1616D-02CC-A3AD-E0AB-8E9561121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185" y="1828800"/>
            <a:ext cx="7026105" cy="3657600"/>
          </a:xfrm>
          <a:prstGeom prst="rect">
            <a:avLst/>
          </a:prstGeom>
          <a:ln w="28575">
            <a:solidFill>
              <a:schemeClr val="tx1"/>
            </a:solidFill>
          </a:ln>
        </p:spPr>
      </p:pic>
      <p:sp>
        <p:nvSpPr>
          <p:cNvPr id="8" name="TextBox 7">
            <a:extLst>
              <a:ext uri="{FF2B5EF4-FFF2-40B4-BE49-F238E27FC236}">
                <a16:creationId xmlns:a16="http://schemas.microsoft.com/office/drawing/2014/main" id="{582A32FD-40E0-65A4-F683-8ED4A5AA6722}"/>
              </a:ext>
            </a:extLst>
          </p:cNvPr>
          <p:cNvSpPr txBox="1"/>
          <p:nvPr/>
        </p:nvSpPr>
        <p:spPr>
          <a:xfrm>
            <a:off x="585215" y="6143784"/>
            <a:ext cx="4135639" cy="369332"/>
          </a:xfrm>
          <a:prstGeom prst="rect">
            <a:avLst/>
          </a:prstGeom>
          <a:noFill/>
        </p:spPr>
        <p:txBody>
          <a:bodyPr wrap="square" lIns="0" tIns="0" rIns="0" bIns="0" rtlCol="0">
            <a:spAutoFit/>
          </a:bodyPr>
          <a:lstStyle/>
          <a:p>
            <a:pPr algn="l"/>
            <a:r>
              <a:rPr lang="en-US" sz="1200" b="1"/>
              <a:t>Generally Available</a:t>
            </a:r>
          </a:p>
          <a:p>
            <a:pPr algn="l"/>
            <a:endParaRPr lang="en-US" sz="1200"/>
          </a:p>
        </p:txBody>
      </p:sp>
    </p:spTree>
    <p:extLst>
      <p:ext uri="{BB962C8B-B14F-4D97-AF65-F5344CB8AC3E}">
        <p14:creationId xmlns:p14="http://schemas.microsoft.com/office/powerpoint/2010/main" val="2320645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9BE8D-5A21-D83E-3CC0-9D3741EE91F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C9E26A5-28C9-F3BE-44A4-870D405A271B}"/>
              </a:ext>
              <a:ext uri="{C183D7F6-B498-43B3-948B-1728B52AA6E4}">
                <adec:decorative xmlns:adec="http://schemas.microsoft.com/office/drawing/2017/decorative" val="1"/>
              </a:ext>
            </a:extLst>
          </p:cNvPr>
          <p:cNvPicPr>
            <a:picLocks noChangeAspect="1"/>
          </p:cNvPicPr>
          <p:nvPr/>
        </p:nvPicPr>
        <p:blipFill>
          <a:blip r:embed="rId3">
            <a:alphaModFix amt="75000"/>
          </a:blip>
          <a:stretch>
            <a:fillRect/>
          </a:stretch>
        </p:blipFill>
        <p:spPr>
          <a:xfrm>
            <a:off x="6350" y="0"/>
            <a:ext cx="12185650" cy="6861574"/>
          </a:xfrm>
          <a:prstGeom prst="rect">
            <a:avLst/>
          </a:prstGeom>
        </p:spPr>
      </p:pic>
      <p:pic>
        <p:nvPicPr>
          <p:cNvPr id="9" name="Picture 8">
            <a:extLst>
              <a:ext uri="{FF2B5EF4-FFF2-40B4-BE49-F238E27FC236}">
                <a16:creationId xmlns:a16="http://schemas.microsoft.com/office/drawing/2014/main" id="{3B6FF2AA-5D93-3CD6-05B9-8AEE05B75A3B}"/>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Lst>
          </a:blip>
          <a:srcRect l="6493" r="56364" b="5689"/>
          <a:stretch/>
        </p:blipFill>
        <p:spPr>
          <a:xfrm>
            <a:off x="0" y="0"/>
            <a:ext cx="4980588"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10" name="Freeform: Shape 9">
            <a:extLst>
              <a:ext uri="{FF2B5EF4-FFF2-40B4-BE49-F238E27FC236}">
                <a16:creationId xmlns:a16="http://schemas.microsoft.com/office/drawing/2014/main" id="{B9788990-E378-FE5D-C703-D011E733F612}"/>
              </a:ext>
              <a:ext uri="{C183D7F6-B498-43B3-948B-1728B52AA6E4}">
                <adec:decorative xmlns:adec="http://schemas.microsoft.com/office/drawing/2017/decorative" val="1"/>
              </a:ext>
            </a:extLst>
          </p:cNvPr>
          <p:cNvSpPr>
            <a:spLocks/>
          </p:cNvSpPr>
          <p:nvPr/>
        </p:nvSpPr>
        <p:spPr bwMode="auto">
          <a:xfrm>
            <a:off x="-1" y="0"/>
            <a:ext cx="4980587"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 name="Rounded Rectangle 5">
            <a:extLst>
              <a:ext uri="{FF2B5EF4-FFF2-40B4-BE49-F238E27FC236}">
                <a16:creationId xmlns:a16="http://schemas.microsoft.com/office/drawing/2014/main" id="{20AD4F3F-F0B6-F0E4-6F69-91DCDA87F074}"/>
              </a:ext>
              <a:ext uri="{C183D7F6-B498-43B3-948B-1728B52AA6E4}">
                <adec:decorative xmlns:adec="http://schemas.microsoft.com/office/drawing/2017/decorative" val="1"/>
              </a:ext>
            </a:extLst>
          </p:cNvPr>
          <p:cNvSpPr/>
          <p:nvPr/>
        </p:nvSpPr>
        <p:spPr bwMode="auto">
          <a:xfrm rot="5400000" flipH="1">
            <a:off x="2121719" y="-1752631"/>
            <a:ext cx="494501" cy="4737948"/>
          </a:xfrm>
          <a:prstGeom prst="round2SameRect">
            <a:avLst>
              <a:gd name="adj1" fmla="val 50000"/>
              <a:gd name="adj2" fmla="val 0"/>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 name="Rectangle: Rounded Corners 50">
            <a:extLst>
              <a:ext uri="{FF2B5EF4-FFF2-40B4-BE49-F238E27FC236}">
                <a16:creationId xmlns:a16="http://schemas.microsoft.com/office/drawing/2014/main" id="{B2C41280-708D-E7FF-C795-E2475A8561CE}"/>
              </a:ext>
              <a:ext uri="{C183D7F6-B498-43B3-948B-1728B52AA6E4}">
                <adec:decorative xmlns:adec="http://schemas.microsoft.com/office/drawing/2017/decorative" val="1"/>
              </a:ext>
            </a:extLst>
          </p:cNvPr>
          <p:cNvSpPr/>
          <p:nvPr/>
        </p:nvSpPr>
        <p:spPr bwMode="auto">
          <a:xfrm>
            <a:off x="5155748" y="581505"/>
            <a:ext cx="6464752" cy="5695469"/>
          </a:xfrm>
          <a:prstGeom prst="roundRect">
            <a:avLst>
              <a:gd name="adj" fmla="val 2536"/>
            </a:avLst>
          </a:prstGeom>
          <a:solidFill>
            <a:schemeClr val="bg1">
              <a:alpha val="69000"/>
            </a:schemeClr>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16" name="Picture 15">
            <a:extLst>
              <a:ext uri="{FF2B5EF4-FFF2-40B4-BE49-F238E27FC236}">
                <a16:creationId xmlns:a16="http://schemas.microsoft.com/office/drawing/2014/main" id="{B91520A6-E805-0FB2-2787-8B42E0AE2E5F}"/>
              </a:ext>
              <a:ext uri="{C183D7F6-B498-43B3-948B-1728B52AA6E4}">
                <adec:decorative xmlns:adec="http://schemas.microsoft.com/office/drawing/2017/decorative" val="1"/>
              </a:ext>
            </a:extLst>
          </p:cNvPr>
          <p:cNvPicPr>
            <a:picLocks noChangeAspect="1"/>
          </p:cNvPicPr>
          <p:nvPr/>
        </p:nvPicPr>
        <p:blipFill>
          <a:blip r:embed="rId5"/>
          <a:srcRect b="48531"/>
          <a:stretch>
            <a:fillRect/>
          </a:stretch>
        </p:blipFill>
        <p:spPr>
          <a:xfrm rot="5400000" flipH="1">
            <a:off x="1571271" y="3409950"/>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cxnSp>
        <p:nvCxnSpPr>
          <p:cNvPr id="18" name="Straight Connector 17">
            <a:extLst>
              <a:ext uri="{FF2B5EF4-FFF2-40B4-BE49-F238E27FC236}">
                <a16:creationId xmlns:a16="http://schemas.microsoft.com/office/drawing/2014/main" id="{22DE115E-88D1-42C1-E354-C48FFD48E406}"/>
              </a:ext>
              <a:ext uri="{C183D7F6-B498-43B3-948B-1728B52AA6E4}">
                <adec:decorative xmlns:adec="http://schemas.microsoft.com/office/drawing/2017/decorative" val="1"/>
              </a:ext>
            </a:extLst>
          </p:cNvPr>
          <p:cNvCxnSpPr>
            <a:cxnSpLocks/>
          </p:cNvCxnSpPr>
          <p:nvPr/>
        </p:nvCxnSpPr>
        <p:spPr>
          <a:xfrm>
            <a:off x="585215" y="6269038"/>
            <a:ext cx="4129660" cy="0"/>
          </a:xfrm>
          <a:prstGeom prst="line">
            <a:avLst/>
          </a:prstGeom>
          <a:ln w="1905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2AA38C4-BB63-DCD6-14A5-D4FB3E674AA5}"/>
              </a:ext>
              <a:ext uri="{C183D7F6-B498-43B3-948B-1728B52AA6E4}">
                <adec:decorative xmlns:adec="http://schemas.microsoft.com/office/drawing/2017/decorative" val="1"/>
              </a:ext>
            </a:extLst>
          </p:cNvPr>
          <p:cNvSpPr>
            <a:spLocks/>
          </p:cNvSpPr>
          <p:nvPr/>
        </p:nvSpPr>
        <p:spPr bwMode="auto">
          <a:xfrm>
            <a:off x="5308148" y="723900"/>
            <a:ext cx="6159952" cy="5410678"/>
          </a:xfrm>
          <a:prstGeom prst="roundRect">
            <a:avLst>
              <a:gd name="adj" fmla="val 2232"/>
            </a:avLst>
          </a:prstGeom>
          <a:solidFill>
            <a:srgbClr val="EFEF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Title 35">
            <a:extLst>
              <a:ext uri="{FF2B5EF4-FFF2-40B4-BE49-F238E27FC236}">
                <a16:creationId xmlns:a16="http://schemas.microsoft.com/office/drawing/2014/main" id="{2E0FC2C5-AA2E-CA1C-08EA-374FAC1A7658}"/>
              </a:ext>
            </a:extLst>
          </p:cNvPr>
          <p:cNvSpPr txBox="1">
            <a:spLocks noGrp="1"/>
          </p:cNvSpPr>
          <p:nvPr>
            <p:ph type="title" idx="4294967295"/>
          </p:nvPr>
        </p:nvSpPr>
        <p:spPr>
          <a:xfrm>
            <a:off x="585215" y="1244385"/>
            <a:ext cx="400371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tab pos="1490663" algn="l"/>
              </a:tabLst>
              <a:defRPr/>
            </a:pPr>
            <a:r>
              <a:rPr kumimoji="0" lang="en-US" sz="2800" b="0" i="0" u="none" strike="noStrike" kern="1200" cap="none" spc="-50" normalizeH="0" baseline="0" noProof="0">
                <a:ln w="3175">
                  <a:noFill/>
                </a:ln>
                <a:gradFill>
                  <a:gsLst>
                    <a:gs pos="2874">
                      <a:schemeClr val="accent1"/>
                    </a:gs>
                    <a:gs pos="71000">
                      <a:schemeClr val="accent4"/>
                    </a:gs>
                    <a:gs pos="100000">
                      <a:schemeClr val="accent2"/>
                    </a:gs>
                  </a:gsLst>
                  <a:lin ang="0" scaled="1"/>
                </a:gradFill>
                <a:effectLst/>
                <a:uLnTx/>
                <a:uFillTx/>
                <a:latin typeface="+mj-lt"/>
                <a:ea typeface="+mj-ea"/>
                <a:cs typeface="+mj-cs"/>
              </a:rPr>
              <a:t>Agent usage report</a:t>
            </a:r>
          </a:p>
        </p:txBody>
      </p:sp>
      <p:sp>
        <p:nvSpPr>
          <p:cNvPr id="30" name="Title 29">
            <a:extLst>
              <a:ext uri="{FF2B5EF4-FFF2-40B4-BE49-F238E27FC236}">
                <a16:creationId xmlns:a16="http://schemas.microsoft.com/office/drawing/2014/main" id="{A8581FD8-A174-7163-08C7-21126333429F}"/>
              </a:ext>
            </a:extLst>
          </p:cNvPr>
          <p:cNvSpPr>
            <a:spLocks/>
          </p:cNvSpPr>
          <p:nvPr/>
        </p:nvSpPr>
        <p:spPr>
          <a:xfrm>
            <a:off x="571500" y="457200"/>
            <a:ext cx="4166444"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50" normalizeH="0" baseline="0" noProof="0">
                <a:ln w="3175">
                  <a:noFill/>
                </a:ln>
                <a:solidFill>
                  <a:srgbClr val="FFFFFF"/>
                </a:solidFill>
                <a:effectLst/>
                <a:uLnTx/>
                <a:uFillTx/>
                <a:latin typeface="Segoe Sans Display Semibold"/>
                <a:ea typeface="+mn-ea"/>
                <a:cs typeface="Segoe Sans Display" pitchFamily="2" charset="0"/>
              </a:rPr>
              <a:t>Microsoft 365 admin center</a:t>
            </a:r>
          </a:p>
        </p:txBody>
      </p:sp>
      <p:sp>
        <p:nvSpPr>
          <p:cNvPr id="20" name="TextBox 19">
            <a:extLst>
              <a:ext uri="{FF2B5EF4-FFF2-40B4-BE49-F238E27FC236}">
                <a16:creationId xmlns:a16="http://schemas.microsoft.com/office/drawing/2014/main" id="{54A3EBEE-8637-14AF-1228-4C9BB3D60250}"/>
              </a:ext>
            </a:extLst>
          </p:cNvPr>
          <p:cNvSpPr txBox="1"/>
          <p:nvPr/>
        </p:nvSpPr>
        <p:spPr>
          <a:xfrm>
            <a:off x="585215" y="1815116"/>
            <a:ext cx="4325930" cy="4247317"/>
          </a:xfrm>
          <a:prstGeom prst="rect">
            <a:avLst/>
          </a:prstGeom>
          <a:noFill/>
        </p:spPr>
        <p:txBody>
          <a:bodyPr wrap="square" lIns="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1" u="none" strike="noStrike" kern="1200" cap="none" spc="0" normalizeH="0" baseline="0" noProof="0">
                <a:ln>
                  <a:noFill/>
                </a:ln>
                <a:solidFill>
                  <a:srgbClr val="091F2C"/>
                </a:solidFill>
                <a:effectLst/>
                <a:uLnTx/>
                <a:uFillTx/>
                <a:latin typeface="Segoe Sans Display"/>
                <a:ea typeface="+mn-ea"/>
                <a:cs typeface="Segoe Sans Display" pitchFamily="2" charset="0"/>
              </a:rPr>
              <a:t>Optimize agent strategy with detailed usage insights.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Agent Usage Report helps organizations understand how agents are being used in Microsoft 365 Copilot —across licensed and unlicensed users, by publisher type (e.g., user-created, Microsoft-built, partner-built), and at the individual user-agent level.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rPr>
              <a:t>With line-level data on users, agents, and user-agent pairs, plus near real-time updates, leaders can make informed decisions to optimize agent deployment, adoption, and ROI.</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rPr>
              <a:t>Public preview includes declarative agents. GA will support custom engine and SharePoint agents.</a:t>
            </a:r>
          </a:p>
        </p:txBody>
      </p:sp>
      <p:sp>
        <p:nvSpPr>
          <p:cNvPr id="21" name="TextBox 20">
            <a:extLst>
              <a:ext uri="{FF2B5EF4-FFF2-40B4-BE49-F238E27FC236}">
                <a16:creationId xmlns:a16="http://schemas.microsoft.com/office/drawing/2014/main" id="{3940D128-C2F1-7BB2-86EA-521C1151F1B6}"/>
              </a:ext>
            </a:extLst>
          </p:cNvPr>
          <p:cNvSpPr txBox="1"/>
          <p:nvPr/>
        </p:nvSpPr>
        <p:spPr>
          <a:xfrm>
            <a:off x="571500" y="6362700"/>
            <a:ext cx="4129660" cy="184666"/>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091F2C"/>
                </a:solidFill>
                <a:effectLst/>
                <a:uLnTx/>
                <a:uFillTx/>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August 2025 Public Preview | October 2025 GA</a:t>
            </a:r>
          </a:p>
        </p:txBody>
      </p:sp>
      <p:pic>
        <p:nvPicPr>
          <p:cNvPr id="8" name="Picture 7" descr="Screen capture of Microsoft 365 admin center usage dashboard showing agent usage for Microsoft 365 Copilot and Copilot Chat. Metrics include total agents (1,586), user-created agents (908), active users (230), and total active agents (915) for the past 30 days (Jan 17 – Feb 15, 2025). Bar charts display active users by license type, active users by publisher type, and active agents by publisher type. A table at the bottom lists detailed usage per user, including username, display name, license status, number of agents used, agent responses received, and last activity date.">
            <a:extLst>
              <a:ext uri="{FF2B5EF4-FFF2-40B4-BE49-F238E27FC236}">
                <a16:creationId xmlns:a16="http://schemas.microsoft.com/office/drawing/2014/main" id="{C6BA9E95-E3E1-0246-AB78-0564B4631609}"/>
              </a:ext>
            </a:extLst>
          </p:cNvPr>
          <p:cNvPicPr>
            <a:picLocks noChangeAspect="1"/>
          </p:cNvPicPr>
          <p:nvPr/>
        </p:nvPicPr>
        <p:blipFill>
          <a:blip r:embed="rId6"/>
          <a:srcRect t="3356" b="18058"/>
          <a:stretch/>
        </p:blipFill>
        <p:spPr>
          <a:xfrm>
            <a:off x="5729629" y="800328"/>
            <a:ext cx="5316990" cy="5257822"/>
          </a:xfrm>
          <a:prstGeom prst="rect">
            <a:avLst/>
          </a:prstGeom>
        </p:spPr>
      </p:pic>
    </p:spTree>
    <p:extLst>
      <p:ext uri="{BB962C8B-B14F-4D97-AF65-F5344CB8AC3E}">
        <p14:creationId xmlns:p14="http://schemas.microsoft.com/office/powerpoint/2010/main" val="4195775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FD0CB-D181-7665-1863-22C7A3EA23A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DD83A55-33B5-9D9C-4AC5-63EC555F317B}"/>
              </a:ext>
            </a:extLst>
          </p:cNvPr>
          <p:cNvSpPr txBox="1">
            <a:spLocks noGrp="1"/>
          </p:cNvSpPr>
          <p:nvPr>
            <p:ph type="title" idx="4294967295"/>
          </p:nvPr>
        </p:nvSpPr>
        <p:spPr>
          <a:xfrm>
            <a:off x="569912" y="2769057"/>
            <a:ext cx="7278688"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Copilot page in Power Platform admin center</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1589989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F024DFB-A428-7B8E-84C8-0B3450287439}"/>
              </a:ext>
              <a:ext uri="{C183D7F6-B498-43B3-948B-1728B52AA6E4}">
                <adec:decorative xmlns:adec="http://schemas.microsoft.com/office/drawing/2017/decorative" val="1"/>
              </a:ext>
            </a:extLst>
          </p:cNvPr>
          <p:cNvSpPr/>
          <p:nvPr/>
        </p:nvSpPr>
        <p:spPr bwMode="auto">
          <a:xfrm>
            <a:off x="0" y="2190195"/>
            <a:ext cx="12192000" cy="998266"/>
          </a:xfrm>
          <a:prstGeom prst="rect">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000000"/>
              </a:solidFill>
              <a:effectLst/>
              <a:uLnTx/>
              <a:uFillTx/>
              <a:latin typeface="Segoe UI"/>
              <a:ea typeface="+mn-ea"/>
              <a:cs typeface="Segoe UI Semibold" panose="020B0502040204020203" pitchFamily="34" charset="0"/>
            </a:endParaRPr>
          </a:p>
        </p:txBody>
      </p:sp>
      <p:sp>
        <p:nvSpPr>
          <p:cNvPr id="2" name="Title 1">
            <a:extLst>
              <a:ext uri="{FF2B5EF4-FFF2-40B4-BE49-F238E27FC236}">
                <a16:creationId xmlns:a16="http://schemas.microsoft.com/office/drawing/2014/main" id="{380153B6-37A4-B03E-AFD7-1D7588CEDA3C}"/>
              </a:ext>
            </a:extLst>
          </p:cNvPr>
          <p:cNvSpPr>
            <a:spLocks noGrp="1"/>
          </p:cNvSpPr>
          <p:nvPr>
            <p:ph type="title"/>
          </p:nvPr>
        </p:nvSpPr>
        <p:spPr>
          <a:xfrm>
            <a:off x="586740" y="1139372"/>
            <a:ext cx="11018520" cy="677108"/>
          </a:xfrm>
        </p:spPr>
        <p:txBody>
          <a:bodyPr anchor="t">
            <a:spAutoFit/>
          </a:bodyPr>
          <a:lstStyle/>
          <a:p>
            <a:pPr algn="ctr"/>
            <a:r>
              <a:rPr lang="en-US" sz="4400">
                <a:ea typeface="+mj-ea"/>
                <a:cs typeface="+mj-cs"/>
              </a:rPr>
              <a:t>Copilot page</a:t>
            </a:r>
          </a:p>
        </p:txBody>
      </p:sp>
      <p:sp>
        <p:nvSpPr>
          <p:cNvPr id="17" name="Rectangle: Rounded Corners 16">
            <a:extLst>
              <a:ext uri="{FF2B5EF4-FFF2-40B4-BE49-F238E27FC236}">
                <a16:creationId xmlns:a16="http://schemas.microsoft.com/office/drawing/2014/main" id="{067BFFA1-96FA-2AF9-AAB6-98A0D602FD2D}"/>
              </a:ext>
              <a:ext uri="{C183D7F6-B498-43B3-948B-1728B52AA6E4}">
                <adec:decorative xmlns:adec="http://schemas.microsoft.com/office/drawing/2017/decorative" val="1"/>
              </a:ext>
            </a:extLst>
          </p:cNvPr>
          <p:cNvSpPr>
            <a:spLocks/>
          </p:cNvSpPr>
          <p:nvPr/>
        </p:nvSpPr>
        <p:spPr bwMode="auto">
          <a:xfrm>
            <a:off x="588963" y="3188463"/>
            <a:ext cx="11017250" cy="2952170"/>
          </a:xfrm>
          <a:prstGeom prst="roundRect">
            <a:avLst>
              <a:gd name="adj" fmla="val 2140"/>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B88B6841-7B1B-F2F1-4242-B76482C737A4}"/>
              </a:ext>
              <a:ext uri="{C183D7F6-B498-43B3-948B-1728B52AA6E4}">
                <adec:decorative xmlns:adec="http://schemas.microsoft.com/office/drawing/2017/decorative" val="1"/>
              </a:ext>
            </a:extLst>
          </p:cNvPr>
          <p:cNvSpPr>
            <a:spLocks/>
          </p:cNvSpPr>
          <p:nvPr/>
        </p:nvSpPr>
        <p:spPr bwMode="auto">
          <a:xfrm>
            <a:off x="726122" y="4007033"/>
            <a:ext cx="10742931" cy="1996440"/>
          </a:xfrm>
          <a:prstGeom prst="roundRect">
            <a:avLst>
              <a:gd name="adj" fmla="val 29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51" name="Rectangle: Rounded Corners 50">
            <a:extLst>
              <a:ext uri="{FF2B5EF4-FFF2-40B4-BE49-F238E27FC236}">
                <a16:creationId xmlns:a16="http://schemas.microsoft.com/office/drawing/2014/main" id="{AB1AECDF-069C-9EB5-C5A5-CF9B5CE9F75A}"/>
              </a:ext>
              <a:ext uri="{C183D7F6-B498-43B3-948B-1728B52AA6E4}">
                <adec:decorative xmlns:adec="http://schemas.microsoft.com/office/drawing/2017/decorative" val="1"/>
              </a:ext>
            </a:extLst>
          </p:cNvPr>
          <p:cNvSpPr>
            <a:spLocks/>
          </p:cNvSpPr>
          <p:nvPr/>
        </p:nvSpPr>
        <p:spPr bwMode="auto">
          <a:xfrm>
            <a:off x="726123" y="3325622"/>
            <a:ext cx="3498681" cy="544250"/>
          </a:xfrm>
          <a:prstGeom prst="roundRect">
            <a:avLst>
              <a:gd name="adj" fmla="val 12381"/>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l"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Readiness</a:t>
            </a:r>
          </a:p>
        </p:txBody>
      </p:sp>
      <p:sp>
        <p:nvSpPr>
          <p:cNvPr id="52" name="Rectangle: Rounded Corners 51">
            <a:extLst>
              <a:ext uri="{FF2B5EF4-FFF2-40B4-BE49-F238E27FC236}">
                <a16:creationId xmlns:a16="http://schemas.microsoft.com/office/drawing/2014/main" id="{B48893C4-BC86-3B13-90A4-41C3EDCBCB87}"/>
              </a:ext>
              <a:ext uri="{C183D7F6-B498-43B3-948B-1728B52AA6E4}">
                <adec:decorative xmlns:adec="http://schemas.microsoft.com/office/drawing/2017/decorative" val="1"/>
              </a:ext>
            </a:extLst>
          </p:cNvPr>
          <p:cNvSpPr>
            <a:spLocks/>
          </p:cNvSpPr>
          <p:nvPr/>
        </p:nvSpPr>
        <p:spPr bwMode="auto">
          <a:xfrm>
            <a:off x="4348248" y="3325622"/>
            <a:ext cx="3498681" cy="544250"/>
          </a:xfrm>
          <a:prstGeom prst="roundRect">
            <a:avLst>
              <a:gd name="adj" fmla="val 12381"/>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l"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Insights</a:t>
            </a:r>
          </a:p>
        </p:txBody>
      </p:sp>
      <p:sp>
        <p:nvSpPr>
          <p:cNvPr id="53" name="Rectangle: Rounded Corners 52">
            <a:extLst>
              <a:ext uri="{FF2B5EF4-FFF2-40B4-BE49-F238E27FC236}">
                <a16:creationId xmlns:a16="http://schemas.microsoft.com/office/drawing/2014/main" id="{C002CE09-4177-C59C-B3C7-24333508AA67}"/>
              </a:ext>
              <a:ext uri="{C183D7F6-B498-43B3-948B-1728B52AA6E4}">
                <adec:decorative xmlns:adec="http://schemas.microsoft.com/office/drawing/2017/decorative" val="1"/>
              </a:ext>
            </a:extLst>
          </p:cNvPr>
          <p:cNvSpPr>
            <a:spLocks/>
          </p:cNvSpPr>
          <p:nvPr/>
        </p:nvSpPr>
        <p:spPr bwMode="auto">
          <a:xfrm>
            <a:off x="7970373" y="3325622"/>
            <a:ext cx="3498681" cy="544250"/>
          </a:xfrm>
          <a:prstGeom prst="roundRect">
            <a:avLst>
              <a:gd name="adj" fmla="val 12381"/>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l"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Governance</a:t>
            </a:r>
          </a:p>
        </p:txBody>
      </p:sp>
      <p:sp>
        <p:nvSpPr>
          <p:cNvPr id="54" name="Rectangle 53">
            <a:extLst>
              <a:ext uri="{FF2B5EF4-FFF2-40B4-BE49-F238E27FC236}">
                <a16:creationId xmlns:a16="http://schemas.microsoft.com/office/drawing/2014/main" id="{C4CC5C95-52B7-C042-BDE8-4C3F41B83A4A}"/>
              </a:ext>
            </a:extLst>
          </p:cNvPr>
          <p:cNvSpPr>
            <a:spLocks/>
          </p:cNvSpPr>
          <p:nvPr/>
        </p:nvSpPr>
        <p:spPr>
          <a:xfrm>
            <a:off x="903479" y="4119213"/>
            <a:ext cx="3143969" cy="13388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Data and security guidance</a:t>
            </a:r>
          </a:p>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Copilot FAQ</a:t>
            </a:r>
          </a:p>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What’s new in Copilot</a:t>
            </a:r>
          </a:p>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Getting started guides</a:t>
            </a:r>
          </a:p>
        </p:txBody>
      </p:sp>
      <p:cxnSp>
        <p:nvCxnSpPr>
          <p:cNvPr id="56" name="Straight Connector 55">
            <a:extLst>
              <a:ext uri="{FF2B5EF4-FFF2-40B4-BE49-F238E27FC236}">
                <a16:creationId xmlns:a16="http://schemas.microsoft.com/office/drawing/2014/main" id="{6B50DA02-39D1-57AA-B6B0-4F18A76BECB5}"/>
              </a:ext>
              <a:ext uri="{C183D7F6-B498-43B3-948B-1728B52AA6E4}">
                <adec:decorative xmlns:adec="http://schemas.microsoft.com/office/drawing/2017/decorative" val="1"/>
              </a:ext>
            </a:extLst>
          </p:cNvPr>
          <p:cNvCxnSpPr>
            <a:cxnSpLocks/>
          </p:cNvCxnSpPr>
          <p:nvPr/>
        </p:nvCxnSpPr>
        <p:spPr>
          <a:xfrm>
            <a:off x="4286526" y="4118459"/>
            <a:ext cx="0" cy="1773587"/>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C7F524C-562B-FE72-489A-BD845876E801}"/>
              </a:ext>
              <a:ext uri="{C183D7F6-B498-43B3-948B-1728B52AA6E4}">
                <adec:decorative xmlns:adec="http://schemas.microsoft.com/office/drawing/2017/decorative" val="1"/>
              </a:ext>
            </a:extLst>
          </p:cNvPr>
          <p:cNvCxnSpPr>
            <a:cxnSpLocks/>
          </p:cNvCxnSpPr>
          <p:nvPr/>
        </p:nvCxnSpPr>
        <p:spPr>
          <a:xfrm>
            <a:off x="7908651" y="4118459"/>
            <a:ext cx="0" cy="1773587"/>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13E00293-2AC4-46ED-932A-BBFEFF95C00B}"/>
              </a:ext>
            </a:extLst>
          </p:cNvPr>
          <p:cNvSpPr>
            <a:spLocks/>
          </p:cNvSpPr>
          <p:nvPr/>
        </p:nvSpPr>
        <p:spPr>
          <a:xfrm>
            <a:off x="4525604" y="4119213"/>
            <a:ext cx="3143969" cy="13388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Usage across Copilots</a:t>
            </a:r>
          </a:p>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Apps created using Copilot</a:t>
            </a:r>
          </a:p>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Makers using Copilot</a:t>
            </a:r>
          </a:p>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Copilot ROI</a:t>
            </a:r>
          </a:p>
        </p:txBody>
      </p:sp>
      <p:sp>
        <p:nvSpPr>
          <p:cNvPr id="59" name="Rectangle 58">
            <a:extLst>
              <a:ext uri="{FF2B5EF4-FFF2-40B4-BE49-F238E27FC236}">
                <a16:creationId xmlns:a16="http://schemas.microsoft.com/office/drawing/2014/main" id="{3CF21545-68E6-42AC-8E76-15C4A46158A2}"/>
              </a:ext>
            </a:extLst>
          </p:cNvPr>
          <p:cNvSpPr>
            <a:spLocks/>
          </p:cNvSpPr>
          <p:nvPr/>
        </p:nvSpPr>
        <p:spPr>
          <a:xfrm>
            <a:off x="8147729" y="4119213"/>
            <a:ext cx="3143969" cy="12618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Responsible AI insights</a:t>
            </a:r>
          </a:p>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Visibility to Copilot enablement</a:t>
            </a:r>
          </a:p>
          <a:p>
            <a:pPr marL="203200" marR="0" lvl="0" indent="-203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Centralized Copilot settings</a:t>
            </a:r>
          </a:p>
        </p:txBody>
      </p:sp>
      <p:sp>
        <p:nvSpPr>
          <p:cNvPr id="65" name="Content Placeholder 2">
            <a:extLst>
              <a:ext uri="{FF2B5EF4-FFF2-40B4-BE49-F238E27FC236}">
                <a16:creationId xmlns:a16="http://schemas.microsoft.com/office/drawing/2014/main" id="{26A9FAE0-4446-1DE9-A3E1-1D75932B9741}"/>
              </a:ext>
            </a:extLst>
          </p:cNvPr>
          <p:cNvSpPr txBox="1">
            <a:spLocks/>
          </p:cNvSpPr>
          <p:nvPr/>
        </p:nvSpPr>
        <p:spPr>
          <a:xfrm>
            <a:off x="588963" y="2325151"/>
            <a:ext cx="11017250" cy="73866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w="3175">
                  <a:noFill/>
                </a:ln>
                <a:solidFill>
                  <a:srgbClr val="0078D4"/>
                </a:solidFill>
                <a:effectLst/>
                <a:uLnTx/>
                <a:uFillTx/>
                <a:latin typeface="Segoe UI Semibold"/>
                <a:ea typeface="+mn-ea"/>
                <a:cs typeface="Segoe UI" panose="020B0502040204020203" pitchFamily="34" charset="0"/>
              </a:rPr>
              <a:t>A centralized location for documents, insights, and controls </a:t>
            </a:r>
            <a:br>
              <a:rPr kumimoji="0" lang="en-US" sz="2400" b="0" i="0" u="none" strike="noStrike" kern="1200" cap="none" spc="0" normalizeH="0" baseline="0" noProof="0">
                <a:ln w="3175">
                  <a:noFill/>
                </a:ln>
                <a:solidFill>
                  <a:srgbClr val="0078D4"/>
                </a:solidFill>
                <a:effectLst/>
                <a:uLnTx/>
                <a:uFillTx/>
                <a:latin typeface="Segoe UI Semibold"/>
                <a:ea typeface="+mn-ea"/>
                <a:cs typeface="Segoe UI" panose="020B0502040204020203" pitchFamily="34" charset="0"/>
              </a:rPr>
            </a:br>
            <a:r>
              <a:rPr kumimoji="0" lang="en-US" sz="2400" b="0" i="0" u="none" strike="noStrike" kern="1200" cap="none" spc="0" normalizeH="0" baseline="0" noProof="0">
                <a:ln w="3175">
                  <a:noFill/>
                </a:ln>
                <a:solidFill>
                  <a:srgbClr val="0078D4"/>
                </a:solidFill>
                <a:effectLst/>
                <a:uLnTx/>
                <a:uFillTx/>
                <a:latin typeface="Segoe UI Semibold"/>
                <a:ea typeface="+mn-ea"/>
                <a:cs typeface="Segoe UI" panose="020B0502040204020203" pitchFamily="34" charset="0"/>
              </a:rPr>
              <a:t>for Power Platform in Power Platform admin center</a:t>
            </a:r>
            <a:endPar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2037787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F5B0C-CAE5-C177-5DB9-092E4A82C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53599-9B04-5696-06D3-F2D589FBA631}"/>
              </a:ext>
            </a:extLst>
          </p:cNvPr>
          <p:cNvSpPr>
            <a:spLocks noGrp="1"/>
          </p:cNvSpPr>
          <p:nvPr>
            <p:ph type="title"/>
          </p:nvPr>
        </p:nvSpPr>
        <p:spPr>
          <a:xfrm>
            <a:off x="528814" y="2606103"/>
            <a:ext cx="6334323" cy="2215991"/>
          </a:xfrm>
        </p:spPr>
        <p:txBody>
          <a:bodyPr/>
          <a:lstStyle/>
          <a:p>
            <a:br>
              <a:rPr lang="en-US"/>
            </a:br>
            <a:r>
              <a:rPr lang="en-US"/>
              <a:t>Resources</a:t>
            </a:r>
            <a:br>
              <a:rPr lang="en-US"/>
            </a:br>
            <a:br>
              <a:rPr lang="en-US"/>
            </a:br>
            <a:endParaRPr lang="en-US"/>
          </a:p>
        </p:txBody>
      </p:sp>
    </p:spTree>
    <p:extLst>
      <p:ext uri="{BB962C8B-B14F-4D97-AF65-F5344CB8AC3E}">
        <p14:creationId xmlns:p14="http://schemas.microsoft.com/office/powerpoint/2010/main" val="768863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906BF-2187-B273-26BE-9B07EFEC9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9D0BE-D41F-C1B2-4A12-43CB39B0A670}"/>
              </a:ext>
            </a:extLst>
          </p:cNvPr>
          <p:cNvSpPr>
            <a:spLocks noGrp="1"/>
          </p:cNvSpPr>
          <p:nvPr>
            <p:ph type="title"/>
          </p:nvPr>
        </p:nvSpPr>
        <p:spPr>
          <a:xfrm>
            <a:off x="587375" y="3192416"/>
            <a:ext cx="1827810" cy="443198"/>
          </a:xfrm>
        </p:spPr>
        <p:txBody>
          <a:bodyPr/>
          <a:lstStyle/>
          <a:p>
            <a:r>
              <a:rPr lang="en-GB">
                <a:ea typeface="+mj-ea"/>
                <a:cs typeface="+mj-cs"/>
              </a:rPr>
              <a:t>Resources</a:t>
            </a:r>
            <a:endParaRPr lang="en-AU">
              <a:ea typeface="+mj-ea"/>
              <a:cs typeface="+mj-cs"/>
            </a:endParaRPr>
          </a:p>
        </p:txBody>
      </p:sp>
      <p:sp>
        <p:nvSpPr>
          <p:cNvPr id="13" name="Rectangle 12">
            <a:extLst>
              <a:ext uri="{FF2B5EF4-FFF2-40B4-BE49-F238E27FC236}">
                <a16:creationId xmlns:a16="http://schemas.microsoft.com/office/drawing/2014/main" id="{20A2FF8E-55C2-8520-B0BB-95F99974AAA9}"/>
              </a:ext>
              <a:ext uri="{C183D7F6-B498-43B3-948B-1728B52AA6E4}">
                <adec:decorative xmlns:adec="http://schemas.microsoft.com/office/drawing/2017/decorative" val="0"/>
              </a:ext>
            </a:extLst>
          </p:cNvPr>
          <p:cNvSpPr>
            <a:spLocks/>
          </p:cNvSpPr>
          <p:nvPr/>
        </p:nvSpPr>
        <p:spPr bwMode="auto">
          <a:xfrm>
            <a:off x="3652520" y="1178934"/>
            <a:ext cx="7682230" cy="738664"/>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932742" fontAlgn="base">
              <a:spcBef>
                <a:spcPct val="0"/>
              </a:spcBef>
              <a:spcAft>
                <a:spcPct val="0"/>
              </a:spcAft>
              <a:defRPr/>
            </a:pPr>
            <a:r>
              <a:rPr kumimoji="0" lang="en-US" sz="2400" b="0" i="0" u="none" strike="noStrike" kern="0" cap="none" spc="0" normalizeH="0" baseline="0" noProof="0">
                <a:ln w="3175">
                  <a:noFill/>
                </a:ln>
                <a:solidFill>
                  <a:srgbClr val="000000"/>
                </a:solidFill>
                <a:effectLst/>
                <a:uLnTx/>
                <a:uFillTx/>
                <a:latin typeface="Segoe UI"/>
                <a:ea typeface="+mn-ea"/>
                <a:cs typeface="+mn-cs"/>
              </a:rPr>
              <a:t>Microsoft Learn: </a:t>
            </a:r>
            <a:r>
              <a:rPr lang="en-US" sz="2400">
                <a:solidFill>
                  <a:srgbClr val="000000"/>
                </a:solidFill>
                <a:hlinkClick r:id="rId2"/>
              </a:rPr>
              <a:t>Prepare security </a:t>
            </a:r>
            <a:br>
              <a:rPr lang="en-US" sz="2400">
                <a:solidFill>
                  <a:srgbClr val="000000"/>
                </a:solidFill>
                <a:hlinkClick r:id="rId2"/>
              </a:rPr>
            </a:br>
            <a:r>
              <a:rPr lang="en-US" sz="2400">
                <a:solidFill>
                  <a:srgbClr val="000000"/>
                </a:solidFill>
                <a:hlinkClick r:id="rId2"/>
              </a:rPr>
              <a:t>and compliance to support Microsoft 365 Copilot</a:t>
            </a:r>
            <a:endParaRPr kumimoji="0" lang="en-US" sz="2400" b="0" i="0" u="none" strike="noStrike" kern="0" cap="none" spc="0" normalizeH="0" baseline="0" noProof="0">
              <a:ln w="3175">
                <a:noFill/>
              </a:ln>
              <a:solidFill>
                <a:srgbClr val="000000"/>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97C16311-6D86-3F93-DC00-70433B1A7892}"/>
              </a:ext>
              <a:ext uri="{C183D7F6-B498-43B3-948B-1728B52AA6E4}">
                <adec:decorative xmlns:adec="http://schemas.microsoft.com/office/drawing/2017/decorative" val="0"/>
              </a:ext>
            </a:extLst>
          </p:cNvPr>
          <p:cNvSpPr>
            <a:spLocks/>
          </p:cNvSpPr>
          <p:nvPr/>
        </p:nvSpPr>
        <p:spPr bwMode="auto">
          <a:xfrm>
            <a:off x="3652520" y="2397912"/>
            <a:ext cx="7682230" cy="738664"/>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932742" fontAlgn="base">
              <a:spcBef>
                <a:spcPct val="0"/>
              </a:spcBef>
              <a:spcAft>
                <a:spcPct val="0"/>
              </a:spcAft>
              <a:defRPr/>
            </a:pPr>
            <a:r>
              <a:rPr kumimoji="0" lang="en-US" sz="2400" b="0" i="0" u="none" strike="noStrike" kern="0" cap="none" spc="0" normalizeH="0" baseline="0" noProof="0">
                <a:ln w="3175">
                  <a:noFill/>
                </a:ln>
                <a:solidFill>
                  <a:srgbClr val="000000"/>
                </a:solidFill>
                <a:effectLst/>
                <a:uLnTx/>
                <a:uFillTx/>
                <a:latin typeface="Segoe UI"/>
                <a:ea typeface="+mn-ea"/>
                <a:cs typeface="+mn-cs"/>
              </a:rPr>
              <a:t>Microsoft Learn: </a:t>
            </a:r>
            <a:r>
              <a:rPr lang="nn-NO" sz="2400">
                <a:solidFill>
                  <a:srgbClr val="000000"/>
                </a:solidFill>
                <a:hlinkClick r:id="rId3"/>
              </a:rPr>
              <a:t>Manage and Extend Microsoft 365 Copilot</a:t>
            </a:r>
            <a:r>
              <a:rPr kumimoji="0" lang="en-US" sz="2400" b="0" i="0" u="none" strike="noStrike" kern="0" cap="none" spc="0" normalizeH="0" baseline="0" noProof="0">
                <a:ln w="3175">
                  <a:noFill/>
                </a:ln>
                <a:solidFill>
                  <a:srgbClr val="000000"/>
                </a:solidFill>
                <a:effectLst/>
                <a:uLnTx/>
                <a:uFillTx/>
                <a:latin typeface="Segoe UI"/>
                <a:ea typeface="+mn-ea"/>
                <a:cs typeface="+mn-cs"/>
              </a:rPr>
              <a:t> </a:t>
            </a:r>
          </a:p>
        </p:txBody>
      </p:sp>
      <p:sp>
        <p:nvSpPr>
          <p:cNvPr id="21" name="Rectangle 20">
            <a:extLst>
              <a:ext uri="{FF2B5EF4-FFF2-40B4-BE49-F238E27FC236}">
                <a16:creationId xmlns:a16="http://schemas.microsoft.com/office/drawing/2014/main" id="{F1C319C0-FABF-9584-C78E-305693F3C5B3}"/>
              </a:ext>
              <a:ext uri="{C183D7F6-B498-43B3-948B-1728B52AA6E4}">
                <adec:decorative xmlns:adec="http://schemas.microsoft.com/office/drawing/2017/decorative" val="0"/>
              </a:ext>
            </a:extLst>
          </p:cNvPr>
          <p:cNvSpPr>
            <a:spLocks/>
          </p:cNvSpPr>
          <p:nvPr/>
        </p:nvSpPr>
        <p:spPr bwMode="auto">
          <a:xfrm>
            <a:off x="3652520" y="3616890"/>
            <a:ext cx="7682230" cy="738664"/>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932742" fontAlgn="base">
              <a:spcBef>
                <a:spcPct val="0"/>
              </a:spcBef>
              <a:spcAft>
                <a:spcPct val="0"/>
              </a:spcAft>
              <a:defRPr/>
            </a:pPr>
            <a:r>
              <a:rPr lang="en-US" sz="2400" kern="0">
                <a:ln w="3175">
                  <a:noFill/>
                </a:ln>
                <a:solidFill>
                  <a:srgbClr val="000000"/>
                </a:solidFill>
              </a:rPr>
              <a:t>Documentation: </a:t>
            </a:r>
            <a:r>
              <a:rPr lang="en-GB" sz="2400">
                <a:hlinkClick r:id="rId4"/>
              </a:rPr>
              <a:t>Manage Microsoft 365 Copilot Agents - Microsoft 365 admin</a:t>
            </a:r>
            <a:endParaRPr lang="en-US" sz="2400" kern="0">
              <a:ln w="3175">
                <a:noFill/>
              </a:ln>
              <a:solidFill>
                <a:srgbClr val="000000"/>
              </a:solidFill>
            </a:endParaRPr>
          </a:p>
        </p:txBody>
      </p:sp>
      <p:sp>
        <p:nvSpPr>
          <p:cNvPr id="22" name="Rectangle 21">
            <a:extLst>
              <a:ext uri="{FF2B5EF4-FFF2-40B4-BE49-F238E27FC236}">
                <a16:creationId xmlns:a16="http://schemas.microsoft.com/office/drawing/2014/main" id="{BE454218-C3AD-F17F-229F-53A4FAA7BF08}"/>
              </a:ext>
              <a:ext uri="{C183D7F6-B498-43B3-948B-1728B52AA6E4}">
                <adec:decorative xmlns:adec="http://schemas.microsoft.com/office/drawing/2017/decorative" val="0"/>
              </a:ext>
            </a:extLst>
          </p:cNvPr>
          <p:cNvSpPr>
            <a:spLocks/>
          </p:cNvSpPr>
          <p:nvPr/>
        </p:nvSpPr>
        <p:spPr bwMode="auto">
          <a:xfrm>
            <a:off x="3652520" y="4835865"/>
            <a:ext cx="7682230" cy="738664"/>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932742" fontAlgn="base">
              <a:spcBef>
                <a:spcPct val="0"/>
              </a:spcBef>
              <a:spcAft>
                <a:spcPct val="0"/>
              </a:spcAft>
              <a:defRPr/>
            </a:pPr>
            <a:r>
              <a:rPr lang="en-GB" sz="2400" kern="0">
                <a:ln w="3175">
                  <a:noFill/>
                </a:ln>
                <a:solidFill>
                  <a:srgbClr val="000000"/>
                </a:solidFill>
              </a:rPr>
              <a:t>Documentation: </a:t>
            </a:r>
            <a:r>
              <a:rPr lang="en-US" sz="2400">
                <a:hlinkClick r:id="rId5"/>
              </a:rPr>
              <a:t>Security and governance - Microsoft Copilot Studio</a:t>
            </a:r>
            <a:endParaRPr lang="en-AU" sz="2400" kern="0">
              <a:ln w="3175">
                <a:noFill/>
              </a:ln>
              <a:solidFill>
                <a:srgbClr val="000000"/>
              </a:solidFill>
            </a:endParaRPr>
          </a:p>
        </p:txBody>
      </p:sp>
      <p:sp>
        <p:nvSpPr>
          <p:cNvPr id="25" name="Freeform: Shape 33">
            <a:extLst>
              <a:ext uri="{FF2B5EF4-FFF2-40B4-BE49-F238E27FC236}">
                <a16:creationId xmlns:a16="http://schemas.microsoft.com/office/drawing/2014/main" id="{0DD75B5C-B9D8-D75C-B007-97EC0F0F6422}"/>
              </a:ext>
              <a:ext uri="{C183D7F6-B498-43B3-948B-1728B52AA6E4}">
                <adec:decorative xmlns:adec="http://schemas.microsoft.com/office/drawing/2017/decorative" val="1"/>
              </a:ext>
            </a:extLst>
          </p:cNvPr>
          <p:cNvSpPr>
            <a:spLocks/>
          </p:cNvSpPr>
          <p:nvPr/>
        </p:nvSpPr>
        <p:spPr bwMode="auto">
          <a:xfrm>
            <a:off x="2869310" y="2462506"/>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solidFill>
                  <a:schemeClr val="tx1"/>
                </a:solidFill>
                <a:effectLst/>
                <a:uLnTx/>
                <a:uFillTx/>
                <a:latin typeface="Segoe UI Semibold"/>
                <a:ea typeface="+mn-ea"/>
                <a:cs typeface="+mn-cs"/>
              </a:rPr>
              <a:t>2</a:t>
            </a:r>
          </a:p>
        </p:txBody>
      </p:sp>
      <p:sp>
        <p:nvSpPr>
          <p:cNvPr id="27" name="Freeform: Shape 33">
            <a:extLst>
              <a:ext uri="{FF2B5EF4-FFF2-40B4-BE49-F238E27FC236}">
                <a16:creationId xmlns:a16="http://schemas.microsoft.com/office/drawing/2014/main" id="{C0A2BD2E-73C2-237F-B924-15D95CA79370}"/>
              </a:ext>
              <a:ext uri="{C183D7F6-B498-43B3-948B-1728B52AA6E4}">
                <adec:decorative xmlns:adec="http://schemas.microsoft.com/office/drawing/2017/decorative" val="1"/>
              </a:ext>
            </a:extLst>
          </p:cNvPr>
          <p:cNvSpPr>
            <a:spLocks/>
          </p:cNvSpPr>
          <p:nvPr/>
        </p:nvSpPr>
        <p:spPr bwMode="auto">
          <a:xfrm>
            <a:off x="2869310" y="3681483"/>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solidFill>
                  <a:schemeClr val="tx1"/>
                </a:solidFill>
                <a:effectLst/>
                <a:uLnTx/>
                <a:uFillTx/>
                <a:latin typeface="Segoe UI Semibold"/>
                <a:ea typeface="+mn-ea"/>
                <a:cs typeface="+mn-cs"/>
              </a:rPr>
              <a:t>3</a:t>
            </a:r>
          </a:p>
        </p:txBody>
      </p:sp>
      <p:sp>
        <p:nvSpPr>
          <p:cNvPr id="29" name="Freeform: Shape 33">
            <a:extLst>
              <a:ext uri="{FF2B5EF4-FFF2-40B4-BE49-F238E27FC236}">
                <a16:creationId xmlns:a16="http://schemas.microsoft.com/office/drawing/2014/main" id="{332477C7-892C-5725-2BAD-47E705E5E8C4}"/>
              </a:ext>
              <a:ext uri="{C183D7F6-B498-43B3-948B-1728B52AA6E4}">
                <adec:decorative xmlns:adec="http://schemas.microsoft.com/office/drawing/2017/decorative" val="1"/>
              </a:ext>
            </a:extLst>
          </p:cNvPr>
          <p:cNvSpPr>
            <a:spLocks/>
          </p:cNvSpPr>
          <p:nvPr/>
        </p:nvSpPr>
        <p:spPr bwMode="auto">
          <a:xfrm>
            <a:off x="2869310" y="4900460"/>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solidFill>
                  <a:schemeClr val="tx1"/>
                </a:solidFill>
                <a:effectLst/>
                <a:uLnTx/>
                <a:uFillTx/>
                <a:latin typeface="Segoe UI Semibold"/>
                <a:ea typeface="+mn-ea"/>
                <a:cs typeface="+mn-cs"/>
              </a:rPr>
              <a:t>4</a:t>
            </a:r>
          </a:p>
        </p:txBody>
      </p:sp>
      <p:cxnSp>
        <p:nvCxnSpPr>
          <p:cNvPr id="36" name="Straight Connector 35">
            <a:extLst>
              <a:ext uri="{FF2B5EF4-FFF2-40B4-BE49-F238E27FC236}">
                <a16:creationId xmlns:a16="http://schemas.microsoft.com/office/drawing/2014/main" id="{FFB2DE3B-17AF-AD8C-016B-CBB812B96C8D}"/>
              </a:ext>
              <a:ext uri="{C183D7F6-B498-43B3-948B-1728B52AA6E4}">
                <adec:decorative xmlns:adec="http://schemas.microsoft.com/office/drawing/2017/decorative" val="1"/>
              </a:ext>
            </a:extLst>
          </p:cNvPr>
          <p:cNvCxnSpPr>
            <a:cxnSpLocks/>
          </p:cNvCxnSpPr>
          <p:nvPr/>
        </p:nvCxnSpPr>
        <p:spPr>
          <a:xfrm>
            <a:off x="3652520" y="4595711"/>
            <a:ext cx="768223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11A5DD8-1BCA-CA2D-AB12-98CE1349DD5D}"/>
              </a:ext>
              <a:ext uri="{C183D7F6-B498-43B3-948B-1728B52AA6E4}">
                <adec:decorative xmlns:adec="http://schemas.microsoft.com/office/drawing/2017/decorative" val="1"/>
              </a:ext>
            </a:extLst>
          </p:cNvPr>
          <p:cNvCxnSpPr>
            <a:cxnSpLocks/>
          </p:cNvCxnSpPr>
          <p:nvPr/>
        </p:nvCxnSpPr>
        <p:spPr>
          <a:xfrm>
            <a:off x="3652520" y="3376733"/>
            <a:ext cx="768223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41A55DB-4D1B-4929-5208-FE275C2A661E}"/>
              </a:ext>
              <a:ext uri="{C183D7F6-B498-43B3-948B-1728B52AA6E4}">
                <adec:decorative xmlns:adec="http://schemas.microsoft.com/office/drawing/2017/decorative" val="1"/>
              </a:ext>
            </a:extLst>
          </p:cNvPr>
          <p:cNvCxnSpPr>
            <a:cxnSpLocks/>
          </p:cNvCxnSpPr>
          <p:nvPr/>
        </p:nvCxnSpPr>
        <p:spPr>
          <a:xfrm>
            <a:off x="3652520" y="2157755"/>
            <a:ext cx="768223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Freeform: Shape 33">
            <a:extLst>
              <a:ext uri="{FF2B5EF4-FFF2-40B4-BE49-F238E27FC236}">
                <a16:creationId xmlns:a16="http://schemas.microsoft.com/office/drawing/2014/main" id="{B50AA27F-8184-79D7-8B73-0DA13594BCD7}"/>
              </a:ext>
              <a:ext uri="{C183D7F6-B498-43B3-948B-1728B52AA6E4}">
                <adec:decorative xmlns:adec="http://schemas.microsoft.com/office/drawing/2017/decorative" val="1"/>
              </a:ext>
            </a:extLst>
          </p:cNvPr>
          <p:cNvSpPr>
            <a:spLocks/>
          </p:cNvSpPr>
          <p:nvPr/>
        </p:nvSpPr>
        <p:spPr bwMode="auto">
          <a:xfrm>
            <a:off x="2869310" y="1243529"/>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solidFill>
                  <a:schemeClr val="tx1"/>
                </a:solidFill>
                <a:effectLst/>
                <a:uLnTx/>
                <a:uFillTx/>
                <a:latin typeface="Segoe UI Semibold"/>
                <a:ea typeface="+mn-ea"/>
                <a:cs typeface="+mn-cs"/>
              </a:rPr>
              <a:t>1</a:t>
            </a:r>
          </a:p>
        </p:txBody>
      </p:sp>
    </p:spTree>
    <p:extLst>
      <p:ext uri="{BB962C8B-B14F-4D97-AF65-F5344CB8AC3E}">
        <p14:creationId xmlns:p14="http://schemas.microsoft.com/office/powerpoint/2010/main" val="308958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13"/>
                                        </p:tgtEl>
                                        <p:attrNameLst>
                                          <p:attrName>ppt_x</p:attrName>
                                          <p:attrName>ppt_y</p:attrName>
                                        </p:attrNameLst>
                                      </p:cBhvr>
                                      <p:rCtr x="0" y="1736"/>
                                    </p:animMotion>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250"/>
                                        <p:tgtEl>
                                          <p:spTgt spid="38"/>
                                        </p:tgtEl>
                                      </p:cBhvr>
                                    </p:animEffect>
                                  </p:childTnLst>
                                </p:cTn>
                              </p:par>
                              <p:par>
                                <p:cTn id="13" presetID="42" presetClass="path" presetSubtype="0" decel="100000" fill="hold" nodeType="withEffect">
                                  <p:stCondLst>
                                    <p:cond delay="0"/>
                                  </p:stCondLst>
                                  <p:childTnLst>
                                    <p:animMotion origin="layout" path="M -3.75E-6 -0.03472 L -3.75E-6 1.85185E-6 " pathEditMode="relative" rAng="0" ptsTypes="AA">
                                      <p:cBhvr>
                                        <p:cTn id="14" dur="500" fill="hold"/>
                                        <p:tgtEl>
                                          <p:spTgt spid="38"/>
                                        </p:tgtEl>
                                        <p:attrNameLst>
                                          <p:attrName>ppt_x</p:attrName>
                                          <p:attrName>ppt_y</p:attrName>
                                        </p:attrNameLst>
                                      </p:cBhvr>
                                      <p:rCtr x="0" y="1736"/>
                                    </p:animMotion>
                                  </p:childTnLst>
                                </p:cTn>
                              </p:par>
                              <p:par>
                                <p:cTn id="15" presetID="10"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par>
                                <p:cTn id="18" presetID="42" presetClass="path" presetSubtype="0" decel="100000" fill="hold" grpId="1" nodeType="withEffect">
                                  <p:stCondLst>
                                    <p:cond delay="0"/>
                                  </p:stCondLst>
                                  <p:childTnLst>
                                    <p:animMotion origin="layout" path="M -3.75E-6 -0.03472 L -3.75E-6 1.85185E-6 " pathEditMode="relative" rAng="0" ptsTypes="AA">
                                      <p:cBhvr>
                                        <p:cTn id="19" dur="500" fill="hold"/>
                                        <p:tgtEl>
                                          <p:spTgt spid="40"/>
                                        </p:tgtEl>
                                        <p:attrNameLst>
                                          <p:attrName>ppt_x</p:attrName>
                                          <p:attrName>ppt_y</p:attrName>
                                        </p:attrNameLst>
                                      </p:cBhvr>
                                      <p:rCtr x="0" y="1736"/>
                                    </p:animMotion>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par>
                                <p:cTn id="24" presetID="42" presetClass="path" presetSubtype="0" decel="100000" fill="hold" grpId="1" nodeType="withEffect">
                                  <p:stCondLst>
                                    <p:cond delay="0"/>
                                  </p:stCondLst>
                                  <p:childTnLst>
                                    <p:animMotion origin="layout" path="M -3.75E-6 -0.03472 L -3.75E-6 1.85185E-6 " pathEditMode="relative" rAng="0" ptsTypes="AA">
                                      <p:cBhvr>
                                        <p:cTn id="25" dur="500" fill="hold"/>
                                        <p:tgtEl>
                                          <p:spTgt spid="20"/>
                                        </p:tgtEl>
                                        <p:attrNameLst>
                                          <p:attrName>ppt_x</p:attrName>
                                          <p:attrName>ppt_y</p:attrName>
                                        </p:attrNameLst>
                                      </p:cBhvr>
                                      <p:rCtr x="0" y="1736"/>
                                    </p:animMotion>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50"/>
                                        <p:tgtEl>
                                          <p:spTgt spid="25"/>
                                        </p:tgtEl>
                                      </p:cBhvr>
                                    </p:animEffect>
                                  </p:childTnLst>
                                </p:cTn>
                              </p:par>
                              <p:par>
                                <p:cTn id="29" presetID="42" presetClass="path" presetSubtype="0" decel="100000" fill="hold" grpId="1" nodeType="withEffect">
                                  <p:stCondLst>
                                    <p:cond delay="0"/>
                                  </p:stCondLst>
                                  <p:childTnLst>
                                    <p:animMotion origin="layout" path="M -3.75E-6 -0.03472 L -3.75E-6 1.85185E-6 " pathEditMode="relative" rAng="0" ptsTypes="AA">
                                      <p:cBhvr>
                                        <p:cTn id="30" dur="500" fill="hold"/>
                                        <p:tgtEl>
                                          <p:spTgt spid="25"/>
                                        </p:tgtEl>
                                        <p:attrNameLst>
                                          <p:attrName>ppt_x</p:attrName>
                                          <p:attrName>ppt_y</p:attrName>
                                        </p:attrNameLst>
                                      </p:cBhvr>
                                      <p:rCtr x="0" y="1736"/>
                                    </p:animMotion>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250"/>
                                        <p:tgtEl>
                                          <p:spTgt spid="37"/>
                                        </p:tgtEl>
                                      </p:cBhvr>
                                    </p:animEffect>
                                  </p:childTnLst>
                                </p:cTn>
                              </p:par>
                              <p:par>
                                <p:cTn id="34" presetID="42" presetClass="path" presetSubtype="0" decel="100000" fill="hold" nodeType="withEffect">
                                  <p:stCondLst>
                                    <p:cond delay="0"/>
                                  </p:stCondLst>
                                  <p:childTnLst>
                                    <p:animMotion origin="layout" path="M -3.75E-6 -0.03472 L -3.75E-6 1.85185E-6 " pathEditMode="relative" rAng="0" ptsTypes="AA">
                                      <p:cBhvr>
                                        <p:cTn id="35" dur="500" fill="hold"/>
                                        <p:tgtEl>
                                          <p:spTgt spid="37"/>
                                        </p:tgtEl>
                                        <p:attrNameLst>
                                          <p:attrName>ppt_x</p:attrName>
                                          <p:attrName>ppt_y</p:attrName>
                                        </p:attrNameLst>
                                      </p:cBhvr>
                                      <p:rCtr x="0" y="1736"/>
                                    </p:animMotion>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par>
                                <p:cTn id="40" presetID="42" presetClass="path" presetSubtype="0" decel="100000" fill="hold" grpId="1" nodeType="withEffect">
                                  <p:stCondLst>
                                    <p:cond delay="0"/>
                                  </p:stCondLst>
                                  <p:childTnLst>
                                    <p:animMotion origin="layout" path="M -3.75E-6 -0.03472 L -3.75E-6 1.85185E-6 " pathEditMode="relative" rAng="0" ptsTypes="AA">
                                      <p:cBhvr>
                                        <p:cTn id="41" dur="500" fill="hold"/>
                                        <p:tgtEl>
                                          <p:spTgt spid="21"/>
                                        </p:tgtEl>
                                        <p:attrNameLst>
                                          <p:attrName>ppt_x</p:attrName>
                                          <p:attrName>ppt_y</p:attrName>
                                        </p:attrNameLst>
                                      </p:cBhvr>
                                      <p:rCtr x="0" y="1736"/>
                                    </p:animMotion>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250"/>
                                        <p:tgtEl>
                                          <p:spTgt spid="27"/>
                                        </p:tgtEl>
                                      </p:cBhvr>
                                    </p:animEffect>
                                  </p:childTnLst>
                                </p:cTn>
                              </p:par>
                              <p:par>
                                <p:cTn id="45" presetID="42" presetClass="path" presetSubtype="0" decel="100000" fill="hold" grpId="1" nodeType="withEffect">
                                  <p:stCondLst>
                                    <p:cond delay="0"/>
                                  </p:stCondLst>
                                  <p:childTnLst>
                                    <p:animMotion origin="layout" path="M -3.75E-6 -0.03472 L -3.75E-6 1.85185E-6 " pathEditMode="relative" rAng="0" ptsTypes="AA">
                                      <p:cBhvr>
                                        <p:cTn id="46" dur="500" fill="hold"/>
                                        <p:tgtEl>
                                          <p:spTgt spid="27"/>
                                        </p:tgtEl>
                                        <p:attrNameLst>
                                          <p:attrName>ppt_x</p:attrName>
                                          <p:attrName>ppt_y</p:attrName>
                                        </p:attrNameLst>
                                      </p:cBhvr>
                                      <p:rCtr x="0" y="1736"/>
                                    </p:animMotion>
                                  </p:childTnLst>
                                </p:cTn>
                              </p:par>
                              <p:par>
                                <p:cTn id="47" presetID="10"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250"/>
                                        <p:tgtEl>
                                          <p:spTgt spid="36"/>
                                        </p:tgtEl>
                                      </p:cBhvr>
                                    </p:animEffect>
                                  </p:childTnLst>
                                </p:cTn>
                              </p:par>
                              <p:par>
                                <p:cTn id="50" presetID="42" presetClass="path" presetSubtype="0" decel="100000" fill="hold" nodeType="withEffect">
                                  <p:stCondLst>
                                    <p:cond delay="0"/>
                                  </p:stCondLst>
                                  <p:childTnLst>
                                    <p:animMotion origin="layout" path="M -3.75E-6 -0.03472 L -3.75E-6 1.85185E-6 " pathEditMode="relative" rAng="0" ptsTypes="AA">
                                      <p:cBhvr>
                                        <p:cTn id="51" dur="500" fill="hold"/>
                                        <p:tgtEl>
                                          <p:spTgt spid="36"/>
                                        </p:tgtEl>
                                        <p:attrNameLst>
                                          <p:attrName>ppt_x</p:attrName>
                                          <p:attrName>ppt_y</p:attrName>
                                        </p:attrNameLst>
                                      </p:cBhvr>
                                      <p:rCtr x="0" y="1736"/>
                                    </p:animMotion>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childTnLst>
                                </p:cTn>
                              </p:par>
                              <p:par>
                                <p:cTn id="56" presetID="42" presetClass="path" presetSubtype="0" decel="100000" fill="hold" grpId="1" nodeType="withEffect">
                                  <p:stCondLst>
                                    <p:cond delay="0"/>
                                  </p:stCondLst>
                                  <p:childTnLst>
                                    <p:animMotion origin="layout" path="M -3.75E-6 -0.03472 L -3.75E-6 1.85185E-6 " pathEditMode="relative" rAng="0" ptsTypes="AA">
                                      <p:cBhvr>
                                        <p:cTn id="57" dur="500" fill="hold"/>
                                        <p:tgtEl>
                                          <p:spTgt spid="22"/>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250"/>
                                        <p:tgtEl>
                                          <p:spTgt spid="29"/>
                                        </p:tgtEl>
                                      </p:cBhvr>
                                    </p:animEffect>
                                  </p:childTnLst>
                                </p:cTn>
                              </p:par>
                              <p:par>
                                <p:cTn id="61" presetID="42" presetClass="path" presetSubtype="0" decel="100000" fill="hold" grpId="1" nodeType="withEffect">
                                  <p:stCondLst>
                                    <p:cond delay="0"/>
                                  </p:stCondLst>
                                  <p:childTnLst>
                                    <p:animMotion origin="layout" path="M -3.75E-6 -0.03472 L -3.75E-6 1.85185E-6 " pathEditMode="relative" rAng="0" ptsTypes="AA">
                                      <p:cBhvr>
                                        <p:cTn id="62" dur="500" fill="hold"/>
                                        <p:tgtEl>
                                          <p:spTgt spid="29"/>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0" grpId="0"/>
      <p:bldP spid="20" grpId="1"/>
      <p:bldP spid="21" grpId="0"/>
      <p:bldP spid="21" grpId="1"/>
      <p:bldP spid="22" grpId="0"/>
      <p:bldP spid="22" grpId="1"/>
      <p:bldP spid="25" grpId="0" animBg="1"/>
      <p:bldP spid="25" grpId="1" animBg="1"/>
      <p:bldP spid="27" grpId="0" animBg="1"/>
      <p:bldP spid="27" grpId="1" animBg="1"/>
      <p:bldP spid="29" grpId="0" animBg="1"/>
      <p:bldP spid="29" grpId="1" animBg="1"/>
      <p:bldP spid="40" grpId="0" animBg="1"/>
      <p:bldP spid="4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5EBE7-B81C-4E47-83DC-4989F01E0BA0}"/>
            </a:ext>
          </a:extLst>
        </p:cNvPr>
        <p:cNvGrpSpPr/>
        <p:nvPr/>
      </p:nvGrpSpPr>
      <p:grpSpPr>
        <a:xfrm>
          <a:off x="0" y="0"/>
          <a:ext cx="0" cy="0"/>
          <a:chOff x="0" y="0"/>
          <a:chExt cx="0" cy="0"/>
        </a:xfrm>
      </p:grpSpPr>
      <p:sp>
        <p:nvSpPr>
          <p:cNvPr id="33" name="Rectangle: Rounded Corners 15">
            <a:extLst>
              <a:ext uri="{FF2B5EF4-FFF2-40B4-BE49-F238E27FC236}">
                <a16:creationId xmlns:a16="http://schemas.microsoft.com/office/drawing/2014/main" id="{FD3F7944-A1C6-C40D-82CD-7CF0F21FB9A6}"/>
              </a:ext>
              <a:ext uri="{C183D7F6-B498-43B3-948B-1728B52AA6E4}">
                <adec:decorative xmlns:adec="http://schemas.microsoft.com/office/drawing/2017/decorative" val="1"/>
              </a:ext>
            </a:extLst>
          </p:cNvPr>
          <p:cNvSpPr>
            <a:spLocks/>
          </p:cNvSpPr>
          <p:nvPr/>
        </p:nvSpPr>
        <p:spPr bwMode="auto">
          <a:xfrm>
            <a:off x="3247157" y="1763393"/>
            <a:ext cx="2609441" cy="2194560"/>
          </a:xfrm>
          <a:prstGeom prst="roundRect">
            <a:avLst>
              <a:gd name="adj" fmla="val 4984"/>
            </a:avLst>
          </a:prstGeom>
          <a:solidFill>
            <a:schemeClr val="bg1"/>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10" name="Rectangle 9">
            <a:extLst>
              <a:ext uri="{FF2B5EF4-FFF2-40B4-BE49-F238E27FC236}">
                <a16:creationId xmlns:a16="http://schemas.microsoft.com/office/drawing/2014/main" id="{5C4FC88C-EABB-215B-DFAE-DD39226ACB76}"/>
              </a:ext>
              <a:ext uri="{C183D7F6-B498-43B3-948B-1728B52AA6E4}">
                <adec:decorative xmlns:adec="http://schemas.microsoft.com/office/drawing/2017/decorative" val="1"/>
              </a:ext>
            </a:extLst>
          </p:cNvPr>
          <p:cNvSpPr/>
          <p:nvPr/>
        </p:nvSpPr>
        <p:spPr bwMode="auto">
          <a:xfrm flipH="1">
            <a:off x="-1" y="0"/>
            <a:ext cx="2916131"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0" name="Title 29">
            <a:extLst>
              <a:ext uri="{FF2B5EF4-FFF2-40B4-BE49-F238E27FC236}">
                <a16:creationId xmlns:a16="http://schemas.microsoft.com/office/drawing/2014/main" id="{01A1BF1A-7B68-9E3F-4F2A-5738868D32B5}"/>
              </a:ext>
            </a:extLst>
          </p:cNvPr>
          <p:cNvSpPr txBox="1">
            <a:spLocks noGrp="1"/>
          </p:cNvSpPr>
          <p:nvPr>
            <p:ph type="title" idx="4294967295"/>
          </p:nvPr>
        </p:nvSpPr>
        <p:spPr>
          <a:xfrm>
            <a:off x="3271773" y="233910"/>
            <a:ext cx="8920228"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w="3175">
                  <a:noFill/>
                </a:ln>
                <a:gradFill>
                  <a:gsLst>
                    <a:gs pos="0">
                      <a:srgbClr val="0078D4"/>
                    </a:gs>
                    <a:gs pos="43000">
                      <a:srgbClr val="C73ECC"/>
                    </a:gs>
                  </a:gsLst>
                  <a:lin ang="0" scaled="1"/>
                </a:gradFill>
                <a:effectLst/>
                <a:uLnTx/>
                <a:uFillTx/>
                <a:latin typeface="Segoe Sans Display Semibold"/>
                <a:ea typeface="+mn-ea"/>
                <a:cs typeface="Segoe UI" pitchFamily="34" charset="0"/>
              </a:rPr>
              <a:t>5 in 1 AI capabilities </a:t>
            </a:r>
            <a:br>
              <a:rPr kumimoji="0" lang="en-US" sz="3600" b="0" i="0" u="none" strike="noStrike" kern="1200" cap="none" spc="-50" normalizeH="0" baseline="0" noProof="0">
                <a:ln w="3175">
                  <a:noFill/>
                </a:ln>
                <a:gradFill>
                  <a:gsLst>
                    <a:gs pos="0">
                      <a:srgbClr val="0078D4"/>
                    </a:gs>
                    <a:gs pos="43000">
                      <a:srgbClr val="C73ECC"/>
                    </a:gs>
                  </a:gsLst>
                  <a:lin ang="0" scaled="1"/>
                </a:gradFill>
                <a:effectLst/>
                <a:uLnTx/>
                <a:uFillTx/>
                <a:latin typeface="Segoe Sans Display Semibold"/>
                <a:ea typeface="+mn-ea"/>
                <a:cs typeface="Segoe UI" pitchFamily="34" charset="0"/>
              </a:rPr>
            </a:br>
            <a:r>
              <a:rPr kumimoji="0" lang="en-US" sz="3600" b="0" i="0" u="none" strike="noStrike" kern="1200" cap="none" spc="-50" normalizeH="0" baseline="0" noProof="0">
                <a:ln w="3175">
                  <a:noFill/>
                </a:ln>
                <a:solidFill>
                  <a:srgbClr val="000000"/>
                </a:solidFill>
                <a:effectLst/>
                <a:uLnTx/>
                <a:uFillTx/>
                <a:latin typeface="Segoe Sans Display Semibold"/>
                <a:ea typeface="+mn-ea"/>
                <a:cs typeface="Segoe UI" pitchFamily="34" charset="0"/>
              </a:rPr>
              <a:t>with Microsoft 365 Copilot</a:t>
            </a:r>
          </a:p>
        </p:txBody>
      </p:sp>
      <p:grpSp>
        <p:nvGrpSpPr>
          <p:cNvPr id="11" name="Group 10" descr="Product screenshot of M365 Copilot navigation. Highlighting 5 key features: Chat, Search, Agents, Notebooks, and Create.">
            <a:extLst>
              <a:ext uri="{FF2B5EF4-FFF2-40B4-BE49-F238E27FC236}">
                <a16:creationId xmlns:a16="http://schemas.microsoft.com/office/drawing/2014/main" id="{D9897D36-AE27-A856-DB84-6A8AC0B0F900}"/>
              </a:ext>
            </a:extLst>
          </p:cNvPr>
          <p:cNvGrpSpPr/>
          <p:nvPr/>
        </p:nvGrpSpPr>
        <p:grpSpPr>
          <a:xfrm>
            <a:off x="413082" y="483501"/>
            <a:ext cx="2089964" cy="5789232"/>
            <a:chOff x="487419" y="483501"/>
            <a:chExt cx="2089964" cy="5789232"/>
          </a:xfrm>
        </p:grpSpPr>
        <p:grpSp>
          <p:nvGrpSpPr>
            <p:cNvPr id="29" name="Group 28">
              <a:extLst>
                <a:ext uri="{FF2B5EF4-FFF2-40B4-BE49-F238E27FC236}">
                  <a16:creationId xmlns:a16="http://schemas.microsoft.com/office/drawing/2014/main" id="{493ECB25-272E-5E62-711F-0933E522A998}"/>
                </a:ext>
              </a:extLst>
            </p:cNvPr>
            <p:cNvGrpSpPr/>
            <p:nvPr/>
          </p:nvGrpSpPr>
          <p:grpSpPr>
            <a:xfrm>
              <a:off x="563999" y="483501"/>
              <a:ext cx="2013384" cy="5789232"/>
              <a:chOff x="563999" y="451971"/>
              <a:chExt cx="2013384" cy="5789232"/>
            </a:xfrm>
          </p:grpSpPr>
          <p:pic>
            <p:nvPicPr>
              <p:cNvPr id="2" name="Picture 1" descr="A screenshot of a computer&#10;&#10;AI-generated content may be incorrect.">
                <a:extLst>
                  <a:ext uri="{FF2B5EF4-FFF2-40B4-BE49-F238E27FC236}">
                    <a16:creationId xmlns:a16="http://schemas.microsoft.com/office/drawing/2014/main" id="{159CFCB4-5941-6A09-548C-F1C897B3BED2}"/>
                  </a:ext>
                </a:extLst>
              </p:cNvPr>
              <p:cNvPicPr>
                <a:picLocks noChangeAspect="1"/>
              </p:cNvPicPr>
              <p:nvPr/>
            </p:nvPicPr>
            <p:blipFill>
              <a:blip r:embed="rId3"/>
              <a:srcRect b="24385"/>
              <a:stretch/>
            </p:blipFill>
            <p:spPr>
              <a:xfrm>
                <a:off x="563999" y="451971"/>
                <a:ext cx="2013384" cy="4730926"/>
              </a:xfrm>
              <a:prstGeom prst="rect">
                <a:avLst/>
              </a:prstGeom>
            </p:spPr>
          </p:pic>
          <p:pic>
            <p:nvPicPr>
              <p:cNvPr id="3" name="Picture 2">
                <a:extLst>
                  <a:ext uri="{FF2B5EF4-FFF2-40B4-BE49-F238E27FC236}">
                    <a16:creationId xmlns:a16="http://schemas.microsoft.com/office/drawing/2014/main" id="{581550CC-DE27-DDAD-3E72-B020C00E3A90}"/>
                  </a:ext>
                </a:extLst>
              </p:cNvPr>
              <p:cNvPicPr>
                <a:picLocks noChangeAspect="1"/>
              </p:cNvPicPr>
              <p:nvPr/>
            </p:nvPicPr>
            <p:blipFill>
              <a:blip r:embed="rId4"/>
              <a:stretch>
                <a:fillRect/>
              </a:stretch>
            </p:blipFill>
            <p:spPr>
              <a:xfrm>
                <a:off x="695523" y="3880861"/>
                <a:ext cx="1579110" cy="736446"/>
              </a:xfrm>
              <a:prstGeom prst="rect">
                <a:avLst/>
              </a:prstGeom>
              <a:ln>
                <a:noFill/>
              </a:ln>
            </p:spPr>
          </p:pic>
          <p:pic>
            <p:nvPicPr>
              <p:cNvPr id="25" name="Picture 24" descr="A screenshot of a computer&#10;&#10;AI-generated content may be incorrect.">
                <a:extLst>
                  <a:ext uri="{FF2B5EF4-FFF2-40B4-BE49-F238E27FC236}">
                    <a16:creationId xmlns:a16="http://schemas.microsoft.com/office/drawing/2014/main" id="{3AE1554D-9775-37C6-D82E-AE0BFEFA72FF}"/>
                  </a:ext>
                </a:extLst>
              </p:cNvPr>
              <p:cNvPicPr>
                <a:picLocks noChangeAspect="1"/>
              </p:cNvPicPr>
              <p:nvPr/>
            </p:nvPicPr>
            <p:blipFill>
              <a:blip r:embed="rId3"/>
              <a:srcRect t="83085"/>
              <a:stretch/>
            </p:blipFill>
            <p:spPr>
              <a:xfrm>
                <a:off x="563999" y="5182897"/>
                <a:ext cx="2013384" cy="1058306"/>
              </a:xfrm>
              <a:prstGeom prst="rect">
                <a:avLst/>
              </a:prstGeom>
            </p:spPr>
          </p:pic>
        </p:grpSp>
        <p:sp>
          <p:nvSpPr>
            <p:cNvPr id="4" name="Oval 3">
              <a:extLst>
                <a:ext uri="{FF2B5EF4-FFF2-40B4-BE49-F238E27FC236}">
                  <a16:creationId xmlns:a16="http://schemas.microsoft.com/office/drawing/2014/main" id="{693FBFB8-2742-1036-BC1C-E1C64DAD1E05}"/>
                </a:ext>
              </a:extLst>
            </p:cNvPr>
            <p:cNvSpPr/>
            <p:nvPr/>
          </p:nvSpPr>
          <p:spPr>
            <a:xfrm>
              <a:off x="487419" y="1178894"/>
              <a:ext cx="237744" cy="237744"/>
            </a:xfrm>
            <a:prstGeom prst="ellipse">
              <a:avLst/>
            </a:prstGeom>
            <a:gradFill>
              <a:gsLst>
                <a:gs pos="15000">
                  <a:srgbClr val="0078D4"/>
                </a:gs>
                <a:gs pos="100000">
                  <a:srgbClr val="C73ECC"/>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BFBFB"/>
                  </a:solidFill>
                  <a:effectLst/>
                  <a:uLnTx/>
                  <a:uFillTx/>
                  <a:latin typeface="Segoe Sans Display Semibold"/>
                  <a:ea typeface="+mn-ea"/>
                  <a:cs typeface="+mn-cs"/>
                </a:rPr>
                <a:t>1</a:t>
              </a:r>
            </a:p>
          </p:txBody>
        </p:sp>
        <p:sp>
          <p:nvSpPr>
            <p:cNvPr id="5" name="Oval 4">
              <a:extLst>
                <a:ext uri="{FF2B5EF4-FFF2-40B4-BE49-F238E27FC236}">
                  <a16:creationId xmlns:a16="http://schemas.microsoft.com/office/drawing/2014/main" id="{23B7773A-AF64-85E2-079E-B4A5BFEFA791}"/>
                </a:ext>
              </a:extLst>
            </p:cNvPr>
            <p:cNvSpPr/>
            <p:nvPr/>
          </p:nvSpPr>
          <p:spPr>
            <a:xfrm>
              <a:off x="487419" y="881715"/>
              <a:ext cx="237744" cy="237744"/>
            </a:xfrm>
            <a:prstGeom prst="ellipse">
              <a:avLst/>
            </a:prstGeom>
            <a:gradFill>
              <a:gsLst>
                <a:gs pos="15000">
                  <a:srgbClr val="0078D4"/>
                </a:gs>
                <a:gs pos="100000">
                  <a:srgbClr val="C73ECC"/>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BFBFB"/>
                  </a:solidFill>
                  <a:effectLst/>
                  <a:uLnTx/>
                  <a:uFillTx/>
                  <a:latin typeface="Segoe Sans Display Semibold"/>
                  <a:ea typeface="+mn-ea"/>
                  <a:cs typeface="+mn-cs"/>
                </a:rPr>
                <a:t>2</a:t>
              </a:r>
            </a:p>
          </p:txBody>
        </p:sp>
        <p:sp>
          <p:nvSpPr>
            <p:cNvPr id="6" name="Oval 5">
              <a:extLst>
                <a:ext uri="{FF2B5EF4-FFF2-40B4-BE49-F238E27FC236}">
                  <a16:creationId xmlns:a16="http://schemas.microsoft.com/office/drawing/2014/main" id="{9BB01EC5-D60A-9E55-996E-D0F4DE00579C}"/>
                </a:ext>
              </a:extLst>
            </p:cNvPr>
            <p:cNvSpPr/>
            <p:nvPr/>
          </p:nvSpPr>
          <p:spPr>
            <a:xfrm>
              <a:off x="487419" y="3376132"/>
              <a:ext cx="237744" cy="237744"/>
            </a:xfrm>
            <a:prstGeom prst="ellipse">
              <a:avLst/>
            </a:prstGeom>
            <a:gradFill>
              <a:gsLst>
                <a:gs pos="15000">
                  <a:srgbClr val="0078D4"/>
                </a:gs>
                <a:gs pos="100000">
                  <a:srgbClr val="C73ECC"/>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FBFBFB"/>
                  </a:solidFill>
                  <a:latin typeface="Segoe Sans Display Semibold"/>
                </a:rPr>
                <a:t>5</a:t>
              </a:r>
              <a:endParaRPr kumimoji="0" lang="en-US" sz="1000" b="0" i="0" u="none" strike="noStrike" kern="1200" cap="none" spc="0" normalizeH="0" baseline="0" noProof="0">
                <a:ln>
                  <a:noFill/>
                </a:ln>
                <a:solidFill>
                  <a:srgbClr val="FBFBFB"/>
                </a:solidFill>
                <a:effectLst/>
                <a:uLnTx/>
                <a:uFillTx/>
                <a:latin typeface="Segoe Sans Display Semibold"/>
                <a:ea typeface="+mn-ea"/>
                <a:cs typeface="+mn-cs"/>
              </a:endParaRPr>
            </a:p>
          </p:txBody>
        </p:sp>
        <p:sp>
          <p:nvSpPr>
            <p:cNvPr id="7" name="Oval 6">
              <a:extLst>
                <a:ext uri="{FF2B5EF4-FFF2-40B4-BE49-F238E27FC236}">
                  <a16:creationId xmlns:a16="http://schemas.microsoft.com/office/drawing/2014/main" id="{CF0F38A4-9D65-4A5D-80E1-2F8542766043}"/>
                </a:ext>
              </a:extLst>
            </p:cNvPr>
            <p:cNvSpPr/>
            <p:nvPr/>
          </p:nvSpPr>
          <p:spPr>
            <a:xfrm>
              <a:off x="487419" y="3083499"/>
              <a:ext cx="237744" cy="237744"/>
            </a:xfrm>
            <a:prstGeom prst="ellipse">
              <a:avLst/>
            </a:prstGeom>
            <a:gradFill>
              <a:gsLst>
                <a:gs pos="15000">
                  <a:srgbClr val="0078D4"/>
                </a:gs>
                <a:gs pos="100000">
                  <a:srgbClr val="C73ECC"/>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FBFBFB"/>
                  </a:solidFill>
                  <a:latin typeface="Segoe Sans Display Semibold"/>
                </a:rPr>
                <a:t>4</a:t>
              </a:r>
              <a:endParaRPr kumimoji="0" lang="en-US" sz="1000" b="0" i="0" u="none" strike="noStrike" kern="1200" cap="none" spc="0" normalizeH="0" baseline="0" noProof="0">
                <a:ln>
                  <a:noFill/>
                </a:ln>
                <a:solidFill>
                  <a:srgbClr val="FBFBFB"/>
                </a:solidFill>
                <a:effectLst/>
                <a:uLnTx/>
                <a:uFillTx/>
                <a:latin typeface="Segoe Sans Display Semibold"/>
                <a:ea typeface="+mn-ea"/>
                <a:cs typeface="+mn-cs"/>
              </a:endParaRPr>
            </a:p>
          </p:txBody>
        </p:sp>
        <p:sp>
          <p:nvSpPr>
            <p:cNvPr id="8" name="Oval 7">
              <a:extLst>
                <a:ext uri="{FF2B5EF4-FFF2-40B4-BE49-F238E27FC236}">
                  <a16:creationId xmlns:a16="http://schemas.microsoft.com/office/drawing/2014/main" id="{59072D5B-F2A5-DAE8-B0F1-B2CCBF85C8F7}"/>
                </a:ext>
              </a:extLst>
            </p:cNvPr>
            <p:cNvSpPr/>
            <p:nvPr/>
          </p:nvSpPr>
          <p:spPr>
            <a:xfrm>
              <a:off x="691685" y="1428059"/>
              <a:ext cx="237744" cy="237744"/>
            </a:xfrm>
            <a:prstGeom prst="ellipse">
              <a:avLst/>
            </a:prstGeom>
            <a:gradFill>
              <a:gsLst>
                <a:gs pos="15000">
                  <a:srgbClr val="0078D4"/>
                </a:gs>
                <a:gs pos="100000">
                  <a:srgbClr val="C73ECC"/>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FBFBFB"/>
                  </a:solidFill>
                  <a:latin typeface="Segoe Sans Display Semibold"/>
                </a:rPr>
                <a:t>3</a:t>
              </a:r>
              <a:endParaRPr kumimoji="0" lang="en-US" sz="1000" b="0" i="0" u="none" strike="noStrike" kern="1200" cap="none" spc="0" normalizeH="0" baseline="0" noProof="0">
                <a:ln>
                  <a:noFill/>
                </a:ln>
                <a:solidFill>
                  <a:srgbClr val="FBFBFB"/>
                </a:solidFill>
                <a:effectLst/>
                <a:uLnTx/>
                <a:uFillTx/>
                <a:latin typeface="Segoe Sans Display Semibold"/>
                <a:ea typeface="+mn-ea"/>
                <a:cs typeface="+mn-cs"/>
              </a:endParaRPr>
            </a:p>
          </p:txBody>
        </p:sp>
      </p:grpSp>
      <p:sp>
        <p:nvSpPr>
          <p:cNvPr id="13" name="Rectangle: Rounded Corners 15">
            <a:extLst>
              <a:ext uri="{FF2B5EF4-FFF2-40B4-BE49-F238E27FC236}">
                <a16:creationId xmlns:a16="http://schemas.microsoft.com/office/drawing/2014/main" id="{F4DF1CDA-BE01-30D7-8280-83E094BC5CDA}"/>
              </a:ext>
              <a:ext uri="{C183D7F6-B498-43B3-948B-1728B52AA6E4}">
                <adec:decorative xmlns:adec="http://schemas.microsoft.com/office/drawing/2017/decorative" val="1"/>
              </a:ext>
            </a:extLst>
          </p:cNvPr>
          <p:cNvSpPr>
            <a:spLocks/>
          </p:cNvSpPr>
          <p:nvPr/>
        </p:nvSpPr>
        <p:spPr bwMode="auto">
          <a:xfrm>
            <a:off x="3243206" y="4293523"/>
            <a:ext cx="2609441" cy="2194560"/>
          </a:xfrm>
          <a:prstGeom prst="roundRect">
            <a:avLst>
              <a:gd name="adj" fmla="val 4984"/>
            </a:avLst>
          </a:prstGeom>
          <a:solidFill>
            <a:schemeClr val="bg1"/>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14" name="TextBox 13">
            <a:extLst>
              <a:ext uri="{FF2B5EF4-FFF2-40B4-BE49-F238E27FC236}">
                <a16:creationId xmlns:a16="http://schemas.microsoft.com/office/drawing/2014/main" id="{E83C0080-A974-8CFE-EFC6-321226E0DB27}"/>
              </a:ext>
            </a:extLst>
          </p:cNvPr>
          <p:cNvSpPr txBox="1"/>
          <p:nvPr/>
        </p:nvSpPr>
        <p:spPr>
          <a:xfrm>
            <a:off x="3365970" y="4293523"/>
            <a:ext cx="2363912"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2000" b="1">
                <a:gradFill flip="none" rotWithShape="1">
                  <a:gsLst>
                    <a:gs pos="0">
                      <a:srgbClr val="0078D4"/>
                    </a:gs>
                    <a:gs pos="100000">
                      <a:srgbClr val="C73ECC"/>
                    </a:gs>
                  </a:gsLst>
                  <a:lin ang="0" scaled="1"/>
                  <a:tileRect/>
                </a:gradFill>
                <a:latin typeface="Segoe Sans Display Semibold" pitchFamily="2" charset="0"/>
                <a:cs typeface="Segoe Sans Display Semibold" pitchFamily="2" charset="0"/>
              </a:rPr>
              <a:t>Notebooks</a:t>
            </a:r>
          </a:p>
        </p:txBody>
      </p:sp>
      <p:sp>
        <p:nvSpPr>
          <p:cNvPr id="21" name="Oval 20">
            <a:extLst>
              <a:ext uri="{FF2B5EF4-FFF2-40B4-BE49-F238E27FC236}">
                <a16:creationId xmlns:a16="http://schemas.microsoft.com/office/drawing/2014/main" id="{0F0B01F8-5D4A-3E18-B76F-E96E33DB9E23}"/>
              </a:ext>
            </a:extLst>
          </p:cNvPr>
          <p:cNvSpPr/>
          <p:nvPr/>
        </p:nvSpPr>
        <p:spPr>
          <a:xfrm>
            <a:off x="4400027" y="4125543"/>
            <a:ext cx="295798" cy="295798"/>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FBFBFB"/>
                </a:solidFill>
                <a:latin typeface="Segoe Sans Display Semibold" pitchFamily="2" charset="0"/>
                <a:cs typeface="Segoe Sans Display Semibold" pitchFamily="2" charset="0"/>
              </a:rPr>
              <a:t>4</a:t>
            </a:r>
            <a:endParaRPr kumimoji="0" lang="en-US" sz="1100" b="1" u="none" strike="noStrike" kern="1200" cap="none" spc="0" normalizeH="0" baseline="0" noProof="0">
              <a:ln>
                <a:noFill/>
              </a:ln>
              <a:solidFill>
                <a:srgbClr val="FBFBFB"/>
              </a:solidFill>
              <a:effectLst/>
              <a:uLnTx/>
              <a:uFillTx/>
              <a:latin typeface="Segoe Sans Display Semibold" pitchFamily="2" charset="0"/>
              <a:cs typeface="Segoe Sans Display Semibold" pitchFamily="2" charset="0"/>
            </a:endParaRPr>
          </a:p>
        </p:txBody>
      </p:sp>
      <p:sp>
        <p:nvSpPr>
          <p:cNvPr id="37" name="Oval 36">
            <a:extLst>
              <a:ext uri="{FF2B5EF4-FFF2-40B4-BE49-F238E27FC236}">
                <a16:creationId xmlns:a16="http://schemas.microsoft.com/office/drawing/2014/main" id="{BABC2BBE-7F0D-DB9E-71E3-4F9864C09C9C}"/>
              </a:ext>
            </a:extLst>
          </p:cNvPr>
          <p:cNvSpPr/>
          <p:nvPr/>
        </p:nvSpPr>
        <p:spPr>
          <a:xfrm>
            <a:off x="4403978" y="1597541"/>
            <a:ext cx="295798" cy="295798"/>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FBFBFB"/>
                </a:solidFill>
                <a:effectLst/>
                <a:uLnTx/>
                <a:uFillTx/>
                <a:latin typeface="Segoe Sans Display Semibold" pitchFamily="2" charset="0"/>
                <a:cs typeface="Segoe Sans Display Semibold" pitchFamily="2" charset="0"/>
              </a:rPr>
              <a:t>1</a:t>
            </a:r>
          </a:p>
        </p:txBody>
      </p:sp>
      <p:sp>
        <p:nvSpPr>
          <p:cNvPr id="34" name="TextBox 33">
            <a:extLst>
              <a:ext uri="{FF2B5EF4-FFF2-40B4-BE49-F238E27FC236}">
                <a16:creationId xmlns:a16="http://schemas.microsoft.com/office/drawing/2014/main" id="{E41AED58-F52B-18F1-6098-F46A3B94232F}"/>
              </a:ext>
            </a:extLst>
          </p:cNvPr>
          <p:cNvSpPr txBox="1"/>
          <p:nvPr/>
        </p:nvSpPr>
        <p:spPr>
          <a:xfrm>
            <a:off x="3369921" y="1763393"/>
            <a:ext cx="2363912"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2000" b="1">
                <a:gradFill flip="none" rotWithShape="1">
                  <a:gsLst>
                    <a:gs pos="0">
                      <a:srgbClr val="0078D4"/>
                    </a:gs>
                    <a:gs pos="100000">
                      <a:srgbClr val="C73ECC"/>
                    </a:gs>
                  </a:gsLst>
                  <a:lin ang="0" scaled="1"/>
                  <a:tileRect/>
                </a:gradFill>
                <a:latin typeface="Segoe Sans Display Semibold" pitchFamily="2" charset="0"/>
                <a:cs typeface="Segoe Sans Display Semibold" pitchFamily="2" charset="0"/>
              </a:rPr>
              <a:t>Chat</a:t>
            </a:r>
          </a:p>
        </p:txBody>
      </p:sp>
      <p:sp>
        <p:nvSpPr>
          <p:cNvPr id="36" name="TextBox 35">
            <a:extLst>
              <a:ext uri="{FF2B5EF4-FFF2-40B4-BE49-F238E27FC236}">
                <a16:creationId xmlns:a16="http://schemas.microsoft.com/office/drawing/2014/main" id="{F2A56DE8-BDA2-BCAC-A433-B9AD5948C8D8}"/>
              </a:ext>
            </a:extLst>
          </p:cNvPr>
          <p:cNvSpPr txBox="1"/>
          <p:nvPr/>
        </p:nvSpPr>
        <p:spPr>
          <a:xfrm>
            <a:off x="3369921" y="2452691"/>
            <a:ext cx="2363912" cy="973023"/>
          </a:xfrm>
          <a:prstGeom prst="rect">
            <a:avLst/>
          </a:prstGeom>
          <a:noFill/>
        </p:spPr>
        <p:txBody>
          <a:bodyPr wrap="square" lIns="91440" tIns="0" rIns="91440">
            <a:spAutoFit/>
          </a:bodyPr>
          <a:lstStyle/>
          <a:p>
            <a:pPr lvl="0" algn="ctr">
              <a:lnSpc>
                <a:spcPct val="110000"/>
              </a:lnSpc>
              <a:defRPr/>
            </a:pPr>
            <a:r>
              <a:rPr lang="en-US" sz="1400">
                <a:solidFill>
                  <a:srgbClr val="243A5E"/>
                </a:solidFill>
                <a:latin typeface="Segoe Sans Display"/>
                <a:cs typeface="Segoe Sans Display"/>
              </a:rPr>
              <a:t>Secure AI chat powered by the latest models available and grounded in web and work data.</a:t>
            </a:r>
          </a:p>
        </p:txBody>
      </p:sp>
      <p:sp>
        <p:nvSpPr>
          <p:cNvPr id="40" name="Rectangle: Rounded Corners 15">
            <a:extLst>
              <a:ext uri="{FF2B5EF4-FFF2-40B4-BE49-F238E27FC236}">
                <a16:creationId xmlns:a16="http://schemas.microsoft.com/office/drawing/2014/main" id="{A1C7D3D4-B536-0FAE-EA89-F2BD9B56B29C}"/>
              </a:ext>
              <a:ext uri="{C183D7F6-B498-43B3-948B-1728B52AA6E4}">
                <adec:decorative xmlns:adec="http://schemas.microsoft.com/office/drawing/2017/decorative" val="1"/>
              </a:ext>
            </a:extLst>
          </p:cNvPr>
          <p:cNvSpPr>
            <a:spLocks/>
          </p:cNvSpPr>
          <p:nvPr/>
        </p:nvSpPr>
        <p:spPr bwMode="auto">
          <a:xfrm>
            <a:off x="6099953" y="1765521"/>
            <a:ext cx="2609441" cy="2194560"/>
          </a:xfrm>
          <a:prstGeom prst="roundRect">
            <a:avLst>
              <a:gd name="adj" fmla="val 4984"/>
            </a:avLst>
          </a:prstGeom>
          <a:solidFill>
            <a:schemeClr val="bg1"/>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41" name="TextBox 40">
            <a:extLst>
              <a:ext uri="{FF2B5EF4-FFF2-40B4-BE49-F238E27FC236}">
                <a16:creationId xmlns:a16="http://schemas.microsoft.com/office/drawing/2014/main" id="{39058C49-0051-9B3C-7854-88648BD15F7F}"/>
              </a:ext>
            </a:extLst>
          </p:cNvPr>
          <p:cNvSpPr txBox="1"/>
          <p:nvPr/>
        </p:nvSpPr>
        <p:spPr>
          <a:xfrm>
            <a:off x="6222717" y="1765521"/>
            <a:ext cx="2363912"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2000" b="1">
                <a:gradFill flip="none" rotWithShape="1">
                  <a:gsLst>
                    <a:gs pos="0">
                      <a:srgbClr val="0078D4"/>
                    </a:gs>
                    <a:gs pos="100000">
                      <a:srgbClr val="C73ECC"/>
                    </a:gs>
                  </a:gsLst>
                  <a:lin ang="0" scaled="1"/>
                  <a:tileRect/>
                </a:gradFill>
                <a:latin typeface="Segoe Sans Display Semibold" pitchFamily="2" charset="0"/>
                <a:cs typeface="Segoe Sans Display Semibold" pitchFamily="2" charset="0"/>
              </a:rPr>
              <a:t>Search</a:t>
            </a:r>
          </a:p>
        </p:txBody>
      </p:sp>
      <p:sp>
        <p:nvSpPr>
          <p:cNvPr id="42" name="TextBox 41">
            <a:extLst>
              <a:ext uri="{FF2B5EF4-FFF2-40B4-BE49-F238E27FC236}">
                <a16:creationId xmlns:a16="http://schemas.microsoft.com/office/drawing/2014/main" id="{0570E21B-390B-263E-CAAA-AEC7847CB0A4}"/>
              </a:ext>
            </a:extLst>
          </p:cNvPr>
          <p:cNvSpPr txBox="1"/>
          <p:nvPr/>
        </p:nvSpPr>
        <p:spPr>
          <a:xfrm>
            <a:off x="6355770" y="2452691"/>
            <a:ext cx="2097805" cy="973023"/>
          </a:xfrm>
          <a:prstGeom prst="rect">
            <a:avLst/>
          </a:prstGeom>
          <a:noFill/>
        </p:spPr>
        <p:txBody>
          <a:bodyPr wrap="square" lIns="91440" tIns="0" rIns="91440" bIns="45720" anchor="t">
            <a:spAutoFit/>
          </a:bodyPr>
          <a:lstStyle/>
          <a:p>
            <a:pPr algn="ctr">
              <a:lnSpc>
                <a:spcPct val="110000"/>
              </a:lnSpc>
              <a:defRPr/>
            </a:pPr>
            <a:r>
              <a:rPr lang="en-US" sz="1400">
                <a:solidFill>
                  <a:srgbClr val="243A5E"/>
                </a:solidFill>
                <a:latin typeface="Segoe Sans Display"/>
                <a:cs typeface="Segoe Sans Display"/>
              </a:rPr>
              <a:t>AI-powered search that spans all your work data for fast and relevant results.</a:t>
            </a:r>
          </a:p>
        </p:txBody>
      </p:sp>
      <p:sp>
        <p:nvSpPr>
          <p:cNvPr id="43" name="Oval 42">
            <a:extLst>
              <a:ext uri="{FF2B5EF4-FFF2-40B4-BE49-F238E27FC236}">
                <a16:creationId xmlns:a16="http://schemas.microsoft.com/office/drawing/2014/main" id="{6D07A050-E27C-101A-6B66-37920A859C4A}"/>
              </a:ext>
            </a:extLst>
          </p:cNvPr>
          <p:cNvSpPr/>
          <p:nvPr/>
        </p:nvSpPr>
        <p:spPr>
          <a:xfrm>
            <a:off x="7256774" y="1597541"/>
            <a:ext cx="295798" cy="295798"/>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FBFBFB"/>
                </a:solidFill>
                <a:effectLst/>
                <a:uLnTx/>
                <a:uFillTx/>
                <a:latin typeface="Segoe Sans Display Semibold" pitchFamily="2" charset="0"/>
                <a:cs typeface="Segoe Sans Display Semibold" pitchFamily="2" charset="0"/>
              </a:rPr>
              <a:t>2</a:t>
            </a:r>
          </a:p>
        </p:txBody>
      </p:sp>
      <p:sp>
        <p:nvSpPr>
          <p:cNvPr id="45" name="Rectangle: Rounded Corners 15">
            <a:extLst>
              <a:ext uri="{FF2B5EF4-FFF2-40B4-BE49-F238E27FC236}">
                <a16:creationId xmlns:a16="http://schemas.microsoft.com/office/drawing/2014/main" id="{699FA547-126B-2804-12D0-B5D439F2E47C}"/>
              </a:ext>
              <a:ext uri="{C183D7F6-B498-43B3-948B-1728B52AA6E4}">
                <adec:decorative xmlns:adec="http://schemas.microsoft.com/office/drawing/2017/decorative" val="1"/>
              </a:ext>
            </a:extLst>
          </p:cNvPr>
          <p:cNvSpPr>
            <a:spLocks/>
          </p:cNvSpPr>
          <p:nvPr/>
        </p:nvSpPr>
        <p:spPr bwMode="auto">
          <a:xfrm>
            <a:off x="6030736" y="4293523"/>
            <a:ext cx="2609441" cy="2194560"/>
          </a:xfrm>
          <a:prstGeom prst="roundRect">
            <a:avLst>
              <a:gd name="adj" fmla="val 4984"/>
            </a:avLst>
          </a:prstGeom>
          <a:solidFill>
            <a:schemeClr val="bg1"/>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ECA79DC8-A0AA-E4DC-F515-3DB43B820EC5}"/>
              </a:ext>
            </a:extLst>
          </p:cNvPr>
          <p:cNvSpPr txBox="1"/>
          <p:nvPr/>
        </p:nvSpPr>
        <p:spPr>
          <a:xfrm>
            <a:off x="6153500" y="4293523"/>
            <a:ext cx="2363912"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2000" b="1">
                <a:gradFill flip="none" rotWithShape="1">
                  <a:gsLst>
                    <a:gs pos="0">
                      <a:srgbClr val="0078D4"/>
                    </a:gs>
                    <a:gs pos="100000">
                      <a:srgbClr val="C73ECC"/>
                    </a:gs>
                  </a:gsLst>
                  <a:lin ang="0" scaled="1"/>
                  <a:tileRect/>
                </a:gradFill>
                <a:latin typeface="Segoe Sans Display Semibold" pitchFamily="2" charset="0"/>
                <a:cs typeface="Segoe Sans Display Semibold" pitchFamily="2" charset="0"/>
              </a:rPr>
              <a:t>Create</a:t>
            </a:r>
          </a:p>
        </p:txBody>
      </p:sp>
      <p:sp>
        <p:nvSpPr>
          <p:cNvPr id="48" name="Oval 47">
            <a:extLst>
              <a:ext uri="{FF2B5EF4-FFF2-40B4-BE49-F238E27FC236}">
                <a16:creationId xmlns:a16="http://schemas.microsoft.com/office/drawing/2014/main" id="{02316AF2-4D5C-5718-B739-9C98D4D849AA}"/>
              </a:ext>
            </a:extLst>
          </p:cNvPr>
          <p:cNvSpPr/>
          <p:nvPr/>
        </p:nvSpPr>
        <p:spPr>
          <a:xfrm>
            <a:off x="7187557" y="4125543"/>
            <a:ext cx="295798" cy="295798"/>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FBFBFB"/>
                </a:solidFill>
                <a:latin typeface="Segoe Sans Display Semibold" pitchFamily="2" charset="0"/>
                <a:cs typeface="Segoe Sans Display Semibold" pitchFamily="2" charset="0"/>
              </a:rPr>
              <a:t>5</a:t>
            </a:r>
            <a:endParaRPr kumimoji="0" lang="en-US" sz="1100" b="1" u="none" strike="noStrike" kern="1200" cap="none" spc="0" normalizeH="0" baseline="0" noProof="0">
              <a:ln>
                <a:noFill/>
              </a:ln>
              <a:solidFill>
                <a:srgbClr val="FBFBFB"/>
              </a:solidFill>
              <a:effectLst/>
              <a:uLnTx/>
              <a:uFillTx/>
              <a:latin typeface="Segoe Sans Display Semibold" pitchFamily="2" charset="0"/>
              <a:cs typeface="Segoe Sans Display Semibold" pitchFamily="2" charset="0"/>
            </a:endParaRPr>
          </a:p>
        </p:txBody>
      </p:sp>
      <p:sp>
        <p:nvSpPr>
          <p:cNvPr id="52" name="Rectangle: Rounded Corners 15">
            <a:extLst>
              <a:ext uri="{FF2B5EF4-FFF2-40B4-BE49-F238E27FC236}">
                <a16:creationId xmlns:a16="http://schemas.microsoft.com/office/drawing/2014/main" id="{EF3E7652-31B7-0031-4C6D-8BC3F9313B98}"/>
              </a:ext>
              <a:ext uri="{C183D7F6-B498-43B3-948B-1728B52AA6E4}">
                <adec:decorative xmlns:adec="http://schemas.microsoft.com/office/drawing/2017/decorative" val="1"/>
              </a:ext>
            </a:extLst>
          </p:cNvPr>
          <p:cNvSpPr>
            <a:spLocks/>
          </p:cNvSpPr>
          <p:nvPr/>
        </p:nvSpPr>
        <p:spPr bwMode="auto">
          <a:xfrm>
            <a:off x="8965211" y="1771336"/>
            <a:ext cx="2609441" cy="2194560"/>
          </a:xfrm>
          <a:prstGeom prst="roundRect">
            <a:avLst>
              <a:gd name="adj" fmla="val 4984"/>
            </a:avLst>
          </a:prstGeom>
          <a:solidFill>
            <a:schemeClr val="bg1"/>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53" name="TextBox 52">
            <a:extLst>
              <a:ext uri="{FF2B5EF4-FFF2-40B4-BE49-F238E27FC236}">
                <a16:creationId xmlns:a16="http://schemas.microsoft.com/office/drawing/2014/main" id="{876261ED-CB89-775B-A9D1-ED5452F66E1E}"/>
              </a:ext>
            </a:extLst>
          </p:cNvPr>
          <p:cNvSpPr txBox="1"/>
          <p:nvPr/>
        </p:nvSpPr>
        <p:spPr>
          <a:xfrm>
            <a:off x="9087975" y="1771337"/>
            <a:ext cx="2363912"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2000" b="1">
                <a:gradFill flip="none" rotWithShape="1">
                  <a:gsLst>
                    <a:gs pos="0">
                      <a:srgbClr val="0078D4"/>
                    </a:gs>
                    <a:gs pos="100000">
                      <a:srgbClr val="C73ECC"/>
                    </a:gs>
                  </a:gsLst>
                  <a:lin ang="0" scaled="1"/>
                  <a:tileRect/>
                </a:gradFill>
                <a:latin typeface="Segoe Sans Display Semibold" pitchFamily="2" charset="0"/>
                <a:cs typeface="Segoe Sans Display Semibold" pitchFamily="2" charset="0"/>
              </a:rPr>
              <a:t>Agents</a:t>
            </a:r>
          </a:p>
        </p:txBody>
      </p:sp>
      <p:sp>
        <p:nvSpPr>
          <p:cNvPr id="54" name="TextBox 53">
            <a:extLst>
              <a:ext uri="{FF2B5EF4-FFF2-40B4-BE49-F238E27FC236}">
                <a16:creationId xmlns:a16="http://schemas.microsoft.com/office/drawing/2014/main" id="{362CA3B7-D3AA-2FAF-2ED4-934055809A00}"/>
              </a:ext>
            </a:extLst>
          </p:cNvPr>
          <p:cNvSpPr txBox="1"/>
          <p:nvPr/>
        </p:nvSpPr>
        <p:spPr>
          <a:xfrm>
            <a:off x="3271772" y="5063847"/>
            <a:ext cx="2609442" cy="973023"/>
          </a:xfrm>
          <a:prstGeom prst="rect">
            <a:avLst/>
          </a:prstGeom>
          <a:noFill/>
        </p:spPr>
        <p:txBody>
          <a:bodyPr wrap="square" lIns="91440" tIns="0" rIns="91440" bIns="45720" anchor="t">
            <a:spAutoFit/>
          </a:bodyPr>
          <a:lstStyle/>
          <a:p>
            <a:pPr algn="ctr">
              <a:lnSpc>
                <a:spcPct val="110000"/>
              </a:lnSpc>
              <a:defRPr/>
            </a:pPr>
            <a:r>
              <a:rPr lang="en-US" sz="1400" spc="-10">
                <a:solidFill>
                  <a:srgbClr val="243A5E"/>
                </a:solidFill>
                <a:latin typeface="Segoe Sans Display"/>
                <a:cs typeface="Segoe Sans Display"/>
              </a:rPr>
              <a:t>Copilot is grounded in your project’s diverse content types to provide targeted responses and engaging audio overviews.</a:t>
            </a:r>
          </a:p>
        </p:txBody>
      </p:sp>
      <p:sp>
        <p:nvSpPr>
          <p:cNvPr id="56" name="Oval 55">
            <a:extLst>
              <a:ext uri="{FF2B5EF4-FFF2-40B4-BE49-F238E27FC236}">
                <a16:creationId xmlns:a16="http://schemas.microsoft.com/office/drawing/2014/main" id="{C47AF346-67AE-FEDE-9AF4-C0D66B3DA35D}"/>
              </a:ext>
            </a:extLst>
          </p:cNvPr>
          <p:cNvSpPr/>
          <p:nvPr/>
        </p:nvSpPr>
        <p:spPr>
          <a:xfrm>
            <a:off x="10122032" y="1593902"/>
            <a:ext cx="295798" cy="295798"/>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FBFBFB"/>
                </a:solidFill>
                <a:effectLst/>
                <a:uLnTx/>
                <a:uFillTx/>
                <a:latin typeface="Segoe Sans Display Semibold" pitchFamily="2" charset="0"/>
                <a:cs typeface="Segoe Sans Display Semibold" pitchFamily="2" charset="0"/>
              </a:rPr>
              <a:t>3</a:t>
            </a:r>
          </a:p>
        </p:txBody>
      </p:sp>
      <p:sp>
        <p:nvSpPr>
          <p:cNvPr id="47" name="TextBox 46">
            <a:extLst>
              <a:ext uri="{FF2B5EF4-FFF2-40B4-BE49-F238E27FC236}">
                <a16:creationId xmlns:a16="http://schemas.microsoft.com/office/drawing/2014/main" id="{B073D636-5F5F-330C-E82B-CE72488C544C}"/>
              </a:ext>
            </a:extLst>
          </p:cNvPr>
          <p:cNvSpPr txBox="1"/>
          <p:nvPr/>
        </p:nvSpPr>
        <p:spPr>
          <a:xfrm>
            <a:off x="9087975" y="2437578"/>
            <a:ext cx="2363913" cy="1212511"/>
          </a:xfrm>
          <a:prstGeom prst="rect">
            <a:avLst/>
          </a:prstGeom>
          <a:noFill/>
        </p:spPr>
        <p:txBody>
          <a:bodyPr wrap="square" lIns="91440" tIns="0" rIns="91440" bIns="45720" anchor="t">
            <a:spAutoFit/>
          </a:bodyPr>
          <a:lstStyle/>
          <a:p>
            <a:pPr algn="ctr">
              <a:lnSpc>
                <a:spcPct val="110000"/>
              </a:lnSpc>
              <a:defRPr/>
            </a:pPr>
            <a:r>
              <a:rPr lang="en-US" sz="1400">
                <a:solidFill>
                  <a:srgbClr val="243A5E"/>
                </a:solidFill>
                <a:cs typeface="Segoe Sans Display"/>
              </a:rPr>
              <a:t>A broad ecosystem of pre-built agents available in the Agent Store and build your own agents in Copilot Studio.</a:t>
            </a:r>
          </a:p>
        </p:txBody>
      </p:sp>
      <p:sp>
        <p:nvSpPr>
          <p:cNvPr id="15" name="TextBox 14">
            <a:extLst>
              <a:ext uri="{FF2B5EF4-FFF2-40B4-BE49-F238E27FC236}">
                <a16:creationId xmlns:a16="http://schemas.microsoft.com/office/drawing/2014/main" id="{42DEDB27-8CAA-4032-86AD-4282A51C0D95}"/>
              </a:ext>
            </a:extLst>
          </p:cNvPr>
          <p:cNvSpPr txBox="1"/>
          <p:nvPr/>
        </p:nvSpPr>
        <p:spPr>
          <a:xfrm>
            <a:off x="6002169" y="5025523"/>
            <a:ext cx="2607267" cy="973023"/>
          </a:xfrm>
          <a:prstGeom prst="rect">
            <a:avLst/>
          </a:prstGeom>
          <a:noFill/>
        </p:spPr>
        <p:txBody>
          <a:bodyPr wrap="square" tIns="0">
            <a:spAutoFit/>
          </a:bodyPr>
          <a:lstStyle/>
          <a:p>
            <a:pPr lvl="0" algn="ctr">
              <a:lnSpc>
                <a:spcPct val="110000"/>
              </a:lnSpc>
              <a:defRPr/>
            </a:pPr>
            <a:r>
              <a:rPr lang="en-US" sz="1400" spc="-10">
                <a:solidFill>
                  <a:srgbClr val="243A5E"/>
                </a:solidFill>
                <a:latin typeface="Segoe Sans Display" pitchFamily="2" charset="0"/>
                <a:cs typeface="Segoe Sans Display" pitchFamily="2" charset="0"/>
              </a:rPr>
              <a:t>AI-generated images, posters, banners, videos, and more that are aligned to your organization’s brand identity.</a:t>
            </a:r>
          </a:p>
        </p:txBody>
      </p:sp>
    </p:spTree>
    <p:extLst>
      <p:ext uri="{BB962C8B-B14F-4D97-AF65-F5344CB8AC3E}">
        <p14:creationId xmlns:p14="http://schemas.microsoft.com/office/powerpoint/2010/main" val="11760376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8AD0-0B0B-3952-76F2-436ADF60FAA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D3EE52-D56B-B8A3-760F-B21D7A687D5B}"/>
              </a:ext>
              <a:ext uri="{C183D7F6-B498-43B3-948B-1728B52AA6E4}">
                <adec:decorative xmlns:adec="http://schemas.microsoft.com/office/drawing/2017/decorative" val="1"/>
              </a:ext>
            </a:extLst>
          </p:cNvPr>
          <p:cNvSpPr/>
          <p:nvPr/>
        </p:nvSpPr>
        <p:spPr bwMode="auto">
          <a:xfrm>
            <a:off x="445091" y="1186963"/>
            <a:ext cx="11296945" cy="5323167"/>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 name="Picture Placeholder 6" descr="A screenshot of a computer using Copilot Chat">
            <a:extLst>
              <a:ext uri="{FF2B5EF4-FFF2-40B4-BE49-F238E27FC236}">
                <a16:creationId xmlns:a16="http://schemas.microsoft.com/office/drawing/2014/main" id="{53D30A21-180F-EBB4-532A-F66BB3323BD3}"/>
              </a:ext>
            </a:extLst>
          </p:cNvPr>
          <p:cNvPicPr>
            <a:picLocks noChangeAspect="1"/>
          </p:cNvPicPr>
          <p:nvPr/>
        </p:nvPicPr>
        <p:blipFill>
          <a:blip r:embed="rId2"/>
          <a:srcRect t="3490" b="3490"/>
          <a:stretch>
            <a:fillRect/>
          </a:stretch>
        </p:blipFill>
        <p:spPr>
          <a:xfrm>
            <a:off x="2897037" y="1920858"/>
            <a:ext cx="6283384" cy="3540869"/>
          </a:xfrm>
          <a:prstGeom prst="rect">
            <a:avLst/>
          </a:prstGeom>
        </p:spPr>
      </p:pic>
      <p:sp>
        <p:nvSpPr>
          <p:cNvPr id="2" name="Title 1">
            <a:extLst>
              <a:ext uri="{FF2B5EF4-FFF2-40B4-BE49-F238E27FC236}">
                <a16:creationId xmlns:a16="http://schemas.microsoft.com/office/drawing/2014/main" id="{EF015B90-AB30-9E18-2795-7B0B4F98E651}"/>
              </a:ext>
            </a:extLst>
          </p:cNvPr>
          <p:cNvSpPr txBox="1">
            <a:spLocks noGrp="1"/>
          </p:cNvSpPr>
          <p:nvPr>
            <p:ph type="title" idx="4294967295"/>
          </p:nvPr>
        </p:nvSpPr>
        <p:spPr>
          <a:xfrm>
            <a:off x="588263" y="46503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Get to know Copilot Chat</a:t>
            </a:r>
          </a:p>
        </p:txBody>
      </p:sp>
      <p:sp>
        <p:nvSpPr>
          <p:cNvPr id="10" name="TextBox 9">
            <a:extLst>
              <a:ext uri="{FF2B5EF4-FFF2-40B4-BE49-F238E27FC236}">
                <a16:creationId xmlns:a16="http://schemas.microsoft.com/office/drawing/2014/main" id="{322DFFD3-18B4-CD26-DFC9-A3F3B9E10F42}"/>
              </a:ext>
            </a:extLst>
          </p:cNvPr>
          <p:cNvSpPr txBox="1"/>
          <p:nvPr/>
        </p:nvSpPr>
        <p:spPr>
          <a:xfrm>
            <a:off x="9166226" y="1564898"/>
            <a:ext cx="2003195" cy="67710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Start a new chat button</a:t>
            </a:r>
          </a:p>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Clear your past chat and start a new conversation.</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sp>
        <p:nvSpPr>
          <p:cNvPr id="13" name="TextBox 12">
            <a:extLst>
              <a:ext uri="{FF2B5EF4-FFF2-40B4-BE49-F238E27FC236}">
                <a16:creationId xmlns:a16="http://schemas.microsoft.com/office/drawing/2014/main" id="{4D129138-DEA8-6848-4F44-25CC7504884C}"/>
              </a:ext>
            </a:extLst>
          </p:cNvPr>
          <p:cNvSpPr txBox="1"/>
          <p:nvPr/>
        </p:nvSpPr>
        <p:spPr>
          <a:xfrm>
            <a:off x="7109205" y="5498611"/>
            <a:ext cx="2205784" cy="92333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lang="en-US" sz="1200">
                <a:solidFill>
                  <a:srgbClr val="000000"/>
                </a:solidFill>
                <a:latin typeface="Segoe UI Semibold"/>
                <a:cs typeface="Segoe UI Semibold"/>
              </a:rPr>
              <a:t>Copilot Prompt Gallery</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 the suggested prompts to view the full Copilot Prompt Gallery, including saved prompts and prompts from your team</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15" name="TextBox 14">
            <a:extLst>
              <a:ext uri="{FF2B5EF4-FFF2-40B4-BE49-F238E27FC236}">
                <a16:creationId xmlns:a16="http://schemas.microsoft.com/office/drawing/2014/main" id="{BD2611D6-57A6-8932-A444-EA4A9C02A466}"/>
              </a:ext>
            </a:extLst>
          </p:cNvPr>
          <p:cNvSpPr txBox="1"/>
          <p:nvPr/>
        </p:nvSpPr>
        <p:spPr>
          <a:xfrm>
            <a:off x="9709114" y="2973696"/>
            <a:ext cx="1593737" cy="5078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Prompt box</a:t>
            </a:r>
          </a:p>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your conversation here</a:t>
            </a:r>
          </a:p>
        </p:txBody>
      </p:sp>
      <p:cxnSp>
        <p:nvCxnSpPr>
          <p:cNvPr id="17" name="Connector: Elbow 16">
            <a:extLst>
              <a:ext uri="{FF2B5EF4-FFF2-40B4-BE49-F238E27FC236}">
                <a16:creationId xmlns:a16="http://schemas.microsoft.com/office/drawing/2014/main" id="{16942314-D806-A974-6407-9655DADD67CF}"/>
              </a:ext>
              <a:ext uri="{C183D7F6-B498-43B3-948B-1728B52AA6E4}">
                <adec:decorative xmlns:adec="http://schemas.microsoft.com/office/drawing/2017/decorative" val="1"/>
              </a:ext>
            </a:extLst>
          </p:cNvPr>
          <p:cNvCxnSpPr>
            <a:cxnSpLocks/>
            <a:stCxn id="18" idx="2"/>
          </p:cNvCxnSpPr>
          <p:nvPr/>
        </p:nvCxnSpPr>
        <p:spPr>
          <a:xfrm rot="10800000" flipV="1">
            <a:off x="8452951" y="1842076"/>
            <a:ext cx="580612" cy="359093"/>
          </a:xfrm>
          <a:prstGeom prst="bentConnector3">
            <a:avLst>
              <a:gd name="adj1" fmla="val 9622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05D75B9B-5541-F6D5-3196-785CB0D10761}"/>
              </a:ext>
              <a:ext uri="{C183D7F6-B498-43B3-948B-1728B52AA6E4}">
                <adec:decorative xmlns:adec="http://schemas.microsoft.com/office/drawing/2017/decorative" val="1"/>
              </a:ext>
            </a:extLst>
          </p:cNvPr>
          <p:cNvSpPr/>
          <p:nvPr/>
        </p:nvSpPr>
        <p:spPr>
          <a:xfrm>
            <a:off x="9033563" y="179635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0" name="Oval 19">
            <a:extLst>
              <a:ext uri="{FF2B5EF4-FFF2-40B4-BE49-F238E27FC236}">
                <a16:creationId xmlns:a16="http://schemas.microsoft.com/office/drawing/2014/main" id="{F32D0016-636E-9A00-3AD8-3A18EF2E6483}"/>
              </a:ext>
              <a:ext uri="{C183D7F6-B498-43B3-948B-1728B52AA6E4}">
                <adec:decorative xmlns:adec="http://schemas.microsoft.com/office/drawing/2017/decorative" val="1"/>
              </a:ext>
            </a:extLst>
          </p:cNvPr>
          <p:cNvSpPr/>
          <p:nvPr/>
        </p:nvSpPr>
        <p:spPr>
          <a:xfrm>
            <a:off x="976310" y="326207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2" name="TextBox 21">
            <a:extLst>
              <a:ext uri="{FF2B5EF4-FFF2-40B4-BE49-F238E27FC236}">
                <a16:creationId xmlns:a16="http://schemas.microsoft.com/office/drawing/2014/main" id="{D08605C4-96A7-4A90-1F0B-7E29B1F47F97}"/>
              </a:ext>
            </a:extLst>
          </p:cNvPr>
          <p:cNvSpPr txBox="1"/>
          <p:nvPr/>
        </p:nvSpPr>
        <p:spPr>
          <a:xfrm>
            <a:off x="3048090" y="5502460"/>
            <a:ext cx="2278993"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Suggested prompts</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Get started with prompt suggestions</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5" name="Oval 24">
            <a:extLst>
              <a:ext uri="{FF2B5EF4-FFF2-40B4-BE49-F238E27FC236}">
                <a16:creationId xmlns:a16="http://schemas.microsoft.com/office/drawing/2014/main" id="{D201A993-ED82-2D9E-2379-E2C013EA9B30}"/>
              </a:ext>
              <a:ext uri="{C183D7F6-B498-43B3-948B-1728B52AA6E4}">
                <adec:decorative xmlns:adec="http://schemas.microsoft.com/office/drawing/2017/decorative" val="1"/>
              </a:ext>
            </a:extLst>
          </p:cNvPr>
          <p:cNvSpPr/>
          <p:nvPr/>
        </p:nvSpPr>
        <p:spPr>
          <a:xfrm>
            <a:off x="4893135" y="5610259"/>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6" name="Connector: Elbow 25">
            <a:extLst>
              <a:ext uri="{FF2B5EF4-FFF2-40B4-BE49-F238E27FC236}">
                <a16:creationId xmlns:a16="http://schemas.microsoft.com/office/drawing/2014/main" id="{C961A8C2-D221-7FD9-DFA6-002D746BCF1D}"/>
              </a:ext>
              <a:ext uri="{C183D7F6-B498-43B3-948B-1728B52AA6E4}">
                <adec:decorative xmlns:adec="http://schemas.microsoft.com/office/drawing/2017/decorative" val="1"/>
              </a:ext>
            </a:extLst>
          </p:cNvPr>
          <p:cNvCxnSpPr>
            <a:cxnSpLocks/>
            <a:stCxn id="25" idx="2"/>
          </p:cNvCxnSpPr>
          <p:nvPr/>
        </p:nvCxnSpPr>
        <p:spPr>
          <a:xfrm rot="10800000" flipH="1">
            <a:off x="4893134" y="4447521"/>
            <a:ext cx="665807" cy="1208458"/>
          </a:xfrm>
          <a:prstGeom prst="bentConnector4">
            <a:avLst>
              <a:gd name="adj1" fmla="val 99858"/>
              <a:gd name="adj2" fmla="val 5189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6B8D1785-CEFD-E340-FA52-B3F62C51860F}"/>
              </a:ext>
              <a:ext uri="{C183D7F6-B498-43B3-948B-1728B52AA6E4}">
                <adec:decorative xmlns:adec="http://schemas.microsoft.com/office/drawing/2017/decorative" val="1"/>
              </a:ext>
            </a:extLst>
          </p:cNvPr>
          <p:cNvSpPr/>
          <p:nvPr/>
        </p:nvSpPr>
        <p:spPr>
          <a:xfrm>
            <a:off x="7934978" y="538305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8" name="Connector: Elbow 27">
            <a:extLst>
              <a:ext uri="{FF2B5EF4-FFF2-40B4-BE49-F238E27FC236}">
                <a16:creationId xmlns:a16="http://schemas.microsoft.com/office/drawing/2014/main" id="{9C0E39B8-1B78-EEB3-4689-0CD3EC467D5C}"/>
              </a:ext>
              <a:ext uri="{C183D7F6-B498-43B3-948B-1728B52AA6E4}">
                <adec:decorative xmlns:adec="http://schemas.microsoft.com/office/drawing/2017/decorative" val="1"/>
              </a:ext>
            </a:extLst>
          </p:cNvPr>
          <p:cNvCxnSpPr>
            <a:cxnSpLocks/>
            <a:stCxn id="27" idx="0"/>
          </p:cNvCxnSpPr>
          <p:nvPr/>
        </p:nvCxnSpPr>
        <p:spPr>
          <a:xfrm rot="16200000" flipV="1">
            <a:off x="7566187" y="4966641"/>
            <a:ext cx="832066" cy="766"/>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BA94A7A0-3C48-6A94-157B-ACDAEDEEDF52}"/>
              </a:ext>
              <a:ext uri="{C183D7F6-B498-43B3-948B-1728B52AA6E4}">
                <adec:decorative xmlns:adec="http://schemas.microsoft.com/office/drawing/2017/decorative" val="1"/>
              </a:ext>
            </a:extLst>
          </p:cNvPr>
          <p:cNvCxnSpPr>
            <a:cxnSpLocks/>
          </p:cNvCxnSpPr>
          <p:nvPr/>
        </p:nvCxnSpPr>
        <p:spPr>
          <a:xfrm rot="10800000" flipV="1">
            <a:off x="7981837" y="3790176"/>
            <a:ext cx="1333153" cy="1"/>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605354F6-8D15-0D44-8EBA-EB8FE1CBEB39}"/>
              </a:ext>
              <a:ext uri="{C183D7F6-B498-43B3-948B-1728B52AA6E4}">
                <adec:decorative xmlns:adec="http://schemas.microsoft.com/office/drawing/2017/decorative" val="1"/>
              </a:ext>
            </a:extLst>
          </p:cNvPr>
          <p:cNvSpPr/>
          <p:nvPr/>
        </p:nvSpPr>
        <p:spPr>
          <a:xfrm>
            <a:off x="9316308" y="3756579"/>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35" name="Oval 34">
            <a:extLst>
              <a:ext uri="{FF2B5EF4-FFF2-40B4-BE49-F238E27FC236}">
                <a16:creationId xmlns:a16="http://schemas.microsoft.com/office/drawing/2014/main" id="{2303735D-5559-9C2D-9228-89EB9EFB577A}"/>
              </a:ext>
              <a:ext uri="{C183D7F6-B498-43B3-948B-1728B52AA6E4}">
                <adec:decorative xmlns:adec="http://schemas.microsoft.com/office/drawing/2017/decorative" val="1"/>
              </a:ext>
            </a:extLst>
          </p:cNvPr>
          <p:cNvSpPr/>
          <p:nvPr/>
        </p:nvSpPr>
        <p:spPr>
          <a:xfrm>
            <a:off x="9524346" y="3227612"/>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5" name="TextBox 4">
            <a:extLst>
              <a:ext uri="{FF2B5EF4-FFF2-40B4-BE49-F238E27FC236}">
                <a16:creationId xmlns:a16="http://schemas.microsoft.com/office/drawing/2014/main" id="{7D4F110D-C2BC-C85F-95A5-FC311478C8C6}"/>
              </a:ext>
            </a:extLst>
          </p:cNvPr>
          <p:cNvSpPr txBox="1"/>
          <p:nvPr/>
        </p:nvSpPr>
        <p:spPr>
          <a:xfrm>
            <a:off x="575148" y="1796357"/>
            <a:ext cx="2274265" cy="553998"/>
          </a:xfrm>
          <a:prstGeom prst="rect">
            <a:avLst/>
          </a:prstGeom>
          <a:noFill/>
        </p:spPr>
        <p:txBody>
          <a:bodyPr wrap="square" lIns="0" tIns="0" rIns="0" bIns="0" rtlCol="0" anchor="t">
            <a:spAutoFit/>
          </a:bodyPr>
          <a:lstStyle/>
          <a:p>
            <a:pPr lvl="0" defTabSz="914367">
              <a:spcAft>
                <a:spcPts val="600"/>
              </a:spcAft>
              <a:defRPr/>
            </a:pPr>
            <a:r>
              <a:rPr lang="en-US" sz="1200">
                <a:solidFill>
                  <a:srgbClr val="000000"/>
                </a:solidFill>
                <a:latin typeface="Segoe UI Semibold"/>
                <a:cs typeface="Segoe UI Semibold"/>
              </a:rPr>
              <a:t>Agents</a:t>
            </a:r>
            <a:br>
              <a:rPr lang="en-US" sz="1200">
                <a:solidFill>
                  <a:srgbClr val="091F2C"/>
                </a:solidFill>
                <a:latin typeface="Segoe UI Semibold" panose="020B0702040204020203" pitchFamily="34" charset="0"/>
                <a:cs typeface="Segoe UI Semibold" panose="020B0702040204020203" pitchFamily="34" charset="0"/>
              </a:rPr>
            </a:br>
            <a:r>
              <a:rPr lang="en-US" sz="1200">
                <a:gradFill>
                  <a:gsLst>
                    <a:gs pos="2917">
                      <a:srgbClr val="000000"/>
                    </a:gs>
                    <a:gs pos="30000">
                      <a:srgbClr val="000000"/>
                    </a:gs>
                  </a:gsLst>
                  <a:lin ang="5400000" scaled="0"/>
                </a:gradFill>
                <a:latin typeface="Segoe UI "/>
                <a:cs typeface="Segoe UI"/>
              </a:rPr>
              <a:t>Use existing agents or create new ones</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p:txBody>
      </p:sp>
      <p:sp>
        <p:nvSpPr>
          <p:cNvPr id="7" name="TextBox 6">
            <a:extLst>
              <a:ext uri="{FF2B5EF4-FFF2-40B4-BE49-F238E27FC236}">
                <a16:creationId xmlns:a16="http://schemas.microsoft.com/office/drawing/2014/main" id="{45ACB59B-03AB-B228-E447-2A033F356659}"/>
              </a:ext>
            </a:extLst>
          </p:cNvPr>
          <p:cNvSpPr txBox="1"/>
          <p:nvPr/>
        </p:nvSpPr>
        <p:spPr>
          <a:xfrm>
            <a:off x="600001" y="3478687"/>
            <a:ext cx="2084791"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Chat history</a:t>
            </a:r>
            <a:b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View your past conversations</a:t>
            </a:r>
          </a:p>
        </p:txBody>
      </p:sp>
      <p:sp>
        <p:nvSpPr>
          <p:cNvPr id="9" name="TextBox 8">
            <a:extLst>
              <a:ext uri="{FF2B5EF4-FFF2-40B4-BE49-F238E27FC236}">
                <a16:creationId xmlns:a16="http://schemas.microsoft.com/office/drawing/2014/main" id="{A6A95D5B-D042-F761-F361-99D52BF7DCA9}"/>
              </a:ext>
            </a:extLst>
          </p:cNvPr>
          <p:cNvSpPr txBox="1"/>
          <p:nvPr/>
        </p:nvSpPr>
        <p:spPr>
          <a:xfrm>
            <a:off x="588263" y="4346002"/>
            <a:ext cx="2084790"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Add content and agents</a:t>
            </a:r>
            <a:b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a:t>
            </a:r>
            <a:r>
              <a:rPr lang="en-US" sz="1200">
                <a:gradFill>
                  <a:gsLst>
                    <a:gs pos="2917">
                      <a:srgbClr val="000000"/>
                    </a:gs>
                    <a:gs pos="30000">
                      <a:srgbClr val="000000"/>
                    </a:gs>
                  </a:gsLst>
                  <a:lin ang="5400000" scaled="0"/>
                </a:gradFill>
                <a:latin typeface="Segoe UI "/>
                <a:cs typeface="Segoe UI"/>
              </a:rPr>
              <a:t> to upload files, images or add an agent to chat</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p:txBody>
      </p:sp>
      <p:sp>
        <p:nvSpPr>
          <p:cNvPr id="38" name="TextBox 37">
            <a:extLst>
              <a:ext uri="{FF2B5EF4-FFF2-40B4-BE49-F238E27FC236}">
                <a16:creationId xmlns:a16="http://schemas.microsoft.com/office/drawing/2014/main" id="{393DEC7F-AB06-170E-655C-33EE59C47298}"/>
              </a:ext>
            </a:extLst>
          </p:cNvPr>
          <p:cNvSpPr txBox="1"/>
          <p:nvPr/>
        </p:nvSpPr>
        <p:spPr>
          <a:xfrm>
            <a:off x="9492052" y="3719994"/>
            <a:ext cx="2003195" cy="83099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lang="en-US" sz="1100">
                <a:solidFill>
                  <a:srgbClr val="000000"/>
                </a:solidFill>
                <a:latin typeface="Segoe UI Semibold"/>
                <a:cs typeface="Segoe UI Semibold"/>
              </a:rPr>
              <a:t>Dictation</a:t>
            </a:r>
            <a:endParaRPr kumimoji="0" lang="en-US" sz="1100" b="0" i="0" u="none" strike="noStrike" kern="1200" cap="none" spc="0" normalizeH="0" baseline="0" noProof="0">
              <a:ln>
                <a:noFill/>
              </a:ln>
              <a:solidFill>
                <a:srgbClr val="000000"/>
              </a:solidFill>
              <a:effectLst/>
              <a:uLnTx/>
              <a:uFillTx/>
              <a:latin typeface="Segoe UI Semibold"/>
              <a:ea typeface="+mn-ea"/>
              <a:cs typeface="Segoe UI Semibold"/>
            </a:endParaRPr>
          </a:p>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Use dictation if you prefer to speak rather than type when you’re chatting with Copilot </a:t>
            </a:r>
            <a:r>
              <a:rPr kumimoji="0" lang="en-US" sz="1000" b="0" i="0" u="none" strike="noStrike" kern="1200" cap="none" spc="0" normalizeH="0" baseline="0" noProof="0">
                <a:ln>
                  <a:noFill/>
                </a:ln>
                <a:solidFill>
                  <a:srgbClr val="000000"/>
                </a:solidFill>
                <a:effectLst/>
                <a:uLnTx/>
                <a:uFillTx/>
                <a:latin typeface="Segoe UI"/>
                <a:ea typeface="+mn-ea"/>
                <a:cs typeface="Segoe UI"/>
              </a:rPr>
              <a:t>(</a:t>
            </a:r>
            <a:r>
              <a:rPr kumimoji="0" lang="en-US" sz="1000" b="1" i="0" u="none" strike="noStrike" kern="1200" cap="none" spc="0" normalizeH="0" baseline="0" noProof="0">
                <a:ln>
                  <a:noFill/>
                </a:ln>
                <a:solidFill>
                  <a:srgbClr val="000000"/>
                </a:solidFill>
                <a:effectLst/>
                <a:uLnTx/>
                <a:uFillTx/>
                <a:latin typeface="Segoe UI"/>
                <a:ea typeface="+mn-ea"/>
                <a:cs typeface="Segoe UI"/>
              </a:rPr>
              <a:t>coming soon</a:t>
            </a:r>
            <a:r>
              <a:rPr kumimoji="0" lang="en-US" sz="1000" b="0" i="0" u="none" strike="noStrike" kern="1200" cap="none" spc="0" normalizeH="0" baseline="0" noProof="0">
                <a:ln>
                  <a:noFill/>
                </a:ln>
                <a:solidFill>
                  <a:srgbClr val="000000"/>
                </a:solidFill>
                <a:effectLst/>
                <a:uLnTx/>
                <a:uFillTx/>
                <a:latin typeface="Segoe UI"/>
                <a:ea typeface="+mn-ea"/>
                <a:cs typeface="Segoe UI"/>
              </a:rPr>
              <a:t>)</a:t>
            </a:r>
            <a:endParaRPr kumimoji="0" lang="en-US" sz="1100" b="0" i="0" u="none" strike="noStrike" kern="1200" cap="none" spc="0" normalizeH="0" baseline="0" noProof="0">
              <a:ln>
                <a:noFill/>
              </a:ln>
              <a:solidFill>
                <a:srgbClr val="000000"/>
              </a:solidFill>
              <a:effectLst/>
              <a:uLnTx/>
              <a:uFillTx/>
              <a:latin typeface="Segoe UI"/>
              <a:ea typeface="+mn-ea"/>
              <a:cs typeface="Segoe UI"/>
            </a:endParaRPr>
          </a:p>
        </p:txBody>
      </p:sp>
      <p:cxnSp>
        <p:nvCxnSpPr>
          <p:cNvPr id="6" name="Connector: Elbow 5">
            <a:extLst>
              <a:ext uri="{FF2B5EF4-FFF2-40B4-BE49-F238E27FC236}">
                <a16:creationId xmlns:a16="http://schemas.microsoft.com/office/drawing/2014/main" id="{3E0F9B3F-1A93-E0C2-6D7E-142B2B21025D}"/>
              </a:ext>
              <a:ext uri="{C183D7F6-B498-43B3-948B-1728B52AA6E4}">
                <adec:decorative xmlns:adec="http://schemas.microsoft.com/office/drawing/2017/decorative" val="1"/>
              </a:ext>
            </a:extLst>
          </p:cNvPr>
          <p:cNvCxnSpPr>
            <a:cxnSpLocks/>
            <a:endCxn id="20" idx="1"/>
          </p:cNvCxnSpPr>
          <p:nvPr/>
        </p:nvCxnSpPr>
        <p:spPr>
          <a:xfrm rot="10800000" flipV="1">
            <a:off x="990260" y="2911792"/>
            <a:ext cx="2275455" cy="363672"/>
          </a:xfrm>
          <a:prstGeom prst="bentConnector2">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40" name="Connector: Elbow 39">
            <a:extLst>
              <a:ext uri="{FF2B5EF4-FFF2-40B4-BE49-F238E27FC236}">
                <a16:creationId xmlns:a16="http://schemas.microsoft.com/office/drawing/2014/main" id="{DEA46D7F-B5E0-1E01-BA84-D66721B3921C}"/>
              </a:ext>
              <a:ext uri="{C183D7F6-B498-43B3-948B-1728B52AA6E4}">
                <adec:decorative xmlns:adec="http://schemas.microsoft.com/office/drawing/2017/decorative" val="1"/>
              </a:ext>
            </a:extLst>
          </p:cNvPr>
          <p:cNvCxnSpPr>
            <a:cxnSpLocks/>
            <a:stCxn id="5" idx="0"/>
          </p:cNvCxnSpPr>
          <p:nvPr/>
        </p:nvCxnSpPr>
        <p:spPr>
          <a:xfrm rot="16200000" flipH="1">
            <a:off x="1993273" y="1515364"/>
            <a:ext cx="991451" cy="1553436"/>
          </a:xfrm>
          <a:prstGeom prst="bentConnector4">
            <a:avLst>
              <a:gd name="adj1" fmla="val -23057"/>
              <a:gd name="adj2" fmla="val 86601"/>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EFE08DF0-3E6E-4E9A-04F9-6BF2665B829D}"/>
              </a:ext>
              <a:ext uri="{C183D7F6-B498-43B3-948B-1728B52AA6E4}">
                <adec:decorative xmlns:adec="http://schemas.microsoft.com/office/drawing/2017/decorative" val="1"/>
              </a:ext>
            </a:extLst>
          </p:cNvPr>
          <p:cNvSpPr/>
          <p:nvPr/>
        </p:nvSpPr>
        <p:spPr>
          <a:xfrm>
            <a:off x="1664655" y="173357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53" name="Oval 52">
            <a:extLst>
              <a:ext uri="{FF2B5EF4-FFF2-40B4-BE49-F238E27FC236}">
                <a16:creationId xmlns:a16="http://schemas.microsoft.com/office/drawing/2014/main" id="{A56FF88B-30E1-58C6-F4B2-222EAEDFC67A}"/>
              </a:ext>
              <a:ext uri="{C183D7F6-B498-43B3-948B-1728B52AA6E4}">
                <adec:decorative xmlns:adec="http://schemas.microsoft.com/office/drawing/2017/decorative" val="1"/>
              </a:ext>
            </a:extLst>
          </p:cNvPr>
          <p:cNvSpPr/>
          <p:nvPr/>
        </p:nvSpPr>
        <p:spPr>
          <a:xfrm>
            <a:off x="2353036" y="4401801"/>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54" name="Connector: Elbow 53">
            <a:extLst>
              <a:ext uri="{FF2B5EF4-FFF2-40B4-BE49-F238E27FC236}">
                <a16:creationId xmlns:a16="http://schemas.microsoft.com/office/drawing/2014/main" id="{55CB0636-12DD-FC9F-CB8F-2FB04B9E710B}"/>
              </a:ext>
              <a:ext uri="{C183D7F6-B498-43B3-948B-1728B52AA6E4}">
                <adec:decorative xmlns:adec="http://schemas.microsoft.com/office/drawing/2017/decorative" val="1"/>
              </a:ext>
            </a:extLst>
          </p:cNvPr>
          <p:cNvCxnSpPr>
            <a:cxnSpLocks/>
            <a:stCxn id="53" idx="4"/>
          </p:cNvCxnSpPr>
          <p:nvPr/>
        </p:nvCxnSpPr>
        <p:spPr>
          <a:xfrm rot="5400000" flipH="1" flipV="1">
            <a:off x="3342990" y="2847847"/>
            <a:ext cx="703064" cy="2587723"/>
          </a:xfrm>
          <a:prstGeom prst="bentConnector4">
            <a:avLst>
              <a:gd name="adj1" fmla="val 9183"/>
              <a:gd name="adj2" fmla="val 64677"/>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70" name="Connector: Elbow 69">
            <a:extLst>
              <a:ext uri="{FF2B5EF4-FFF2-40B4-BE49-F238E27FC236}">
                <a16:creationId xmlns:a16="http://schemas.microsoft.com/office/drawing/2014/main" id="{B4AE420C-10DD-71FE-4CE2-F2416DF30E20}"/>
              </a:ext>
              <a:ext uri="{C183D7F6-B498-43B3-948B-1728B52AA6E4}">
                <adec:decorative xmlns:adec="http://schemas.microsoft.com/office/drawing/2017/decorative" val="1"/>
              </a:ext>
            </a:extLst>
          </p:cNvPr>
          <p:cNvCxnSpPr>
            <a:cxnSpLocks/>
            <a:stCxn id="35" idx="2"/>
          </p:cNvCxnSpPr>
          <p:nvPr/>
        </p:nvCxnSpPr>
        <p:spPr>
          <a:xfrm rot="10800000" flipV="1">
            <a:off x="6610208" y="3273332"/>
            <a:ext cx="2914139" cy="186508"/>
          </a:xfrm>
          <a:prstGeom prst="bentConnector3">
            <a:avLst>
              <a:gd name="adj1" fmla="val 99582"/>
            </a:avLst>
          </a:prstGeom>
          <a:ln>
            <a:solidFill>
              <a:srgbClr val="3579C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789278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8DC17-C3BD-ADBC-A308-D96D1F9AC5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648D4CE-C079-5B6D-6C2E-4E29633039BD}"/>
              </a:ext>
              <a:ext uri="{C183D7F6-B498-43B3-948B-1728B52AA6E4}">
                <adec:decorative xmlns:adec="http://schemas.microsoft.com/office/drawing/2017/decorative" val="1"/>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9" name="Title 25">
            <a:extLst>
              <a:ext uri="{FF2B5EF4-FFF2-40B4-BE49-F238E27FC236}">
                <a16:creationId xmlns:a16="http://schemas.microsoft.com/office/drawing/2014/main" id="{504CAEF2-AE23-482E-D306-4BA062429A4B}"/>
              </a:ext>
            </a:extLst>
          </p:cNvPr>
          <p:cNvSpPr txBox="1">
            <a:spLocks noGrp="1"/>
          </p:cNvSpPr>
          <p:nvPr>
            <p:ph type="title" idx="4294967295"/>
          </p:nvPr>
        </p:nvSpPr>
        <p:spPr>
          <a:xfrm>
            <a:off x="557784" y="1333045"/>
            <a:ext cx="3367900" cy="1588127"/>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a:defRPr/>
            </a:pPr>
            <a:r>
              <a:rPr lang="en-US" sz="3600" b="0">
                <a:ln>
                  <a:noFill/>
                </a:ln>
                <a:gradFill>
                  <a:gsLst>
                    <a:gs pos="0">
                      <a:srgbClr val="0078D4"/>
                    </a:gs>
                    <a:gs pos="94000">
                      <a:srgbClr val="C73ECC"/>
                    </a:gs>
                  </a:gsLst>
                  <a:lin ang="0" scaled="1"/>
                </a:gradFill>
                <a:latin typeface="Segoe Sans Display Semibold"/>
                <a:cs typeface="Segoe Sans Display Semibold"/>
              </a:rPr>
              <a:t>Copilot Chat in Microsoft 365 apps  </a:t>
            </a:r>
            <a:endParaRPr lang="en-US" sz="3600" b="0">
              <a:ln>
                <a:noFill/>
              </a:ln>
              <a:gradFill>
                <a:gsLst>
                  <a:gs pos="0">
                    <a:srgbClr val="0078D4"/>
                  </a:gs>
                  <a:gs pos="94000">
                    <a:srgbClr val="C73ECC"/>
                  </a:gs>
                </a:gsLst>
                <a:lin ang="0" scaled="1"/>
              </a:gradFill>
            </a:endParaRPr>
          </a:p>
        </p:txBody>
      </p:sp>
      <p:sp>
        <p:nvSpPr>
          <p:cNvPr id="3" name="TextBox 2">
            <a:extLst>
              <a:ext uri="{FF2B5EF4-FFF2-40B4-BE49-F238E27FC236}">
                <a16:creationId xmlns:a16="http://schemas.microsoft.com/office/drawing/2014/main" id="{782570B0-47D2-BB14-FBD9-68BC062D663E}"/>
              </a:ext>
            </a:extLst>
          </p:cNvPr>
          <p:cNvSpPr txBox="1"/>
          <p:nvPr/>
        </p:nvSpPr>
        <p:spPr>
          <a:xfrm>
            <a:off x="560079" y="3061070"/>
            <a:ext cx="3352900" cy="2105705"/>
          </a:xfrm>
          <a:prstGeom prst="rect">
            <a:avLst/>
          </a:prstGeom>
          <a:noFill/>
        </p:spPr>
        <p:txBody>
          <a:bodyPr wrap="square" lIns="0" tIns="0" rIns="0" bIns="0" rtlCol="0" anchor="t">
            <a:spAutoFit/>
          </a:bodyPr>
          <a:lstStyle/>
          <a:p>
            <a:pPr>
              <a:lnSpc>
                <a:spcPct val="110000"/>
              </a:lnSpc>
              <a:defRPr/>
            </a:pPr>
            <a:r>
              <a:rPr lang="en-US">
                <a:solidFill>
                  <a:schemeClr val="tx2"/>
                </a:solidFill>
                <a:cs typeface="Segoe Sans Display"/>
              </a:rPr>
              <a:t>Use a secure chat with web &amp; work data. Reason over open files and command with advanced app skills. Built-in access to agents and advanced reasoning AI like Researcher &amp; Analyst across select Microsoft 365 apps.</a:t>
            </a:r>
          </a:p>
        </p:txBody>
      </p:sp>
      <p:pic>
        <p:nvPicPr>
          <p:cNvPr id="4" name="Picture 3" descr="A screenshot of a computer using Copilot Chat in M365 apps (Word)">
            <a:extLst>
              <a:ext uri="{FF2B5EF4-FFF2-40B4-BE49-F238E27FC236}">
                <a16:creationId xmlns:a16="http://schemas.microsoft.com/office/drawing/2014/main" id="{D5E7222A-E3A1-CC59-9597-6F8A4C9F8F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4427694" y="1375922"/>
            <a:ext cx="7444405" cy="4187785"/>
          </a:xfrm>
          <a:prstGeom prst="roundRect">
            <a:avLst>
              <a:gd name="adj" fmla="val 1531"/>
            </a:avLst>
          </a:prstGeom>
          <a:solidFill>
            <a:sysClr val="window" lastClr="FFFFFF"/>
          </a:solidFill>
          <a:effectLst>
            <a:outerShdw blurRad="381000" sx="102000" sy="102000" algn="ctr" rotWithShape="0">
              <a:prstClr val="black">
                <a:alpha val="20000"/>
              </a:prstClr>
            </a:outerShdw>
          </a:effectLst>
        </p:spPr>
      </p:pic>
      <p:sp>
        <p:nvSpPr>
          <p:cNvPr id="12" name="TextBox 11">
            <a:extLst>
              <a:ext uri="{FF2B5EF4-FFF2-40B4-BE49-F238E27FC236}">
                <a16:creationId xmlns:a16="http://schemas.microsoft.com/office/drawing/2014/main" id="{0B335C15-9BF6-15CE-848C-88A26149FB3E}"/>
              </a:ext>
            </a:extLst>
          </p:cNvPr>
          <p:cNvSpPr txBox="1"/>
          <p:nvPr/>
        </p:nvSpPr>
        <p:spPr>
          <a:xfrm>
            <a:off x="4317826" y="4008166"/>
            <a:ext cx="1178560" cy="15388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In-app editing</a:t>
            </a:r>
          </a:p>
        </p:txBody>
      </p:sp>
      <p:pic>
        <p:nvPicPr>
          <p:cNvPr id="5" name="Graphic 4" descr="Line arrow: Clockwise curve with solid fill">
            <a:extLst>
              <a:ext uri="{FF2B5EF4-FFF2-40B4-BE49-F238E27FC236}">
                <a16:creationId xmlns:a16="http://schemas.microsoft.com/office/drawing/2014/main" id="{3BCB43CB-D60F-8019-3593-7C16EEDFEC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952940" y="4243672"/>
            <a:ext cx="356631" cy="356631"/>
          </a:xfrm>
          <a:prstGeom prst="rect">
            <a:avLst/>
          </a:prstGeom>
        </p:spPr>
      </p:pic>
      <p:sp>
        <p:nvSpPr>
          <p:cNvPr id="6" name="Rectangle 5">
            <a:extLst>
              <a:ext uri="{FF2B5EF4-FFF2-40B4-BE49-F238E27FC236}">
                <a16:creationId xmlns:a16="http://schemas.microsoft.com/office/drawing/2014/main" id="{A96BE5C2-50EE-4692-7C1A-238B25FB9BBE}"/>
              </a:ext>
              <a:ext uri="{C183D7F6-B498-43B3-948B-1728B52AA6E4}">
                <adec:decorative xmlns:adec="http://schemas.microsoft.com/office/drawing/2017/decorative" val="1"/>
              </a:ext>
            </a:extLst>
          </p:cNvPr>
          <p:cNvSpPr/>
          <p:nvPr/>
        </p:nvSpPr>
        <p:spPr bwMode="auto">
          <a:xfrm>
            <a:off x="9882998" y="4181460"/>
            <a:ext cx="1887559" cy="783897"/>
          </a:xfrm>
          <a:prstGeom prst="rect">
            <a:avLst/>
          </a:prstGeom>
          <a:noFill/>
          <a:ln w="19050">
            <a:solidFill>
              <a:srgbClr val="0F73E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 name="TextBox 6">
            <a:extLst>
              <a:ext uri="{FF2B5EF4-FFF2-40B4-BE49-F238E27FC236}">
                <a16:creationId xmlns:a16="http://schemas.microsoft.com/office/drawing/2014/main" id="{4096A6EB-2AAD-B4DC-D7C1-521B284E6941}"/>
              </a:ext>
            </a:extLst>
          </p:cNvPr>
          <p:cNvSpPr txBox="1"/>
          <p:nvPr/>
        </p:nvSpPr>
        <p:spPr>
          <a:xfrm>
            <a:off x="8909289" y="4398534"/>
            <a:ext cx="1067468" cy="307777"/>
          </a:xfrm>
          <a:prstGeom prst="rect">
            <a:avLst/>
          </a:prstGeom>
          <a:noFill/>
        </p:spPr>
        <p:txBody>
          <a:bodyPr wrap="square" lIns="0" tIns="0" rIns="0" bIns="0" rtlCol="0" anchor="t">
            <a:spAutoFit/>
          </a:bodyPr>
          <a:lstStyle/>
          <a:p>
            <a:pPr algn="ctr">
              <a:defRPr/>
            </a:pPr>
            <a:r>
              <a:rPr lang="en-US" sz="1000">
                <a:solidFill>
                  <a:srgbClr val="0078D4"/>
                </a:solidFill>
                <a:latin typeface="Segoe Sans Display Semibold"/>
              </a:rPr>
              <a:t>Work data </a:t>
            </a: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prompts</a:t>
            </a:r>
          </a:p>
        </p:txBody>
      </p:sp>
      <p:sp>
        <p:nvSpPr>
          <p:cNvPr id="8" name="Rectangle 7">
            <a:extLst>
              <a:ext uri="{FF2B5EF4-FFF2-40B4-BE49-F238E27FC236}">
                <a16:creationId xmlns:a16="http://schemas.microsoft.com/office/drawing/2014/main" id="{2CD77F17-2CF6-E5E3-E00F-26AC99803A39}"/>
              </a:ext>
              <a:ext uri="{C183D7F6-B498-43B3-948B-1728B52AA6E4}">
                <adec:decorative xmlns:adec="http://schemas.microsoft.com/office/drawing/2017/decorative" val="1"/>
              </a:ext>
            </a:extLst>
          </p:cNvPr>
          <p:cNvSpPr/>
          <p:nvPr/>
        </p:nvSpPr>
        <p:spPr bwMode="auto">
          <a:xfrm>
            <a:off x="9882999" y="3839161"/>
            <a:ext cx="475249" cy="234470"/>
          </a:xfrm>
          <a:prstGeom prst="rect">
            <a:avLst/>
          </a:prstGeom>
          <a:noFill/>
          <a:ln w="19050">
            <a:solidFill>
              <a:srgbClr val="0F73E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 name="TextBox 9">
            <a:extLst>
              <a:ext uri="{FF2B5EF4-FFF2-40B4-BE49-F238E27FC236}">
                <a16:creationId xmlns:a16="http://schemas.microsoft.com/office/drawing/2014/main" id="{3C417F1D-04B4-BE42-712A-B675BB6F56E7}"/>
              </a:ext>
            </a:extLst>
          </p:cNvPr>
          <p:cNvSpPr txBox="1"/>
          <p:nvPr/>
        </p:nvSpPr>
        <p:spPr>
          <a:xfrm>
            <a:off x="10699215" y="3507496"/>
            <a:ext cx="914903"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Sans Display Semibold"/>
                <a:ea typeface="+mn-ea"/>
                <a:cs typeface="+mn-cs"/>
              </a:rPr>
              <a:t>Access reasoning agents</a:t>
            </a:r>
          </a:p>
        </p:txBody>
      </p:sp>
      <p:pic>
        <p:nvPicPr>
          <p:cNvPr id="11" name="Graphic 10" descr="Line arrow: Clockwise curve with solid fill">
            <a:extLst>
              <a:ext uri="{FF2B5EF4-FFF2-40B4-BE49-F238E27FC236}">
                <a16:creationId xmlns:a16="http://schemas.microsoft.com/office/drawing/2014/main" id="{8D05024A-3F9F-B495-377B-6690F30D66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780000" flipH="1">
            <a:off x="10383943" y="3519482"/>
            <a:ext cx="356631" cy="356631"/>
          </a:xfrm>
          <a:prstGeom prst="rect">
            <a:avLst/>
          </a:prstGeom>
        </p:spPr>
      </p:pic>
      <p:sp>
        <p:nvSpPr>
          <p:cNvPr id="13" name="TextBox 12">
            <a:extLst>
              <a:ext uri="{FF2B5EF4-FFF2-40B4-BE49-F238E27FC236}">
                <a16:creationId xmlns:a16="http://schemas.microsoft.com/office/drawing/2014/main" id="{FD4EBE43-0A43-E58F-81F0-875AE271E27A}"/>
              </a:ext>
            </a:extLst>
          </p:cNvPr>
          <p:cNvSpPr txBox="1"/>
          <p:nvPr/>
        </p:nvSpPr>
        <p:spPr>
          <a:xfrm>
            <a:off x="10026963" y="2679738"/>
            <a:ext cx="1227666" cy="246221"/>
          </a:xfrm>
          <a:prstGeom prst="rect">
            <a:avLst/>
          </a:prstGeom>
          <a:noFill/>
        </p:spPr>
        <p:txBody>
          <a:bodyPr wrap="square" lIns="91440" tIns="45720" rIns="91440" bIns="45720" rtlCol="0" anchor="t">
            <a:spAutoFit/>
          </a:bodyPr>
          <a:lstStyle/>
          <a:p>
            <a:pPr algn="ctr"/>
            <a:r>
              <a:rPr lang="en-US" sz="1000">
                <a:solidFill>
                  <a:srgbClr val="0078D4"/>
                </a:solidFill>
                <a:latin typeface="Segoe Sans Display Semibold"/>
              </a:rPr>
              <a:t>Work data access</a:t>
            </a:r>
          </a:p>
        </p:txBody>
      </p:sp>
      <p:cxnSp>
        <p:nvCxnSpPr>
          <p:cNvPr id="14" name="Straight Arrow Connector 13">
            <a:extLst>
              <a:ext uri="{FF2B5EF4-FFF2-40B4-BE49-F238E27FC236}">
                <a16:creationId xmlns:a16="http://schemas.microsoft.com/office/drawing/2014/main" id="{E16566F4-7E25-671A-6845-B768C20C91F2}"/>
              </a:ext>
              <a:ext uri="{C183D7F6-B498-43B3-948B-1728B52AA6E4}">
                <adec:decorative xmlns:adec="http://schemas.microsoft.com/office/drawing/2017/decorative" val="1"/>
              </a:ext>
            </a:extLst>
          </p:cNvPr>
          <p:cNvCxnSpPr>
            <a:cxnSpLocks/>
          </p:cNvCxnSpPr>
          <p:nvPr/>
        </p:nvCxnSpPr>
        <p:spPr>
          <a:xfrm flipV="1">
            <a:off x="10640015" y="2416293"/>
            <a:ext cx="0" cy="255580"/>
          </a:xfrm>
          <a:prstGeom prst="straightConnector1">
            <a:avLst/>
          </a:prstGeom>
          <a:ln w="28575">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A20DE0A6-7FD3-65EA-3D88-82F4425379C5}"/>
              </a:ext>
              <a:ext uri="{C183D7F6-B498-43B3-948B-1728B52AA6E4}">
                <adec:decorative xmlns:adec="http://schemas.microsoft.com/office/drawing/2017/decorative" val="1"/>
              </a:ext>
            </a:extLst>
          </p:cNvPr>
          <p:cNvSpPr/>
          <p:nvPr/>
        </p:nvSpPr>
        <p:spPr bwMode="auto">
          <a:xfrm>
            <a:off x="5083001" y="4706311"/>
            <a:ext cx="238760" cy="213360"/>
          </a:xfrm>
          <a:prstGeom prst="rect">
            <a:avLst/>
          </a:prstGeom>
          <a:noFill/>
          <a:ln w="19050">
            <a:solidFill>
              <a:srgbClr val="0F73E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625898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1.25E-6 0.03703 L 1.25E-6 4.07407E-6 " pathEditMode="relative" rAng="0" ptsTypes="AA">
                                      <p:cBhvr>
                                        <p:cTn id="8" dur="500" fill="hold"/>
                                        <p:tgtEl>
                                          <p:spTgt spid="9"/>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1.66667E-6 0.05347 L -1.66667E-6 3.33333E-6 " pathEditMode="relative" rAng="0" ptsTypes="AA">
                                      <p:cBhvr>
                                        <p:cTn id="12" dur="500" fill="hold"/>
                                        <p:tgtEl>
                                          <p:spTgt spid="3"/>
                                        </p:tgtEl>
                                        <p:attrNameLst>
                                          <p:attrName>ppt_x</p:attrName>
                                          <p:attrName>ppt_y</p:attrName>
                                        </p:attrNameLst>
                                      </p:cBhvr>
                                      <p:rCtr x="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78A8A-5844-3F36-E8FF-FDB4C918D067}"/>
            </a:ext>
          </a:extLst>
        </p:cNvPr>
        <p:cNvGrpSpPr/>
        <p:nvPr/>
      </p:nvGrpSpPr>
      <p:grpSpPr>
        <a:xfrm>
          <a:off x="0" y="0"/>
          <a:ext cx="0" cy="0"/>
          <a:chOff x="0" y="0"/>
          <a:chExt cx="0" cy="0"/>
        </a:xfrm>
      </p:grpSpPr>
      <p:sp>
        <p:nvSpPr>
          <p:cNvPr id="3" name="Rectangle: Top Corners Rounded 22">
            <a:extLst>
              <a:ext uri="{FF2B5EF4-FFF2-40B4-BE49-F238E27FC236}">
                <a16:creationId xmlns:a16="http://schemas.microsoft.com/office/drawing/2014/main" id="{E2524EB2-7E94-02E8-3FF5-3F9DAB8B5977}"/>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7" name="Rectangle: Rounded Corners 5">
            <a:extLst>
              <a:ext uri="{FF2B5EF4-FFF2-40B4-BE49-F238E27FC236}">
                <a16:creationId xmlns:a16="http://schemas.microsoft.com/office/drawing/2014/main" id="{3577185C-A08D-4A49-9B86-CDD2A4A8E077}"/>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F688D66A-1C56-8272-A8B7-CF5952574780}"/>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E6102FDC-480B-7E94-FDA4-2C99716C1256}"/>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0" name="Oval 39">
            <a:extLst>
              <a:ext uri="{FF2B5EF4-FFF2-40B4-BE49-F238E27FC236}">
                <a16:creationId xmlns:a16="http://schemas.microsoft.com/office/drawing/2014/main" id="{EF9499E2-70D2-434F-1ACA-77F7F58CEB67}"/>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21" name="Picture 2">
            <a:extLst>
              <a:ext uri="{FF2B5EF4-FFF2-40B4-BE49-F238E27FC236}">
                <a16:creationId xmlns:a16="http://schemas.microsoft.com/office/drawing/2014/main" id="{5D917185-4A04-BAA2-FEF8-4F7812DD2517}"/>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4458576" y="1616322"/>
            <a:ext cx="3274849" cy="2011680"/>
          </a:xfrm>
          <a:prstGeom prst="rect">
            <a:avLst/>
          </a:prstGeom>
          <a:effectLst>
            <a:outerShdw blurRad="254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E87943B-A88E-4B59-2104-F08CC422F44B}"/>
              </a:ext>
              <a:ext uri="{C183D7F6-B498-43B3-948B-1728B52AA6E4}">
                <adec:decorative xmlns:adec="http://schemas.microsoft.com/office/drawing/2017/decorative" val="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876525" y="1616322"/>
            <a:ext cx="3279946" cy="2011680"/>
          </a:xfrm>
          <a:prstGeom prst="rect">
            <a:avLst/>
          </a:prstGeom>
          <a:effectLst>
            <a:outerShdw blurRad="254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B3CF7C-63BF-E84C-66D0-C7C919E270E4}"/>
              </a:ext>
            </a:extLst>
          </p:cNvPr>
          <p:cNvSpPr>
            <a:spLocks noGrp="1"/>
          </p:cNvSpPr>
          <p:nvPr>
            <p:ph type="title" idx="4294967295"/>
          </p:nvPr>
        </p:nvSpPr>
        <p:spPr>
          <a:xfrm>
            <a:off x="587375" y="457200"/>
            <a:ext cx="11017250" cy="554038"/>
          </a:xfrm>
        </p:spPr>
        <p:txBody>
          <a:bodyPr/>
          <a:lstStyle/>
          <a:p>
            <a:pPr algn="ctr"/>
            <a:r>
              <a:rPr lang="en-US" b="1">
                <a:latin typeface="Segoe Sans Display Semibold"/>
                <a:cs typeface="Segoe Sans Display Semibold"/>
              </a:rPr>
              <a:t>Copilot in Microsoft 365 Apps and Teams</a:t>
            </a:r>
            <a:endParaRPr lang="en-IN" b="1">
              <a:latin typeface="Segoe Sans Display Semibold" pitchFamily="2" charset="0"/>
              <a:cs typeface="Segoe Sans Display Semibold" pitchFamily="2" charset="0"/>
            </a:endParaRPr>
          </a:p>
        </p:txBody>
      </p:sp>
      <p:sp>
        <p:nvSpPr>
          <p:cNvPr id="12" name="TextBox 11">
            <a:extLst>
              <a:ext uri="{FF2B5EF4-FFF2-40B4-BE49-F238E27FC236}">
                <a16:creationId xmlns:a16="http://schemas.microsoft.com/office/drawing/2014/main" id="{E1DD9B11-DBAE-B2D8-6C06-8DCE01B44A58}"/>
              </a:ext>
            </a:extLst>
          </p:cNvPr>
          <p:cNvSpPr txBox="1"/>
          <p:nvPr/>
        </p:nvSpPr>
        <p:spPr>
          <a:xfrm>
            <a:off x="868680" y="4279392"/>
            <a:ext cx="3218688" cy="307777"/>
          </a:xfrm>
          <a:prstGeom prst="rect">
            <a:avLst/>
          </a:prstGeom>
          <a:noFill/>
        </p:spPr>
        <p:txBody>
          <a:bodyPr wrap="square" lIns="0" tIns="0" rIns="0" bIns="0" rtlCol="0">
            <a:spAutoFit/>
          </a:bodyPr>
          <a:lstStyle/>
          <a:p>
            <a:pPr algn="ctr" defTabSz="914367">
              <a:spcBef>
                <a:spcPct val="0"/>
              </a:spcBef>
              <a:spcAft>
                <a:spcPct val="0"/>
              </a:spcAft>
              <a:defRPr/>
            </a:pPr>
            <a:r>
              <a:rPr lang="en-US" sz="2000" b="1">
                <a:ln w="3175">
                  <a:noFill/>
                </a:ln>
                <a:solidFill>
                  <a:srgbClr val="0078D4"/>
                </a:solidFill>
                <a:latin typeface="Segoe Sans Display Semibold" pitchFamily="2" charset="0"/>
                <a:cs typeface="Segoe Sans Display Semibold" pitchFamily="2" charset="0"/>
              </a:rPr>
              <a:t>Persistent conversations</a:t>
            </a:r>
          </a:p>
        </p:txBody>
      </p:sp>
      <p:sp>
        <p:nvSpPr>
          <p:cNvPr id="13" name="TextBox 12">
            <a:extLst>
              <a:ext uri="{FF2B5EF4-FFF2-40B4-BE49-F238E27FC236}">
                <a16:creationId xmlns:a16="http://schemas.microsoft.com/office/drawing/2014/main" id="{E48F153A-5754-F38B-8B49-D16AC3669810}"/>
              </a:ext>
            </a:extLst>
          </p:cNvPr>
          <p:cNvSpPr txBox="1"/>
          <p:nvPr/>
        </p:nvSpPr>
        <p:spPr>
          <a:xfrm>
            <a:off x="4486655" y="4282455"/>
            <a:ext cx="3218688" cy="307777"/>
          </a:xfrm>
          <a:prstGeom prst="rect">
            <a:avLst/>
          </a:prstGeom>
          <a:noFill/>
        </p:spPr>
        <p:txBody>
          <a:bodyPr wrap="square" lIns="0" tIns="0" rIns="0" bIns="0" rtlCol="0" anchor="ctr">
            <a:sp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r>
              <a:rPr lang="en-US"/>
              <a:t>Reason over content</a:t>
            </a:r>
          </a:p>
        </p:txBody>
      </p:sp>
      <p:sp>
        <p:nvSpPr>
          <p:cNvPr id="17" name="TextBox 16">
            <a:extLst>
              <a:ext uri="{FF2B5EF4-FFF2-40B4-BE49-F238E27FC236}">
                <a16:creationId xmlns:a16="http://schemas.microsoft.com/office/drawing/2014/main" id="{AB8F2FCD-B5FF-A2A3-9142-3E0A0321D77D}"/>
              </a:ext>
            </a:extLst>
          </p:cNvPr>
          <p:cNvSpPr txBox="1"/>
          <p:nvPr/>
        </p:nvSpPr>
        <p:spPr>
          <a:xfrm>
            <a:off x="8101584" y="4282455"/>
            <a:ext cx="3218688" cy="307777"/>
          </a:xfrm>
          <a:prstGeom prst="rect">
            <a:avLst/>
          </a:prstGeom>
          <a:noFill/>
        </p:spPr>
        <p:txBody>
          <a:bodyPr wrap="square" lIns="0" tIns="0" rIns="0" bIns="0" rtlCol="0" anchor="ctr">
            <a:sp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r>
              <a:rPr lang="en-US"/>
              <a:t>Specialized AI functions</a:t>
            </a:r>
          </a:p>
        </p:txBody>
      </p:sp>
      <p:sp>
        <p:nvSpPr>
          <p:cNvPr id="38" name="Rounded Rectangle 64">
            <a:extLst>
              <a:ext uri="{FF2B5EF4-FFF2-40B4-BE49-F238E27FC236}">
                <a16:creationId xmlns:a16="http://schemas.microsoft.com/office/drawing/2014/main" id="{00BA46DD-A4A9-855C-CC4B-8F105EF364B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sp>
        <p:nvSpPr>
          <p:cNvPr id="2" name="Content Placeholder 26">
            <a:extLst>
              <a:ext uri="{FF2B5EF4-FFF2-40B4-BE49-F238E27FC236}">
                <a16:creationId xmlns:a16="http://schemas.microsoft.com/office/drawing/2014/main" id="{E4BF0589-D54D-72DB-7ECE-FF1451D2A07C}"/>
              </a:ext>
            </a:extLst>
          </p:cNvPr>
          <p:cNvSpPr txBox="1">
            <a:spLocks/>
          </p:cNvSpPr>
          <p:nvPr/>
        </p:nvSpPr>
        <p:spPr>
          <a:xfrm>
            <a:off x="870833"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1200"/>
              </a:spcAft>
              <a:buNone/>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A unified Copilot Chat experience integrated in </a:t>
            </a:r>
            <a:r>
              <a:rPr lang="en-US" sz="1600">
                <a:latin typeface="Segoe Sans Display"/>
                <a:cs typeface="Segoe Sans Display"/>
              </a:rPr>
              <a:t>Teams and Microsoft 365 apps with conversations that follow you as you work. </a:t>
            </a:r>
            <a:endParaRPr lang="en-US" sz="1600" b="0" i="0" u="none" strike="noStrike" kern="1200" cap="none" spc="0" normalizeH="0" baseline="0" noProof="0">
              <a:ln>
                <a:noFill/>
              </a:ln>
              <a:solidFill>
                <a:srgbClr val="000000"/>
              </a:solidFill>
              <a:effectLst/>
              <a:uLnTx/>
              <a:uFillTx/>
              <a:latin typeface="Segoe Sans Display"/>
              <a:cs typeface="Segoe Sans Display"/>
            </a:endParaRPr>
          </a:p>
        </p:txBody>
      </p:sp>
      <p:sp>
        <p:nvSpPr>
          <p:cNvPr id="4" name="Content Placeholder 26">
            <a:extLst>
              <a:ext uri="{FF2B5EF4-FFF2-40B4-BE49-F238E27FC236}">
                <a16:creationId xmlns:a16="http://schemas.microsoft.com/office/drawing/2014/main" id="{5407F50F-1985-C200-598F-71E4B66E0A69}"/>
              </a:ext>
            </a:extLst>
          </p:cNvPr>
          <p:cNvSpPr txBox="1">
            <a:spLocks/>
          </p:cNvSpPr>
          <p:nvPr/>
        </p:nvSpPr>
        <p:spPr>
          <a:xfrm>
            <a:off x="4486656"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1200"/>
              </a:spcAft>
              <a:buNone/>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Ask Copilot questions about</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open files</a:t>
            </a:r>
            <a:r>
              <a:rPr lang="en-US" sz="1600">
                <a:latin typeface="Segoe Sans Display"/>
                <a:cs typeface="Segoe Sans Display"/>
              </a:rPr>
              <a:t> and invoke agents with specialized skills </a:t>
            </a: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for faster, better results without leaving the app.</a:t>
            </a:r>
          </a:p>
        </p:txBody>
      </p:sp>
      <p:sp>
        <p:nvSpPr>
          <p:cNvPr id="5" name="Content Placeholder 26">
            <a:extLst>
              <a:ext uri="{FF2B5EF4-FFF2-40B4-BE49-F238E27FC236}">
                <a16:creationId xmlns:a16="http://schemas.microsoft.com/office/drawing/2014/main" id="{8B1BF7DC-5CAB-269B-7032-8B3C05C8C169}"/>
              </a:ext>
            </a:extLst>
          </p:cNvPr>
          <p:cNvSpPr txBox="1">
            <a:spLocks/>
          </p:cNvSpPr>
          <p:nvPr/>
        </p:nvSpPr>
        <p:spPr>
          <a:xfrm>
            <a:off x="8102479" y="4736592"/>
            <a:ext cx="3218688" cy="137108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1200"/>
              </a:spcAft>
              <a:buNone/>
              <a:defRPr/>
            </a:pPr>
            <a:r>
              <a:rPr lang="en-US" sz="1600">
                <a:latin typeface="Segoe Sans Display"/>
                <a:cs typeface="Segoe Sans Display"/>
              </a:rPr>
              <a:t>In-app editing and app specific skills perform specialized tasks within Teams, Outlook,</a:t>
            </a:r>
            <a:br>
              <a:rPr lang="en-US" sz="1600">
                <a:latin typeface="Segoe Sans Display"/>
                <a:cs typeface="Segoe Sans Display"/>
              </a:rPr>
            </a:br>
            <a:r>
              <a:rPr lang="en-US" sz="1600">
                <a:latin typeface="Segoe Sans Display"/>
                <a:cs typeface="Segoe Sans Display"/>
              </a:rPr>
              <a:t>Word, Excel, PowerPoint and</a:t>
            </a:r>
            <a:br>
              <a:rPr lang="en-US" sz="1600">
                <a:latin typeface="Segoe Sans Display"/>
                <a:cs typeface="Segoe Sans Display"/>
              </a:rPr>
            </a:br>
            <a:r>
              <a:rPr lang="en-US" sz="1600">
                <a:latin typeface="Segoe Sans Display"/>
                <a:cs typeface="Segoe Sans Display"/>
              </a:rPr>
              <a:t>other Microsoft 365 apps</a:t>
            </a:r>
            <a:r>
              <a:rPr kumimoji="0" lang="en-US" sz="1600" b="0" i="0" u="none" strike="noStrike" kern="1200" cap="none" normalizeH="0" baseline="0" noProof="0">
                <a:ln>
                  <a:noFill/>
                </a:ln>
                <a:solidFill>
                  <a:srgbClr val="000000"/>
                </a:solidFill>
                <a:effectLst/>
                <a:uLnTx/>
                <a:uFillTx/>
                <a:latin typeface="Segoe Sans Display"/>
                <a:ea typeface="+mn-ea"/>
                <a:cs typeface="Segoe Sans Display"/>
              </a:rPr>
              <a:t>.</a:t>
            </a:r>
          </a:p>
        </p:txBody>
      </p:sp>
      <p:cxnSp>
        <p:nvCxnSpPr>
          <p:cNvPr id="41" name="Straight Connector 40">
            <a:extLst>
              <a:ext uri="{FF2B5EF4-FFF2-40B4-BE49-F238E27FC236}">
                <a16:creationId xmlns:a16="http://schemas.microsoft.com/office/drawing/2014/main" id="{B20CA75F-C0E8-3D53-02E1-DE0F65B9ECB7}"/>
              </a:ext>
              <a:ext uri="{C183D7F6-B498-43B3-948B-1728B52AA6E4}">
                <adec:decorative xmlns:adec="http://schemas.microsoft.com/office/drawing/2017/decorative" val="1"/>
              </a:ext>
            </a:extLst>
          </p:cNvPr>
          <p:cNvCxnSpPr>
            <a:cxnSpLocks/>
          </p:cNvCxnSpPr>
          <p:nvPr/>
        </p:nvCxnSpPr>
        <p:spPr>
          <a:xfrm>
            <a:off x="4288088" y="4246359"/>
            <a:ext cx="0" cy="201168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95FB2D5-1AC7-48A1-F3DA-2DC020824AF2}"/>
              </a:ext>
              <a:ext uri="{C183D7F6-B498-43B3-948B-1728B52AA6E4}">
                <adec:decorative xmlns:adec="http://schemas.microsoft.com/office/drawing/2017/decorative" val="1"/>
              </a:ext>
            </a:extLst>
          </p:cNvPr>
          <p:cNvCxnSpPr>
            <a:cxnSpLocks/>
          </p:cNvCxnSpPr>
          <p:nvPr/>
        </p:nvCxnSpPr>
        <p:spPr>
          <a:xfrm>
            <a:off x="7903911" y="4246359"/>
            <a:ext cx="0" cy="201168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F4E15EF-228D-815A-D57A-5CB02EB5F02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060" y="1631993"/>
            <a:ext cx="3468516" cy="1984029"/>
          </a:xfrm>
          <a:prstGeom prst="rect">
            <a:avLst/>
          </a:prstGeom>
          <a:effectLst>
            <a:outerShdw blurRad="254000" algn="ctr" rotWithShape="0">
              <a:prstClr val="black">
                <a:alpha val="20000"/>
              </a:prstClr>
            </a:outerShdw>
          </a:effectLst>
        </p:spPr>
      </p:pic>
    </p:spTree>
    <p:extLst>
      <p:ext uri="{BB962C8B-B14F-4D97-AF65-F5344CB8AC3E}">
        <p14:creationId xmlns:p14="http://schemas.microsoft.com/office/powerpoint/2010/main" val="3117053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0072F-A6A2-923A-2B27-28DBC6FD18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9F3DE3-D90C-68CF-B51E-56AE95B95DD3}"/>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Agents in Copilot</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3644803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Updated Copilot Theme_010524">
  <a:themeElements>
    <a:clrScheme name="Copilot - 12/23">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8661C5"/>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Copilot Theme_010524" id="{69AC8C09-3441-437D-B814-A5AD62159AFF}" vid="{F9173944-3179-464E-8E53-E39D2E2B504A}"/>
    </a:ext>
  </a:extLst>
</a:theme>
</file>

<file path=ppt/theme/theme2.xml><?xml version="1.0" encoding="utf-8"?>
<a:theme xmlns:a="http://schemas.openxmlformats.org/drawingml/2006/main" name="4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3175">
          <a:solidFill>
            <a:schemeClr val="bg1">
              <a:lumMod val="75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24d2b90-11f2-4fdf-990a-54fa46247cf8">
      <Terms xmlns="http://schemas.microsoft.com/office/infopath/2007/PartnerControls"/>
    </lcf76f155ced4ddcb4097134ff3c332f>
    <MCpostdate xmlns="324d2b90-11f2-4fdf-990a-54fa46247cf8" xsi:nil="true"/>
    <Recipients xmlns="324d2b90-11f2-4fdf-990a-54fa46247cf8" xsi:nil="true"/>
    <TaxCatchAll xmlns="b817b00b-f121-400f-976b-40959b1c7d14" xsi:nil="true"/>
    <MCpostID xmlns="324d2b90-11f2-4fdf-990a-54fa46247cf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2" ma:contentTypeDescription="Create a new document." ma:contentTypeScope="" ma:versionID="27a1faeef0c4e2bc900283ebfb61cc4f">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2510a8e0fc02680122ae3992385ab778"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HasDigitalSignature" ma:index="28" nillable="true" ma:displayName="Signed electronically" ma:internalName="HasDigitalSignature" ma:readOnly="true">
      <xsd:simpleType>
        <xsd:restriction base="dms:Boolean"/>
      </xsd:simpleType>
    </xsd:element>
    <xsd:element name="DigitalSignatureProvider" ma:index="29"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5D430B-90E8-4E71-AC30-03AD6DC2E3E5}">
  <ds:schemaRefs>
    <ds:schemaRef ds:uri="http://schemas.microsoft.com/sharepoint/v3/contenttype/forms"/>
  </ds:schemaRefs>
</ds:datastoreItem>
</file>

<file path=customXml/itemProps2.xml><?xml version="1.0" encoding="utf-8"?>
<ds:datastoreItem xmlns:ds="http://schemas.openxmlformats.org/officeDocument/2006/customXml" ds:itemID="{39A3CBAC-EA6D-44D5-B11B-FE2CF5D177B3}">
  <ds:schemaRefs>
    <ds:schemaRef ds:uri="324d2b90-11f2-4fdf-990a-54fa46247cf8"/>
    <ds:schemaRef ds:uri="b817b00b-f121-400f-976b-40959b1c7d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B1B6ED4-F784-444F-9CFE-9A7EA9B6C410}">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2013 - 2022 Theme</Template>
  <TotalTime>0</TotalTime>
  <Application>Microsoft Office PowerPoint</Application>
  <PresentationFormat>Widescreen</PresentationFormat>
  <Slides>46</Slides>
  <Notes>27</Notes>
  <HiddenSlides>0</HiddenSlide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2_Updated Copilot Theme_010524</vt:lpstr>
      <vt:lpstr>4_Microsoft 365 Copilot Template</vt:lpstr>
      <vt:lpstr>Copilot agents IT set up and controls</vt:lpstr>
      <vt:lpstr>Contents</vt:lpstr>
      <vt:lpstr>Introduction to Microsoft 365 Copilot</vt:lpstr>
      <vt:lpstr>Copilot Control System</vt:lpstr>
      <vt:lpstr>5 in 1 AI capabilities  with Microsoft 365 Copilot</vt:lpstr>
      <vt:lpstr>Get to know Copilot Chat</vt:lpstr>
      <vt:lpstr>Copilot Chat in Microsoft 365 apps  </vt:lpstr>
      <vt:lpstr>Copilot in Microsoft 365 Apps and Teams</vt:lpstr>
      <vt:lpstr>Agents in Copilot</vt:lpstr>
      <vt:lpstr>Agents run on a secure and trusted platform</vt:lpstr>
      <vt:lpstr>Spectrum of agents </vt:lpstr>
      <vt:lpstr>Tools to create agents</vt:lpstr>
      <vt:lpstr>Agent management  controls</vt:lpstr>
      <vt:lpstr>Agent access and cost controls</vt:lpstr>
      <vt:lpstr>Pin Copilot Chat to  Microsoft 365 apps</vt:lpstr>
      <vt:lpstr>Pin Copilot Chat in Microsoft 365 apps Pin Microsoft 365 Copilot Chat</vt:lpstr>
      <vt:lpstr>Manage agents </vt:lpstr>
      <vt:lpstr>Manage who can create and use agents Control how your users can create and use agents in M365 Copilot </vt:lpstr>
      <vt:lpstr>Central management of agents in Microsoft 365 Manage agents</vt:lpstr>
      <vt:lpstr>Control permissions and limit sharing Control how agents are shared</vt:lpstr>
      <vt:lpstr>Manage access to  Copilot Studio</vt:lpstr>
      <vt:lpstr>Set access permissions for Copilot Studio authors (option 1) Assign user licenses and manage access</vt:lpstr>
      <vt:lpstr>Set access permissions for Copilot Studio authors (option 2)</vt:lpstr>
      <vt:lpstr>Create and manage pay-as-you-go billing plan for Copilot agents</vt:lpstr>
      <vt:lpstr>Enable pay-as-you-go billing for Microsoft 365 Copilot Chat</vt:lpstr>
      <vt:lpstr>Configure Copilot agent consumption meter</vt:lpstr>
      <vt:lpstr>Configure Copilot agent consumption meter</vt:lpstr>
      <vt:lpstr>Create pay-as-you-go  billing plan for SharePoint agents</vt:lpstr>
      <vt:lpstr>SharePoint agent licensing options</vt:lpstr>
      <vt:lpstr>Setup PAYG for SharePoint agents in Microsoft 365 admin center Set up SharePoint agents for pay-as-you-go billing</vt:lpstr>
      <vt:lpstr>Manage Copilot Studio prepaid message capacity</vt:lpstr>
      <vt:lpstr>Configuring prepaid message capacity – Step 1 Manage Copilot Studio credits and capacity</vt:lpstr>
      <vt:lpstr>Configuring prepaid message capacity – Step 2</vt:lpstr>
      <vt:lpstr>Configuring prepaid message capacity – Step 3</vt:lpstr>
      <vt:lpstr>View message consumption</vt:lpstr>
      <vt:lpstr>Review message capacity and consumption Manage Copilot Studio messages and capacity</vt:lpstr>
      <vt:lpstr>Reports &amp; analytics</vt:lpstr>
      <vt:lpstr>Copilot Analytics in Microsoft 365  admin center</vt:lpstr>
      <vt:lpstr>Microsoft 365  admin center</vt:lpstr>
      <vt:lpstr>Usage reports for M365 Copilot and license planning</vt:lpstr>
      <vt:lpstr>Track usage of Copilot Chat</vt:lpstr>
      <vt:lpstr>Agent usage report</vt:lpstr>
      <vt:lpstr>Copilot page in Power Platform admin center</vt:lpstr>
      <vt:lpstr>Copilot page</vt:lpstr>
      <vt:lpstr> Resources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2024-03-05T04:56:41Z</dcterms:created>
  <dcterms:modified xsi:type="dcterms:W3CDTF">2025-10-20T22:55:03Z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